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Lst>
  <p:sldIdLst>
    <p:sldId id="256" r:id="rId5"/>
    <p:sldId id="259" r:id="rId6"/>
    <p:sldId id="342" r:id="rId7"/>
    <p:sldId id="265" r:id="rId8"/>
    <p:sldId id="344" r:id="rId9"/>
    <p:sldId id="345" r:id="rId10"/>
    <p:sldId id="279" r:id="rId11"/>
    <p:sldId id="346" r:id="rId12"/>
    <p:sldId id="347" r:id="rId13"/>
    <p:sldId id="348" r:id="rId14"/>
    <p:sldId id="293" r:id="rId15"/>
    <p:sldId id="295" r:id="rId16"/>
    <p:sldId id="296" r:id="rId17"/>
    <p:sldId id="298" r:id="rId18"/>
    <p:sldId id="300" r:id="rId19"/>
    <p:sldId id="301" r:id="rId20"/>
    <p:sldId id="302" r:id="rId21"/>
    <p:sldId id="304" r:id="rId22"/>
    <p:sldId id="306" r:id="rId23"/>
    <p:sldId id="307" r:id="rId24"/>
    <p:sldId id="310" r:id="rId25"/>
    <p:sldId id="311" r:id="rId26"/>
    <p:sldId id="312" r:id="rId27"/>
    <p:sldId id="313" r:id="rId28"/>
    <p:sldId id="350" r:id="rId29"/>
    <p:sldId id="349" r:id="rId30"/>
    <p:sldId id="352" r:id="rId31"/>
    <p:sldId id="327" r:id="rId32"/>
    <p:sldId id="329" r:id="rId33"/>
    <p:sldId id="353" r:id="rId34"/>
    <p:sldId id="334" r:id="rId35"/>
    <p:sldId id="3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4662" autoAdjust="0"/>
  </p:normalViewPr>
  <p:slideViewPr>
    <p:cSldViewPr snapToGrid="0">
      <p:cViewPr varScale="1">
        <p:scale>
          <a:sx n="70" d="100"/>
          <a:sy n="70" d="100"/>
        </p:scale>
        <p:origin x="-54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BFC39-0BF0-4695-99E9-4362039B072E}"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238215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BFC39-0BF0-4695-99E9-4362039B072E}"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213940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BFC39-0BF0-4695-99E9-4362039B072E}"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255229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52761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0861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788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000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9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918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192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5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BFC39-0BF0-4695-99E9-4362039B072E}"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743660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510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62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143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xmlns="" id="{42C2111B-4149-4F74-A528-F9A9F026224E}"/>
              </a:ext>
            </a:extLst>
          </p:cNvPr>
          <p:cNvSpPr/>
          <p:nvPr userDrawn="1"/>
        </p:nvSpPr>
        <p:spPr>
          <a:xfrm>
            <a:off x="0" y="3254185"/>
            <a:ext cx="12192000" cy="1296144"/>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5" name="Group 8">
            <a:extLst>
              <a:ext uri="{FF2B5EF4-FFF2-40B4-BE49-F238E27FC236}">
                <a16:creationId xmlns:a16="http://schemas.microsoft.com/office/drawing/2014/main" xmlns="" id="{C196ABA7-4967-43DB-B637-4096C7F410AD}"/>
              </a:ext>
            </a:extLst>
          </p:cNvPr>
          <p:cNvGrpSpPr/>
          <p:nvPr userDrawn="1"/>
        </p:nvGrpSpPr>
        <p:grpSpPr>
          <a:xfrm>
            <a:off x="741800" y="1570966"/>
            <a:ext cx="2520000" cy="4680000"/>
            <a:chOff x="445712" y="1449040"/>
            <a:chExt cx="2520000" cy="4680000"/>
          </a:xfrm>
        </p:grpSpPr>
        <p:sp>
          <p:nvSpPr>
            <p:cNvPr id="6" name="Rounded Rectangle 3">
              <a:extLst>
                <a:ext uri="{FF2B5EF4-FFF2-40B4-BE49-F238E27FC236}">
                  <a16:creationId xmlns:a16="http://schemas.microsoft.com/office/drawing/2014/main" xmlns="" id="{EA44A3C2-2F05-41EA-99DC-3FDC02C71C84}"/>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7" name="Rectangle 5">
              <a:extLst>
                <a:ext uri="{FF2B5EF4-FFF2-40B4-BE49-F238E27FC236}">
                  <a16:creationId xmlns:a16="http://schemas.microsoft.com/office/drawing/2014/main" xmlns="" id="{8D9FA29E-B589-48E7-8F8D-14E9A554C870}"/>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8" name="Group 1">
              <a:extLst>
                <a:ext uri="{FF2B5EF4-FFF2-40B4-BE49-F238E27FC236}">
                  <a16:creationId xmlns:a16="http://schemas.microsoft.com/office/drawing/2014/main" xmlns="" id="{67222C87-0C98-4F8D-9F8D-A576DFC34BDE}"/>
                </a:ext>
              </a:extLst>
            </p:cNvPr>
            <p:cNvGrpSpPr/>
            <p:nvPr userDrawn="1"/>
          </p:nvGrpSpPr>
          <p:grpSpPr>
            <a:xfrm>
              <a:off x="1549420" y="5712364"/>
              <a:ext cx="312583" cy="312583"/>
              <a:chOff x="1570727" y="5532687"/>
              <a:chExt cx="312583" cy="312583"/>
            </a:xfrm>
          </p:grpSpPr>
          <p:sp>
            <p:nvSpPr>
              <p:cNvPr id="9" name="Oval 4">
                <a:extLst>
                  <a:ext uri="{FF2B5EF4-FFF2-40B4-BE49-F238E27FC236}">
                    <a16:creationId xmlns:a16="http://schemas.microsoft.com/office/drawing/2014/main" xmlns="" id="{0E973565-8155-4AB2-BF75-962639BF96EE}"/>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0" name="Rounded Rectangle 7">
                <a:extLst>
                  <a:ext uri="{FF2B5EF4-FFF2-40B4-BE49-F238E27FC236}">
                    <a16:creationId xmlns:a16="http://schemas.microsoft.com/office/drawing/2014/main" xmlns="" id="{B2FABD6D-6151-43AA-B670-252AADB21C8C}"/>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sp>
        <p:nvSpPr>
          <p:cNvPr id="11" name="Picture Placeholder 9">
            <a:extLst>
              <a:ext uri="{FF2B5EF4-FFF2-40B4-BE49-F238E27FC236}">
                <a16:creationId xmlns:a16="http://schemas.microsoft.com/office/drawing/2014/main" xmlns="" id="{C1B89234-BFB8-4604-B609-77D5889BFBA2}"/>
              </a:ext>
            </a:extLst>
          </p:cNvPr>
          <p:cNvSpPr>
            <a:spLocks noGrp="1"/>
          </p:cNvSpPr>
          <p:nvPr>
            <p:ph type="pic" sz="quarter" idx="11"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99650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10">
            <a:extLst>
              <a:ext uri="{FF2B5EF4-FFF2-40B4-BE49-F238E27FC236}">
                <a16:creationId xmlns:a16="http://schemas.microsoft.com/office/drawing/2014/main" xmlns="" id="{E8B923A6-244E-4D63-8098-BAD67933A198}"/>
              </a:ext>
            </a:extLst>
          </p:cNvPr>
          <p:cNvSpPr>
            <a:spLocks noGrp="1"/>
          </p:cNvSpPr>
          <p:nvPr>
            <p:ph type="pic" sz="quarter" idx="11" hasCustomPrompt="1"/>
          </p:nvPr>
        </p:nvSpPr>
        <p:spPr>
          <a:xfrm>
            <a:off x="7997253" y="3356345"/>
            <a:ext cx="3492000" cy="2700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a:p>
            <a:endParaRPr lang="ko-KR" altLang="en-US" dirty="0"/>
          </a:p>
        </p:txBody>
      </p:sp>
      <p:sp>
        <p:nvSpPr>
          <p:cNvPr id="5" name="Picture Placeholder 10">
            <a:extLst>
              <a:ext uri="{FF2B5EF4-FFF2-40B4-BE49-F238E27FC236}">
                <a16:creationId xmlns:a16="http://schemas.microsoft.com/office/drawing/2014/main" xmlns="" id="{3288CA2B-43CF-447D-A181-B0596F366F68}"/>
              </a:ext>
            </a:extLst>
          </p:cNvPr>
          <p:cNvSpPr>
            <a:spLocks noGrp="1"/>
          </p:cNvSpPr>
          <p:nvPr>
            <p:ph type="pic" sz="quarter" idx="12" hasCustomPrompt="1"/>
          </p:nvPr>
        </p:nvSpPr>
        <p:spPr>
          <a:xfrm>
            <a:off x="714103" y="3356345"/>
            <a:ext cx="3492000" cy="2700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806670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02A0E67F-084B-4E5D-A984-CC478FC645C6}"/>
              </a:ext>
            </a:extLst>
          </p:cNvPr>
          <p:cNvSpPr/>
          <p:nvPr userDrawn="1"/>
        </p:nvSpPr>
        <p:spPr>
          <a:xfrm>
            <a:off x="1220558"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30</a:t>
            </a:r>
          </a:p>
        </p:txBody>
      </p:sp>
      <p:sp>
        <p:nvSpPr>
          <p:cNvPr id="5" name="Picture Placeholder 4">
            <a:extLst>
              <a:ext uri="{FF2B5EF4-FFF2-40B4-BE49-F238E27FC236}">
                <a16:creationId xmlns:a16="http://schemas.microsoft.com/office/drawing/2014/main" xmlns="" id="{4A84847C-0B32-45AD-96C1-F8EFF8B48C2A}"/>
              </a:ext>
            </a:extLst>
          </p:cNvPr>
          <p:cNvSpPr>
            <a:spLocks noGrp="1"/>
          </p:cNvSpPr>
          <p:nvPr>
            <p:ph type="pic" sz="quarter" idx="14" hasCustomPrompt="1"/>
          </p:nvPr>
        </p:nvSpPr>
        <p:spPr>
          <a:xfrm>
            <a:off x="981076"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816159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xmlns="" id="{2FC4CB35-4D17-4712-BCEE-7F01F38F3221}"/>
              </a:ext>
            </a:extLst>
          </p:cNvPr>
          <p:cNvSpPr/>
          <p:nvPr userDrawn="1"/>
        </p:nvSpPr>
        <p:spPr>
          <a:xfrm flipH="1">
            <a:off x="4588937" y="0"/>
            <a:ext cx="7349067" cy="6858000"/>
          </a:xfrm>
          <a:prstGeom prst="parallelogram">
            <a:avLst>
              <a:gd name="adj" fmla="val 9314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a:extLst>
              <a:ext uri="{FF2B5EF4-FFF2-40B4-BE49-F238E27FC236}">
                <a16:creationId xmlns:a16="http://schemas.microsoft.com/office/drawing/2014/main" xmlns="" id="{90A92879-879F-4E48-B3D7-603847C486B1}"/>
              </a:ext>
            </a:extLst>
          </p:cNvPr>
          <p:cNvSpPr>
            <a:spLocks noGrp="1"/>
          </p:cNvSpPr>
          <p:nvPr>
            <p:ph type="pic" sz="quarter" idx="15" hasCustomPrompt="1"/>
          </p:nvPr>
        </p:nvSpPr>
        <p:spPr>
          <a:xfrm>
            <a:off x="4557182" y="3429000"/>
            <a:ext cx="6434667" cy="3429000"/>
          </a:xfrm>
          <a:custGeom>
            <a:avLst/>
            <a:gdLst>
              <a:gd name="connsiteX0" fmla="*/ 3234514 w 6434667"/>
              <a:gd name="connsiteY0" fmla="*/ 0 h 3429000"/>
              <a:gd name="connsiteX1" fmla="*/ 6434667 w 6434667"/>
              <a:gd name="connsiteY1" fmla="*/ 3429000 h 3429000"/>
              <a:gd name="connsiteX2" fmla="*/ 0 w 6434667"/>
              <a:gd name="connsiteY2" fmla="*/ 3429000 h 3429000"/>
            </a:gdLst>
            <a:ahLst/>
            <a:cxnLst>
              <a:cxn ang="0">
                <a:pos x="connsiteX0" y="connsiteY0"/>
              </a:cxn>
              <a:cxn ang="0">
                <a:pos x="connsiteX1" y="connsiteY1"/>
              </a:cxn>
              <a:cxn ang="0">
                <a:pos x="connsiteX2" y="connsiteY2"/>
              </a:cxn>
            </a:cxnLst>
            <a:rect l="l" t="t" r="r" b="b"/>
            <a:pathLst>
              <a:path w="6434667" h="3429000">
                <a:moveTo>
                  <a:pt x="3234514" y="0"/>
                </a:moveTo>
                <a:lnTo>
                  <a:pt x="6434667" y="3429000"/>
                </a:lnTo>
                <a:lnTo>
                  <a:pt x="0" y="3429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a:t>
            </a:r>
            <a:endParaRPr lang="ko-KR" altLang="en-US" dirty="0"/>
          </a:p>
        </p:txBody>
      </p:sp>
      <p:sp>
        <p:nvSpPr>
          <p:cNvPr id="9" name="Picture Placeholder 8">
            <a:extLst>
              <a:ext uri="{FF2B5EF4-FFF2-40B4-BE49-F238E27FC236}">
                <a16:creationId xmlns:a16="http://schemas.microsoft.com/office/drawing/2014/main" xmlns="" id="{F643AB8E-01B7-479C-B79B-4BEE1DA0B58B}"/>
              </a:ext>
            </a:extLst>
          </p:cNvPr>
          <p:cNvSpPr>
            <a:spLocks noGrp="1"/>
          </p:cNvSpPr>
          <p:nvPr>
            <p:ph type="pic" sz="quarter" idx="14" hasCustomPrompt="1"/>
          </p:nvPr>
        </p:nvSpPr>
        <p:spPr>
          <a:xfrm>
            <a:off x="5018812" y="0"/>
            <a:ext cx="7173188" cy="6858000"/>
          </a:xfrm>
          <a:custGeom>
            <a:avLst/>
            <a:gdLst>
              <a:gd name="connsiteX0" fmla="*/ 0 w 7173188"/>
              <a:gd name="connsiteY0" fmla="*/ 0 h 6858000"/>
              <a:gd name="connsiteX1" fmla="*/ 7173188 w 7173188"/>
              <a:gd name="connsiteY1" fmla="*/ 0 h 6858000"/>
              <a:gd name="connsiteX2" fmla="*/ 7173188 w 7173188"/>
              <a:gd name="connsiteY2" fmla="*/ 6858000 h 6858000"/>
              <a:gd name="connsiteX3" fmla="*/ 6393092 w 71731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3188" h="6858000">
                <a:moveTo>
                  <a:pt x="0" y="0"/>
                </a:moveTo>
                <a:lnTo>
                  <a:pt x="7173188" y="0"/>
                </a:lnTo>
                <a:lnTo>
                  <a:pt x="7173188" y="6858000"/>
                </a:lnTo>
                <a:lnTo>
                  <a:pt x="6393092"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5209246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5">
            <a:extLst>
              <a:ext uri="{FF2B5EF4-FFF2-40B4-BE49-F238E27FC236}">
                <a16:creationId xmlns:a16="http://schemas.microsoft.com/office/drawing/2014/main" xmlns="" id="{CFD3CCDB-D5B6-4524-94E7-A29C03C5E615}"/>
              </a:ext>
            </a:extLst>
          </p:cNvPr>
          <p:cNvSpPr>
            <a:spLocks noGrp="1" noChangeArrowheads="1"/>
          </p:cNvSpPr>
          <p:nvPr>
            <p:ph type="dt" sz="half" idx="10"/>
          </p:nvPr>
        </p:nvSpPr>
        <p:spPr>
          <a:ln/>
        </p:spPr>
        <p:txBody>
          <a:bodyPr/>
          <a:lstStyle>
            <a:lvl1pPr>
              <a:defRPr/>
            </a:lvl1pPr>
          </a:lstStyle>
          <a:p>
            <a:pPr>
              <a:defRPr/>
            </a:pPr>
            <a:endParaRPr lang="en-US" altLang="zh-CN">
              <a:solidFill>
                <a:prstClr val="black"/>
              </a:solidFill>
            </a:endParaRPr>
          </a:p>
        </p:txBody>
      </p:sp>
      <p:sp>
        <p:nvSpPr>
          <p:cNvPr id="5" name="Rectangle 6">
            <a:extLst>
              <a:ext uri="{FF2B5EF4-FFF2-40B4-BE49-F238E27FC236}">
                <a16:creationId xmlns:a16="http://schemas.microsoft.com/office/drawing/2014/main" xmlns="" id="{95EA23F0-91B0-40D4-A7C8-8D0F959203A7}"/>
              </a:ext>
            </a:extLst>
          </p:cNvPr>
          <p:cNvSpPr>
            <a:spLocks noGrp="1" noChangeArrowheads="1"/>
          </p:cNvSpPr>
          <p:nvPr>
            <p:ph type="ftr" sz="quarter" idx="11"/>
          </p:nvPr>
        </p:nvSpPr>
        <p:spPr>
          <a:ln/>
        </p:spPr>
        <p:txBody>
          <a:bodyPr/>
          <a:lstStyle>
            <a:lvl1pPr>
              <a:defRPr/>
            </a:lvl1pPr>
          </a:lstStyle>
          <a:p>
            <a:pPr>
              <a:defRPr/>
            </a:pPr>
            <a:endParaRPr lang="en-US" altLang="zh-CN">
              <a:solidFill>
                <a:prstClr val="black"/>
              </a:solidFill>
            </a:endParaRPr>
          </a:p>
        </p:txBody>
      </p:sp>
      <p:sp>
        <p:nvSpPr>
          <p:cNvPr id="6" name="Rectangle 7">
            <a:extLst>
              <a:ext uri="{FF2B5EF4-FFF2-40B4-BE49-F238E27FC236}">
                <a16:creationId xmlns:a16="http://schemas.microsoft.com/office/drawing/2014/main" xmlns="" id="{DEEBEC19-50DF-423D-BFA9-777DA84E5C82}"/>
              </a:ext>
            </a:extLst>
          </p:cNvPr>
          <p:cNvSpPr>
            <a:spLocks noGrp="1" noChangeArrowheads="1"/>
          </p:cNvSpPr>
          <p:nvPr>
            <p:ph type="sldNum" sz="quarter" idx="12"/>
          </p:nvPr>
        </p:nvSpPr>
        <p:spPr>
          <a:ln/>
        </p:spPr>
        <p:txBody>
          <a:bodyPr/>
          <a:lstStyle>
            <a:lvl1pPr>
              <a:defRPr/>
            </a:lvl1pPr>
          </a:lstStyle>
          <a:p>
            <a:fld id="{2AEB01BC-20A4-4801-8357-65F4E39A5DEB}" type="slidenum">
              <a:rPr lang="en-US" altLang="zh-CN">
                <a:solidFill>
                  <a:prstClr val="black"/>
                </a:solidFill>
              </a:rPr>
              <a:pPr/>
              <a:t>‹#›</a:t>
            </a:fld>
            <a:endParaRPr lang="en-US" altLang="zh-CN">
              <a:solidFill>
                <a:prstClr val="black"/>
              </a:solidFill>
            </a:endParaRPr>
          </a:p>
        </p:txBody>
      </p:sp>
    </p:spTree>
    <p:extLst>
      <p:ext uri="{BB962C8B-B14F-4D97-AF65-F5344CB8AC3E}">
        <p14:creationId xmlns:p14="http://schemas.microsoft.com/office/powerpoint/2010/main" val="3331066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êu đề bản chiếu">
    <p:spTree>
      <p:nvGrpSpPr>
        <p:cNvPr id="1" name=""/>
        <p:cNvGrpSpPr/>
        <p:nvPr/>
      </p:nvGrpSpPr>
      <p:grpSpPr>
        <a:xfrm>
          <a:off x="0" y="0"/>
          <a:ext cx="0" cy="0"/>
          <a:chOff x="0" y="0"/>
          <a:chExt cx="0" cy="0"/>
        </a:xfrm>
      </p:grpSpPr>
      <p:pic>
        <p:nvPicPr>
          <p:cNvPr id="4" name="Picture 2" descr="演示模板底稿">
            <a:extLst>
              <a:ext uri="{FF2B5EF4-FFF2-40B4-BE49-F238E27FC236}">
                <a16:creationId xmlns:a16="http://schemas.microsoft.com/office/drawing/2014/main" xmlns="" id="{A16E0FBF-85B3-46F5-A80C-005627CCF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4895852" y="1485900"/>
            <a:ext cx="7294033" cy="1225550"/>
          </a:xfrm>
        </p:spPr>
        <p:txBody>
          <a:bodyPr/>
          <a:lstStyle>
            <a:lvl1pPr algn="r">
              <a:defRPr sz="3200">
                <a:solidFill>
                  <a:schemeClr val="bg1"/>
                </a:solidFill>
              </a:defRPr>
            </a:lvl1pPr>
          </a:lstStyle>
          <a:p>
            <a:pPr lvl="0"/>
            <a:r>
              <a:rPr lang="zh-CN" noProof="0"/>
              <a:t>单击此处编辑母版标题样式</a:t>
            </a:r>
          </a:p>
        </p:txBody>
      </p:sp>
      <p:sp>
        <p:nvSpPr>
          <p:cNvPr id="2052" name="Rectangle 4"/>
          <p:cNvSpPr>
            <a:spLocks noGrp="1" noChangeArrowheads="1"/>
          </p:cNvSpPr>
          <p:nvPr>
            <p:ph type="subTitle" idx="1"/>
          </p:nvPr>
        </p:nvSpPr>
        <p:spPr>
          <a:xfrm>
            <a:off x="4895852" y="2711450"/>
            <a:ext cx="7294033" cy="546100"/>
          </a:xfrm>
        </p:spPr>
        <p:txBody>
          <a:bodyPr/>
          <a:lstStyle>
            <a:lvl1pPr marL="0" indent="0" algn="r">
              <a:buFontTx/>
              <a:buNone/>
              <a:defRPr sz="1800" b="1">
                <a:solidFill>
                  <a:schemeClr val="bg1"/>
                </a:solidFill>
              </a:defRPr>
            </a:lvl1pPr>
          </a:lstStyle>
          <a:p>
            <a:pPr lvl="0"/>
            <a:r>
              <a:rPr lang="zh-CN" noProof="0"/>
              <a:t>单击此处编辑母版副标题样式</a:t>
            </a:r>
          </a:p>
        </p:txBody>
      </p:sp>
      <p:sp>
        <p:nvSpPr>
          <p:cNvPr id="5" name="Rectangle 5">
            <a:extLst>
              <a:ext uri="{FF2B5EF4-FFF2-40B4-BE49-F238E27FC236}">
                <a16:creationId xmlns:a16="http://schemas.microsoft.com/office/drawing/2014/main" xmlns="" id="{9E3B4CD0-B0A0-4401-80F4-D2487EFC26E0}"/>
              </a:ext>
            </a:extLst>
          </p:cNvPr>
          <p:cNvSpPr>
            <a:spLocks noGrp="1" noChangeArrowheads="1"/>
          </p:cNvSpPr>
          <p:nvPr>
            <p:ph type="dt" sz="half" idx="10"/>
          </p:nvPr>
        </p:nvSpPr>
        <p:spPr/>
        <p:txBody>
          <a:bodyPr/>
          <a:lstStyle>
            <a:lvl1pPr>
              <a:defRPr sz="1400">
                <a:latin typeface="+mn-lt"/>
                <a:ea typeface="宋体" pitchFamily="2" charset="-122"/>
              </a:defRPr>
            </a:lvl1pPr>
          </a:lstStyle>
          <a:p>
            <a:pPr>
              <a:defRPr/>
            </a:pPr>
            <a:endParaRPr lang="zh-CN" altLang="en-US">
              <a:solidFill>
                <a:prstClr val="black"/>
              </a:solidFill>
            </a:endParaRPr>
          </a:p>
        </p:txBody>
      </p:sp>
      <p:sp>
        <p:nvSpPr>
          <p:cNvPr id="6" name="Rectangle 6">
            <a:extLst>
              <a:ext uri="{FF2B5EF4-FFF2-40B4-BE49-F238E27FC236}">
                <a16:creationId xmlns:a16="http://schemas.microsoft.com/office/drawing/2014/main" xmlns="" id="{42F62C7E-B107-4AD3-839E-C966FA8BCD01}"/>
              </a:ext>
            </a:extLst>
          </p:cNvPr>
          <p:cNvSpPr>
            <a:spLocks noGrp="1" noChangeArrowheads="1"/>
          </p:cNvSpPr>
          <p:nvPr>
            <p:ph type="ftr" sz="quarter" idx="11"/>
          </p:nvPr>
        </p:nvSpPr>
        <p:spPr/>
        <p:txBody>
          <a:bodyPr/>
          <a:lstStyle>
            <a:lvl1pPr>
              <a:defRPr sz="1400">
                <a:latin typeface="+mn-lt"/>
                <a:ea typeface="宋体" pitchFamily="2" charset="-122"/>
              </a:defRPr>
            </a:lvl1pPr>
          </a:lstStyle>
          <a:p>
            <a:pPr>
              <a:defRPr/>
            </a:pPr>
            <a:endParaRPr lang="zh-CN" altLang="en-US">
              <a:solidFill>
                <a:prstClr val="black"/>
              </a:solidFill>
            </a:endParaRPr>
          </a:p>
        </p:txBody>
      </p:sp>
      <p:sp>
        <p:nvSpPr>
          <p:cNvPr id="7" name="Rectangle 7">
            <a:extLst>
              <a:ext uri="{FF2B5EF4-FFF2-40B4-BE49-F238E27FC236}">
                <a16:creationId xmlns:a16="http://schemas.microsoft.com/office/drawing/2014/main" xmlns="" id="{C0563423-3CF4-4149-9CDD-79FB76B8180A}"/>
              </a:ext>
            </a:extLst>
          </p:cNvPr>
          <p:cNvSpPr>
            <a:spLocks noGrp="1" noChangeArrowheads="1"/>
          </p:cNvSpPr>
          <p:nvPr>
            <p:ph type="sldNum" sz="quarter" idx="12"/>
          </p:nvPr>
        </p:nvSpPr>
        <p:spPr/>
        <p:txBody>
          <a:bodyPr/>
          <a:lstStyle>
            <a:lvl1pPr>
              <a:defRPr sz="1400">
                <a:latin typeface="Arial" panose="020B0604020202020204" pitchFamily="34" charset="0"/>
                <a:ea typeface="宋体" panose="02010600030101010101" pitchFamily="2" charset="-122"/>
              </a:defRPr>
            </a:lvl1pPr>
          </a:lstStyle>
          <a:p>
            <a:fld id="{794D27FB-4D66-47BF-A2C0-444806860BD9}" type="slidenum">
              <a:rPr lang="en-US" altLang="zh-CN">
                <a:solidFill>
                  <a:prstClr val="black"/>
                </a:solidFill>
              </a:rPr>
              <a:pPr/>
              <a:t>‹#›</a:t>
            </a:fld>
            <a:endParaRPr lang="en-US" altLang="zh-CN">
              <a:solidFill>
                <a:prstClr val="black"/>
              </a:solidFill>
            </a:endParaRPr>
          </a:p>
        </p:txBody>
      </p:sp>
    </p:spTree>
    <p:extLst>
      <p:ext uri="{BB962C8B-B14F-4D97-AF65-F5344CB8AC3E}">
        <p14:creationId xmlns:p14="http://schemas.microsoft.com/office/powerpoint/2010/main" val="787137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3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BFC39-0BF0-4695-99E9-4362039B072E}"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2408289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15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080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245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576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417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520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564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13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91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0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BFC39-0BF0-4695-99E9-4362039B072E}"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8803838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45293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45641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158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956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093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8145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480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712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521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66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BFC39-0BF0-4695-99E9-4362039B072E}" type="datetimeFigureOut">
              <a:rPr lang="en-US" smtClean="0"/>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3417653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200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xmlns="" id="{42C2111B-4149-4F74-A528-F9A9F026224E}"/>
              </a:ext>
            </a:extLst>
          </p:cNvPr>
          <p:cNvSpPr/>
          <p:nvPr userDrawn="1"/>
        </p:nvSpPr>
        <p:spPr>
          <a:xfrm>
            <a:off x="0" y="3254185"/>
            <a:ext cx="12192000" cy="1296144"/>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5" name="Group 8">
            <a:extLst>
              <a:ext uri="{FF2B5EF4-FFF2-40B4-BE49-F238E27FC236}">
                <a16:creationId xmlns:a16="http://schemas.microsoft.com/office/drawing/2014/main" xmlns="" id="{C196ABA7-4967-43DB-B637-4096C7F410AD}"/>
              </a:ext>
            </a:extLst>
          </p:cNvPr>
          <p:cNvGrpSpPr/>
          <p:nvPr userDrawn="1"/>
        </p:nvGrpSpPr>
        <p:grpSpPr>
          <a:xfrm>
            <a:off x="741800" y="1570966"/>
            <a:ext cx="2520000" cy="4680000"/>
            <a:chOff x="445712" y="1449040"/>
            <a:chExt cx="2520000" cy="4680000"/>
          </a:xfrm>
        </p:grpSpPr>
        <p:sp>
          <p:nvSpPr>
            <p:cNvPr id="6" name="Rounded Rectangle 3">
              <a:extLst>
                <a:ext uri="{FF2B5EF4-FFF2-40B4-BE49-F238E27FC236}">
                  <a16:creationId xmlns:a16="http://schemas.microsoft.com/office/drawing/2014/main" xmlns="" id="{EA44A3C2-2F05-41EA-99DC-3FDC02C71C84}"/>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7" name="Rectangle 5">
              <a:extLst>
                <a:ext uri="{FF2B5EF4-FFF2-40B4-BE49-F238E27FC236}">
                  <a16:creationId xmlns:a16="http://schemas.microsoft.com/office/drawing/2014/main" xmlns="" id="{8D9FA29E-B589-48E7-8F8D-14E9A554C870}"/>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8" name="Group 1">
              <a:extLst>
                <a:ext uri="{FF2B5EF4-FFF2-40B4-BE49-F238E27FC236}">
                  <a16:creationId xmlns:a16="http://schemas.microsoft.com/office/drawing/2014/main" xmlns="" id="{67222C87-0C98-4F8D-9F8D-A576DFC34BDE}"/>
                </a:ext>
              </a:extLst>
            </p:cNvPr>
            <p:cNvGrpSpPr/>
            <p:nvPr userDrawn="1"/>
          </p:nvGrpSpPr>
          <p:grpSpPr>
            <a:xfrm>
              <a:off x="1549420" y="5712364"/>
              <a:ext cx="312583" cy="312583"/>
              <a:chOff x="1570727" y="5532687"/>
              <a:chExt cx="312583" cy="312583"/>
            </a:xfrm>
          </p:grpSpPr>
          <p:sp>
            <p:nvSpPr>
              <p:cNvPr id="9" name="Oval 4">
                <a:extLst>
                  <a:ext uri="{FF2B5EF4-FFF2-40B4-BE49-F238E27FC236}">
                    <a16:creationId xmlns:a16="http://schemas.microsoft.com/office/drawing/2014/main" xmlns="" id="{0E973565-8155-4AB2-BF75-962639BF96EE}"/>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0" name="Rounded Rectangle 7">
                <a:extLst>
                  <a:ext uri="{FF2B5EF4-FFF2-40B4-BE49-F238E27FC236}">
                    <a16:creationId xmlns:a16="http://schemas.microsoft.com/office/drawing/2014/main" xmlns="" id="{B2FABD6D-6151-43AA-B670-252AADB21C8C}"/>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sp>
        <p:nvSpPr>
          <p:cNvPr id="11" name="Picture Placeholder 9">
            <a:extLst>
              <a:ext uri="{FF2B5EF4-FFF2-40B4-BE49-F238E27FC236}">
                <a16:creationId xmlns:a16="http://schemas.microsoft.com/office/drawing/2014/main" xmlns="" id="{C1B89234-BFB8-4604-B609-77D5889BFBA2}"/>
              </a:ext>
            </a:extLst>
          </p:cNvPr>
          <p:cNvSpPr>
            <a:spLocks noGrp="1"/>
          </p:cNvSpPr>
          <p:nvPr>
            <p:ph type="pic" sz="quarter" idx="11"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021805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10">
            <a:extLst>
              <a:ext uri="{FF2B5EF4-FFF2-40B4-BE49-F238E27FC236}">
                <a16:creationId xmlns:a16="http://schemas.microsoft.com/office/drawing/2014/main" xmlns="" id="{E8B923A6-244E-4D63-8098-BAD67933A198}"/>
              </a:ext>
            </a:extLst>
          </p:cNvPr>
          <p:cNvSpPr>
            <a:spLocks noGrp="1"/>
          </p:cNvSpPr>
          <p:nvPr>
            <p:ph type="pic" sz="quarter" idx="11" hasCustomPrompt="1"/>
          </p:nvPr>
        </p:nvSpPr>
        <p:spPr>
          <a:xfrm>
            <a:off x="7997253" y="3356345"/>
            <a:ext cx="3492000" cy="2700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a:p>
            <a:endParaRPr lang="ko-KR" altLang="en-US" dirty="0"/>
          </a:p>
        </p:txBody>
      </p:sp>
      <p:sp>
        <p:nvSpPr>
          <p:cNvPr id="5" name="Picture Placeholder 10">
            <a:extLst>
              <a:ext uri="{FF2B5EF4-FFF2-40B4-BE49-F238E27FC236}">
                <a16:creationId xmlns:a16="http://schemas.microsoft.com/office/drawing/2014/main" xmlns="" id="{3288CA2B-43CF-447D-A181-B0596F366F68}"/>
              </a:ext>
            </a:extLst>
          </p:cNvPr>
          <p:cNvSpPr>
            <a:spLocks noGrp="1"/>
          </p:cNvSpPr>
          <p:nvPr>
            <p:ph type="pic" sz="quarter" idx="12" hasCustomPrompt="1"/>
          </p:nvPr>
        </p:nvSpPr>
        <p:spPr>
          <a:xfrm>
            <a:off x="714103" y="3356345"/>
            <a:ext cx="3492000" cy="2700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648710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02A0E67F-084B-4E5D-A984-CC478FC645C6}"/>
              </a:ext>
            </a:extLst>
          </p:cNvPr>
          <p:cNvSpPr/>
          <p:nvPr userDrawn="1"/>
        </p:nvSpPr>
        <p:spPr>
          <a:xfrm>
            <a:off x="1220558"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30</a:t>
            </a:r>
          </a:p>
        </p:txBody>
      </p:sp>
      <p:sp>
        <p:nvSpPr>
          <p:cNvPr id="5" name="Picture Placeholder 4">
            <a:extLst>
              <a:ext uri="{FF2B5EF4-FFF2-40B4-BE49-F238E27FC236}">
                <a16:creationId xmlns:a16="http://schemas.microsoft.com/office/drawing/2014/main" xmlns="" id="{4A84847C-0B32-45AD-96C1-F8EFF8B48C2A}"/>
              </a:ext>
            </a:extLst>
          </p:cNvPr>
          <p:cNvSpPr>
            <a:spLocks noGrp="1"/>
          </p:cNvSpPr>
          <p:nvPr>
            <p:ph type="pic" sz="quarter" idx="14" hasCustomPrompt="1"/>
          </p:nvPr>
        </p:nvSpPr>
        <p:spPr>
          <a:xfrm>
            <a:off x="981076"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241066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xmlns="" id="{2FC4CB35-4D17-4712-BCEE-7F01F38F3221}"/>
              </a:ext>
            </a:extLst>
          </p:cNvPr>
          <p:cNvSpPr/>
          <p:nvPr userDrawn="1"/>
        </p:nvSpPr>
        <p:spPr>
          <a:xfrm flipH="1">
            <a:off x="4588937" y="0"/>
            <a:ext cx="7349067" cy="6858000"/>
          </a:xfrm>
          <a:prstGeom prst="parallelogram">
            <a:avLst>
              <a:gd name="adj" fmla="val 9314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a:extLst>
              <a:ext uri="{FF2B5EF4-FFF2-40B4-BE49-F238E27FC236}">
                <a16:creationId xmlns:a16="http://schemas.microsoft.com/office/drawing/2014/main" xmlns="" id="{90A92879-879F-4E48-B3D7-603847C486B1}"/>
              </a:ext>
            </a:extLst>
          </p:cNvPr>
          <p:cNvSpPr>
            <a:spLocks noGrp="1"/>
          </p:cNvSpPr>
          <p:nvPr>
            <p:ph type="pic" sz="quarter" idx="15" hasCustomPrompt="1"/>
          </p:nvPr>
        </p:nvSpPr>
        <p:spPr>
          <a:xfrm>
            <a:off x="4557182" y="3429000"/>
            <a:ext cx="6434667" cy="3429000"/>
          </a:xfrm>
          <a:custGeom>
            <a:avLst/>
            <a:gdLst>
              <a:gd name="connsiteX0" fmla="*/ 3234514 w 6434667"/>
              <a:gd name="connsiteY0" fmla="*/ 0 h 3429000"/>
              <a:gd name="connsiteX1" fmla="*/ 6434667 w 6434667"/>
              <a:gd name="connsiteY1" fmla="*/ 3429000 h 3429000"/>
              <a:gd name="connsiteX2" fmla="*/ 0 w 6434667"/>
              <a:gd name="connsiteY2" fmla="*/ 3429000 h 3429000"/>
            </a:gdLst>
            <a:ahLst/>
            <a:cxnLst>
              <a:cxn ang="0">
                <a:pos x="connsiteX0" y="connsiteY0"/>
              </a:cxn>
              <a:cxn ang="0">
                <a:pos x="connsiteX1" y="connsiteY1"/>
              </a:cxn>
              <a:cxn ang="0">
                <a:pos x="connsiteX2" y="connsiteY2"/>
              </a:cxn>
            </a:cxnLst>
            <a:rect l="l" t="t" r="r" b="b"/>
            <a:pathLst>
              <a:path w="6434667" h="3429000">
                <a:moveTo>
                  <a:pt x="3234514" y="0"/>
                </a:moveTo>
                <a:lnTo>
                  <a:pt x="6434667" y="3429000"/>
                </a:lnTo>
                <a:lnTo>
                  <a:pt x="0" y="3429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a:t>
            </a:r>
            <a:endParaRPr lang="ko-KR" altLang="en-US" dirty="0"/>
          </a:p>
        </p:txBody>
      </p:sp>
      <p:sp>
        <p:nvSpPr>
          <p:cNvPr id="9" name="Picture Placeholder 8">
            <a:extLst>
              <a:ext uri="{FF2B5EF4-FFF2-40B4-BE49-F238E27FC236}">
                <a16:creationId xmlns:a16="http://schemas.microsoft.com/office/drawing/2014/main" xmlns="" id="{F643AB8E-01B7-479C-B79B-4BEE1DA0B58B}"/>
              </a:ext>
            </a:extLst>
          </p:cNvPr>
          <p:cNvSpPr>
            <a:spLocks noGrp="1"/>
          </p:cNvSpPr>
          <p:nvPr>
            <p:ph type="pic" sz="quarter" idx="14" hasCustomPrompt="1"/>
          </p:nvPr>
        </p:nvSpPr>
        <p:spPr>
          <a:xfrm>
            <a:off x="5018812" y="0"/>
            <a:ext cx="7173188" cy="6858000"/>
          </a:xfrm>
          <a:custGeom>
            <a:avLst/>
            <a:gdLst>
              <a:gd name="connsiteX0" fmla="*/ 0 w 7173188"/>
              <a:gd name="connsiteY0" fmla="*/ 0 h 6858000"/>
              <a:gd name="connsiteX1" fmla="*/ 7173188 w 7173188"/>
              <a:gd name="connsiteY1" fmla="*/ 0 h 6858000"/>
              <a:gd name="connsiteX2" fmla="*/ 7173188 w 7173188"/>
              <a:gd name="connsiteY2" fmla="*/ 6858000 h 6858000"/>
              <a:gd name="connsiteX3" fmla="*/ 6393092 w 71731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3188" h="6858000">
                <a:moveTo>
                  <a:pt x="0" y="0"/>
                </a:moveTo>
                <a:lnTo>
                  <a:pt x="7173188" y="0"/>
                </a:lnTo>
                <a:lnTo>
                  <a:pt x="7173188" y="6858000"/>
                </a:lnTo>
                <a:lnTo>
                  <a:pt x="6393092"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93651077"/>
      </p:ext>
    </p:extLst>
  </p:cSld>
  <p:clrMapOvr>
    <a:masterClrMapping/>
  </p:clrMapOvr>
  <p:extLst>
    <p:ext uri="{DCECCB84-F9BA-43D5-87BE-67443E8EF086}">
      <p15:sldGuideLst xmlns:p15="http://schemas.microsoft.com/office/powerpoint/2012/main" xmlns="">
        <p15:guide id="4294967295" orient="horz" pos="2160">
          <p15:clr>
            <a:srgbClr val="FBAE40"/>
          </p15:clr>
        </p15:guide>
        <p15:guide id="4294967295"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Tiêu đề bản chiếu">
    <p:spTree>
      <p:nvGrpSpPr>
        <p:cNvPr id="1" name=""/>
        <p:cNvGrpSpPr/>
        <p:nvPr/>
      </p:nvGrpSpPr>
      <p:grpSpPr>
        <a:xfrm>
          <a:off x="0" y="0"/>
          <a:ext cx="0" cy="0"/>
          <a:chOff x="0" y="0"/>
          <a:chExt cx="0" cy="0"/>
        </a:xfrm>
      </p:grpSpPr>
      <p:pic>
        <p:nvPicPr>
          <p:cNvPr id="4" name="Picture 2" descr="演示模板底稿">
            <a:extLst>
              <a:ext uri="{FF2B5EF4-FFF2-40B4-BE49-F238E27FC236}">
                <a16:creationId xmlns:a16="http://schemas.microsoft.com/office/drawing/2014/main" xmlns="" id="{A16E0FBF-85B3-46F5-A80C-005627CCF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4895852" y="1485900"/>
            <a:ext cx="7294033" cy="1225550"/>
          </a:xfrm>
        </p:spPr>
        <p:txBody>
          <a:bodyPr/>
          <a:lstStyle>
            <a:lvl1pPr algn="r">
              <a:defRPr sz="3200">
                <a:solidFill>
                  <a:schemeClr val="bg1"/>
                </a:solidFill>
              </a:defRPr>
            </a:lvl1pPr>
          </a:lstStyle>
          <a:p>
            <a:pPr lvl="0"/>
            <a:r>
              <a:rPr lang="zh-CN" noProof="0"/>
              <a:t>单击此处编辑母版标题样式</a:t>
            </a:r>
          </a:p>
        </p:txBody>
      </p:sp>
      <p:sp>
        <p:nvSpPr>
          <p:cNvPr id="2052" name="Rectangle 4"/>
          <p:cNvSpPr>
            <a:spLocks noGrp="1" noChangeArrowheads="1"/>
          </p:cNvSpPr>
          <p:nvPr>
            <p:ph type="subTitle" idx="1"/>
          </p:nvPr>
        </p:nvSpPr>
        <p:spPr>
          <a:xfrm>
            <a:off x="4895852" y="2711450"/>
            <a:ext cx="7294033" cy="546100"/>
          </a:xfrm>
        </p:spPr>
        <p:txBody>
          <a:bodyPr/>
          <a:lstStyle>
            <a:lvl1pPr marL="0" indent="0" algn="r">
              <a:buFontTx/>
              <a:buNone/>
              <a:defRPr sz="1800" b="1">
                <a:solidFill>
                  <a:schemeClr val="bg1"/>
                </a:solidFill>
              </a:defRPr>
            </a:lvl1pPr>
          </a:lstStyle>
          <a:p>
            <a:pPr lvl="0"/>
            <a:r>
              <a:rPr lang="zh-CN" noProof="0"/>
              <a:t>单击此处编辑母版副标题样式</a:t>
            </a:r>
          </a:p>
        </p:txBody>
      </p:sp>
      <p:sp>
        <p:nvSpPr>
          <p:cNvPr id="5" name="Rectangle 5">
            <a:extLst>
              <a:ext uri="{FF2B5EF4-FFF2-40B4-BE49-F238E27FC236}">
                <a16:creationId xmlns:a16="http://schemas.microsoft.com/office/drawing/2014/main" xmlns="" id="{9E3B4CD0-B0A0-4401-80F4-D2487EFC26E0}"/>
              </a:ext>
            </a:extLst>
          </p:cNvPr>
          <p:cNvSpPr>
            <a:spLocks noGrp="1" noChangeArrowheads="1"/>
          </p:cNvSpPr>
          <p:nvPr>
            <p:ph type="dt" sz="half" idx="10"/>
          </p:nvPr>
        </p:nvSpPr>
        <p:spPr/>
        <p:txBody>
          <a:bodyPr/>
          <a:lstStyle>
            <a:lvl1pPr>
              <a:defRPr sz="1400">
                <a:latin typeface="+mn-lt"/>
                <a:ea typeface="宋体" pitchFamily="2" charset="-122"/>
              </a:defRPr>
            </a:lvl1pPr>
          </a:lstStyle>
          <a:p>
            <a:pPr>
              <a:defRPr/>
            </a:pPr>
            <a:endParaRPr lang="zh-CN" altLang="en-US">
              <a:solidFill>
                <a:prstClr val="black"/>
              </a:solidFill>
            </a:endParaRPr>
          </a:p>
        </p:txBody>
      </p:sp>
      <p:sp>
        <p:nvSpPr>
          <p:cNvPr id="6" name="Rectangle 6">
            <a:extLst>
              <a:ext uri="{FF2B5EF4-FFF2-40B4-BE49-F238E27FC236}">
                <a16:creationId xmlns:a16="http://schemas.microsoft.com/office/drawing/2014/main" xmlns="" id="{42F62C7E-B107-4AD3-839E-C966FA8BCD01}"/>
              </a:ext>
            </a:extLst>
          </p:cNvPr>
          <p:cNvSpPr>
            <a:spLocks noGrp="1" noChangeArrowheads="1"/>
          </p:cNvSpPr>
          <p:nvPr>
            <p:ph type="ftr" sz="quarter" idx="11"/>
          </p:nvPr>
        </p:nvSpPr>
        <p:spPr/>
        <p:txBody>
          <a:bodyPr/>
          <a:lstStyle>
            <a:lvl1pPr>
              <a:defRPr sz="1400">
                <a:latin typeface="+mn-lt"/>
                <a:ea typeface="宋体" pitchFamily="2" charset="-122"/>
              </a:defRPr>
            </a:lvl1pPr>
          </a:lstStyle>
          <a:p>
            <a:pPr>
              <a:defRPr/>
            </a:pPr>
            <a:endParaRPr lang="zh-CN" altLang="en-US">
              <a:solidFill>
                <a:prstClr val="black"/>
              </a:solidFill>
            </a:endParaRPr>
          </a:p>
        </p:txBody>
      </p:sp>
      <p:sp>
        <p:nvSpPr>
          <p:cNvPr id="7" name="Rectangle 7">
            <a:extLst>
              <a:ext uri="{FF2B5EF4-FFF2-40B4-BE49-F238E27FC236}">
                <a16:creationId xmlns:a16="http://schemas.microsoft.com/office/drawing/2014/main" xmlns="" id="{C0563423-3CF4-4149-9CDD-79FB76B8180A}"/>
              </a:ext>
            </a:extLst>
          </p:cNvPr>
          <p:cNvSpPr>
            <a:spLocks noGrp="1" noChangeArrowheads="1"/>
          </p:cNvSpPr>
          <p:nvPr>
            <p:ph type="sldNum" sz="quarter" idx="12"/>
          </p:nvPr>
        </p:nvSpPr>
        <p:spPr/>
        <p:txBody>
          <a:bodyPr/>
          <a:lstStyle>
            <a:lvl1pPr>
              <a:defRPr sz="1400">
                <a:latin typeface="Arial" panose="020B0604020202020204" pitchFamily="34" charset="0"/>
                <a:ea typeface="宋体" panose="02010600030101010101" pitchFamily="2" charset="-122"/>
              </a:defRPr>
            </a:lvl1pPr>
          </a:lstStyle>
          <a:p>
            <a:fld id="{794D27FB-4D66-47BF-A2C0-444806860BD9}" type="slidenum">
              <a:rPr lang="en-US" altLang="zh-CN">
                <a:solidFill>
                  <a:prstClr val="black"/>
                </a:solidFill>
              </a:rPr>
              <a:pPr/>
              <a:t>‹#›</a:t>
            </a:fld>
            <a:endParaRPr lang="en-US" altLang="zh-CN">
              <a:solidFill>
                <a:prstClr val="black"/>
              </a:solidFill>
            </a:endParaRPr>
          </a:p>
        </p:txBody>
      </p:sp>
    </p:spTree>
    <p:extLst>
      <p:ext uri="{BB962C8B-B14F-4D97-AF65-F5344CB8AC3E}">
        <p14:creationId xmlns:p14="http://schemas.microsoft.com/office/powerpoint/2010/main" val="402287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BFC39-0BF0-4695-99E9-4362039B072E}" type="datetimeFigureOut">
              <a:rPr lang="en-US" smtClean="0"/>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375052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BFC39-0BF0-4695-99E9-4362039B072E}" type="datetimeFigureOut">
              <a:rPr lang="en-US" smtClean="0"/>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139662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BFC39-0BF0-4695-99E9-4362039B072E}"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180180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BFC39-0BF0-4695-99E9-4362039B072E}"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3FD3C-E71D-410A-A98F-C008CD0B581E}" type="slidenum">
              <a:rPr lang="en-US" smtClean="0"/>
              <a:t>‹#›</a:t>
            </a:fld>
            <a:endParaRPr lang="en-US"/>
          </a:p>
        </p:txBody>
      </p:sp>
    </p:spTree>
    <p:extLst>
      <p:ext uri="{BB962C8B-B14F-4D97-AF65-F5344CB8AC3E}">
        <p14:creationId xmlns:p14="http://schemas.microsoft.com/office/powerpoint/2010/main" val="229261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BFC39-0BF0-4695-99E9-4362039B072E}" type="datetimeFigureOut">
              <a:rPr lang="en-US" smtClean="0"/>
              <a:t>3/4/2022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3FD3C-E71D-410A-A98F-C008CD0B581E}" type="slidenum">
              <a:rPr lang="en-US" smtClean="0"/>
              <a:t>‹#›</a:t>
            </a:fld>
            <a:endParaRPr lang="en-US"/>
          </a:p>
        </p:txBody>
      </p:sp>
    </p:spTree>
    <p:extLst>
      <p:ext uri="{BB962C8B-B14F-4D97-AF65-F5344CB8AC3E}">
        <p14:creationId xmlns:p14="http://schemas.microsoft.com/office/powerpoint/2010/main" val="328609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499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BFC39-0BF0-4695-99E9-4362039B072E}" type="datetimeFigureOut">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3FD3C-E71D-410A-A98F-C008CD0B5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7307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535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gif"/><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7" descr="5"/>
          <p:cNvPicPr>
            <a:picLocks noChangeAspect="1" noChangeArrowheads="1"/>
          </p:cNvPicPr>
          <p:nvPr/>
        </p:nvPicPr>
        <p:blipFill>
          <a:blip r:embed="rId3">
            <a:extLst>
              <a:ext uri="{28A0092B-C50C-407E-A947-70E740481C1C}">
                <a14:useLocalDpi xmlns:a14="http://schemas.microsoft.com/office/drawing/2010/main" val="0"/>
              </a:ext>
            </a:extLst>
          </a:blip>
          <a:srcRect l="71819" b="75308"/>
          <a:stretch>
            <a:fillRect/>
          </a:stretch>
        </p:blipFill>
        <p:spPr bwMode="auto">
          <a:xfrm>
            <a:off x="0" y="0"/>
            <a:ext cx="243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11"/>
          <p:cNvSpPr>
            <a:spLocks noChangeArrowheads="1" noChangeShapeType="1" noTextEdit="1"/>
          </p:cNvSpPr>
          <p:nvPr/>
        </p:nvSpPr>
        <p:spPr bwMode="auto">
          <a:xfrm>
            <a:off x="1016000" y="601826"/>
            <a:ext cx="10363200" cy="6096000"/>
          </a:xfrm>
          <a:prstGeom prst="rect">
            <a:avLst/>
          </a:prstGeom>
        </p:spPr>
        <p:txBody>
          <a:bodyPr spcFirstLastPara="1" wrap="none" fromWordArt="1">
            <a:prstTxWarp prst="textArchUp">
              <a:avLst>
                <a:gd name="adj" fmla="val 10800000"/>
              </a:avLst>
            </a:prstTxWarp>
          </a:bodyPr>
          <a:lstStyle/>
          <a:p>
            <a:pPr algn="ctr"/>
            <a:r>
              <a:rPr lang="vi-VN" sz="3600" kern="10" dirty="0" smtClean="0">
                <a:ln w="9525">
                  <a:solidFill>
                    <a:srgbClr val="0000CC"/>
                  </a:solidFill>
                  <a:round/>
                  <a:headEnd/>
                  <a:tailEnd/>
                </a:ln>
                <a:solidFill>
                  <a:srgbClr val="00B0F0"/>
                </a:solidFill>
                <a:latin typeface="Times New Roman"/>
                <a:cs typeface="Times New Roman"/>
              </a:rPr>
              <a:t>  </a:t>
            </a:r>
            <a:r>
              <a:rPr lang="vi-VN" sz="3600" b="1" kern="10" dirty="0" smtClean="0">
                <a:ln w="9525">
                  <a:solidFill>
                    <a:srgbClr val="0000CC"/>
                  </a:solidFill>
                  <a:round/>
                  <a:headEnd/>
                  <a:tailEnd/>
                </a:ln>
                <a:solidFill>
                  <a:srgbClr val="FFFF00"/>
                </a:solidFill>
                <a:latin typeface="Times New Roman"/>
                <a:cs typeface="Times New Roman"/>
              </a:rPr>
              <a:t>Chào mừng</a:t>
            </a:r>
            <a:r>
              <a:rPr lang="en-US" sz="3600" b="1" kern="10" dirty="0" smtClean="0">
                <a:ln w="9525">
                  <a:solidFill>
                    <a:srgbClr val="0000CC"/>
                  </a:solidFill>
                  <a:round/>
                  <a:headEnd/>
                  <a:tailEnd/>
                </a:ln>
                <a:solidFill>
                  <a:srgbClr val="FFFF00"/>
                </a:solidFill>
                <a:latin typeface="Times New Roman"/>
                <a:cs typeface="Times New Roman"/>
              </a:rPr>
              <a:t> </a:t>
            </a:r>
            <a:r>
              <a:rPr lang="en-US" sz="3600" b="1" kern="10" dirty="0" err="1" smtClean="0">
                <a:ln w="9525">
                  <a:solidFill>
                    <a:srgbClr val="0000CC"/>
                  </a:solidFill>
                  <a:round/>
                  <a:headEnd/>
                  <a:tailEnd/>
                </a:ln>
                <a:solidFill>
                  <a:srgbClr val="FFFF00"/>
                </a:solidFill>
                <a:latin typeface="Times New Roman"/>
                <a:cs typeface="Times New Roman"/>
              </a:rPr>
              <a:t>Quý</a:t>
            </a:r>
            <a:r>
              <a:rPr lang="en-US" sz="3600" b="1" kern="10" dirty="0" smtClean="0">
                <a:ln w="9525">
                  <a:solidFill>
                    <a:srgbClr val="0000CC"/>
                  </a:solidFill>
                  <a:round/>
                  <a:headEnd/>
                  <a:tailEnd/>
                </a:ln>
                <a:solidFill>
                  <a:srgbClr val="FFFF00"/>
                </a:solidFill>
                <a:latin typeface="Times New Roman"/>
                <a:cs typeface="Times New Roman"/>
              </a:rPr>
              <a:t> </a:t>
            </a:r>
            <a:r>
              <a:rPr lang="en-US" sz="3600" b="1" kern="10" dirty="0" err="1" smtClean="0">
                <a:ln w="9525">
                  <a:solidFill>
                    <a:srgbClr val="0000CC"/>
                  </a:solidFill>
                  <a:round/>
                  <a:headEnd/>
                  <a:tailEnd/>
                </a:ln>
                <a:solidFill>
                  <a:srgbClr val="FFFF00"/>
                </a:solidFill>
                <a:latin typeface="Times New Roman"/>
                <a:cs typeface="Times New Roman"/>
              </a:rPr>
              <a:t>thầy</a:t>
            </a:r>
            <a:r>
              <a:rPr lang="en-US" sz="3600" b="1" kern="10" dirty="0" smtClean="0">
                <a:ln w="9525">
                  <a:solidFill>
                    <a:srgbClr val="0000CC"/>
                  </a:solidFill>
                  <a:round/>
                  <a:headEnd/>
                  <a:tailEnd/>
                </a:ln>
                <a:solidFill>
                  <a:srgbClr val="FFFF00"/>
                </a:solidFill>
                <a:latin typeface="Times New Roman"/>
                <a:cs typeface="Times New Roman"/>
              </a:rPr>
              <a:t> </a:t>
            </a:r>
            <a:r>
              <a:rPr lang="en-US" sz="3600" b="1" kern="10" dirty="0" err="1" smtClean="0">
                <a:ln w="9525">
                  <a:solidFill>
                    <a:srgbClr val="0000CC"/>
                  </a:solidFill>
                  <a:round/>
                  <a:headEnd/>
                  <a:tailEnd/>
                </a:ln>
                <a:solidFill>
                  <a:srgbClr val="FFFF00"/>
                </a:solidFill>
                <a:latin typeface="Times New Roman"/>
                <a:cs typeface="Times New Roman"/>
              </a:rPr>
              <a:t>cô</a:t>
            </a:r>
            <a:r>
              <a:rPr lang="en-US" sz="3600" b="1" kern="10" dirty="0" smtClean="0">
                <a:ln w="9525">
                  <a:solidFill>
                    <a:srgbClr val="0000CC"/>
                  </a:solidFill>
                  <a:round/>
                  <a:headEnd/>
                  <a:tailEnd/>
                </a:ln>
                <a:solidFill>
                  <a:srgbClr val="FFFF00"/>
                </a:solidFill>
                <a:latin typeface="Times New Roman"/>
                <a:cs typeface="Times New Roman"/>
              </a:rPr>
              <a:t> </a:t>
            </a:r>
            <a:r>
              <a:rPr lang="en-US" sz="3600" b="1" kern="10" dirty="0" err="1" smtClean="0">
                <a:ln w="9525">
                  <a:solidFill>
                    <a:srgbClr val="0000CC"/>
                  </a:solidFill>
                  <a:round/>
                  <a:headEnd/>
                  <a:tailEnd/>
                </a:ln>
                <a:solidFill>
                  <a:srgbClr val="FFFF00"/>
                </a:solidFill>
                <a:latin typeface="Times New Roman"/>
                <a:cs typeface="Times New Roman"/>
              </a:rPr>
              <a:t>về</a:t>
            </a:r>
            <a:r>
              <a:rPr lang="en-US" sz="3600" b="1" kern="10" dirty="0" smtClean="0">
                <a:ln w="9525">
                  <a:solidFill>
                    <a:srgbClr val="0000CC"/>
                  </a:solidFill>
                  <a:round/>
                  <a:headEnd/>
                  <a:tailEnd/>
                </a:ln>
                <a:solidFill>
                  <a:srgbClr val="FFFF00"/>
                </a:solidFill>
                <a:latin typeface="Times New Roman"/>
                <a:cs typeface="Times New Roman"/>
              </a:rPr>
              <a:t> </a:t>
            </a:r>
            <a:r>
              <a:rPr lang="en-US" sz="3600" b="1" kern="10" dirty="0" err="1" smtClean="0">
                <a:ln w="9525">
                  <a:solidFill>
                    <a:srgbClr val="0000CC"/>
                  </a:solidFill>
                  <a:round/>
                  <a:headEnd/>
                  <a:tailEnd/>
                </a:ln>
                <a:solidFill>
                  <a:srgbClr val="FFFF00"/>
                </a:solidFill>
                <a:latin typeface="Times New Roman"/>
                <a:cs typeface="Times New Roman"/>
              </a:rPr>
              <a:t>tham</a:t>
            </a:r>
            <a:r>
              <a:rPr lang="en-US" sz="3600" b="1" kern="10" dirty="0" smtClean="0">
                <a:ln w="9525">
                  <a:solidFill>
                    <a:srgbClr val="0000CC"/>
                  </a:solidFill>
                  <a:round/>
                  <a:headEnd/>
                  <a:tailEnd/>
                </a:ln>
                <a:solidFill>
                  <a:srgbClr val="FFFF00"/>
                </a:solidFill>
                <a:latin typeface="Times New Roman"/>
                <a:cs typeface="Times New Roman"/>
              </a:rPr>
              <a:t> </a:t>
            </a:r>
            <a:r>
              <a:rPr lang="en-US" sz="3600" b="1" kern="10" dirty="0" err="1" smtClean="0">
                <a:ln w="9525">
                  <a:solidFill>
                    <a:srgbClr val="0000CC"/>
                  </a:solidFill>
                  <a:round/>
                  <a:headEnd/>
                  <a:tailEnd/>
                </a:ln>
                <a:solidFill>
                  <a:srgbClr val="FFFF00"/>
                </a:solidFill>
                <a:latin typeface="Times New Roman"/>
                <a:cs typeface="Times New Roman"/>
              </a:rPr>
              <a:t>dự</a:t>
            </a:r>
            <a:r>
              <a:rPr lang="vi-VN" sz="3600" kern="10" dirty="0" smtClean="0">
                <a:ln w="9525">
                  <a:solidFill>
                    <a:srgbClr val="0000CC"/>
                  </a:solidFill>
                  <a:round/>
                  <a:headEnd/>
                  <a:tailEnd/>
                </a:ln>
                <a:solidFill>
                  <a:srgbClr val="FFFF00"/>
                </a:solidFill>
                <a:latin typeface="Times New Roman"/>
                <a:cs typeface="Times New Roman"/>
              </a:rPr>
              <a:t> </a:t>
            </a:r>
            <a:endParaRPr lang="en-US" sz="3600" kern="10" dirty="0">
              <a:ln w="9525">
                <a:solidFill>
                  <a:srgbClr val="0000CC"/>
                </a:solidFill>
                <a:round/>
                <a:headEnd/>
                <a:tailEnd/>
              </a:ln>
              <a:solidFill>
                <a:srgbClr val="FFFF00"/>
              </a:solidFill>
              <a:latin typeface="Times New Roman"/>
              <a:cs typeface="Times New Roman"/>
            </a:endParaRPr>
          </a:p>
        </p:txBody>
      </p:sp>
      <p:sp>
        <p:nvSpPr>
          <p:cNvPr id="7" name="Rectangle 6"/>
          <p:cNvSpPr/>
          <p:nvPr/>
        </p:nvSpPr>
        <p:spPr>
          <a:xfrm>
            <a:off x="1016000" y="5685425"/>
            <a:ext cx="10369152"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Gv</a:t>
            </a:r>
            <a:r>
              <a:rPr lang="en-US" sz="32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TRẦN THỊ PHƯƠNG</a:t>
            </a:r>
          </a:p>
        </p:txBody>
      </p:sp>
      <p:sp>
        <p:nvSpPr>
          <p:cNvPr id="8" name="Up Ribbon 7"/>
          <p:cNvSpPr/>
          <p:nvPr/>
        </p:nvSpPr>
        <p:spPr>
          <a:xfrm>
            <a:off x="2496456" y="3955733"/>
            <a:ext cx="7199087" cy="968972"/>
          </a:xfrm>
          <a:prstGeom prst="ribbon2">
            <a:avLst>
              <a:gd name="adj1" fmla="val 33333"/>
              <a:gd name="adj2" fmla="val 75000"/>
            </a:avLst>
          </a:prstGeom>
          <a:solidFill>
            <a:srgbClr val="E4463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Times New Roman" pitchFamily="18" charset="0"/>
                <a:cs typeface="Times New Roman" pitchFamily="18" charset="0"/>
              </a:rPr>
              <a:t>HỘI THI GIÁO VIÊN GIỎI CẤP HUYỆN</a:t>
            </a:r>
            <a:endParaRPr lang="en-US"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237068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625" y="0"/>
            <a:ext cx="11630275" cy="7091172"/>
          </a:xfrm>
          <a:prstGeom prst="rect">
            <a:avLst/>
          </a:prstGeom>
        </p:spPr>
        <p:txBody>
          <a:bodyPr wrap="square">
            <a:spAutoFit/>
          </a:bodyPr>
          <a:lstStyle/>
          <a:p>
            <a:pPr algn="ctr" fontAlgn="base">
              <a:lnSpc>
                <a:spcPct val="120000"/>
              </a:lnSpc>
            </a:pPr>
            <a:r>
              <a:rPr lang="en-US" sz="2800" b="1" dirty="0" err="1" smtClean="0">
                <a:solidFill>
                  <a:srgbClr val="FF0000"/>
                </a:solidFill>
                <a:latin typeface="Times New Roman" pitchFamily="18" charset="0"/>
                <a:cs typeface="Times New Roman" pitchFamily="18" charset="0"/>
              </a:rPr>
              <a:t>Biện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pháp</a:t>
            </a:r>
            <a:r>
              <a:rPr lang="en-US" sz="2800" b="1" dirty="0" smtClean="0">
                <a:solidFill>
                  <a:srgbClr val="FF0000"/>
                </a:solidFill>
                <a:latin typeface="Times New Roman" pitchFamily="18" charset="0"/>
                <a:cs typeface="Times New Roman" pitchFamily="18" charset="0"/>
              </a:rPr>
              <a:t> 2: </a:t>
            </a:r>
            <a:r>
              <a:rPr lang="en-US" sz="2800" b="1" dirty="0" err="1" smtClean="0">
                <a:solidFill>
                  <a:srgbClr val="FF0000"/>
                </a:solidFill>
                <a:latin typeface="Times New Roman" pitchFamily="18" charset="0"/>
                <a:cs typeface="Times New Roman" pitchFamily="18" charset="0"/>
              </a:rPr>
              <a:t>Rèn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sinh</a:t>
            </a:r>
            <a:endParaRPr lang="en-US" sz="2800" b="1" dirty="0" smtClean="0">
              <a:solidFill>
                <a:srgbClr val="FF0000"/>
              </a:solidFill>
              <a:latin typeface="Times New Roman" pitchFamily="18" charset="0"/>
              <a:cs typeface="Times New Roman" pitchFamily="18" charset="0"/>
            </a:endParaRPr>
          </a:p>
          <a:p>
            <a:pPr algn="just" fontAlgn="base">
              <a:lnSpc>
                <a:spcPct val="120000"/>
              </a:lnSpc>
            </a:pPr>
            <a:r>
              <a:rPr lang="en-US" sz="2500" b="1" dirty="0" smtClean="0">
                <a:solidFill>
                  <a:srgbClr val="FF0000"/>
                </a:solidFill>
                <a:latin typeface="Times New Roman" pitchFamily="18" charset="0"/>
                <a:cs typeface="Times New Roman" pitchFamily="18" charset="0"/>
              </a:rPr>
              <a:t>     1. </a:t>
            </a:r>
            <a:r>
              <a:rPr lang="en-US" sz="2500" b="1" dirty="0" err="1" smtClean="0">
                <a:solidFill>
                  <a:srgbClr val="FF0000"/>
                </a:solidFill>
                <a:latin typeface="Times New Roman" pitchFamily="18" charset="0"/>
                <a:cs typeface="Times New Roman" pitchFamily="18" charset="0"/>
              </a:rPr>
              <a:t>Dạy</a:t>
            </a:r>
            <a:r>
              <a:rPr lang="en-US" sz="2500" b="1" dirty="0" smtClean="0">
                <a:solidFill>
                  <a:srgbClr val="FF0000"/>
                </a:solidFill>
                <a:latin typeface="Times New Roman" pitchFamily="18" charset="0"/>
                <a:cs typeface="Times New Roman" pitchFamily="18" charset="0"/>
              </a:rPr>
              <a:t> </a:t>
            </a:r>
            <a:r>
              <a:rPr lang="vi-VN" sz="2500" b="1" dirty="0" smtClean="0">
                <a:solidFill>
                  <a:srgbClr val="FF0000"/>
                </a:solidFill>
                <a:latin typeface="Times New Roman" pitchFamily="18" charset="0"/>
                <a:cs typeface="Times New Roman" pitchFamily="18" charset="0"/>
              </a:rPr>
              <a:t>học </a:t>
            </a:r>
            <a:r>
              <a:rPr lang="en-US" sz="2500" b="1" dirty="0" err="1" smtClean="0">
                <a:solidFill>
                  <a:srgbClr val="FF0000"/>
                </a:solidFill>
                <a:latin typeface="Times New Roman" pitchFamily="18" charset="0"/>
                <a:cs typeface="Times New Roman" pitchFamily="18" charset="0"/>
              </a:rPr>
              <a:t>theo</a:t>
            </a:r>
            <a:r>
              <a:rPr lang="en-US" sz="2500" b="1" dirty="0" smtClean="0">
                <a:solidFill>
                  <a:srgbClr val="FF0000"/>
                </a:solidFill>
                <a:latin typeface="Times New Roman" pitchFamily="18" charset="0"/>
                <a:cs typeface="Times New Roman" pitchFamily="18" charset="0"/>
              </a:rPr>
              <a:t> </a:t>
            </a:r>
            <a:r>
              <a:rPr lang="en-US" sz="2500" b="1" dirty="0" err="1" smtClean="0">
                <a:solidFill>
                  <a:srgbClr val="FF0000"/>
                </a:solidFill>
                <a:latin typeface="Times New Roman" pitchFamily="18" charset="0"/>
                <a:cs typeface="Times New Roman" pitchFamily="18" charset="0"/>
              </a:rPr>
              <a:t>nhóm</a:t>
            </a:r>
            <a:endParaRPr lang="en-US" sz="2500" dirty="0" smtClean="0">
              <a:solidFill>
                <a:srgbClr val="FF0000"/>
              </a:solidFill>
              <a:latin typeface="Times New Roman" pitchFamily="18" charset="0"/>
              <a:cs typeface="Times New Roman" pitchFamily="18" charset="0"/>
            </a:endParaRPr>
          </a:p>
          <a:p>
            <a:pPr indent="519113" algn="just" fontAlgn="base">
              <a:lnSpc>
                <a:spcPct val="120000"/>
              </a:lnSpc>
            </a:pPr>
            <a:r>
              <a:rPr lang="en-US" sz="2500" b="1" dirty="0" err="1">
                <a:solidFill>
                  <a:prstClr val="black"/>
                </a:solidFill>
                <a:latin typeface="Times New Roman" panose="02020603050405020304" pitchFamily="18" charset="0"/>
                <a:cs typeface="Times New Roman" panose="02020603050405020304" pitchFamily="18" charset="0"/>
              </a:rPr>
              <a:t>Dạy</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học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theo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nhóm</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là</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cách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dạy</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học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trong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đó</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học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sinh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được</a:t>
            </a:r>
            <a:r>
              <a:rPr lang="en-US" sz="2500" b="1" dirty="0">
                <a:solidFill>
                  <a:prstClr val="black"/>
                </a:solidFill>
                <a:latin typeface="Times New Roman" panose="02020603050405020304" pitchFamily="18" charset="0"/>
                <a:cs typeface="Times New Roman" panose="02020603050405020304" pitchFamily="18" charset="0"/>
              </a:rPr>
              <a:t> chia </a:t>
            </a:r>
            <a:r>
              <a:rPr lang="en-US" sz="2500" b="1" dirty="0" err="1">
                <a:solidFill>
                  <a:prstClr val="black"/>
                </a:solidFill>
                <a:latin typeface="Times New Roman" panose="02020603050405020304" pitchFamily="18" charset="0"/>
                <a:cs typeface="Times New Roman" panose="02020603050405020304" pitchFamily="18" charset="0"/>
              </a:rPr>
              <a:t>thành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các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nhóm</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nhỏ</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cùng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nghiên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cứu</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giải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quyết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vấn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đề</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mà</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giáo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viên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đặt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ra.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Từ</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đó</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giúp</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học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sinh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tiếp</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thu</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được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một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kiến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thức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nhất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định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nào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đó</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Tuy</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nhiên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vẫn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còn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tình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trạng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học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sinh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i="1" dirty="0">
                <a:solidFill>
                  <a:prstClr val="black"/>
                </a:solidFill>
                <a:latin typeface="Times New Roman" panose="02020603050405020304" pitchFamily="18" charset="0"/>
                <a:cs typeface="Times New Roman" panose="02020603050405020304" pitchFamily="18" charset="0"/>
              </a:rPr>
              <a:t>“</a:t>
            </a:r>
            <a:r>
              <a:rPr lang="en-US" sz="2500" b="1" i="1" dirty="0" err="1">
                <a:solidFill>
                  <a:prstClr val="black"/>
                </a:solidFill>
                <a:latin typeface="Times New Roman" panose="02020603050405020304" pitchFamily="18" charset="0"/>
                <a:cs typeface="Times New Roman" panose="02020603050405020304" pitchFamily="18" charset="0"/>
              </a:rPr>
              <a:t>chầu</a:t>
            </a:r>
            <a:r>
              <a:rPr lang="en-US" sz="2500" b="1" i="1" dirty="0">
                <a:solidFill>
                  <a:prstClr val="black"/>
                </a:solidFill>
                <a:latin typeface="Times New Roman" panose="02020603050405020304" pitchFamily="18" charset="0"/>
                <a:cs typeface="Times New Roman" panose="02020603050405020304" pitchFamily="18" charset="0"/>
              </a:rPr>
              <a:t> </a:t>
            </a:r>
            <a:r>
              <a:rPr lang="en-US" sz="2500" b="1" i="1" dirty="0" err="1">
                <a:solidFill>
                  <a:prstClr val="black"/>
                </a:solidFill>
                <a:latin typeface="Times New Roman" panose="02020603050405020304" pitchFamily="18" charset="0"/>
                <a:cs typeface="Times New Roman" panose="02020603050405020304" pitchFamily="18" charset="0"/>
              </a:rPr>
              <a:t>rìa</a:t>
            </a:r>
            <a:r>
              <a:rPr lang="en-US" sz="2500" b="1" i="1" dirty="0">
                <a:solidFill>
                  <a:prstClr val="black"/>
                </a:solidFill>
                <a:latin typeface="Times New Roman" panose="02020603050405020304" pitchFamily="18" charset="0"/>
                <a:cs typeface="Times New Roman" panose="02020603050405020304" pitchFamily="18" charset="0"/>
              </a:rPr>
              <a: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và</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mắc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sai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lầm</a:t>
            </a:r>
            <a:r>
              <a:rPr lang="en-US" sz="2500" b="1" dirty="0">
                <a:solidFill>
                  <a:prstClr val="black"/>
                </a:solidFill>
                <a:latin typeface="Times New Roman" panose="02020603050405020304" pitchFamily="18" charset="0"/>
                <a:cs typeface="Times New Roman" panose="02020603050405020304" pitchFamily="18" charset="0"/>
              </a:rPr>
              <a:t> ở </a:t>
            </a:r>
            <a:r>
              <a:rPr lang="en-US" sz="2500" b="1" dirty="0" err="1">
                <a:solidFill>
                  <a:prstClr val="black"/>
                </a:solidFill>
                <a:latin typeface="Times New Roman" panose="02020603050405020304" pitchFamily="18" charset="0"/>
                <a:cs typeface="Times New Roman" panose="02020603050405020304" pitchFamily="18" charset="0"/>
              </a:rPr>
              <a:t>bước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báo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cáo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kết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quả</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Đó</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là</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giáo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viên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gọi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nhóm</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khá</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báo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cáo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kết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quả</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trước</a:t>
            </a:r>
            <a:r>
              <a:rPr lang="en-US" sz="2500" b="1" dirty="0">
                <a:solidFill>
                  <a:prstClr val="black"/>
                </a:solidFill>
                <a:latin typeface="Times New Roman" panose="02020603050405020304" pitchFamily="18" charset="0"/>
                <a:cs typeface="Times New Roman" panose="02020603050405020304" pitchFamily="18" charset="0"/>
              </a:rPr>
              <a:t> - </a:t>
            </a:r>
            <a:r>
              <a:rPr lang="en-US" sz="2500" b="1" dirty="0" err="1">
                <a:solidFill>
                  <a:prstClr val="black"/>
                </a:solidFill>
                <a:latin typeface="Times New Roman" panose="02020603050405020304" pitchFamily="18" charset="0"/>
                <a:cs typeface="Times New Roman" panose="02020603050405020304" pitchFamily="18" charset="0"/>
              </a:rPr>
              <a:t>hỏi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nhóm</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nào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có</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kết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quả</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giống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nhóm</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bạn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sau</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đó</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chốt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Vậy</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học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sinh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còn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thụ</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động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và</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chưa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phát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triển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được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năng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lực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của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mình</a:t>
            </a:r>
            <a:r>
              <a:rPr lang="en-US" sz="2500" b="1" dirty="0">
                <a:solidFill>
                  <a:prstClr val="black"/>
                </a:solidFill>
                <a:latin typeface="Times New Roman" panose="02020603050405020304" pitchFamily="18" charset="0"/>
                <a:cs typeface="Times New Roman" panose="02020603050405020304" pitchFamily="18" charset="0"/>
              </a:rPr>
              <a:t>. </a:t>
            </a:r>
            <a:endParaRPr lang="en-US" sz="2500" b="1" dirty="0" smtClean="0">
              <a:solidFill>
                <a:prstClr val="black"/>
              </a:solidFill>
              <a:latin typeface="Times New Roman" panose="02020603050405020304" pitchFamily="18" charset="0"/>
              <a:cs typeface="Times New Roman" panose="02020603050405020304" pitchFamily="18" charset="0"/>
            </a:endParaRPr>
          </a:p>
          <a:p>
            <a:pPr indent="573088" algn="just">
              <a:lnSpc>
                <a:spcPct val="120000"/>
              </a:lnSpc>
            </a:pPr>
            <a:r>
              <a:rPr lang="en-US" sz="2500" b="1" dirty="0" err="1" smtClean="0">
                <a:solidFill>
                  <a:prstClr val="black"/>
                </a:solidFill>
                <a:latin typeface="Times New Roman" panose="02020603050405020304" pitchFamily="18" charset="0"/>
                <a:cs typeface="Times New Roman" panose="02020603050405020304" pitchFamily="18" charset="0"/>
              </a:rPr>
              <a:t>Thấy</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được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những</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sai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lầm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đó</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tôi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tổ</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chức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cho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học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sinh</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báo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cáo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như</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sau</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Tôi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gọi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nhiều</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nhóm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trình</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bày</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ưu</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tiên</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nhóm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học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chậm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báo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cáo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trước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sau</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đó</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gọi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các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nhóm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học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tốt</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hơn</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báo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cáo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sau</a:t>
            </a:r>
            <a:r>
              <a:rPr lang="en-US" sz="2500" b="1" dirty="0" smtClean="0">
                <a:solidFill>
                  <a:prstClr val="black"/>
                </a:solidFill>
                <a:latin typeface="Times New Roman" panose="02020603050405020304" pitchFamily="18" charset="0"/>
                <a:cs typeface="Times New Roman" panose="02020603050405020304" pitchFamily="18" charset="0"/>
              </a:rPr>
              <a:t>. </a:t>
            </a:r>
          </a:p>
          <a:p>
            <a:pPr indent="573088" algn="just">
              <a:lnSpc>
                <a:spcPct val="120000"/>
              </a:lnSpc>
            </a:pPr>
            <a:r>
              <a:rPr lang="en-US" sz="2500" b="1" dirty="0" smtClean="0">
                <a:solidFill>
                  <a:prstClr val="black"/>
                </a:solidFill>
                <a:latin typeface="Times New Roman" panose="02020603050405020304" pitchFamily="18" charset="0"/>
                <a:cs typeface="Times New Roman" panose="02020603050405020304" pitchFamily="18" charset="0"/>
              </a:rPr>
              <a:t>Cho </a:t>
            </a:r>
            <a:r>
              <a:rPr lang="en-US" sz="2500" b="1" dirty="0" err="1" smtClean="0">
                <a:solidFill>
                  <a:prstClr val="black"/>
                </a:solidFill>
                <a:latin typeface="Times New Roman" panose="02020603050405020304" pitchFamily="18" charset="0"/>
                <a:cs typeface="Times New Roman" panose="02020603050405020304" pitchFamily="18" charset="0"/>
              </a:rPr>
              <a:t>nhóm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chậm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giải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thích</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kết</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quả</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trước</a:t>
            </a:r>
            <a:r>
              <a:rPr lang="en-US" sz="2500" b="1" dirty="0" smtClean="0">
                <a:solidFill>
                  <a:prstClr val="black"/>
                </a:solidFill>
                <a:latin typeface="Times New Roman" panose="02020603050405020304" pitchFamily="18" charset="0"/>
                <a:cs typeface="Times New Roman" panose="02020603050405020304" pitchFamily="18" charset="0"/>
              </a:rPr>
              <a:t> – </a:t>
            </a:r>
            <a:r>
              <a:rPr lang="en-US" sz="2500" b="1" dirty="0" err="1" smtClean="0">
                <a:solidFill>
                  <a:prstClr val="black"/>
                </a:solidFill>
                <a:latin typeface="Times New Roman" panose="02020603050405020304" pitchFamily="18" charset="0"/>
                <a:cs typeface="Times New Roman" panose="02020603050405020304" pitchFamily="18" charset="0"/>
              </a:rPr>
              <a:t>nhóm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tốt</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giải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thích</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kết</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quả</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sau</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Khi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các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nhóm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giải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thích</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dần</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tường</a:t>
            </a:r>
            <a:r>
              <a:rPr lang="en-US" sz="2500" b="1" dirty="0" smtClean="0">
                <a:solidFill>
                  <a:prstClr val="black"/>
                </a:solidFill>
                <a:latin typeface="Times New Roman" panose="02020603050405020304" pitchFamily="18" charset="0"/>
                <a:cs typeface="Times New Roman" panose="02020603050405020304" pitchFamily="18" charset="0"/>
              </a:rPr>
              <a:t> minh </a:t>
            </a:r>
            <a:r>
              <a:rPr lang="en-US" sz="2500" b="1" dirty="0" err="1" smtClean="0">
                <a:solidFill>
                  <a:prstClr val="black"/>
                </a:solidFill>
                <a:latin typeface="Times New Roman" panose="02020603050405020304" pitchFamily="18" charset="0"/>
                <a:cs typeface="Times New Roman" panose="02020603050405020304" pitchFamily="18" charset="0"/>
              </a:rPr>
              <a:t>cho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các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em</a:t>
            </a:r>
            <a:r>
              <a:rPr lang="en-US" sz="2500" b="1" dirty="0" smtClean="0">
                <a:solidFill>
                  <a:prstClr val="black"/>
                </a:solidFill>
                <a:latin typeface="Times New Roman" panose="02020603050405020304" pitchFamily="18" charset="0"/>
                <a:cs typeface="Times New Roman" panose="02020603050405020304" pitchFamily="18" charset="0"/>
              </a:rPr>
              <a:t> ở </a:t>
            </a:r>
            <a:r>
              <a:rPr lang="en-US" sz="2500" b="1" dirty="0" err="1" smtClean="0">
                <a:solidFill>
                  <a:prstClr val="black"/>
                </a:solidFill>
                <a:latin typeface="Times New Roman" panose="02020603050405020304" pitchFamily="18" charset="0"/>
                <a:cs typeface="Times New Roman" panose="02020603050405020304" pitchFamily="18" charset="0"/>
              </a:rPr>
              <a:t>nhóm</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sai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và</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biết</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mình</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sai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như</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thế</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nào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rồi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giáo</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viên</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chốt</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đáp</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án</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đúng</a:t>
            </a:r>
            <a:r>
              <a:rPr lang="en-US" sz="2500" b="1" dirty="0" smtClean="0">
                <a:solidFill>
                  <a:prstClr val="black"/>
                </a:solidFill>
                <a:latin typeface="Times New Roman" panose="02020603050405020304" pitchFamily="18" charset="0"/>
                <a:cs typeface="Times New Roman" panose="02020603050405020304" pitchFamily="18" charset="0"/>
              </a:rPr>
              <a:t>. </a:t>
            </a:r>
          </a:p>
          <a:p>
            <a:pPr indent="519113" algn="just" fontAlgn="base">
              <a:lnSpc>
                <a:spcPct val="120000"/>
              </a:lnSpc>
            </a:pPr>
            <a:endParaRPr lang="en-US" sz="2600" b="1"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907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4" y="502654"/>
            <a:ext cx="11593665" cy="5780813"/>
          </a:xfrm>
          <a:prstGeom prst="rect">
            <a:avLst/>
          </a:prstGeom>
        </p:spPr>
        <p:txBody>
          <a:bodyPr wrap="square">
            <a:spAutoFit/>
          </a:bodyPr>
          <a:lstStyle/>
          <a:p>
            <a:pPr algn="just">
              <a:lnSpc>
                <a:spcPct val="120000"/>
              </a:lnSpc>
              <a:spcAft>
                <a:spcPts val="600"/>
              </a:spcAft>
            </a:pPr>
            <a:r>
              <a:rPr lang="en-US" sz="3200" b="1" dirty="0" smtClean="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Vận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dạy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cực</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just">
              <a:lnSpc>
                <a:spcPct val="120000"/>
              </a:lnSpc>
              <a:spcAft>
                <a:spcPts val="600"/>
              </a:spcAft>
            </a:pP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dạy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tôi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áp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dạy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cực</a:t>
            </a:r>
            <a:r>
              <a:rPr lang="en-US" sz="3200" b="1"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Kĩ</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thuật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mảnh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ghép</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Kĩ</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thuật</a:t>
            </a:r>
            <a:r>
              <a:rPr lang="en-US" sz="3200" b="1" i="1" dirty="0" smtClean="0">
                <a:latin typeface="Times New Roman" panose="02020603050405020304" pitchFamily="18" charset="0"/>
                <a:cs typeface="Times New Roman" panose="02020603050405020304" pitchFamily="18" charset="0"/>
              </a:rPr>
              <a:t> ổ bi; </a:t>
            </a:r>
            <a:r>
              <a:rPr lang="en-US" sz="3200" b="1" i="1" dirty="0" err="1" smtClean="0">
                <a:latin typeface="Times New Roman" panose="02020603050405020304" pitchFamily="18" charset="0"/>
                <a:cs typeface="Times New Roman" panose="02020603050405020304" pitchFamily="18" charset="0"/>
              </a:rPr>
              <a:t>Kĩ</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thuật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trình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bày</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một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phút</a:t>
            </a:r>
            <a:r>
              <a:rPr lang="en-US" sz="3200" b="1" i="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giúp học sinh </a:t>
            </a:r>
            <a:r>
              <a:rPr lang="en-US" sz="3200" b="1" dirty="0" err="1" smtClean="0">
                <a:latin typeface="Times New Roman" panose="02020603050405020304" pitchFamily="18" charset="0"/>
                <a:cs typeface="Times New Roman" panose="02020603050405020304" pitchFamily="18" charset="0"/>
              </a:rPr>
              <a:t>hứng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thú</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tham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Ở </a:t>
            </a:r>
            <a:r>
              <a:rPr lang="en-US" sz="3200" b="1" dirty="0" err="1" smtClean="0">
                <a:latin typeface="Times New Roman" panose="02020603050405020304" pitchFamily="18" charset="0"/>
                <a:cs typeface="Times New Roman" panose="02020603050405020304" pitchFamily="18" charset="0"/>
              </a:rPr>
              <a:t>đó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đổi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cùng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tìm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tòi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tạo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Việc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không chỉ tiếp thu kiến thức tốt mà còn phát triển năng lực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tôi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dạy</a:t>
            </a:r>
            <a:r>
              <a:rPr lang="en-US" sz="3200" b="1" dirty="0" smtClean="0">
                <a:latin typeface="Times New Roman" panose="02020603050405020304" pitchFamily="18" charset="0"/>
                <a:cs typeface="Times New Roman" panose="02020603050405020304" pitchFamily="18" charset="0"/>
              </a:rPr>
              <a:t>. </a:t>
            </a:r>
          </a:p>
          <a:p>
            <a:pPr algn="just">
              <a:lnSpc>
                <a:spcPct val="120000"/>
              </a:lnSpc>
              <a:spcAft>
                <a:spcPts val="600"/>
              </a:spcAft>
            </a:pP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558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794" y="18730"/>
            <a:ext cx="11587815" cy="6784678"/>
          </a:xfrm>
          <a:prstGeom prst="rect">
            <a:avLst/>
          </a:prstGeom>
        </p:spPr>
        <p:txBody>
          <a:bodyPr wrap="square">
            <a:spAutoFit/>
          </a:bodyPr>
          <a:lstStyle/>
          <a:p>
            <a:pPr algn="just">
              <a:lnSpc>
                <a:spcPct val="114000"/>
              </a:lnSpc>
            </a:pP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ghép</a:t>
            </a:r>
            <a:r>
              <a:rPr lang="en-US" sz="3200" b="1" dirty="0">
                <a:solidFill>
                  <a:srgbClr val="FF0000"/>
                </a:solidFill>
                <a:latin typeface="Times New Roman" panose="02020603050405020304" pitchFamily="18" charset="0"/>
                <a:cs typeface="Times New Roman" panose="02020603050405020304" pitchFamily="18" charset="0"/>
              </a:rPr>
              <a:t> </a:t>
            </a:r>
          </a:p>
          <a:p>
            <a:pPr indent="519113" algn="just">
              <a:lnSpc>
                <a:spcPct val="114000"/>
              </a:lnSpc>
            </a:pP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ghép</a:t>
            </a:r>
            <a:r>
              <a:rPr lang="en-US" sz="3200" b="1" dirty="0">
                <a:latin typeface="Times New Roman" panose="02020603050405020304" pitchFamily="18" charset="0"/>
                <a:cs typeface="Times New Roman" panose="02020603050405020304" pitchFamily="18" charset="0"/>
              </a:rPr>
              <a:t> l</a:t>
            </a:r>
            <a:r>
              <a:rPr lang="vi-VN" sz="3200" b="1" dirty="0">
                <a:latin typeface="Times New Roman" panose="02020603050405020304" pitchFamily="18" charset="0"/>
                <a:cs typeface="Times New Roman" panose="02020603050405020304" pitchFamily="18" charset="0"/>
              </a:rPr>
              <a:t>à hình thức học tập hợp tác kết hợp giữa cá nhân, nhóm và liên kết giữa các nhóm nhằm:</a:t>
            </a:r>
            <a:endParaRPr lang="en-US" sz="3200" b="1" dirty="0">
              <a:latin typeface="Times New Roman" panose="02020603050405020304" pitchFamily="18" charset="0"/>
              <a:cs typeface="Times New Roman" panose="02020603050405020304" pitchFamily="18" charset="0"/>
            </a:endParaRPr>
          </a:p>
          <a:p>
            <a:pPr indent="519113" algn="just">
              <a:lnSpc>
                <a:spcPct val="114000"/>
              </a:lnSpc>
            </a:pP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Giải quyết một nhiệm vụ phức hợp (có nhiều chủ đề)</a:t>
            </a:r>
            <a:r>
              <a:rPr lang="en-US" sz="3200" b="1" dirty="0">
                <a:latin typeface="Times New Roman" panose="02020603050405020304" pitchFamily="18" charset="0"/>
                <a:cs typeface="Times New Roman" panose="02020603050405020304" pitchFamily="18" charset="0"/>
              </a:rPr>
              <a:t>.</a:t>
            </a:r>
          </a:p>
          <a:p>
            <a:pPr indent="519113" algn="just">
              <a:lnSpc>
                <a:spcPct val="114000"/>
              </a:lnSpc>
            </a:pP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Kích </a:t>
            </a:r>
            <a:r>
              <a:rPr lang="vi-VN" sz="3200" b="1" dirty="0">
                <a:latin typeface="Times New Roman" panose="02020603050405020304" pitchFamily="18" charset="0"/>
                <a:cs typeface="Times New Roman" panose="02020603050405020304" pitchFamily="18" charset="0"/>
              </a:rPr>
              <a:t>thích sự tham gia tích cực của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a:t>
            </a:r>
          </a:p>
          <a:p>
            <a:pPr indent="519113" algn="just">
              <a:lnSpc>
                <a:spcPct val="114000"/>
              </a:lnSpc>
            </a:pP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Nâng </a:t>
            </a:r>
            <a:r>
              <a:rPr lang="vi-VN" sz="3200" b="1" dirty="0">
                <a:latin typeface="Times New Roman" panose="02020603050405020304" pitchFamily="18" charset="0"/>
                <a:cs typeface="Times New Roman" panose="02020603050405020304" pitchFamily="18" charset="0"/>
              </a:rPr>
              <a:t>cao vai trò của cá nhân trong quá trình hợp tác (Không chỉ hoàn thành nhiệm vụ ở Vòng 1 mà còn phải truyền đạt lại kết quả vòng 1 và hoàn thành nhiệm vụ ở Vòng 2).</a:t>
            </a:r>
            <a:endParaRPr lang="en-US" sz="3200" b="1" dirty="0">
              <a:latin typeface="Times New Roman" panose="02020603050405020304" pitchFamily="18" charset="0"/>
              <a:cs typeface="Times New Roman" panose="02020603050405020304" pitchFamily="18" charset="0"/>
            </a:endParaRPr>
          </a:p>
          <a:p>
            <a:pPr indent="519113" algn="just">
              <a:lnSpc>
                <a:spcPct val="114000"/>
              </a:lnSpc>
            </a:pP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ghép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hay </a:t>
            </a:r>
            <a:r>
              <a:rPr lang="en-US" sz="3200" b="1" dirty="0" err="1">
                <a:latin typeface="Times New Roman" panose="02020603050405020304" pitchFamily="18" charset="0"/>
                <a:cs typeface="Times New Roman" panose="02020603050405020304" pitchFamily="18" charset="0"/>
              </a:rPr>
              <a:t>giấy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tôki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chia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ô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can, </a:t>
            </a:r>
            <a:r>
              <a:rPr lang="en-US" sz="3200" b="1" dirty="0" err="1">
                <a:latin typeface="Times New Roman" panose="02020603050405020304" pitchFamily="18" charset="0"/>
                <a:cs typeface="Times New Roman" panose="02020603050405020304" pitchFamily="18" charset="0"/>
              </a:rPr>
              <a:t>băng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di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phù</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60491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369" y="268405"/>
            <a:ext cx="11596913" cy="6026265"/>
          </a:xfrm>
          <a:prstGeom prst="rect">
            <a:avLst/>
          </a:prstGeom>
        </p:spPr>
        <p:txBody>
          <a:bodyPr wrap="square">
            <a:spAutoFit/>
          </a:bodyPr>
          <a:lstStyle/>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thực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hiện</a:t>
            </a:r>
            <a:endParaRPr lang="en-US" sz="2600" b="1" dirty="0">
              <a:solidFill>
                <a:srgbClr val="FF0000"/>
              </a:solidFill>
              <a:latin typeface="Times New Roman" panose="02020603050405020304" pitchFamily="18" charset="0"/>
              <a:cs typeface="Times New Roman" panose="02020603050405020304" pitchFamily="18" charset="0"/>
            </a:endParaRPr>
          </a:p>
          <a:p>
            <a:r>
              <a:rPr lang="en-US" sz="2600" b="1" i="1" dirty="0">
                <a:solidFill>
                  <a:srgbClr val="FF0000"/>
                </a:solidFill>
                <a:latin typeface="Times New Roman" panose="02020603050405020304" pitchFamily="18" charset="0"/>
                <a:cs typeface="Times New Roman" panose="02020603050405020304" pitchFamily="18" charset="0"/>
              </a:rPr>
              <a:t>a) </a:t>
            </a:r>
            <a:r>
              <a:rPr lang="en-US" sz="2600" b="1" i="1" dirty="0" err="1">
                <a:solidFill>
                  <a:srgbClr val="FF0000"/>
                </a:solidFill>
                <a:latin typeface="Times New Roman" panose="02020603050405020304" pitchFamily="18" charset="0"/>
                <a:cs typeface="Times New Roman" panose="02020603050405020304" pitchFamily="18" charset="0"/>
              </a:rPr>
              <a:t>Vòng</a:t>
            </a:r>
            <a:r>
              <a:rPr lang="en-US" sz="2600" b="1" i="1" dirty="0">
                <a:solidFill>
                  <a:srgbClr val="FF0000"/>
                </a:solidFill>
                <a:latin typeface="Times New Roman" panose="02020603050405020304" pitchFamily="18" charset="0"/>
                <a:cs typeface="Times New Roman" panose="02020603050405020304" pitchFamily="18" charset="0"/>
              </a:rPr>
              <a:t> 1: </a:t>
            </a:r>
            <a:r>
              <a:rPr lang="en-US" sz="2600" b="1" i="1" dirty="0" err="1">
                <a:solidFill>
                  <a:srgbClr val="FF0000"/>
                </a:solidFill>
                <a:latin typeface="Times New Roman" panose="02020603050405020304" pitchFamily="18" charset="0"/>
                <a:cs typeface="Times New Roman" panose="02020603050405020304" pitchFamily="18" charset="0"/>
              </a:rPr>
              <a:t>Nhóm</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chuyên</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gia</a:t>
            </a:r>
            <a:endParaRPr lang="en-US" sz="2600" b="1" dirty="0">
              <a:solidFill>
                <a:srgbClr val="FF0000"/>
              </a:solidFill>
              <a:latin typeface="Times New Roman" panose="02020603050405020304" pitchFamily="18" charset="0"/>
              <a:cs typeface="Times New Roman" panose="02020603050405020304" pitchFamily="18" charset="0"/>
            </a:endParaRPr>
          </a:p>
          <a:p>
            <a:pPr indent="463550"/>
            <a:r>
              <a:rPr lang="en-US" sz="2600" b="1" dirty="0">
                <a:latin typeface="Times New Roman" panose="02020603050405020304" pitchFamily="18" charset="0"/>
                <a:cs typeface="Times New Roman" panose="02020603050405020304" pitchFamily="18" charset="0"/>
              </a:rPr>
              <a:t>- Ở </a:t>
            </a:r>
            <a:r>
              <a:rPr lang="en-US" sz="2600" b="1" dirty="0" err="1">
                <a:latin typeface="Times New Roman" panose="02020603050405020304" pitchFamily="18" charset="0"/>
                <a:cs typeface="Times New Roman" panose="02020603050405020304" pitchFamily="18" charset="0"/>
              </a:rPr>
              <a:t>kĩ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tôi</a:t>
            </a:r>
            <a:r>
              <a:rPr lang="en-US" sz="2600" b="1" dirty="0">
                <a:latin typeface="Times New Roman" panose="02020603050405020304" pitchFamily="18" charset="0"/>
                <a:cs typeface="Times New Roman" panose="02020603050405020304" pitchFamily="18" charset="0"/>
              </a:rPr>
              <a:t> chia </a:t>
            </a:r>
            <a:r>
              <a:rPr lang="en-US" sz="2600" b="1" dirty="0" err="1">
                <a:latin typeface="Times New Roman" panose="02020603050405020304" pitchFamily="18" charset="0"/>
                <a:cs typeface="Times New Roman" panose="02020603050405020304" pitchFamily="18" charset="0"/>
              </a:rPr>
              <a:t>lớp</a:t>
            </a:r>
            <a:r>
              <a:rPr lang="vi-VN" sz="2600" b="1" dirty="0">
                <a:latin typeface="Times New Roman" panose="02020603050405020304" pitchFamily="18" charset="0"/>
                <a:cs typeface="Times New Roman" panose="02020603050405020304" pitchFamily="18" charset="0"/>
              </a:rPr>
              <a:t> học thành các nhóm (</a:t>
            </a:r>
            <a:r>
              <a:rPr lang="en-US" sz="2600" b="1" dirty="0" err="1">
                <a:latin typeface="Times New Roman" panose="02020603050405020304" pitchFamily="18" charset="0"/>
                <a:cs typeface="Times New Roman" panose="02020603050405020304" pitchFamily="18" charset="0"/>
              </a:rPr>
              <a:t>mỗi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6 </a:t>
            </a:r>
            <a:r>
              <a:rPr lang="en-US" sz="2600" b="1" dirty="0" err="1">
                <a:latin typeface="Times New Roman" panose="02020603050405020304" pitchFamily="18" charset="0"/>
                <a:cs typeface="Times New Roman" panose="02020603050405020304" pitchFamily="18" charset="0"/>
              </a:rPr>
              <a:t>học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sinh</a:t>
            </a:r>
            <a:r>
              <a:rPr lang="vi-VN" sz="2600" b="1" dirty="0">
                <a:latin typeface="Times New Roman" panose="02020603050405020304" pitchFamily="18" charset="0"/>
                <a:cs typeface="Times New Roman" panose="02020603050405020304" pitchFamily="18" charset="0"/>
              </a:rPr>
              <a:t>). Mỗi nhóm được giao một nhiệm vụ với những nội dung học tập khác nhau. Ví dụ:</a:t>
            </a:r>
            <a:endParaRPr lang="en-US" sz="2600" b="1" dirty="0">
              <a:latin typeface="Times New Roman" panose="02020603050405020304" pitchFamily="18" charset="0"/>
              <a:cs typeface="Times New Roman" panose="02020603050405020304" pitchFamily="18" charset="0"/>
            </a:endParaRPr>
          </a:p>
          <a:p>
            <a:pPr indent="519113"/>
            <a:r>
              <a:rPr lang="vi-VN" sz="2600" b="1" dirty="0">
                <a:latin typeface="Times New Roman" panose="02020603050405020304" pitchFamily="18" charset="0"/>
                <a:cs typeface="Times New Roman" panose="02020603050405020304" pitchFamily="18" charset="0"/>
              </a:rPr>
              <a:t>+ Nhóm 1:</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hỏi</a:t>
            </a:r>
            <a:r>
              <a:rPr lang="en-US" sz="2600" b="1" dirty="0">
                <a:latin typeface="Times New Roman" panose="02020603050405020304" pitchFamily="18" charset="0"/>
                <a:cs typeface="Times New Roman" panose="02020603050405020304" pitchFamily="18" charset="0"/>
              </a:rPr>
              <a:t> 1</a:t>
            </a:r>
            <a:r>
              <a:rPr lang="vi-VN" sz="2600" b="1" dirty="0">
                <a:latin typeface="Times New Roman" panose="02020603050405020304" pitchFamily="18" charset="0"/>
                <a:cs typeface="Times New Roman" panose="02020603050405020304" pitchFamily="18" charset="0"/>
              </a:rPr>
              <a:t>                                </a:t>
            </a:r>
            <a:endParaRPr lang="en-US" sz="2600" b="1" dirty="0">
              <a:latin typeface="Times New Roman" panose="02020603050405020304" pitchFamily="18" charset="0"/>
              <a:cs typeface="Times New Roman" panose="02020603050405020304" pitchFamily="18" charset="0"/>
            </a:endParaRPr>
          </a:p>
          <a:p>
            <a:pPr indent="519113"/>
            <a:r>
              <a:rPr lang="vi-VN" sz="2600" b="1" dirty="0">
                <a:latin typeface="Times New Roman" panose="02020603050405020304" pitchFamily="18" charset="0"/>
                <a:cs typeface="Times New Roman" panose="02020603050405020304" pitchFamily="18" charset="0"/>
              </a:rPr>
              <a:t>+ Nhóm 2: </a:t>
            </a:r>
            <a:r>
              <a:rPr lang="en-US" sz="2600" b="1" dirty="0" err="1">
                <a:latin typeface="Times New Roman" panose="02020603050405020304" pitchFamily="18" charset="0"/>
                <a:cs typeface="Times New Roman" panose="02020603050405020304" pitchFamily="18" charset="0"/>
              </a:rPr>
              <a:t>Trả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hỏi</a:t>
            </a:r>
            <a:r>
              <a:rPr lang="en-US" sz="2600" b="1" dirty="0">
                <a:latin typeface="Times New Roman" panose="02020603050405020304" pitchFamily="18" charset="0"/>
                <a:cs typeface="Times New Roman" panose="02020603050405020304" pitchFamily="18" charset="0"/>
              </a:rPr>
              <a:t> 2</a:t>
            </a:r>
            <a:r>
              <a:rPr lang="vi-VN" sz="2600" b="1" dirty="0">
                <a:latin typeface="Times New Roman" panose="02020603050405020304" pitchFamily="18" charset="0"/>
                <a:cs typeface="Times New Roman" panose="02020603050405020304" pitchFamily="18" charset="0"/>
              </a:rPr>
              <a:t>                               </a:t>
            </a:r>
            <a:endParaRPr lang="en-US" sz="2600" b="1" dirty="0">
              <a:latin typeface="Times New Roman" panose="02020603050405020304" pitchFamily="18" charset="0"/>
              <a:cs typeface="Times New Roman" panose="02020603050405020304" pitchFamily="18" charset="0"/>
            </a:endParaRPr>
          </a:p>
          <a:p>
            <a:pPr indent="519113"/>
            <a:r>
              <a:rPr lang="vi-VN" sz="2600" b="1" dirty="0">
                <a:latin typeface="Times New Roman" panose="02020603050405020304" pitchFamily="18" charset="0"/>
                <a:cs typeface="Times New Roman" panose="02020603050405020304" pitchFamily="18" charset="0"/>
              </a:rPr>
              <a:t>+ Nhóm 3: </a:t>
            </a:r>
            <a:r>
              <a:rPr lang="en-US" sz="2600" b="1" dirty="0" err="1">
                <a:latin typeface="Times New Roman" panose="02020603050405020304" pitchFamily="18" charset="0"/>
                <a:cs typeface="Times New Roman" panose="02020603050405020304" pitchFamily="18" charset="0"/>
              </a:rPr>
              <a:t>Trả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hỏi</a:t>
            </a:r>
            <a:r>
              <a:rPr lang="en-US" sz="2600" b="1" dirty="0">
                <a:latin typeface="Times New Roman" panose="02020603050405020304" pitchFamily="18" charset="0"/>
                <a:cs typeface="Times New Roman" panose="02020603050405020304" pitchFamily="18" charset="0"/>
              </a:rPr>
              <a:t> 3</a:t>
            </a:r>
            <a:r>
              <a:rPr lang="vi-VN" sz="2600" b="1" dirty="0">
                <a:latin typeface="Times New Roman" panose="02020603050405020304" pitchFamily="18" charset="0"/>
                <a:cs typeface="Times New Roman" panose="02020603050405020304" pitchFamily="18" charset="0"/>
              </a:rPr>
              <a:t>                                </a:t>
            </a:r>
            <a:endParaRPr lang="en-US" sz="2600" b="1" dirty="0">
              <a:latin typeface="Times New Roman" panose="02020603050405020304" pitchFamily="18" charset="0"/>
              <a:cs typeface="Times New Roman" panose="02020603050405020304" pitchFamily="18" charset="0"/>
            </a:endParaRPr>
          </a:p>
          <a:p>
            <a:pPr indent="519113"/>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4: </a:t>
            </a:r>
            <a:r>
              <a:rPr lang="en-US" sz="2600" b="1" dirty="0" err="1">
                <a:latin typeface="Times New Roman" panose="02020603050405020304" pitchFamily="18" charset="0"/>
                <a:cs typeface="Times New Roman" panose="02020603050405020304" pitchFamily="18" charset="0"/>
              </a:rPr>
              <a:t>Trả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hỏi</a:t>
            </a:r>
            <a:r>
              <a:rPr lang="en-US" sz="2600" b="1" dirty="0">
                <a:latin typeface="Times New Roman" panose="02020603050405020304" pitchFamily="18" charset="0"/>
                <a:cs typeface="Times New Roman" panose="02020603050405020304" pitchFamily="18" charset="0"/>
              </a:rPr>
              <a:t> 4</a:t>
            </a:r>
            <a:r>
              <a:rPr lang="vi-VN" sz="26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a:t>
            </a:r>
            <a:endParaRPr lang="en-US" sz="3200" b="1" dirty="0" smtClean="0">
              <a:latin typeface="Times New Roman" panose="02020603050405020304" pitchFamily="18" charset="0"/>
              <a:cs typeface="Times New Roman" panose="02020603050405020304" pitchFamily="18" charset="0"/>
            </a:endParaRPr>
          </a:p>
          <a:p>
            <a:pPr indent="463550" algn="just"/>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Mỗi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học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sinh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việc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lập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trong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khoảng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phút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suy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nghĩ</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về</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câu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hỏi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ghi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những</a:t>
            </a:r>
            <a:r>
              <a:rPr lang="en-US" sz="2600" b="1" dirty="0" smtClean="0">
                <a:latin typeface="Times New Roman" panose="02020603050405020304" pitchFamily="18" charset="0"/>
                <a:cs typeface="Times New Roman" panose="02020603050405020304" pitchFamily="18" charset="0"/>
              </a:rPr>
              <a:t> ý </a:t>
            </a:r>
            <a:r>
              <a:rPr lang="en-US" sz="2600" b="1" dirty="0" err="1" smtClean="0">
                <a:latin typeface="Times New Roman" panose="02020603050405020304" pitchFamily="18" charset="0"/>
                <a:cs typeface="Times New Roman" panose="02020603050405020304" pitchFamily="18" charset="0"/>
              </a:rPr>
              <a:t>kiến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mình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phiếu</a:t>
            </a:r>
            <a:r>
              <a:rPr lang="en-US" sz="2600" b="1" dirty="0" smtClean="0">
                <a:latin typeface="Times New Roman" panose="02020603050405020304" pitchFamily="18" charset="0"/>
                <a:cs typeface="Times New Roman" panose="02020603050405020304" pitchFamily="18" charset="0"/>
              </a:rPr>
              <a:t>.</a:t>
            </a:r>
          </a:p>
          <a:p>
            <a:pPr indent="463550" algn="just"/>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Trong</a:t>
            </a:r>
            <a:r>
              <a:rPr lang="en-US" sz="2600" b="1" dirty="0" smtClean="0">
                <a:latin typeface="Times New Roman" panose="02020603050405020304" pitchFamily="18" charset="0"/>
                <a:cs typeface="Times New Roman" panose="02020603050405020304" pitchFamily="18" charset="0"/>
              </a:rPr>
              <a:t> k</a:t>
            </a:r>
            <a:r>
              <a:rPr lang="vi-VN" sz="2600" b="1" dirty="0" smtClean="0">
                <a:latin typeface="Times New Roman" panose="02020603050405020304" pitchFamily="18" charset="0"/>
                <a:cs typeface="Times New Roman" panose="02020603050405020304" pitchFamily="18" charset="0"/>
              </a:rPr>
              <a:t>hi thảo luận nhóm</a:t>
            </a:r>
            <a:r>
              <a:rPr lang="en-US" sz="2600" b="1" dirty="0" smtClean="0">
                <a:latin typeface="Times New Roman" panose="02020603050405020304" pitchFamily="18" charset="0"/>
                <a:cs typeface="Times New Roman" panose="02020603050405020304" pitchFamily="18" charset="0"/>
              </a:rPr>
              <a:t>,</a:t>
            </a:r>
            <a:r>
              <a:rPr lang="vi-VN" sz="2600" b="1" dirty="0" smtClean="0">
                <a:latin typeface="Times New Roman" panose="02020603050405020304" pitchFamily="18" charset="0"/>
                <a:cs typeface="Times New Roman" panose="02020603050405020304" pitchFamily="18" charset="0"/>
              </a:rPr>
              <a:t> phải đảm bảo mỗi thành viên trong nhóm trả lời các câu hỏi trong nhiệm vụ được giao và trở thành chuyên gia của lĩnh vực đã tìm hiểu và có khả năng trình bày lại câu trả lời của nhóm ở vòng 2.</a:t>
            </a:r>
            <a:endParaRPr lang="en-US" sz="2600" b="1" dirty="0" smtClean="0">
              <a:latin typeface="Times New Roman" panose="02020603050405020304" pitchFamily="18" charset="0"/>
              <a:cs typeface="Times New Roman" panose="02020603050405020304" pitchFamily="18" charset="0"/>
            </a:endParaRPr>
          </a:p>
          <a:p>
            <a:pPr indent="519113">
              <a:lnSpc>
                <a:spcPct val="130000"/>
              </a:lnSpc>
            </a:pPr>
            <a:r>
              <a:rPr lang="vi-VN" sz="3200" b="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153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469" y="0"/>
            <a:ext cx="11946531" cy="6804940"/>
          </a:xfrm>
          <a:prstGeom prst="rect">
            <a:avLst/>
          </a:prstGeom>
        </p:spPr>
        <p:txBody>
          <a:bodyPr wrap="square">
            <a:spAutoFit/>
          </a:bodyPr>
          <a:lstStyle/>
          <a:p>
            <a:pPr>
              <a:lnSpc>
                <a:spcPct val="120000"/>
              </a:lnSpc>
            </a:pPr>
            <a:r>
              <a:rPr lang="en-US" sz="2600" b="1" i="1" dirty="0">
                <a:solidFill>
                  <a:srgbClr val="FF0000"/>
                </a:solidFill>
                <a:latin typeface="Times New Roman" panose="02020603050405020304" pitchFamily="18" charset="0"/>
                <a:cs typeface="Times New Roman" panose="02020603050405020304" pitchFamily="18" charset="0"/>
              </a:rPr>
              <a:t>b) </a:t>
            </a:r>
            <a:r>
              <a:rPr lang="en-US" sz="2600" b="1" i="1" dirty="0" err="1">
                <a:solidFill>
                  <a:srgbClr val="FF0000"/>
                </a:solidFill>
                <a:latin typeface="Times New Roman" panose="02020603050405020304" pitchFamily="18" charset="0"/>
                <a:cs typeface="Times New Roman" panose="02020603050405020304" pitchFamily="18" charset="0"/>
              </a:rPr>
              <a:t>Vòng</a:t>
            </a:r>
            <a:r>
              <a:rPr lang="en-US" sz="2600" b="1" i="1" dirty="0">
                <a:solidFill>
                  <a:srgbClr val="FF0000"/>
                </a:solidFill>
                <a:latin typeface="Times New Roman" panose="02020603050405020304" pitchFamily="18" charset="0"/>
                <a:cs typeface="Times New Roman" panose="02020603050405020304" pitchFamily="18" charset="0"/>
              </a:rPr>
              <a:t> 2: </a:t>
            </a:r>
            <a:r>
              <a:rPr lang="en-US" sz="2600" b="1" i="1" dirty="0" err="1">
                <a:solidFill>
                  <a:srgbClr val="FF0000"/>
                </a:solidFill>
                <a:latin typeface="Times New Roman" panose="02020603050405020304" pitchFamily="18" charset="0"/>
                <a:cs typeface="Times New Roman" panose="02020603050405020304" pitchFamily="18" charset="0"/>
              </a:rPr>
              <a:t>Nhóm</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mảnh</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ghép</a:t>
            </a:r>
            <a:endParaRPr lang="en-US" sz="2600" b="1" dirty="0">
              <a:solidFill>
                <a:srgbClr val="FF0000"/>
              </a:solidFill>
              <a:latin typeface="Times New Roman" panose="02020603050405020304" pitchFamily="18" charset="0"/>
              <a:cs typeface="Times New Roman" panose="02020603050405020304" pitchFamily="18" charset="0"/>
            </a:endParaRPr>
          </a:p>
          <a:p>
            <a:pPr indent="463550" algn="just">
              <a:lnSpc>
                <a:spcPct val="12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yêu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sinh</a:t>
            </a:r>
            <a:r>
              <a:rPr lang="en-US" sz="2600" b="1" dirty="0">
                <a:latin typeface="Times New Roman" panose="02020603050405020304" pitchFamily="18" charset="0"/>
                <a:cs typeface="Times New Roman" panose="02020603050405020304" pitchFamily="18" charset="0"/>
              </a:rPr>
              <a:t> h</a:t>
            </a:r>
            <a:r>
              <a:rPr lang="vi-VN" sz="2600" b="1" dirty="0">
                <a:latin typeface="Times New Roman" panose="02020603050405020304" pitchFamily="18" charset="0"/>
                <a:cs typeface="Times New Roman" panose="02020603050405020304" pitchFamily="18" charset="0"/>
              </a:rPr>
              <a:t>ình thành nhóm mới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mỗi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4 </a:t>
            </a:r>
            <a:r>
              <a:rPr lang="en-US" sz="2600" b="1" dirty="0" err="1">
                <a:latin typeface="Times New Roman" panose="02020603050405020304" pitchFamily="18" charset="0"/>
                <a:cs typeface="Times New Roman" panose="02020603050405020304" pitchFamily="18" charset="0"/>
              </a:rPr>
              <a:t>học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sinh</a:t>
            </a:r>
            <a:r>
              <a:rPr lang="en-US" sz="2600" b="1" dirty="0">
                <a:latin typeface="Times New Roman" panose="02020603050405020304" pitchFamily="18" charset="0"/>
                <a:cs typeface="Times New Roman" panose="02020603050405020304" pitchFamily="18" charset="0"/>
              </a:rPr>
              <a:t>.</a:t>
            </a:r>
          </a:p>
          <a:p>
            <a:pPr indent="463550" algn="just">
              <a:lnSpc>
                <a:spcPct val="120000"/>
              </a:lnSpc>
            </a:pPr>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Các câu hỏi và câu trả lời của vòng 1 được các thành viên trong nhóm mới chia sẻ với nhau.</a:t>
            </a:r>
            <a:endParaRPr lang="en-US" sz="2600" b="1" dirty="0">
              <a:latin typeface="Times New Roman" panose="02020603050405020304" pitchFamily="18" charset="0"/>
              <a:cs typeface="Times New Roman" panose="02020603050405020304" pitchFamily="18" charset="0"/>
            </a:endParaRPr>
          </a:p>
          <a:p>
            <a:pPr indent="463550" algn="just">
              <a:lnSpc>
                <a:spcPct val="120000"/>
              </a:lnSpc>
            </a:pPr>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Khi mọi thành viên trong nhóm mới đều hiểu được tất cả nội dung ở vòng 1 thì nhiệm vụ mới sẽ được giao cho các nhóm để giải quyết</a:t>
            </a:r>
            <a:r>
              <a:rPr lang="en-US" sz="2600" b="1" dirty="0">
                <a:latin typeface="Times New Roman" panose="02020603050405020304" pitchFamily="18" charset="0"/>
                <a:cs typeface="Times New Roman" panose="02020603050405020304" pitchFamily="18" charset="0"/>
              </a:rPr>
              <a:t>.</a:t>
            </a:r>
          </a:p>
          <a:p>
            <a:pPr marL="457200" indent="-457200" algn="just">
              <a:lnSpc>
                <a:spcPct val="120000"/>
              </a:lnSpc>
              <a:buFontTx/>
              <a:buChar char="-"/>
            </a:pPr>
            <a:r>
              <a:rPr lang="vi-VN" sz="2600" b="1" dirty="0" smtClean="0">
                <a:latin typeface="Times New Roman" panose="02020603050405020304" pitchFamily="18" charset="0"/>
                <a:cs typeface="Times New Roman" panose="02020603050405020304" pitchFamily="18" charset="0"/>
              </a:rPr>
              <a:t>Các </a:t>
            </a:r>
            <a:r>
              <a:rPr lang="vi-VN" sz="2600" b="1" dirty="0">
                <a:latin typeface="Times New Roman" panose="02020603050405020304" pitchFamily="18" charset="0"/>
                <a:cs typeface="Times New Roman" panose="02020603050405020304" pitchFamily="18" charset="0"/>
              </a:rPr>
              <a:t>nhóm mới thực hiện nhiệm vụ trình bày và chia sẻ kết quả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nhau</a:t>
            </a:r>
            <a:r>
              <a:rPr lang="en-US" sz="2600" b="1" dirty="0">
                <a:latin typeface="Times New Roman" panose="02020603050405020304" pitchFamily="18" charset="0"/>
                <a:cs typeface="Times New Roman" panose="02020603050405020304" pitchFamily="18" charset="0"/>
              </a:rPr>
              <a:t>.</a:t>
            </a:r>
            <a:r>
              <a:rPr lang="vi-VN" sz="2600" b="1" dirty="0">
                <a:latin typeface="Times New Roman" panose="02020603050405020304" pitchFamily="18" charset="0"/>
                <a:cs typeface="Times New Roman" panose="02020603050405020304" pitchFamily="18" charset="0"/>
              </a:rPr>
              <a:t>    </a:t>
            </a:r>
            <a:endParaRPr lang="en-US" sz="2600" b="1" dirty="0" smtClean="0">
              <a:latin typeface="Times New Roman" panose="02020603050405020304" pitchFamily="18" charset="0"/>
              <a:cs typeface="Times New Roman" panose="02020603050405020304" pitchFamily="18" charset="0"/>
            </a:endParaRPr>
          </a:p>
          <a:p>
            <a:pPr algn="just">
              <a:lnSpc>
                <a:spcPct val="130000"/>
              </a:lnSpc>
            </a:pPr>
            <a:r>
              <a:rPr lang="en-US" sz="2600" b="1" u="sng" dirty="0" err="1" smtClean="0">
                <a:solidFill>
                  <a:srgbClr val="FF0000"/>
                </a:solidFill>
                <a:latin typeface="Times New Roman" panose="02020603050405020304" pitchFamily="18" charset="0"/>
                <a:cs typeface="Times New Roman" panose="02020603050405020304" pitchFamily="18" charset="0"/>
              </a:rPr>
              <a:t>Ví</a:t>
            </a:r>
            <a:r>
              <a:rPr lang="en-US" sz="2600" b="1" u="sng" dirty="0" smtClean="0">
                <a:solidFill>
                  <a:srgbClr val="FF0000"/>
                </a:solidFill>
                <a:latin typeface="Times New Roman" panose="02020603050405020304" pitchFamily="18" charset="0"/>
                <a:cs typeface="Times New Roman" panose="02020603050405020304" pitchFamily="18" charset="0"/>
              </a:rPr>
              <a:t> </a:t>
            </a:r>
            <a:r>
              <a:rPr lang="en-US" sz="2600" b="1" u="sng" dirty="0" err="1" smtClean="0">
                <a:solidFill>
                  <a:srgbClr val="FF0000"/>
                </a:solidFill>
                <a:latin typeface="Times New Roman" panose="02020603050405020304" pitchFamily="18" charset="0"/>
                <a:cs typeface="Times New Roman" panose="02020603050405020304" pitchFamily="18" charset="0"/>
              </a:rPr>
              <a:t>dụ</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Ông</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ngoại</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giáo</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khoa</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Tiếng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Việt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lớp</a:t>
            </a:r>
            <a:r>
              <a:rPr lang="en-US" sz="2600" b="1" dirty="0" smtClean="0">
                <a:solidFill>
                  <a:srgbClr val="FF0000"/>
                </a:solidFill>
                <a:latin typeface="Times New Roman" panose="02020603050405020304" pitchFamily="18" charset="0"/>
                <a:cs typeface="Times New Roman" panose="02020603050405020304" pitchFamily="18" charset="0"/>
              </a:rPr>
              <a:t> 3 - </a:t>
            </a:r>
            <a:r>
              <a:rPr lang="en-US" sz="2600" b="1" dirty="0" err="1" smtClean="0">
                <a:solidFill>
                  <a:srgbClr val="FF0000"/>
                </a:solidFill>
                <a:latin typeface="Times New Roman" panose="02020603050405020304" pitchFamily="18" charset="0"/>
                <a:cs typeface="Times New Roman" panose="02020603050405020304" pitchFamily="18" charset="0"/>
              </a:rPr>
              <a:t>trang</a:t>
            </a:r>
            <a:r>
              <a:rPr lang="en-US" sz="2600" b="1" dirty="0" smtClean="0">
                <a:solidFill>
                  <a:srgbClr val="FF0000"/>
                </a:solidFill>
                <a:latin typeface="Times New Roman" panose="02020603050405020304" pitchFamily="18" charset="0"/>
                <a:cs typeface="Times New Roman" panose="02020603050405020304" pitchFamily="18" charset="0"/>
              </a:rPr>
              <a:t> 34.</a:t>
            </a:r>
          </a:p>
          <a:p>
            <a:pPr algn="just">
              <a:lnSpc>
                <a:spcPct val="130000"/>
              </a:lnSpc>
            </a:pPr>
            <a:r>
              <a:rPr lang="en-US" sz="2600" b="1" dirty="0" err="1" smtClean="0">
                <a:latin typeface="Times New Roman" panose="02020603050405020304" pitchFamily="18" charset="0"/>
                <a:cs typeface="Times New Roman" panose="02020603050405020304" pitchFamily="18" charset="0"/>
              </a:rPr>
              <a:t>Câu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hỏi</a:t>
            </a:r>
            <a:r>
              <a:rPr lang="en-US" sz="2600" b="1" dirty="0" smtClean="0">
                <a:latin typeface="Times New Roman" panose="02020603050405020304" pitchFamily="18" charset="0"/>
                <a:cs typeface="Times New Roman" panose="02020603050405020304" pitchFamily="18" charset="0"/>
              </a:rPr>
              <a:t>: </a:t>
            </a:r>
          </a:p>
          <a:p>
            <a:pPr algn="just">
              <a:lnSpc>
                <a:spcPct val="13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Thành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sắp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đẹp</a:t>
            </a:r>
            <a:r>
              <a:rPr lang="en-US" sz="2600" b="1" dirty="0" smtClean="0">
                <a:latin typeface="Times New Roman" panose="02020603050405020304" pitchFamily="18" charset="0"/>
                <a:cs typeface="Times New Roman" panose="02020603050405020304" pitchFamily="18" charset="0"/>
              </a:rPr>
              <a:t>?</a:t>
            </a:r>
          </a:p>
          <a:p>
            <a:pPr algn="just">
              <a:lnSpc>
                <a:spcPct val="13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ngoại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giúp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nhỏ</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chuẩn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học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như</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thế</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nào</a:t>
            </a:r>
            <a:r>
              <a:rPr lang="en-US" sz="2600" b="1" dirty="0" smtClean="0">
                <a:latin typeface="Times New Roman" panose="02020603050405020304" pitchFamily="18" charset="0"/>
                <a:cs typeface="Times New Roman" panose="02020603050405020304" pitchFamily="18" charset="0"/>
              </a:rPr>
              <a:t>?</a:t>
            </a:r>
          </a:p>
          <a:p>
            <a:pPr algn="just">
              <a:lnSpc>
                <a:spcPct val="13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Tìm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một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hình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ảnh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đẹp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em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thích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trong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đoạn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dẫn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cháu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đến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thăm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trường</a:t>
            </a:r>
            <a:r>
              <a:rPr lang="en-US" sz="2600" b="1" dirty="0" smtClean="0">
                <a:latin typeface="Times New Roman" panose="02020603050405020304" pitchFamily="18" charset="0"/>
                <a:cs typeface="Times New Roman" panose="02020603050405020304" pitchFamily="18" charset="0"/>
              </a:rPr>
              <a:t>?</a:t>
            </a:r>
          </a:p>
          <a:p>
            <a:pPr algn="just">
              <a:lnSpc>
                <a:spcPct val="13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nhỏ</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coi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ngoại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người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thầy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đầu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tiên</a:t>
            </a:r>
            <a:r>
              <a:rPr lang="en-US" sz="2600" b="1" dirty="0" smtClean="0">
                <a:latin typeface="Times New Roman" panose="02020603050405020304" pitchFamily="18" charset="0"/>
                <a:cs typeface="Times New Roman" panose="02020603050405020304" pitchFamily="18" charset="0"/>
              </a:rPr>
              <a:t>?</a:t>
            </a:r>
            <a:r>
              <a:rPr lang="vi-VN" sz="2600" b="1" dirty="0" smtClean="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209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13" y="436729"/>
            <a:ext cx="11675766" cy="5950090"/>
          </a:xfrm>
          <a:prstGeom prst="rect">
            <a:avLst/>
          </a:prstGeom>
        </p:spPr>
        <p:txBody>
          <a:bodyPr wrap="square">
            <a:spAutoFit/>
          </a:bodyPr>
          <a:lstStyle/>
          <a:p>
            <a:pPr algn="just">
              <a:lnSpc>
                <a:spcPct val="120000"/>
              </a:lnSpc>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Chuyên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endParaRPr lang="en-US" sz="3200" b="1" dirty="0">
              <a:solidFill>
                <a:srgbClr val="FF0000"/>
              </a:solidFill>
              <a:latin typeface="Times New Roman" panose="02020603050405020304" pitchFamily="18" charset="0"/>
              <a:cs typeface="Times New Roman" panose="02020603050405020304" pitchFamily="18" charset="0"/>
            </a:endParaRPr>
          </a:p>
          <a:p>
            <a:pPr indent="463550" algn="just">
              <a:lnSpc>
                <a:spcPct val="12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4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chia </a:t>
            </a: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4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6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p>
          <a:p>
            <a:pPr indent="463550" algn="just">
              <a:lnSpc>
                <a:spcPct val="120000"/>
              </a:lnSpc>
            </a:pP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phiếu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sẵn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p>
          <a:p>
            <a:pPr indent="463550" algn="just">
              <a:lnSpc>
                <a:spcPct val="120000"/>
              </a:lnSpc>
            </a:pPr>
            <a:r>
              <a:rPr lang="en-US" sz="3200" b="1" dirty="0">
                <a:latin typeface="Times New Roman" panose="02020603050405020304" pitchFamily="18" charset="0"/>
                <a:cs typeface="Times New Roman" panose="02020603050405020304" pitchFamily="18" charset="0"/>
              </a:rPr>
              <a:t>+ 6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1. </a:t>
            </a:r>
          </a:p>
          <a:p>
            <a:pPr indent="463550" algn="just">
              <a:lnSpc>
                <a:spcPct val="120000"/>
              </a:lnSpc>
            </a:pPr>
            <a:r>
              <a:rPr lang="en-US" sz="3200" b="1" dirty="0">
                <a:latin typeface="Times New Roman" panose="02020603050405020304" pitchFamily="18" charset="0"/>
                <a:cs typeface="Times New Roman" panose="02020603050405020304" pitchFamily="18" charset="0"/>
              </a:rPr>
              <a:t>+ 6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2.</a:t>
            </a:r>
          </a:p>
          <a:p>
            <a:pPr indent="463550" algn="just">
              <a:lnSpc>
                <a:spcPct val="120000"/>
              </a:lnSpc>
            </a:pPr>
            <a:r>
              <a:rPr lang="en-US" sz="3200" b="1" dirty="0">
                <a:latin typeface="Times New Roman" panose="02020603050405020304" pitchFamily="18" charset="0"/>
                <a:cs typeface="Times New Roman" panose="02020603050405020304" pitchFamily="18" charset="0"/>
              </a:rPr>
              <a:t>+ 6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3.</a:t>
            </a:r>
          </a:p>
          <a:p>
            <a:pPr indent="463550" algn="just">
              <a:lnSpc>
                <a:spcPct val="120000"/>
              </a:lnSpc>
            </a:pPr>
            <a:r>
              <a:rPr lang="en-US" sz="3200" b="1" dirty="0">
                <a:latin typeface="Times New Roman" panose="02020603050405020304" pitchFamily="18" charset="0"/>
                <a:cs typeface="Times New Roman" panose="02020603050405020304" pitchFamily="18" charset="0"/>
              </a:rPr>
              <a:t>+ 6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4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4.</a:t>
            </a:r>
          </a:p>
          <a:p>
            <a:pPr indent="463550" algn="just">
              <a:lnSpc>
                <a:spcPct val="120000"/>
              </a:lnSpc>
            </a:pP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80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60" y="232013"/>
            <a:ext cx="11675766" cy="6494085"/>
          </a:xfrm>
          <a:prstGeom prst="rect">
            <a:avLst/>
          </a:prstGeom>
        </p:spPr>
        <p:txBody>
          <a:bodyPr wrap="square">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Mảnh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ghép</a:t>
            </a:r>
            <a:endParaRPr lang="en-US" sz="3200" b="1" dirty="0">
              <a:solidFill>
                <a:srgbClr val="FF0000"/>
              </a:solidFill>
              <a:latin typeface="Times New Roman" panose="02020603050405020304" pitchFamily="18" charset="0"/>
              <a:cs typeface="Times New Roman" panose="02020603050405020304" pitchFamily="18" charset="0"/>
            </a:endParaRPr>
          </a:p>
          <a:p>
            <a:pPr indent="463550"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đến</a:t>
            </a:r>
            <a:r>
              <a:rPr lang="en-US" sz="3200" b="1" dirty="0">
                <a:latin typeface="Times New Roman" panose="02020603050405020304" pitchFamily="18" charset="0"/>
                <a:cs typeface="Times New Roman" panose="02020603050405020304" pitchFamily="18" charset="0"/>
              </a:rPr>
              <a:t> 4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di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r>
              <a:rPr lang="en-US" sz="3200" b="1" dirty="0">
                <a:latin typeface="Times New Roman" panose="02020603050405020304" pitchFamily="18" charset="0"/>
                <a:cs typeface="Times New Roman" panose="02020603050405020304" pitchFamily="18" charset="0"/>
              </a:rPr>
              <a:t>.</a:t>
            </a:r>
          </a:p>
          <a:p>
            <a:pPr indent="463550"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a:t>
            </a:r>
          </a:p>
          <a:p>
            <a:pPr indent="463550"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sắp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a:t>
            </a:r>
            <a:r>
              <a:rPr lang="nl-NL" sz="3200" b="1" dirty="0">
                <a:latin typeface="Times New Roman" panose="02020603050405020304" pitchFamily="18" charset="0"/>
                <a:cs typeface="Times New Roman" panose="02020603050405020304" pitchFamily="18" charset="0"/>
              </a:rPr>
              <a:t> (Không khí mát dịu, trời xanh ngắt trên cao, xanh nh­ư dòng sông trong, trôi lặng lẽ giữa những ngọn cây hè phố.)</a:t>
            </a:r>
            <a:endParaRPr lang="en-US" sz="3200" b="1" dirty="0">
              <a:latin typeface="Times New Roman" panose="02020603050405020304" pitchFamily="18" charset="0"/>
              <a:cs typeface="Times New Roman" panose="02020603050405020304" pitchFamily="18" charset="0"/>
            </a:endParaRPr>
          </a:p>
          <a:p>
            <a:pPr indent="463550" algn="just"/>
            <a:r>
              <a:rPr lang="en-US" sz="3200" b="1" i="1" dirty="0" err="1">
                <a:latin typeface="Times New Roman" panose="02020603050405020304" pitchFamily="18" charset="0"/>
                <a:cs typeface="Times New Roman" panose="02020603050405020304" pitchFamily="18" charset="0"/>
              </a:rPr>
              <a:t>Giáo</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viên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Mỗi</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mùa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đến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háo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hức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chuẩn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bị</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sách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vở</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đồ</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dùng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để</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đến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nhỏ</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rất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vui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vì</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 nay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bước</a:t>
            </a:r>
            <a:r>
              <a:rPr lang="en-US" sz="3200" b="1" i="1" dirty="0">
                <a:latin typeface="Times New Roman" panose="02020603050405020304" pitchFamily="18" charset="0"/>
                <a:cs typeface="Times New Roman" panose="02020603050405020304" pitchFamily="18" charset="0"/>
              </a:rPr>
              <a:t> sang </a:t>
            </a:r>
            <a:r>
              <a:rPr lang="en-US" sz="3200" b="1" i="1" dirty="0" err="1">
                <a:latin typeface="Times New Roman" panose="02020603050405020304" pitchFamily="18" charset="0"/>
                <a:cs typeface="Times New Roman" panose="02020603050405020304" pitchFamily="18" charset="0"/>
              </a:rPr>
              <a:t>ngôi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ngoại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chính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người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đã</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giúp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chuẩn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bị</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đồ</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dùng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tập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đến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ngôi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trường</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mới</a:t>
            </a:r>
            <a:r>
              <a:rPr lang="en-US" sz="3200" b="1" i="1" dirty="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270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413" y="165100"/>
            <a:ext cx="11655188" cy="6854184"/>
          </a:xfrm>
          <a:prstGeom prst="rect">
            <a:avLst/>
          </a:prstGeom>
        </p:spPr>
        <p:txBody>
          <a:bodyPr wrap="square">
            <a:spAutoFit/>
          </a:bodyPr>
          <a:lstStyle/>
          <a:p>
            <a:pPr indent="463550" algn="just">
              <a:lnSpc>
                <a:spcPct val="13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giúp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chuẩn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như</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Ông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dẫn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bạn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mua</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vở</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chọn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bút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hướng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dẫn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bạn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cách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bọc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vở</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dán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nhãn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pha</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mực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dạy</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bạn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những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chữ</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cái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đầu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tiên</a:t>
            </a:r>
            <a:r>
              <a:rPr lang="en-US" sz="2600" b="1" i="1" dirty="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a:p>
            <a:pPr indent="463550" algn="just">
              <a:lnSpc>
                <a:spcPct val="130000"/>
              </a:lnSpc>
            </a:pPr>
            <a:r>
              <a:rPr lang="en-US" sz="2600" b="1" i="1" dirty="0" err="1">
                <a:latin typeface="Times New Roman" panose="02020603050405020304" pitchFamily="18" charset="0"/>
                <a:cs typeface="Times New Roman" panose="02020603050405020304" pitchFamily="18" charset="0"/>
              </a:rPr>
              <a:t>Giáo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viên</a:t>
            </a:r>
            <a:r>
              <a:rPr lang="en-US" sz="2600" b="1" i="1" dirty="0">
                <a:latin typeface="Times New Roman" panose="02020603050405020304" pitchFamily="18" charset="0"/>
                <a:cs typeface="Times New Roman" panose="02020603050405020304" pitchFamily="18" charset="0"/>
              </a:rPr>
              <a:t>: Qua </a:t>
            </a:r>
            <a:r>
              <a:rPr lang="en-US" sz="2600" b="1" i="1" dirty="0" err="1">
                <a:latin typeface="Times New Roman" panose="02020603050405020304" pitchFamily="18" charset="0"/>
                <a:cs typeface="Times New Roman" panose="02020603050405020304" pitchFamily="18" charset="0"/>
              </a:rPr>
              <a:t>bài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học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chúng</a:t>
            </a:r>
            <a:r>
              <a:rPr lang="en-US" sz="2600" b="1" i="1" dirty="0">
                <a:latin typeface="Times New Roman" panose="02020603050405020304" pitchFamily="18" charset="0"/>
                <a:cs typeface="Times New Roman" panose="02020603050405020304" pitchFamily="18" charset="0"/>
              </a:rPr>
              <a:t> ta </a:t>
            </a:r>
            <a:r>
              <a:rPr lang="en-US" sz="2600" b="1" i="1" dirty="0" err="1">
                <a:latin typeface="Times New Roman" panose="02020603050405020304" pitchFamily="18" charset="0"/>
                <a:cs typeface="Times New Roman" panose="02020603050405020304" pitchFamily="18" charset="0"/>
              </a:rPr>
              <a:t>ông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rất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yêu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cháu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chăm</a:t>
            </a:r>
            <a:r>
              <a:rPr lang="en-US" sz="2600" b="1" i="1" dirty="0">
                <a:latin typeface="Times New Roman" panose="02020603050405020304" pitchFamily="18" charset="0"/>
                <a:cs typeface="Times New Roman" panose="02020603050405020304" pitchFamily="18" charset="0"/>
              </a:rPr>
              <a:t> lo </a:t>
            </a:r>
            <a:r>
              <a:rPr lang="en-US" sz="2600" b="1" i="1" dirty="0" err="1">
                <a:latin typeface="Times New Roman" panose="02020603050405020304" pitchFamily="18" charset="0"/>
                <a:cs typeface="Times New Roman" panose="02020603050405020304" pitchFamily="18" charset="0"/>
              </a:rPr>
              <a:t>cho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cháu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và</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thấy</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được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lòng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biết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ơn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của</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cháu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đối</a:t>
            </a:r>
            <a:r>
              <a:rPr lang="en-US" sz="2600" b="1" i="1" dirty="0">
                <a:latin typeface="Times New Roman" panose="02020603050405020304" pitchFamily="18" charset="0"/>
                <a:cs typeface="Times New Roman" panose="02020603050405020304" pitchFamily="18" charset="0"/>
              </a:rPr>
              <a:t> với </a:t>
            </a:r>
            <a:r>
              <a:rPr lang="en-US" sz="2600" b="1" i="1" dirty="0" err="1">
                <a:latin typeface="Times New Roman" panose="02020603050405020304" pitchFamily="18" charset="0"/>
                <a:cs typeface="Times New Roman" panose="02020603050405020304" pitchFamily="18" charset="0"/>
              </a:rPr>
              <a:t>ông</a:t>
            </a:r>
            <a:r>
              <a:rPr lang="en-US" sz="2600" b="1" i="1" dirty="0" smtClean="0">
                <a:latin typeface="Times New Roman" panose="02020603050405020304" pitchFamily="18" charset="0"/>
                <a:cs typeface="Times New Roman" panose="02020603050405020304" pitchFamily="18" charset="0"/>
              </a:rPr>
              <a:t>.</a:t>
            </a:r>
          </a:p>
          <a:p>
            <a:pPr indent="463550" algn="just">
              <a:lnSpc>
                <a:spcPct val="13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Tìm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một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hình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ảnh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đẹp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em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thích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trong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đoạn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dẫn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cháu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đến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thăm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trường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học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sinh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biểu</a:t>
            </a:r>
            <a:r>
              <a:rPr lang="en-US" sz="2600" b="1" dirty="0" smtClean="0">
                <a:latin typeface="Times New Roman" panose="02020603050405020304" pitchFamily="18" charset="0"/>
                <a:cs typeface="Times New Roman" panose="02020603050405020304" pitchFamily="18" charset="0"/>
              </a:rPr>
              <a:t>).</a:t>
            </a:r>
          </a:p>
          <a:p>
            <a:pPr indent="463550" algn="just">
              <a:lnSpc>
                <a:spcPct val="13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nhỏ</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coi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ngoại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người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thầy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đầu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dạy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những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chữ</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đầu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người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đầu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dẫn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đến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trường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nhấc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bổng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tay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gõ</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thử</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chiếc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trống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trường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nghe</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tiếng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trống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trường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đầu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tiên</a:t>
            </a:r>
            <a:r>
              <a:rPr lang="en-US" sz="2600" b="1" dirty="0" smtClean="0">
                <a:latin typeface="Times New Roman" panose="02020603050405020304" pitchFamily="18" charset="0"/>
                <a:cs typeface="Times New Roman" panose="02020603050405020304" pitchFamily="18" charset="0"/>
              </a:rPr>
              <a:t>).</a:t>
            </a:r>
          </a:p>
          <a:p>
            <a:pPr indent="463550" algn="just">
              <a:lnSpc>
                <a:spcPct val="13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Giáo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nhận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xét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bổ</a:t>
            </a:r>
            <a:r>
              <a:rPr lang="en-US" sz="2600" b="1" dirty="0" smtClean="0">
                <a:latin typeface="Times New Roman" panose="02020603050405020304" pitchFamily="18" charset="0"/>
                <a:cs typeface="Times New Roman" panose="02020603050405020304" pitchFamily="18" charset="0"/>
              </a:rPr>
              <a:t> sung, </a:t>
            </a:r>
            <a:r>
              <a:rPr lang="en-US" sz="2600" b="1" dirty="0" err="1" smtClean="0">
                <a:latin typeface="Times New Roman" panose="02020603050405020304" pitchFamily="18" charset="0"/>
                <a:cs typeface="Times New Roman" panose="02020603050405020304" pitchFamily="18" charset="0"/>
              </a:rPr>
              <a:t>tuyên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dương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học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sinh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Giáo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viên</a:t>
            </a:r>
            <a:r>
              <a:rPr lang="en-US" sz="2600" b="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Ông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hết</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lòng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chăm</a:t>
            </a:r>
            <a:r>
              <a:rPr lang="en-US" sz="2600" b="1" i="1" dirty="0" smtClean="0">
                <a:latin typeface="Times New Roman" panose="02020603050405020304" pitchFamily="18" charset="0"/>
                <a:cs typeface="Times New Roman" panose="02020603050405020304" pitchFamily="18" charset="0"/>
              </a:rPr>
              <a:t> lo </a:t>
            </a:r>
            <a:r>
              <a:rPr lang="en-US" sz="2600" b="1" i="1" dirty="0" err="1" smtClean="0">
                <a:latin typeface="Times New Roman" panose="02020603050405020304" pitchFamily="18" charset="0"/>
                <a:cs typeface="Times New Roman" panose="02020603050405020304" pitchFamily="18" charset="0"/>
              </a:rPr>
              <a:t>cho</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cháu</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cháu</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mãi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mãi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biết</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ơn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ông</a:t>
            </a:r>
            <a:r>
              <a:rPr lang="en-US" sz="2600" b="1" i="1" dirty="0" smtClean="0">
                <a:latin typeface="Times New Roman" panose="02020603050405020304" pitchFamily="18" charset="0"/>
                <a:cs typeface="Times New Roman" panose="02020603050405020304" pitchFamily="18" charset="0"/>
              </a:rPr>
              <a:t> - </a:t>
            </a:r>
            <a:r>
              <a:rPr lang="en-US" sz="2600" b="1" i="1" dirty="0" err="1" smtClean="0">
                <a:latin typeface="Times New Roman" panose="02020603050405020304" pitchFamily="18" charset="0"/>
                <a:cs typeface="Times New Roman" panose="02020603050405020304" pitchFamily="18" charset="0"/>
              </a:rPr>
              <a:t>người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thầy</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đầu</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tiên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của</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cháu</a:t>
            </a:r>
            <a:r>
              <a:rPr lang="en-US" sz="2600" b="1" i="1" dirty="0" smtClean="0">
                <a:latin typeface="Times New Roman" panose="02020603050405020304" pitchFamily="18" charset="0"/>
                <a:cs typeface="Times New Roman" panose="02020603050405020304" pitchFamily="18" charset="0"/>
              </a:rPr>
              <a:t>.</a:t>
            </a:r>
            <a:r>
              <a:rPr lang="vi-VN" sz="2600" b="1" dirty="0" smtClean="0">
                <a:latin typeface="Times New Roman" panose="02020603050405020304" pitchFamily="18" charset="0"/>
                <a:cs typeface="Times New Roman" panose="02020603050405020304" pitchFamily="18" charset="0"/>
              </a:rPr>
              <a:t>   </a:t>
            </a:r>
            <a:endParaRPr lang="en-US" sz="2600" b="1" dirty="0" smtClean="0">
              <a:latin typeface="Times New Roman" panose="02020603050405020304" pitchFamily="18" charset="0"/>
              <a:cs typeface="Times New Roman" panose="02020603050405020304" pitchFamily="18" charset="0"/>
            </a:endParaRPr>
          </a:p>
          <a:p>
            <a:pPr indent="463550" algn="just">
              <a:lnSpc>
                <a:spcPct val="130000"/>
              </a:lnSpc>
            </a:pP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46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559653" cy="3869521"/>
          </a:xfrm>
          <a:prstGeom prst="rect">
            <a:avLst/>
          </a:prstGeom>
        </p:spPr>
        <p:txBody>
          <a:bodyPr wrap="square">
            <a:spAutoFit/>
          </a:bodyPr>
          <a:lstStyle/>
          <a:p>
            <a:pPr indent="463550" algn="just">
              <a:lnSpc>
                <a:spcPct val="130000"/>
              </a:lnSpc>
            </a:pPr>
            <a:r>
              <a:rPr lang="fr-FR" sz="3200" b="1" dirty="0" smtClean="0">
                <a:latin typeface="Times New Roman" panose="02020603050405020304" pitchFamily="18" charset="0"/>
                <a:cs typeface="Times New Roman" panose="02020603050405020304" pitchFamily="18" charset="0"/>
              </a:rPr>
              <a:t>Qua </a:t>
            </a:r>
            <a:r>
              <a:rPr lang="fr-FR" sz="3200" b="1" dirty="0" err="1">
                <a:latin typeface="Times New Roman" panose="02020603050405020304" pitchFamily="18" charset="0"/>
                <a:cs typeface="Times New Roman" panose="02020603050405020304" pitchFamily="18" charset="0"/>
              </a:rPr>
              <a:t>áp</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dụng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kĩ</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thuật</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mảnh</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ghép</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trong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dạy</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học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tôi</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thấy</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học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sinh</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được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chủ</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động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tham</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gia</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bày</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tỏ</a:t>
            </a:r>
            <a:r>
              <a:rPr lang="fr-FR" sz="3200" b="1" dirty="0">
                <a:latin typeface="Times New Roman" panose="02020603050405020304" pitchFamily="18" charset="0"/>
                <a:cs typeface="Times New Roman" panose="02020603050405020304" pitchFamily="18" charset="0"/>
              </a:rPr>
              <a:t> ý </a:t>
            </a:r>
            <a:r>
              <a:rPr lang="fr-FR" sz="3200" b="1" dirty="0" err="1">
                <a:latin typeface="Times New Roman" panose="02020603050405020304" pitchFamily="18" charset="0"/>
                <a:cs typeface="Times New Roman" panose="02020603050405020304" pitchFamily="18" charset="0"/>
              </a:rPr>
              <a:t>kiến</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quan</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điểm</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của</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mình</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Học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sinh</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được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làm</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việc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nhiều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tăng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tính</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hợp</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tác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trong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nhóm</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tạo</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điều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kiện</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cho</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học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sinh</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được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học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hỏi</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lẫn</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nhau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có</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trách</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nhiệm</a:t>
            </a:r>
            <a:r>
              <a:rPr lang="fr-FR" sz="3200" b="1" dirty="0">
                <a:latin typeface="Times New Roman" panose="02020603050405020304" pitchFamily="18" charset="0"/>
                <a:cs typeface="Times New Roman" panose="02020603050405020304" pitchFamily="18" charset="0"/>
              </a:rPr>
              <a:t> khi </a:t>
            </a:r>
            <a:r>
              <a:rPr lang="fr-FR" sz="3200" b="1" dirty="0" err="1">
                <a:latin typeface="Times New Roman" panose="02020603050405020304" pitchFamily="18" charset="0"/>
                <a:cs typeface="Times New Roman" panose="02020603050405020304" pitchFamily="18" charset="0"/>
              </a:rPr>
              <a:t>hợp</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tác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trong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nhóm</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Từ</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đó</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học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sinh</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hứng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thú</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hơn</a:t>
            </a:r>
            <a:r>
              <a:rPr lang="fr-FR" sz="3200" b="1" dirty="0">
                <a:latin typeface="Times New Roman" panose="02020603050405020304" pitchFamily="18" charset="0"/>
                <a:cs typeface="Times New Roman" panose="02020603050405020304" pitchFamily="18" charset="0"/>
              </a:rPr>
              <a:t> khi </a:t>
            </a:r>
            <a:r>
              <a:rPr lang="fr-FR" sz="3200" b="1" dirty="0" err="1">
                <a:latin typeface="Times New Roman" panose="02020603050405020304" pitchFamily="18" charset="0"/>
                <a:cs typeface="Times New Roman" panose="02020603050405020304" pitchFamily="18" charset="0"/>
              </a:rPr>
              <a:t>tham</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gia</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các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tiết</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học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và</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đặc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biệt</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nâng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cao</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được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hiệu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quả</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học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tập</a:t>
            </a:r>
            <a:r>
              <a:rPr lang="fr-FR"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908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830" y="0"/>
            <a:ext cx="11699165" cy="3933384"/>
          </a:xfrm>
          <a:prstGeom prst="rect">
            <a:avLst/>
          </a:prstGeom>
        </p:spPr>
        <p:txBody>
          <a:bodyPr wrap="square">
            <a:spAutoFit/>
          </a:bodyPr>
          <a:lstStyle/>
          <a:p>
            <a:pPr algn="just" fontAlgn="base">
              <a:lnSpc>
                <a:spcPct val="130000"/>
              </a:lnSpc>
            </a:pPr>
            <a:r>
              <a:rPr lang="en-US" sz="3200" b="1" dirty="0" smtClean="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Kĩ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ổ bi</a:t>
            </a:r>
          </a:p>
          <a:p>
            <a:pPr indent="463550" algn="just">
              <a:lnSpc>
                <a:spcPct val="13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thuật "Ổ bi" là một kỹ thuật dùng trong thảo luận nhóm, trong đó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vi-VN" sz="3200" b="1" dirty="0">
                <a:latin typeface="Times New Roman" panose="02020603050405020304" pitchFamily="18" charset="0"/>
                <a:cs typeface="Times New Roman" panose="02020603050405020304" pitchFamily="18" charset="0"/>
              </a:rPr>
              <a:t> chia thành hai nhóm ngồi theo hai vòng tròn đồng tâm như hai vòng của một ổ bi và đối diện nhau để tạo điều kiện cho mỗi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vi-VN" sz="3200" b="1" dirty="0">
                <a:latin typeface="Times New Roman" panose="02020603050405020304" pitchFamily="18" charset="0"/>
                <a:cs typeface="Times New Roman" panose="02020603050405020304" pitchFamily="18" charset="0"/>
              </a:rPr>
              <a:t> có thể nói chuyện với lần lượt các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vi-VN" sz="3200" b="1" dirty="0">
                <a:latin typeface="Times New Roman" panose="02020603050405020304" pitchFamily="18" charset="0"/>
                <a:cs typeface="Times New Roman" panose="02020603050405020304" pitchFamily="18" charset="0"/>
              </a:rPr>
              <a:t> ở nhóm khác</a:t>
            </a:r>
            <a:r>
              <a:rPr lang="vi-VN"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020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8970" y="152400"/>
            <a:ext cx="11277601" cy="1371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FF0000"/>
                </a:solidFill>
                <a:latin typeface="Times New Roman" pitchFamily="18" charset="0"/>
                <a:cs typeface="Times New Roman" pitchFamily="18" charset="0"/>
              </a:rPr>
              <a:t>NỘI DUNG CHUYÊN ĐỀ</a:t>
            </a:r>
          </a:p>
          <a:p>
            <a:pPr algn="ctr"/>
            <a:r>
              <a:rPr lang="pt-BR" sz="3200" dirty="0">
                <a:solidFill>
                  <a:srgbClr val="FF0000"/>
                </a:solidFill>
              </a:rPr>
              <a:t>“</a:t>
            </a:r>
            <a:r>
              <a:rPr lang="pt-BR" sz="3200" b="1" i="1" dirty="0">
                <a:solidFill>
                  <a:srgbClr val="FF0000"/>
                </a:solidFill>
                <a:latin typeface="Times New Roman" pitchFamily="18" charset="0"/>
                <a:cs typeface="Times New Roman" pitchFamily="18" charset="0"/>
              </a:rPr>
              <a:t>Nâng cao chất lượng dạy học phân môn Tập đọc lớp </a:t>
            </a:r>
            <a:r>
              <a:rPr lang="pt-BR" sz="3200" b="1" i="1" dirty="0" smtClean="0">
                <a:solidFill>
                  <a:srgbClr val="FF0000"/>
                </a:solidFill>
                <a:latin typeface="Times New Roman" pitchFamily="18" charset="0"/>
                <a:cs typeface="Times New Roman" pitchFamily="18" charset="0"/>
              </a:rPr>
              <a:t>3</a:t>
            </a:r>
          </a:p>
          <a:p>
            <a:pPr algn="ctr"/>
            <a:r>
              <a:rPr lang="pt-BR" sz="3200" b="1" i="1" dirty="0" smtClean="0">
                <a:solidFill>
                  <a:srgbClr val="FF0000"/>
                </a:solidFill>
                <a:latin typeface="Times New Roman" pitchFamily="18" charset="0"/>
                <a:cs typeface="Times New Roman" pitchFamily="18" charset="0"/>
              </a:rPr>
              <a:t> </a:t>
            </a:r>
            <a:r>
              <a:rPr lang="pt-BR" sz="3200" b="1" i="1" dirty="0">
                <a:solidFill>
                  <a:srgbClr val="FF0000"/>
                </a:solidFill>
                <a:latin typeface="Times New Roman" pitchFamily="18" charset="0"/>
                <a:cs typeface="Times New Roman" pitchFamily="18" charset="0"/>
              </a:rPr>
              <a:t>theo định hướng phát triển năng lực học sinh</a:t>
            </a:r>
            <a:r>
              <a:rPr lang="pt-BR" sz="3200" b="1" i="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18" name="Rounded Rectangle 17"/>
          <p:cNvSpPr/>
          <p:nvPr/>
        </p:nvSpPr>
        <p:spPr>
          <a:xfrm>
            <a:off x="2960914" y="2106957"/>
            <a:ext cx="8026400" cy="837905"/>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Phần</a:t>
            </a:r>
            <a:r>
              <a:rPr lang="en-US" sz="2800" b="1" dirty="0" smtClean="0">
                <a:solidFill>
                  <a:prstClr val="black"/>
                </a:solidFill>
                <a:latin typeface="Times New Roman" pitchFamily="18" charset="0"/>
                <a:cs typeface="Times New Roman" pitchFamily="18" charset="0"/>
              </a:rPr>
              <a:t> I: </a:t>
            </a:r>
            <a:r>
              <a:rPr lang="en-US" sz="2800" b="1" dirty="0" err="1">
                <a:solidFill>
                  <a:prstClr val="black"/>
                </a:solidFill>
                <a:latin typeface="Times New Roman" pitchFamily="18" charset="0"/>
                <a:cs typeface="Times New Roman" pitchFamily="18" charset="0"/>
              </a:rPr>
              <a:t>L</a:t>
            </a:r>
            <a:r>
              <a:rPr lang="en-US" sz="2800" b="1" dirty="0" err="1" smtClean="0">
                <a:solidFill>
                  <a:prstClr val="black"/>
                </a:solidFill>
                <a:latin typeface="Times New Roman" pitchFamily="18" charset="0"/>
                <a:cs typeface="Times New Roman" pitchFamily="18" charset="0"/>
              </a:rPr>
              <a:t>ý</a:t>
            </a:r>
            <a:r>
              <a:rPr lang="en-US" sz="2800" b="1" dirty="0" smtClean="0">
                <a:solidFill>
                  <a:prstClr val="black"/>
                </a:solidFill>
                <a:latin typeface="Times New Roman" pitchFamily="18" charset="0"/>
                <a:cs typeface="Times New Roman" pitchFamily="18" charset="0"/>
              </a:rPr>
              <a:t> do </a:t>
            </a:r>
            <a:r>
              <a:rPr lang="en-US" sz="2800" b="1" dirty="0" err="1" smtClean="0">
                <a:solidFill>
                  <a:prstClr val="black"/>
                </a:solidFill>
                <a:latin typeface="Times New Roman" pitchFamily="18" charset="0"/>
                <a:cs typeface="Times New Roman" pitchFamily="18" charset="0"/>
              </a:rPr>
              <a:t>chọn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chuyên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đề</a:t>
            </a:r>
            <a:endParaRPr lang="vi-VN" sz="2800" b="1" dirty="0">
              <a:solidFill>
                <a:prstClr val="black"/>
              </a:solidFill>
              <a:latin typeface="Times New Roman" pitchFamily="18" charset="0"/>
              <a:cs typeface="Times New Roman" pitchFamily="18" charset="0"/>
            </a:endParaRPr>
          </a:p>
        </p:txBody>
      </p:sp>
      <p:sp>
        <p:nvSpPr>
          <p:cNvPr id="19" name="Rounded Rectangle 18"/>
          <p:cNvSpPr/>
          <p:nvPr/>
        </p:nvSpPr>
        <p:spPr>
          <a:xfrm>
            <a:off x="2946404" y="3237078"/>
            <a:ext cx="8055161" cy="837905"/>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Phần</a:t>
            </a:r>
            <a:r>
              <a:rPr lang="en-US" sz="2800" b="1" dirty="0" smtClean="0">
                <a:solidFill>
                  <a:prstClr val="black"/>
                </a:solidFill>
                <a:latin typeface="Times New Roman" pitchFamily="18" charset="0"/>
                <a:cs typeface="Times New Roman" pitchFamily="18" charset="0"/>
              </a:rPr>
              <a:t> II: </a:t>
            </a:r>
            <a:r>
              <a:rPr lang="en-US" sz="2800" b="1" dirty="0" err="1" smtClean="0">
                <a:solidFill>
                  <a:prstClr val="black"/>
                </a:solidFill>
                <a:latin typeface="Times New Roman" pitchFamily="18" charset="0"/>
                <a:cs typeface="Times New Roman" pitchFamily="18" charset="0"/>
              </a:rPr>
              <a:t>Các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biện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pháp</a:t>
            </a:r>
            <a:endParaRPr lang="vi-VN" sz="2800" b="1" dirty="0">
              <a:solidFill>
                <a:prstClr val="black"/>
              </a:solidFill>
              <a:latin typeface="Times New Roman" pitchFamily="18" charset="0"/>
              <a:cs typeface="Times New Roman" pitchFamily="18" charset="0"/>
            </a:endParaRPr>
          </a:p>
        </p:txBody>
      </p:sp>
      <p:sp>
        <p:nvSpPr>
          <p:cNvPr id="34" name="Rounded Rectangle 33"/>
          <p:cNvSpPr/>
          <p:nvPr/>
        </p:nvSpPr>
        <p:spPr>
          <a:xfrm>
            <a:off x="2872642" y="4380078"/>
            <a:ext cx="8100161" cy="837905"/>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Phần</a:t>
            </a:r>
            <a:r>
              <a:rPr lang="en-US" sz="2800" b="1" dirty="0" smtClean="0">
                <a:solidFill>
                  <a:prstClr val="black"/>
                </a:solidFill>
                <a:latin typeface="Times New Roman" pitchFamily="18" charset="0"/>
                <a:cs typeface="Times New Roman" pitchFamily="18" charset="0"/>
              </a:rPr>
              <a:t> III: </a:t>
            </a:r>
            <a:r>
              <a:rPr lang="en-US" sz="2800" b="1" dirty="0" err="1" smtClean="0">
                <a:solidFill>
                  <a:prstClr val="black"/>
                </a:solidFill>
                <a:latin typeface="Times New Roman" pitchFamily="18" charset="0"/>
                <a:cs typeface="Times New Roman" pitchFamily="18" charset="0"/>
              </a:rPr>
              <a:t>Tính</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mới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và</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hiệu</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quả</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áp</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dụng</a:t>
            </a:r>
            <a:endParaRPr lang="vi-VN" sz="2800" b="1" dirty="0">
              <a:solidFill>
                <a:prstClr val="black"/>
              </a:solidFill>
              <a:latin typeface="Times New Roman" pitchFamily="18" charset="0"/>
              <a:cs typeface="Times New Roman" pitchFamily="18" charset="0"/>
            </a:endParaRPr>
          </a:p>
        </p:txBody>
      </p:sp>
      <p:sp>
        <p:nvSpPr>
          <p:cNvPr id="54" name="Frame 53"/>
          <p:cNvSpPr/>
          <p:nvPr/>
        </p:nvSpPr>
        <p:spPr>
          <a:xfrm>
            <a:off x="1422399" y="1867437"/>
            <a:ext cx="508000" cy="4816698"/>
          </a:xfrm>
          <a:prstGeom prst="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63" name="Rectangle 62"/>
          <p:cNvSpPr/>
          <p:nvPr/>
        </p:nvSpPr>
        <p:spPr>
          <a:xfrm>
            <a:off x="1727200" y="2317119"/>
            <a:ext cx="12192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4" name="Oval 63"/>
          <p:cNvSpPr/>
          <p:nvPr/>
        </p:nvSpPr>
        <p:spPr>
          <a:xfrm>
            <a:off x="1320799" y="2124802"/>
            <a:ext cx="711200" cy="7184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solidFill>
                  <a:prstClr val="white"/>
                </a:solidFill>
              </a:rPr>
              <a:t>1</a:t>
            </a:r>
            <a:endParaRPr lang="en-US" sz="2800" b="1" dirty="0">
              <a:solidFill>
                <a:prstClr val="white"/>
              </a:solidFill>
            </a:endParaRPr>
          </a:p>
        </p:txBody>
      </p:sp>
      <p:sp>
        <p:nvSpPr>
          <p:cNvPr id="65" name="Rectangle 64"/>
          <p:cNvSpPr/>
          <p:nvPr/>
        </p:nvSpPr>
        <p:spPr>
          <a:xfrm>
            <a:off x="1705065" y="3389473"/>
            <a:ext cx="12192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6" name="Rectangle 65"/>
          <p:cNvSpPr/>
          <p:nvPr/>
        </p:nvSpPr>
        <p:spPr>
          <a:xfrm>
            <a:off x="1625599" y="4514040"/>
            <a:ext cx="12192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1320799" y="3273356"/>
            <a:ext cx="711200" cy="7184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solidFill>
                  <a:prstClr val="white"/>
                </a:solidFill>
              </a:rPr>
              <a:t>2</a:t>
            </a:r>
            <a:endParaRPr lang="en-US" sz="2800" b="1" dirty="0">
              <a:solidFill>
                <a:prstClr val="white"/>
              </a:solidFill>
            </a:endParaRPr>
          </a:p>
        </p:txBody>
      </p:sp>
      <p:sp>
        <p:nvSpPr>
          <p:cNvPr id="72" name="Oval 71"/>
          <p:cNvSpPr/>
          <p:nvPr/>
        </p:nvSpPr>
        <p:spPr>
          <a:xfrm>
            <a:off x="1320799" y="4321723"/>
            <a:ext cx="711200" cy="7184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solidFill>
                  <a:prstClr val="white"/>
                </a:solidFill>
              </a:rPr>
              <a:t>3</a:t>
            </a:r>
            <a:endParaRPr lang="en-US" sz="2800" b="1" dirty="0">
              <a:solidFill>
                <a:prstClr val="white"/>
              </a:solidFill>
            </a:endParaRPr>
          </a:p>
        </p:txBody>
      </p:sp>
      <p:sp>
        <p:nvSpPr>
          <p:cNvPr id="13" name="Rounded Rectangle 12"/>
          <p:cNvSpPr/>
          <p:nvPr/>
        </p:nvSpPr>
        <p:spPr>
          <a:xfrm>
            <a:off x="2909131" y="5549910"/>
            <a:ext cx="8100161" cy="837905"/>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Phần</a:t>
            </a:r>
            <a:r>
              <a:rPr lang="en-US" sz="2800" b="1" dirty="0" smtClean="0">
                <a:solidFill>
                  <a:prstClr val="black"/>
                </a:solidFill>
                <a:latin typeface="Times New Roman" pitchFamily="18" charset="0"/>
                <a:cs typeface="Times New Roman" pitchFamily="18" charset="0"/>
              </a:rPr>
              <a:t> IV: Ý </a:t>
            </a:r>
            <a:r>
              <a:rPr lang="en-US" sz="2800" b="1" dirty="0" err="1" smtClean="0">
                <a:solidFill>
                  <a:prstClr val="black"/>
                </a:solidFill>
                <a:latin typeface="Times New Roman" pitchFamily="18" charset="0"/>
                <a:cs typeface="Times New Roman" pitchFamily="18" charset="0"/>
              </a:rPr>
              <a:t>kiến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đề</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xuất</a:t>
            </a:r>
            <a:endParaRPr lang="vi-VN" sz="2800" b="1" dirty="0">
              <a:solidFill>
                <a:prstClr val="black"/>
              </a:solidFill>
              <a:latin typeface="Times New Roman" pitchFamily="18" charset="0"/>
              <a:cs typeface="Times New Roman" pitchFamily="18" charset="0"/>
            </a:endParaRPr>
          </a:p>
        </p:txBody>
      </p:sp>
      <p:sp>
        <p:nvSpPr>
          <p:cNvPr id="14" name="Rectangle 13"/>
          <p:cNvSpPr/>
          <p:nvPr/>
        </p:nvSpPr>
        <p:spPr>
          <a:xfrm>
            <a:off x="1662088" y="5683872"/>
            <a:ext cx="12192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5" name="Oval 14"/>
          <p:cNvSpPr/>
          <p:nvPr/>
        </p:nvSpPr>
        <p:spPr>
          <a:xfrm>
            <a:off x="1357288" y="5491555"/>
            <a:ext cx="711200" cy="7184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solidFill>
                  <a:prstClr val="white"/>
                </a:solidFill>
              </a:rPr>
              <a:t>4</a:t>
            </a:r>
            <a:endParaRPr lang="en-US" sz="2800" b="1" dirty="0">
              <a:solidFill>
                <a:prstClr val="white"/>
              </a:solidFill>
            </a:endParaRPr>
          </a:p>
        </p:txBody>
      </p:sp>
    </p:spTree>
    <p:extLst>
      <p:ext uri="{BB962C8B-B14F-4D97-AF65-F5344CB8AC3E}">
        <p14:creationId xmlns:p14="http://schemas.microsoft.com/office/powerpoint/2010/main" val="3875110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330" y="204715"/>
            <a:ext cx="11699165" cy="6494085"/>
          </a:xfrm>
          <a:prstGeom prst="rect">
            <a:avLst/>
          </a:prstGeom>
        </p:spPr>
        <p:txBody>
          <a:bodyPr wrap="square">
            <a:spAutoFit/>
          </a:bodyPr>
          <a:lstStyle/>
          <a:p>
            <a:pPr algn="just" fontAlgn="base">
              <a:lnSpc>
                <a:spcPct val="130000"/>
              </a:lnSpc>
            </a:pPr>
            <a:r>
              <a:rPr lang="en-US" sz="3200" b="1" dirty="0" err="1" smtClean="0">
                <a:solidFill>
                  <a:srgbClr val="FF0000"/>
                </a:solidFill>
                <a:latin typeface="Times New Roman" panose="02020603050405020304" pitchFamily="18" charset="0"/>
                <a:cs typeface="Times New Roman" panose="02020603050405020304" pitchFamily="18" charset="0"/>
              </a:rPr>
              <a:t>Cách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này</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p>
          <a:p>
            <a:pPr indent="463550" algn="just">
              <a:lnSpc>
                <a:spcPct val="13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chia </a:t>
            </a: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12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6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vòng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6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vòng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ngoài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Khi thảo luận, mỗi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vi-VN" sz="3200" b="1" dirty="0">
                <a:latin typeface="Times New Roman" panose="02020603050405020304" pitchFamily="18" charset="0"/>
                <a:cs typeface="Times New Roman" panose="02020603050405020304" pitchFamily="18" charset="0"/>
              </a:rPr>
              <a:t> ở vòng trong sẽ trao đổi với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vi-VN" sz="3200" b="1" dirty="0">
                <a:latin typeface="Times New Roman" panose="02020603050405020304" pitchFamily="18" charset="0"/>
                <a:cs typeface="Times New Roman" panose="02020603050405020304" pitchFamily="18" charset="0"/>
              </a:rPr>
              <a:t> đối diện ở vòng ngoài</a:t>
            </a:r>
            <a:r>
              <a:rPr lang="en-US" sz="3200" b="1" dirty="0">
                <a:latin typeface="Times New Roman" panose="02020603050405020304" pitchFamily="18" charset="0"/>
                <a:cs typeface="Times New Roman" panose="02020603050405020304" pitchFamily="18" charset="0"/>
              </a:rPr>
              <a:t>.</a:t>
            </a:r>
          </a:p>
          <a:p>
            <a:pPr indent="463550" algn="just">
              <a:lnSpc>
                <a:spcPct val="130000"/>
              </a:lnSpc>
            </a:pPr>
            <a:r>
              <a:rPr lang="en-US" sz="3200" b="1" dirty="0">
                <a:latin typeface="Times New Roman" panose="02020603050405020304" pitchFamily="18" charset="0"/>
                <a:cs typeface="Times New Roman" panose="02020603050405020304" pitchFamily="18" charset="0"/>
              </a:rPr>
              <a:t> - </a:t>
            </a:r>
            <a:r>
              <a:rPr lang="vi-VN" sz="3200" b="1" dirty="0">
                <a:latin typeface="Times New Roman" panose="02020603050405020304" pitchFamily="18" charset="0"/>
                <a:cs typeface="Times New Roman" panose="02020603050405020304" pitchFamily="18" charset="0"/>
              </a:rPr>
              <a:t>Sau ít phút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lệnh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vi-VN" sz="3200" b="1" dirty="0">
                <a:latin typeface="Times New Roman" panose="02020603050405020304" pitchFamily="18" charset="0"/>
                <a:cs typeface="Times New Roman" panose="02020603050405020304" pitchFamily="18" charset="0"/>
              </a:rPr>
              <a:t> vòng ngoài ngồi yên,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vi-VN" sz="3200" b="1" dirty="0">
                <a:latin typeface="Times New Roman" panose="02020603050405020304" pitchFamily="18" charset="0"/>
                <a:cs typeface="Times New Roman" panose="02020603050405020304" pitchFamily="18" charset="0"/>
              </a:rPr>
              <a:t> vòng trong chuyển chỗ theo chiều kim đồng hồ, tương tự như vòng bi quay, để luôn hình thành các nhóm đối tác mới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988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638" y="356279"/>
            <a:ext cx="11538857" cy="4573560"/>
          </a:xfrm>
          <a:prstGeom prst="rect">
            <a:avLst/>
          </a:prstGeom>
        </p:spPr>
        <p:txBody>
          <a:bodyPr wrap="square">
            <a:spAutoFit/>
          </a:bodyPr>
          <a:lstStyle/>
          <a:p>
            <a:pPr algn="just" fontAlgn="base">
              <a:lnSpc>
                <a:spcPct val="130000"/>
              </a:lnSpc>
            </a:pPr>
            <a:r>
              <a:rPr lang="en-US" sz="3200" b="1" dirty="0" smtClean="0">
                <a:solidFill>
                  <a:srgbClr val="FF0000"/>
                </a:solidFill>
                <a:latin typeface="Times New Roman" panose="02020603050405020304" pitchFamily="18" charset="0"/>
                <a:cs typeface="Times New Roman" panose="02020603050405020304" pitchFamily="18" charset="0"/>
              </a:rPr>
              <a:t>4. </a:t>
            </a:r>
            <a:r>
              <a:rPr lang="en-US" sz="3200" b="1" dirty="0" err="1">
                <a:solidFill>
                  <a:srgbClr val="FF0000"/>
                </a:solidFill>
                <a:latin typeface="Times New Roman" panose="02020603050405020304" pitchFamily="18" charset="0"/>
                <a:cs typeface="Times New Roman" panose="02020603050405020304" pitchFamily="18" charset="0"/>
              </a:rPr>
              <a:t>Kĩ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phút</a:t>
            </a:r>
            <a:endParaRPr lang="en-US" sz="3200" b="1" dirty="0">
              <a:solidFill>
                <a:srgbClr val="FF0000"/>
              </a:solidFill>
              <a:latin typeface="Times New Roman" panose="02020603050405020304" pitchFamily="18" charset="0"/>
              <a:cs typeface="Times New Roman" panose="02020603050405020304" pitchFamily="18" charset="0"/>
            </a:endParaRPr>
          </a:p>
          <a:p>
            <a:pPr indent="463550" algn="just">
              <a:lnSpc>
                <a:spcPct val="130000"/>
              </a:lnSpc>
            </a:pP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phút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ngắn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hay </a:t>
            </a:r>
            <a:r>
              <a:rPr lang="en-US" sz="3200" b="1" dirty="0" err="1">
                <a:latin typeface="Times New Roman" panose="02020603050405020304" pitchFamily="18" charset="0"/>
                <a:cs typeface="Times New Roman" panose="02020603050405020304" pitchFamily="18" charset="0"/>
              </a:rPr>
              <a:t>đưa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khoăn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4953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85" y="356280"/>
            <a:ext cx="11538857" cy="5790047"/>
          </a:xfrm>
          <a:prstGeom prst="rect">
            <a:avLst/>
          </a:prstGeom>
        </p:spPr>
        <p:txBody>
          <a:bodyPr wrap="square">
            <a:spAutoFit/>
          </a:bodyPr>
          <a:lstStyle/>
          <a:p>
            <a:pPr indent="395288" algn="just">
              <a:lnSpc>
                <a:spcPct val="130000"/>
              </a:lnSpc>
            </a:pP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a:t>
            </a:r>
          </a:p>
          <a:p>
            <a:pPr indent="463550" algn="just">
              <a:lnSpc>
                <a:spcPct val="13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thậm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thích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nhất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Vì</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hãy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đặt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truyện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Nếu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nhân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vật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truyện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sẽ</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xử</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lí</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như</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thế</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đức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tính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gì</a:t>
            </a:r>
            <a:r>
              <a:rPr lang="en-US" sz="3200" b="1" i="1" dirty="0">
                <a:latin typeface="Times New Roman" panose="02020603050405020304" pitchFamily="18" charset="0"/>
                <a:cs typeface="Times New Roman" panose="02020603050405020304" pitchFamily="18" charset="0"/>
              </a:rPr>
              <a:t> hay </a:t>
            </a:r>
            <a:r>
              <a:rPr lang="en-US" sz="3200" b="1" i="1" dirty="0" err="1">
                <a:latin typeface="Times New Roman" panose="02020603050405020304" pitchFamily="18" charset="0"/>
                <a:cs typeface="Times New Roman" panose="02020603050405020304" pitchFamily="18" charset="0"/>
              </a:rPr>
              <a:t>của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nhân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vật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tập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rút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gì</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bản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thân</a:t>
            </a:r>
            <a:r>
              <a:rPr lang="en-US" sz="3200" b="1" i="1" dirty="0">
                <a:latin typeface="Times New Roman" panose="02020603050405020304" pitchFamily="18" charset="0"/>
                <a:cs typeface="Times New Roman" panose="02020603050405020304" pitchFamily="18" charset="0"/>
              </a:rPr>
              <a:t> qua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này</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hay </a:t>
            </a:r>
            <a:r>
              <a:rPr lang="en-US" sz="3200" b="1" i="1" dirty="0" err="1">
                <a:latin typeface="Times New Roman" panose="02020603050405020304" pitchFamily="18" charset="0"/>
                <a:cs typeface="Times New Roman" panose="02020603050405020304" pitchFamily="18" charset="0"/>
              </a:rPr>
              <a:t>điều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quan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trọng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nhất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hôm</a:t>
            </a:r>
            <a:r>
              <a:rPr lang="en-US" sz="3200" b="1" i="1" dirty="0">
                <a:latin typeface="Times New Roman" panose="02020603050405020304" pitchFamily="18" charset="0"/>
                <a:cs typeface="Times New Roman" panose="02020603050405020304" pitchFamily="18" charset="0"/>
              </a:rPr>
              <a:t> nay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gì</a:t>
            </a:r>
            <a:r>
              <a:rPr lang="en-US" sz="3200" b="1" i="1" dirty="0">
                <a:latin typeface="Times New Roman" panose="02020603050405020304" pitchFamily="18" charset="0"/>
                <a:cs typeface="Times New Roman" panose="02020603050405020304" pitchFamily="18" charset="0"/>
              </a:rPr>
              <a:t>? Theo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vấn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gì</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quan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trọng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nhất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chưa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giải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đáp</a:t>
            </a:r>
            <a:r>
              <a:rPr lang="en-US" sz="3200" b="1" i="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222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932" y="166854"/>
            <a:ext cx="11538857" cy="6541021"/>
          </a:xfrm>
          <a:prstGeom prst="rect">
            <a:avLst/>
          </a:prstGeom>
        </p:spPr>
        <p:txBody>
          <a:bodyPr wrap="square">
            <a:spAutoFit/>
          </a:bodyPr>
          <a:lstStyle/>
          <a:p>
            <a:pPr indent="463550" algn="just">
              <a:lnSpc>
                <a:spcPct val="12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dưới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a:t>
            </a:r>
          </a:p>
          <a:p>
            <a:pPr indent="463550" algn="just">
              <a:lnSpc>
                <a:spcPct val="12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phút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hay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a:t>
            </a:r>
          </a:p>
          <a:p>
            <a:pPr indent="463550" algn="just">
              <a:lnSpc>
                <a:spcPct val="120000"/>
              </a:lnSpc>
            </a:pP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lôgic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thuyết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5561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36" y="104175"/>
            <a:ext cx="11538857" cy="6001643"/>
          </a:xfrm>
          <a:prstGeom prst="rect">
            <a:avLst/>
          </a:prstGeom>
        </p:spPr>
        <p:txBody>
          <a:bodyPr wrap="square">
            <a:spAutoFit/>
          </a:bodyPr>
          <a:lstStyle/>
          <a:p>
            <a:pPr indent="463550" algn="just"/>
            <a:r>
              <a:rPr lang="en-US" sz="3200" b="1" dirty="0" err="1">
                <a:solidFill>
                  <a:srgbClr val="FF0000"/>
                </a:solidFill>
                <a:latin typeface="Times New Roman" panose="02020603050405020304" pitchFamily="18" charset="0"/>
                <a:cs typeface="Times New Roman" panose="02020603050405020304" pitchFamily="18" charset="0"/>
              </a:rPr>
              <a:t>Sử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phút</a:t>
            </a:r>
            <a:endParaRPr lang="en-US" sz="3200" b="1" dirty="0">
              <a:solidFill>
                <a:srgbClr val="FF0000"/>
              </a:solidFill>
              <a:latin typeface="Times New Roman" panose="02020603050405020304" pitchFamily="18" charset="0"/>
              <a:cs typeface="Times New Roman" panose="02020603050405020304" pitchFamily="18" charset="0"/>
            </a:endParaRPr>
          </a:p>
          <a:p>
            <a:pPr indent="463550" algn="just"/>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nhiều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a:t>
            </a:r>
          </a:p>
          <a:p>
            <a:pPr indent="463550"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khởi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nhớ</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gắn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r>
              <a:rPr lang="en-US" sz="3200" b="1" dirty="0">
                <a:latin typeface="Times New Roman" panose="02020603050405020304" pitchFamily="18" charset="0"/>
                <a:cs typeface="Times New Roman" panose="02020603050405020304" pitchFamily="18" charset="0"/>
              </a:rPr>
              <a:t>;</a:t>
            </a:r>
          </a:p>
          <a:p>
            <a:pPr indent="463550"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nắm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cận</a:t>
            </a:r>
            <a:r>
              <a:rPr lang="en-US" sz="3200" b="1" dirty="0">
                <a:latin typeface="Times New Roman" panose="02020603050405020304" pitchFamily="18" charset="0"/>
                <a:cs typeface="Times New Roman" panose="02020603050405020304" pitchFamily="18" charset="0"/>
              </a:rPr>
              <a:t>;</a:t>
            </a:r>
          </a:p>
          <a:p>
            <a:pPr indent="463550"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a:t>
            </a:r>
          </a:p>
          <a:p>
            <a:pPr indent="463550"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tòi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sống</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424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649E84E-04B2-4626-81E5-EE07E3ACAF43}"/>
              </a:ext>
            </a:extLst>
          </p:cNvPr>
          <p:cNvSpPr/>
          <p:nvPr/>
        </p:nvSpPr>
        <p:spPr>
          <a:xfrm>
            <a:off x="135924" y="1111730"/>
            <a:ext cx="11738919" cy="5008038"/>
          </a:xfrm>
          <a:prstGeom prst="rect">
            <a:avLst/>
          </a:prstGeom>
        </p:spPr>
        <p:txBody>
          <a:bodyPr wrap="square">
            <a:spAutoFit/>
          </a:bodyPr>
          <a:lstStyle/>
          <a:p>
            <a:pPr indent="228600" algn="just">
              <a:lnSpc>
                <a:spcPct val="115000"/>
              </a:lnSpc>
            </a:pP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indent="228600" algn="just">
              <a:lnSpc>
                <a:spcPct val="115000"/>
              </a:lnSpc>
            </a:pP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451465" y="203618"/>
            <a:ext cx="5481372" cy="692497"/>
          </a:xfrm>
          <a:prstGeom prst="rect">
            <a:avLst/>
          </a:prstGeom>
        </p:spPr>
        <p:txBody>
          <a:bodyPr wrap="none">
            <a:spAutoFit/>
          </a:bodyPr>
          <a:lstStyle/>
          <a:p>
            <a:pPr algn="just" fontAlgn="base">
              <a:lnSpc>
                <a:spcPct val="150000"/>
              </a:lnSpc>
            </a:pPr>
            <a:r>
              <a:rPr lang="en-US" sz="2600" b="1" dirty="0">
                <a:solidFill>
                  <a:srgbClr val="FF0000"/>
                </a:solidFill>
                <a:latin typeface="Times New Roman" pitchFamily="18" charset="0"/>
                <a:cs typeface="Times New Roman" pitchFamily="18" charset="0"/>
              </a:rPr>
              <a:t>5.  </a:t>
            </a:r>
            <a:r>
              <a:rPr lang="en-US" sz="2600" b="1" dirty="0" err="1">
                <a:solidFill>
                  <a:srgbClr val="FF0000"/>
                </a:solidFill>
                <a:latin typeface="Times New Roman" pitchFamily="18" charset="0"/>
                <a:cs typeface="Times New Roman" pitchFamily="18" charset="0"/>
              </a:rPr>
              <a:t>Thiết</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kế</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câu</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hỏi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phần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tìm</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hiểu</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bài</a:t>
            </a:r>
            <a:endParaRPr lang="en-US" sz="2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411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B7C0A3C-F02F-4078-A346-879B89587A3C}"/>
              </a:ext>
            </a:extLst>
          </p:cNvPr>
          <p:cNvSpPr/>
          <p:nvPr/>
        </p:nvSpPr>
        <p:spPr>
          <a:xfrm>
            <a:off x="0" y="177319"/>
            <a:ext cx="11874844" cy="6290696"/>
          </a:xfrm>
          <a:prstGeom prst="rect">
            <a:avLst/>
          </a:prstGeom>
        </p:spPr>
        <p:txBody>
          <a:bodyPr wrap="square">
            <a:spAutoFit/>
          </a:bodyPr>
          <a:lstStyle/>
          <a:p>
            <a:pPr lvl="0" indent="228600" algn="just">
              <a:lnSpc>
                <a:spcPct val="115000"/>
              </a:lnSpc>
            </a:pP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xuôi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15000"/>
              </a:lnSpc>
            </a:pP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2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indent="228600" algn="just">
              <a:lnSpc>
                <a:spcPct val="115000"/>
              </a:lnSpc>
            </a:pP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indent="228600" algn="just">
              <a:lnSpc>
                <a:spcPct val="115000"/>
              </a:lnSpc>
            </a:pP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indent="228600" algn="just">
              <a:lnSpc>
                <a:spcPct val="115000"/>
              </a:lnSpc>
            </a:pP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15000"/>
              </a:lnSpc>
            </a:pP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indent="228600" algn="just">
              <a:lnSpc>
                <a:spcPct val="115000"/>
              </a:lnSpc>
            </a:pP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indent="228600" algn="just">
              <a:lnSpc>
                <a:spcPct val="115000"/>
              </a:lnSpc>
            </a:pP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8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EF0E33A-546E-4357-8CC9-1FA01F497953}"/>
              </a:ext>
            </a:extLst>
          </p:cNvPr>
          <p:cNvSpPr/>
          <p:nvPr/>
        </p:nvSpPr>
        <p:spPr>
          <a:xfrm>
            <a:off x="104384" y="181903"/>
            <a:ext cx="12087616" cy="6090898"/>
          </a:xfrm>
          <a:prstGeom prst="rect">
            <a:avLst/>
          </a:prstGeom>
        </p:spPr>
        <p:txBody>
          <a:bodyPr wrap="square">
            <a:spAutoFit/>
          </a:bodyPr>
          <a:lstStyle/>
          <a:p>
            <a:pPr fontAlgn="base">
              <a:lnSpc>
                <a:spcPct val="115000"/>
              </a:lnSpc>
            </a:pPr>
            <a:r>
              <a:rPr lang="en-US" sz="2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Rèn</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solidFill>
                <a:srgbClr val="000000"/>
              </a:solidFill>
              <a:latin typeface="Times New Roman" panose="02020603050405020304" pitchFamily="18" charset="0"/>
              <a:ea typeface="Calibri" panose="020F0502020204030204" pitchFamily="34" charset="0"/>
            </a:endParaRPr>
          </a:p>
          <a:p>
            <a:pPr algn="just"/>
            <a:r>
              <a:rPr lang="en-US" sz="2000" dirty="0">
                <a:solidFill>
                  <a:srgbClr val="000000"/>
                </a:solidFill>
                <a:latin typeface="Times New Roman" panose="02020603050405020304" pitchFamily="18" charset="0"/>
                <a:ea typeface="Calibri" panose="020F0502020204030204" pitchFamily="34" charset="0"/>
              </a:rPr>
              <a:t> </a:t>
            </a:r>
            <a:r>
              <a:rPr lang="en-US" sz="2000" dirty="0" smtClean="0">
                <a:solidFill>
                  <a:srgbClr val="000000"/>
                </a:solidFill>
                <a:latin typeface="Times New Roman" panose="02020603050405020304" pitchFamily="18" charset="0"/>
                <a:ea typeface="Calibri" panose="020F0502020204030204" pitchFamily="34" charset="0"/>
              </a:rPr>
              <a:t>          </a:t>
            </a:r>
            <a:r>
              <a:rPr lang="vi-VN" sz="2400" dirty="0">
                <a:solidFill>
                  <a:srgbClr val="000000"/>
                </a:solidFill>
                <a:latin typeface="Times New Roman" panose="02020603050405020304" pitchFamily="18" charset="0"/>
                <a:ea typeface="Calibri" panose="020F0502020204030204" pitchFamily="34" charset="0"/>
              </a:rPr>
              <a:t>Chương trình giáo dục phổ thông 2018 nói chung và môn Tiếng Việt nói riêng, sẽ giúp học sinh hình thành, phát triển các phẩm chất chủ yếu, năng lực chung và những năng lực đặc thù của môn học như: Năng lực ngôn ngữ và năng lực văn học; rèn luyện các kĩ năng đọc, viết, nói, nghe; phát triển tư duy hình tượng và tư duy logic, góp phần hình thành hệ thống kiến thức phổ thông, có nền tảng về </a:t>
            </a:r>
            <a:r>
              <a:rPr lang="en-US" sz="2400" dirty="0" err="1">
                <a:solidFill>
                  <a:srgbClr val="000000"/>
                </a:solidFill>
                <a:latin typeface="Times New Roman" panose="02020603050405020304" pitchFamily="18" charset="0"/>
                <a:ea typeface="Calibri" panose="020F0502020204030204" pitchFamily="34" charset="0"/>
              </a:rPr>
              <a:t>phẩm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trách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nhiệm</a:t>
            </a:r>
            <a:r>
              <a:rPr lang="vi-VN" sz="2400" dirty="0">
                <a:solidFill>
                  <a:srgbClr val="000000"/>
                </a:solidFill>
                <a:latin typeface="Times New Roman" panose="02020603050405020304" pitchFamily="18" charset="0"/>
                <a:ea typeface="Calibri" panose="020F0502020204030204" pitchFamily="34" charset="0"/>
              </a:rPr>
              <a:t> và văn học… </a:t>
            </a:r>
            <a:endParaRPr lang="en-US"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Học sinh thấy được “cái hay, cái đẹp” của văn học từ đó các em sẽ yêu thích và biết tự hào, quý trọng các giá trị và năng lực, phẩm chất được hình thành trong quá trình học tập. </a:t>
            </a:r>
            <a:endParaRPr lang="en-US" sz="2400" dirty="0" smtClean="0">
              <a:solidFill>
                <a:srgbClr val="000000"/>
              </a:solidFill>
              <a:latin typeface="Times New Roman" panose="02020603050405020304" pitchFamily="18" charset="0"/>
              <a:ea typeface="Calibri" panose="020F0502020204030204" pitchFamily="34" charset="0"/>
            </a:endParaRPr>
          </a:p>
          <a:p>
            <a:pPr algn="just" fontAlgn="base">
              <a:lnSpc>
                <a:spcPct val="115000"/>
              </a:lnSpc>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2018,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suốt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tiểu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thẩm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rèn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thẩm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endPar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1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1278"/>
            <a:ext cx="12103100" cy="1092607"/>
          </a:xfrm>
          <a:prstGeom prst="rect">
            <a:avLst/>
          </a:prstGeom>
        </p:spPr>
        <p:txBody>
          <a:bodyPr wrap="square">
            <a:spAutoFit/>
          </a:bodyPr>
          <a:lstStyle/>
          <a:p>
            <a:pPr algn="ctr">
              <a:lnSpc>
                <a:spcPct val="130000"/>
              </a:lnSpc>
            </a:pPr>
            <a:r>
              <a:rPr lang="en-US" sz="2500" b="1" dirty="0" smtClean="0">
                <a:solidFill>
                  <a:srgbClr val="FF0000"/>
                </a:solidFill>
                <a:latin typeface="Times New Roman" pitchFamily="18" charset="0"/>
                <a:cs typeface="Times New Roman" pitchFamily="18" charset="0"/>
              </a:rPr>
              <a:t>	</a:t>
            </a:r>
            <a:r>
              <a:rPr lang="vi-VN" sz="2500" b="1" dirty="0" smtClean="0">
                <a:solidFill>
                  <a:srgbClr val="FF0000"/>
                </a:solidFill>
                <a:latin typeface="Times New Roman" pitchFamily="18" charset="0"/>
                <a:cs typeface="Times New Roman" pitchFamily="18" charset="0"/>
              </a:rPr>
              <a:t>PHẦN </a:t>
            </a:r>
            <a:r>
              <a:rPr lang="vi-VN" sz="2500" b="1" dirty="0">
                <a:solidFill>
                  <a:srgbClr val="FF0000"/>
                </a:solidFill>
                <a:latin typeface="Times New Roman" pitchFamily="18" charset="0"/>
                <a:cs typeface="Times New Roman" pitchFamily="18" charset="0"/>
              </a:rPr>
              <a:t>III:  </a:t>
            </a:r>
            <a:r>
              <a:rPr lang="en-US" sz="2500" b="1" dirty="0" smtClean="0">
                <a:solidFill>
                  <a:srgbClr val="FF0000"/>
                </a:solidFill>
                <a:latin typeface="Times New Roman" pitchFamily="18" charset="0"/>
                <a:cs typeface="Times New Roman" pitchFamily="18" charset="0"/>
              </a:rPr>
              <a:t>TÍNH MỚI VÀ HIỆU QUẢ ÁP DỤNG</a:t>
            </a:r>
            <a:endParaRPr lang="en-US" sz="2500" dirty="0">
              <a:solidFill>
                <a:srgbClr val="FF0000"/>
              </a:solidFill>
              <a:latin typeface="Times New Roman" pitchFamily="18" charset="0"/>
              <a:cs typeface="Times New Roman" pitchFamily="18" charset="0"/>
            </a:endParaRPr>
          </a:p>
          <a:p>
            <a:pPr>
              <a:lnSpc>
                <a:spcPct val="130000"/>
              </a:lnSpc>
            </a:pPr>
            <a:r>
              <a:rPr lang="en-US" sz="2500" b="1" dirty="0" smtClean="0">
                <a:latin typeface="Times New Roman" pitchFamily="18" charset="0"/>
                <a:cs typeface="Times New Roman" pitchFamily="18" charset="0"/>
              </a:rPr>
              <a:t>	</a:t>
            </a:r>
            <a:endParaRPr lang="en-US" sz="2600" b="1"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5B7C0A3C-F02F-4078-A346-879B89587A3C}"/>
              </a:ext>
            </a:extLst>
          </p:cNvPr>
          <p:cNvSpPr/>
          <p:nvPr/>
        </p:nvSpPr>
        <p:spPr>
          <a:xfrm>
            <a:off x="484207" y="1450067"/>
            <a:ext cx="11136198" cy="3283912"/>
          </a:xfrm>
          <a:prstGeom prst="rect">
            <a:avLst/>
          </a:prstGeom>
        </p:spPr>
        <p:txBody>
          <a:bodyPr wrap="square">
            <a:spAutoFit/>
          </a:bodyPr>
          <a:lstStyle/>
          <a:p>
            <a:pPr marL="342900" indent="-342900" algn="just">
              <a:lnSpc>
                <a:spcPct val="115000"/>
              </a:lnSpc>
              <a:buFontTx/>
              <a:buChar char="-"/>
            </a:pPr>
            <a:r>
              <a:rPr lang="en-US" sz="26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lnSpc>
                <a:spcPct val="115000"/>
              </a:lnSpc>
              <a:buFontTx/>
              <a:buChar char="-"/>
            </a:pP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hứng</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b="1"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52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2927733"/>
              </p:ext>
            </p:extLst>
          </p:nvPr>
        </p:nvGraphicFramePr>
        <p:xfrm>
          <a:off x="99136" y="3548362"/>
          <a:ext cx="11696130" cy="2596726"/>
        </p:xfrm>
        <a:graphic>
          <a:graphicData uri="http://schemas.openxmlformats.org/drawingml/2006/table">
            <a:tbl>
              <a:tblPr firstRow="1" firstCol="1" bandRow="1">
                <a:tableStyleId>{3C2FFA5D-87B4-456A-9821-1D502468CF0F}</a:tableStyleId>
              </a:tblPr>
              <a:tblGrid>
                <a:gridCol w="1670522">
                  <a:extLst>
                    <a:ext uri="{9D8B030D-6E8A-4147-A177-3AD203B41FA5}">
                      <a16:colId xmlns:a16="http://schemas.microsoft.com/office/drawing/2014/main" xmlns="" val="20000"/>
                    </a:ext>
                  </a:extLst>
                </a:gridCol>
                <a:gridCol w="1670522">
                  <a:extLst>
                    <a:ext uri="{9D8B030D-6E8A-4147-A177-3AD203B41FA5}">
                      <a16:colId xmlns:a16="http://schemas.microsoft.com/office/drawing/2014/main" xmlns="" val="20001"/>
                    </a:ext>
                  </a:extLst>
                </a:gridCol>
                <a:gridCol w="1670522">
                  <a:extLst>
                    <a:ext uri="{9D8B030D-6E8A-4147-A177-3AD203B41FA5}">
                      <a16:colId xmlns:a16="http://schemas.microsoft.com/office/drawing/2014/main" xmlns="" val="20002"/>
                    </a:ext>
                  </a:extLst>
                </a:gridCol>
                <a:gridCol w="1670522">
                  <a:extLst>
                    <a:ext uri="{9D8B030D-6E8A-4147-A177-3AD203B41FA5}">
                      <a16:colId xmlns:a16="http://schemas.microsoft.com/office/drawing/2014/main" xmlns="" val="20003"/>
                    </a:ext>
                  </a:extLst>
                </a:gridCol>
                <a:gridCol w="1670522">
                  <a:extLst>
                    <a:ext uri="{9D8B030D-6E8A-4147-A177-3AD203B41FA5}">
                      <a16:colId xmlns:a16="http://schemas.microsoft.com/office/drawing/2014/main" xmlns="" val="20004"/>
                    </a:ext>
                  </a:extLst>
                </a:gridCol>
                <a:gridCol w="1671760">
                  <a:extLst>
                    <a:ext uri="{9D8B030D-6E8A-4147-A177-3AD203B41FA5}">
                      <a16:colId xmlns:a16="http://schemas.microsoft.com/office/drawing/2014/main" xmlns="" val="20005"/>
                    </a:ext>
                  </a:extLst>
                </a:gridCol>
                <a:gridCol w="1671760">
                  <a:extLst>
                    <a:ext uri="{9D8B030D-6E8A-4147-A177-3AD203B41FA5}">
                      <a16:colId xmlns:a16="http://schemas.microsoft.com/office/drawing/2014/main" xmlns="" val="20006"/>
                    </a:ext>
                  </a:extLst>
                </a:gridCol>
              </a:tblGrid>
              <a:tr h="627046">
                <a:tc rowSpan="2">
                  <a:txBody>
                    <a:bodyPr/>
                    <a:lstStyle/>
                    <a:p>
                      <a:pPr marL="0" marR="0" algn="just">
                        <a:spcBef>
                          <a:spcPts val="0"/>
                        </a:spcBef>
                        <a:spcAft>
                          <a:spcPts val="0"/>
                        </a:spcAft>
                      </a:pPr>
                      <a:r>
                        <a:rPr lang="en-US" sz="2800" dirty="0">
                          <a:effectLst/>
                        </a:rPr>
                        <a:t>      </a:t>
                      </a:r>
                      <a:r>
                        <a:rPr lang="en-US" sz="2800" dirty="0" err="1" smtClean="0">
                          <a:effectLst/>
                        </a:rPr>
                        <a:t>Điểm</a:t>
                      </a:r>
                      <a:endParaRPr lang="en-US" sz="2800" dirty="0" smtClean="0">
                        <a:effectLst/>
                      </a:endParaRPr>
                    </a:p>
                    <a:p>
                      <a:pPr marL="0" marR="0" algn="just">
                        <a:spcBef>
                          <a:spcPts val="0"/>
                        </a:spcBef>
                        <a:spcAft>
                          <a:spcPts val="0"/>
                        </a:spcAft>
                      </a:pPr>
                      <a:endParaRPr lang="en-US" sz="2800" dirty="0">
                        <a:effectLst/>
                      </a:endParaRPr>
                    </a:p>
                    <a:p>
                      <a:pPr marL="0" marR="0" algn="just">
                        <a:spcBef>
                          <a:spcPts val="0"/>
                        </a:spcBef>
                        <a:spcAft>
                          <a:spcPts val="0"/>
                        </a:spcAft>
                      </a:pPr>
                      <a:r>
                        <a:rPr lang="en-US" sz="2800" dirty="0" err="1">
                          <a:effectLst/>
                        </a:rPr>
                        <a:t>Học</a:t>
                      </a:r>
                      <a:r>
                        <a:rPr lang="en-US" sz="2800" dirty="0">
                          <a:effectLst/>
                        </a:rPr>
                        <a:t> </a:t>
                      </a:r>
                      <a:r>
                        <a:rPr lang="en-US" sz="2800" dirty="0" err="1">
                          <a:effectLst/>
                        </a:rPr>
                        <a:t>sinh</a:t>
                      </a:r>
                      <a:endParaRPr lang="en-US" sz="28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2800" dirty="0" err="1">
                          <a:effectLst/>
                        </a:rPr>
                        <a:t>Đạt</a:t>
                      </a:r>
                      <a:r>
                        <a:rPr lang="en-US" sz="2800" dirty="0">
                          <a:effectLst/>
                        </a:rPr>
                        <a:t> </a:t>
                      </a:r>
                      <a:r>
                        <a:rPr lang="en-US" sz="2800" dirty="0" err="1">
                          <a:effectLst/>
                        </a:rPr>
                        <a:t>điểm</a:t>
                      </a:r>
                      <a:r>
                        <a:rPr lang="en-US" sz="2800" dirty="0">
                          <a:effectLst/>
                        </a:rPr>
                        <a:t> 9 - 10</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800" dirty="0" err="1">
                          <a:effectLst/>
                        </a:rPr>
                        <a:t>Đạt</a:t>
                      </a:r>
                      <a:r>
                        <a:rPr lang="en-US" sz="2800" dirty="0">
                          <a:effectLst/>
                        </a:rPr>
                        <a:t> </a:t>
                      </a:r>
                      <a:r>
                        <a:rPr lang="en-US" sz="2800" dirty="0" err="1">
                          <a:effectLst/>
                        </a:rPr>
                        <a:t>điểm</a:t>
                      </a:r>
                      <a:r>
                        <a:rPr lang="en-US" sz="2800" dirty="0">
                          <a:effectLst/>
                        </a:rPr>
                        <a:t> 7 - 8</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800">
                          <a:effectLst/>
                        </a:rPr>
                        <a:t>Đạt điểm 5 - 6</a:t>
                      </a:r>
                      <a:endParaRPr lang="en-US" sz="280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627046">
                <a:tc vMerge="1">
                  <a:txBody>
                    <a:bodyPr/>
                    <a:lstStyle/>
                    <a:p>
                      <a:endParaRPr lang="en-US"/>
                    </a:p>
                  </a:txBody>
                  <a:tcPr/>
                </a:tc>
                <a:tc>
                  <a:txBody>
                    <a:bodyPr/>
                    <a:lstStyle/>
                    <a:p>
                      <a:pPr marL="0" marR="0" algn="ctr">
                        <a:spcBef>
                          <a:spcPts val="0"/>
                        </a:spcBef>
                        <a:spcAft>
                          <a:spcPts val="0"/>
                        </a:spcAft>
                      </a:pPr>
                      <a:r>
                        <a:rPr lang="en-US" sz="2800" dirty="0">
                          <a:effectLst/>
                        </a:rPr>
                        <a:t>SL</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effectLst/>
                        </a:rPr>
                        <a:t>%</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effectLst/>
                        </a:rPr>
                        <a:t>SL</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effectLst/>
                        </a:rPr>
                        <a:t>%</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effectLst/>
                        </a:rPr>
                        <a:t>SL</a:t>
                      </a:r>
                      <a:endParaRPr lang="en-US" sz="280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effectLst/>
                        </a:rPr>
                        <a:t>%</a:t>
                      </a:r>
                      <a:endParaRPr lang="en-US" sz="280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16566">
                <a:tc>
                  <a:txBody>
                    <a:bodyPr/>
                    <a:lstStyle/>
                    <a:p>
                      <a:pPr marL="0" marR="0" algn="ctr">
                        <a:spcBef>
                          <a:spcPts val="0"/>
                        </a:spcBef>
                        <a:spcAft>
                          <a:spcPts val="0"/>
                        </a:spcAft>
                      </a:pPr>
                      <a:endParaRPr lang="pt-BR" sz="2800" dirty="0" smtClean="0">
                        <a:effectLst/>
                      </a:endParaRPr>
                    </a:p>
                    <a:p>
                      <a:pPr marL="0" marR="0" algn="ctr">
                        <a:spcBef>
                          <a:spcPts val="0"/>
                        </a:spcBef>
                        <a:spcAft>
                          <a:spcPts val="0"/>
                        </a:spcAft>
                      </a:pPr>
                      <a:r>
                        <a:rPr lang="pt-BR" sz="2800" dirty="0" smtClean="0">
                          <a:effectLst/>
                        </a:rPr>
                        <a:t>24</a:t>
                      </a:r>
                      <a:endParaRPr lang="en-US" sz="28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effectLst/>
                        </a:rPr>
                        <a:t>12</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effectLst/>
                        </a:rPr>
                        <a:t>49,6</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effectLst/>
                        </a:rPr>
                        <a:t>9</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effectLst/>
                        </a:rPr>
                        <a:t>37,8</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effectLst/>
                        </a:rPr>
                        <a:t>3</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effectLst/>
                        </a:rPr>
                        <a:t>12, 6</a:t>
                      </a:r>
                      <a:endParaRPr lang="en-US" sz="2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1"/>
          <p:cNvSpPr>
            <a:spLocks noChangeArrowheads="1"/>
          </p:cNvSpPr>
          <p:nvPr/>
        </p:nvSpPr>
        <p:spPr bwMode="auto">
          <a:xfrm>
            <a:off x="0" y="51279"/>
            <a:ext cx="1166201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463550" algn="just" defTabSz="914400" rtl="0" eaLnBrk="1" fontAlgn="base" latinLnBrk="0" hangingPunct="1">
              <a:lnSpc>
                <a:spcPct val="150000"/>
              </a:lnSpc>
              <a:spcBef>
                <a:spcPct val="0"/>
              </a:spcBef>
              <a:spcAft>
                <a:spcPct val="0"/>
              </a:spcAft>
              <a:buClrTx/>
              <a:buSzTx/>
              <a:buFontTx/>
              <a:buNone/>
              <a:tabLst/>
            </a:pPr>
            <a:r>
              <a:rPr lang="en-US" sz="2800" b="1" dirty="0" err="1" smtClean="0">
                <a:latin typeface="Times New Roman" pitchFamily="18" charset="0"/>
                <a:ea typeface="Times New Roman" pitchFamily="18" charset="0"/>
                <a:cs typeface="Times New Roman" pitchFamily="18" charset="0"/>
              </a:rPr>
              <a:t>Điều</a:t>
            </a:r>
            <a:r>
              <a:rPr lang="en-US" sz="2800" b="1" dirty="0" smtClean="0">
                <a:latin typeface="Times New Roman" pitchFamily="18" charset="0"/>
                <a:ea typeface="Times New Roman" pitchFamily="18" charset="0"/>
                <a:cs typeface="Times New Roman" pitchFamily="18" charset="0"/>
              </a:rPr>
              <a:t> </a:t>
            </a:r>
            <a:r>
              <a:rPr lang="en-US" sz="2800" b="1" dirty="0" err="1" smtClean="0">
                <a:latin typeface="Times New Roman" pitchFamily="18" charset="0"/>
                <a:ea typeface="Times New Roman" pitchFamily="18" charset="0"/>
                <a:cs typeface="Times New Roman" pitchFamily="18" charset="0"/>
              </a:rPr>
              <a:t>đó</a:t>
            </a:r>
            <a:r>
              <a:rPr lang="en-US" sz="2800" b="1" dirty="0" smtClean="0">
                <a:latin typeface="Times New Roman" pitchFamily="18" charset="0"/>
                <a:ea typeface="Times New Roman" pitchFamily="18" charset="0"/>
                <a:cs typeface="Times New Roman" pitchFamily="18" charset="0"/>
              </a:rPr>
              <a:t> </a:t>
            </a:r>
            <a:r>
              <a:rPr lang="en-US" sz="2800" b="1" dirty="0" err="1" smtClean="0">
                <a:latin typeface="Times New Roman" pitchFamily="18" charset="0"/>
                <a:ea typeface="Times New Roman" pitchFamily="18" charset="0"/>
                <a:cs typeface="Times New Roman" pitchFamily="18" charset="0"/>
              </a:rPr>
              <a:t>được</a:t>
            </a:r>
            <a:r>
              <a:rPr lang="en-US" sz="2800" b="1" dirty="0" smtClean="0">
                <a:latin typeface="Times New Roman" pitchFamily="18" charset="0"/>
                <a:ea typeface="Times New Roman" pitchFamily="18" charset="0"/>
                <a:cs typeface="Times New Roman" pitchFamily="18" charset="0"/>
              </a:rPr>
              <a:t> </a:t>
            </a:r>
            <a:r>
              <a:rPr lang="en-US" sz="2800" b="1" dirty="0" err="1" smtClean="0">
                <a:latin typeface="Times New Roman" pitchFamily="18" charset="0"/>
                <a:ea typeface="Times New Roman" pitchFamily="18" charset="0"/>
                <a:cs typeface="Times New Roman" pitchFamily="18" charset="0"/>
              </a:rPr>
              <a:t>thể</a:t>
            </a:r>
            <a:r>
              <a:rPr lang="en-US" sz="2800" b="1" dirty="0" smtClean="0">
                <a:latin typeface="Times New Roman" pitchFamily="18" charset="0"/>
                <a:ea typeface="Times New Roman" pitchFamily="18" charset="0"/>
                <a:cs typeface="Times New Roman" pitchFamily="18" charset="0"/>
              </a:rPr>
              <a:t> </a:t>
            </a:r>
            <a:r>
              <a:rPr lang="en-US" sz="2800" b="1" dirty="0" err="1" smtClean="0">
                <a:latin typeface="Times New Roman" pitchFamily="18" charset="0"/>
                <a:ea typeface="Times New Roman" pitchFamily="18" charset="0"/>
                <a:cs typeface="Times New Roman" pitchFamily="18" charset="0"/>
              </a:rPr>
              <a:t>hiện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đợt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kiểm</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tra</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kì</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cuối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kì</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vừa</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Nhiều</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em</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đọc</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hay,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hiểu</a:t>
            </a:r>
            <a:r>
              <a:rPr lang="en-US" sz="2800" b="1" dirty="0">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lời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đúng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đọc</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hiểu</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góp</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kết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cao</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lang="en-US" sz="2800" b="1" dirty="0">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môn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Tiếng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Việt.Tỉ</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lệ</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giỏi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cao</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Cụ</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lang="en-US" sz="2800" b="1" dirty="0">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kết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ghi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nhận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kiểm</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tra</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cuối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kì</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năm</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2021 - 2022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lớp</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như</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5" name="Straight Connector 4"/>
          <p:cNvCxnSpPr/>
          <p:nvPr/>
        </p:nvCxnSpPr>
        <p:spPr>
          <a:xfrm>
            <a:off x="145955" y="3581466"/>
            <a:ext cx="1543145" cy="119202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4271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116568" y="1149"/>
            <a:ext cx="11573197" cy="724247"/>
          </a:xfrm>
          <a:prstGeom prst="rect">
            <a:avLst/>
          </a:prstGeom>
        </p:spPr>
        <p:txBody>
          <a:bodyPr/>
          <a:lstStyle/>
          <a:p>
            <a:r>
              <a:rPr lang="en-US" sz="4000" dirty="0">
                <a:solidFill>
                  <a:srgbClr val="FF0000"/>
                </a:solidFill>
                <a:latin typeface="Times New Roman" panose="02020603050405020304" pitchFamily="18" charset="0"/>
                <a:cs typeface="Times New Roman" panose="02020603050405020304" pitchFamily="18" charset="0"/>
              </a:rPr>
              <a:t>I. </a:t>
            </a:r>
            <a:r>
              <a:rPr lang="en-US" sz="4000" dirty="0" err="1" smtClean="0">
                <a:solidFill>
                  <a:srgbClr val="FF0000"/>
                </a:solidFill>
                <a:latin typeface="Times New Roman" panose="02020603050405020304" pitchFamily="18" charset="0"/>
                <a:cs typeface="Times New Roman" panose="02020603050405020304" pitchFamily="18" charset="0"/>
              </a:rPr>
              <a:t>Lý</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do </a:t>
            </a: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chuyên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đề</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D9D7F4F6-9D73-43B8-8E3B-082451722DBE}"/>
              </a:ext>
            </a:extLst>
          </p:cNvPr>
          <p:cNvSpPr txBox="1"/>
          <p:nvPr/>
        </p:nvSpPr>
        <p:spPr>
          <a:xfrm>
            <a:off x="192832" y="4728186"/>
            <a:ext cx="11590095" cy="1791260"/>
          </a:xfrm>
          <a:prstGeom prst="rect">
            <a:avLst/>
          </a:prstGeom>
          <a:noFill/>
        </p:spPr>
        <p:txBody>
          <a:bodyPr wrap="square" rtlCol="0">
            <a:spAutoFit/>
          </a:bodyPr>
          <a:lstStyle/>
          <a:p>
            <a:pPr algn="just">
              <a:lnSpc>
                <a:spcPct val="115000"/>
              </a:lnSpc>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ea typeface="Times New Roman" panose="02020603050405020304" pitchFamily="18" charset="0"/>
                <a:cs typeface="Times New Roman" panose="02020603050405020304" pitchFamily="18" charset="0"/>
              </a:rPr>
              <a:t>Đây </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là vấn đề mới, cách tiếp cận mới để đào tạo ra những con người mới, phát triển toàn diện phù hợp với xu thế giáo dục của các nước trên thế giới, nhiều nhà giáo dục trăn trở để tìm ra những biện pháp thiết thực nhất, giúp giáo viên dạy học theo hướng phát triển năng lực của học sinh.</a:t>
            </a:r>
            <a:endParaRPr lang="en-US" sz="2400" b="1" dirty="0">
              <a:latin typeface="VNI-Times" pitchFamily="2"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E6149A1F-F074-42DF-80E0-A006C381F4F6}"/>
              </a:ext>
            </a:extLst>
          </p:cNvPr>
          <p:cNvSpPr txBox="1"/>
          <p:nvPr/>
        </p:nvSpPr>
        <p:spPr>
          <a:xfrm>
            <a:off x="138558" y="2017705"/>
            <a:ext cx="11790621" cy="934358"/>
          </a:xfrm>
          <a:prstGeom prst="rect">
            <a:avLst/>
          </a:prstGeom>
          <a:noFill/>
        </p:spPr>
        <p:txBody>
          <a:bodyPr wrap="square" rtlCol="0">
            <a:spAutoFit/>
          </a:bodyPr>
          <a:lstStyle/>
          <a:p>
            <a:pPr indent="457200" algn="just">
              <a:lnSpc>
                <a:spcPct val="114000"/>
              </a:lnSpc>
            </a:pPr>
            <a:r>
              <a:rPr lang="en-US" sz="2400" b="1" dirty="0" smtClean="0">
                <a:latin typeface="Times New Roman" panose="02020603050405020304" pitchFamily="18" charset="0"/>
                <a:ea typeface="Times New Roman" panose="02020603050405020304" pitchFamily="18" charset="0"/>
              </a:rPr>
              <a:t>  </a:t>
            </a:r>
            <a:r>
              <a:rPr lang="vi-VN" sz="2400" b="1" dirty="0" smtClean="0">
                <a:latin typeface="Times New Roman" panose="02020603050405020304" pitchFamily="18" charset="0"/>
                <a:ea typeface="Times New Roman" panose="02020603050405020304" pitchFamily="18" charset="0"/>
              </a:rPr>
              <a:t>Hơn </a:t>
            </a:r>
            <a:r>
              <a:rPr lang="vi-VN" sz="2400" b="1" dirty="0">
                <a:latin typeface="Times New Roman" panose="02020603050405020304" pitchFamily="18" charset="0"/>
                <a:ea typeface="Times New Roman" panose="02020603050405020304" pitchFamily="18" charset="0"/>
              </a:rPr>
              <a:t>thế nữa, chương trình giáo dục phổ thông 2018 đòi hỏi sản phẩm giáo dục của chúng ta đào tạo ra con người phát triển toàn diện cả về phẩm chất và năng lực. </a:t>
            </a:r>
            <a:endParaRPr lang="en-US" sz="2400" dirty="0">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xmlns="" id="{C9A17B46-6282-4EC7-AC4B-950959EEBBC8}"/>
              </a:ext>
            </a:extLst>
          </p:cNvPr>
          <p:cNvSpPr txBox="1"/>
          <p:nvPr/>
        </p:nvSpPr>
        <p:spPr>
          <a:xfrm>
            <a:off x="192832" y="695805"/>
            <a:ext cx="11999168" cy="1321900"/>
          </a:xfrm>
          <a:prstGeom prst="rect">
            <a:avLst/>
          </a:prstGeom>
          <a:noFill/>
        </p:spPr>
        <p:txBody>
          <a:bodyPr wrap="square" rtlCol="0">
            <a:spAutoFit/>
          </a:bodyPr>
          <a:lstStyle/>
          <a:p>
            <a:pPr indent="457200" algn="just">
              <a:lnSpc>
                <a:spcPct val="114000"/>
              </a:lnSpc>
            </a:pPr>
            <a:r>
              <a:rPr lang="vi-VN" sz="2000" b="1" dirty="0">
                <a:solidFill>
                  <a:prstClr val="black"/>
                </a:solidFill>
                <a:latin typeface="Times New Roman" panose="02020603050405020304" pitchFamily="18" charset="0"/>
                <a:ea typeface="Times New Roman" panose="02020603050405020304" pitchFamily="18" charset="0"/>
              </a:rPr>
              <a:t> </a:t>
            </a:r>
            <a:r>
              <a:rPr lang="vi-VN" sz="2400" b="1" dirty="0">
                <a:solidFill>
                  <a:prstClr val="black"/>
                </a:solidFill>
                <a:latin typeface="Times New Roman" panose="02020603050405020304" pitchFamily="18" charset="0"/>
                <a:ea typeface="Times New Roman" panose="02020603050405020304" pitchFamily="18" charset="0"/>
              </a:rPr>
              <a:t>Tiếng Việt là môn học có vị trí quan trọng trong các môn học. Trong chương trình giáo dục phổ thông 2018, môn Tiếng Việt chiếm thời lượng lớn chương trình dành cho các môn học bắt buộc. </a:t>
            </a:r>
            <a:endParaRPr lang="vi-VN" altLang="ko-KR" sz="2400" b="1" dirty="0">
              <a:solidFill>
                <a:srgbClr val="002060"/>
              </a:solidFill>
              <a:cs typeface="Arial" pitchFamily="34" charset="0"/>
            </a:endParaRPr>
          </a:p>
        </p:txBody>
      </p:sp>
      <p:sp>
        <p:nvSpPr>
          <p:cNvPr id="29" name="TextBox 28">
            <a:extLst>
              <a:ext uri="{FF2B5EF4-FFF2-40B4-BE49-F238E27FC236}">
                <a16:creationId xmlns:a16="http://schemas.microsoft.com/office/drawing/2014/main" xmlns="" id="{BF98A452-7493-48B2-8AC9-99C01BFCBF03}"/>
              </a:ext>
            </a:extLst>
          </p:cNvPr>
          <p:cNvSpPr txBox="1"/>
          <p:nvPr/>
        </p:nvSpPr>
        <p:spPr>
          <a:xfrm>
            <a:off x="46579" y="2944495"/>
            <a:ext cx="11882600" cy="1791260"/>
          </a:xfrm>
          <a:prstGeom prst="rect">
            <a:avLst/>
          </a:prstGeom>
          <a:noFill/>
        </p:spPr>
        <p:txBody>
          <a:bodyPr wrap="square">
            <a:spAutoFit/>
          </a:bodyPr>
          <a:lstStyle/>
          <a:p>
            <a:pPr algn="just">
              <a:lnSpc>
                <a:spcPct val="115000"/>
              </a:lnSpc>
            </a:pPr>
            <a:r>
              <a:rPr lang="en-US" sz="20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ea typeface="Times New Roman" panose="02020603050405020304" pitchFamily="18" charset="0"/>
                <a:cs typeface="Times New Roman" panose="02020603050405020304" pitchFamily="18" charset="0"/>
              </a:rPr>
              <a:t>Năm </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học 2021-2022 là năm thứ hai đã thực hiện thay sách đối với chương trình giáo dục phổ thông 2018, thực hiện chương trình mới đối với lớp 1;2 - việc tiếp cận dạy học các môn học nói chung, Tiếng Việt lớp 3 nói riêng theo hướng phát triển năng lực học sinh đã được các cấp các ngành, các nhà trường rất quan tâm. </a:t>
            </a:r>
            <a:endParaRPr lang="en-US" sz="2400" b="1" dirty="0"/>
          </a:p>
        </p:txBody>
      </p:sp>
    </p:spTree>
    <p:extLst>
      <p:ext uri="{BB962C8B-B14F-4D97-AF65-F5344CB8AC3E}">
        <p14:creationId xmlns:p14="http://schemas.microsoft.com/office/powerpoint/2010/main" val="20887916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anim calcmode="lin" valueType="num">
                                      <p:cBhvr>
                                        <p:cTn id="40" dur="2000" fill="hold"/>
                                        <p:tgtEl>
                                          <p:spTgt spid="13"/>
                                        </p:tgtEl>
                                        <p:attrNameLst>
                                          <p:attrName>ppt_w</p:attrName>
                                        </p:attrNameLst>
                                      </p:cBhvr>
                                      <p:tavLst>
                                        <p:tav tm="0" fmla="#ppt_w*sin(2.5*pi*$)">
                                          <p:val>
                                            <p:fltVal val="0"/>
                                          </p:val>
                                        </p:tav>
                                        <p:tav tm="100000">
                                          <p:val>
                                            <p:fltVal val="1"/>
                                          </p:val>
                                        </p:tav>
                                      </p:tavLst>
                                    </p:anim>
                                    <p:anim calcmode="lin" valueType="num">
                                      <p:cBhvr>
                                        <p:cTn id="4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20A40A9-DFE2-4032-87EA-1599C355113D}"/>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xmlns="" id="{819FE789-755C-4A64-8E48-652FE4953A5A}"/>
              </a:ext>
            </a:extLst>
          </p:cNvPr>
          <p:cNvSpPr/>
          <p:nvPr/>
        </p:nvSpPr>
        <p:spPr>
          <a:xfrm>
            <a:off x="1508288" y="669416"/>
            <a:ext cx="9398524" cy="5579989"/>
          </a:xfrm>
          <a:prstGeom prst="rect">
            <a:avLst/>
          </a:prstGeom>
        </p:spPr>
        <p:txBody>
          <a:bodyPr wrap="square">
            <a:spAutoFit/>
          </a:bodyPr>
          <a:lstStyle/>
          <a:p>
            <a:pPr algn="just">
              <a:lnSpc>
                <a:spcPct val="115000"/>
              </a:lnSpc>
            </a:pPr>
            <a:r>
              <a:rPr lang="pt-BR"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Ý KIẾN ĐỀ XUẤT:</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pt-BR"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Đối với nhà trường, các cấp quản lý giáo dục</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indent="228600" algn="just">
              <a:lnSpc>
                <a:spcPct val="115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indent="228600" algn="just">
              <a:lnSpc>
                <a:spcPct val="115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indent="228600" algn="just">
              <a:lnSpc>
                <a:spcPct val="115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indent="228600" algn="just">
              <a:lnSpc>
                <a:spcPct val="115000"/>
              </a:lnSpc>
            </a:pP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2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ách nói cảm ơn bằng tiếng Anh trong mọi tình huống - VnExpress"/>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85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61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0" descr="Hình ảnh có liên quan"/>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609600" y="2247905"/>
            <a:ext cx="5384800" cy="3230563"/>
          </a:xfrm>
          <a:prstGeom prst="rect">
            <a:avLst/>
          </a:prstGeom>
        </p:spPr>
      </p:pic>
      <p:grpSp>
        <p:nvGrpSpPr>
          <p:cNvPr id="22531" name="Group 10"/>
          <p:cNvGrpSpPr>
            <a:grpSpLocks/>
          </p:cNvGrpSpPr>
          <p:nvPr/>
        </p:nvGrpSpPr>
        <p:grpSpPr bwMode="auto">
          <a:xfrm>
            <a:off x="38100" y="5"/>
            <a:ext cx="12192000" cy="6000751"/>
            <a:chOff x="0" y="0"/>
            <a:chExt cx="12192000" cy="6858000"/>
          </a:xfrm>
        </p:grpSpPr>
        <p:pic>
          <p:nvPicPr>
            <p:cNvPr id="22537" name="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1"/>
            <p:cNvPicPr>
              <a:picLocks noChangeAspect="1" noChangeArrowheads="1"/>
            </p:cNvPicPr>
            <p:nvPr/>
          </p:nvPicPr>
          <p:blipFill>
            <a:blip r:embed="rId4">
              <a:extLst>
                <a:ext uri="{28A0092B-C50C-407E-A947-70E740481C1C}">
                  <a14:useLocalDpi xmlns:a14="http://schemas.microsoft.com/office/drawing/2010/main" val="0"/>
                </a:ext>
              </a:extLst>
            </a:blip>
            <a:srcRect l="8540" t="35741" r="76042" b="33519"/>
            <a:stretch>
              <a:fillRect/>
            </a:stretch>
          </p:blipFill>
          <p:spPr bwMode="auto">
            <a:xfrm>
              <a:off x="1041400" y="2451100"/>
              <a:ext cx="18796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2"/>
            <p:cNvPicPr>
              <a:picLocks noChangeAspect="1" noChangeArrowheads="1"/>
            </p:cNvPicPr>
            <p:nvPr/>
          </p:nvPicPr>
          <p:blipFill>
            <a:blip r:embed="rId5">
              <a:extLst>
                <a:ext uri="{28A0092B-C50C-407E-A947-70E740481C1C}">
                  <a14:useLocalDpi xmlns:a14="http://schemas.microsoft.com/office/drawing/2010/main" val="0"/>
                </a:ext>
              </a:extLst>
            </a:blip>
            <a:srcRect l="19479" t="9259" r="56876" b="50555"/>
            <a:stretch>
              <a:fillRect/>
            </a:stretch>
          </p:blipFill>
          <p:spPr bwMode="auto">
            <a:xfrm>
              <a:off x="2374900" y="635000"/>
              <a:ext cx="28829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3"/>
            <p:cNvPicPr>
              <a:picLocks noChangeAspect="1" noChangeArrowheads="1"/>
            </p:cNvPicPr>
            <p:nvPr/>
          </p:nvPicPr>
          <p:blipFill>
            <a:blip r:embed="rId6">
              <a:extLst>
                <a:ext uri="{28A0092B-C50C-407E-A947-70E740481C1C}">
                  <a14:useLocalDpi xmlns:a14="http://schemas.microsoft.com/office/drawing/2010/main" val="0"/>
                </a:ext>
              </a:extLst>
            </a:blip>
            <a:srcRect l="37500" t="7407" r="44479" b="52037"/>
            <a:stretch>
              <a:fillRect/>
            </a:stretch>
          </p:blipFill>
          <p:spPr bwMode="auto">
            <a:xfrm>
              <a:off x="4572000" y="508000"/>
              <a:ext cx="21971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4"/>
            <p:cNvPicPr>
              <a:picLocks noChangeAspect="1" noChangeArrowheads="1"/>
            </p:cNvPicPr>
            <p:nvPr/>
          </p:nvPicPr>
          <p:blipFill>
            <a:blip r:embed="rId7">
              <a:extLst>
                <a:ext uri="{28A0092B-C50C-407E-A947-70E740481C1C}">
                  <a14:useLocalDpi xmlns:a14="http://schemas.microsoft.com/office/drawing/2010/main" val="0"/>
                </a:ext>
              </a:extLst>
            </a:blip>
            <a:srcRect l="52396" t="15926" r="33646" b="54630"/>
            <a:stretch>
              <a:fillRect/>
            </a:stretch>
          </p:blipFill>
          <p:spPr bwMode="auto">
            <a:xfrm>
              <a:off x="6388100" y="1092200"/>
              <a:ext cx="1701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6"/>
            <p:cNvPicPr>
              <a:picLocks noChangeAspect="1" noChangeArrowheads="1"/>
            </p:cNvPicPr>
            <p:nvPr/>
          </p:nvPicPr>
          <p:blipFill>
            <a:blip r:embed="rId8">
              <a:extLst>
                <a:ext uri="{28A0092B-C50C-407E-A947-70E740481C1C}">
                  <a14:useLocalDpi xmlns:a14="http://schemas.microsoft.com/office/drawing/2010/main" val="0"/>
                </a:ext>
              </a:extLst>
            </a:blip>
            <a:srcRect l="78333" t="27408" r="7709" b="42223"/>
            <a:stretch>
              <a:fillRect/>
            </a:stretch>
          </p:blipFill>
          <p:spPr bwMode="auto">
            <a:xfrm>
              <a:off x="9550400" y="1879600"/>
              <a:ext cx="1701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5"/>
            <p:cNvPicPr>
              <a:picLocks noChangeAspect="1" noChangeArrowheads="1"/>
            </p:cNvPicPr>
            <p:nvPr/>
          </p:nvPicPr>
          <p:blipFill>
            <a:blip r:embed="rId9">
              <a:extLst>
                <a:ext uri="{28A0092B-C50C-407E-A947-70E740481C1C}">
                  <a14:useLocalDpi xmlns:a14="http://schemas.microsoft.com/office/drawing/2010/main" val="0"/>
                </a:ext>
              </a:extLst>
            </a:blip>
            <a:srcRect l="63750" t="14444" r="19688" b="50000"/>
            <a:stretch>
              <a:fillRect/>
            </a:stretch>
          </p:blipFill>
          <p:spPr bwMode="auto">
            <a:xfrm>
              <a:off x="7772400" y="990600"/>
              <a:ext cx="2019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2258464" y="2819837"/>
            <a:ext cx="8400692" cy="2339098"/>
          </a:xfrm>
          <a:prstGeom prst="rect">
            <a:avLst/>
          </a:prstGeom>
          <a:noFill/>
        </p:spPr>
        <p:txBody>
          <a:bodyPr wrap="none" lIns="121917" tIns="60958" rIns="121917" bIns="60958">
            <a:spAutoFit/>
          </a:bodyPr>
          <a:lstStyle/>
          <a:p>
            <a:pPr algn="ctr">
              <a:defRPr/>
            </a:pPr>
            <a:r>
              <a:rPr lang="en-US" sz="7200" b="1" noProof="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Cảm ơn </a:t>
            </a:r>
            <a:r>
              <a:rPr lang="en-US" sz="7200" b="1" noProof="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Quý </a:t>
            </a:r>
            <a:r>
              <a:rPr lang="en-US" sz="7200" b="1" noProof="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thầy cô</a:t>
            </a:r>
          </a:p>
          <a:p>
            <a:pPr algn="ctr">
              <a:defRPr/>
            </a:pPr>
            <a:r>
              <a:rPr lang="en-US" sz="7200" b="1" noProof="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đã lắng nghe!</a:t>
            </a:r>
            <a:endParaRPr lang="en-US" sz="7200" b="1" noProof="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2533" name="Picture 16" descr="Kết quả hình ảnh cho ẢNH GIF"/>
          <p:cNvPicPr>
            <a:picLocks noGrp="1" noChangeAspect="1" noChangeArrowheads="1"/>
          </p:cNvPicPr>
          <p:nvPr>
            <p:ph sz="half" idx="4294967295"/>
          </p:nvPr>
        </p:nvPicPr>
        <p:blipFill>
          <a:blip r:embed="rId10">
            <a:extLst>
              <a:ext uri="{28A0092B-C50C-407E-A947-70E740481C1C}">
                <a14:useLocalDpi xmlns:a14="http://schemas.microsoft.com/office/drawing/2010/main" val="0"/>
              </a:ext>
            </a:extLst>
          </a:blip>
          <a:srcRect/>
          <a:stretch>
            <a:fillRect/>
          </a:stretch>
        </p:blipFill>
        <p:spPr>
          <a:xfrm>
            <a:off x="150284" y="5857875"/>
            <a:ext cx="2529416" cy="966788"/>
          </a:xfrm>
          <a:prstGeom prst="rect">
            <a:avLst/>
          </a:prstGeom>
        </p:spPr>
      </p:pic>
      <p:pic>
        <p:nvPicPr>
          <p:cNvPr id="22534" name="Picture 16" descr="Kết quả hình ảnh cho ẢNH 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4800" y="5753105"/>
            <a:ext cx="2732616"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6" descr="Kết quả hình ảnh cho ẢNH 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9735" y="5780888"/>
            <a:ext cx="273473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6" descr="Kết quả hình ảnh cho ẢNH 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5600" y="5778505"/>
            <a:ext cx="2732616"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4519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rot="16200000">
            <a:off x="5335326" y="-3130849"/>
            <a:ext cx="1000004" cy="9496817"/>
            <a:chOff x="1103630" y="1238103"/>
            <a:chExt cx="1980248" cy="4893513"/>
          </a:xfrm>
        </p:grpSpPr>
        <p:sp>
          <p:nvSpPr>
            <p:cNvPr id="5" name="Freeform 4"/>
            <p:cNvSpPr/>
            <p:nvPr/>
          </p:nvSpPr>
          <p:spPr>
            <a:xfrm>
              <a:off x="1103630" y="1243330"/>
              <a:ext cx="986410" cy="927100"/>
            </a:xfrm>
            <a:custGeom>
              <a:avLst/>
              <a:gdLst>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900" h="9271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6" name="Freeform 5"/>
            <p:cNvSpPr/>
            <p:nvPr/>
          </p:nvSpPr>
          <p:spPr>
            <a:xfrm flipH="1">
              <a:off x="2090738" y="1243330"/>
              <a:ext cx="993140" cy="927100"/>
            </a:xfrm>
            <a:custGeom>
              <a:avLst/>
              <a:gdLst>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900" h="9271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7" name="Isosceles Triangle 6"/>
            <p:cNvSpPr/>
            <p:nvPr/>
          </p:nvSpPr>
          <p:spPr>
            <a:xfrm>
              <a:off x="1650206" y="1245396"/>
              <a:ext cx="883444" cy="869156"/>
            </a:xfrm>
            <a:prstGeom prst="triangle">
              <a:avLst/>
            </a:prstGeom>
            <a:solidFill>
              <a:srgbClr val="FFE3C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8" name="Freeform 7"/>
            <p:cNvSpPr/>
            <p:nvPr/>
          </p:nvSpPr>
          <p:spPr>
            <a:xfrm>
              <a:off x="1104203" y="1969685"/>
              <a:ext cx="1979675" cy="4161931"/>
            </a:xfrm>
            <a:custGeom>
              <a:avLst/>
              <a:gdLst>
                <a:gd name="connsiteX0" fmla="*/ 1346752 w 1979676"/>
                <a:gd name="connsiteY0" fmla="*/ 0 h 4161931"/>
                <a:gd name="connsiteX1" fmla="*/ 1377820 w 1979676"/>
                <a:gd name="connsiteY1" fmla="*/ 23011 h 4161931"/>
                <a:gd name="connsiteX2" fmla="*/ 1668780 w 1979676"/>
                <a:gd name="connsiteY2" fmla="*/ 96661 h 4161931"/>
                <a:gd name="connsiteX3" fmla="*/ 1959740 w 1979676"/>
                <a:gd name="connsiteY3" fmla="*/ 23011 h 4161931"/>
                <a:gd name="connsiteX4" fmla="*/ 1979676 w 1979676"/>
                <a:gd name="connsiteY4" fmla="*/ 8245 h 4161931"/>
                <a:gd name="connsiteX5" fmla="*/ 1979676 w 1979676"/>
                <a:gd name="connsiteY5" fmla="*/ 3998746 h 4161931"/>
                <a:gd name="connsiteX6" fmla="*/ 1816491 w 1979676"/>
                <a:gd name="connsiteY6" fmla="*/ 4161931 h 4161931"/>
                <a:gd name="connsiteX7" fmla="*/ 163185 w 1979676"/>
                <a:gd name="connsiteY7" fmla="*/ 4161931 h 4161931"/>
                <a:gd name="connsiteX8" fmla="*/ 0 w 1979676"/>
                <a:gd name="connsiteY8" fmla="*/ 3998746 h 4161931"/>
                <a:gd name="connsiteX9" fmla="*/ 0 w 1979676"/>
                <a:gd name="connsiteY9" fmla="*/ 7116 h 4161931"/>
                <a:gd name="connsiteX10" fmla="*/ 21460 w 1979676"/>
                <a:gd name="connsiteY10" fmla="*/ 23010 h 4161931"/>
                <a:gd name="connsiteX11" fmla="*/ 312420 w 1979676"/>
                <a:gd name="connsiteY11" fmla="*/ 96661 h 4161931"/>
                <a:gd name="connsiteX12" fmla="*/ 603380 w 1979676"/>
                <a:gd name="connsiteY12" fmla="*/ 23010 h 4161931"/>
                <a:gd name="connsiteX13" fmla="*/ 627292 w 1979676"/>
                <a:gd name="connsiteY13" fmla="*/ 5300 h 4161931"/>
                <a:gd name="connsiteX14" fmla="*/ 654303 w 1979676"/>
                <a:gd name="connsiteY14" fmla="*/ 23010 h 4161931"/>
                <a:gd name="connsiteX15" fmla="*/ 982980 w 1979676"/>
                <a:gd name="connsiteY15" fmla="*/ 96661 h 4161931"/>
                <a:gd name="connsiteX16" fmla="*/ 1311658 w 1979676"/>
                <a:gd name="connsiteY16" fmla="*/ 23011 h 416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9676" h="4161931">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flip="none" rotWithShape="1">
              <a:gsLst>
                <a:gs pos="0">
                  <a:schemeClr val="accent1">
                    <a:lumMod val="88000"/>
                  </a:schemeClr>
                </a:gs>
                <a:gs pos="69000">
                  <a:schemeClr val="accent1"/>
                </a:gs>
                <a:gs pos="65000">
                  <a:schemeClr val="accent1">
                    <a:lumMod val="60000"/>
                    <a:lumOff val="40000"/>
                  </a:schemeClr>
                </a:gs>
                <a:gs pos="33000">
                  <a:schemeClr val="accent1">
                    <a:lumMod val="60000"/>
                    <a:lumOff val="40000"/>
                  </a:schemeClr>
                </a:gs>
                <a:gs pos="30000">
                  <a:schemeClr val="accent1">
                    <a:lumMod val="75000"/>
                  </a:schemeClr>
                </a:gs>
                <a:gs pos="100000">
                  <a:schemeClr val="accent1"/>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9" name="Rounded Rectangle 8"/>
            <p:cNvSpPr/>
            <p:nvPr/>
          </p:nvSpPr>
          <p:spPr>
            <a:xfrm>
              <a:off x="1314450" y="2247900"/>
              <a:ext cx="1581149" cy="3628644"/>
            </a:xfrm>
            <a:prstGeom prst="roundRect">
              <a:avLst>
                <a:gd name="adj" fmla="val 10643"/>
              </a:avLst>
            </a:prstGeom>
            <a:gradFill flip="none" rotWithShape="1">
              <a:gsLst>
                <a:gs pos="0">
                  <a:schemeClr val="bg1">
                    <a:lumMod val="95000"/>
                  </a:schemeClr>
                </a:gs>
                <a:gs pos="50000">
                  <a:schemeClr val="bg1">
                    <a:lumMod val="83000"/>
                    <a:lumOff val="17000"/>
                  </a:schemeClr>
                </a:gs>
                <a:gs pos="100000">
                  <a:srgbClr val="FDFDFD">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dirty="0">
                <a:solidFill>
                  <a:prstClr val="white"/>
                </a:solidFill>
              </a:endParaRPr>
            </a:p>
          </p:txBody>
        </p:sp>
        <p:sp>
          <p:nvSpPr>
            <p:cNvPr id="10" name="Freeform 9"/>
            <p:cNvSpPr/>
            <p:nvPr/>
          </p:nvSpPr>
          <p:spPr>
            <a:xfrm>
              <a:off x="1884839" y="1238103"/>
              <a:ext cx="420211" cy="212081"/>
            </a:xfrm>
            <a:custGeom>
              <a:avLst/>
              <a:gdLst>
                <a:gd name="connsiteX0" fmla="*/ 445294 w 445294"/>
                <a:gd name="connsiteY0" fmla="*/ 46584 h 212081"/>
                <a:gd name="connsiteX1" fmla="*/ 427797 w 445294"/>
                <a:gd name="connsiteY1" fmla="*/ 111003 h 212081"/>
                <a:gd name="connsiteX2" fmla="*/ 427094 w 445294"/>
                <a:gd name="connsiteY2" fmla="*/ 111778 h 212081"/>
                <a:gd name="connsiteX3" fmla="*/ 427797 w 445294"/>
                <a:gd name="connsiteY3" fmla="*/ 111003 h 212081"/>
                <a:gd name="connsiteX4" fmla="*/ 445294 w 445294"/>
                <a:gd name="connsiteY4" fmla="*/ 46584 h 212081"/>
                <a:gd name="connsiteX5" fmla="*/ 218933 w 445294"/>
                <a:gd name="connsiteY5" fmla="*/ 0 h 212081"/>
                <a:gd name="connsiteX6" fmla="*/ 211793 w 445294"/>
                <a:gd name="connsiteY6" fmla="*/ 14156 h 212081"/>
                <a:gd name="connsiteX7" fmla="*/ 220737 w 445294"/>
                <a:gd name="connsiteY7" fmla="*/ 2178 h 212081"/>
                <a:gd name="connsiteX8" fmla="*/ 219631 w 445294"/>
                <a:gd name="connsiteY8" fmla="*/ 0 h 212081"/>
                <a:gd name="connsiteX9" fmla="*/ 413100 w 445294"/>
                <a:gd name="connsiteY9" fmla="*/ 107950 h 212081"/>
                <a:gd name="connsiteX10" fmla="*/ 423383 w 445294"/>
                <a:gd name="connsiteY10" fmla="*/ 115870 h 212081"/>
                <a:gd name="connsiteX11" fmla="*/ 380082 w 445294"/>
                <a:gd name="connsiteY11" fmla="*/ 163608 h 212081"/>
                <a:gd name="connsiteX12" fmla="*/ 222647 w 445294"/>
                <a:gd name="connsiteY12" fmla="*/ 212081 h 212081"/>
                <a:gd name="connsiteX13" fmla="*/ 0 w 445294"/>
                <a:gd name="connsiteY13" fmla="*/ 46584 h 212081"/>
                <a:gd name="connsiteX14" fmla="*/ 17497 w 445294"/>
                <a:gd name="connsiteY14" fmla="*/ 111003 h 212081"/>
                <a:gd name="connsiteX15" fmla="*/ 19703 w 445294"/>
                <a:gd name="connsiteY15" fmla="*/ 113435 h 212081"/>
                <a:gd name="connsiteX16" fmla="*/ 26775 w 445294"/>
                <a:gd name="connsiteY16" fmla="*/ 107950 h 212081"/>
                <a:gd name="connsiteX17" fmla="*/ 218933 w 445294"/>
                <a:gd name="connsiteY17" fmla="*/ 0 h 2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5294" h="212081">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grpSp>
      <p:sp>
        <p:nvSpPr>
          <p:cNvPr id="11" name="TextBox 10"/>
          <p:cNvSpPr txBox="1"/>
          <p:nvPr/>
        </p:nvSpPr>
        <p:spPr>
          <a:xfrm>
            <a:off x="3352800" y="1336322"/>
            <a:ext cx="7844963" cy="461665"/>
          </a:xfrm>
          <a:prstGeom prst="rect">
            <a:avLst/>
          </a:prstGeom>
          <a:noFill/>
        </p:spPr>
        <p:txBody>
          <a:bodyPr wrap="square" rtlCol="0">
            <a:spAutoFit/>
          </a:bodyPr>
          <a:lstStyle/>
          <a:p>
            <a:pPr lvl="0"/>
            <a:r>
              <a:rPr lang="vi-VN" sz="2400" b="1" dirty="0" smtClean="0">
                <a:latin typeface="Times New Roman" pitchFamily="18" charset="0"/>
                <a:cs typeface="Times New Roman" pitchFamily="18" charset="0"/>
              </a:rPr>
              <a:t>Biện pháp 1: </a:t>
            </a:r>
            <a:r>
              <a:rPr lang="vi-VN" sz="2400" b="1" dirty="0">
                <a:solidFill>
                  <a:prstClr val="black"/>
                </a:solidFill>
                <a:latin typeface="Times New Roman" pitchFamily="18" charset="0"/>
                <a:cs typeface="Times New Roman" pitchFamily="18" charset="0"/>
              </a:rPr>
              <a:t>Rèn kĩ năng đọc đúng cho học sinh</a:t>
            </a:r>
          </a:p>
        </p:txBody>
      </p:sp>
      <p:grpSp>
        <p:nvGrpSpPr>
          <p:cNvPr id="13" name="Group 12"/>
          <p:cNvGrpSpPr/>
          <p:nvPr/>
        </p:nvGrpSpPr>
        <p:grpSpPr>
          <a:xfrm rot="16200000">
            <a:off x="5393553" y="-1340837"/>
            <a:ext cx="984768" cy="9421209"/>
            <a:chOff x="1103630" y="1238103"/>
            <a:chExt cx="1980946" cy="4876948"/>
          </a:xfrm>
        </p:grpSpPr>
        <p:sp>
          <p:nvSpPr>
            <p:cNvPr id="15" name="Freeform 14"/>
            <p:cNvSpPr/>
            <p:nvPr/>
          </p:nvSpPr>
          <p:spPr>
            <a:xfrm>
              <a:off x="1103630" y="1243330"/>
              <a:ext cx="986410" cy="927100"/>
            </a:xfrm>
            <a:custGeom>
              <a:avLst/>
              <a:gdLst>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900" h="9271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16" name="Freeform 15"/>
            <p:cNvSpPr/>
            <p:nvPr/>
          </p:nvSpPr>
          <p:spPr>
            <a:xfrm flipH="1">
              <a:off x="2090738" y="1243330"/>
              <a:ext cx="993140" cy="927100"/>
            </a:xfrm>
            <a:custGeom>
              <a:avLst/>
              <a:gdLst>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900" h="9271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17" name="Isosceles Triangle 16"/>
            <p:cNvSpPr/>
            <p:nvPr/>
          </p:nvSpPr>
          <p:spPr>
            <a:xfrm>
              <a:off x="1650206" y="1245396"/>
              <a:ext cx="883444" cy="869156"/>
            </a:xfrm>
            <a:prstGeom prst="triangle">
              <a:avLst/>
            </a:prstGeom>
            <a:solidFill>
              <a:srgbClr val="FFE3C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18" name="Freeform 17"/>
            <p:cNvSpPr/>
            <p:nvPr/>
          </p:nvSpPr>
          <p:spPr>
            <a:xfrm>
              <a:off x="1104900" y="1953120"/>
              <a:ext cx="1979676" cy="4161931"/>
            </a:xfrm>
            <a:custGeom>
              <a:avLst/>
              <a:gdLst>
                <a:gd name="connsiteX0" fmla="*/ 1346752 w 1979676"/>
                <a:gd name="connsiteY0" fmla="*/ 0 h 4161931"/>
                <a:gd name="connsiteX1" fmla="*/ 1377820 w 1979676"/>
                <a:gd name="connsiteY1" fmla="*/ 23011 h 4161931"/>
                <a:gd name="connsiteX2" fmla="*/ 1668780 w 1979676"/>
                <a:gd name="connsiteY2" fmla="*/ 96661 h 4161931"/>
                <a:gd name="connsiteX3" fmla="*/ 1959740 w 1979676"/>
                <a:gd name="connsiteY3" fmla="*/ 23011 h 4161931"/>
                <a:gd name="connsiteX4" fmla="*/ 1979676 w 1979676"/>
                <a:gd name="connsiteY4" fmla="*/ 8245 h 4161931"/>
                <a:gd name="connsiteX5" fmla="*/ 1979676 w 1979676"/>
                <a:gd name="connsiteY5" fmla="*/ 3998746 h 4161931"/>
                <a:gd name="connsiteX6" fmla="*/ 1816491 w 1979676"/>
                <a:gd name="connsiteY6" fmla="*/ 4161931 h 4161931"/>
                <a:gd name="connsiteX7" fmla="*/ 163185 w 1979676"/>
                <a:gd name="connsiteY7" fmla="*/ 4161931 h 4161931"/>
                <a:gd name="connsiteX8" fmla="*/ 0 w 1979676"/>
                <a:gd name="connsiteY8" fmla="*/ 3998746 h 4161931"/>
                <a:gd name="connsiteX9" fmla="*/ 0 w 1979676"/>
                <a:gd name="connsiteY9" fmla="*/ 7116 h 4161931"/>
                <a:gd name="connsiteX10" fmla="*/ 21460 w 1979676"/>
                <a:gd name="connsiteY10" fmla="*/ 23010 h 4161931"/>
                <a:gd name="connsiteX11" fmla="*/ 312420 w 1979676"/>
                <a:gd name="connsiteY11" fmla="*/ 96661 h 4161931"/>
                <a:gd name="connsiteX12" fmla="*/ 603380 w 1979676"/>
                <a:gd name="connsiteY12" fmla="*/ 23010 h 4161931"/>
                <a:gd name="connsiteX13" fmla="*/ 627292 w 1979676"/>
                <a:gd name="connsiteY13" fmla="*/ 5300 h 4161931"/>
                <a:gd name="connsiteX14" fmla="*/ 654303 w 1979676"/>
                <a:gd name="connsiteY14" fmla="*/ 23010 h 4161931"/>
                <a:gd name="connsiteX15" fmla="*/ 982980 w 1979676"/>
                <a:gd name="connsiteY15" fmla="*/ 96661 h 4161931"/>
                <a:gd name="connsiteX16" fmla="*/ 1311658 w 1979676"/>
                <a:gd name="connsiteY16" fmla="*/ 23011 h 416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9676" h="4161931">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flip="none" rotWithShape="1">
              <a:gsLst>
                <a:gs pos="0">
                  <a:schemeClr val="accent2">
                    <a:lumMod val="75000"/>
                  </a:schemeClr>
                </a:gs>
                <a:gs pos="69000">
                  <a:schemeClr val="accent2">
                    <a:lumMod val="88000"/>
                  </a:schemeClr>
                </a:gs>
                <a:gs pos="65000">
                  <a:schemeClr val="accent2">
                    <a:lumMod val="60000"/>
                    <a:lumOff val="40000"/>
                  </a:schemeClr>
                </a:gs>
                <a:gs pos="33000">
                  <a:schemeClr val="accent2">
                    <a:lumMod val="60000"/>
                    <a:lumOff val="40000"/>
                  </a:schemeClr>
                </a:gs>
                <a:gs pos="30000">
                  <a:schemeClr val="accent2">
                    <a:lumMod val="75000"/>
                  </a:schemeClr>
                </a:gs>
                <a:gs pos="100000">
                  <a:schemeClr val="accent2">
                    <a:lumMod val="88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19" name="Rounded Rectangle 18"/>
            <p:cNvSpPr/>
            <p:nvPr/>
          </p:nvSpPr>
          <p:spPr>
            <a:xfrm>
              <a:off x="1314450" y="2247900"/>
              <a:ext cx="1581150" cy="3628644"/>
            </a:xfrm>
            <a:prstGeom prst="roundRect">
              <a:avLst>
                <a:gd name="adj" fmla="val 10643"/>
              </a:avLst>
            </a:prstGeom>
            <a:gradFill flip="none" rotWithShape="1">
              <a:gsLst>
                <a:gs pos="0">
                  <a:schemeClr val="bg1">
                    <a:lumMod val="95000"/>
                  </a:schemeClr>
                </a:gs>
                <a:gs pos="50000">
                  <a:schemeClr val="bg1">
                    <a:lumMod val="83000"/>
                    <a:lumOff val="17000"/>
                  </a:schemeClr>
                </a:gs>
                <a:gs pos="100000">
                  <a:srgbClr val="FDFDFD">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dirty="0">
                <a:solidFill>
                  <a:prstClr val="white"/>
                </a:solidFill>
              </a:endParaRPr>
            </a:p>
          </p:txBody>
        </p:sp>
        <p:sp>
          <p:nvSpPr>
            <p:cNvPr id="20" name="Freeform 19"/>
            <p:cNvSpPr/>
            <p:nvPr/>
          </p:nvSpPr>
          <p:spPr>
            <a:xfrm>
              <a:off x="1884839" y="1238103"/>
              <a:ext cx="420211" cy="212081"/>
            </a:xfrm>
            <a:custGeom>
              <a:avLst/>
              <a:gdLst>
                <a:gd name="connsiteX0" fmla="*/ 445294 w 445294"/>
                <a:gd name="connsiteY0" fmla="*/ 46584 h 212081"/>
                <a:gd name="connsiteX1" fmla="*/ 427797 w 445294"/>
                <a:gd name="connsiteY1" fmla="*/ 111003 h 212081"/>
                <a:gd name="connsiteX2" fmla="*/ 427094 w 445294"/>
                <a:gd name="connsiteY2" fmla="*/ 111778 h 212081"/>
                <a:gd name="connsiteX3" fmla="*/ 427797 w 445294"/>
                <a:gd name="connsiteY3" fmla="*/ 111003 h 212081"/>
                <a:gd name="connsiteX4" fmla="*/ 445294 w 445294"/>
                <a:gd name="connsiteY4" fmla="*/ 46584 h 212081"/>
                <a:gd name="connsiteX5" fmla="*/ 218933 w 445294"/>
                <a:gd name="connsiteY5" fmla="*/ 0 h 212081"/>
                <a:gd name="connsiteX6" fmla="*/ 211793 w 445294"/>
                <a:gd name="connsiteY6" fmla="*/ 14156 h 212081"/>
                <a:gd name="connsiteX7" fmla="*/ 220737 w 445294"/>
                <a:gd name="connsiteY7" fmla="*/ 2178 h 212081"/>
                <a:gd name="connsiteX8" fmla="*/ 219631 w 445294"/>
                <a:gd name="connsiteY8" fmla="*/ 0 h 212081"/>
                <a:gd name="connsiteX9" fmla="*/ 413100 w 445294"/>
                <a:gd name="connsiteY9" fmla="*/ 107950 h 212081"/>
                <a:gd name="connsiteX10" fmla="*/ 423383 w 445294"/>
                <a:gd name="connsiteY10" fmla="*/ 115870 h 212081"/>
                <a:gd name="connsiteX11" fmla="*/ 380082 w 445294"/>
                <a:gd name="connsiteY11" fmla="*/ 163608 h 212081"/>
                <a:gd name="connsiteX12" fmla="*/ 222647 w 445294"/>
                <a:gd name="connsiteY12" fmla="*/ 212081 h 212081"/>
                <a:gd name="connsiteX13" fmla="*/ 0 w 445294"/>
                <a:gd name="connsiteY13" fmla="*/ 46584 h 212081"/>
                <a:gd name="connsiteX14" fmla="*/ 17497 w 445294"/>
                <a:gd name="connsiteY14" fmla="*/ 111003 h 212081"/>
                <a:gd name="connsiteX15" fmla="*/ 19703 w 445294"/>
                <a:gd name="connsiteY15" fmla="*/ 113435 h 212081"/>
                <a:gd name="connsiteX16" fmla="*/ 26775 w 445294"/>
                <a:gd name="connsiteY16" fmla="*/ 107950 h 212081"/>
                <a:gd name="connsiteX17" fmla="*/ 218933 w 445294"/>
                <a:gd name="connsiteY17" fmla="*/ 0 h 2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5294" h="212081">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grpSp>
      <p:sp>
        <p:nvSpPr>
          <p:cNvPr id="21" name="TextBox 20"/>
          <p:cNvSpPr txBox="1"/>
          <p:nvPr/>
        </p:nvSpPr>
        <p:spPr>
          <a:xfrm>
            <a:off x="3331037" y="3100153"/>
            <a:ext cx="7844963" cy="461665"/>
          </a:xfrm>
          <a:prstGeom prst="rect">
            <a:avLst/>
          </a:prstGeom>
          <a:noFill/>
        </p:spPr>
        <p:txBody>
          <a:bodyPr wrap="square" rtlCol="0">
            <a:spAutoFit/>
          </a:bodyPr>
          <a:lstStyle/>
          <a:p>
            <a:pPr lvl="0"/>
            <a:r>
              <a:rPr lang="vi-VN" sz="2400" b="1" dirty="0" smtClean="0">
                <a:latin typeface="Times New Roman" pitchFamily="18" charset="0"/>
                <a:cs typeface="Times New Roman" pitchFamily="18" charset="0"/>
              </a:rPr>
              <a:t>Biện pháp 2: </a:t>
            </a:r>
            <a:r>
              <a:rPr lang="vi-VN" sz="2400" b="1" dirty="0">
                <a:solidFill>
                  <a:prstClr val="black"/>
                </a:solidFill>
                <a:latin typeface="Times New Roman" pitchFamily="18" charset="0"/>
                <a:cs typeface="Times New Roman" pitchFamily="18" charset="0"/>
              </a:rPr>
              <a:t>Rèn kĩ năng đọc hiểu cho học sinh</a:t>
            </a:r>
          </a:p>
        </p:txBody>
      </p:sp>
      <p:grpSp>
        <p:nvGrpSpPr>
          <p:cNvPr id="23" name="Group 22"/>
          <p:cNvGrpSpPr/>
          <p:nvPr/>
        </p:nvGrpSpPr>
        <p:grpSpPr>
          <a:xfrm rot="16200000">
            <a:off x="5317299" y="288045"/>
            <a:ext cx="1005100" cy="9519950"/>
            <a:chOff x="1103630" y="1238103"/>
            <a:chExt cx="1984248" cy="4876948"/>
          </a:xfrm>
        </p:grpSpPr>
        <p:sp>
          <p:nvSpPr>
            <p:cNvPr id="25" name="Freeform 24"/>
            <p:cNvSpPr/>
            <p:nvPr/>
          </p:nvSpPr>
          <p:spPr>
            <a:xfrm>
              <a:off x="1103630" y="1243330"/>
              <a:ext cx="986410" cy="927100"/>
            </a:xfrm>
            <a:custGeom>
              <a:avLst/>
              <a:gdLst>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900" h="9271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26" name="Freeform 25"/>
            <p:cNvSpPr/>
            <p:nvPr/>
          </p:nvSpPr>
          <p:spPr>
            <a:xfrm flipH="1">
              <a:off x="2094738" y="1256063"/>
              <a:ext cx="993140" cy="927100"/>
            </a:xfrm>
            <a:custGeom>
              <a:avLst/>
              <a:gdLst>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 name="connsiteX0" fmla="*/ 977900 w 977900"/>
                <a:gd name="connsiteY0" fmla="*/ 0 h 927100"/>
                <a:gd name="connsiteX1" fmla="*/ 514350 w 977900"/>
                <a:gd name="connsiteY1" fmla="*/ 927100 h 927100"/>
                <a:gd name="connsiteX2" fmla="*/ 57150 w 977900"/>
                <a:gd name="connsiteY2" fmla="*/ 812800 h 927100"/>
                <a:gd name="connsiteX3" fmla="*/ 0 w 977900"/>
                <a:gd name="connsiteY3" fmla="*/ 723900 h 927100"/>
                <a:gd name="connsiteX4" fmla="*/ 787400 w 977900"/>
                <a:gd name="connsiteY4" fmla="*/ 107950 h 927100"/>
                <a:gd name="connsiteX5" fmla="*/ 977900 w 977900"/>
                <a:gd name="connsiteY5"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900" h="9271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27" name="Isosceles Triangle 26"/>
            <p:cNvSpPr/>
            <p:nvPr/>
          </p:nvSpPr>
          <p:spPr>
            <a:xfrm>
              <a:off x="1650206" y="1245396"/>
              <a:ext cx="883444" cy="869156"/>
            </a:xfrm>
            <a:prstGeom prst="triangle">
              <a:avLst/>
            </a:prstGeom>
            <a:solidFill>
              <a:srgbClr val="FFE3C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28" name="Freeform 27"/>
            <p:cNvSpPr/>
            <p:nvPr/>
          </p:nvSpPr>
          <p:spPr>
            <a:xfrm>
              <a:off x="1104900" y="1953120"/>
              <a:ext cx="1979676" cy="4161931"/>
            </a:xfrm>
            <a:custGeom>
              <a:avLst/>
              <a:gdLst>
                <a:gd name="connsiteX0" fmla="*/ 1346752 w 1979676"/>
                <a:gd name="connsiteY0" fmla="*/ 0 h 4161931"/>
                <a:gd name="connsiteX1" fmla="*/ 1377820 w 1979676"/>
                <a:gd name="connsiteY1" fmla="*/ 23011 h 4161931"/>
                <a:gd name="connsiteX2" fmla="*/ 1668780 w 1979676"/>
                <a:gd name="connsiteY2" fmla="*/ 96661 h 4161931"/>
                <a:gd name="connsiteX3" fmla="*/ 1959740 w 1979676"/>
                <a:gd name="connsiteY3" fmla="*/ 23011 h 4161931"/>
                <a:gd name="connsiteX4" fmla="*/ 1979676 w 1979676"/>
                <a:gd name="connsiteY4" fmla="*/ 8245 h 4161931"/>
                <a:gd name="connsiteX5" fmla="*/ 1979676 w 1979676"/>
                <a:gd name="connsiteY5" fmla="*/ 3998746 h 4161931"/>
                <a:gd name="connsiteX6" fmla="*/ 1816491 w 1979676"/>
                <a:gd name="connsiteY6" fmla="*/ 4161931 h 4161931"/>
                <a:gd name="connsiteX7" fmla="*/ 163185 w 1979676"/>
                <a:gd name="connsiteY7" fmla="*/ 4161931 h 4161931"/>
                <a:gd name="connsiteX8" fmla="*/ 0 w 1979676"/>
                <a:gd name="connsiteY8" fmla="*/ 3998746 h 4161931"/>
                <a:gd name="connsiteX9" fmla="*/ 0 w 1979676"/>
                <a:gd name="connsiteY9" fmla="*/ 7116 h 4161931"/>
                <a:gd name="connsiteX10" fmla="*/ 21460 w 1979676"/>
                <a:gd name="connsiteY10" fmla="*/ 23010 h 4161931"/>
                <a:gd name="connsiteX11" fmla="*/ 312420 w 1979676"/>
                <a:gd name="connsiteY11" fmla="*/ 96661 h 4161931"/>
                <a:gd name="connsiteX12" fmla="*/ 603380 w 1979676"/>
                <a:gd name="connsiteY12" fmla="*/ 23010 h 4161931"/>
                <a:gd name="connsiteX13" fmla="*/ 627292 w 1979676"/>
                <a:gd name="connsiteY13" fmla="*/ 5300 h 4161931"/>
                <a:gd name="connsiteX14" fmla="*/ 654303 w 1979676"/>
                <a:gd name="connsiteY14" fmla="*/ 23010 h 4161931"/>
                <a:gd name="connsiteX15" fmla="*/ 982980 w 1979676"/>
                <a:gd name="connsiteY15" fmla="*/ 96661 h 4161931"/>
                <a:gd name="connsiteX16" fmla="*/ 1311658 w 1979676"/>
                <a:gd name="connsiteY16" fmla="*/ 23011 h 416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9676" h="4161931">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flip="none" rotWithShape="1">
              <a:gsLst>
                <a:gs pos="0">
                  <a:schemeClr val="accent3">
                    <a:lumMod val="75000"/>
                  </a:schemeClr>
                </a:gs>
                <a:gs pos="69000">
                  <a:schemeClr val="accent3"/>
                </a:gs>
                <a:gs pos="65000">
                  <a:schemeClr val="accent3">
                    <a:lumMod val="60000"/>
                    <a:lumOff val="40000"/>
                  </a:schemeClr>
                </a:gs>
                <a:gs pos="33000">
                  <a:schemeClr val="accent3">
                    <a:lumMod val="60000"/>
                    <a:lumOff val="40000"/>
                  </a:schemeClr>
                </a:gs>
                <a:gs pos="30000">
                  <a:schemeClr val="accent3">
                    <a:lumMod val="75000"/>
                  </a:schemeClr>
                </a:gs>
                <a:gs pos="100000">
                  <a:schemeClr val="accent3"/>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29" name="Rounded Rectangle 28"/>
            <p:cNvSpPr/>
            <p:nvPr/>
          </p:nvSpPr>
          <p:spPr>
            <a:xfrm>
              <a:off x="1314450" y="2247900"/>
              <a:ext cx="1581150" cy="3628644"/>
            </a:xfrm>
            <a:prstGeom prst="roundRect">
              <a:avLst>
                <a:gd name="adj" fmla="val 10643"/>
              </a:avLst>
            </a:prstGeom>
            <a:gradFill flip="none" rotWithShape="1">
              <a:gsLst>
                <a:gs pos="0">
                  <a:schemeClr val="bg1">
                    <a:lumMod val="95000"/>
                  </a:schemeClr>
                </a:gs>
                <a:gs pos="50000">
                  <a:schemeClr val="bg1">
                    <a:lumMod val="83000"/>
                    <a:lumOff val="17000"/>
                  </a:schemeClr>
                </a:gs>
                <a:gs pos="100000">
                  <a:srgbClr val="FDFDFD">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sp>
          <p:nvSpPr>
            <p:cNvPr id="30" name="Freeform 29"/>
            <p:cNvSpPr/>
            <p:nvPr/>
          </p:nvSpPr>
          <p:spPr>
            <a:xfrm>
              <a:off x="1884839" y="1238103"/>
              <a:ext cx="420211" cy="212081"/>
            </a:xfrm>
            <a:custGeom>
              <a:avLst/>
              <a:gdLst>
                <a:gd name="connsiteX0" fmla="*/ 445294 w 445294"/>
                <a:gd name="connsiteY0" fmla="*/ 46584 h 212081"/>
                <a:gd name="connsiteX1" fmla="*/ 427797 w 445294"/>
                <a:gd name="connsiteY1" fmla="*/ 111003 h 212081"/>
                <a:gd name="connsiteX2" fmla="*/ 427094 w 445294"/>
                <a:gd name="connsiteY2" fmla="*/ 111778 h 212081"/>
                <a:gd name="connsiteX3" fmla="*/ 427797 w 445294"/>
                <a:gd name="connsiteY3" fmla="*/ 111003 h 212081"/>
                <a:gd name="connsiteX4" fmla="*/ 445294 w 445294"/>
                <a:gd name="connsiteY4" fmla="*/ 46584 h 212081"/>
                <a:gd name="connsiteX5" fmla="*/ 218933 w 445294"/>
                <a:gd name="connsiteY5" fmla="*/ 0 h 212081"/>
                <a:gd name="connsiteX6" fmla="*/ 211793 w 445294"/>
                <a:gd name="connsiteY6" fmla="*/ 14156 h 212081"/>
                <a:gd name="connsiteX7" fmla="*/ 220737 w 445294"/>
                <a:gd name="connsiteY7" fmla="*/ 2178 h 212081"/>
                <a:gd name="connsiteX8" fmla="*/ 219631 w 445294"/>
                <a:gd name="connsiteY8" fmla="*/ 0 h 212081"/>
                <a:gd name="connsiteX9" fmla="*/ 413100 w 445294"/>
                <a:gd name="connsiteY9" fmla="*/ 107950 h 212081"/>
                <a:gd name="connsiteX10" fmla="*/ 423383 w 445294"/>
                <a:gd name="connsiteY10" fmla="*/ 115870 h 212081"/>
                <a:gd name="connsiteX11" fmla="*/ 380082 w 445294"/>
                <a:gd name="connsiteY11" fmla="*/ 163608 h 212081"/>
                <a:gd name="connsiteX12" fmla="*/ 222647 w 445294"/>
                <a:gd name="connsiteY12" fmla="*/ 212081 h 212081"/>
                <a:gd name="connsiteX13" fmla="*/ 0 w 445294"/>
                <a:gd name="connsiteY13" fmla="*/ 46584 h 212081"/>
                <a:gd name="connsiteX14" fmla="*/ 17497 w 445294"/>
                <a:gd name="connsiteY14" fmla="*/ 111003 h 212081"/>
                <a:gd name="connsiteX15" fmla="*/ 19703 w 445294"/>
                <a:gd name="connsiteY15" fmla="*/ 113435 h 212081"/>
                <a:gd name="connsiteX16" fmla="*/ 26775 w 445294"/>
                <a:gd name="connsiteY16" fmla="*/ 107950 h 212081"/>
                <a:gd name="connsiteX17" fmla="*/ 218933 w 445294"/>
                <a:gd name="connsiteY17" fmla="*/ 0 h 2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5294" h="212081">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6777">
                <a:defRPr/>
              </a:pPr>
              <a:endParaRPr lang="en-US" b="1">
                <a:solidFill>
                  <a:prstClr val="white"/>
                </a:solidFill>
              </a:endParaRPr>
            </a:p>
          </p:txBody>
        </p:sp>
      </p:grpSp>
      <p:sp>
        <p:nvSpPr>
          <p:cNvPr id="50" name="Rectangle 49"/>
          <p:cNvSpPr/>
          <p:nvPr/>
        </p:nvSpPr>
        <p:spPr>
          <a:xfrm>
            <a:off x="0" y="61315"/>
            <a:ext cx="11887200" cy="624356"/>
          </a:xfrm>
          <a:prstGeom prst="rect">
            <a:avLst/>
          </a:prstGeom>
        </p:spPr>
        <p:txBody>
          <a:bodyPr wrap="square" lIns="69677" tIns="34839" rIns="69677" bIns="34839">
            <a:spAutoFit/>
          </a:bodyPr>
          <a:lstStyle/>
          <a:p>
            <a:pPr algn="ctr" defTabSz="696777"/>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II. CÁC BIỆN PHÁP</a:t>
            </a:r>
            <a:endPar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52" name="Rectangle 51"/>
          <p:cNvSpPr/>
          <p:nvPr/>
        </p:nvSpPr>
        <p:spPr>
          <a:xfrm>
            <a:off x="3283264" y="4716380"/>
            <a:ext cx="8807136" cy="461665"/>
          </a:xfrm>
          <a:prstGeom prst="rect">
            <a:avLst/>
          </a:prstGeom>
        </p:spPr>
        <p:txBody>
          <a:bodyPr wrap="square">
            <a:spAutoFit/>
          </a:bodyPr>
          <a:lstStyle/>
          <a:p>
            <a:r>
              <a:rPr lang="vi-VN" sz="2400" b="1" dirty="0" smtClean="0">
                <a:latin typeface="Times New Roman" pitchFamily="18" charset="0"/>
                <a:cs typeface="Times New Roman" pitchFamily="18" charset="0"/>
              </a:rPr>
              <a:t>Biện pháp 3:</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Rèn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mở</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252708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5D10C54-5E85-4E08-A815-55391CB1EA14}"/>
              </a:ext>
            </a:extLst>
          </p:cNvPr>
          <p:cNvSpPr/>
          <p:nvPr/>
        </p:nvSpPr>
        <p:spPr>
          <a:xfrm>
            <a:off x="1887180" y="204977"/>
            <a:ext cx="8729472" cy="1008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kern="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kern="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69011D4-1AFB-4DD6-A63C-3E97BF6F672B}"/>
              </a:ext>
            </a:extLst>
          </p:cNvPr>
          <p:cNvSpPr/>
          <p:nvPr/>
        </p:nvSpPr>
        <p:spPr>
          <a:xfrm>
            <a:off x="158496" y="1319073"/>
            <a:ext cx="11814048" cy="1479892"/>
          </a:xfrm>
          <a:prstGeom prst="rect">
            <a:avLst/>
          </a:prstGeom>
        </p:spPr>
        <p:txBody>
          <a:bodyPr wrap="square">
            <a:spAutoFit/>
          </a:bodyPr>
          <a:lstStyle/>
          <a:p>
            <a:pPr indent="457200" algn="just">
              <a:lnSpc>
                <a:spcPct val="110000"/>
              </a:lnSpc>
            </a:pPr>
            <a:r>
              <a:rPr lang="vi-VN" sz="2800" b="1" dirty="0" smtClean="0">
                <a:latin typeface="Times New Roman" panose="02020603050405020304" pitchFamily="18" charset="0"/>
                <a:ea typeface="Times New Roman" panose="02020603050405020304" pitchFamily="18" charset="0"/>
              </a:rPr>
              <a:t>Trong </a:t>
            </a:r>
            <a:r>
              <a:rPr lang="vi-VN" sz="2800" b="1" dirty="0">
                <a:latin typeface="Times New Roman" panose="02020603050405020304" pitchFamily="18" charset="0"/>
                <a:ea typeface="Times New Roman" panose="02020603050405020304" pitchFamily="18" charset="0"/>
              </a:rPr>
              <a:t>quá trình dạy học bản thân tôi luôn nhận thức được cách luyện đọc và phát âm thật chính xác. Vì vậy, trong quá trình dạy học tôi luôn phải nghiên cứu kĩ trước các văn bản, nội dung bài học. </a:t>
            </a:r>
          </a:p>
        </p:txBody>
      </p:sp>
      <p:sp>
        <p:nvSpPr>
          <p:cNvPr id="10" name="Rectangle 9">
            <a:extLst>
              <a:ext uri="{FF2B5EF4-FFF2-40B4-BE49-F238E27FC236}">
                <a16:creationId xmlns:a16="http://schemas.microsoft.com/office/drawing/2014/main" xmlns="" id="{2C9F5DE8-DF3E-4ED7-A023-AFC66068D574}"/>
              </a:ext>
            </a:extLst>
          </p:cNvPr>
          <p:cNvSpPr/>
          <p:nvPr/>
        </p:nvSpPr>
        <p:spPr>
          <a:xfrm>
            <a:off x="253784" y="2904277"/>
            <a:ext cx="11572456" cy="1578894"/>
          </a:xfrm>
          <a:prstGeom prst="rect">
            <a:avLst/>
          </a:prstGeom>
        </p:spPr>
        <p:txBody>
          <a:bodyPr wrap="square">
            <a:spAutoFit/>
          </a:bodyPr>
          <a:lstStyle/>
          <a:p>
            <a:pPr algn="just">
              <a:lnSpc>
                <a:spcPct val="115000"/>
              </a:lnSpc>
            </a:pP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luôn rèn cho học sinh có ý thức nói, đọc đúng và chuẩn. Luôn  nhắc nhở các em rèn đọc, rèn nói đúng không chỉ trong các tiết học mà cả trong  giao tiếp hàng ngày.</a:t>
            </a:r>
          </a:p>
        </p:txBody>
      </p:sp>
      <p:sp>
        <p:nvSpPr>
          <p:cNvPr id="11" name="Rectangle 10">
            <a:extLst>
              <a:ext uri="{FF2B5EF4-FFF2-40B4-BE49-F238E27FC236}">
                <a16:creationId xmlns:a16="http://schemas.microsoft.com/office/drawing/2014/main" xmlns="" id="{2DD3F153-8844-4312-81D0-275D950DEA22}"/>
              </a:ext>
            </a:extLst>
          </p:cNvPr>
          <p:cNvSpPr/>
          <p:nvPr/>
        </p:nvSpPr>
        <p:spPr>
          <a:xfrm>
            <a:off x="253784" y="4608724"/>
            <a:ext cx="11572456" cy="1384995"/>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Trong </a:t>
            </a:r>
            <a:r>
              <a:rPr lang="vi-VN" sz="2800" b="1" dirty="0">
                <a:latin typeface="Times New Roman" panose="02020603050405020304" pitchFamily="18" charset="0"/>
                <a:cs typeface="Times New Roman" panose="02020603050405020304" pitchFamily="18" charset="0"/>
              </a:rPr>
              <a:t>các giờ tập đọc tôi giao nhiệm vụ cho học sinh kèm cặp nhau đọc, luyện đọc trong nhóm để các em đọc tốt hơn. Nhắc nhở các em cùng có ý thức phát âm đúng trong mọi tình huống.</a:t>
            </a:r>
          </a:p>
        </p:txBody>
      </p:sp>
    </p:spTree>
    <p:extLst>
      <p:ext uri="{BB962C8B-B14F-4D97-AF65-F5344CB8AC3E}">
        <p14:creationId xmlns:p14="http://schemas.microsoft.com/office/powerpoint/2010/main" val="24812699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60D4762B-92CD-49EB-82BA-4F0934D81413}"/>
              </a:ext>
            </a:extLst>
          </p:cNvPr>
          <p:cNvPicPr>
            <a:picLocks noChangeAspect="1"/>
          </p:cNvPicPr>
          <p:nvPr/>
        </p:nvPicPr>
        <p:blipFill>
          <a:blip r:embed="rId2"/>
          <a:stretch>
            <a:fillRect/>
          </a:stretch>
        </p:blipFill>
        <p:spPr>
          <a:xfrm>
            <a:off x="-12192" y="0"/>
            <a:ext cx="12192000" cy="6858000"/>
          </a:xfrm>
          <a:prstGeom prst="rect">
            <a:avLst/>
          </a:prstGeom>
        </p:spPr>
      </p:pic>
      <p:cxnSp>
        <p:nvCxnSpPr>
          <p:cNvPr id="3" name="Straight Connector 2">
            <a:extLst>
              <a:ext uri="{FF2B5EF4-FFF2-40B4-BE49-F238E27FC236}">
                <a16:creationId xmlns:a16="http://schemas.microsoft.com/office/drawing/2014/main" xmlns="" id="{D9F2D9E5-338E-4BBB-BF28-A08CB533546B}"/>
              </a:ext>
            </a:extLst>
          </p:cNvPr>
          <p:cNvCxnSpPr>
            <a:cxnSpLocks/>
          </p:cNvCxnSpPr>
          <p:nvPr/>
        </p:nvCxnSpPr>
        <p:spPr>
          <a:xfrm flipH="1">
            <a:off x="6461851" y="1865239"/>
            <a:ext cx="5730149" cy="6523250"/>
          </a:xfrm>
          <a:prstGeom prst="line">
            <a:avLst/>
          </a:prstGeom>
          <a:ln w="1905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3AE5B0E4-0727-40D1-B28D-1851943BE768}"/>
              </a:ext>
            </a:extLst>
          </p:cNvPr>
          <p:cNvGrpSpPr/>
          <p:nvPr/>
        </p:nvGrpSpPr>
        <p:grpSpPr>
          <a:xfrm rot="10636590">
            <a:off x="1136029" y="917121"/>
            <a:ext cx="718308" cy="563331"/>
            <a:chOff x="8512593" y="1202677"/>
            <a:chExt cx="872029" cy="652287"/>
          </a:xfrm>
          <a:solidFill>
            <a:schemeClr val="accent1"/>
          </a:solidFill>
        </p:grpSpPr>
        <p:sp>
          <p:nvSpPr>
            <p:cNvPr id="7" name="Freeform: Shape 6">
              <a:extLst>
                <a:ext uri="{FF2B5EF4-FFF2-40B4-BE49-F238E27FC236}">
                  <a16:creationId xmlns:a16="http://schemas.microsoft.com/office/drawing/2014/main" xmlns="" id="{12E9A628-53DF-4FF9-B3F7-7BC8A7A0E219}"/>
                </a:ext>
              </a:extLst>
            </p:cNvPr>
            <p:cNvSpPr/>
            <p:nvPr/>
          </p:nvSpPr>
          <p:spPr>
            <a:xfrm>
              <a:off x="8976946" y="1202677"/>
              <a:ext cx="407676" cy="635974"/>
            </a:xfrm>
            <a:custGeom>
              <a:avLst/>
              <a:gdLst>
                <a:gd name="connsiteX0" fmla="*/ 152317 w 316835"/>
                <a:gd name="connsiteY0" fmla="*/ 9508 h 494263"/>
                <a:gd name="connsiteX1" fmla="*/ 83881 w 316835"/>
                <a:gd name="connsiteY1" fmla="*/ 496167 h 494263"/>
                <a:gd name="connsiteX2" fmla="*/ 64871 w 316835"/>
                <a:gd name="connsiteY2" fmla="*/ 445473 h 494263"/>
                <a:gd name="connsiteX3" fmla="*/ 128238 w 316835"/>
                <a:gd name="connsiteY3" fmla="*/ 339016 h 494263"/>
                <a:gd name="connsiteX4" fmla="*/ 106693 w 316835"/>
                <a:gd name="connsiteY4" fmla="*/ 299729 h 494263"/>
                <a:gd name="connsiteX5" fmla="*/ 152317 w 316835"/>
                <a:gd name="connsiteY5" fmla="*/ 9508 h 49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835" h="494263">
                  <a:moveTo>
                    <a:pt x="152317" y="9508"/>
                  </a:moveTo>
                  <a:cubicBezTo>
                    <a:pt x="429865" y="8240"/>
                    <a:pt x="329745" y="491097"/>
                    <a:pt x="83881" y="496167"/>
                  </a:cubicBezTo>
                  <a:cubicBezTo>
                    <a:pt x="59802" y="496167"/>
                    <a:pt x="48396" y="464483"/>
                    <a:pt x="64871" y="445473"/>
                  </a:cubicBezTo>
                  <a:cubicBezTo>
                    <a:pt x="92753" y="413789"/>
                    <a:pt x="114297" y="378304"/>
                    <a:pt x="128238" y="339016"/>
                  </a:cubicBezTo>
                  <a:cubicBezTo>
                    <a:pt x="134575" y="322541"/>
                    <a:pt x="124436" y="303531"/>
                    <a:pt x="106693" y="299729"/>
                  </a:cubicBezTo>
                  <a:cubicBezTo>
                    <a:pt x="-37784" y="266778"/>
                    <a:pt x="-20041" y="10775"/>
                    <a:pt x="152317" y="9508"/>
                  </a:cubicBezTo>
                  <a:close/>
                </a:path>
              </a:pathLst>
            </a:custGeom>
            <a:grpFill/>
            <a:ln w="952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a16="http://schemas.microsoft.com/office/drawing/2014/main" xmlns="" id="{583909E5-2EE3-47DA-9D84-57A4E5AA5FAE}"/>
                </a:ext>
              </a:extLst>
            </p:cNvPr>
            <p:cNvSpPr/>
            <p:nvPr/>
          </p:nvSpPr>
          <p:spPr>
            <a:xfrm>
              <a:off x="8512593" y="1202682"/>
              <a:ext cx="407676" cy="652282"/>
            </a:xfrm>
            <a:custGeom>
              <a:avLst/>
              <a:gdLst>
                <a:gd name="connsiteX0" fmla="*/ 153277 w 316835"/>
                <a:gd name="connsiteY0" fmla="*/ 9505 h 506936"/>
                <a:gd name="connsiteX1" fmla="*/ 97514 w 316835"/>
                <a:gd name="connsiteY1" fmla="*/ 497431 h 506936"/>
                <a:gd name="connsiteX2" fmla="*/ 72167 w 316835"/>
                <a:gd name="connsiteY2" fmla="*/ 439134 h 506936"/>
                <a:gd name="connsiteX3" fmla="*/ 126663 w 316835"/>
                <a:gd name="connsiteY3" fmla="*/ 346618 h 506936"/>
                <a:gd name="connsiteX4" fmla="*/ 102583 w 316835"/>
                <a:gd name="connsiteY4" fmla="*/ 298459 h 506936"/>
                <a:gd name="connsiteX5" fmla="*/ 153277 w 316835"/>
                <a:gd name="connsiteY5" fmla="*/ 9505 h 5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835" h="506936">
                  <a:moveTo>
                    <a:pt x="153277" y="9505"/>
                  </a:moveTo>
                  <a:cubicBezTo>
                    <a:pt x="399141" y="9505"/>
                    <a:pt x="333239" y="507570"/>
                    <a:pt x="97514" y="497431"/>
                  </a:cubicBezTo>
                  <a:cubicBezTo>
                    <a:pt x="68365" y="496164"/>
                    <a:pt x="53157" y="461946"/>
                    <a:pt x="72167" y="439134"/>
                  </a:cubicBezTo>
                  <a:cubicBezTo>
                    <a:pt x="94979" y="411252"/>
                    <a:pt x="113989" y="379569"/>
                    <a:pt x="126663" y="346618"/>
                  </a:cubicBezTo>
                  <a:cubicBezTo>
                    <a:pt x="134267" y="326340"/>
                    <a:pt x="122861" y="304796"/>
                    <a:pt x="102583" y="298459"/>
                  </a:cubicBezTo>
                  <a:cubicBezTo>
                    <a:pt x="-38092" y="260439"/>
                    <a:pt x="-17814" y="9505"/>
                    <a:pt x="153277" y="9505"/>
                  </a:cubicBezTo>
                  <a:close/>
                </a:path>
              </a:pathLst>
            </a:custGeom>
            <a:grpFill/>
            <a:ln w="9525" cap="flat">
              <a:noFill/>
              <a:prstDash val="solid"/>
              <a:miter/>
            </a:ln>
          </p:spPr>
          <p:txBody>
            <a:bodyPr rtlCol="0" anchor="ctr"/>
            <a:lstStyle/>
            <a:p>
              <a:endParaRPr lang="en-US" dirty="0">
                <a:solidFill>
                  <a:prstClr val="black"/>
                </a:solidFill>
              </a:endParaRPr>
            </a:p>
          </p:txBody>
        </p:sp>
      </p:grpSp>
      <p:grpSp>
        <p:nvGrpSpPr>
          <p:cNvPr id="9" name="Group 8">
            <a:extLst>
              <a:ext uri="{FF2B5EF4-FFF2-40B4-BE49-F238E27FC236}">
                <a16:creationId xmlns:a16="http://schemas.microsoft.com/office/drawing/2014/main" xmlns="" id="{B30EFC68-ACD6-4ACA-97BF-0A1431566B33}"/>
              </a:ext>
            </a:extLst>
          </p:cNvPr>
          <p:cNvGrpSpPr/>
          <p:nvPr/>
        </p:nvGrpSpPr>
        <p:grpSpPr>
          <a:xfrm>
            <a:off x="11049000" y="5866596"/>
            <a:ext cx="576465" cy="451325"/>
            <a:chOff x="8512592" y="1202677"/>
            <a:chExt cx="872030" cy="652286"/>
          </a:xfrm>
          <a:solidFill>
            <a:schemeClr val="accent1"/>
          </a:solidFill>
        </p:grpSpPr>
        <p:sp>
          <p:nvSpPr>
            <p:cNvPr id="10" name="Freeform: Shape 9">
              <a:extLst>
                <a:ext uri="{FF2B5EF4-FFF2-40B4-BE49-F238E27FC236}">
                  <a16:creationId xmlns:a16="http://schemas.microsoft.com/office/drawing/2014/main" xmlns="" id="{A0CB7DD5-C123-49BE-BB6B-4AC27B65237A}"/>
                </a:ext>
              </a:extLst>
            </p:cNvPr>
            <p:cNvSpPr/>
            <p:nvPr/>
          </p:nvSpPr>
          <p:spPr>
            <a:xfrm>
              <a:off x="8976946" y="1202677"/>
              <a:ext cx="407676" cy="635974"/>
            </a:xfrm>
            <a:custGeom>
              <a:avLst/>
              <a:gdLst>
                <a:gd name="connsiteX0" fmla="*/ 152317 w 316835"/>
                <a:gd name="connsiteY0" fmla="*/ 9508 h 494263"/>
                <a:gd name="connsiteX1" fmla="*/ 83881 w 316835"/>
                <a:gd name="connsiteY1" fmla="*/ 496167 h 494263"/>
                <a:gd name="connsiteX2" fmla="*/ 64871 w 316835"/>
                <a:gd name="connsiteY2" fmla="*/ 445473 h 494263"/>
                <a:gd name="connsiteX3" fmla="*/ 128238 w 316835"/>
                <a:gd name="connsiteY3" fmla="*/ 339016 h 494263"/>
                <a:gd name="connsiteX4" fmla="*/ 106693 w 316835"/>
                <a:gd name="connsiteY4" fmla="*/ 299729 h 494263"/>
                <a:gd name="connsiteX5" fmla="*/ 152317 w 316835"/>
                <a:gd name="connsiteY5" fmla="*/ 9508 h 49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835" h="494263">
                  <a:moveTo>
                    <a:pt x="152317" y="9508"/>
                  </a:moveTo>
                  <a:cubicBezTo>
                    <a:pt x="429865" y="8240"/>
                    <a:pt x="329745" y="491097"/>
                    <a:pt x="83881" y="496167"/>
                  </a:cubicBezTo>
                  <a:cubicBezTo>
                    <a:pt x="59802" y="496167"/>
                    <a:pt x="48396" y="464483"/>
                    <a:pt x="64871" y="445473"/>
                  </a:cubicBezTo>
                  <a:cubicBezTo>
                    <a:pt x="92753" y="413789"/>
                    <a:pt x="114297" y="378304"/>
                    <a:pt x="128238" y="339016"/>
                  </a:cubicBezTo>
                  <a:cubicBezTo>
                    <a:pt x="134575" y="322541"/>
                    <a:pt x="124436" y="303531"/>
                    <a:pt x="106693" y="299729"/>
                  </a:cubicBezTo>
                  <a:cubicBezTo>
                    <a:pt x="-37784" y="266778"/>
                    <a:pt x="-20041" y="10775"/>
                    <a:pt x="152317" y="9508"/>
                  </a:cubicBezTo>
                  <a:close/>
                </a:path>
              </a:pathLst>
            </a:custGeom>
            <a:grpFill/>
            <a:ln w="9525" cap="flat">
              <a:noFill/>
              <a:prstDash val="solid"/>
              <a:miter/>
            </a:ln>
          </p:spPr>
          <p:txBody>
            <a:bodyPr rtlCol="0" anchor="ctr"/>
            <a:lstStyle/>
            <a:p>
              <a:endParaRPr lang="en-US" dirty="0">
                <a:solidFill>
                  <a:prstClr val="black"/>
                </a:solidFill>
              </a:endParaRPr>
            </a:p>
          </p:txBody>
        </p:sp>
        <p:sp>
          <p:nvSpPr>
            <p:cNvPr id="11" name="Freeform: Shape 10">
              <a:extLst>
                <a:ext uri="{FF2B5EF4-FFF2-40B4-BE49-F238E27FC236}">
                  <a16:creationId xmlns:a16="http://schemas.microsoft.com/office/drawing/2014/main" xmlns="" id="{170FF176-F0C7-4D65-9D09-FFCFE01DD12F}"/>
                </a:ext>
              </a:extLst>
            </p:cNvPr>
            <p:cNvSpPr/>
            <p:nvPr/>
          </p:nvSpPr>
          <p:spPr>
            <a:xfrm>
              <a:off x="8512592" y="1202681"/>
              <a:ext cx="407676" cy="652282"/>
            </a:xfrm>
            <a:custGeom>
              <a:avLst/>
              <a:gdLst>
                <a:gd name="connsiteX0" fmla="*/ 153277 w 316835"/>
                <a:gd name="connsiteY0" fmla="*/ 9505 h 506936"/>
                <a:gd name="connsiteX1" fmla="*/ 97514 w 316835"/>
                <a:gd name="connsiteY1" fmla="*/ 497431 h 506936"/>
                <a:gd name="connsiteX2" fmla="*/ 72167 w 316835"/>
                <a:gd name="connsiteY2" fmla="*/ 439134 h 506936"/>
                <a:gd name="connsiteX3" fmla="*/ 126663 w 316835"/>
                <a:gd name="connsiteY3" fmla="*/ 346618 h 506936"/>
                <a:gd name="connsiteX4" fmla="*/ 102583 w 316835"/>
                <a:gd name="connsiteY4" fmla="*/ 298459 h 506936"/>
                <a:gd name="connsiteX5" fmla="*/ 153277 w 316835"/>
                <a:gd name="connsiteY5" fmla="*/ 9505 h 5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835" h="506936">
                  <a:moveTo>
                    <a:pt x="153277" y="9505"/>
                  </a:moveTo>
                  <a:cubicBezTo>
                    <a:pt x="399141" y="9505"/>
                    <a:pt x="333239" y="507570"/>
                    <a:pt x="97514" y="497431"/>
                  </a:cubicBezTo>
                  <a:cubicBezTo>
                    <a:pt x="68365" y="496164"/>
                    <a:pt x="53157" y="461946"/>
                    <a:pt x="72167" y="439134"/>
                  </a:cubicBezTo>
                  <a:cubicBezTo>
                    <a:pt x="94979" y="411252"/>
                    <a:pt x="113989" y="379569"/>
                    <a:pt x="126663" y="346618"/>
                  </a:cubicBezTo>
                  <a:cubicBezTo>
                    <a:pt x="134267" y="326340"/>
                    <a:pt x="122861" y="304796"/>
                    <a:pt x="102583" y="298459"/>
                  </a:cubicBezTo>
                  <a:cubicBezTo>
                    <a:pt x="-38092" y="260439"/>
                    <a:pt x="-17814" y="9505"/>
                    <a:pt x="153277" y="9505"/>
                  </a:cubicBezTo>
                  <a:close/>
                </a:path>
              </a:pathLst>
            </a:custGeom>
            <a:grpFill/>
            <a:ln w="9525" cap="flat">
              <a:noFill/>
              <a:prstDash val="solid"/>
              <a:miter/>
            </a:ln>
          </p:spPr>
          <p:txBody>
            <a:bodyPr rtlCol="0" anchor="ctr"/>
            <a:lstStyle/>
            <a:p>
              <a:endParaRPr lang="en-US">
                <a:solidFill>
                  <a:prstClr val="black"/>
                </a:solidFill>
              </a:endParaRPr>
            </a:p>
          </p:txBody>
        </p:sp>
      </p:grpSp>
      <p:sp>
        <p:nvSpPr>
          <p:cNvPr id="4" name="Rectangle 3">
            <a:extLst>
              <a:ext uri="{FF2B5EF4-FFF2-40B4-BE49-F238E27FC236}">
                <a16:creationId xmlns:a16="http://schemas.microsoft.com/office/drawing/2014/main" xmlns="" id="{80B53E5A-A5DD-450C-8692-0E3B30DC1969}"/>
              </a:ext>
            </a:extLst>
          </p:cNvPr>
          <p:cNvSpPr/>
          <p:nvPr/>
        </p:nvSpPr>
        <p:spPr>
          <a:xfrm>
            <a:off x="438912" y="1408745"/>
            <a:ext cx="11289792" cy="4524315"/>
          </a:xfrm>
          <a:prstGeom prst="rect">
            <a:avLst/>
          </a:prstGeom>
        </p:spPr>
        <p:txBody>
          <a:bodyPr wrap="square">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      </a:t>
            </a:r>
            <a:r>
              <a:rPr lang="vi-VN" sz="3200" b="1" dirty="0" smtClean="0">
                <a:solidFill>
                  <a:prstClr val="black"/>
                </a:solidFill>
                <a:latin typeface="Times New Roman" panose="02020603050405020304" pitchFamily="18" charset="0"/>
                <a:cs typeface="Times New Roman" panose="02020603050405020304" pitchFamily="18" charset="0"/>
              </a:rPr>
              <a:t>Ví </a:t>
            </a:r>
            <a:r>
              <a:rPr lang="vi-VN" sz="3200" b="1" dirty="0">
                <a:solidFill>
                  <a:prstClr val="black"/>
                </a:solidFill>
                <a:latin typeface="Times New Roman" panose="02020603050405020304" pitchFamily="18" charset="0"/>
                <a:cs typeface="Times New Roman" panose="02020603050405020304" pitchFamily="18" charset="0"/>
              </a:rPr>
              <a:t>dụ: </a:t>
            </a:r>
            <a:r>
              <a:rPr lang="vi-VN" sz="3200" dirty="0">
                <a:solidFill>
                  <a:srgbClr val="002060"/>
                </a:solidFill>
                <a:latin typeface="Times New Roman" panose="02020603050405020304" pitchFamily="18" charset="0"/>
                <a:cs typeface="Times New Roman" panose="02020603050405020304" pitchFamily="18" charset="0"/>
              </a:rPr>
              <a:t>Trong thực tế giảng dạy ở lớp mình, trong quá trình đọc tôi phát hiện có một số học sinh đọc còn ngọng, phát âm chưa đúng “n” thành “l”. </a:t>
            </a:r>
            <a:r>
              <a:rPr lang="vi-VN" sz="3200" dirty="0" smtClean="0">
                <a:solidFill>
                  <a:srgbClr val="002060"/>
                </a:solidFill>
                <a:latin typeface="Times New Roman" panose="02020603050405020304" pitchFamily="18" charset="0"/>
                <a:cs typeface="Times New Roman" panose="02020603050405020304" pitchFamily="18" charset="0"/>
              </a:rPr>
              <a:t>Trong </a:t>
            </a:r>
            <a:r>
              <a:rPr lang="vi-VN" sz="3200" dirty="0">
                <a:solidFill>
                  <a:srgbClr val="002060"/>
                </a:solidFill>
                <a:latin typeface="Times New Roman" panose="02020603050405020304" pitchFamily="18" charset="0"/>
                <a:cs typeface="Times New Roman" panose="02020603050405020304" pitchFamily="18" charset="0"/>
              </a:rPr>
              <a:t>trường hợp này tôi cho học sinh đọc tốt đọc mẫu và yêu cầu các em chú ý lắng nghe thật kĩ - theo dõi cách phát âm của bạn. Sau đó gọi các em đọc chưa đúng đọc lại, cho học sinh đọc lại nhiều lần cá nhân hoặc trong nhóm. Ngoài việc giúp các em đọc đúng, bên cạnh đó tôi còn giúp các em hiểu được nghĩa của tiếng, từ để từ đó học sinh biết đọc đúng và viết đúng; biết sửa lỗi cho bạn. </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606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013" y="14841"/>
            <a:ext cx="11393715" cy="2031325"/>
          </a:xfrm>
          <a:prstGeom prst="rect">
            <a:avLst/>
          </a:prstGeom>
        </p:spPr>
        <p:txBody>
          <a:bodyPr wrap="square">
            <a:spAutoFit/>
          </a:bodyPr>
          <a:lstStyle/>
          <a:p>
            <a:pPr fontAlgn="base">
              <a:lnSpc>
                <a:spcPct val="150000"/>
              </a:lnSpc>
            </a:pPr>
            <a:endParaRPr lang="en-US" sz="2800" b="1" i="1" dirty="0" smtClean="0">
              <a:solidFill>
                <a:srgbClr val="FF0000"/>
              </a:solidFill>
              <a:latin typeface="Times New Roman" pitchFamily="18" charset="0"/>
              <a:cs typeface="Times New Roman" pitchFamily="18" charset="0"/>
            </a:endParaRPr>
          </a:p>
          <a:p>
            <a:pPr fontAlgn="base">
              <a:lnSpc>
                <a:spcPct val="150000"/>
              </a:lnSpc>
            </a:pPr>
            <a:r>
              <a:rPr lang="en-US" sz="2800" b="1" i="1" dirty="0" smtClean="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Đọc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đúng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câu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đoạn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endParaRPr lang="en-US" sz="2800" b="1" i="1" dirty="0">
              <a:solidFill>
                <a:srgbClr val="FF0000"/>
              </a:solidFill>
              <a:latin typeface="Times New Roman" pitchFamily="18" charset="0"/>
              <a:cs typeface="Times New Roman" pitchFamily="18" charset="0"/>
            </a:endParaRPr>
          </a:p>
          <a:p>
            <a:pPr algn="just" fontAlgn="base">
              <a:lnSpc>
                <a:spcPct val="150000"/>
              </a:lnSpc>
            </a:pP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269011D4-1AFB-4DD6-A63C-3E97BF6F672B}"/>
              </a:ext>
            </a:extLst>
          </p:cNvPr>
          <p:cNvSpPr/>
          <p:nvPr/>
        </p:nvSpPr>
        <p:spPr>
          <a:xfrm>
            <a:off x="192506" y="1398350"/>
            <a:ext cx="11863137" cy="2878480"/>
          </a:xfrm>
          <a:prstGeom prst="rect">
            <a:avLst/>
          </a:prstGeom>
        </p:spPr>
        <p:txBody>
          <a:bodyPr wrap="square">
            <a:spAutoFit/>
          </a:bodyPr>
          <a:lstStyle/>
          <a:p>
            <a:pPr algn="just">
              <a:lnSpc>
                <a:spcPct val="115000"/>
              </a:lnSpc>
            </a:pP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Bên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cạnh việc hướng dẫn học sinh đọc đúng câu văn dài, đoạn văn, giáo viên yêu cầu học sinh tự đọc bài - tìm ra câu văn dài; đoạn văn và phát hiện ra cách đọc đúng câu văn dài; đoạn văn đó. Khi đọc phải liền từ, không ngắt - nghỉ một cách tự do. Ngắt - nghỉ phải phù hợp ở các dấu câu. </a:t>
            </a:r>
          </a:p>
        </p:txBody>
      </p:sp>
    </p:spTree>
    <p:extLst>
      <p:ext uri="{BB962C8B-B14F-4D97-AF65-F5344CB8AC3E}">
        <p14:creationId xmlns:p14="http://schemas.microsoft.com/office/powerpoint/2010/main" val="232660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1" nodeType="clickEffect">
                                  <p:stCondLst>
                                    <p:cond delay="0"/>
                                  </p:stCondLst>
                                  <p:childTnLst>
                                    <p:animEffect transition="out" filter="wheel(1)">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714E0C9-16A4-4CF8-B39D-0DB6FB8B502C}"/>
              </a:ext>
            </a:extLst>
          </p:cNvPr>
          <p:cNvSpPr/>
          <p:nvPr/>
        </p:nvSpPr>
        <p:spPr>
          <a:xfrm>
            <a:off x="0" y="24069"/>
            <a:ext cx="12192000" cy="6512552"/>
          </a:xfrm>
          <a:prstGeom prst="rect">
            <a:avLst/>
          </a:prstGeom>
        </p:spPr>
        <p:txBody>
          <a:bodyPr wrap="square">
            <a:spAutoFit/>
          </a:bodyPr>
          <a:lstStyle/>
          <a:p>
            <a:pPr indent="228600" algn="just">
              <a:lnSpc>
                <a:spcPct val="115000"/>
              </a:lnSpc>
            </a:pPr>
            <a:r>
              <a:rPr lang="pt-BR" sz="2400" spc="-4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Tôi </a:t>
            </a:r>
            <a:r>
              <a:rPr lang="pt-BR" sz="24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đã tổng hợp các lỗi sai thành các nhóm để tìm ra biện pháp luyện đọc đ</a:t>
            </a:r>
            <a:r>
              <a:rPr lang="pt-BR" sz="2400" spc="-4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úng </a:t>
            </a:r>
            <a:r>
              <a:rPr lang="pt-BR" sz="24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 phù hợp với từng đối tượng học sinh và tôi đã phân loại được các nhóm như sau:</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pPr>
            <a:r>
              <a:rPr lang="pt-BR" sz="2400" spc="-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Nhóm đọc sai lỗi phát âm: l/n, s/x, ch/tr, r/d/gi</a:t>
            </a:r>
            <a:endParaRPr lang="en-US" sz="24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pPr>
            <a:r>
              <a:rPr lang="pt-BR" sz="2400" spc="-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Nhóm đọc chậm ê a, ngắc ngứ</a:t>
            </a:r>
            <a:endParaRPr lang="en-US" sz="24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pPr>
            <a:r>
              <a:rPr lang="pt-BR" sz="2400" spc="-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Nhóm đọc liến thoắng không biết ngắt nghỉ phù hợp</a:t>
            </a:r>
            <a:endParaRPr lang="en-US" sz="24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pPr>
            <a:r>
              <a:rPr lang="pt-BR" sz="2400" spc="-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Nhóm đọc quá nhanh</a:t>
            </a:r>
            <a:endParaRPr lang="en-US" sz="24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pPr>
            <a:r>
              <a:rPr lang="pt-BR" sz="2400" spc="-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Nhóm đọc quá chậm</a:t>
            </a:r>
            <a:endParaRPr lang="en-US" sz="24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pPr>
            <a:r>
              <a:rPr lang="pt-BR" sz="2400" spc="-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Nhóm đọc không hiểu nội dung</a:t>
            </a:r>
            <a:endParaRPr lang="en-US" sz="24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pPr>
            <a:r>
              <a:rPr lang="pt-BR" sz="24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 thực tế của học sinh trong lớp, có em vừa đọc sai lỗi phát âm l/n, s/x, ch/tr, đọc chậm ê a, ngắc ngứ, không biết ngắt nghỉ hơi. Nên tôi đã lựa chọn để hướng dẫn từng em luyện đọc đúng theo từng nhóm với một số hình thức sau:</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600"/>
              </a:spcBef>
            </a:pPr>
            <a:r>
              <a:rPr lang="pt-BR" sz="24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pt-BR" sz="2400" spc="-4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pt-BR" sz="2400" spc="-4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pt-BR" sz="24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Luyện đọc đúng từng tiếng, từng từ, từng câu, từng đoạn, cả bài nhiều lần để các em làm quen với mặt chữ.</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600"/>
              </a:spcBef>
            </a:pPr>
            <a:r>
              <a:rPr lang="pt-BR" sz="2400" spc="-4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pt-BR" sz="24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 học sinh đọc, nhóm đọc, cả lớp đọc đồng thanh.</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600"/>
              </a:spcBef>
            </a:pPr>
            <a:r>
              <a:rPr lang="pt-BR" sz="2400" spc="-4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pt-BR" sz="24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Hướng dẫn cá nhân: Luyện đọc tiếng khó, từ khó nhiều lần để HS đọc đúng.</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01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519DE7-185B-4609-A40D-ACF4D2E8A685}"/>
              </a:ext>
            </a:extLst>
          </p:cNvPr>
          <p:cNvSpPr txBox="1"/>
          <p:nvPr/>
        </p:nvSpPr>
        <p:spPr>
          <a:xfrm>
            <a:off x="96253" y="167585"/>
            <a:ext cx="12095747" cy="5170646"/>
          </a:xfrm>
          <a:prstGeom prst="rect">
            <a:avLst/>
          </a:prstGeom>
          <a:noFill/>
        </p:spPr>
        <p:txBody>
          <a:bodyPr wrap="square">
            <a:spAutoFit/>
          </a:bodyPr>
          <a:lstStyle/>
          <a:p>
            <a:r>
              <a:rPr lang="en-US" sz="2400" b="1" dirty="0" smtClean="0">
                <a:solidFill>
                  <a:srgbClr val="FF0000"/>
                </a:solidFill>
                <a:latin typeface="Times New Roman" panose="02020603050405020304" pitchFamily="18" charset="0"/>
                <a:ea typeface="Arial Unicode MS"/>
                <a:cs typeface="Times New Roman" panose="02020603050405020304" pitchFamily="18" charset="0"/>
              </a:rPr>
              <a:t>*  </a:t>
            </a:r>
            <a:r>
              <a:rPr lang="vi-VN" sz="2400" b="1" dirty="0" smtClean="0">
                <a:solidFill>
                  <a:srgbClr val="FF0000"/>
                </a:solidFill>
                <a:latin typeface="Times New Roman" panose="02020603050405020304" pitchFamily="18" charset="0"/>
                <a:ea typeface="Arial Unicode MS"/>
                <a:cs typeface="Times New Roman" panose="02020603050405020304" pitchFamily="18" charset="0"/>
              </a:rPr>
              <a:t>Ngắt </a:t>
            </a:r>
            <a:r>
              <a:rPr lang="vi-VN" sz="2400" b="1" dirty="0">
                <a:solidFill>
                  <a:srgbClr val="FF0000"/>
                </a:solidFill>
                <a:latin typeface="Times New Roman" panose="02020603050405020304" pitchFamily="18" charset="0"/>
                <a:ea typeface="Arial Unicode MS"/>
                <a:cs typeface="Times New Roman" panose="02020603050405020304" pitchFamily="18" charset="0"/>
              </a:rPr>
              <a:t>giọng biểu cảm: </a:t>
            </a:r>
          </a:p>
          <a:p>
            <a:pPr algn="just"/>
            <a:r>
              <a:rPr lang="vi-VN" sz="2400" b="1" dirty="0">
                <a:solidFill>
                  <a:prstClr val="black"/>
                </a:solidFill>
                <a:latin typeface="Times New Roman" panose="02020603050405020304" pitchFamily="18" charset="0"/>
                <a:ea typeface="Arial Unicode MS"/>
                <a:cs typeface="Times New Roman" panose="02020603050405020304" pitchFamily="18" charset="0"/>
              </a:rPr>
              <a:t>       	</a:t>
            </a:r>
            <a:r>
              <a:rPr lang="vi-VN" sz="2400" b="1" dirty="0">
                <a:latin typeface="Times New Roman" panose="02020603050405020304" pitchFamily="18" charset="0"/>
                <a:ea typeface="Arial Unicode MS"/>
                <a:cs typeface="Times New Roman" panose="02020603050405020304" pitchFamily="18" charset="0"/>
              </a:rPr>
              <a:t>Dạy cho học sinh biết cách ngắt giọng logic là yêu cầu quan trọng với học sinh lớp </a:t>
            </a:r>
            <a:r>
              <a:rPr lang="en-US" sz="2400" b="1" dirty="0" smtClean="0">
                <a:latin typeface="Times New Roman" panose="02020603050405020304" pitchFamily="18" charset="0"/>
                <a:ea typeface="Arial Unicode MS"/>
                <a:cs typeface="Times New Roman" panose="02020603050405020304" pitchFamily="18" charset="0"/>
              </a:rPr>
              <a:t>3</a:t>
            </a:r>
            <a:r>
              <a:rPr lang="vi-VN" sz="2400" b="1" dirty="0" smtClean="0">
                <a:latin typeface="Times New Roman" panose="02020603050405020304" pitchFamily="18" charset="0"/>
                <a:ea typeface="Arial Unicode MS"/>
                <a:cs typeface="Times New Roman" panose="02020603050405020304" pitchFamily="18" charset="0"/>
              </a:rPr>
              <a:t>,  </a:t>
            </a:r>
            <a:r>
              <a:rPr lang="vi-VN" sz="2400" b="1" dirty="0">
                <a:latin typeface="Times New Roman" panose="02020603050405020304" pitchFamily="18" charset="0"/>
                <a:ea typeface="Arial Unicode MS"/>
                <a:cs typeface="Times New Roman" panose="02020603050405020304" pitchFamily="18" charset="0"/>
              </a:rPr>
              <a:t>ngoài ra giáo viên có thể dạy cho học sinh ngắt giọng biểu cảm ở một số bài thơ đây là phương tiện tác động người nghe. Ngắt giọng logic thiên về trí tuệ còn ngắt giọng biểu cảm thiên về cảm xúc.</a:t>
            </a:r>
          </a:p>
          <a:p>
            <a:pPr algn="just"/>
            <a:r>
              <a:rPr lang="en-US" sz="2400" b="1" dirty="0" smtClean="0">
                <a:latin typeface="Times New Roman" panose="02020603050405020304" pitchFamily="18" charset="0"/>
                <a:ea typeface="Arial Unicode MS"/>
                <a:cs typeface="Times New Roman" panose="02020603050405020304" pitchFamily="18" charset="0"/>
              </a:rPr>
              <a:t>            </a:t>
            </a:r>
            <a:r>
              <a:rPr lang="vi-VN" sz="2400" b="1" dirty="0" smtClean="0">
                <a:latin typeface="Times New Roman" panose="02020603050405020304" pitchFamily="18" charset="0"/>
                <a:ea typeface="Arial Unicode MS"/>
                <a:cs typeface="Times New Roman" panose="02020603050405020304" pitchFamily="18" charset="0"/>
              </a:rPr>
              <a:t>Ví </a:t>
            </a:r>
            <a:r>
              <a:rPr lang="vi-VN" sz="2400" b="1" dirty="0">
                <a:latin typeface="Times New Roman" panose="02020603050405020304" pitchFamily="18" charset="0"/>
                <a:ea typeface="Arial Unicode MS"/>
                <a:cs typeface="Times New Roman" panose="02020603050405020304" pitchFamily="18" charset="0"/>
              </a:rPr>
              <a:t>dụ: Khi đo</a:t>
            </a:r>
            <a:r>
              <a:rPr lang="vi-VN" sz="2400" b="1" dirty="0">
                <a:solidFill>
                  <a:prstClr val="black"/>
                </a:solidFill>
                <a:latin typeface="Times New Roman" panose="02020603050405020304" pitchFamily="18" charset="0"/>
                <a:ea typeface="Arial Unicode MS"/>
                <a:cs typeface="Times New Roman" panose="02020603050405020304" pitchFamily="18" charset="0"/>
              </a:rPr>
              <a:t>̣c 2 câu thơ cuối của bài tập đọc “Thư trung thu”. Giáo viên cần hướng dẫn học sinh đọc. </a:t>
            </a:r>
          </a:p>
          <a:p>
            <a:pPr algn="just"/>
            <a:r>
              <a:rPr lang="vi-VN" sz="2400" b="1" dirty="0">
                <a:solidFill>
                  <a:prstClr val="black"/>
                </a:solidFill>
                <a:latin typeface="Times New Roman" panose="02020603050405020304" pitchFamily="18" charset="0"/>
                <a:ea typeface="Arial Unicode MS"/>
                <a:cs typeface="Times New Roman" panose="02020603050405020304" pitchFamily="18" charset="0"/>
              </a:rPr>
              <a:t>Các cháu/ hãy xứng đáng</a:t>
            </a:r>
          </a:p>
          <a:p>
            <a:pPr algn="just"/>
            <a:r>
              <a:rPr lang="vi-VN" sz="2400" b="1" dirty="0">
                <a:solidFill>
                  <a:prstClr val="black"/>
                </a:solidFill>
                <a:latin typeface="Times New Roman" panose="02020603050405020304" pitchFamily="18" charset="0"/>
                <a:ea typeface="Arial Unicode MS"/>
                <a:cs typeface="Times New Roman" panose="02020603050405020304" pitchFamily="18" charset="0"/>
              </a:rPr>
              <a:t>Cháu Bác Hồ Chí Minh.</a:t>
            </a:r>
          </a:p>
          <a:p>
            <a:pPr algn="just"/>
            <a:r>
              <a:rPr lang="vi-VN" sz="2400" b="1" dirty="0">
                <a:solidFill>
                  <a:prstClr val="black"/>
                </a:solidFill>
                <a:latin typeface="Times New Roman" panose="02020603050405020304" pitchFamily="18" charset="0"/>
                <a:ea typeface="Arial Unicode MS"/>
                <a:cs typeface="Times New Roman" panose="02020603050405020304" pitchFamily="18" charset="0"/>
              </a:rPr>
              <a:t>      </a:t>
            </a:r>
            <a:r>
              <a:rPr lang="vi-VN" sz="2400" b="1" dirty="0">
                <a:solidFill>
                  <a:srgbClr val="7030A0"/>
                </a:solidFill>
                <a:latin typeface="Times New Roman" panose="02020603050405020304" pitchFamily="18" charset="0"/>
                <a:ea typeface="Arial Unicode MS"/>
                <a:cs typeface="Times New Roman" panose="02020603050405020304" pitchFamily="18" charset="0"/>
              </a:rPr>
              <a:t>	</a:t>
            </a:r>
            <a:r>
              <a:rPr lang="vi-VN" sz="2400" b="1" dirty="0">
                <a:latin typeface="Times New Roman" panose="02020603050405020304" pitchFamily="18" charset="0"/>
                <a:ea typeface="Arial Unicode MS"/>
                <a:cs typeface="Times New Roman" panose="02020603050405020304" pitchFamily="18" charset="0"/>
              </a:rPr>
              <a:t>Ngắt nhịp như thế người nghe sẽ thấy được tình cảm yêu thương sâu sắc của Bác và đó chính là lời động viên khuyến khích cũng là lời khuyên của Bác đối với thiếu nhi. Qua đó để thấy được tình yêu bao la của Người đối với các em</a:t>
            </a:r>
            <a:r>
              <a:rPr lang="vi-VN" sz="2400" b="1" dirty="0" smtClean="0">
                <a:latin typeface="Times New Roman" panose="02020603050405020304" pitchFamily="18" charset="0"/>
                <a:ea typeface="Arial Unicode MS"/>
                <a:cs typeface="Times New Roman" panose="02020603050405020304" pitchFamily="18" charset="0"/>
              </a:rPr>
              <a:t>.</a:t>
            </a:r>
            <a:endParaRPr lang="en-US" sz="2400" b="1" dirty="0" smtClean="0">
              <a:latin typeface="Times New Roman" panose="02020603050405020304" pitchFamily="18" charset="0"/>
              <a:ea typeface="Arial Unicode MS"/>
              <a:cs typeface="Times New Roman" panose="02020603050405020304" pitchFamily="18" charset="0"/>
            </a:endParaRPr>
          </a:p>
          <a:p>
            <a:endParaRPr lang="vi-VN" sz="2400" b="1" dirty="0">
              <a:latin typeface="Times New Roman" panose="02020603050405020304" pitchFamily="18" charset="0"/>
              <a:ea typeface="Arial Unicode MS"/>
              <a:cs typeface="Times New Roman" panose="02020603050405020304" pitchFamily="18" charset="0"/>
            </a:endParaRPr>
          </a:p>
          <a:p>
            <a:endParaRPr lang="en-US" dirty="0">
              <a:solidFill>
                <a:prstClr val="black"/>
              </a:solidFill>
              <a:latin typeface="Arial"/>
              <a:ea typeface="Arial Unicode MS"/>
            </a:endParaRPr>
          </a:p>
        </p:txBody>
      </p:sp>
      <p:sp>
        <p:nvSpPr>
          <p:cNvPr id="5" name="Rectangle 4">
            <a:extLst>
              <a:ext uri="{FF2B5EF4-FFF2-40B4-BE49-F238E27FC236}">
                <a16:creationId xmlns:a16="http://schemas.microsoft.com/office/drawing/2014/main" xmlns="" id="{5C98A3E8-A031-4F04-9F42-ABF00F825869}"/>
              </a:ext>
            </a:extLst>
          </p:cNvPr>
          <p:cNvSpPr/>
          <p:nvPr/>
        </p:nvSpPr>
        <p:spPr>
          <a:xfrm>
            <a:off x="342425" y="4798083"/>
            <a:ext cx="11616964" cy="1277850"/>
          </a:xfrm>
          <a:prstGeom prst="rect">
            <a:avLst/>
          </a:prstGeom>
        </p:spPr>
        <p:txBody>
          <a:bodyPr wrap="square">
            <a:spAutoFit/>
          </a:bodyPr>
          <a:lstStyle/>
          <a:p>
            <a:pPr algn="just">
              <a:lnSpc>
                <a:spcPct val="107000"/>
              </a:lnSpc>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đúng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ngắt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giọng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ngắt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giọng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là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đích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việc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dạy</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tập</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đê</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phát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triển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31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1" nodeType="clickEffect">
                                  <p:stCondLst>
                                    <p:cond delay="0"/>
                                  </p:stCondLst>
                                  <p:childTnLst>
                                    <p:animEffect transition="out" filter="wheel(1)">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2">
      <a:dk1>
        <a:sysClr val="windowText" lastClr="000000"/>
      </a:dk1>
      <a:lt1>
        <a:sysClr val="window" lastClr="FFFFFF"/>
      </a:lt1>
      <a:dk2>
        <a:srgbClr val="1F497D"/>
      </a:dk2>
      <a:lt2>
        <a:srgbClr val="EEECE1"/>
      </a:lt2>
      <a:accent1>
        <a:srgbClr val="D87732"/>
      </a:accent1>
      <a:accent2>
        <a:srgbClr val="DE8D22"/>
      </a:accent2>
      <a:accent3>
        <a:srgbClr val="EF9E1B"/>
      </a:accent3>
      <a:accent4>
        <a:srgbClr val="FAC926"/>
      </a:accent4>
      <a:accent5>
        <a:srgbClr val="404040"/>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ALLPPT-COLOR-A32">
      <a:dk1>
        <a:sysClr val="windowText" lastClr="000000"/>
      </a:dk1>
      <a:lt1>
        <a:sysClr val="window" lastClr="FFFFFF"/>
      </a:lt1>
      <a:dk2>
        <a:srgbClr val="1F497D"/>
      </a:dk2>
      <a:lt2>
        <a:srgbClr val="EEECE1"/>
      </a:lt2>
      <a:accent1>
        <a:srgbClr val="D87732"/>
      </a:accent1>
      <a:accent2>
        <a:srgbClr val="DE8D22"/>
      </a:accent2>
      <a:accent3>
        <a:srgbClr val="EF9E1B"/>
      </a:accent3>
      <a:accent4>
        <a:srgbClr val="FAC926"/>
      </a:accent4>
      <a:accent5>
        <a:srgbClr val="404040"/>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2229</TotalTime>
  <Words>3869</Words>
  <Application>Microsoft Office PowerPoint</Application>
  <PresentationFormat>Custom</PresentationFormat>
  <Paragraphs>172</Paragraphs>
  <Slides>32</Slides>
  <Notes>0</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Contents Slide Master</vt:lpstr>
      <vt:lpstr>1_Office Theme</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This PC</dc:creator>
  <cp:lastModifiedBy>Admin</cp:lastModifiedBy>
  <cp:revision>56</cp:revision>
  <dcterms:created xsi:type="dcterms:W3CDTF">2022-01-19T08:19:19Z</dcterms:created>
  <dcterms:modified xsi:type="dcterms:W3CDTF">2022-04-03T16:09:51Z</dcterms:modified>
</cp:coreProperties>
</file>