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2" r:id="rId4"/>
    <p:sldMasterId id="2147483692" r:id="rId5"/>
  </p:sldMasterIdLst>
  <p:notesMasterIdLst>
    <p:notesMasterId r:id="rId36"/>
  </p:notesMasterIdLst>
  <p:sldIdLst>
    <p:sldId id="386" r:id="rId6"/>
    <p:sldId id="259" r:id="rId7"/>
    <p:sldId id="397" r:id="rId8"/>
    <p:sldId id="394" r:id="rId9"/>
    <p:sldId id="336" r:id="rId10"/>
    <p:sldId id="337" r:id="rId11"/>
    <p:sldId id="338" r:id="rId12"/>
    <p:sldId id="274" r:id="rId13"/>
    <p:sldId id="339" r:id="rId14"/>
    <p:sldId id="387" r:id="rId15"/>
    <p:sldId id="340" r:id="rId16"/>
    <p:sldId id="388" r:id="rId17"/>
    <p:sldId id="395" r:id="rId18"/>
    <p:sldId id="341" r:id="rId19"/>
    <p:sldId id="272" r:id="rId20"/>
    <p:sldId id="392" r:id="rId21"/>
    <p:sldId id="393" r:id="rId22"/>
    <p:sldId id="290" r:id="rId23"/>
    <p:sldId id="346" r:id="rId24"/>
    <p:sldId id="399" r:id="rId25"/>
    <p:sldId id="347" r:id="rId26"/>
    <p:sldId id="396" r:id="rId27"/>
    <p:sldId id="283" r:id="rId28"/>
    <p:sldId id="348" r:id="rId29"/>
    <p:sldId id="390" r:id="rId30"/>
    <p:sldId id="287" r:id="rId31"/>
    <p:sldId id="279" r:id="rId32"/>
    <p:sldId id="266" r:id="rId33"/>
    <p:sldId id="389" r:id="rId34"/>
    <p:sldId id="39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yen Uyen" initials="UU" lastIdx="1" clrIdx="0">
    <p:extLst>
      <p:ext uri="{19B8F6BF-5375-455C-9EA6-DF929625EA0E}">
        <p15:presenceInfo xmlns:p15="http://schemas.microsoft.com/office/powerpoint/2012/main" userId="Uyen 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200"/>
    <a:srgbClr val="FF0066"/>
    <a:srgbClr val="B5EEA0"/>
    <a:srgbClr val="FFE1FD"/>
    <a:srgbClr val="FFCCFF"/>
    <a:srgbClr val="F44A4C"/>
    <a:srgbClr val="7F3A0B"/>
    <a:srgbClr val="FFE181"/>
    <a:srgbClr val="FFFF99"/>
    <a:srgbClr val="4D23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9601" autoAdjust="0"/>
  </p:normalViewPr>
  <p:slideViewPr>
    <p:cSldViewPr snapToGrid="0">
      <p:cViewPr varScale="1">
        <p:scale>
          <a:sx n="61" d="100"/>
          <a:sy n="61" d="100"/>
        </p:scale>
        <p:origin x="4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4A748-83F7-4730-AB8A-7FEEC7F0182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A60F3-3E4C-45D3-826D-AA04F5C24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01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Trả</a:t>
            </a:r>
            <a:r>
              <a:rPr lang="vi-VN" baseline="0" dirty="0"/>
              <a:t> lời xong click vào mũi tên để trở về slide trước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68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Trả</a:t>
            </a:r>
            <a:r>
              <a:rPr lang="vi-VN" baseline="0" dirty="0"/>
              <a:t> lời xong click vào mũi tên để trở về slide trước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25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Trả</a:t>
            </a:r>
            <a:r>
              <a:rPr lang="vi-VN" baseline="0" dirty="0"/>
              <a:t> lời xong click vào mũi tên để trở về slide trước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07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A60F3-3E4C-45D3-826D-AA04F5C248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31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A60F3-3E4C-45D3-826D-AA04F5C248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56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B7BCC-484B-6E97-0EFF-5B35069E5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0D71F9-9916-306C-B2AD-32A7AA4AD9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D6A14-20B5-E5B4-2487-E6589613E4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778B8-FEA4-CBD7-0ABC-39FE7988B0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60F3-3E4C-45D3-826D-AA04F5C248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74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A60F3-3E4C-45D3-826D-AA04F5C248B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63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206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2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115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67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55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89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49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38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33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93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594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76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10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21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6964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8819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8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22" name="Google Shape;122;p8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622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826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4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403;p2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04" name="Google Shape;404;p22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2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2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7" name="Google Shape;417;p22"/>
          <p:cNvSpPr txBox="1">
            <a:spLocks noGrp="1"/>
          </p:cNvSpPr>
          <p:nvPr>
            <p:ph type="title" hasCustomPrompt="1"/>
          </p:nvPr>
        </p:nvSpPr>
        <p:spPr>
          <a:xfrm>
            <a:off x="953467" y="1923188"/>
            <a:ext cx="4472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18" name="Google Shape;418;p22"/>
          <p:cNvSpPr txBox="1">
            <a:spLocks noGrp="1"/>
          </p:cNvSpPr>
          <p:nvPr>
            <p:ph type="subTitle" idx="1"/>
          </p:nvPr>
        </p:nvSpPr>
        <p:spPr>
          <a:xfrm>
            <a:off x="953467" y="2966159"/>
            <a:ext cx="447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2"/>
          <p:cNvSpPr txBox="1">
            <a:spLocks noGrp="1"/>
          </p:cNvSpPr>
          <p:nvPr>
            <p:ph type="title" idx="2" hasCustomPrompt="1"/>
          </p:nvPr>
        </p:nvSpPr>
        <p:spPr>
          <a:xfrm>
            <a:off x="6766133" y="1923179"/>
            <a:ext cx="4472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20" name="Google Shape;420;p22"/>
          <p:cNvSpPr txBox="1">
            <a:spLocks noGrp="1"/>
          </p:cNvSpPr>
          <p:nvPr>
            <p:ph type="subTitle" idx="3"/>
          </p:nvPr>
        </p:nvSpPr>
        <p:spPr>
          <a:xfrm>
            <a:off x="6766133" y="2966148"/>
            <a:ext cx="447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2"/>
          <p:cNvSpPr txBox="1">
            <a:spLocks noGrp="1"/>
          </p:cNvSpPr>
          <p:nvPr>
            <p:ph type="title" idx="4" hasCustomPrompt="1"/>
          </p:nvPr>
        </p:nvSpPr>
        <p:spPr>
          <a:xfrm>
            <a:off x="3859800" y="3806252"/>
            <a:ext cx="4472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22" name="Google Shape;422;p22"/>
          <p:cNvSpPr txBox="1">
            <a:spLocks noGrp="1"/>
          </p:cNvSpPr>
          <p:nvPr>
            <p:ph type="subTitle" idx="5"/>
          </p:nvPr>
        </p:nvSpPr>
        <p:spPr>
          <a:xfrm>
            <a:off x="3859800" y="4849221"/>
            <a:ext cx="447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4843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58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08861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189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5328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2840944" y="1808315"/>
            <a:ext cx="7798000" cy="3818051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3"/>
          <p:cNvSpPr/>
          <p:nvPr/>
        </p:nvSpPr>
        <p:spPr>
          <a:xfrm>
            <a:off x="2833243" y="5290583"/>
            <a:ext cx="7856224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0" name="Google Shape;90;p3"/>
          <p:cNvGrpSpPr/>
          <p:nvPr/>
        </p:nvGrpSpPr>
        <p:grpSpPr>
          <a:xfrm>
            <a:off x="1155179" y="5939151"/>
            <a:ext cx="468771" cy="417869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10153367" y="485834"/>
            <a:ext cx="158367" cy="165433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79885" y="2510934"/>
            <a:ext cx="364367" cy="392433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453367" y="869834"/>
            <a:ext cx="158367" cy="165433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11737901" y="5590834"/>
            <a:ext cx="158367" cy="165433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11297711" y="1649835"/>
            <a:ext cx="633456" cy="62232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8005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363930"/>
            <a:ext cx="10864000" cy="5960831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2986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160218" y="792055"/>
            <a:ext cx="11911756" cy="595878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4" name="Google Shape;644;p16"/>
          <p:cNvSpPr/>
          <p:nvPr/>
        </p:nvSpPr>
        <p:spPr>
          <a:xfrm>
            <a:off x="1223083" y="31179"/>
            <a:ext cx="3800917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7261634" y="6522068"/>
            <a:ext cx="158367" cy="165433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264934" y="535768"/>
            <a:ext cx="158367" cy="165433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11318401" y="158468"/>
            <a:ext cx="158367" cy="165433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11807406" y="6445820"/>
            <a:ext cx="448753" cy="48336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11518841" y="650924"/>
            <a:ext cx="796801" cy="782693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3264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userDrawn="1">
  <p:cSld name="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081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1" name="Google Shape;1261;p30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54720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8" name="Google Shape;1288;p31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1318401" y="3875701"/>
            <a:ext cx="364367" cy="392433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369607" y="2132029"/>
            <a:ext cx="468760" cy="46046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056551" y="6099567"/>
            <a:ext cx="646167" cy="666733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927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986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>
          <a:xfrm>
            <a:off x="-38102" y="-9046"/>
            <a:ext cx="12324007" cy="68670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9" y="1721145"/>
            <a:ext cx="5932238" cy="513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99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37D6A-25D0-DA53-D0DE-55038E39A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E620DD-0A74-3622-74A8-2AA132A97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A6C02-9EB3-1B5D-60B9-AE57609AC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E4A-14E2-4B7D-936B-63FBDD462E1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0145A-848D-F72A-2033-E214A664E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17A5C-E34E-CD13-6D82-A7B5A8D9D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C6CD-BB8D-4132-84C4-FE01A8122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5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446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2CE7F-B549-5F77-C870-B57CACC83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EF47D-6D39-619B-0F27-40C3B44FA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75AFF-8294-60B2-A070-2C80D87E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E4A-14E2-4B7D-936B-63FBDD462E1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6398B-47E3-8EF0-9BCB-2837C1BD8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6FB6A-CDA5-FBE6-2379-A7EA32EE3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C6CD-BB8D-4132-84C4-FE01A8122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257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67AB4-C05F-A3E8-2AB3-5231C9F26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7278A-7C42-4C2F-D9C6-EDEE6FE27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7FC1E-AFB6-3BC5-D720-7D0C8C5F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E4A-14E2-4B7D-936B-63FBDD462E1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2B4C2-7ADB-3408-34C2-0E2C8B7EE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515F7-B621-9F86-7A01-752136EF4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C6CD-BB8D-4132-84C4-FE01A8122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34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7C2C8-8991-9477-15F6-1CC9B9B0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7EF7B-3ABF-1024-3A44-33AD3D9B3A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2374A-5EAE-F2A8-4A81-1E9B78F7B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B618A-818E-B849-C748-983E9E0B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E4A-14E2-4B7D-936B-63FBDD462E1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B3AA5-1E12-5444-EF84-61A1DA96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466A8-074E-80FA-20D7-A5A4D090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C6CD-BB8D-4132-84C4-FE01A8122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29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0CA8E-421F-82D5-B13A-37EA04757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9AF0E-EF66-8843-91A5-2C07A00A4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79B06F-E4A7-8D5A-F932-A69BA5934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3FD45B-A629-7D70-0815-8EDECCA78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D079FA-63B0-78C2-FDF4-40928A554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4F2B11-383F-EF79-A29E-2854BD878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E4A-14E2-4B7D-936B-63FBDD462E1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40FAE3-BAEF-C9C8-8E4E-E8E94798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56668A-2E0B-F33C-5386-E3B3E3F79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C6CD-BB8D-4132-84C4-FE01A8122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47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F0FB3-D9D9-0850-BF87-C569ABAD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9511EC-876D-25D6-5C42-015032878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E4A-14E2-4B7D-936B-63FBDD462E1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3AD50-17C5-4879-E356-21841CB2E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4BB74-C707-19F0-FB70-F39B153C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C6CD-BB8D-4132-84C4-FE01A8122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764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03DF06-5900-5588-7CF7-958C57D20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E4A-14E2-4B7D-936B-63FBDD462E1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B58D58-6F36-BC66-34A5-5EB52C8A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68EDC-B467-D31B-5FFA-DA8BF976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C6CD-BB8D-4132-84C4-FE01A8122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56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2B8C4-CDC4-908C-B82B-7BB41AF5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2F1C2-90BA-5EE4-69B2-88DBB84A7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0A2F7B-BFCA-770A-7396-CE116299C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EF37C-5B17-FCF9-9A2E-70188B31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E4A-14E2-4B7D-936B-63FBDD462E1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EA573-E375-046B-47EB-8CB3817EA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1B2AE-6EA6-CF4D-20F0-F9D4E5E8C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C6CD-BB8D-4132-84C4-FE01A8122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04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82C59-4EFB-6C77-27F4-31EF6615B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23850D-FF18-634F-5F0D-EC24A2800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A344C-0B07-9E3A-C357-F5A9FB4FE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40BD37-1C6A-B102-6CE3-8371EA07B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E4A-14E2-4B7D-936B-63FBDD462E1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BB175F-329D-E120-FACC-35DE0941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D654B-F74A-036D-13FC-8FBD74FA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C6CD-BB8D-4132-84C4-FE01A8122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192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743F8-ED61-C285-57F1-88D80B718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ECDFCE-D081-5854-2CDC-51DC5A40A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97DAD-1FBB-7B6D-3D8C-139BB05B7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E4A-14E2-4B7D-936B-63FBDD462E1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CDAA6-F4AB-B131-D56E-4BD810421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10F94-4FC1-44B6-BB29-4B1F0D4BC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C6CD-BB8D-4132-84C4-FE01A8122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12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79870F-2FE7-81D8-4112-92C01F306F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B58BFA-8444-8C51-5477-92C9A78E5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01C2C-AF3D-D49B-F211-822864DFD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AE4A-14E2-4B7D-936B-63FBDD462E1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54BBE-DD4F-2FCB-EE21-E4DA3948D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FFF3D-B89F-DE5C-71E2-6BBBAFDF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C6CD-BB8D-4132-84C4-FE01A8122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3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964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13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72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93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71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4F7C978-7938-3D48-0ABE-46B035F12C5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8" y="161928"/>
            <a:ext cx="1482263" cy="148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6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8CE80F7-AC26-9737-7D60-56053467478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8" y="161928"/>
            <a:ext cx="1482263" cy="1482263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6C36B88-BA19-A08F-F6B8-B0E9A0CDF68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534" y="163500"/>
            <a:ext cx="1482263" cy="148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3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B11E31-8EFA-42CF-D0AE-CEAFADDCA6E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833" y="86513"/>
            <a:ext cx="1482263" cy="148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453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9195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9ED47-34E3-01FF-341C-698D5FD4C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DA634-DB87-9E95-22FB-DB70FC77E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92424-FC8E-4413-F2A0-8DA7B39862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53AE4A-14E2-4B7D-936B-63FBDD462E15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7BBC7-BE23-555D-2DBD-26CBC7CDC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40A3-3823-3B87-30A2-4B01E8E9E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93C6CD-BB8D-4132-84C4-FE01A8122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3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1.xml"/><Relationship Id="rId4" Type="http://schemas.openxmlformats.org/officeDocument/2006/relationships/audio" Target="../media/media9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5.svg"/><Relationship Id="rId18" Type="http://schemas.openxmlformats.org/officeDocument/2006/relationships/image" Target="../media/image48.png"/><Relationship Id="rId3" Type="http://schemas.openxmlformats.org/officeDocument/2006/relationships/image" Target="../media/image28.svg"/><Relationship Id="rId21" Type="http://schemas.openxmlformats.org/officeDocument/2006/relationships/image" Target="../media/image51.png"/><Relationship Id="rId7" Type="http://schemas.openxmlformats.org/officeDocument/2006/relationships/image" Target="../media/image41.svg"/><Relationship Id="rId12" Type="http://schemas.openxmlformats.org/officeDocument/2006/relationships/image" Target="../media/image44.png"/><Relationship Id="rId17" Type="http://schemas.openxmlformats.org/officeDocument/2006/relationships/image" Target="../media/image47.svg"/><Relationship Id="rId2" Type="http://schemas.openxmlformats.org/officeDocument/2006/relationships/image" Target="../media/image27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43.svg"/><Relationship Id="rId5" Type="http://schemas.openxmlformats.org/officeDocument/2006/relationships/image" Target="../media/image18.svg"/><Relationship Id="rId15" Type="http://schemas.openxmlformats.org/officeDocument/2006/relationships/image" Target="../media/image32.svg"/><Relationship Id="rId23" Type="http://schemas.openxmlformats.org/officeDocument/2006/relationships/image" Target="../media/image53.png"/><Relationship Id="rId10" Type="http://schemas.openxmlformats.org/officeDocument/2006/relationships/image" Target="../media/image42.png"/><Relationship Id="rId19" Type="http://schemas.openxmlformats.org/officeDocument/2006/relationships/image" Target="../media/image49.svg"/><Relationship Id="rId4" Type="http://schemas.openxmlformats.org/officeDocument/2006/relationships/image" Target="../media/image17.png"/><Relationship Id="rId9" Type="http://schemas.openxmlformats.org/officeDocument/2006/relationships/image" Target="../media/image24.svg"/><Relationship Id="rId14" Type="http://schemas.openxmlformats.org/officeDocument/2006/relationships/image" Target="../media/image31.png"/><Relationship Id="rId22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18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1.xml"/><Relationship Id="rId4" Type="http://schemas.openxmlformats.org/officeDocument/2006/relationships/audio" Target="../media/media11.mp3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18" Type="http://schemas.openxmlformats.org/officeDocument/2006/relationships/image" Target="../media/image79.svg"/><Relationship Id="rId26" Type="http://schemas.openxmlformats.org/officeDocument/2006/relationships/image" Target="../media/image20.svg"/><Relationship Id="rId3" Type="http://schemas.openxmlformats.org/officeDocument/2006/relationships/image" Target="../media/image64.png"/><Relationship Id="rId21" Type="http://schemas.openxmlformats.org/officeDocument/2006/relationships/image" Target="../media/image80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17" Type="http://schemas.openxmlformats.org/officeDocument/2006/relationships/image" Target="../media/image78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7.svg"/><Relationship Id="rId20" Type="http://schemas.openxmlformats.org/officeDocument/2006/relationships/image" Target="../media/image43.sv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24" Type="http://schemas.openxmlformats.org/officeDocument/2006/relationships/image" Target="../media/image24.sv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23.png"/><Relationship Id="rId28" Type="http://schemas.openxmlformats.org/officeDocument/2006/relationships/image" Target="../media/image83.svg"/><Relationship Id="rId10" Type="http://schemas.openxmlformats.org/officeDocument/2006/relationships/image" Target="../media/image71.svg"/><Relationship Id="rId19" Type="http://schemas.openxmlformats.org/officeDocument/2006/relationships/image" Target="../media/image42.png"/><Relationship Id="rId4" Type="http://schemas.openxmlformats.org/officeDocument/2006/relationships/image" Target="../media/image65.svg"/><Relationship Id="rId9" Type="http://schemas.openxmlformats.org/officeDocument/2006/relationships/image" Target="../media/image70.png"/><Relationship Id="rId14" Type="http://schemas.openxmlformats.org/officeDocument/2006/relationships/image" Target="../media/image75.svg"/><Relationship Id="rId22" Type="http://schemas.openxmlformats.org/officeDocument/2006/relationships/image" Target="../media/image81.svg"/><Relationship Id="rId27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33.xml"/><Relationship Id="rId4" Type="http://schemas.openxmlformats.org/officeDocument/2006/relationships/audio" Target="../media/media2.mp3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microsoft.com/office/2007/relationships/media" Target="../media/media6.mp3"/><Relationship Id="rId7" Type="http://schemas.openxmlformats.org/officeDocument/2006/relationships/image" Target="../media/image11.png"/><Relationship Id="rId12" Type="http://schemas.microsoft.com/office/2007/relationships/hdphoto" Target="../media/hdphoto2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6.xml"/><Relationship Id="rId10" Type="http://schemas.openxmlformats.org/officeDocument/2006/relationships/slide" Target="slide2.xml"/><Relationship Id="rId4" Type="http://schemas.openxmlformats.org/officeDocument/2006/relationships/audio" Target="../media/media6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7.mp3"/><Relationship Id="rId7" Type="http://schemas.openxmlformats.org/officeDocument/2006/relationships/image" Target="../media/image11.png"/><Relationship Id="rId12" Type="http://schemas.microsoft.com/office/2007/relationships/hdphoto" Target="../media/hdphoto2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6.xml"/><Relationship Id="rId10" Type="http://schemas.openxmlformats.org/officeDocument/2006/relationships/slide" Target="slide2.xml"/><Relationship Id="rId4" Type="http://schemas.openxmlformats.org/officeDocument/2006/relationships/audio" Target="../media/media7.mp3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8.mp3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6.xml"/><Relationship Id="rId10" Type="http://schemas.openxmlformats.org/officeDocument/2006/relationships/slide" Target="slide15.xml"/><Relationship Id="rId4" Type="http://schemas.openxmlformats.org/officeDocument/2006/relationships/audio" Target="../media/media8.mp3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svg"/><Relationship Id="rId19" Type="http://schemas.openxmlformats.org/officeDocument/2006/relationships/image" Target="../media/image31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59EF30C2-29AC-4A0D-BC0A-A679CF113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A1402B-EBE5-9AF1-156B-A135B4803CF4}"/>
              </a:ext>
            </a:extLst>
          </p:cNvPr>
          <p:cNvSpPr txBox="1"/>
          <p:nvPr/>
        </p:nvSpPr>
        <p:spPr>
          <a:xfrm>
            <a:off x="5093520" y="5224337"/>
            <a:ext cx="6589707" cy="1329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ProTeacher03 AllRoundGothic" panose="020B0703020202020104" pitchFamily="34" charset="0"/>
                <a:ea typeface="+mn-ea"/>
                <a:cs typeface="+mn-cs"/>
              </a:rPr>
              <a:t>Giáo viên: Đào Thị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ProTeacher03 AllRoundGothic" panose="020B0703020202020104" pitchFamily="34" charset="0"/>
                <a:ea typeface="+mn-ea"/>
                <a:cs typeface="+mn-cs"/>
              </a:rPr>
              <a:t>Ngát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ProTeacher03 AllRoundGothic" panose="020B0703020202020104" pitchFamily="34" charset="0"/>
              <a:ea typeface="+mn-ea"/>
              <a:cs typeface="+mn-cs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D3811F5-514E-49A4-B382-673ED228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067AD921-1CEE-4C1B-9AA3-C66D908DD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348D41-11AE-865A-41C6-E60424297839}"/>
              </a:ext>
            </a:extLst>
          </p:cNvPr>
          <p:cNvSpPr/>
          <p:nvPr/>
        </p:nvSpPr>
        <p:spPr>
          <a:xfrm>
            <a:off x="1927244" y="945511"/>
            <a:ext cx="8191500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Wave1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Chào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mừng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dự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giờ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thăm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lớp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288401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2861D-2181-7FC7-974E-6C77B0E6C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>
            <a:extLst>
              <a:ext uri="{FF2B5EF4-FFF2-40B4-BE49-F238E27FC236}">
                <a16:creationId xmlns:a16="http://schemas.microsoft.com/office/drawing/2014/main" id="{6DC5BC48-BCB2-FEFB-6CFA-0584AF498FF1}"/>
              </a:ext>
            </a:extLst>
          </p:cNvPr>
          <p:cNvSpPr/>
          <p:nvPr/>
        </p:nvSpPr>
        <p:spPr>
          <a:xfrm>
            <a:off x="440459" y="1317871"/>
            <a:ext cx="11177273" cy="526311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C952185A-D59C-1E15-405F-3E81BF591F18}"/>
              </a:ext>
            </a:extLst>
          </p:cNvPr>
          <p:cNvSpPr/>
          <p:nvPr/>
        </p:nvSpPr>
        <p:spPr>
          <a:xfrm>
            <a:off x="485337" y="1"/>
            <a:ext cx="11411488" cy="116958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Google Shape;1483;p40">
            <a:extLst>
              <a:ext uri="{FF2B5EF4-FFF2-40B4-BE49-F238E27FC236}">
                <a16:creationId xmlns:a16="http://schemas.microsoft.com/office/drawing/2014/main" id="{BDC173A6-75EA-CF7D-0D34-5C64B3768C00}"/>
              </a:ext>
            </a:extLst>
          </p:cNvPr>
          <p:cNvSpPr txBox="1"/>
          <p:nvPr/>
        </p:nvSpPr>
        <p:spPr>
          <a:xfrm>
            <a:off x="890554" y="-79063"/>
            <a:ext cx="10537258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1.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Dấu gạch ngang trong các câu dưới đây được dùng để làm gì?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1" name="td">
            <a:extLst>
              <a:ext uri="{FF2B5EF4-FFF2-40B4-BE49-F238E27FC236}">
                <a16:creationId xmlns:a16="http://schemas.microsoft.com/office/drawing/2014/main" id="{E6800316-6600-370E-C79E-8A0EAEC9A3D1}"/>
              </a:ext>
            </a:extLst>
          </p:cNvPr>
          <p:cNvSpPr/>
          <p:nvPr/>
        </p:nvSpPr>
        <p:spPr>
          <a:xfrm>
            <a:off x="1537160" y="3787454"/>
            <a:ext cx="8935910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22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Đánh dấu lời nói trực tiếp của nhân vật.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piano">
            <a:extLst>
              <a:ext uri="{FF2B5EF4-FFF2-40B4-BE49-F238E27FC236}">
                <a16:creationId xmlns:a16="http://schemas.microsoft.com/office/drawing/2014/main" id="{C2F354D6-0325-4FF8-3642-73F3D7C3DD67}"/>
              </a:ext>
            </a:extLst>
          </p:cNvPr>
          <p:cNvSpPr/>
          <p:nvPr/>
        </p:nvSpPr>
        <p:spPr>
          <a:xfrm>
            <a:off x="1537159" y="4494043"/>
            <a:ext cx="8957175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5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Đánh dấu các ý liệt kê.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sao">
            <a:extLst>
              <a:ext uri="{FF2B5EF4-FFF2-40B4-BE49-F238E27FC236}">
                <a16:creationId xmlns:a16="http://schemas.microsoft.com/office/drawing/2014/main" id="{621EBE39-E2C5-BDC3-BC28-05DEF0249648}"/>
              </a:ext>
            </a:extLst>
          </p:cNvPr>
          <p:cNvSpPr/>
          <p:nvPr/>
        </p:nvSpPr>
        <p:spPr>
          <a:xfrm>
            <a:off x="1537159" y="5191007"/>
            <a:ext cx="8765789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22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Nối các từ ngữ trong một liên danh.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ghi">
            <a:extLst>
              <a:ext uri="{FF2B5EF4-FFF2-40B4-BE49-F238E27FC236}">
                <a16:creationId xmlns:a16="http://schemas.microsoft.com/office/drawing/2014/main" id="{9A603931-83CC-87CC-2537-5791A5599C81}"/>
              </a:ext>
            </a:extLst>
          </p:cNvPr>
          <p:cNvSpPr/>
          <p:nvPr/>
        </p:nvSpPr>
        <p:spPr>
          <a:xfrm>
            <a:off x="1537160" y="5907221"/>
            <a:ext cx="8712626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5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Đánh dấu bộ phận chú thích, giải thích.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Vector cute cartoon tick and cross">
            <a:extLst>
              <a:ext uri="{FF2B5EF4-FFF2-40B4-BE49-F238E27FC236}">
                <a16:creationId xmlns:a16="http://schemas.microsoft.com/office/drawing/2014/main" id="{DFBB4B3F-F92E-D166-1C4B-C4C6E8A4E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3355" r="98722">
                        <a14:foregroundMark x1="29073" y1="48243" x2="29073" y2="48243"/>
                        <a14:foregroundMark x1="20927" y1="54473" x2="20927" y2="54473"/>
                        <a14:foregroundMark x1="40415" y1="42492" x2="40415" y2="42492"/>
                        <a14:foregroundMark x1="20195" y1="63107" x2="23358" y2="65291"/>
                        <a14:foregroundMark x1="31873" y1="55097" x2="22384" y2="58981"/>
                        <a14:foregroundMark x1="38929" y1="49757" x2="39903" y2="33738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38" r="47797" b="26571"/>
          <a:stretch>
            <a:fillRect/>
          </a:stretch>
        </p:blipFill>
        <p:spPr bwMode="auto">
          <a:xfrm>
            <a:off x="9155175" y="5733950"/>
            <a:ext cx="893579" cy="79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54225C-2596-FB13-C54F-C13C0CC26651}"/>
              </a:ext>
            </a:extLst>
          </p:cNvPr>
          <p:cNvSpPr txBox="1"/>
          <p:nvPr/>
        </p:nvSpPr>
        <p:spPr>
          <a:xfrm>
            <a:off x="530155" y="1576130"/>
            <a:ext cx="10949919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02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C02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 Sách và Văn hoá đọc Việt Nam – sự kiện văn hoá quan trọng đối với người yêu thích sách – được tổ chức vào ngày 21 tháng 4 hằng năm.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02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DADEA1-94A7-682D-8C41-D6819DB950F9}"/>
              </a:ext>
            </a:extLst>
          </p:cNvPr>
          <p:cNvSpPr txBox="1"/>
          <p:nvPr/>
        </p:nvSpPr>
        <p:spPr>
          <a:xfrm>
            <a:off x="530155" y="2619587"/>
            <a:ext cx="10949919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02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C02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Ha-ri 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02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C02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t-tơ – bộ truyện của nhà văn Giô-an Rô-linh – có sức hấp dẫn kì lạ với nhiều trẻ em trên thế giới.</a:t>
            </a:r>
          </a:p>
        </p:txBody>
      </p:sp>
    </p:spTree>
    <p:extLst>
      <p:ext uri="{BB962C8B-B14F-4D97-AF65-F5344CB8AC3E}">
        <p14:creationId xmlns:p14="http://schemas.microsoft.com/office/powerpoint/2010/main" val="50828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/>
          <p:cNvSpPr/>
          <p:nvPr/>
        </p:nvSpPr>
        <p:spPr>
          <a:xfrm>
            <a:off x="416477" y="1473821"/>
            <a:ext cx="11177273" cy="526311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276;p7"/>
          <p:cNvSpPr/>
          <p:nvPr/>
        </p:nvSpPr>
        <p:spPr>
          <a:xfrm>
            <a:off x="485337" y="1"/>
            <a:ext cx="11411488" cy="116958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Google Shape;1483;p40"/>
          <p:cNvSpPr txBox="1"/>
          <p:nvPr/>
        </p:nvSpPr>
        <p:spPr>
          <a:xfrm>
            <a:off x="890554" y="-79063"/>
            <a:ext cx="10537258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1.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Dấu gạch ngang trong các câu dưới đây được dùng để làm gì?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4" name="ghi">
            <a:extLst>
              <a:ext uri="{FF2B5EF4-FFF2-40B4-BE49-F238E27FC236}">
                <a16:creationId xmlns:a16="http://schemas.microsoft.com/office/drawing/2014/main" id="{661D6261-898E-CD81-AD81-C46F126EAB0B}"/>
              </a:ext>
            </a:extLst>
          </p:cNvPr>
          <p:cNvSpPr/>
          <p:nvPr/>
        </p:nvSpPr>
        <p:spPr>
          <a:xfrm>
            <a:off x="1802870" y="4944986"/>
            <a:ext cx="8712626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5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Đánh dấu bộ phận chú thích, giải thích.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Vector cute cartoon tick and cross">
            <a:extLst>
              <a:ext uri="{FF2B5EF4-FFF2-40B4-BE49-F238E27FC236}">
                <a16:creationId xmlns:a16="http://schemas.microsoft.com/office/drawing/2014/main" id="{4FEE192E-8B47-8310-DEC5-AE4BF4CA4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776" l="3355" r="98722">
                        <a14:foregroundMark x1="29073" y1="48243" x2="29073" y2="48243"/>
                        <a14:foregroundMark x1="20927" y1="54473" x2="20927" y2="54473"/>
                        <a14:foregroundMark x1="40415" y1="42492" x2="40415" y2="42492"/>
                        <a14:foregroundMark x1="20195" y1="63107" x2="23358" y2="65291"/>
                        <a14:foregroundMark x1="31873" y1="55097" x2="22384" y2="58981"/>
                        <a14:foregroundMark x1="38929" y1="49757" x2="39903" y2="33738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38" r="47797" b="26571"/>
          <a:stretch>
            <a:fillRect/>
          </a:stretch>
        </p:blipFill>
        <p:spPr bwMode="auto">
          <a:xfrm>
            <a:off x="9496315" y="4936772"/>
            <a:ext cx="893579" cy="79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A5B029-3A13-C231-3D67-BA553DA0B99D}"/>
              </a:ext>
            </a:extLst>
          </p:cNvPr>
          <p:cNvSpPr txBox="1"/>
          <p:nvPr/>
        </p:nvSpPr>
        <p:spPr>
          <a:xfrm>
            <a:off x="530155" y="1576130"/>
            <a:ext cx="10949919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C0200"/>
                </a:solidFill>
              </a:rPr>
              <a:t>    </a:t>
            </a:r>
            <a:r>
              <a:rPr lang="vi-VN" sz="2400" dirty="0">
                <a:solidFill>
                  <a:srgbClr val="0C0200"/>
                </a:solidFill>
              </a:rPr>
              <a:t>Ngày Sách và Văn hoá đọc Việt Nam – </a:t>
            </a:r>
            <a:r>
              <a:rPr lang="vi-VN" sz="2400" dirty="0">
                <a:solidFill>
                  <a:srgbClr val="0C0200"/>
                </a:solidFill>
                <a:highlight>
                  <a:srgbClr val="FFFF00"/>
                </a:highlight>
              </a:rPr>
              <a:t>sự kiện văn hoá quan trọng đối với người yêu thích sách </a:t>
            </a:r>
            <a:r>
              <a:rPr lang="vi-VN" sz="2400" dirty="0">
                <a:solidFill>
                  <a:srgbClr val="0C0200"/>
                </a:solidFill>
              </a:rPr>
              <a:t>– được tổ chức vào ngày 21 tháng 4 hằng năm.</a:t>
            </a:r>
            <a:endParaRPr lang="en-US" sz="2400" dirty="0">
              <a:solidFill>
                <a:srgbClr val="0C02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94C316-F785-A228-1E94-2A9D1A597038}"/>
              </a:ext>
            </a:extLst>
          </p:cNvPr>
          <p:cNvSpPr txBox="1"/>
          <p:nvPr/>
        </p:nvSpPr>
        <p:spPr>
          <a:xfrm>
            <a:off x="530155" y="2619587"/>
            <a:ext cx="10949919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C0200"/>
                </a:solidFill>
              </a:rPr>
              <a:t>    </a:t>
            </a:r>
            <a:r>
              <a:rPr lang="vi-VN" sz="2400" dirty="0">
                <a:solidFill>
                  <a:srgbClr val="0C0200"/>
                </a:solidFill>
              </a:rPr>
              <a:t>Ha-ri P</a:t>
            </a:r>
            <a:r>
              <a:rPr lang="en-US" sz="2400" dirty="0">
                <a:solidFill>
                  <a:srgbClr val="0C0200"/>
                </a:solidFill>
              </a:rPr>
              <a:t>ó</a:t>
            </a:r>
            <a:r>
              <a:rPr lang="vi-VN" sz="2400" dirty="0">
                <a:solidFill>
                  <a:srgbClr val="0C0200"/>
                </a:solidFill>
              </a:rPr>
              <a:t>t-tơ – bộ truyện của nhà văn Giô-an Rô-linh – có sức hấp dẫn kì lạ với nhiều trẻ em trên thế giới.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84572-4069-0D8A-4ACB-C72D6A216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>
            <a:extLst>
              <a:ext uri="{FF2B5EF4-FFF2-40B4-BE49-F238E27FC236}">
                <a16:creationId xmlns:a16="http://schemas.microsoft.com/office/drawing/2014/main" id="{BC1A9111-B704-3108-4377-58F7D9D18F32}"/>
              </a:ext>
            </a:extLst>
          </p:cNvPr>
          <p:cNvSpPr/>
          <p:nvPr/>
        </p:nvSpPr>
        <p:spPr>
          <a:xfrm>
            <a:off x="416477" y="1473821"/>
            <a:ext cx="11177273" cy="526311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2B54D725-4B22-9E0C-9B92-FBB954072E99}"/>
              </a:ext>
            </a:extLst>
          </p:cNvPr>
          <p:cNvSpPr/>
          <p:nvPr/>
        </p:nvSpPr>
        <p:spPr>
          <a:xfrm>
            <a:off x="485337" y="1"/>
            <a:ext cx="11411488" cy="116958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Google Shape;1483;p40">
            <a:extLst>
              <a:ext uri="{FF2B5EF4-FFF2-40B4-BE49-F238E27FC236}">
                <a16:creationId xmlns:a16="http://schemas.microsoft.com/office/drawing/2014/main" id="{64A37A3D-E213-9A3D-3DB4-ED4D682595D1}"/>
              </a:ext>
            </a:extLst>
          </p:cNvPr>
          <p:cNvSpPr txBox="1"/>
          <p:nvPr/>
        </p:nvSpPr>
        <p:spPr>
          <a:xfrm>
            <a:off x="890554" y="-79063"/>
            <a:ext cx="10537258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1.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Dấu gạch ngang trong các câu dưới đây được dùng để làm gì?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4" name="ghi">
            <a:extLst>
              <a:ext uri="{FF2B5EF4-FFF2-40B4-BE49-F238E27FC236}">
                <a16:creationId xmlns:a16="http://schemas.microsoft.com/office/drawing/2014/main" id="{4B2BE9F0-8697-786F-33F4-1D782CFE4F1C}"/>
              </a:ext>
            </a:extLst>
          </p:cNvPr>
          <p:cNvSpPr/>
          <p:nvPr/>
        </p:nvSpPr>
        <p:spPr>
          <a:xfrm>
            <a:off x="1802870" y="4944986"/>
            <a:ext cx="8712626" cy="673767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-1" fmla="*/ 0 w 9268853"/>
              <a:gd name="connsiteY0-2" fmla="*/ 164422 h 986511"/>
              <a:gd name="connsiteX1-3" fmla="*/ 314548 w 9268853"/>
              <a:gd name="connsiteY1-4" fmla="*/ 81887 h 986511"/>
              <a:gd name="connsiteX2-5" fmla="*/ 9104431 w 9268853"/>
              <a:gd name="connsiteY2-6" fmla="*/ 0 h 986511"/>
              <a:gd name="connsiteX3-7" fmla="*/ 9268853 w 9268853"/>
              <a:gd name="connsiteY3-8" fmla="*/ 164422 h 986511"/>
              <a:gd name="connsiteX4-9" fmla="*/ 9268853 w 9268853"/>
              <a:gd name="connsiteY4-10" fmla="*/ 822089 h 986511"/>
              <a:gd name="connsiteX5-11" fmla="*/ 9104431 w 9268853"/>
              <a:gd name="connsiteY5-12" fmla="*/ 986511 h 986511"/>
              <a:gd name="connsiteX6-13" fmla="*/ 164422 w 9268853"/>
              <a:gd name="connsiteY6-14" fmla="*/ 986511 h 986511"/>
              <a:gd name="connsiteX7-15" fmla="*/ 0 w 9268853"/>
              <a:gd name="connsiteY7-16" fmla="*/ 822089 h 986511"/>
              <a:gd name="connsiteX8-17" fmla="*/ 0 w 9268853"/>
              <a:gd name="connsiteY8-18" fmla="*/ 164422 h 986511"/>
              <a:gd name="connsiteX0-19" fmla="*/ 0 w 9268853"/>
              <a:gd name="connsiteY0-20" fmla="*/ 170805 h 992894"/>
              <a:gd name="connsiteX1-21" fmla="*/ 314548 w 9268853"/>
              <a:gd name="connsiteY1-22" fmla="*/ 88270 h 992894"/>
              <a:gd name="connsiteX2-23" fmla="*/ 1464106 w 9268853"/>
              <a:gd name="connsiteY2-24" fmla="*/ 0 h 992894"/>
              <a:gd name="connsiteX3-25" fmla="*/ 9104431 w 9268853"/>
              <a:gd name="connsiteY3-26" fmla="*/ 6383 h 992894"/>
              <a:gd name="connsiteX4-27" fmla="*/ 9268853 w 9268853"/>
              <a:gd name="connsiteY4-28" fmla="*/ 170805 h 992894"/>
              <a:gd name="connsiteX5-29" fmla="*/ 9268853 w 9268853"/>
              <a:gd name="connsiteY5-30" fmla="*/ 828472 h 992894"/>
              <a:gd name="connsiteX6-31" fmla="*/ 9104431 w 9268853"/>
              <a:gd name="connsiteY6-32" fmla="*/ 992894 h 992894"/>
              <a:gd name="connsiteX7-33" fmla="*/ 164422 w 9268853"/>
              <a:gd name="connsiteY7-34" fmla="*/ 992894 h 992894"/>
              <a:gd name="connsiteX8-35" fmla="*/ 0 w 9268853"/>
              <a:gd name="connsiteY8-36" fmla="*/ 828472 h 992894"/>
              <a:gd name="connsiteX9" fmla="*/ 0 w 9268853"/>
              <a:gd name="connsiteY9" fmla="*/ 170805 h 992894"/>
              <a:gd name="connsiteX0-37" fmla="*/ 0 w 9268853"/>
              <a:gd name="connsiteY0-38" fmla="*/ 170805 h 992894"/>
              <a:gd name="connsiteX1-39" fmla="*/ 314548 w 9268853"/>
              <a:gd name="connsiteY1-40" fmla="*/ 88270 h 992894"/>
              <a:gd name="connsiteX2-41" fmla="*/ 1464106 w 9268853"/>
              <a:gd name="connsiteY2-42" fmla="*/ 0 h 992894"/>
              <a:gd name="connsiteX3-43" fmla="*/ 6923210 w 9268853"/>
              <a:gd name="connsiteY3-44" fmla="*/ 109182 h 992894"/>
              <a:gd name="connsiteX4-45" fmla="*/ 9104431 w 9268853"/>
              <a:gd name="connsiteY4-46" fmla="*/ 6383 h 992894"/>
              <a:gd name="connsiteX5-47" fmla="*/ 9268853 w 9268853"/>
              <a:gd name="connsiteY5-48" fmla="*/ 170805 h 992894"/>
              <a:gd name="connsiteX6-49" fmla="*/ 9268853 w 9268853"/>
              <a:gd name="connsiteY6-50" fmla="*/ 828472 h 992894"/>
              <a:gd name="connsiteX7-51" fmla="*/ 9104431 w 9268853"/>
              <a:gd name="connsiteY7-52" fmla="*/ 992894 h 992894"/>
              <a:gd name="connsiteX8-53" fmla="*/ 164422 w 9268853"/>
              <a:gd name="connsiteY8-54" fmla="*/ 992894 h 992894"/>
              <a:gd name="connsiteX9-55" fmla="*/ 0 w 9268853"/>
              <a:gd name="connsiteY9-56" fmla="*/ 828472 h 992894"/>
              <a:gd name="connsiteX10" fmla="*/ 0 w 9268853"/>
              <a:gd name="connsiteY10" fmla="*/ 170805 h 992894"/>
              <a:gd name="connsiteX0-57" fmla="*/ 0 w 9366160"/>
              <a:gd name="connsiteY0-58" fmla="*/ 170805 h 992894"/>
              <a:gd name="connsiteX1-59" fmla="*/ 314548 w 9366160"/>
              <a:gd name="connsiteY1-60" fmla="*/ 88270 h 992894"/>
              <a:gd name="connsiteX2-61" fmla="*/ 1464106 w 9366160"/>
              <a:gd name="connsiteY2-62" fmla="*/ 0 h 992894"/>
              <a:gd name="connsiteX3-63" fmla="*/ 6923210 w 9366160"/>
              <a:gd name="connsiteY3-64" fmla="*/ 109182 h 992894"/>
              <a:gd name="connsiteX4-65" fmla="*/ 9104431 w 9366160"/>
              <a:gd name="connsiteY4-66" fmla="*/ 6383 h 992894"/>
              <a:gd name="connsiteX5-67" fmla="*/ 9268853 w 9366160"/>
              <a:gd name="connsiteY5-68" fmla="*/ 170805 h 992894"/>
              <a:gd name="connsiteX6-69" fmla="*/ 9366160 w 9366160"/>
              <a:gd name="connsiteY6-70" fmla="*/ 518615 h 992894"/>
              <a:gd name="connsiteX7-71" fmla="*/ 9268853 w 9366160"/>
              <a:gd name="connsiteY7-72" fmla="*/ 828472 h 992894"/>
              <a:gd name="connsiteX8-73" fmla="*/ 9104431 w 9366160"/>
              <a:gd name="connsiteY8-74" fmla="*/ 992894 h 992894"/>
              <a:gd name="connsiteX9-75" fmla="*/ 164422 w 9366160"/>
              <a:gd name="connsiteY9-76" fmla="*/ 992894 h 992894"/>
              <a:gd name="connsiteX10-77" fmla="*/ 0 w 9366160"/>
              <a:gd name="connsiteY10-78" fmla="*/ 828472 h 992894"/>
              <a:gd name="connsiteX11" fmla="*/ 0 w 9366160"/>
              <a:gd name="connsiteY11" fmla="*/ 170805 h 992894"/>
              <a:gd name="connsiteX0-79" fmla="*/ 0 w 9366160"/>
              <a:gd name="connsiteY0-80" fmla="*/ 170805 h 1009934"/>
              <a:gd name="connsiteX1-81" fmla="*/ 314548 w 9366160"/>
              <a:gd name="connsiteY1-82" fmla="*/ 88270 h 1009934"/>
              <a:gd name="connsiteX2-83" fmla="*/ 1464106 w 9366160"/>
              <a:gd name="connsiteY2-84" fmla="*/ 0 h 1009934"/>
              <a:gd name="connsiteX3-85" fmla="*/ 6923210 w 9366160"/>
              <a:gd name="connsiteY3-86" fmla="*/ 109182 h 1009934"/>
              <a:gd name="connsiteX4-87" fmla="*/ 9104431 w 9366160"/>
              <a:gd name="connsiteY4-88" fmla="*/ 6383 h 1009934"/>
              <a:gd name="connsiteX5-89" fmla="*/ 9268853 w 9366160"/>
              <a:gd name="connsiteY5-90" fmla="*/ 170805 h 1009934"/>
              <a:gd name="connsiteX6-91" fmla="*/ 9366160 w 9366160"/>
              <a:gd name="connsiteY6-92" fmla="*/ 518615 h 1009934"/>
              <a:gd name="connsiteX7-93" fmla="*/ 9268853 w 9366160"/>
              <a:gd name="connsiteY7-94" fmla="*/ 828472 h 1009934"/>
              <a:gd name="connsiteX8-95" fmla="*/ 9104431 w 9366160"/>
              <a:gd name="connsiteY8-96" fmla="*/ 992894 h 1009934"/>
              <a:gd name="connsiteX9-97" fmla="*/ 4985227 w 9366160"/>
              <a:gd name="connsiteY9-98" fmla="*/ 1009934 h 1009934"/>
              <a:gd name="connsiteX10-99" fmla="*/ 164422 w 9366160"/>
              <a:gd name="connsiteY10-100" fmla="*/ 992894 h 1009934"/>
              <a:gd name="connsiteX11-101" fmla="*/ 0 w 9366160"/>
              <a:gd name="connsiteY11-102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  <a:cxn ang="0">
                <a:pos x="connsiteX10-77" y="connsiteY10-78"/>
              </a:cxn>
              <a:cxn ang="0">
                <a:pos x="connsiteX11-101" y="connsiteY11-102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5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Đánh dấu bộ phận chú thích, giải thích.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Vector cute cartoon tick and cross">
            <a:extLst>
              <a:ext uri="{FF2B5EF4-FFF2-40B4-BE49-F238E27FC236}">
                <a16:creationId xmlns:a16="http://schemas.microsoft.com/office/drawing/2014/main" id="{12396F72-C619-EE41-A89E-7E34873E1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776" l="3355" r="98722">
                        <a14:foregroundMark x1="29073" y1="48243" x2="29073" y2="48243"/>
                        <a14:foregroundMark x1="20927" y1="54473" x2="20927" y2="54473"/>
                        <a14:foregroundMark x1="40415" y1="42492" x2="40415" y2="42492"/>
                        <a14:foregroundMark x1="20195" y1="63107" x2="23358" y2="65291"/>
                        <a14:foregroundMark x1="31873" y1="55097" x2="22384" y2="58981"/>
                        <a14:foregroundMark x1="38929" y1="49757" x2="39903" y2="33738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38" r="47797" b="26571"/>
          <a:stretch>
            <a:fillRect/>
          </a:stretch>
        </p:blipFill>
        <p:spPr bwMode="auto">
          <a:xfrm>
            <a:off x="9496315" y="4936772"/>
            <a:ext cx="893579" cy="79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7D712-86FF-5FFB-B011-72775907AD84}"/>
              </a:ext>
            </a:extLst>
          </p:cNvPr>
          <p:cNvSpPr txBox="1"/>
          <p:nvPr/>
        </p:nvSpPr>
        <p:spPr>
          <a:xfrm>
            <a:off x="530155" y="1576130"/>
            <a:ext cx="10949919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02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C02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 Sách và Văn hoá đọc Việt Nam –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C02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 kiện văn hoá quan trọng đối với người yêu thích sách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C02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được tổ chức vào ngày 21 tháng 4 hằng năm.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02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CB4EA5-E3E1-54D9-81AD-673127A2E48F}"/>
              </a:ext>
            </a:extLst>
          </p:cNvPr>
          <p:cNvSpPr txBox="1"/>
          <p:nvPr/>
        </p:nvSpPr>
        <p:spPr>
          <a:xfrm>
            <a:off x="530155" y="2619587"/>
            <a:ext cx="10949919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02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C02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Ha-ri 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02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C02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t-tơ –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C02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bộ truyện của nhà văn Giô-an Rô-linh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C02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có sức hấp dẫn kì lạ với nhiều trẻ em trên thế giới.</a:t>
            </a:r>
          </a:p>
        </p:txBody>
      </p:sp>
    </p:spTree>
    <p:extLst>
      <p:ext uri="{BB962C8B-B14F-4D97-AF65-F5344CB8AC3E}">
        <p14:creationId xmlns:p14="http://schemas.microsoft.com/office/powerpoint/2010/main" val="1303653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258737030006">
            <a:hlinkClick r:id="" action="ppaction://media"/>
            <a:extLst>
              <a:ext uri="{FF2B5EF4-FFF2-40B4-BE49-F238E27FC236}">
                <a16:creationId xmlns:a16="http://schemas.microsoft.com/office/drawing/2014/main" id="{1DA3EC5C-52D5-136B-E91F-60D6D4B9F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523" y="75359"/>
            <a:ext cx="10060918" cy="6782641"/>
          </a:xfrm>
          <a:prstGeom prst="rect">
            <a:avLst/>
          </a:prstGeom>
        </p:spPr>
      </p:pic>
      <p:pic>
        <p:nvPicPr>
          <p:cNvPr id="3" name="cac_ban_oi_vua_roi_cac_ban_da_hoc_them_1_tac_860de55e-a529-42a6-bf6d-f97de2003c5f">
            <a:hlinkClick r:id="" action="ppaction://media"/>
            <a:extLst>
              <a:ext uri="{FF2B5EF4-FFF2-40B4-BE49-F238E27FC236}">
                <a16:creationId xmlns:a16="http://schemas.microsoft.com/office/drawing/2014/main" id="{DA7074F0-1643-8531-8CFF-43A29AE2F2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6105" y="391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4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/>
          <p:cNvSpPr/>
          <p:nvPr/>
        </p:nvSpPr>
        <p:spPr>
          <a:xfrm>
            <a:off x="485337" y="1414129"/>
            <a:ext cx="11177273" cy="526311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276;p7"/>
          <p:cNvSpPr/>
          <p:nvPr/>
        </p:nvSpPr>
        <p:spPr>
          <a:xfrm>
            <a:off x="485337" y="1"/>
            <a:ext cx="11411488" cy="116958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Google Shape;1483;p40"/>
          <p:cNvSpPr txBox="1"/>
          <p:nvPr/>
        </p:nvSpPr>
        <p:spPr>
          <a:xfrm>
            <a:off x="890554" y="-79063"/>
            <a:ext cx="10537258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 algn="ctr">
              <a:defRPr/>
            </a:pPr>
            <a:r>
              <a:rPr lang="en-US" sz="3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đặc điểm về vị trí và công dụng của dấu gạch ngang trong mỗi trường hợp dưới đây: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ED657F-F89B-220E-2685-ADC35318A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40" y="1913860"/>
            <a:ext cx="9482580" cy="406396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81C72E-75A4-8BCD-D181-FB7E1AA6E6AB}"/>
              </a:ext>
            </a:extLst>
          </p:cNvPr>
          <p:cNvCxnSpPr/>
          <p:nvPr/>
        </p:nvCxnSpPr>
        <p:spPr>
          <a:xfrm>
            <a:off x="4524703" y="481289"/>
            <a:ext cx="1397876" cy="0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E00CE8-D832-2817-C713-CE9794963347}"/>
              </a:ext>
            </a:extLst>
          </p:cNvPr>
          <p:cNvCxnSpPr>
            <a:cxnSpLocks/>
          </p:cNvCxnSpPr>
          <p:nvPr/>
        </p:nvCxnSpPr>
        <p:spPr>
          <a:xfrm>
            <a:off x="6521669" y="481289"/>
            <a:ext cx="2086303" cy="0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35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>
          <a:xfrm>
            <a:off x="581991" y="1795079"/>
            <a:ext cx="11152809" cy="332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6"/>
          <p:cNvSpPr/>
          <p:nvPr/>
        </p:nvSpPr>
        <p:spPr>
          <a:xfrm flipH="1">
            <a:off x="-314862" y="5227225"/>
            <a:ext cx="10800568" cy="2253665"/>
          </a:xfrm>
          <a:custGeom>
            <a:avLst/>
            <a:gdLst/>
            <a:ahLst/>
            <a:cxnLst/>
            <a:rect l="l" t="t" r="r" b="b"/>
            <a:pathLst>
              <a:path w="16200852" h="3380498">
                <a:moveTo>
                  <a:pt x="16200852" y="0"/>
                </a:moveTo>
                <a:lnTo>
                  <a:pt x="0" y="0"/>
                </a:lnTo>
                <a:lnTo>
                  <a:pt x="0" y="3380498"/>
                </a:lnTo>
                <a:lnTo>
                  <a:pt x="16200852" y="3380498"/>
                </a:lnTo>
                <a:lnTo>
                  <a:pt x="162008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858980" y="4511053"/>
            <a:ext cx="6984969" cy="2560865"/>
          </a:xfrm>
          <a:custGeom>
            <a:avLst/>
            <a:gdLst/>
            <a:ahLst/>
            <a:cxnLst/>
            <a:rect l="l" t="t" r="r" b="b"/>
            <a:pathLst>
              <a:path w="10477454" h="3841298">
                <a:moveTo>
                  <a:pt x="0" y="0"/>
                </a:moveTo>
                <a:lnTo>
                  <a:pt x="10477454" y="0"/>
                </a:lnTo>
                <a:lnTo>
                  <a:pt x="10477454" y="3841297"/>
                </a:lnTo>
                <a:lnTo>
                  <a:pt x="0" y="3841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411" b="-4054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929100" y="6015242"/>
            <a:ext cx="862942" cy="404504"/>
          </a:xfrm>
          <a:custGeom>
            <a:avLst/>
            <a:gdLst/>
            <a:ahLst/>
            <a:cxnLst/>
            <a:rect l="l" t="t" r="r" b="b"/>
            <a:pathLst>
              <a:path w="1294413" h="606756">
                <a:moveTo>
                  <a:pt x="0" y="0"/>
                </a:moveTo>
                <a:lnTo>
                  <a:pt x="1294413" y="0"/>
                </a:lnTo>
                <a:lnTo>
                  <a:pt x="1294413" y="606756"/>
                </a:lnTo>
                <a:lnTo>
                  <a:pt x="0" y="606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565500" y="5416949"/>
            <a:ext cx="665033" cy="311734"/>
          </a:xfrm>
          <a:custGeom>
            <a:avLst/>
            <a:gdLst/>
            <a:ahLst/>
            <a:cxnLst/>
            <a:rect l="l" t="t" r="r" b="b"/>
            <a:pathLst>
              <a:path w="997549" h="467601">
                <a:moveTo>
                  <a:pt x="0" y="0"/>
                </a:moveTo>
                <a:lnTo>
                  <a:pt x="997549" y="0"/>
                </a:lnTo>
                <a:lnTo>
                  <a:pt x="997549" y="467601"/>
                </a:lnTo>
                <a:lnTo>
                  <a:pt x="0" y="4676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71201">
            <a:off x="1903073" y="479884"/>
            <a:ext cx="1230049" cy="908698"/>
          </a:xfrm>
          <a:custGeom>
            <a:avLst/>
            <a:gdLst/>
            <a:ahLst/>
            <a:cxnLst/>
            <a:rect l="l" t="t" r="r" b="b"/>
            <a:pathLst>
              <a:path w="1845073" h="1363047">
                <a:moveTo>
                  <a:pt x="0" y="0"/>
                </a:moveTo>
                <a:lnTo>
                  <a:pt x="1845072" y="0"/>
                </a:lnTo>
                <a:lnTo>
                  <a:pt x="1845072" y="1363047"/>
                </a:lnTo>
                <a:lnTo>
                  <a:pt x="0" y="13630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9297264" y="698463"/>
            <a:ext cx="1054201" cy="436176"/>
          </a:xfrm>
          <a:custGeom>
            <a:avLst/>
            <a:gdLst/>
            <a:ahLst/>
            <a:cxnLst/>
            <a:rect l="l" t="t" r="r" b="b"/>
            <a:pathLst>
              <a:path w="1581302" h="654264">
                <a:moveTo>
                  <a:pt x="1581302" y="0"/>
                </a:moveTo>
                <a:lnTo>
                  <a:pt x="0" y="0"/>
                </a:lnTo>
                <a:lnTo>
                  <a:pt x="0" y="654264"/>
                </a:lnTo>
                <a:lnTo>
                  <a:pt x="1581302" y="654264"/>
                </a:lnTo>
                <a:lnTo>
                  <a:pt x="15813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6309692" y="6043426"/>
            <a:ext cx="356225" cy="213289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8436903" flipH="1" flipV="1">
            <a:off x="10999127" y="4355081"/>
            <a:ext cx="413285" cy="247454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787426" flipH="1">
            <a:off x="1493042" y="5673553"/>
            <a:ext cx="694885" cy="1087883"/>
          </a:xfrm>
          <a:custGeom>
            <a:avLst/>
            <a:gdLst/>
            <a:ahLst/>
            <a:cxnLst/>
            <a:rect l="l" t="t" r="r" b="b"/>
            <a:pathLst>
              <a:path w="1042328" h="1631825">
                <a:moveTo>
                  <a:pt x="1042328" y="0"/>
                </a:moveTo>
                <a:lnTo>
                  <a:pt x="0" y="0"/>
                </a:lnTo>
                <a:lnTo>
                  <a:pt x="0" y="1631825"/>
                </a:lnTo>
                <a:lnTo>
                  <a:pt x="1042328" y="1631825"/>
                </a:lnTo>
                <a:lnTo>
                  <a:pt x="10423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787999">
            <a:off x="10004023" y="5673553"/>
            <a:ext cx="694885" cy="1087883"/>
          </a:xfrm>
          <a:custGeom>
            <a:avLst/>
            <a:gdLst/>
            <a:ahLst/>
            <a:cxnLst/>
            <a:rect l="l" t="t" r="r" b="b"/>
            <a:pathLst>
              <a:path w="1042328" h="1631825">
                <a:moveTo>
                  <a:pt x="0" y="0"/>
                </a:moveTo>
                <a:lnTo>
                  <a:pt x="1042328" y="0"/>
                </a:lnTo>
                <a:lnTo>
                  <a:pt x="1042328" y="1631825"/>
                </a:lnTo>
                <a:lnTo>
                  <a:pt x="0" y="1631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009316">
            <a:off x="460052" y="5494060"/>
            <a:ext cx="838053" cy="1312021"/>
          </a:xfrm>
          <a:custGeom>
            <a:avLst/>
            <a:gdLst/>
            <a:ahLst/>
            <a:cxnLst/>
            <a:rect l="l" t="t" r="r" b="b"/>
            <a:pathLst>
              <a:path w="1257080" h="1968032">
                <a:moveTo>
                  <a:pt x="0" y="0"/>
                </a:moveTo>
                <a:lnTo>
                  <a:pt x="1257081" y="0"/>
                </a:lnTo>
                <a:lnTo>
                  <a:pt x="1257081" y="1968032"/>
                </a:lnTo>
                <a:lnTo>
                  <a:pt x="0" y="1968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007999" flipH="1">
            <a:off x="10894089" y="5494060"/>
            <a:ext cx="838053" cy="1312021"/>
          </a:xfrm>
          <a:custGeom>
            <a:avLst/>
            <a:gdLst/>
            <a:ahLst/>
            <a:cxnLst/>
            <a:rect l="l" t="t" r="r" b="b"/>
            <a:pathLst>
              <a:path w="1257080" h="1968032">
                <a:moveTo>
                  <a:pt x="1257080" y="0"/>
                </a:moveTo>
                <a:lnTo>
                  <a:pt x="0" y="0"/>
                </a:lnTo>
                <a:lnTo>
                  <a:pt x="0" y="1968032"/>
                </a:lnTo>
                <a:lnTo>
                  <a:pt x="1257080" y="1968032"/>
                </a:lnTo>
                <a:lnTo>
                  <a:pt x="125708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-575186" y="6328466"/>
            <a:ext cx="2884150" cy="623697"/>
          </a:xfrm>
          <a:custGeom>
            <a:avLst/>
            <a:gdLst/>
            <a:ahLst/>
            <a:cxnLst/>
            <a:rect l="l" t="t" r="r" b="b"/>
            <a:pathLst>
              <a:path w="4326225" h="935546">
                <a:moveTo>
                  <a:pt x="0" y="0"/>
                </a:moveTo>
                <a:lnTo>
                  <a:pt x="4326225" y="0"/>
                </a:lnTo>
                <a:lnTo>
                  <a:pt x="4326225" y="935546"/>
                </a:lnTo>
                <a:lnTo>
                  <a:pt x="0" y="93554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9883036" y="6328466"/>
            <a:ext cx="2884150" cy="623697"/>
          </a:xfrm>
          <a:custGeom>
            <a:avLst/>
            <a:gdLst/>
            <a:ahLst/>
            <a:cxnLst/>
            <a:rect l="l" t="t" r="r" b="b"/>
            <a:pathLst>
              <a:path w="4326225" h="935546">
                <a:moveTo>
                  <a:pt x="4326225" y="0"/>
                </a:moveTo>
                <a:lnTo>
                  <a:pt x="0" y="0"/>
                </a:lnTo>
                <a:lnTo>
                  <a:pt x="0" y="935546"/>
                </a:lnTo>
                <a:lnTo>
                  <a:pt x="4326225" y="935546"/>
                </a:lnTo>
                <a:lnTo>
                  <a:pt x="4326225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165132" flipH="1">
            <a:off x="11283168" y="343844"/>
            <a:ext cx="597039" cy="537335"/>
          </a:xfrm>
          <a:custGeom>
            <a:avLst/>
            <a:gdLst/>
            <a:ahLst/>
            <a:cxnLst/>
            <a:rect l="l" t="t" r="r" b="b"/>
            <a:pathLst>
              <a:path w="895558" h="806002">
                <a:moveTo>
                  <a:pt x="895558" y="0"/>
                </a:moveTo>
                <a:lnTo>
                  <a:pt x="0" y="0"/>
                </a:lnTo>
                <a:lnTo>
                  <a:pt x="0" y="806002"/>
                </a:lnTo>
                <a:lnTo>
                  <a:pt x="895558" y="806002"/>
                </a:lnTo>
                <a:lnTo>
                  <a:pt x="89555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5077">
            <a:off x="126839" y="962668"/>
            <a:ext cx="1370065" cy="1319229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785344" y="2082704"/>
            <a:ext cx="10779941" cy="2862322"/>
            <a:chOff x="787721" y="2528799"/>
            <a:chExt cx="10779941" cy="2862322"/>
          </a:xfrm>
        </p:grpSpPr>
        <p:sp>
          <p:nvSpPr>
            <p:cNvPr id="48" name="Freeform 14"/>
            <p:cNvSpPr/>
            <p:nvPr/>
          </p:nvSpPr>
          <p:spPr>
            <a:xfrm rot="10706020" flipH="1" flipV="1">
              <a:off x="787721" y="2939893"/>
              <a:ext cx="413285" cy="247454"/>
            </a:xfrm>
            <a:custGeom>
              <a:avLst/>
              <a:gdLst/>
              <a:ahLst/>
              <a:cxnLst/>
              <a:rect l="l" t="t" r="r" b="b"/>
              <a:pathLst>
                <a:path w="619927" h="371181">
                  <a:moveTo>
                    <a:pt x="619926" y="371181"/>
                  </a:moveTo>
                  <a:lnTo>
                    <a:pt x="0" y="371181"/>
                  </a:lnTo>
                  <a:lnTo>
                    <a:pt x="0" y="0"/>
                  </a:lnTo>
                  <a:lnTo>
                    <a:pt x="619926" y="0"/>
                  </a:lnTo>
                  <a:lnTo>
                    <a:pt x="619926" y="371181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272029" y="2528799"/>
              <a:ext cx="10295633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3600" b="0" i="0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 việc dùng để đánh dấu lời nói trực tiếp của nhân vật, đánh dấu các ý liệt kê, nối các từ ngữ trong một liên danh, dấu gạch ngang có thể được đặt ở giữa câu để đánh dấu bộ phận chú thích, giải thích trong câu.</a:t>
              </a:r>
              <a:endParaRPr lang="vi-VN" sz="4800" b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E6DEFC-AD84-E621-9423-E9F1AF9D8F1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18610" y="453187"/>
            <a:ext cx="32616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6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8F44EF-DC2A-A5DA-0D03-840B89C51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074" y="94552"/>
            <a:ext cx="4637312" cy="66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62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A955D-47EC-9A0C-1EAE-7310C963C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382608-D3C5-092C-3FDE-2588CE48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8" y="1162389"/>
            <a:ext cx="6544968" cy="40790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565F5F-B308-CFAF-9156-DF582E05C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088" y="176893"/>
            <a:ext cx="40005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32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31630" y="1391737"/>
            <a:ext cx="11917496" cy="5189815"/>
          </a:xfrm>
          <a:prstGeom prst="roundRect">
            <a:avLst/>
          </a:prstGeom>
          <a:solidFill>
            <a:srgbClr val="B5EEA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42"/>
          <p:cNvSpPr/>
          <p:nvPr/>
        </p:nvSpPr>
        <p:spPr>
          <a:xfrm rot="229997">
            <a:off x="11117967" y="6368272"/>
            <a:ext cx="1181255" cy="553713"/>
          </a:xfrm>
          <a:custGeom>
            <a:avLst/>
            <a:gdLst/>
            <a:ahLst/>
            <a:cxnLst/>
            <a:rect l="l" t="t" r="r" b="b"/>
            <a:pathLst>
              <a:path w="1771883" h="830570">
                <a:moveTo>
                  <a:pt x="0" y="0"/>
                </a:moveTo>
                <a:lnTo>
                  <a:pt x="1771883" y="0"/>
                </a:lnTo>
                <a:lnTo>
                  <a:pt x="1771883" y="830571"/>
                </a:lnTo>
                <a:lnTo>
                  <a:pt x="0" y="8305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-368584" y="694323"/>
            <a:ext cx="1284906" cy="409564"/>
          </a:xfrm>
          <a:custGeom>
            <a:avLst/>
            <a:gdLst/>
            <a:ahLst/>
            <a:cxnLst/>
            <a:rect l="l" t="t" r="r" b="b"/>
            <a:pathLst>
              <a:path w="1927359" h="614346">
                <a:moveTo>
                  <a:pt x="0" y="0"/>
                </a:moveTo>
                <a:lnTo>
                  <a:pt x="1927359" y="0"/>
                </a:lnTo>
                <a:lnTo>
                  <a:pt x="1927359" y="614346"/>
                </a:lnTo>
                <a:lnTo>
                  <a:pt x="0" y="6143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0938133" y="1128862"/>
            <a:ext cx="1284906" cy="409564"/>
          </a:xfrm>
          <a:custGeom>
            <a:avLst/>
            <a:gdLst/>
            <a:ahLst/>
            <a:cxnLst/>
            <a:rect l="l" t="t" r="r" b="b"/>
            <a:pathLst>
              <a:path w="1927359" h="614346">
                <a:moveTo>
                  <a:pt x="0" y="0"/>
                </a:moveTo>
                <a:lnTo>
                  <a:pt x="1927360" y="0"/>
                </a:lnTo>
                <a:lnTo>
                  <a:pt x="1927360" y="614346"/>
                </a:lnTo>
                <a:lnTo>
                  <a:pt x="0" y="6143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6210" y="1738997"/>
            <a:ext cx="8408181" cy="49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(1) Giuyn Véc-nơ – một trong những người được gọi là “cha đẻ của khoa học viễn tưởng” – rất thích du lịch tới các miền xa xôi. (2) Năm mười một tuổi, cậu định đi theo một chiếc thuyền Ấn Độ – chiếc thuyền mà cậu hi vọng sẽ căng buồm đi khắp đó đây. (3) Khi cha phản đối, cậu đã hứa:</a:t>
            </a:r>
          </a:p>
          <a:p>
            <a:pPr lvl="0">
              <a:lnSpc>
                <a:spcPct val="12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Từ nay, con chỉ du lịch trong tưởng tượng thôi.</a:t>
            </a:r>
          </a:p>
          <a:p>
            <a:pPr lvl="0">
              <a:lnSpc>
                <a:spcPct val="12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(4) Nhờ những chuyến “du lịch” đó, Giuyn Véc-nơ đã viết nên nhiều truyện khoa học viễn tưởng:</a:t>
            </a:r>
          </a:p>
          <a:p>
            <a:pPr lvl="0">
              <a:lnSpc>
                <a:spcPct val="12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Hai vạn dặm dưới biển,</a:t>
            </a:r>
          </a:p>
          <a:p>
            <a:pPr lvl="0">
              <a:lnSpc>
                <a:spcPct val="12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Vòng quanh thế giới trong 80 ngày....</a:t>
            </a:r>
          </a:p>
          <a:p>
            <a:pPr lvl="0" algn="r">
              <a:lnSpc>
                <a:spcPct val="12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(Theo Bảo Ngọc)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211" y="198959"/>
            <a:ext cx="11640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 gạch ngang trong câu nào dưới đây dùng để đánh dấu bộ phận chú thích, giải thích?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98B3A3-36F5-530E-F24E-BF7BF88226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2776" y="2105248"/>
            <a:ext cx="2802184" cy="3791946"/>
          </a:xfrm>
          <a:prstGeom prst="rect">
            <a:avLst/>
          </a:prstGeom>
        </p:spPr>
      </p:pic>
      <p:pic>
        <p:nvPicPr>
          <p:cNvPr id="5" name="bai_3_dau_gach_ngang_trong_cau_nao_duoi_day_dung_2abbfa1a-8ba8-4ddf-82f9-3a700672014e">
            <a:hlinkClick r:id="" action="ppaction://media"/>
            <a:extLst>
              <a:ext uri="{FF2B5EF4-FFF2-40B4-BE49-F238E27FC236}">
                <a16:creationId xmlns:a16="http://schemas.microsoft.com/office/drawing/2014/main" id="{1A931134-E368-379C-CDBB-7C570AF3C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500242" y="1800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6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3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/>
          <p:cNvSpPr/>
          <p:nvPr/>
        </p:nvSpPr>
        <p:spPr>
          <a:xfrm>
            <a:off x="485337" y="329609"/>
            <a:ext cx="11177273" cy="634763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CD6A7A-583C-0360-B06C-130EF58C8EC2}"/>
              </a:ext>
            </a:extLst>
          </p:cNvPr>
          <p:cNvGrpSpPr/>
          <p:nvPr/>
        </p:nvGrpSpPr>
        <p:grpSpPr>
          <a:xfrm>
            <a:off x="155445" y="873407"/>
            <a:ext cx="4916286" cy="5102090"/>
            <a:chOff x="9829246" y="1292838"/>
            <a:chExt cx="2154835" cy="17987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00B2FE-5D7E-0867-CDFB-646EAC789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9246" y="1292838"/>
              <a:ext cx="2154835" cy="179872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24A629-8B2C-55AE-C1DA-A98EA1C61E8F}"/>
                </a:ext>
              </a:extLst>
            </p:cNvPr>
            <p:cNvSpPr/>
            <p:nvPr/>
          </p:nvSpPr>
          <p:spPr>
            <a:xfrm>
              <a:off x="10185953" y="1991995"/>
              <a:ext cx="1383361" cy="4231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GB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36841B-8B1F-AAF2-C03E-549B39E97C8E}"/>
              </a:ext>
            </a:extLst>
          </p:cNvPr>
          <p:cNvCxnSpPr>
            <a:cxnSpLocks/>
          </p:cNvCxnSpPr>
          <p:nvPr/>
        </p:nvCxnSpPr>
        <p:spPr>
          <a:xfrm flipV="1">
            <a:off x="3689498" y="1350335"/>
            <a:ext cx="648586" cy="125464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33">
            <a:extLst>
              <a:ext uri="{FF2B5EF4-FFF2-40B4-BE49-F238E27FC236}">
                <a16:creationId xmlns:a16="http://schemas.microsoft.com/office/drawing/2014/main" id="{5C8B802D-D958-49A1-F997-128FFB83E3EF}"/>
              </a:ext>
            </a:extLst>
          </p:cNvPr>
          <p:cNvSpPr/>
          <p:nvPr/>
        </p:nvSpPr>
        <p:spPr>
          <a:xfrm>
            <a:off x="4393417" y="743812"/>
            <a:ext cx="7079113" cy="1308272"/>
          </a:xfrm>
          <a:prstGeom prst="roundRect">
            <a:avLst/>
          </a:prstGeom>
          <a:solidFill>
            <a:srgbClr val="FFE181"/>
          </a:solidFill>
          <a:ln>
            <a:solidFill>
              <a:srgbClr val="7F3A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(1) Giuyn Véc-nơ – một trong những người được gọi là “cha đẻ của khoa học viễn tưởng” – rất thích du lịch tới các miền xa xôi.</a:t>
            </a:r>
            <a:endParaRPr lang="en-GB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2C93E0-BB1A-4FFD-4694-D920DDE3F901}"/>
              </a:ext>
            </a:extLst>
          </p:cNvPr>
          <p:cNvCxnSpPr>
            <a:cxnSpLocks/>
          </p:cNvCxnSpPr>
          <p:nvPr/>
        </p:nvCxnSpPr>
        <p:spPr>
          <a:xfrm>
            <a:off x="3561907" y="4327451"/>
            <a:ext cx="914401" cy="95693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4FFB1582-0CCA-A72C-1867-DC6C48A1C773}"/>
              </a:ext>
            </a:extLst>
          </p:cNvPr>
          <p:cNvSpPr/>
          <p:nvPr/>
        </p:nvSpPr>
        <p:spPr>
          <a:xfrm>
            <a:off x="4531641" y="4677859"/>
            <a:ext cx="7079113" cy="1308272"/>
          </a:xfrm>
          <a:prstGeom prst="roundRect">
            <a:avLst/>
          </a:prstGeom>
          <a:solidFill>
            <a:srgbClr val="FFE181"/>
          </a:solidFill>
          <a:ln>
            <a:solidFill>
              <a:srgbClr val="7F3A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(2) Năm mười một tuổi, cậu định đi theo một chiếc thuyền Ấn Độ – chiếc thuyền mà cậu hi vọng sẽ căng buồm đi khắp đó đây. </a:t>
            </a:r>
            <a:endParaRPr lang="en-GB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6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ẨM DUYÊNCẨM DUYÊN">
            <a:extLst>
              <a:ext uri="{FF2B5EF4-FFF2-40B4-BE49-F238E27FC236}">
                <a16:creationId xmlns:a16="http://schemas.microsoft.com/office/drawing/2014/main" id="{1909F510-78F2-4FD7-B73A-EDDFAB8F8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328" y="2214873"/>
            <a:ext cx="7888908" cy="1896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4" y="1857006"/>
            <a:ext cx="4773127" cy="41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3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2F83BF-BD2E-0112-D13A-B3C3E67B5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6C346BC-1221-67A6-AEAA-26C4DAA71E4B}"/>
              </a:ext>
            </a:extLst>
          </p:cNvPr>
          <p:cNvSpPr/>
          <p:nvPr/>
        </p:nvSpPr>
        <p:spPr>
          <a:xfrm>
            <a:off x="131630" y="1391737"/>
            <a:ext cx="11917496" cy="5189815"/>
          </a:xfrm>
          <a:prstGeom prst="roundRect">
            <a:avLst/>
          </a:prstGeom>
          <a:solidFill>
            <a:srgbClr val="B5EEA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825F2FB9-AD49-F9E4-2902-49C0118994D3}"/>
              </a:ext>
            </a:extLst>
          </p:cNvPr>
          <p:cNvSpPr/>
          <p:nvPr/>
        </p:nvSpPr>
        <p:spPr>
          <a:xfrm rot="229997">
            <a:off x="11117967" y="6368272"/>
            <a:ext cx="1181255" cy="553713"/>
          </a:xfrm>
          <a:custGeom>
            <a:avLst/>
            <a:gdLst/>
            <a:ahLst/>
            <a:cxnLst/>
            <a:rect l="l" t="t" r="r" b="b"/>
            <a:pathLst>
              <a:path w="1771883" h="830570">
                <a:moveTo>
                  <a:pt x="0" y="0"/>
                </a:moveTo>
                <a:lnTo>
                  <a:pt x="1771883" y="0"/>
                </a:lnTo>
                <a:lnTo>
                  <a:pt x="1771883" y="830571"/>
                </a:lnTo>
                <a:lnTo>
                  <a:pt x="0" y="830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8874486C-625F-82A8-0175-8F3F3935762B}"/>
              </a:ext>
            </a:extLst>
          </p:cNvPr>
          <p:cNvSpPr/>
          <p:nvPr/>
        </p:nvSpPr>
        <p:spPr>
          <a:xfrm>
            <a:off x="-368584" y="694323"/>
            <a:ext cx="1284906" cy="409564"/>
          </a:xfrm>
          <a:custGeom>
            <a:avLst/>
            <a:gdLst/>
            <a:ahLst/>
            <a:cxnLst/>
            <a:rect l="l" t="t" r="r" b="b"/>
            <a:pathLst>
              <a:path w="1927359" h="614346">
                <a:moveTo>
                  <a:pt x="0" y="0"/>
                </a:moveTo>
                <a:lnTo>
                  <a:pt x="1927359" y="0"/>
                </a:lnTo>
                <a:lnTo>
                  <a:pt x="1927359" y="614346"/>
                </a:lnTo>
                <a:lnTo>
                  <a:pt x="0" y="6143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1C47FF77-C7F5-B56C-8197-D9B8BD5C2734}"/>
              </a:ext>
            </a:extLst>
          </p:cNvPr>
          <p:cNvSpPr/>
          <p:nvPr/>
        </p:nvSpPr>
        <p:spPr>
          <a:xfrm>
            <a:off x="10938133" y="1128862"/>
            <a:ext cx="1284906" cy="409564"/>
          </a:xfrm>
          <a:custGeom>
            <a:avLst/>
            <a:gdLst/>
            <a:ahLst/>
            <a:cxnLst/>
            <a:rect l="l" t="t" r="r" b="b"/>
            <a:pathLst>
              <a:path w="1927359" h="614346">
                <a:moveTo>
                  <a:pt x="0" y="0"/>
                </a:moveTo>
                <a:lnTo>
                  <a:pt x="1927360" y="0"/>
                </a:lnTo>
                <a:lnTo>
                  <a:pt x="1927360" y="614346"/>
                </a:lnTo>
                <a:lnTo>
                  <a:pt x="0" y="6143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68755F-C54E-A7E0-9B42-1E8E780F609F}"/>
              </a:ext>
            </a:extLst>
          </p:cNvPr>
          <p:cNvSpPr/>
          <p:nvPr/>
        </p:nvSpPr>
        <p:spPr>
          <a:xfrm>
            <a:off x="406210" y="1738997"/>
            <a:ext cx="8408181" cy="49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(1) Giuyn Véc-nơ – một trong những người được gọi là “cha đẻ của khoa học viễn tưởng” – rất thích du lịch tới các miền xa xôi. (2) Năm mười một tuổi, cậu định đi theo một chiếc thuyền Ấn Độ – chiếc thuyền mà cậu hi vọng sẽ căng buồm đi khắp đó đây. (3) Khi cha phản đối, cậu đã hứa: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Từ nay, con chỉ du lịch trong tưởng tượng thôi.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(4) Nhờ những chuyến “du lịch” đó, Giuyn Véc-nơ đã viết nên nhiều truyện khoa học viễn tưởng: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Hai vạn dặm dưới biển,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Vòng quanh thế giới trong 80 ngày....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(Theo Bảo Ngọc)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348F32-0145-AA80-0C5E-90C21EA19562}"/>
              </a:ext>
            </a:extLst>
          </p:cNvPr>
          <p:cNvSpPr/>
          <p:nvPr/>
        </p:nvSpPr>
        <p:spPr>
          <a:xfrm>
            <a:off x="406211" y="198959"/>
            <a:ext cx="11640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 gạch ngang trong câu nào dưới đây dùng để đánh dấu bộ phận chú thích, giải thích?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230FA-7469-2C02-859B-1027F79219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2776" y="2105248"/>
            <a:ext cx="2802184" cy="379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2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/>
          <p:cNvSpPr/>
          <p:nvPr/>
        </p:nvSpPr>
        <p:spPr>
          <a:xfrm>
            <a:off x="485337" y="329609"/>
            <a:ext cx="11177273" cy="634763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CD6A7A-583C-0360-B06C-130EF58C8EC2}"/>
              </a:ext>
            </a:extLst>
          </p:cNvPr>
          <p:cNvGrpSpPr/>
          <p:nvPr/>
        </p:nvGrpSpPr>
        <p:grpSpPr>
          <a:xfrm>
            <a:off x="229873" y="-955393"/>
            <a:ext cx="3778602" cy="5102090"/>
            <a:chOff x="9829246" y="1292838"/>
            <a:chExt cx="2154835" cy="17987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00B2FE-5D7E-0867-CDFB-646EAC789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9246" y="1292838"/>
              <a:ext cx="2154835" cy="179872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24A629-8B2C-55AE-C1DA-A98EA1C61E8F}"/>
                </a:ext>
              </a:extLst>
            </p:cNvPr>
            <p:cNvSpPr/>
            <p:nvPr/>
          </p:nvSpPr>
          <p:spPr>
            <a:xfrm>
              <a:off x="10185953" y="2018234"/>
              <a:ext cx="1383361" cy="3363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36841B-8B1F-AAF2-C03E-549B39E97C8E}"/>
              </a:ext>
            </a:extLst>
          </p:cNvPr>
          <p:cNvCxnSpPr>
            <a:cxnSpLocks/>
          </p:cNvCxnSpPr>
          <p:nvPr/>
        </p:nvCxnSpPr>
        <p:spPr>
          <a:xfrm>
            <a:off x="3466215" y="1637414"/>
            <a:ext cx="9144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33">
            <a:extLst>
              <a:ext uri="{FF2B5EF4-FFF2-40B4-BE49-F238E27FC236}">
                <a16:creationId xmlns:a16="http://schemas.microsoft.com/office/drawing/2014/main" id="{5C8B802D-D958-49A1-F997-128FFB83E3EF}"/>
              </a:ext>
            </a:extLst>
          </p:cNvPr>
          <p:cNvSpPr/>
          <p:nvPr/>
        </p:nvSpPr>
        <p:spPr>
          <a:xfrm>
            <a:off x="4435947" y="1020258"/>
            <a:ext cx="7079113" cy="1308272"/>
          </a:xfrm>
          <a:prstGeom prst="roundRect">
            <a:avLst/>
          </a:prstGeom>
          <a:solidFill>
            <a:srgbClr val="FFE181"/>
          </a:solidFill>
          <a:ln>
            <a:solidFill>
              <a:srgbClr val="7F3A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(3) Khi cha phản đối, cậu đã hứa:</a:t>
            </a:r>
          </a:p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Từ nay, con chỉ du lịch trong tưởng tượng thôi.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CE739B-D0A2-FC41-0B45-9DCDCA6CC0BE}"/>
              </a:ext>
            </a:extLst>
          </p:cNvPr>
          <p:cNvGrpSpPr/>
          <p:nvPr/>
        </p:nvGrpSpPr>
        <p:grpSpPr>
          <a:xfrm>
            <a:off x="219240" y="1989826"/>
            <a:ext cx="3778602" cy="5102090"/>
            <a:chOff x="9829246" y="1292838"/>
            <a:chExt cx="2154835" cy="17987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249803-AC38-C043-EDD9-C1C8D37F8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9246" y="1292838"/>
              <a:ext cx="2154835" cy="179872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D710F7-960B-FFA1-25F6-782716DBD4AA}"/>
                </a:ext>
              </a:extLst>
            </p:cNvPr>
            <p:cNvSpPr/>
            <p:nvPr/>
          </p:nvSpPr>
          <p:spPr>
            <a:xfrm>
              <a:off x="10185953" y="2018234"/>
              <a:ext cx="1383361" cy="3363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D7A702-D614-8631-E2C0-423DEEA482A0}"/>
              </a:ext>
            </a:extLst>
          </p:cNvPr>
          <p:cNvCxnSpPr>
            <a:cxnSpLocks/>
          </p:cNvCxnSpPr>
          <p:nvPr/>
        </p:nvCxnSpPr>
        <p:spPr>
          <a:xfrm>
            <a:off x="3455582" y="4582633"/>
            <a:ext cx="9144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33">
            <a:extLst>
              <a:ext uri="{FF2B5EF4-FFF2-40B4-BE49-F238E27FC236}">
                <a16:creationId xmlns:a16="http://schemas.microsoft.com/office/drawing/2014/main" id="{2E3C6F04-59BD-5BE8-4D08-82A9E13DBBB2}"/>
              </a:ext>
            </a:extLst>
          </p:cNvPr>
          <p:cNvSpPr/>
          <p:nvPr/>
        </p:nvSpPr>
        <p:spPr>
          <a:xfrm>
            <a:off x="4425314" y="3423684"/>
            <a:ext cx="7079113" cy="2743200"/>
          </a:xfrm>
          <a:prstGeom prst="roundRect">
            <a:avLst/>
          </a:prstGeom>
          <a:solidFill>
            <a:srgbClr val="FFE181"/>
          </a:solidFill>
          <a:ln>
            <a:solidFill>
              <a:srgbClr val="7F3A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(4) Nhờ những chuyến “du lịch” đó, Giuyn Véc-nơ đã viết nên nhiều truyện khoa học viễn tưởng:</a:t>
            </a:r>
          </a:p>
          <a:p>
            <a:pPr lvl="0">
              <a:lnSpc>
                <a:spcPct val="12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Hai vạn dặm dưới biển,</a:t>
            </a:r>
          </a:p>
          <a:p>
            <a:pPr lvl="0">
              <a:lnSpc>
                <a:spcPct val="12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Vòng quanh thế giới trong 80 ngày....</a:t>
            </a:r>
          </a:p>
        </p:txBody>
      </p:sp>
    </p:spTree>
    <p:extLst>
      <p:ext uri="{BB962C8B-B14F-4D97-AF65-F5344CB8AC3E}">
        <p14:creationId xmlns:p14="http://schemas.microsoft.com/office/powerpoint/2010/main" val="423754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846F8-2489-1AB2-0709-559C92F9B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258737030006">
            <a:hlinkClick r:id="" action="ppaction://media"/>
            <a:extLst>
              <a:ext uri="{FF2B5EF4-FFF2-40B4-BE49-F238E27FC236}">
                <a16:creationId xmlns:a16="http://schemas.microsoft.com/office/drawing/2014/main" id="{3680E3C9-F0A4-9AE6-76D6-530D15DAEE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523" y="75359"/>
            <a:ext cx="10060918" cy="6782641"/>
          </a:xfrm>
          <a:prstGeom prst="rect">
            <a:avLst/>
          </a:prstGeom>
        </p:spPr>
      </p:pic>
      <p:pic>
        <p:nvPicPr>
          <p:cNvPr id="4" name="vua_roi_chung_minh_da_luyen_tap_ve_dau_gach_ngang_e3955072-bd26-4ce3-b291-2645393aa448">
            <a:hlinkClick r:id="" action="ppaction://media"/>
            <a:extLst>
              <a:ext uri="{FF2B5EF4-FFF2-40B4-BE49-F238E27FC236}">
                <a16:creationId xmlns:a16="http://schemas.microsoft.com/office/drawing/2014/main" id="{311D3127-4BED-A6EC-C99F-1E8FA28E9B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59263" y="75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4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90037" y="691116"/>
            <a:ext cx="7889875" cy="1746985"/>
          </a:xfrm>
          <a:prstGeom prst="roundRect">
            <a:avLst/>
          </a:prstGeom>
          <a:solidFill>
            <a:schemeClr val="accent6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dirty="0">
                <a:solidFill>
                  <a:srgbClr val="BA96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BA96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3600" dirty="0">
                <a:solidFill>
                  <a:srgbClr val="BA96F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2 – 3 câu về một danh nhân, trong đó có dùng dấu gạch ngang để đánh dấu bộ phận chú thích, giải thích.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BA96F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50" b="90000" l="27167" r="7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3" r="23602"/>
          <a:stretch>
            <a:fillRect/>
          </a:stretch>
        </p:blipFill>
        <p:spPr>
          <a:xfrm>
            <a:off x="376536" y="1983802"/>
            <a:ext cx="2838735" cy="5663333"/>
          </a:xfrm>
          <a:prstGeom prst="rect">
            <a:avLst/>
          </a:prstGeo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DB396C-9066-49A7-6A1F-E62A3110C6C1}"/>
              </a:ext>
            </a:extLst>
          </p:cNvPr>
          <p:cNvSpPr/>
          <p:nvPr/>
        </p:nvSpPr>
        <p:spPr>
          <a:xfrm>
            <a:off x="3034072" y="3610881"/>
            <a:ext cx="8222507" cy="16180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Danh nhân là 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những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người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có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tái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năng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và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trí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tuệ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phi thường,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họ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đem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tài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năng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và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trí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tuệ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ấy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đồng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góp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cho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sự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phát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triển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của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nhân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.ProTeacher03 AmpleSoft Bold" panose="02000000000000000000" pitchFamily="2" charset="0"/>
              </a:rPr>
              <a:t>loại</a:t>
            </a:r>
            <a:r>
              <a:rPr lang="en-US" sz="2800" dirty="0">
                <a:solidFill>
                  <a:schemeClr val="accent6"/>
                </a:solidFill>
                <a:latin typeface=".ProTeacher03 AmpleSoft Bold" panose="02000000000000000000" pitchFamily="2" charset="0"/>
              </a:rPr>
              <a:t>.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13" y="2732077"/>
            <a:ext cx="4773127" cy="4125923"/>
          </a:xfrm>
          <a:prstGeom prst="rect">
            <a:avLst/>
          </a:prstGeom>
        </p:spPr>
      </p:pic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7C95BC74-4ABC-E947-B029-FB6A23270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61" y="1562987"/>
            <a:ext cx="8895657" cy="295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6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hơ dấu gạch ngang">
            <a:hlinkClick r:id="" action="ppaction://media"/>
            <a:extLst>
              <a:ext uri="{FF2B5EF4-FFF2-40B4-BE49-F238E27FC236}">
                <a16:creationId xmlns:a16="http://schemas.microsoft.com/office/drawing/2014/main" id="{EC41A413-5A01-7A10-3330-D943DE8F20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8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5;p7"/>
          <p:cNvSpPr/>
          <p:nvPr/>
        </p:nvSpPr>
        <p:spPr>
          <a:xfrm>
            <a:off x="598035" y="730050"/>
            <a:ext cx="11020925" cy="4761846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peech Bubble: Rectangle with Corners Rounded 5"/>
          <p:cNvSpPr/>
          <p:nvPr/>
        </p:nvSpPr>
        <p:spPr>
          <a:xfrm>
            <a:off x="4172404" y="1456938"/>
            <a:ext cx="7180742" cy="2949287"/>
          </a:xfrm>
          <a:prstGeom prst="wedgeRoundRectCallout">
            <a:avLst>
              <a:gd name="adj1" fmla="val -65403"/>
              <a:gd name="adj2" fmla="val 14808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7A9BD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1 - 2 câu trong sách, truyện, báo chí,….có sử dụng dấu gạch ngang để đánh dấu bộ phận chú thích, giải thích.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190" y="1931529"/>
            <a:ext cx="6842560" cy="5473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37671" y="5310905"/>
            <a:ext cx="21502491" cy="2616796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92400" y="1592972"/>
            <a:ext cx="8992403" cy="4288286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276629" y="2260331"/>
            <a:ext cx="2222521" cy="2494879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556812" y="4167244"/>
            <a:ext cx="2597241" cy="685022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19034" flipH="1">
            <a:off x="-2673563" y="4499507"/>
            <a:ext cx="10338331" cy="2157215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01622" y="2411228"/>
            <a:ext cx="1625145" cy="2513110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501316" y="4605263"/>
            <a:ext cx="9385534" cy="1958402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322812">
            <a:off x="4135098" y="632299"/>
            <a:ext cx="851829" cy="327723"/>
          </a:xfrm>
          <a:custGeom>
            <a:avLst/>
            <a:gdLst/>
            <a:ahLst/>
            <a:cxnLst/>
            <a:rect l="l" t="t" r="r" b="b"/>
            <a:pathLst>
              <a:path w="1277744" h="491585">
                <a:moveTo>
                  <a:pt x="0" y="0"/>
                </a:moveTo>
                <a:lnTo>
                  <a:pt x="1277744" y="0"/>
                </a:lnTo>
                <a:lnTo>
                  <a:pt x="1277744" y="491585"/>
                </a:lnTo>
                <a:lnTo>
                  <a:pt x="0" y="4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386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259417" flipH="1">
            <a:off x="710164" y="4427638"/>
            <a:ext cx="1669066" cy="709353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952777" y="4450671"/>
            <a:ext cx="1290378" cy="638151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32446" flipH="1">
            <a:off x="8294346" y="-350105"/>
            <a:ext cx="2963520" cy="2593080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3389858" y="5836388"/>
            <a:ext cx="517906" cy="310096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619610" y="5732496"/>
            <a:ext cx="432469" cy="25894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489540" y="5991436"/>
            <a:ext cx="661539" cy="310096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06935" y="4945623"/>
            <a:ext cx="580108" cy="271925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11169085" y="816080"/>
            <a:ext cx="1504409" cy="622449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577368" y="328846"/>
            <a:ext cx="842833" cy="848134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09738" y="506010"/>
            <a:ext cx="1906727" cy="788908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99228">
            <a:off x="-3535464" y="5634020"/>
            <a:ext cx="4603650" cy="1264085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258472" y="2200592"/>
            <a:ext cx="53864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Tạm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biệt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các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em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</a:p>
          <a:p>
            <a:pPr algn="ctr"/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và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hẹn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gặp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 </a:t>
            </a:r>
            <a:r>
              <a:rPr lang="en-GB" sz="5400" dirty="0" err="1">
                <a:solidFill>
                  <a:srgbClr val="F44A4C"/>
                </a:solidFill>
                <a:latin typeface="UTM Bienvenue" panose="02040603050506020204" pitchFamily="18" charset="0"/>
              </a:rPr>
              <a:t>lại</a:t>
            </a:r>
            <a:r>
              <a:rPr lang="en-GB" sz="5400" dirty="0">
                <a:solidFill>
                  <a:srgbClr val="F44A4C"/>
                </a:solidFill>
                <a:latin typeface="UTM Bienvenue" panose="02040603050506020204" pitchFamily="18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9"/>
          <a:srcRect l="52480" t="-2980" r="-52480" b="2980"/>
          <a:stretch/>
        </p:blipFill>
        <p:spPr>
          <a:xfrm>
            <a:off x="8491313" y="3193538"/>
            <a:ext cx="4922927" cy="34093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9"/>
          <a:srcRect l="-48057" t="-5534" r="48057" b="5534"/>
          <a:stretch/>
        </p:blipFill>
        <p:spPr>
          <a:xfrm>
            <a:off x="-1114350" y="3262931"/>
            <a:ext cx="4922927" cy="340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98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1"/>
          <a:stretch/>
        </p:blipFill>
        <p:spPr>
          <a:xfrm>
            <a:off x="-1340515" y="2100552"/>
            <a:ext cx="5214015" cy="504954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35680" y="3087154"/>
            <a:ext cx="7194550" cy="2246769"/>
            <a:chOff x="3695700" y="2549944"/>
            <a:chExt cx="7194550" cy="2246769"/>
          </a:xfrm>
        </p:grpSpPr>
        <p:sp>
          <p:nvSpPr>
            <p:cNvPr id="4" name="TextBox 3"/>
            <p:cNvSpPr txBox="1"/>
            <p:nvPr/>
          </p:nvSpPr>
          <p:spPr>
            <a:xfrm>
              <a:off x="3999524" y="2549944"/>
              <a:ext cx="689072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7" name="Freeform 9"/>
            <p:cNvSpPr/>
            <p:nvPr/>
          </p:nvSpPr>
          <p:spPr>
            <a:xfrm rot="2503425">
              <a:off x="3695700" y="2736847"/>
              <a:ext cx="355600" cy="425232"/>
            </a:xfrm>
            <a:custGeom>
              <a:avLst/>
              <a:gdLst/>
              <a:ahLst/>
              <a:cxnLst/>
              <a:rect l="l" t="t" r="r" b="b"/>
              <a:pathLst>
                <a:path w="533400" h="637848">
                  <a:moveTo>
                    <a:pt x="0" y="0"/>
                  </a:moveTo>
                  <a:lnTo>
                    <a:pt x="533400" y="0"/>
                  </a:lnTo>
                  <a:lnTo>
                    <a:pt x="533400" y="637848"/>
                  </a:lnTo>
                  <a:lnTo>
                    <a:pt x="0" y="637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333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AA86BE-F453-CBCA-4579-4D4AF10C6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398244"/>
              </p:ext>
            </p:extLst>
          </p:nvPr>
        </p:nvGraphicFramePr>
        <p:xfrm>
          <a:off x="773824" y="333126"/>
          <a:ext cx="10644352" cy="1371600"/>
        </p:xfrm>
        <a:graphic>
          <a:graphicData uri="http://schemas.openxmlformats.org/drawingml/2006/table">
            <a:tbl>
              <a:tblPr/>
              <a:tblGrid>
                <a:gridCol w="4066190">
                  <a:extLst>
                    <a:ext uri="{9D8B030D-6E8A-4147-A177-3AD203B41FA5}">
                      <a16:colId xmlns:a16="http://schemas.microsoft.com/office/drawing/2014/main" val="1911223681"/>
                    </a:ext>
                  </a:extLst>
                </a:gridCol>
                <a:gridCol w="3594538">
                  <a:extLst>
                    <a:ext uri="{9D8B030D-6E8A-4147-A177-3AD203B41FA5}">
                      <a16:colId xmlns:a16="http://schemas.microsoft.com/office/drawing/2014/main" val="708724064"/>
                    </a:ext>
                  </a:extLst>
                </a:gridCol>
                <a:gridCol w="2983624">
                  <a:extLst>
                    <a:ext uri="{9D8B030D-6E8A-4147-A177-3AD203B41FA5}">
                      <a16:colId xmlns:a16="http://schemas.microsoft.com/office/drawing/2014/main" val="3984063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Câu</a:t>
                      </a:r>
                      <a:endParaRPr lang="en-US" sz="28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1" dirty="0" err="1">
                          <a:solidFill>
                            <a:schemeClr val="accent6"/>
                          </a:solidFill>
                        </a:rPr>
                        <a:t>Bộ</a:t>
                      </a:r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/>
                          </a:solidFill>
                        </a:rPr>
                        <a:t>phận</a:t>
                      </a:r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/>
                          </a:solidFill>
                        </a:rPr>
                        <a:t>câu</a:t>
                      </a:r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/>
                          </a:solidFill>
                        </a:rPr>
                        <a:t>sau</a:t>
                      </a:r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/>
                          </a:solidFill>
                        </a:rPr>
                        <a:t>dấu</a:t>
                      </a:r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/>
                          </a:solidFill>
                        </a:rPr>
                        <a:t>gạch</a:t>
                      </a:r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/>
                          </a:solidFill>
                        </a:rPr>
                        <a:t>ngang</a:t>
                      </a:r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 và ý </a:t>
                      </a:r>
                      <a:r>
                        <a:rPr lang="en-US" sz="2800" b="1" dirty="0" err="1">
                          <a:solidFill>
                            <a:schemeClr val="accent6"/>
                          </a:solidFill>
                        </a:rPr>
                        <a:t>nghĩa</a:t>
                      </a:r>
                      <a:endParaRPr lang="en-US" sz="28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Công </a:t>
                      </a:r>
                      <a:r>
                        <a:rPr lang="en-US" sz="2800" b="1" dirty="0" err="1">
                          <a:solidFill>
                            <a:schemeClr val="accent6"/>
                          </a:solidFill>
                        </a:rPr>
                        <a:t>dụng</a:t>
                      </a:r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/>
                          </a:solidFill>
                        </a:rPr>
                        <a:t>của</a:t>
                      </a:r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/>
                          </a:solidFill>
                        </a:rPr>
                        <a:t>dấu</a:t>
                      </a:r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/>
                          </a:solidFill>
                        </a:rPr>
                        <a:t>gạch</a:t>
                      </a:r>
                      <a:r>
                        <a:rPr lang="en-US" sz="2800" b="1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/>
                          </a:solidFill>
                        </a:rPr>
                        <a:t>ngang</a:t>
                      </a:r>
                      <a:endParaRPr lang="en-US" sz="28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26404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4B86CD1-6D83-10AB-2362-58C96BA133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284922"/>
              </p:ext>
            </p:extLst>
          </p:nvPr>
        </p:nvGraphicFramePr>
        <p:xfrm>
          <a:off x="773824" y="1704726"/>
          <a:ext cx="10644351" cy="2829911"/>
        </p:xfrm>
        <a:graphic>
          <a:graphicData uri="http://schemas.openxmlformats.org/drawingml/2006/table">
            <a:tbl>
              <a:tblPr/>
              <a:tblGrid>
                <a:gridCol w="4034659">
                  <a:extLst>
                    <a:ext uri="{9D8B030D-6E8A-4147-A177-3AD203B41FA5}">
                      <a16:colId xmlns:a16="http://schemas.microsoft.com/office/drawing/2014/main" val="2726080077"/>
                    </a:ext>
                  </a:extLst>
                </a:gridCol>
                <a:gridCol w="3626069">
                  <a:extLst>
                    <a:ext uri="{9D8B030D-6E8A-4147-A177-3AD203B41FA5}">
                      <a16:colId xmlns:a16="http://schemas.microsoft.com/office/drawing/2014/main" val="113076894"/>
                    </a:ext>
                  </a:extLst>
                </a:gridCol>
                <a:gridCol w="2983623">
                  <a:extLst>
                    <a:ext uri="{9D8B030D-6E8A-4147-A177-3AD203B41FA5}">
                      <a16:colId xmlns:a16="http://schemas.microsoft.com/office/drawing/2014/main" val="3485407295"/>
                    </a:ext>
                  </a:extLst>
                </a:gridCol>
              </a:tblGrid>
              <a:tr h="2829911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400" b="1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Ngày Sách và Văn hóa đọc Việt Nam – sự kiện văn hóa quan trọng đối với người yêu thích sách – được tổ chức vào ngày 21 tháng 4 hằng năm.</a:t>
                      </a:r>
                      <a:endParaRPr lang="vi-VN" sz="2400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240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Sự kiện văn hóa quan trọng đối với người yêu thích sách (giải thích cho “Ngày Sách và Văn hóa đọc Việt Nam”).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Đánh</a:t>
                      </a:r>
                      <a:r>
                        <a:rPr lang="en-US" sz="240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dấu</a:t>
                      </a:r>
                      <a:r>
                        <a:rPr lang="en-US" sz="240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bộ</a:t>
                      </a:r>
                      <a:r>
                        <a:rPr lang="en-US" sz="240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phận</a:t>
                      </a:r>
                      <a:r>
                        <a:rPr lang="en-US" sz="240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chú</a:t>
                      </a:r>
                      <a:r>
                        <a:rPr lang="en-US" sz="240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/giải </a:t>
                      </a:r>
                      <a:r>
                        <a:rPr lang="en-US" sz="2400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016883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E80C31-0313-2BAB-99D8-EAAD1845A5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311725"/>
              </p:ext>
            </p:extLst>
          </p:nvPr>
        </p:nvGraphicFramePr>
        <p:xfrm>
          <a:off x="773823" y="4494275"/>
          <a:ext cx="10769163" cy="1920240"/>
        </p:xfrm>
        <a:graphic>
          <a:graphicData uri="http://schemas.openxmlformats.org/drawingml/2006/table">
            <a:tbl>
              <a:tblPr/>
              <a:tblGrid>
                <a:gridCol w="4018894">
                  <a:extLst>
                    <a:ext uri="{9D8B030D-6E8A-4147-A177-3AD203B41FA5}">
                      <a16:colId xmlns:a16="http://schemas.microsoft.com/office/drawing/2014/main" val="908856652"/>
                    </a:ext>
                  </a:extLst>
                </a:gridCol>
                <a:gridCol w="3641835">
                  <a:extLst>
                    <a:ext uri="{9D8B030D-6E8A-4147-A177-3AD203B41FA5}">
                      <a16:colId xmlns:a16="http://schemas.microsoft.com/office/drawing/2014/main" val="843922836"/>
                    </a:ext>
                  </a:extLst>
                </a:gridCol>
                <a:gridCol w="3108434">
                  <a:extLst>
                    <a:ext uri="{9D8B030D-6E8A-4147-A177-3AD203B41FA5}">
                      <a16:colId xmlns:a16="http://schemas.microsoft.com/office/drawing/2014/main" val="10556987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vi-VN" sz="2400" b="1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Ha-ri</a:t>
                      </a:r>
                      <a:r>
                        <a:rPr lang="en-US" sz="2400" b="1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vi-VN" sz="2400" b="1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P</a:t>
                      </a:r>
                      <a:r>
                        <a:rPr lang="en-US" sz="2400" b="1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ó</a:t>
                      </a:r>
                      <a:r>
                        <a:rPr lang="vi-VN" sz="2400" b="1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t-tơ – bộ truyện của nhà văn Giô-an R</a:t>
                      </a:r>
                      <a:r>
                        <a:rPr lang="en-US" sz="2400" b="1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ô</a:t>
                      </a:r>
                      <a:r>
                        <a:rPr lang="vi-VN" sz="2400" b="1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-linh – có sức hấp dẫn kì lạ với nhiều trẻ em trên thế giới.</a:t>
                      </a:r>
                      <a:endParaRPr lang="vi-VN" sz="2400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240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Bộ truyện của nhà văn Giô-an R</a:t>
                      </a:r>
                      <a:r>
                        <a:rPr lang="en-US" sz="240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ô</a:t>
                      </a:r>
                      <a:r>
                        <a:rPr lang="vi-VN" sz="240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-linh (giải thích cho (cuốn) </a:t>
                      </a:r>
                      <a:r>
                        <a:rPr lang="vi-VN" sz="2400" i="1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Ha-ri P</a:t>
                      </a:r>
                      <a:r>
                        <a:rPr lang="en-US" sz="2400" i="1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ó</a:t>
                      </a:r>
                      <a:r>
                        <a:rPr lang="vi-VN" sz="2400" i="1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t-tơ</a:t>
                      </a:r>
                      <a:r>
                        <a:rPr lang="vi-VN" sz="240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Đánh</a:t>
                      </a:r>
                      <a:r>
                        <a:rPr lang="en-US" sz="240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dấu</a:t>
                      </a:r>
                      <a:r>
                        <a:rPr lang="en-US" sz="240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bộ</a:t>
                      </a:r>
                      <a:r>
                        <a:rPr lang="en-US" sz="240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phận</a:t>
                      </a:r>
                      <a:r>
                        <a:rPr lang="en-US" sz="240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chú</a:t>
                      </a:r>
                      <a:r>
                        <a:rPr lang="en-US" sz="240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/giải </a:t>
                      </a:r>
                      <a:r>
                        <a:rPr lang="en-US" sz="2400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3845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3494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24A1B0-3B96-869D-57F6-E2D604DA1669}"/>
              </a:ext>
            </a:extLst>
          </p:cNvPr>
          <p:cNvSpPr txBox="1"/>
          <p:nvPr/>
        </p:nvSpPr>
        <p:spPr>
          <a:xfrm>
            <a:off x="5271239" y="2144095"/>
            <a:ext cx="49312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TÔI</a:t>
            </a:r>
            <a:r>
              <a:rPr lang="en-US" sz="6600" dirty="0"/>
              <a:t> </a:t>
            </a:r>
            <a:r>
              <a:rPr lang="en-US" sz="6600" dirty="0" err="1"/>
              <a:t>LÀ</a:t>
            </a:r>
            <a:r>
              <a:rPr lang="en-US" sz="6600" dirty="0"/>
              <a:t> AI?</a:t>
            </a:r>
          </a:p>
        </p:txBody>
      </p:sp>
      <p:pic>
        <p:nvPicPr>
          <p:cNvPr id="4" name="chao_cac_ban_minh_co_mot_cau_do_cac_ban_hay_5c1fd041-3526-4eaf-b419-b22e472244b9">
            <a:hlinkClick r:id="" action="ppaction://media"/>
            <a:extLst>
              <a:ext uri="{FF2B5EF4-FFF2-40B4-BE49-F238E27FC236}">
                <a16:creationId xmlns:a16="http://schemas.microsoft.com/office/drawing/2014/main" id="{67B3C9F8-28CA-D1E0-6538-959B27768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4225" y="0"/>
            <a:ext cx="609600" cy="609600"/>
          </a:xfrm>
          <a:prstGeom prst="rect">
            <a:avLst/>
          </a:prstGeom>
        </p:spPr>
      </p:pic>
      <p:pic>
        <p:nvPicPr>
          <p:cNvPr id="6" name="Picture 5" descr="A cartoon character with a finger on his mouth&#10;&#10;AI-generated content may be incorrect.">
            <a:extLst>
              <a:ext uri="{FF2B5EF4-FFF2-40B4-BE49-F238E27FC236}">
                <a16:creationId xmlns:a16="http://schemas.microsoft.com/office/drawing/2014/main" id="{3E2B40BD-8B82-226B-7CDA-1B8DBA7F6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" y="609600"/>
            <a:ext cx="3762375" cy="6010275"/>
          </a:xfrm>
          <a:prstGeom prst="rect">
            <a:avLst/>
          </a:prstGeom>
        </p:spPr>
      </p:pic>
      <p:pic>
        <p:nvPicPr>
          <p:cNvPr id="7" name="toi_nam_ngang_giua_dong_thobao_nguoi_noi_2ce78148-293f-4e5a-88c2-3d35f80ece17">
            <a:hlinkClick r:id="" action="ppaction://media"/>
            <a:extLst>
              <a:ext uri="{FF2B5EF4-FFF2-40B4-BE49-F238E27FC236}">
                <a16:creationId xmlns:a16="http://schemas.microsoft.com/office/drawing/2014/main" id="{4004640B-FE20-9926-4513-B7666ECC1D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4225" y="864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2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C0E7AA-D671-BD3C-97B1-BE0C044EAF0C}"/>
              </a:ext>
            </a:extLst>
          </p:cNvPr>
          <p:cNvSpPr txBox="1"/>
          <p:nvPr/>
        </p:nvSpPr>
        <p:spPr>
          <a:xfrm>
            <a:off x="189186" y="269333"/>
            <a:ext cx="11414235" cy="638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Hồ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lãnh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tụ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luôn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giản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dị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và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gần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gũi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Tấm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gương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đạo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đức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mãi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mãi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soi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học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theo.</a:t>
            </a:r>
            <a:endParaRPr lang="en-US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 Võ Nguyên Giáp –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tướng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tiên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Quân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Việt Nam –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thao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góp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 Trần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Đạo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danh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tướng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kiệt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Việt Nam –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lãnh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đạo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Nguyên –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Mông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ba.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Trãi – danh nhân văn hóa kiệt xuất của dân tộc – đã góp phần quan trọng vào cuộc kháng chiến chống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Minh. Ông để lại nhiều tác phẩm có giá trị, thể hiện tư tưởng nhân nghĩa sâu sắc.</a:t>
            </a:r>
            <a:endParaRPr lang="en-US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482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643253-4458-4093-7CCA-41E91C0E9D85}"/>
              </a:ext>
            </a:extLst>
          </p:cNvPr>
          <p:cNvSpPr/>
          <p:nvPr/>
        </p:nvSpPr>
        <p:spPr>
          <a:xfrm>
            <a:off x="1994338" y="5644054"/>
            <a:ext cx="8203324" cy="16519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</a:t>
            </a:r>
            <a:r>
              <a:rPr lang="en-US" sz="66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CHƠI: </a:t>
            </a:r>
          </a:p>
          <a:p>
            <a:pPr algn="ctr"/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AI NHANH AI </a:t>
            </a:r>
            <a:r>
              <a:rPr lang="en-US" sz="6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ĐÚNG</a:t>
            </a:r>
            <a:endParaRPr lang="en-US" sz="66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7258737030006">
            <a:hlinkClick r:id="" action="ppaction://media"/>
            <a:extLst>
              <a:ext uri="{FF2B5EF4-FFF2-40B4-BE49-F238E27FC236}">
                <a16:creationId xmlns:a16="http://schemas.microsoft.com/office/drawing/2014/main" id="{1321FAEE-B26A-6B20-E114-57588A3E23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4338" y="0"/>
            <a:ext cx="5757983" cy="3881786"/>
          </a:xfrm>
          <a:prstGeom prst="rect">
            <a:avLst/>
          </a:prstGeom>
        </p:spPr>
      </p:pic>
      <p:pic>
        <p:nvPicPr>
          <p:cNvPr id="4" name="cau_tra_loi_cua_ban_dung_roi_toi_chinh_la_dau_20f86fd9-d2a6-4f11-a094-b6c77213007f">
            <a:hlinkClick r:id="" action="ppaction://media"/>
            <a:extLst>
              <a:ext uri="{FF2B5EF4-FFF2-40B4-BE49-F238E27FC236}">
                <a16:creationId xmlns:a16="http://schemas.microsoft.com/office/drawing/2014/main" id="{EF790E24-5325-262E-76DA-8A5E6646F7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130"/>
            <a:ext cx="12192000" cy="6843871"/>
          </a:xfrm>
          <a:prstGeom prst="rect">
            <a:avLst/>
          </a:prstGeom>
        </p:spPr>
      </p:pic>
      <p:sp>
        <p:nvSpPr>
          <p:cNvPr id="6" name="Left Arrow 5">
            <a:hlinkClick r:id="rId8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Trở</a:t>
            </a:r>
            <a:r>
              <a:rPr lang="en-US" sz="28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về</a:t>
            </a:r>
            <a:endParaRPr lang="en-US" sz="28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0" y="-1428751"/>
            <a:ext cx="1085851" cy="1085851"/>
          </a:xfrm>
          <a:prstGeom prst="rect">
            <a:avLst/>
          </a:prstGeom>
        </p:spPr>
      </p:pic>
      <p:sp>
        <p:nvSpPr>
          <p:cNvPr id="9" name="AutoShape 9" descr="5%"/>
          <p:cNvSpPr>
            <a:spLocks noChangeArrowheads="1"/>
          </p:cNvSpPr>
          <p:nvPr/>
        </p:nvSpPr>
        <p:spPr bwMode="auto">
          <a:xfrm>
            <a:off x="1636166" y="2701223"/>
            <a:ext cx="9165184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A.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lời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nói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trực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tiếp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của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nhân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vật</a:t>
            </a:r>
            <a:endParaRPr lang="en-US" altLang="en-US" sz="3733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0" name="AutoShape 8" descr="5%"/>
          <p:cNvSpPr>
            <a:spLocks noChangeArrowheads="1"/>
          </p:cNvSpPr>
          <p:nvPr/>
        </p:nvSpPr>
        <p:spPr bwMode="auto">
          <a:xfrm>
            <a:off x="1636166" y="3825960"/>
            <a:ext cx="8919668" cy="85065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B.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phần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chú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thích</a:t>
            </a:r>
            <a:endParaRPr lang="en-US" altLang="en-US" sz="3733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1" name="AutoShape 10" descr="5%"/>
          <p:cNvSpPr>
            <a:spLocks noChangeArrowheads="1"/>
          </p:cNvSpPr>
          <p:nvPr/>
        </p:nvSpPr>
        <p:spPr bwMode="auto">
          <a:xfrm>
            <a:off x="1636166" y="4989627"/>
            <a:ext cx="8919668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các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ý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trong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đoạn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liệt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kê</a:t>
            </a:r>
            <a:endParaRPr lang="en-US" altLang="en-US" sz="3733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1066800" y="506607"/>
            <a:ext cx="10642600" cy="185280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Dấu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gạch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ngang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trong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câu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sau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có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tác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dụng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gì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?</a:t>
            </a:r>
          </a:p>
          <a:p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      </a:t>
            </a:r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Cô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 giáo </a:t>
            </a:r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nhẹ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nhàng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bảo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cả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lớp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:</a:t>
            </a:r>
          </a:p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           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– Các </a:t>
            </a:r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em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mở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sách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bài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mới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nhé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.ProTeacher03 AllRoundGothic" panose="020B0703020202020104" pitchFamily="34" charset="0"/>
              </a:rPr>
              <a:t>!     </a:t>
            </a:r>
          </a:p>
        </p:txBody>
      </p:sp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0429891" y="1085489"/>
            <a:ext cx="1578523" cy="1958168"/>
          </a:xfrm>
          <a:prstGeom prst="rect">
            <a:avLst/>
          </a:prstGeom>
        </p:spPr>
      </p:pic>
      <p:pic>
        <p:nvPicPr>
          <p:cNvPr id="4" name="dau_gach_ngang_trong_cau_sau_co_tac_dung_gi_98cb4319-f6b6-4d67-9f44-220ba5072299">
            <a:hlinkClick r:id="" action="ppaction://media"/>
            <a:extLst>
              <a:ext uri="{FF2B5EF4-FFF2-40B4-BE49-F238E27FC236}">
                <a16:creationId xmlns:a16="http://schemas.microsoft.com/office/drawing/2014/main" id="{E10E86E9-2516-5817-5A94-6DBB210CB6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57200" y="201807"/>
            <a:ext cx="685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86D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130"/>
            <a:ext cx="12192000" cy="6843871"/>
          </a:xfrm>
          <a:prstGeom prst="rect">
            <a:avLst/>
          </a:prstGeom>
        </p:spPr>
      </p:pic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1"/>
            <a:ext cx="1085851" cy="1085851"/>
          </a:xfrm>
          <a:prstGeom prst="rect">
            <a:avLst/>
          </a:prstGeom>
        </p:spPr>
      </p:pic>
      <p:sp>
        <p:nvSpPr>
          <p:cNvPr id="9" name="AutoShape 9" descr="5%"/>
          <p:cNvSpPr>
            <a:spLocks noChangeArrowheads="1"/>
          </p:cNvSpPr>
          <p:nvPr/>
        </p:nvSpPr>
        <p:spPr bwMode="auto">
          <a:xfrm>
            <a:off x="1906828" y="2813110"/>
            <a:ext cx="9237422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A.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lời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nói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trực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tiếp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của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nhân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vật</a:t>
            </a:r>
            <a:endParaRPr lang="en-US" altLang="en-US" sz="3733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0" name="AutoShape 8" descr="5%"/>
          <p:cNvSpPr>
            <a:spLocks noChangeArrowheads="1"/>
          </p:cNvSpPr>
          <p:nvPr/>
        </p:nvSpPr>
        <p:spPr bwMode="auto">
          <a:xfrm>
            <a:off x="1906828" y="4014601"/>
            <a:ext cx="8861147" cy="85065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B.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phần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chú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thích</a:t>
            </a:r>
            <a:endParaRPr lang="en-US" altLang="en-US" sz="3733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1" name="AutoShape 10" descr="5%"/>
          <p:cNvSpPr>
            <a:spLocks noChangeArrowheads="1"/>
          </p:cNvSpPr>
          <p:nvPr/>
        </p:nvSpPr>
        <p:spPr bwMode="auto">
          <a:xfrm>
            <a:off x="1906828" y="5213410"/>
            <a:ext cx="10163252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C.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Dùng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để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các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ý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trong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một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đoạn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liệt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5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kê</a:t>
            </a:r>
            <a:r>
              <a:rPr lang="en-US" altLang="en-US" sz="35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1066800" y="177801"/>
            <a:ext cx="10642600" cy="23259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FFFF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gạch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ngang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trong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câu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sau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có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tác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dụng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gì</a:t>
            </a:r>
            <a:r>
              <a:rPr lang="en-US" altLang="en-US" sz="3733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?</a:t>
            </a:r>
          </a:p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     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Lớp</a:t>
            </a: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trưởng</a:t>
            </a: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phân</a:t>
            </a: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công</a:t>
            </a: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:</a:t>
            </a:r>
          </a:p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      -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Tổ</a:t>
            </a: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1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và</a:t>
            </a: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tổ</a:t>
            </a: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2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lau</a:t>
            </a: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cửa</a:t>
            </a: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kính</a:t>
            </a: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      -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Tổ</a:t>
            </a: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3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và</a:t>
            </a: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tổ</a:t>
            </a: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4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quét</a:t>
            </a: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lớp</a:t>
            </a: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và</a:t>
            </a: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kê</a:t>
            </a: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lại</a:t>
            </a: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bàn</a:t>
            </a:r>
            <a:r>
              <a:rPr lang="en-US" altLang="en-US" sz="3733" kern="0" dirty="0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66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ghế</a:t>
            </a:r>
            <a:r>
              <a:rPr lang="en-US" altLang="en-US" sz="3733" kern="0" dirty="0">
                <a:solidFill>
                  <a:srgbClr val="FFC000"/>
                </a:solidFill>
                <a:latin typeface=".ProTeacher03 AmpleSoft Bold" panose="02000000000000000000" pitchFamily="2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13" name="Left Arrow 12">
            <a:hlinkClick r:id="rId9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Trở</a:t>
            </a:r>
            <a:r>
              <a:rPr lang="en-US" sz="28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về</a:t>
            </a:r>
            <a:endParaRPr lang="en-US" sz="28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pic>
        <p:nvPicPr>
          <p:cNvPr id="14" name="Picture 1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10641780" y="944479"/>
            <a:ext cx="1523403" cy="1916539"/>
          </a:xfrm>
          <a:prstGeom prst="rect">
            <a:avLst/>
          </a:prstGeom>
        </p:spPr>
      </p:pic>
      <p:pic>
        <p:nvPicPr>
          <p:cNvPr id="3" name="dau_gach_ngang_trong_cau_sau_co_tac_dung_gi_ff6d9113-3fdb-4fd5-ace1-fb270b5ad2e3">
            <a:hlinkClick r:id="" action="ppaction://media"/>
            <a:extLst>
              <a:ext uri="{FF2B5EF4-FFF2-40B4-BE49-F238E27FC236}">
                <a16:creationId xmlns:a16="http://schemas.microsoft.com/office/drawing/2014/main" id="{8704DF7B-EACF-008E-D626-2955B67A2C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0506" y="177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6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130"/>
            <a:ext cx="12192000" cy="6843871"/>
          </a:xfrm>
          <a:prstGeom prst="rect">
            <a:avLst/>
          </a:prstGeom>
        </p:spPr>
      </p:pic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1"/>
            <a:ext cx="1085851" cy="1085851"/>
          </a:xfrm>
          <a:prstGeom prst="rect">
            <a:avLst/>
          </a:prstGeom>
        </p:spPr>
      </p:pic>
      <p:sp>
        <p:nvSpPr>
          <p:cNvPr id="9" name="AutoShape 9" descr="5%"/>
          <p:cNvSpPr>
            <a:spLocks noChangeArrowheads="1"/>
          </p:cNvSpPr>
          <p:nvPr/>
        </p:nvSpPr>
        <p:spPr bwMode="auto">
          <a:xfrm>
            <a:off x="1333805" y="2418069"/>
            <a:ext cx="9147505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A.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lời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nói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trực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tiếp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của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nhân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vật</a:t>
            </a:r>
            <a:endParaRPr lang="en-US" altLang="en-US" sz="3733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0" name="AutoShape 8" descr="5%"/>
          <p:cNvSpPr>
            <a:spLocks noChangeArrowheads="1"/>
          </p:cNvSpPr>
          <p:nvPr/>
        </p:nvSpPr>
        <p:spPr bwMode="auto">
          <a:xfrm>
            <a:off x="1333805" y="3498875"/>
            <a:ext cx="8900161" cy="85065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B. </a:t>
            </a: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Nối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các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từ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ngữ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trong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một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liên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danh</a:t>
            </a:r>
            <a:endParaRPr lang="en-US" altLang="en-US" sz="4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sp>
        <p:nvSpPr>
          <p:cNvPr id="11" name="AutoShape 10" descr="5%"/>
          <p:cNvSpPr>
            <a:spLocks noChangeArrowheads="1"/>
          </p:cNvSpPr>
          <p:nvPr/>
        </p:nvSpPr>
        <p:spPr bwMode="auto">
          <a:xfrm>
            <a:off x="1333805" y="4682282"/>
            <a:ext cx="10667695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Dùng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để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các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ý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trong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một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đoạn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liệt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kê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774700" y="277095"/>
            <a:ext cx="10642600" cy="185280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  </a:t>
            </a:r>
            <a:r>
              <a:rPr lang="en-US" altLang="en-US" sz="3200" b="1" kern="0" dirty="0">
                <a:solidFill>
                  <a:srgbClr val="FFFF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Dấu </a:t>
            </a:r>
            <a:r>
              <a:rPr lang="en-US" altLang="en-US" sz="3200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gạch</a:t>
            </a:r>
            <a:r>
              <a:rPr lang="en-US" altLang="en-US" sz="32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ngang</a:t>
            </a:r>
            <a:r>
              <a:rPr lang="en-US" altLang="en-US" sz="32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trong</a:t>
            </a:r>
            <a:r>
              <a:rPr lang="en-US" altLang="en-US" sz="32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câu</a:t>
            </a:r>
            <a:r>
              <a:rPr lang="en-US" altLang="en-US" sz="32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sau</a:t>
            </a:r>
            <a:r>
              <a:rPr lang="en-US" altLang="en-US" sz="32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có</a:t>
            </a:r>
            <a:r>
              <a:rPr lang="en-US" altLang="en-US" sz="32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tác </a:t>
            </a:r>
            <a:r>
              <a:rPr lang="en-US" altLang="en-US" sz="3200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dụng</a:t>
            </a:r>
            <a:r>
              <a:rPr lang="en-US" altLang="en-US" sz="32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gì</a:t>
            </a:r>
            <a:r>
              <a:rPr lang="en-US" altLang="en-US" sz="3200" b="1" kern="0" dirty="0">
                <a:solidFill>
                  <a:srgbClr val="2D1B6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Arial"/>
              </a:rPr>
              <a:t>?</a:t>
            </a:r>
          </a:p>
          <a:p>
            <a:pPr algn="ctr" defTabSz="1219170">
              <a:buClr>
                <a:srgbClr val="000000"/>
              </a:buClr>
            </a:pPr>
            <a:r>
              <a:rPr lang="vi-VN" sz="3200" dirty="0">
                <a:solidFill>
                  <a:schemeClr val="bg1">
                    <a:lumMod val="75000"/>
                  </a:schemeClr>
                </a:solidFill>
                <a:latin typeface=".ProTeacher03 AmpleSoft Bold" panose="02000000000000000000" pitchFamily="2" charset="0"/>
              </a:rPr>
              <a:t>Đường sắt B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.ProTeacher03 AmpleSoft Bold" panose="02000000000000000000" pitchFamily="2" charset="0"/>
              </a:rPr>
              <a:t>ắc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.ProTeacher03 AmpleSoft Bold" panose="02000000000000000000" pitchFamily="2" charset="0"/>
              </a:rPr>
              <a:t> – Nam </a:t>
            </a:r>
            <a:r>
              <a:rPr lang="vi-VN" sz="3200" dirty="0">
                <a:solidFill>
                  <a:schemeClr val="bg1">
                    <a:lumMod val="75000"/>
                  </a:schemeClr>
                </a:solidFill>
                <a:latin typeface=".ProTeacher03 AmpleSoft Bold" panose="02000000000000000000" pitchFamily="2" charset="0"/>
              </a:rPr>
              <a:t>là tuyến đường quan trọng của nước ta.</a:t>
            </a:r>
            <a:endParaRPr lang="en-US" altLang="en-US" sz="3200" kern="0" dirty="0">
              <a:solidFill>
                <a:schemeClr val="bg1">
                  <a:lumMod val="75000"/>
                </a:schemeClr>
              </a:solidFill>
              <a:latin typeface=".ProTeacher03 AmpleSoft Bold" panose="02000000000000000000" pitchFamily="2" charset="0"/>
              <a:ea typeface="Cambria" panose="02040503050406030204" pitchFamily="18" charset="0"/>
              <a:cs typeface="Pattaya" panose="00000500000000000000" pitchFamily="2" charset="-34"/>
              <a:sym typeface="Arial"/>
            </a:endParaRPr>
          </a:p>
        </p:txBody>
      </p:sp>
      <p:sp>
        <p:nvSpPr>
          <p:cNvPr id="13" name="Left Arrow 12">
            <a:hlinkClick r:id="rId9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Trở</a:t>
            </a:r>
            <a:r>
              <a:rPr lang="en-US" sz="28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Baloo 2" pitchFamily="2" charset="0"/>
                <a:sym typeface="Arial"/>
              </a:rPr>
              <a:t>về</a:t>
            </a:r>
            <a:endParaRPr lang="en-US" sz="28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Baloo 2" pitchFamily="2" charset="0"/>
              <a:sym typeface="Arial"/>
            </a:endParaRPr>
          </a:p>
        </p:txBody>
      </p:sp>
      <p:pic>
        <p:nvPicPr>
          <p:cNvPr id="14" name="Picture 1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 rot="1728870">
            <a:off x="10558290" y="1439470"/>
            <a:ext cx="1718021" cy="2102860"/>
          </a:xfrm>
          <a:prstGeom prst="rect">
            <a:avLst/>
          </a:prstGeom>
        </p:spPr>
      </p:pic>
      <p:pic>
        <p:nvPicPr>
          <p:cNvPr id="3" name="dau_gach_ngang_trong_cau_sau_co_tac_dung_089e6a16-b1e4-4bb9-a005-2d0f2c77bbe3">
            <a:hlinkClick r:id="" action="ppaction://media"/>
            <a:extLst>
              <a:ext uri="{FF2B5EF4-FFF2-40B4-BE49-F238E27FC236}">
                <a16:creationId xmlns:a16="http://schemas.microsoft.com/office/drawing/2014/main" id="{5B17D92F-8092-5E59-0760-9604F3E456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0682" y="157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1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"/>
          <p:cNvSpPr/>
          <p:nvPr/>
        </p:nvSpPr>
        <p:spPr>
          <a:xfrm flipH="1">
            <a:off x="-317619" y="3238689"/>
            <a:ext cx="2044403" cy="2957725"/>
          </a:xfrm>
          <a:custGeom>
            <a:avLst/>
            <a:gdLst/>
            <a:ahLst/>
            <a:cxnLst/>
            <a:rect l="l" t="t" r="r" b="b"/>
            <a:pathLst>
              <a:path w="2839595" h="4391126">
                <a:moveTo>
                  <a:pt x="2839595" y="0"/>
                </a:moveTo>
                <a:lnTo>
                  <a:pt x="0" y="0"/>
                </a:lnTo>
                <a:lnTo>
                  <a:pt x="0" y="4391126"/>
                </a:lnTo>
                <a:lnTo>
                  <a:pt x="2839595" y="4391126"/>
                </a:lnTo>
                <a:lnTo>
                  <a:pt x="283959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18819">
            <a:off x="11431376" y="6628253"/>
            <a:ext cx="555969" cy="260611"/>
          </a:xfrm>
          <a:custGeom>
            <a:avLst/>
            <a:gdLst/>
            <a:ahLst/>
            <a:cxnLst/>
            <a:rect l="l" t="t" r="r" b="b"/>
            <a:pathLst>
              <a:path w="833954" h="390916">
                <a:moveTo>
                  <a:pt x="0" y="0"/>
                </a:moveTo>
                <a:lnTo>
                  <a:pt x="833954" y="0"/>
                </a:lnTo>
                <a:lnTo>
                  <a:pt x="833954" y="390916"/>
                </a:lnTo>
                <a:lnTo>
                  <a:pt x="0" y="390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710867" y="685800"/>
            <a:ext cx="907808" cy="913517"/>
          </a:xfrm>
          <a:custGeom>
            <a:avLst/>
            <a:gdLst/>
            <a:ahLst/>
            <a:cxnLst/>
            <a:rect l="l" t="t" r="r" b="b"/>
            <a:pathLst>
              <a:path w="1361712" h="1370276">
                <a:moveTo>
                  <a:pt x="0" y="0"/>
                </a:moveTo>
                <a:lnTo>
                  <a:pt x="1361712" y="0"/>
                </a:lnTo>
                <a:lnTo>
                  <a:pt x="1361712" y="1370276"/>
                </a:lnTo>
                <a:lnTo>
                  <a:pt x="0" y="1370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801213" y="1010939"/>
            <a:ext cx="1819308" cy="752739"/>
          </a:xfrm>
          <a:custGeom>
            <a:avLst/>
            <a:gdLst/>
            <a:ahLst/>
            <a:cxnLst/>
            <a:rect l="l" t="t" r="r" b="b"/>
            <a:pathLst>
              <a:path w="2728962" h="1129108">
                <a:moveTo>
                  <a:pt x="0" y="0"/>
                </a:moveTo>
                <a:lnTo>
                  <a:pt x="2728962" y="0"/>
                </a:lnTo>
                <a:lnTo>
                  <a:pt x="2728962" y="1129108"/>
                </a:lnTo>
                <a:lnTo>
                  <a:pt x="0" y="11291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-423246" y="1599318"/>
            <a:ext cx="1529546" cy="632850"/>
          </a:xfrm>
          <a:custGeom>
            <a:avLst/>
            <a:gdLst/>
            <a:ahLst/>
            <a:cxnLst/>
            <a:rect l="l" t="t" r="r" b="b"/>
            <a:pathLst>
              <a:path w="2294319" h="949275">
                <a:moveTo>
                  <a:pt x="2294320" y="0"/>
                </a:moveTo>
                <a:lnTo>
                  <a:pt x="0" y="0"/>
                </a:lnTo>
                <a:lnTo>
                  <a:pt x="0" y="949275"/>
                </a:lnTo>
                <a:lnTo>
                  <a:pt x="2294320" y="949275"/>
                </a:lnTo>
                <a:lnTo>
                  <a:pt x="229432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970721" flipH="1">
            <a:off x="1415874" y="3386182"/>
            <a:ext cx="628864" cy="565716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84510">
            <a:off x="3497760" y="5713018"/>
            <a:ext cx="9452430" cy="1972361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0" y="0"/>
                </a:moveTo>
                <a:lnTo>
                  <a:pt x="14178645" y="0"/>
                </a:lnTo>
                <a:lnTo>
                  <a:pt x="14178645" y="2958541"/>
                </a:lnTo>
                <a:lnTo>
                  <a:pt x="0" y="29585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49455">
            <a:off x="-1287516" y="5591512"/>
            <a:ext cx="9452430" cy="1972361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0" y="0"/>
                </a:moveTo>
                <a:lnTo>
                  <a:pt x="14178646" y="0"/>
                </a:lnTo>
                <a:lnTo>
                  <a:pt x="14178646" y="2958541"/>
                </a:lnTo>
                <a:lnTo>
                  <a:pt x="0" y="29585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3913920" y="5610212"/>
            <a:ext cx="5263763" cy="1445342"/>
          </a:xfrm>
          <a:custGeom>
            <a:avLst/>
            <a:gdLst/>
            <a:ahLst/>
            <a:cxnLst/>
            <a:rect l="l" t="t" r="r" b="b"/>
            <a:pathLst>
              <a:path w="7895645" h="2168013">
                <a:moveTo>
                  <a:pt x="0" y="0"/>
                </a:moveTo>
                <a:lnTo>
                  <a:pt x="7895646" y="0"/>
                </a:lnTo>
                <a:lnTo>
                  <a:pt x="7895646" y="2168013"/>
                </a:lnTo>
                <a:lnTo>
                  <a:pt x="0" y="216801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50174">
            <a:off x="4367020" y="5953998"/>
            <a:ext cx="482025" cy="225949"/>
          </a:xfrm>
          <a:custGeom>
            <a:avLst/>
            <a:gdLst/>
            <a:ahLst/>
            <a:cxnLst/>
            <a:rect l="l" t="t" r="r" b="b"/>
            <a:pathLst>
              <a:path w="723038" h="338924">
                <a:moveTo>
                  <a:pt x="0" y="0"/>
                </a:moveTo>
                <a:lnTo>
                  <a:pt x="723038" y="0"/>
                </a:lnTo>
                <a:lnTo>
                  <a:pt x="723038" y="338924"/>
                </a:lnTo>
                <a:lnTo>
                  <a:pt x="0" y="3389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50174">
            <a:off x="7634852" y="6465970"/>
            <a:ext cx="407059" cy="190809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97780" flipH="1">
            <a:off x="7475016" y="5605693"/>
            <a:ext cx="615001" cy="963449"/>
          </a:xfrm>
          <a:custGeom>
            <a:avLst/>
            <a:gdLst/>
            <a:ahLst/>
            <a:cxnLst/>
            <a:rect l="l" t="t" r="r" b="b"/>
            <a:pathLst>
              <a:path w="922502" h="1445173">
                <a:moveTo>
                  <a:pt x="922502" y="0"/>
                </a:moveTo>
                <a:lnTo>
                  <a:pt x="0" y="0"/>
                </a:lnTo>
                <a:lnTo>
                  <a:pt x="0" y="1445173"/>
                </a:lnTo>
                <a:lnTo>
                  <a:pt x="922502" y="1445173"/>
                </a:lnTo>
                <a:lnTo>
                  <a:pt x="922502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250174">
            <a:off x="8477964" y="4106802"/>
            <a:ext cx="407059" cy="190809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3"/>
          <p:cNvSpPr/>
          <p:nvPr/>
        </p:nvSpPr>
        <p:spPr>
          <a:xfrm rot="-2970721" flipH="1">
            <a:off x="7683959" y="952349"/>
            <a:ext cx="628864" cy="565716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3"/>
          <p:cNvSpPr/>
          <p:nvPr/>
        </p:nvSpPr>
        <p:spPr>
          <a:xfrm rot="18629279" flipH="1">
            <a:off x="3247937" y="1810289"/>
            <a:ext cx="351866" cy="349331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0"/>
          <a:stretch/>
        </p:blipFill>
        <p:spPr>
          <a:xfrm>
            <a:off x="8664486" y="2109364"/>
            <a:ext cx="6225018" cy="5342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488F32-21CA-9A62-8AFC-E7ACD724558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99382" y="1841665"/>
            <a:ext cx="8644877" cy="1450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4AAC5F-F7B0-E7B8-FCB1-6B80AEF57E4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63428" y="430354"/>
            <a:ext cx="4023709" cy="1036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AD146D-0D3B-7A20-7118-48F0D92A36A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56823"/>
            <a:ext cx="2944623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0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3" y="2732077"/>
            <a:ext cx="4773127" cy="4125923"/>
          </a:xfrm>
          <a:prstGeom prst="rect">
            <a:avLst/>
          </a:prstGeom>
        </p:spPr>
      </p:pic>
      <p:pic>
        <p:nvPicPr>
          <p:cNvPr id="5" name="Picture 4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23E4B8AF-02D8-04CF-880C-0FD37F55A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697" y="1828800"/>
            <a:ext cx="9005993" cy="30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8211</TotalTime>
  <Words>1618</Words>
  <Application>Microsoft Office PowerPoint</Application>
  <PresentationFormat>Widescreen</PresentationFormat>
  <Paragraphs>97</Paragraphs>
  <Slides>30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.ProTeacher03 AllRoundGothic</vt:lpstr>
      <vt:lpstr>.ProTeacher03 AmpleSoft Bold</vt:lpstr>
      <vt:lpstr>Aptos</vt:lpstr>
      <vt:lpstr>Aptos Display</vt:lpstr>
      <vt:lpstr>Arial</vt:lpstr>
      <vt:lpstr>Calibri</vt:lpstr>
      <vt:lpstr>Cambria</vt:lpstr>
      <vt:lpstr>Englebert</vt:lpstr>
      <vt:lpstr>Fredoka One</vt:lpstr>
      <vt:lpstr>Times New Roman</vt:lpstr>
      <vt:lpstr>UTM Bienvenue</vt:lpstr>
      <vt:lpstr>Office Theme</vt:lpstr>
      <vt:lpstr>1_Office Theme</vt:lpstr>
      <vt:lpstr>Cute Instagram Business Plan by Slidesgo</vt:lpstr>
      <vt:lpstr>Grammar Subject for Pre-K: Adjectives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D N</cp:lastModifiedBy>
  <cp:revision>234</cp:revision>
  <dcterms:created xsi:type="dcterms:W3CDTF">2024-06-19T08:15:46Z</dcterms:created>
  <dcterms:modified xsi:type="dcterms:W3CDTF">2025-11-25T05:20:56Z</dcterms:modified>
</cp:coreProperties>
</file>