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Lst>
  <p:notesMasterIdLst>
    <p:notesMasterId r:id="rId40"/>
  </p:notesMasterIdLst>
  <p:sldIdLst>
    <p:sldId id="256" r:id="rId2"/>
    <p:sldId id="283" r:id="rId3"/>
    <p:sldId id="299" r:id="rId4"/>
    <p:sldId id="258" r:id="rId5"/>
    <p:sldId id="293" r:id="rId6"/>
    <p:sldId id="294" r:id="rId7"/>
    <p:sldId id="300" r:id="rId8"/>
    <p:sldId id="284" r:id="rId9"/>
    <p:sldId id="285" r:id="rId10"/>
    <p:sldId id="310" r:id="rId11"/>
    <p:sldId id="257" r:id="rId12"/>
    <p:sldId id="316" r:id="rId13"/>
    <p:sldId id="273" r:id="rId14"/>
    <p:sldId id="303" r:id="rId15"/>
    <p:sldId id="295" r:id="rId16"/>
    <p:sldId id="287" r:id="rId17"/>
    <p:sldId id="296" r:id="rId18"/>
    <p:sldId id="297" r:id="rId19"/>
    <p:sldId id="304" r:id="rId20"/>
    <p:sldId id="317" r:id="rId21"/>
    <p:sldId id="309" r:id="rId22"/>
    <p:sldId id="318" r:id="rId23"/>
    <p:sldId id="311" r:id="rId24"/>
    <p:sldId id="323" r:id="rId25"/>
    <p:sldId id="322" r:id="rId26"/>
    <p:sldId id="319" r:id="rId27"/>
    <p:sldId id="320" r:id="rId28"/>
    <p:sldId id="321" r:id="rId29"/>
    <p:sldId id="313" r:id="rId30"/>
    <p:sldId id="315" r:id="rId31"/>
    <p:sldId id="324" r:id="rId32"/>
    <p:sldId id="325" r:id="rId33"/>
    <p:sldId id="326" r:id="rId34"/>
    <p:sldId id="327" r:id="rId35"/>
    <p:sldId id="328" r:id="rId36"/>
    <p:sldId id="329" r:id="rId37"/>
    <p:sldId id="330" r:id="rId38"/>
    <p:sldId id="269" r:id="rId39"/>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3506BA"/>
    <a:srgbClr val="FF99FF"/>
    <a:srgbClr val="FF3300"/>
    <a:srgbClr val="9F1203"/>
    <a:srgbClr val="9E0040"/>
    <a:srgbClr val="FF0066"/>
    <a:srgbClr val="99FFCC"/>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4" autoAdjust="0"/>
    <p:restoredTop sz="94660"/>
  </p:normalViewPr>
  <p:slideViewPr>
    <p:cSldViewPr showGuides="1">
      <p:cViewPr varScale="1">
        <p:scale>
          <a:sx n="31" d="100"/>
          <a:sy n="31" d="100"/>
        </p:scale>
        <p:origin x="102" y="762"/>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319170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158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954767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1965918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22487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53728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8658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148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705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520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6810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428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8551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67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577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276966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81272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8361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5100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100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7"/>
            </a:lvl1pPr>
          </a:lstStyle>
          <a:p>
            <a:r>
              <a:rPr lang="en-US"/>
              <a:t>Click to edit Master title style</a:t>
            </a:r>
            <a:endParaRPr lang="en-US" dirty="0"/>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03861134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877594977"/>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760551553"/>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8ECE1-A199-4EE2-9D02-7A13F6D77B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4985" y="0"/>
            <a:ext cx="2696303" cy="2707160"/>
          </a:xfrm>
          <a:prstGeom prst="rect">
            <a:avLst/>
          </a:prstGeom>
        </p:spPr>
      </p:pic>
    </p:spTree>
    <p:extLst>
      <p:ext uri="{BB962C8B-B14F-4D97-AF65-F5344CB8AC3E}">
        <p14:creationId xmlns:p14="http://schemas.microsoft.com/office/powerpoint/2010/main" val="336213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141372209"/>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7"/>
            </a:lvl1pPr>
          </a:lstStyle>
          <a:p>
            <a:r>
              <a:rPr lang="en-US"/>
              <a:t>Click to edit Master title style</a:t>
            </a:r>
            <a:endParaRPr lang="en-US" dirty="0"/>
          </a:p>
        </p:txBody>
      </p:sp>
      <p:sp>
        <p:nvSpPr>
          <p:cNvPr id="3" name="Text Placeholder 2"/>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191D44-580C-476C-8E8C-DF74C72DE2E9}"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71546250"/>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191D44-580C-476C-8E8C-DF74C72DE2E9}"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261113767"/>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191D44-580C-476C-8E8C-DF74C72DE2E9}"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295309217"/>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191D44-580C-476C-8E8C-DF74C72DE2E9}"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545085189"/>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91D44-580C-476C-8E8C-DF74C72DE2E9}"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12696021"/>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Content Placeholder 2"/>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3027822964"/>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Picture Placeholder 2"/>
          <p:cNvSpPr>
            <a:spLocks noGrp="1" noChangeAspect="1"/>
          </p:cNvSpPr>
          <p:nvPr>
            <p:ph type="pic" idx="1"/>
          </p:nvPr>
        </p:nvSpPr>
        <p:spPr>
          <a:xfrm>
            <a:off x="7132958" y="1364339"/>
            <a:ext cx="8494008" cy="6733951"/>
          </a:xfrm>
        </p:spPr>
        <p:txBody>
          <a:bodyPr anchor="t"/>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r>
              <a:rPr lang="en-US"/>
              <a:t>Click icon to add picture</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747256830"/>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C6191D44-580C-476C-8E8C-DF74C72DE2E9}" type="datetimeFigureOut">
              <a:rPr lang="en-US" smtClean="0"/>
              <a:t>4/5/2023</a:t>
            </a:fld>
            <a:endParaRPr lang="en-US"/>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DE017B38-B1C0-42B9-A3E2-2C2E73FD80D7}" type="slidenum">
              <a:rPr lang="en-US" smtClean="0"/>
              <a:t>‹#›</a:t>
            </a:fld>
            <a:endParaRPr lang="en-US"/>
          </a:p>
        </p:txBody>
      </p:sp>
      <p:pic>
        <p:nvPicPr>
          <p:cNvPr id="7"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extLst>
      <p:ext uri="{BB962C8B-B14F-4D97-AF65-F5344CB8AC3E}">
        <p14:creationId xmlns:p14="http://schemas.microsoft.com/office/powerpoint/2010/main" val="19211123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random/>
  </p:transition>
  <p:hf sldNum="0" hdr="0"/>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5.png"/><Relationship Id="rId7"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764568" y="493019"/>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612280" y="4710213"/>
            <a:ext cx="16778288" cy="4895850"/>
          </a:xfrm>
          <a:prstGeom prst="rect">
            <a:avLst/>
          </a:prstGeom>
          <a:noFill/>
          <a:ln w="9525">
            <a:noFill/>
          </a:ln>
        </p:spPr>
      </p:pic>
      <p:pic>
        <p:nvPicPr>
          <p:cNvPr id="2070" name="图片 2069" descr="3"/>
          <p:cNvPicPr>
            <a:picLocks noChangeAspect="1"/>
          </p:cNvPicPr>
          <p:nvPr/>
        </p:nvPicPr>
        <p:blipFill>
          <a:blip r:embed="rId5"/>
          <a:stretch>
            <a:fillRect/>
          </a:stretch>
        </p:blipFill>
        <p:spPr>
          <a:xfrm>
            <a:off x="2052638" y="4089400"/>
            <a:ext cx="12749212" cy="4897438"/>
          </a:xfrm>
          <a:prstGeom prst="rect">
            <a:avLst/>
          </a:prstGeom>
          <a:noFill/>
          <a:ln w="9525">
            <a:noFill/>
          </a:ln>
        </p:spPr>
      </p:pic>
      <p:graphicFrame>
        <p:nvGraphicFramePr>
          <p:cNvPr id="3" name="Table 2"/>
          <p:cNvGraphicFramePr>
            <a:graphicFrameLocks noGrp="1"/>
          </p:cNvGraphicFramePr>
          <p:nvPr>
            <p:extLst>
              <p:ext uri="{D42A27DB-BD31-4B8C-83A1-F6EECF244321}">
                <p14:modId xmlns:p14="http://schemas.microsoft.com/office/powerpoint/2010/main" val="3016624999"/>
              </p:ext>
            </p:extLst>
          </p:nvPr>
        </p:nvGraphicFramePr>
        <p:xfrm>
          <a:off x="3581991" y="2701131"/>
          <a:ext cx="9001000" cy="1005840"/>
        </p:xfrm>
        <a:graphic>
          <a:graphicData uri="http://schemas.openxmlformats.org/drawingml/2006/table">
            <a:tbl>
              <a:tblPr/>
              <a:tblGrid>
                <a:gridCol w="9001000">
                  <a:extLst>
                    <a:ext uri="{9D8B030D-6E8A-4147-A177-3AD203B41FA5}">
                      <a16:colId xmlns:a16="http://schemas.microsoft.com/office/drawing/2014/main" val="1389228352"/>
                    </a:ext>
                  </a:extLst>
                </a:gridCol>
              </a:tblGrid>
              <a:tr h="0">
                <a:tc>
                  <a:txBody>
                    <a:bodyPr/>
                    <a:lstStyle/>
                    <a:p>
                      <a:endParaRPr lang="vi-VN" sz="6000" b="1" dirty="0">
                        <a:solidFill>
                          <a:srgbClr val="C00000"/>
                        </a:solidFill>
                        <a:effectLst>
                          <a:outerShdw blurRad="38100" dist="38100" dir="2700000" algn="tl">
                            <a:srgbClr val="000000">
                              <a:alpha val="43137"/>
                            </a:srgbClr>
                          </a:outerShdw>
                        </a:effectLst>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2956418"/>
                  </a:ext>
                </a:extLst>
              </a:tr>
            </a:tbl>
          </a:graphicData>
        </a:graphic>
      </p:graphicFrame>
      <p:sp>
        <p:nvSpPr>
          <p:cNvPr id="4" name="Rectangle 1"/>
          <p:cNvSpPr>
            <a:spLocks noChangeArrowheads="1"/>
          </p:cNvSpPr>
          <p:nvPr/>
        </p:nvSpPr>
        <p:spPr bwMode="auto">
          <a:xfrm>
            <a:off x="2266963" y="4341212"/>
            <a:ext cx="167782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2">
            <a:extLst>
              <a:ext uri="{FF2B5EF4-FFF2-40B4-BE49-F238E27FC236}">
                <a16:creationId xmlns:a16="http://schemas.microsoft.com/office/drawing/2014/main" id="{02269104-F9C8-4905-A70D-AD5AE349EC62}"/>
              </a:ext>
            </a:extLst>
          </p:cNvPr>
          <p:cNvSpPr txBox="1"/>
          <p:nvPr/>
        </p:nvSpPr>
        <p:spPr>
          <a:xfrm>
            <a:off x="1963503" y="1663722"/>
            <a:ext cx="12813071" cy="2492990"/>
          </a:xfrm>
          <a:prstGeom prst="rect">
            <a:avLst/>
          </a:prstGeom>
        </p:spPr>
        <p:txBody>
          <a:bodyPr wrap="square" lIns="0" tIns="0" rIns="0" bIns="0" rtlCol="0" anchor="t">
            <a:spAutoFit/>
          </a:bodyPr>
          <a:lstStyle/>
          <a:p>
            <a:pPr algn="ctr">
              <a:lnSpc>
                <a:spcPct val="150000"/>
              </a:lnSpc>
            </a:pPr>
            <a:r>
              <a:rPr lang="en" sz="5400" b="1" dirty="0">
                <a:latin typeface="Times New Roman" panose="02020603050405020304" pitchFamily="18" charset="0"/>
                <a:ea typeface="Aachen" panose="02020500000000000000" pitchFamily="18" charset="0"/>
                <a:cs typeface="Times New Roman" panose="02020603050405020304" pitchFamily="18" charset="0"/>
              </a:rPr>
              <a:t>CHÀO MỪNG CÁC EM</a:t>
            </a:r>
            <a:br>
              <a:rPr lang="en" sz="5400" b="1" dirty="0">
                <a:latin typeface="Times New Roman" panose="02020603050405020304" pitchFamily="18" charset="0"/>
                <a:ea typeface="Aachen" panose="02020500000000000000" pitchFamily="18" charset="0"/>
                <a:cs typeface="Times New Roman" panose="02020603050405020304" pitchFamily="18" charset="0"/>
              </a:rPr>
            </a:br>
            <a:r>
              <a:rPr lang="en" sz="5400" b="1" dirty="0">
                <a:latin typeface="Times New Roman" panose="02020603050405020304" pitchFamily="18" charset="0"/>
                <a:ea typeface="Aachen" panose="02020500000000000000" pitchFamily="18" charset="0"/>
                <a:cs typeface="Times New Roman" panose="02020603050405020304" pitchFamily="18" charset="0"/>
              </a:rPr>
              <a:t>ĐẾN VỚI BÀI HỌC NGÀY HÔM NAY!</a:t>
            </a:r>
            <a:endParaRPr lang="en-US" sz="5400" dirty="0">
              <a:latin typeface="Times New Roman" panose="02020603050405020304" pitchFamily="18" charset="0"/>
              <a:ea typeface="Aachen" panose="02020500000000000000"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 y="20707"/>
            <a:ext cx="16772221" cy="9434374"/>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06" y="1314637"/>
            <a:ext cx="18547873" cy="693356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55101" b="93719"/>
          <a:stretch/>
        </p:blipFill>
        <p:spPr>
          <a:xfrm>
            <a:off x="3636465" y="3510187"/>
            <a:ext cx="11364338" cy="2071063"/>
          </a:xfrm>
          <a:prstGeom prst="rect">
            <a:avLst/>
          </a:prstGeom>
          <a:noFill/>
          <a:ln>
            <a:noFill/>
          </a:ln>
        </p:spPr>
      </p:pic>
    </p:spTree>
    <p:extLst>
      <p:ext uri="{BB962C8B-B14F-4D97-AF65-F5344CB8AC3E}">
        <p14:creationId xmlns:p14="http://schemas.microsoft.com/office/powerpoint/2010/main" val="2029093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7091" y="2032385"/>
            <a:ext cx="5668032" cy="3858411"/>
          </a:xfrm>
          <a:prstGeom prst="rect">
            <a:avLst/>
          </a:prstGeom>
        </p:spPr>
      </p:pic>
      <p:pic>
        <p:nvPicPr>
          <p:cNvPr id="7" name="Picture 6"/>
          <p:cNvPicPr>
            <a:picLocks noChangeAspect="1"/>
          </p:cNvPicPr>
          <p:nvPr/>
        </p:nvPicPr>
        <p:blipFill>
          <a:blip r:embed="rId4"/>
          <a:stretch>
            <a:fillRect/>
          </a:stretch>
        </p:blipFill>
        <p:spPr>
          <a:xfrm>
            <a:off x="6792944" y="2129733"/>
            <a:ext cx="5772664" cy="3663714"/>
          </a:xfrm>
          <a:prstGeom prst="rect">
            <a:avLst/>
          </a:prstGeom>
        </p:spPr>
      </p:pic>
      <p:pic>
        <p:nvPicPr>
          <p:cNvPr id="8" name="Picture 7"/>
          <p:cNvPicPr>
            <a:picLocks noChangeAspect="1"/>
          </p:cNvPicPr>
          <p:nvPr/>
        </p:nvPicPr>
        <p:blipFill>
          <a:blip r:embed="rId5"/>
          <a:stretch>
            <a:fillRect/>
          </a:stretch>
        </p:blipFill>
        <p:spPr>
          <a:xfrm>
            <a:off x="3467467" y="6039875"/>
            <a:ext cx="6073805" cy="3435913"/>
          </a:xfrm>
          <a:prstGeom prst="rect">
            <a:avLst/>
          </a:prstGeom>
        </p:spPr>
      </p:pic>
      <p:pic>
        <p:nvPicPr>
          <p:cNvPr id="9" name="Picture 8"/>
          <p:cNvPicPr>
            <a:picLocks noChangeAspect="1"/>
          </p:cNvPicPr>
          <p:nvPr/>
        </p:nvPicPr>
        <p:blipFill>
          <a:blip r:embed="rId6"/>
          <a:stretch>
            <a:fillRect/>
          </a:stretch>
        </p:blipFill>
        <p:spPr>
          <a:xfrm>
            <a:off x="10189343" y="6002677"/>
            <a:ext cx="6192689" cy="347311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9636" t="5699" r="16547" b="83861"/>
          <a:stretch/>
        </p:blipFill>
        <p:spPr>
          <a:xfrm>
            <a:off x="377092" y="542434"/>
            <a:ext cx="16220964" cy="1243523"/>
          </a:xfrm>
          <a:prstGeom prst="rect">
            <a:avLst/>
          </a:prstGeom>
          <a:ln>
            <a:solidFill>
              <a:schemeClr val="tx1"/>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78844" y="633438"/>
            <a:ext cx="7560840" cy="5400600"/>
          </a:xfrm>
          <a:prstGeom prst="rect">
            <a:avLst/>
          </a:prstGeom>
        </p:spPr>
      </p:pic>
      <p:sp>
        <p:nvSpPr>
          <p:cNvPr id="10" name="Cloud Callout 9"/>
          <p:cNvSpPr/>
          <p:nvPr/>
        </p:nvSpPr>
        <p:spPr>
          <a:xfrm rot="838915">
            <a:off x="9914917" y="616276"/>
            <a:ext cx="5668917" cy="4628947"/>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Chúng</a:t>
            </a:r>
            <a:r>
              <a:rPr lang="en-US" sz="4000" dirty="0">
                <a:solidFill>
                  <a:schemeClr val="tx1"/>
                </a:solidFill>
                <a:latin typeface="Times New Roman" panose="02020603050405020304" pitchFamily="18" charset="0"/>
                <a:cs typeface="Times New Roman" panose="02020603050405020304" pitchFamily="18" charset="0"/>
              </a:rPr>
              <a:t> ta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vào</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68264" y="6466086"/>
            <a:ext cx="16129792" cy="266429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Hàng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ngày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chúng</a:t>
            </a:r>
            <a:r>
              <a:rPr lang="en-US" sz="4000" b="1" dirty="0">
                <a:solidFill>
                  <a:schemeClr val="tx1"/>
                </a:solidFill>
                <a:latin typeface="Times New Roman" panose="02020603050405020304" pitchFamily="18" charset="0"/>
                <a:cs typeface="Times New Roman" panose="02020603050405020304" pitchFamily="18" charset="0"/>
              </a:rPr>
              <a:t> ta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miệng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vì</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giúp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bớt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hơn</a:t>
            </a:r>
            <a:r>
              <a:rPr lang="en-US" sz="4000" b="1" dirty="0">
                <a:solidFill>
                  <a:schemeClr val="tx1"/>
                </a:solidFill>
                <a:latin typeface="Times New Roman" panose="02020603050405020304" pitchFamily="18" charset="0"/>
                <a:cs typeface="Times New Roman" panose="02020603050405020304" pitchFamily="18" charset="0"/>
              </a:rPr>
              <a:t>. Các </a:t>
            </a:r>
            <a:r>
              <a:rPr lang="en-US" sz="4000" b="1" dirty="0" err="1">
                <a:solidFill>
                  <a:schemeClr val="tx1"/>
                </a:solidFill>
                <a:latin typeface="Times New Roman" panose="02020603050405020304" pitchFamily="18" charset="0"/>
                <a:cs typeface="Times New Roman" panose="02020603050405020304" pitchFamily="18" charset="0"/>
              </a:rPr>
              <a:t>chất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nhầy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diệt</a:t>
            </a:r>
            <a:r>
              <a:rPr lang="en-US" sz="4000" b="1" dirty="0">
                <a:solidFill>
                  <a:schemeClr val="tx1"/>
                </a:solidFill>
                <a:latin typeface="Times New Roman" panose="02020603050405020304" pitchFamily="18" charset="0"/>
                <a:cs typeface="Times New Roman" panose="02020603050405020304" pitchFamily="18" charset="0"/>
              </a:rPr>
              <a:t> vi </a:t>
            </a:r>
            <a:r>
              <a:rPr lang="en-US" sz="4000" b="1" dirty="0" err="1">
                <a:solidFill>
                  <a:schemeClr val="tx1"/>
                </a:solidFill>
                <a:latin typeface="Times New Roman" panose="02020603050405020304" pitchFamily="18" charset="0"/>
                <a:cs typeface="Times New Roman" panose="02020603050405020304" pitchFamily="18" charset="0"/>
              </a:rPr>
              <a:t>khuẩn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ẩm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máu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nhỏ</a:t>
            </a:r>
            <a:r>
              <a:rPr lang="en-US" sz="4000" b="1" dirty="0">
                <a:solidFill>
                  <a:schemeClr val="tx1"/>
                </a:solidFill>
                <a:latin typeface="Times New Roman" panose="02020603050405020304" pitchFamily="18" charset="0"/>
                <a:cs typeface="Times New Roman" panose="02020603050405020304" pitchFamily="18" charset="0"/>
              </a:rPr>
              <a:t> li </a:t>
            </a:r>
            <a:r>
              <a:rPr lang="en-US" sz="4000" b="1" dirty="0" err="1">
                <a:solidFill>
                  <a:schemeClr val="tx1"/>
                </a:solidFill>
                <a:latin typeface="Times New Roman" panose="02020603050405020304" pitchFamily="18" charset="0"/>
                <a:cs typeface="Times New Roman" panose="02020603050405020304" pitchFamily="18" charset="0"/>
              </a:rPr>
              <a:t>ti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sưởi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ấm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46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16736" y="2007637"/>
            <a:ext cx="9793087" cy="6186309"/>
          </a:xfrm>
          <a:prstGeom prst="rect">
            <a:avLst/>
          </a:prstGeom>
        </p:spPr>
        <p:txBody>
          <a:bodyPr wrap="square">
            <a:spAutoFit/>
          </a:bodyPr>
          <a:lstStyle/>
          <a:p>
            <a:pPr algn="just"/>
            <a:r>
              <a:rPr lang="vi-VN" sz="4400" b="1" dirty="0">
                <a:latin typeface="+mj-lt"/>
              </a:rPr>
              <a:t>Thở bằng mũi giúp không khí vào cơ thể được loại bớt bụi bẩn, làm ấm và ẩm. Trong một số trường hợp chúng ta phải thở bằng miệng hoặc kết hợp thở bằng cả mũi và miệng. Tuy nhiên thở bằng miệng lâu dài dễ khiến cơ thể bị nhiễm khuẩn và nhiễm lạnh. Vì vậy các em cần tránh tạo thói quen thở bằng miệng.</a:t>
            </a:r>
            <a:endParaRPr lang="en-US" sz="4400" b="1" dirty="0">
              <a:latin typeface="+mj-lt"/>
            </a:endParaRPr>
          </a:p>
        </p:txBody>
      </p:sp>
      <p:sp>
        <p:nvSpPr>
          <p:cNvPr id="6" name="Rectangle 5"/>
          <p:cNvSpPr/>
          <p:nvPr/>
        </p:nvSpPr>
        <p:spPr>
          <a:xfrm>
            <a:off x="1332360" y="1094894"/>
            <a:ext cx="14401600" cy="707886"/>
          </a:xfrm>
          <a:prstGeom prst="rect">
            <a:avLst/>
          </a:prstGeom>
          <a:solidFill>
            <a:srgbClr val="FFFF00"/>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miệng</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3144" y="3496625"/>
            <a:ext cx="7589936" cy="5561748"/>
            <a:chOff x="223144" y="3496625"/>
            <a:chExt cx="7589936" cy="5561748"/>
          </a:xfrm>
        </p:grpSpPr>
        <p:sp>
          <p:nvSpPr>
            <p:cNvPr id="10" name="Rectangle 9"/>
            <p:cNvSpPr/>
            <p:nvPr/>
          </p:nvSpPr>
          <p:spPr>
            <a:xfrm>
              <a:off x="252240" y="3496625"/>
              <a:ext cx="7560840" cy="707886"/>
            </a:xfrm>
            <a:prstGeom prst="rect">
              <a:avLst/>
            </a:prstGeom>
            <a:solidFill>
              <a:srgbClr val="FFFF00"/>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3"/>
            <a:stretch>
              <a:fillRect/>
            </a:stretch>
          </p:blipFill>
          <p:spPr>
            <a:xfrm>
              <a:off x="223144" y="4204510"/>
              <a:ext cx="7589936" cy="4853863"/>
            </a:xfrm>
            <a:prstGeom prst="rect">
              <a:avLst/>
            </a:prstGeom>
          </p:spPr>
        </p:pic>
      </p:grpSp>
      <p:grpSp>
        <p:nvGrpSpPr>
          <p:cNvPr id="15" name="Group 14"/>
          <p:cNvGrpSpPr/>
          <p:nvPr/>
        </p:nvGrpSpPr>
        <p:grpSpPr>
          <a:xfrm>
            <a:off x="8065320" y="3496625"/>
            <a:ext cx="8604744" cy="5561747"/>
            <a:chOff x="8065320" y="3496625"/>
            <a:chExt cx="8604744" cy="5561747"/>
          </a:xfrm>
        </p:grpSpPr>
        <p:sp>
          <p:nvSpPr>
            <p:cNvPr id="11" name="Rectangle 10"/>
            <p:cNvSpPr/>
            <p:nvPr/>
          </p:nvSpPr>
          <p:spPr>
            <a:xfrm>
              <a:off x="8065320" y="3496625"/>
              <a:ext cx="8604744" cy="707886"/>
            </a:xfrm>
            <a:prstGeom prst="rect">
              <a:avLst/>
            </a:prstGeom>
            <a:solidFill>
              <a:srgbClr val="FFFF00"/>
            </a:solidFill>
            <a:ln>
              <a:noFill/>
            </a:ln>
          </p:spPr>
          <p:txBody>
            <a:bodyPr wrap="square">
              <a:spAutoFit/>
            </a:bodyPr>
            <a:lstStyle/>
            <a:p>
              <a:r>
                <a:rPr lang="vi-VN" sz="4000" b="1" dirty="0">
                  <a:latin typeface="Times New Roman" panose="02020603050405020304" pitchFamily="18" charset="0"/>
                  <a:cs typeface="Times New Roman" panose="02020603050405020304" pitchFamily="18" charset="0"/>
                </a:rPr>
                <a:t>Khi bơi người ta thở như thế nào?</a:t>
              </a:r>
            </a:p>
          </p:txBody>
        </p:sp>
        <p:pic>
          <p:nvPicPr>
            <p:cNvPr id="14" name="Picture 13"/>
            <p:cNvPicPr>
              <a:picLocks noChangeAspect="1"/>
            </p:cNvPicPr>
            <p:nvPr/>
          </p:nvPicPr>
          <p:blipFill>
            <a:blip r:embed="rId4"/>
            <a:stretch>
              <a:fillRect/>
            </a:stretch>
          </p:blipFill>
          <p:spPr>
            <a:xfrm>
              <a:off x="8065320" y="4204509"/>
              <a:ext cx="8604744" cy="4853863"/>
            </a:xfrm>
            <a:prstGeom prst="rect">
              <a:avLst/>
            </a:prstGeom>
          </p:spPr>
        </p:pic>
      </p:grpSp>
      <p:sp>
        <p:nvSpPr>
          <p:cNvPr id="2" name="Cloud Callout 1"/>
          <p:cNvSpPr/>
          <p:nvPr/>
        </p:nvSpPr>
        <p:spPr>
          <a:xfrm>
            <a:off x="202886" y="2937694"/>
            <a:ext cx="4896544" cy="29523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16" name="Cloud Callout 15"/>
          <p:cNvSpPr/>
          <p:nvPr/>
        </p:nvSpPr>
        <p:spPr>
          <a:xfrm>
            <a:off x="6012880" y="2750656"/>
            <a:ext cx="6552727" cy="39604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ngoi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khỏi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mặt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nước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thì</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sẽ</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hít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7054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43" presetClass="path" presetSubtype="0" accel="50000" decel="50000" fill="hold" grpId="0" nodeType="withEffect">
                                  <p:stCondLst>
                                    <p:cond delay="0"/>
                                  </p:stCondLst>
                                  <p:childTnLst>
                                    <p:animMotion origin="layout" path="M 0 0 L 0.125 0 C 0.181 0 0.25 -0.069 0.25 -0.125 L 0.25 -0.25 E" pathEditMode="relative" ptsTypes="">
                                      <p:cBhvr>
                                        <p:cTn id="27" dur="2000" fill="hold"/>
                                        <p:tgtEl>
                                          <p:spTgt spid="2"/>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43" presetClass="path" presetSubtype="0" accel="50000" decel="50000" fill="hold" grpId="0" nodeType="withEffect">
                                  <p:stCondLst>
                                    <p:cond delay="0"/>
                                  </p:stCondLst>
                                  <p:childTnLst>
                                    <p:animMotion origin="layout" path="M -1.51386E-7 3.89512E-6 L 0.12499 3.89512E-6 C 0.181 3.89512E-6 0.24998 -0.06903 0.24998 -0.12498 L 0.24998 -0.24996 " pathEditMode="relative" rAng="0" ptsTypes="AAAA">
                                      <p:cBhvr>
                                        <p:cTn id="52" dur="2000" fill="hold"/>
                                        <p:tgtEl>
                                          <p:spTgt spid="16"/>
                                        </p:tgtEl>
                                        <p:attrNameLst>
                                          <p:attrName>ppt_x</p:attrName>
                                          <p:attrName>ppt_y</p:attrName>
                                        </p:attrNameLst>
                                      </p:cBhvr>
                                      <p:rCtr x="12499" y="-124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962559" y="777452"/>
            <a:ext cx="14349114" cy="7687935"/>
          </a:xfrm>
          <a:prstGeom prst="rect">
            <a:avLst/>
          </a:prstGeom>
          <a:noFill/>
          <a:ln w="9525">
            <a:noFill/>
          </a:ln>
        </p:spPr>
      </p:pic>
      <p:sp>
        <p:nvSpPr>
          <p:cNvPr id="7" name="文本框 2055"/>
          <p:cNvSpPr txBox="1"/>
          <p:nvPr/>
        </p:nvSpPr>
        <p:spPr>
          <a:xfrm>
            <a:off x="6084888" y="3081710"/>
            <a:ext cx="6264696" cy="3477875"/>
          </a:xfrm>
          <a:prstGeom prst="rect">
            <a:avLst/>
          </a:prstGeom>
          <a:noFill/>
          <a:ln w="9525">
            <a:noFill/>
          </a:ln>
        </p:spPr>
        <p:txBody>
          <a:bodyPr wrap="square">
            <a:spAutoFit/>
          </a:bodyPr>
          <a:lstStyle/>
          <a:p>
            <a:pPr lvl="0" defTabSz="1500505">
              <a:spcBef>
                <a:spcPct val="50000"/>
              </a:spcBef>
            </a:pP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Luyện</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tập</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p>
          <a:p>
            <a:pPr lvl="0" defTabSz="1500505">
              <a:spcBef>
                <a:spcPct val="50000"/>
              </a:spcBef>
            </a:pP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vận</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dụng</a:t>
            </a:r>
            <a:endPar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958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7"/>
                                        </p:tgtEl>
                                        <p:attrNameLst>
                                          <p:attrName>fillcolor</p:attrName>
                                        </p:attrNameLst>
                                      </p:cBhvr>
                                      <p:tavLst>
                                        <p:tav tm="0">
                                          <p:val>
                                            <p:clrVal>
                                              <a:schemeClr val="accent2"/>
                                            </p:clrVal>
                                          </p:val>
                                        </p:tav>
                                        <p:tav tm="50000">
                                          <p:val>
                                            <p:clrVal>
                                              <a:schemeClr val="hlink"/>
                                            </p:clrVal>
                                          </p:val>
                                        </p:tav>
                                      </p:tavLst>
                                    </p:anim>
                                    <p:set>
                                      <p:cBhvr>
                                        <p:cTn id="21"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36" y="0"/>
            <a:ext cx="7672400" cy="120950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393" r="1576"/>
          <a:stretch/>
        </p:blipFill>
        <p:spPr>
          <a:xfrm>
            <a:off x="2988544" y="1174724"/>
            <a:ext cx="11017224" cy="6768752"/>
          </a:xfrm>
          <a:prstGeom prst="rect">
            <a:avLst/>
          </a:prstGeom>
        </p:spPr>
      </p:pic>
      <p:sp>
        <p:nvSpPr>
          <p:cNvPr id="3" name="Rectangle 2"/>
          <p:cNvSpPr/>
          <p:nvPr/>
        </p:nvSpPr>
        <p:spPr>
          <a:xfrm>
            <a:off x="1368364" y="7943476"/>
            <a:ext cx="14257584" cy="13535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Times New Roman" panose="02020603050405020304" pitchFamily="18" charset="0"/>
                <a:cs typeface="Times New Roman" panose="02020603050405020304" pitchFamily="18" charset="0"/>
              </a:rPr>
              <a:t>Em</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hãy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vận</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dụng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thở</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đúng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cách</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hàng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ngày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để</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cơ</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quan</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hô</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hấp</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thêm</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khỏe</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mạnh</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nhé</a:t>
            </a:r>
            <a:r>
              <a:rPr lang="en-US" sz="4400" dirty="0">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0950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16736" y="2007637"/>
            <a:ext cx="9793087" cy="5509200"/>
          </a:xfrm>
          <a:prstGeom prst="rect">
            <a:avLst/>
          </a:prstGeom>
        </p:spPr>
        <p:txBody>
          <a:bodyPr wrap="square">
            <a:spAutoFit/>
          </a:bodyPr>
          <a:lstStyle/>
          <a:p>
            <a:pPr algn="just"/>
            <a:r>
              <a:rPr lang="en-US" sz="4400" b="1" dirty="0" err="1">
                <a:latin typeface="Times New Roman" panose="02020603050405020304" pitchFamily="18" charset="0"/>
                <a:ea typeface="Calibri" panose="020F0502020204030204" pitchFamily="34" charset="0"/>
              </a:rPr>
              <a:t>Hầu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hết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a:t>
            </a:r>
            <a:r>
              <a:rPr lang="en-US" sz="4400" b="1" dirty="0">
                <a:latin typeface="Times New Roman" panose="02020603050405020304" pitchFamily="18" charset="0"/>
                <a:ea typeface="Calibri" panose="020F0502020204030204" pitchFamily="34" charset="0"/>
              </a:rPr>
              <a:t> ý </a:t>
            </a:r>
            <a:r>
              <a:rPr lang="en-US" sz="4400" b="1" dirty="0" err="1">
                <a:latin typeface="Times New Roman" panose="02020603050405020304" pitchFamily="18" charset="0"/>
                <a:ea typeface="Calibri" panose="020F0502020204030204" pitchFamily="34" charset="0"/>
              </a:rPr>
              <a:t>đến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cách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hít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chỉ</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coi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nó</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như</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hoạt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động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tự</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nhiên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của</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cơ</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thể</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Vì</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vậy</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chúng</a:t>
            </a:r>
            <a:r>
              <a:rPr lang="en-US" sz="4400" b="1" dirty="0">
                <a:latin typeface="Times New Roman" panose="02020603050405020304" pitchFamily="18" charset="0"/>
                <a:ea typeface="Calibri" panose="020F0502020204030204" pitchFamily="34" charset="0"/>
              </a:rPr>
              <a:t> ta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đủ</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sâu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và</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điều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đó</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ảnh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hưởng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không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tốt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cho</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sức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khỏe</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đúng</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cách</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được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thực</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hiện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thông</a:t>
            </a:r>
            <a:r>
              <a:rPr lang="en-US" sz="4400" b="1" dirty="0">
                <a:latin typeface="Times New Roman" panose="02020603050405020304" pitchFamily="18" charset="0"/>
                <a:ea typeface="Calibri" panose="020F0502020204030204" pitchFamily="34" charset="0"/>
              </a:rPr>
              <a:t> qua </a:t>
            </a:r>
            <a:r>
              <a:rPr lang="en-US" sz="4400" b="1" dirty="0" err="1">
                <a:latin typeface="Times New Roman" panose="02020603050405020304" pitchFamily="18" charset="0"/>
                <a:ea typeface="Calibri" panose="020F0502020204030204" pitchFamily="34" charset="0"/>
              </a:rPr>
              <a:t>mũi</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và</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cần</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hít</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thở</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sâu</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chậm</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nhịp</a:t>
            </a:r>
            <a:r>
              <a:rPr lang="en-US" sz="4400" b="1" dirty="0">
                <a:latin typeface="Times New Roman" panose="02020603050405020304" pitchFamily="18" charset="0"/>
                <a:ea typeface="Calibri" panose="020F0502020204030204" pitchFamily="34" charset="0"/>
              </a:rPr>
              <a:t> </a:t>
            </a:r>
            <a:r>
              <a:rPr lang="en-US" sz="4400" b="1" dirty="0" err="1">
                <a:latin typeface="Times New Roman" panose="02020603050405020304" pitchFamily="18" charset="0"/>
                <a:ea typeface="Calibri" panose="020F0502020204030204" pitchFamily="34" charset="0"/>
              </a:rPr>
              <a:t>nhàng</a:t>
            </a:r>
            <a:r>
              <a:rPr lang="en-US" sz="4400" b="1" dirty="0">
                <a:latin typeface="Times New Roman" panose="02020603050405020304" pitchFamily="18" charset="0"/>
                <a:ea typeface="Calibri" panose="020F0502020204030204" pitchFamily="34" charset="0"/>
              </a:rPr>
              <a:t>.</a:t>
            </a:r>
            <a:endParaRPr lang="en-US" sz="4400" b="1" dirty="0"/>
          </a:p>
        </p:txBody>
      </p:sp>
    </p:spTree>
    <p:extLst>
      <p:ext uri="{BB962C8B-B14F-4D97-AF65-F5344CB8AC3E}">
        <p14:creationId xmlns:p14="http://schemas.microsoft.com/office/powerpoint/2010/main" val="492975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88" y="849462"/>
            <a:ext cx="15913768" cy="8208912"/>
          </a:xfrm>
          <a:prstGeom prst="rect">
            <a:avLst/>
          </a:prstGeom>
        </p:spPr>
      </p:pic>
    </p:spTree>
    <p:extLst>
      <p:ext uri="{BB962C8B-B14F-4D97-AF65-F5344CB8AC3E}">
        <p14:creationId xmlns:p14="http://schemas.microsoft.com/office/powerpoint/2010/main" val="37321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anhbinhpsy.com/wp-content/uploads/2021/11/lac-quan-la-gi-va-cach-giu-tinh-than-lac-quan-trong-cuoc-so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904" y="1515407"/>
            <a:ext cx="9216407" cy="6680078"/>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rot="20356709">
            <a:off x="417368" y="1861260"/>
            <a:ext cx="5594657" cy="340445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825664">
            <a:off x="1056031" y="2667911"/>
            <a:ext cx="4834245" cy="1323439"/>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Hít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đúng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715" t="3508" r="19457" b="79825"/>
          <a:stretch/>
        </p:blipFill>
        <p:spPr>
          <a:xfrm>
            <a:off x="-3968" y="0"/>
            <a:ext cx="13021027" cy="1368152"/>
          </a:xfrm>
          <a:prstGeom prst="rect">
            <a:avLst/>
          </a:prstGeom>
        </p:spPr>
      </p:pic>
      <p:sp>
        <p:nvSpPr>
          <p:cNvPr id="6" name="Rectangle 5"/>
          <p:cNvSpPr/>
          <p:nvPr/>
        </p:nvSpPr>
        <p:spPr>
          <a:xfrm>
            <a:off x="6228903"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Tinh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thần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vui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vẻ</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Đông trùng Hạ thảo tốt cho phổi như thế nào? – Đông trùng Hạ thảo - Nhân  sâm - Nấm Linh c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903" y="1515408"/>
            <a:ext cx="9216407" cy="66619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28903" y="8177372"/>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Phổi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hoạt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động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tốt</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0" name="Picture 6" descr="Bí quyết giúp bé ngủ ngon - VnExpress Đời s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902" y="1515406"/>
            <a:ext cx="9216408" cy="66619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28903"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Ngủ</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ngon</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4" name="Picture 10" descr="Tác dụng của yoga với trẻ em là gì? Các bài tập yoga kid cho trẻ em đơn  giản - META.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341" y="1515405"/>
            <a:ext cx="9554627" cy="6680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51341"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Giảm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căng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thẳng</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6" name="Picture 12" descr="Chế độ ăn uống lành mạnh cho tim: 8 bước để ngăn ngừa bệnh tim | Vinm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968" y="1497293"/>
            <a:ext cx="9164342" cy="67163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187608" y="8186429"/>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Cải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thiện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hệ</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thống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tiêu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hóa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tim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mạch</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1038" name="Picture 14" descr="Bảo vệ lá phỏi của bạn bằng các bài tập đơn gi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340" y="1506349"/>
            <a:ext cx="9193970" cy="66710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168752" y="8204541"/>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Đào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thải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độc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tố</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trong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thể</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ngoài</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18" name="Picture 2" descr="8 mẹo tâm lý đơn giản giúp bạn kiểm soát cảm xúc và làm chủ bản th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0080" y="1419142"/>
            <a:ext cx="9254087" cy="676312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168752" y="8213597"/>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Kiểm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soát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cảm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xúc</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strVal val="#ppt_w*0.70"/>
                                          </p:val>
                                        </p:tav>
                                        <p:tav tm="100000">
                                          <p:val>
                                            <p:strVal val="#ppt_w"/>
                                          </p:val>
                                        </p:tav>
                                      </p:tavLst>
                                    </p:anim>
                                    <p:anim calcmode="lin" valueType="num">
                                      <p:cBhvr>
                                        <p:cTn id="16" dur="1000" fill="hold"/>
                                        <p:tgtEl>
                                          <p:spTgt spid="1026"/>
                                        </p:tgtEl>
                                        <p:attrNameLst>
                                          <p:attrName>ppt_h</p:attrName>
                                        </p:attrNameLst>
                                      </p:cBhvr>
                                      <p:tavLst>
                                        <p:tav tm="0">
                                          <p:val>
                                            <p:strVal val="#ppt_h"/>
                                          </p:val>
                                        </p:tav>
                                        <p:tav tm="100000">
                                          <p:val>
                                            <p:strVal val="#ppt_h"/>
                                          </p:val>
                                        </p:tav>
                                      </p:tavLst>
                                    </p:anim>
                                    <p:animEffect transition="in" filter="fade">
                                      <p:cBhvr>
                                        <p:cTn id="17" dur="1000"/>
                                        <p:tgtEl>
                                          <p:spTgt spid="102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1000" fill="hold"/>
                                        <p:tgtEl>
                                          <p:spTgt spid="1028"/>
                                        </p:tgtEl>
                                        <p:attrNameLst>
                                          <p:attrName>ppt_w</p:attrName>
                                        </p:attrNameLst>
                                      </p:cBhvr>
                                      <p:tavLst>
                                        <p:tav tm="0">
                                          <p:val>
                                            <p:strVal val="#ppt_w*0.70"/>
                                          </p:val>
                                        </p:tav>
                                        <p:tav tm="100000">
                                          <p:val>
                                            <p:strVal val="#ppt_w"/>
                                          </p:val>
                                        </p:tav>
                                      </p:tavLst>
                                    </p:anim>
                                    <p:anim calcmode="lin" valueType="num">
                                      <p:cBhvr>
                                        <p:cTn id="28" dur="1000" fill="hold"/>
                                        <p:tgtEl>
                                          <p:spTgt spid="1028"/>
                                        </p:tgtEl>
                                        <p:attrNameLst>
                                          <p:attrName>ppt_h</p:attrName>
                                        </p:attrNameLst>
                                      </p:cBhvr>
                                      <p:tavLst>
                                        <p:tav tm="0">
                                          <p:val>
                                            <p:strVal val="#ppt_h"/>
                                          </p:val>
                                        </p:tav>
                                        <p:tav tm="100000">
                                          <p:val>
                                            <p:strVal val="#ppt_h"/>
                                          </p:val>
                                        </p:tav>
                                      </p:tavLst>
                                    </p:anim>
                                    <p:animEffect transition="in" filter="fade">
                                      <p:cBhvr>
                                        <p:cTn id="29" dur="1000"/>
                                        <p:tgtEl>
                                          <p:spTgt spid="102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strVal val="#ppt_w*0.70"/>
                                          </p:val>
                                        </p:tav>
                                        <p:tav tm="100000">
                                          <p:val>
                                            <p:strVal val="#ppt_w"/>
                                          </p:val>
                                        </p:tav>
                                      </p:tavLst>
                                    </p:anim>
                                    <p:anim calcmode="lin" valueType="num">
                                      <p:cBhvr>
                                        <p:cTn id="40" dur="1000" fill="hold"/>
                                        <p:tgtEl>
                                          <p:spTgt spid="1030"/>
                                        </p:tgtEl>
                                        <p:attrNameLst>
                                          <p:attrName>ppt_h</p:attrName>
                                        </p:attrNameLst>
                                      </p:cBhvr>
                                      <p:tavLst>
                                        <p:tav tm="0">
                                          <p:val>
                                            <p:strVal val="#ppt_h"/>
                                          </p:val>
                                        </p:tav>
                                        <p:tav tm="100000">
                                          <p:val>
                                            <p:strVal val="#ppt_h"/>
                                          </p:val>
                                        </p:tav>
                                      </p:tavLst>
                                    </p:anim>
                                    <p:animEffect transition="in" filter="fade">
                                      <p:cBhvr>
                                        <p:cTn id="41" dur="1000"/>
                                        <p:tgtEl>
                                          <p:spTgt spid="1030"/>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 calcmode="lin" valueType="num">
                                      <p:cBhvr>
                                        <p:cTn id="51" dur="1000" fill="hold"/>
                                        <p:tgtEl>
                                          <p:spTgt spid="1034"/>
                                        </p:tgtEl>
                                        <p:attrNameLst>
                                          <p:attrName>ppt_w</p:attrName>
                                        </p:attrNameLst>
                                      </p:cBhvr>
                                      <p:tavLst>
                                        <p:tav tm="0">
                                          <p:val>
                                            <p:strVal val="#ppt_w*0.70"/>
                                          </p:val>
                                        </p:tav>
                                        <p:tav tm="100000">
                                          <p:val>
                                            <p:strVal val="#ppt_w"/>
                                          </p:val>
                                        </p:tav>
                                      </p:tavLst>
                                    </p:anim>
                                    <p:anim calcmode="lin" valueType="num">
                                      <p:cBhvr>
                                        <p:cTn id="52" dur="1000" fill="hold"/>
                                        <p:tgtEl>
                                          <p:spTgt spid="1034"/>
                                        </p:tgtEl>
                                        <p:attrNameLst>
                                          <p:attrName>ppt_h</p:attrName>
                                        </p:attrNameLst>
                                      </p:cBhvr>
                                      <p:tavLst>
                                        <p:tav tm="0">
                                          <p:val>
                                            <p:strVal val="#ppt_h"/>
                                          </p:val>
                                        </p:tav>
                                        <p:tav tm="100000">
                                          <p:val>
                                            <p:strVal val="#ppt_h"/>
                                          </p:val>
                                        </p:tav>
                                      </p:tavLst>
                                    </p:anim>
                                    <p:animEffect transition="in" filter="fade">
                                      <p:cBhvr>
                                        <p:cTn id="53" dur="1000"/>
                                        <p:tgtEl>
                                          <p:spTgt spid="10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0.70"/>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036"/>
                                        </p:tgtEl>
                                        <p:attrNameLst>
                                          <p:attrName>style.visibility</p:attrName>
                                        </p:attrNameLst>
                                      </p:cBhvr>
                                      <p:to>
                                        <p:strVal val="visible"/>
                                      </p:to>
                                    </p:set>
                                    <p:anim calcmode="lin" valueType="num">
                                      <p:cBhvr>
                                        <p:cTn id="63" dur="1000" fill="hold"/>
                                        <p:tgtEl>
                                          <p:spTgt spid="1036"/>
                                        </p:tgtEl>
                                        <p:attrNameLst>
                                          <p:attrName>ppt_w</p:attrName>
                                        </p:attrNameLst>
                                      </p:cBhvr>
                                      <p:tavLst>
                                        <p:tav tm="0">
                                          <p:val>
                                            <p:strVal val="#ppt_w+.3"/>
                                          </p:val>
                                        </p:tav>
                                        <p:tav tm="100000">
                                          <p:val>
                                            <p:strVal val="#ppt_w"/>
                                          </p:val>
                                        </p:tav>
                                      </p:tavLst>
                                    </p:anim>
                                    <p:anim calcmode="lin" valueType="num">
                                      <p:cBhvr>
                                        <p:cTn id="64" dur="1000" fill="hold"/>
                                        <p:tgtEl>
                                          <p:spTgt spid="1036"/>
                                        </p:tgtEl>
                                        <p:attrNameLst>
                                          <p:attrName>ppt_h</p:attrName>
                                        </p:attrNameLst>
                                      </p:cBhvr>
                                      <p:tavLst>
                                        <p:tav tm="0">
                                          <p:val>
                                            <p:strVal val="#ppt_h"/>
                                          </p:val>
                                        </p:tav>
                                        <p:tav tm="100000">
                                          <p:val>
                                            <p:strVal val="#ppt_h"/>
                                          </p:val>
                                        </p:tav>
                                      </p:tavLst>
                                    </p:anim>
                                    <p:animEffect transition="in" filter="fade">
                                      <p:cBhvr>
                                        <p:cTn id="65" dur="1000"/>
                                        <p:tgtEl>
                                          <p:spTgt spid="1036"/>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strVal val="#ppt_w*0.70"/>
                                          </p:val>
                                        </p:tav>
                                        <p:tav tm="100000">
                                          <p:val>
                                            <p:strVal val="#ppt_w"/>
                                          </p:val>
                                        </p:tav>
                                      </p:tavLst>
                                    </p:anim>
                                    <p:anim calcmode="lin" valueType="num">
                                      <p:cBhvr>
                                        <p:cTn id="69" dur="1000" fill="hold"/>
                                        <p:tgtEl>
                                          <p:spTgt spid="19"/>
                                        </p:tgtEl>
                                        <p:attrNameLst>
                                          <p:attrName>ppt_h</p:attrName>
                                        </p:attrNameLst>
                                      </p:cBhvr>
                                      <p:tavLst>
                                        <p:tav tm="0">
                                          <p:val>
                                            <p:strVal val="#ppt_h"/>
                                          </p:val>
                                        </p:tav>
                                        <p:tav tm="100000">
                                          <p:val>
                                            <p:strVal val="#ppt_h"/>
                                          </p:val>
                                        </p:tav>
                                      </p:tavLst>
                                    </p:anim>
                                    <p:animEffect transition="in" filter="fade">
                                      <p:cBhvr>
                                        <p:cTn id="70" dur="1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1038"/>
                                        </p:tgtEl>
                                        <p:attrNameLst>
                                          <p:attrName>style.visibility</p:attrName>
                                        </p:attrNameLst>
                                      </p:cBhvr>
                                      <p:to>
                                        <p:strVal val="visible"/>
                                      </p:to>
                                    </p:set>
                                    <p:anim calcmode="lin" valueType="num">
                                      <p:cBhvr>
                                        <p:cTn id="75" dur="1000" fill="hold"/>
                                        <p:tgtEl>
                                          <p:spTgt spid="1038"/>
                                        </p:tgtEl>
                                        <p:attrNameLst>
                                          <p:attrName>ppt_w</p:attrName>
                                        </p:attrNameLst>
                                      </p:cBhvr>
                                      <p:tavLst>
                                        <p:tav tm="0">
                                          <p:val>
                                            <p:strVal val="#ppt_w*0.70"/>
                                          </p:val>
                                        </p:tav>
                                        <p:tav tm="100000">
                                          <p:val>
                                            <p:strVal val="#ppt_w"/>
                                          </p:val>
                                        </p:tav>
                                      </p:tavLst>
                                    </p:anim>
                                    <p:anim calcmode="lin" valueType="num">
                                      <p:cBhvr>
                                        <p:cTn id="76" dur="1000" fill="hold"/>
                                        <p:tgtEl>
                                          <p:spTgt spid="1038"/>
                                        </p:tgtEl>
                                        <p:attrNameLst>
                                          <p:attrName>ppt_h</p:attrName>
                                        </p:attrNameLst>
                                      </p:cBhvr>
                                      <p:tavLst>
                                        <p:tav tm="0">
                                          <p:val>
                                            <p:strVal val="#ppt_h"/>
                                          </p:val>
                                        </p:tav>
                                        <p:tav tm="100000">
                                          <p:val>
                                            <p:strVal val="#ppt_h"/>
                                          </p:val>
                                        </p:tav>
                                      </p:tavLst>
                                    </p:anim>
                                    <p:animEffect transition="in" filter="fade">
                                      <p:cBhvr>
                                        <p:cTn id="77" dur="1000"/>
                                        <p:tgtEl>
                                          <p:spTgt spid="1038"/>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1000" fill="hold"/>
                                        <p:tgtEl>
                                          <p:spTgt spid="18"/>
                                        </p:tgtEl>
                                        <p:attrNameLst>
                                          <p:attrName>ppt_w</p:attrName>
                                        </p:attrNameLst>
                                      </p:cBhvr>
                                      <p:tavLst>
                                        <p:tav tm="0">
                                          <p:val>
                                            <p:strVal val="#ppt_w*0.70"/>
                                          </p:val>
                                        </p:tav>
                                        <p:tav tm="100000">
                                          <p:val>
                                            <p:strVal val="#ppt_w"/>
                                          </p:val>
                                        </p:tav>
                                      </p:tavLst>
                                    </p:anim>
                                    <p:anim calcmode="lin" valueType="num">
                                      <p:cBhvr>
                                        <p:cTn id="88" dur="1000" fill="hold"/>
                                        <p:tgtEl>
                                          <p:spTgt spid="18"/>
                                        </p:tgtEl>
                                        <p:attrNameLst>
                                          <p:attrName>ppt_h</p:attrName>
                                        </p:attrNameLst>
                                      </p:cBhvr>
                                      <p:tavLst>
                                        <p:tav tm="0">
                                          <p:val>
                                            <p:strVal val="#ppt_h"/>
                                          </p:val>
                                        </p:tav>
                                        <p:tav tm="100000">
                                          <p:val>
                                            <p:strVal val="#ppt_h"/>
                                          </p:val>
                                        </p:tav>
                                      </p:tavLst>
                                    </p:anim>
                                    <p:animEffect transition="in" filter="fade">
                                      <p:cBhvr>
                                        <p:cTn id="89" dur="1000"/>
                                        <p:tgtEl>
                                          <p:spTgt spid="18"/>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1000" fill="hold"/>
                                        <p:tgtEl>
                                          <p:spTgt spid="20"/>
                                        </p:tgtEl>
                                        <p:attrNameLst>
                                          <p:attrName>ppt_w</p:attrName>
                                        </p:attrNameLst>
                                      </p:cBhvr>
                                      <p:tavLst>
                                        <p:tav tm="0">
                                          <p:val>
                                            <p:strVal val="#ppt_w*0.70"/>
                                          </p:val>
                                        </p:tav>
                                        <p:tav tm="100000">
                                          <p:val>
                                            <p:strVal val="#ppt_w"/>
                                          </p:val>
                                        </p:tav>
                                      </p:tavLst>
                                    </p:anim>
                                    <p:anim calcmode="lin" valueType="num">
                                      <p:cBhvr>
                                        <p:cTn id="93" dur="1000" fill="hold"/>
                                        <p:tgtEl>
                                          <p:spTgt spid="20"/>
                                        </p:tgtEl>
                                        <p:attrNameLst>
                                          <p:attrName>ppt_h</p:attrName>
                                        </p:attrNameLst>
                                      </p:cBhvr>
                                      <p:tavLst>
                                        <p:tav tm="0">
                                          <p:val>
                                            <p:strVal val="#ppt_h"/>
                                          </p:val>
                                        </p:tav>
                                        <p:tav tm="100000">
                                          <p:val>
                                            <p:strVal val="#ppt_h"/>
                                          </p:val>
                                        </p:tav>
                                      </p:tavLst>
                                    </p:anim>
                                    <p:animEffect transition="in" filter="fade">
                                      <p:cBhvr>
                                        <p:cTn id="9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animBg="1"/>
      <p:bldP spid="12" grpId="0" animBg="1"/>
      <p:bldP spid="14" grpId="0" animBg="1"/>
      <p:bldP spid="17" grpId="0" animBg="1"/>
      <p:bldP spid="19" grpId="0" animBg="1"/>
      <p:bldP spid="21"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16694" y="554638"/>
            <a:ext cx="16761594" cy="8980488"/>
          </a:xfrm>
          <a:prstGeom prst="rect">
            <a:avLst/>
          </a:prstGeom>
          <a:noFill/>
          <a:ln w="9525">
            <a:noFill/>
          </a:ln>
        </p:spPr>
      </p:pic>
      <p:sp>
        <p:nvSpPr>
          <p:cNvPr id="7" name="文本框 2055"/>
          <p:cNvSpPr txBox="1"/>
          <p:nvPr/>
        </p:nvSpPr>
        <p:spPr>
          <a:xfrm>
            <a:off x="4788744" y="4057813"/>
            <a:ext cx="9865096" cy="1862048"/>
          </a:xfrm>
          <a:prstGeom prst="rect">
            <a:avLst/>
          </a:prstGeom>
          <a:noFill/>
          <a:ln w="9525">
            <a:noFill/>
          </a:ln>
        </p:spPr>
        <p:txBody>
          <a:bodyPr wrap="square">
            <a:spAutoFit/>
          </a:bodyPr>
          <a:lstStyle/>
          <a:p>
            <a:pPr lvl="0" defTabSz="1500505">
              <a:spcBef>
                <a:spcPct val="50000"/>
              </a:spcBef>
            </a:pPr>
            <a:r>
              <a:rPr lang="en-US" altLang="zh-CN" sz="115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KHỞI ĐỘNG</a:t>
            </a:r>
          </a:p>
        </p:txBody>
      </p:sp>
    </p:spTree>
    <p:extLst>
      <p:ext uri="{BB962C8B-B14F-4D97-AF65-F5344CB8AC3E}">
        <p14:creationId xmlns:p14="http://schemas.microsoft.com/office/powerpoint/2010/main" val="192576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7"/>
                                        </p:tgtEl>
                                        <p:attrNameLst>
                                          <p:attrName>fillcolor</p:attrName>
                                        </p:attrNameLst>
                                      </p:cBhvr>
                                      <p:tavLst>
                                        <p:tav tm="0">
                                          <p:val>
                                            <p:clrVal>
                                              <a:schemeClr val="accent2"/>
                                            </p:clrVal>
                                          </p:val>
                                        </p:tav>
                                        <p:tav tm="50000">
                                          <p:val>
                                            <p:clrVal>
                                              <a:schemeClr val="hlink"/>
                                            </p:clrVal>
                                          </p:val>
                                        </p:tav>
                                      </p:tavLst>
                                    </p:anim>
                                    <p:set>
                                      <p:cBhvr>
                                        <p:cTn id="9"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ăng cường tập thở khi mắc Covid-19 để giảm di chứng sau khi khỏi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112" y="935948"/>
            <a:ext cx="7992888" cy="79064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272" y="849462"/>
            <a:ext cx="7344816" cy="79928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tx1"/>
                </a:solidFill>
                <a:latin typeface="Times New Roman" panose="02020603050405020304" pitchFamily="18" charset="0"/>
                <a:cs typeface="Times New Roman" panose="02020603050405020304" pitchFamily="18" charset="0"/>
              </a:rPr>
              <a:t>Năm</a:t>
            </a:r>
            <a:r>
              <a:rPr lang="en-US" sz="4400" dirty="0">
                <a:solidFill>
                  <a:schemeClr val="tx1"/>
                </a:solidFill>
                <a:latin typeface="Times New Roman" panose="02020603050405020304" pitchFamily="18" charset="0"/>
                <a:cs typeface="Times New Roman" panose="02020603050405020304" pitchFamily="18" charset="0"/>
              </a:rPr>
              <a:t> 2021,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mắc</a:t>
            </a:r>
            <a:r>
              <a:rPr lang="en-US" sz="4400" dirty="0">
                <a:solidFill>
                  <a:schemeClr val="tx1"/>
                </a:solidFill>
                <a:latin typeface="Times New Roman" panose="02020603050405020304" pitchFamily="18" charset="0"/>
                <a:cs typeface="Times New Roman" panose="02020603050405020304" pitchFamily="18" charset="0"/>
              </a:rPr>
              <a:t> Covid 19 </a:t>
            </a:r>
            <a:r>
              <a:rPr lang="en-US" sz="4400" dirty="0" err="1">
                <a:solidFill>
                  <a:schemeClr val="tx1"/>
                </a:solidFill>
                <a:latin typeface="Times New Roman" panose="02020603050405020304" pitchFamily="18" charset="0"/>
                <a:cs typeface="Times New Roman" panose="02020603050405020304" pitchFamily="18" charset="0"/>
              </a:rPr>
              <a:t>rất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quan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hấp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triệu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thở</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Covid</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Chính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khuyến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quen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thở</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đúng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thẳng</a:t>
            </a:r>
            <a:r>
              <a:rPr lang="en-US" sz="4400" dirty="0">
                <a:solidFill>
                  <a:schemeClr val="tx1"/>
                </a:solidFill>
                <a:latin typeface="Times New Roman" panose="02020603050405020304" pitchFamily="18" charset="0"/>
                <a:cs typeface="Times New Roman" panose="02020603050405020304" pitchFamily="18" charset="0"/>
              </a:rPr>
              <a:t> lo </a:t>
            </a:r>
            <a:r>
              <a:rPr lang="en-US" sz="4400" dirty="0" err="1">
                <a:solidFill>
                  <a:schemeClr val="tx1"/>
                </a:solidFill>
                <a:latin typeface="Times New Roman" panose="02020603050405020304" pitchFamily="18" charset="0"/>
                <a:cs typeface="Times New Roman" panose="02020603050405020304" pitchFamily="18" charset="0"/>
              </a:rPr>
              <a:t>lắng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khỏi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538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6"/>
            <a:ext cx="16772221" cy="9434374"/>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06" y="1314637"/>
            <a:ext cx="18547873" cy="693356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45662" b="91670"/>
          <a:stretch/>
        </p:blipFill>
        <p:spPr>
          <a:xfrm>
            <a:off x="3795378" y="3738188"/>
            <a:ext cx="11953328" cy="1728192"/>
          </a:xfrm>
          <a:prstGeom prst="rect">
            <a:avLst/>
          </a:prstGeom>
        </p:spPr>
      </p:pic>
    </p:spTree>
    <p:extLst>
      <p:ext uri="{BB962C8B-B14F-4D97-AF65-F5344CB8AC3E}">
        <p14:creationId xmlns:p14="http://schemas.microsoft.com/office/powerpoint/2010/main" val="27512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778288" cy="9337848"/>
          </a:xfrm>
          <a:prstGeom prst="rect">
            <a:avLst/>
          </a:prstGeom>
        </p:spPr>
      </p:pic>
    </p:spTree>
    <p:extLst>
      <p:ext uri="{BB962C8B-B14F-4D97-AF65-F5344CB8AC3E}">
        <p14:creationId xmlns:p14="http://schemas.microsoft.com/office/powerpoint/2010/main" val="1729629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52" t="19122" r="49142" b="46176"/>
          <a:stretch/>
        </p:blipFill>
        <p:spPr>
          <a:xfrm>
            <a:off x="7020992" y="1137494"/>
            <a:ext cx="9361040" cy="7344816"/>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Bạn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nhỏ</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nô</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đùa</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giữa</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đám</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cỏ</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xanh</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bầu</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trời</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trong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xanh</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71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8F72B-3A59-4A8A-82FF-289005BC096A}"/>
              </a:ext>
            </a:extLst>
          </p:cNvPr>
          <p:cNvPicPr>
            <a:picLocks noChangeAspect="1"/>
          </p:cNvPicPr>
          <p:nvPr/>
        </p:nvPicPr>
        <p:blipFill>
          <a:blip r:embed="rId2"/>
          <a:stretch>
            <a:fillRect/>
          </a:stretch>
        </p:blipFill>
        <p:spPr>
          <a:xfrm>
            <a:off x="7020992" y="910784"/>
            <a:ext cx="9361040" cy="7798235"/>
          </a:xfrm>
          <a:prstGeom prst="rect">
            <a:avLst/>
          </a:prstGeom>
        </p:spPr>
      </p:pic>
      <p:sp>
        <p:nvSpPr>
          <p:cNvPr id="6" name="Rounded Rectangle 5"/>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Đường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phố</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có</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nhiều</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phương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tiện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giao</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thông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2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F1C3B-9F84-4D05-BD75-6A9ABFE7DE34}"/>
              </a:ext>
            </a:extLst>
          </p:cNvPr>
          <p:cNvPicPr>
            <a:picLocks noChangeAspect="1"/>
          </p:cNvPicPr>
          <p:nvPr/>
        </p:nvPicPr>
        <p:blipFill>
          <a:blip r:embed="rId2"/>
          <a:stretch>
            <a:fillRect/>
          </a:stretch>
        </p:blipFill>
        <p:spPr>
          <a:xfrm>
            <a:off x="7093001" y="1065486"/>
            <a:ext cx="9505056" cy="8064896"/>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Người</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bố</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hút</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thuốc</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lá</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trong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phòng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23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000" t="56908" r="5795" b="4535"/>
          <a:stretch/>
        </p:blipFill>
        <p:spPr>
          <a:xfrm>
            <a:off x="7525048" y="921470"/>
            <a:ext cx="8424936" cy="7776864"/>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Căn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phòng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gọn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gàng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sạch</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sẽ</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thoáng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đãng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25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082" t="17580" r="48284" b="45405"/>
          <a:stretch/>
        </p:blipFill>
        <p:spPr>
          <a:xfrm>
            <a:off x="828304" y="1353518"/>
            <a:ext cx="7488832" cy="3456384"/>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429" t="20664" r="3220" b="42321"/>
          <a:stretch/>
        </p:blipFill>
        <p:spPr>
          <a:xfrm>
            <a:off x="8821192" y="1278599"/>
            <a:ext cx="7128792" cy="345638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7" t="54594" r="48822" b="7620"/>
          <a:stretch/>
        </p:blipFill>
        <p:spPr>
          <a:xfrm>
            <a:off x="1139849" y="5586005"/>
            <a:ext cx="6912768" cy="3528392"/>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0000" t="56908" r="7512" b="6078"/>
          <a:stretch/>
        </p:blipFill>
        <p:spPr>
          <a:xfrm>
            <a:off x="8821192" y="5688980"/>
            <a:ext cx="7128792" cy="3456384"/>
          </a:xfrm>
          <a:prstGeom prst="rect">
            <a:avLst/>
          </a:prstGeom>
        </p:spPr>
      </p:pic>
      <p:sp>
        <p:nvSpPr>
          <p:cNvPr id="7" name="Rectangle 6"/>
          <p:cNvSpPr/>
          <p:nvPr/>
        </p:nvSpPr>
        <p:spPr>
          <a:xfrm>
            <a:off x="6562409" y="329771"/>
            <a:ext cx="4517565" cy="792088"/>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trong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lành</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546324" y="4896892"/>
            <a:ext cx="5533650" cy="792088"/>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có</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nhiều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khói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bụi</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6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8726E-6 -6.71804E-7 L -2.78834E-6 -0.45753 " pathEditMode="relative" rAng="0" ptsTypes="AA">
                                      <p:cBhvr>
                                        <p:cTn id="6" dur="2000" fill="hold"/>
                                        <p:tgtEl>
                                          <p:spTgt spid="6"/>
                                        </p:tgtEl>
                                        <p:attrNameLst>
                                          <p:attrName>ppt_x</p:attrName>
                                          <p:attrName>ppt_y</p:attrName>
                                        </p:attrNameLst>
                                      </p:cBhvr>
                                      <p:rCtr x="104" y="-23253"/>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38726E-6 3.91858E-6 L 0.00217 0.45602 " pathEditMode="relative" rAng="0" ptsTypes="AA">
                                      <p:cBhvr>
                                        <p:cTn id="16" dur="2000" fill="hold"/>
                                        <p:tgtEl>
                                          <p:spTgt spid="4"/>
                                        </p:tgtEl>
                                        <p:attrNameLst>
                                          <p:attrName>ppt_x</p:attrName>
                                          <p:attrName>ppt_y</p:attrName>
                                        </p:attrNameLst>
                                      </p:cBhvr>
                                      <p:rCtr x="104" y="22801"/>
                                    </p:animMotion>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Ô nhiễm môi trường là gì? 5 vấn đề nghiêm trọng do rác thải gây 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74" y="489422"/>
            <a:ext cx="7560840"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0.wp.com/www.vietan-enviro.com/wp-content/uploads/2021/12/Giai-phap-kiem-soat-nong-do-bui-trong-cac-nha-may-cong-nghiep-02.jpg?resize=1024%2C926&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033" y="489422"/>
            <a:ext cx="7272808"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ột chiếc xe buýt nhả khói đen kịt trên đường Phan Đăng Lưu, Q.Phú Nhuận, TP.HCM - Ảnh: CHÂU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152" y="4807931"/>
            <a:ext cx="7320571" cy="43338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n giải chuyện đốt rác tự phát - Pháp Luật Môi Trường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80" y="4807931"/>
            <a:ext cx="7560840"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54786" y="474056"/>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nghiệp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763389" y="474056"/>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Công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trường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141887" y="4807931"/>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Rác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thải</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2689851" y="4816264"/>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Đường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phố</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397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88789" b="60714"/>
          <a:stretch/>
        </p:blipFill>
        <p:spPr>
          <a:xfrm>
            <a:off x="572822" y="273261"/>
            <a:ext cx="1800200" cy="1584176"/>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279" r="9694" b="61077"/>
          <a:stretch/>
        </p:blipFill>
        <p:spPr>
          <a:xfrm>
            <a:off x="2373022" y="289528"/>
            <a:ext cx="13933548" cy="156954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108" t="60398" r="8520" b="7458"/>
          <a:stretch/>
        </p:blipFill>
        <p:spPr>
          <a:xfrm>
            <a:off x="2369568" y="6160458"/>
            <a:ext cx="13937002" cy="116972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466" t="41071" r="4677" b="41072"/>
          <a:stretch/>
        </p:blipFill>
        <p:spPr>
          <a:xfrm>
            <a:off x="2369568" y="3234792"/>
            <a:ext cx="13937002" cy="711014"/>
          </a:xfrm>
          <a:prstGeom prst="rect">
            <a:avLst/>
          </a:prstGeom>
        </p:spPr>
      </p:pic>
      <p:sp>
        <p:nvSpPr>
          <p:cNvPr id="2" name="Rectangle 1"/>
          <p:cNvSpPr/>
          <p:nvPr/>
        </p:nvSpPr>
        <p:spPr>
          <a:xfrm>
            <a:off x="2373022" y="2037086"/>
            <a:ext cx="13937002" cy="93610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Cảm</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thấy</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chịu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thở</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và</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mệt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mỏi</a:t>
            </a:r>
            <a:r>
              <a:rPr lang="en-US" sz="5400" dirty="0">
                <a:solidFill>
                  <a:srgbClr val="3506BA"/>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373022" y="4180797"/>
            <a:ext cx="13933548" cy="174467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Vì</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bụi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chứa</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nhiều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chất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độc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gây</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hại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cho</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sức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khỏe</a:t>
            </a:r>
            <a:r>
              <a:rPr lang="en-US" sz="5400" dirty="0">
                <a:solidFill>
                  <a:srgbClr val="3506BA"/>
                </a:solidFill>
                <a:latin typeface="Times New Roman" panose="02020603050405020304" pitchFamily="18" charset="0"/>
                <a:cs typeface="Times New Roman" panose="02020603050405020304" pitchFamily="18" charset="0"/>
              </a:rPr>
              <a:t> con </a:t>
            </a:r>
            <a:r>
              <a:rPr lang="en-US" sz="5400" dirty="0" err="1">
                <a:solidFill>
                  <a:srgbClr val="3506BA"/>
                </a:solidFill>
                <a:latin typeface="Times New Roman" panose="02020603050405020304" pitchFamily="18" charset="0"/>
                <a:cs typeface="Times New Roman" panose="02020603050405020304" pitchFamily="18" charset="0"/>
              </a:rPr>
              <a:t>người</a:t>
            </a:r>
            <a:r>
              <a:rPr lang="en-US" sz="5400" dirty="0">
                <a:solidFill>
                  <a:srgbClr val="3506BA"/>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373022" y="7578885"/>
            <a:ext cx="13933548" cy="174467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Cần</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đeo</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khẩu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trang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sau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về</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nhà</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chúng</a:t>
            </a:r>
            <a:r>
              <a:rPr lang="en-US" sz="5400" dirty="0">
                <a:solidFill>
                  <a:srgbClr val="3506BA"/>
                </a:solidFill>
                <a:latin typeface="Times New Roman" panose="02020603050405020304" pitchFamily="18" charset="0"/>
                <a:cs typeface="Times New Roman" panose="02020603050405020304" pitchFamily="18" charset="0"/>
              </a:rPr>
              <a:t> ta </a:t>
            </a:r>
            <a:r>
              <a:rPr lang="en-US" sz="5400" dirty="0" err="1">
                <a:solidFill>
                  <a:srgbClr val="3506BA"/>
                </a:solidFill>
                <a:latin typeface="Times New Roman" panose="02020603050405020304" pitchFamily="18" charset="0"/>
                <a:cs typeface="Times New Roman" panose="02020603050405020304" pitchFamily="18" charset="0"/>
              </a:rPr>
              <a:t>vệ</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sinh</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mũi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họng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mắt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bằng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nước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muối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sinh</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lý</a:t>
            </a:r>
            <a:r>
              <a:rPr lang="en-US" sz="5400"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35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21" b="68696"/>
          <a:stretch/>
        </p:blipFill>
        <p:spPr>
          <a:xfrm>
            <a:off x="1332360" y="1857574"/>
            <a:ext cx="13897544" cy="4608512"/>
          </a:xfrm>
          <a:prstGeom prst="rect">
            <a:avLst/>
          </a:prstGeom>
        </p:spPr>
      </p:pic>
    </p:spTree>
    <p:extLst>
      <p:ext uri="{BB962C8B-B14F-4D97-AF65-F5344CB8AC3E}">
        <p14:creationId xmlns:p14="http://schemas.microsoft.com/office/powerpoint/2010/main" val="41516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A1AFD-949E-4FBC-A07C-5944374D4492}"/>
              </a:ext>
            </a:extLst>
          </p:cNvPr>
          <p:cNvPicPr>
            <a:picLocks noChangeAspect="1"/>
          </p:cNvPicPr>
          <p:nvPr/>
        </p:nvPicPr>
        <p:blipFill>
          <a:blip r:embed="rId3"/>
          <a:stretch>
            <a:fillRect/>
          </a:stretch>
        </p:blipFill>
        <p:spPr>
          <a:xfrm>
            <a:off x="324248" y="1857574"/>
            <a:ext cx="16268271" cy="5976664"/>
          </a:xfrm>
          <a:prstGeom prst="rect">
            <a:avLst/>
          </a:prstGeom>
        </p:spPr>
      </p:pic>
    </p:spTree>
    <p:extLst>
      <p:ext uri="{BB962C8B-B14F-4D97-AF65-F5344CB8AC3E}">
        <p14:creationId xmlns:p14="http://schemas.microsoft.com/office/powerpoint/2010/main" val="33599557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A_库_文本框 183"/>
          <p:cNvSpPr txBox="1"/>
          <p:nvPr>
            <p:custDataLst>
              <p:tags r:id="rId1"/>
            </p:custDataLst>
          </p:nvPr>
        </p:nvSpPr>
        <p:spPr>
          <a:xfrm>
            <a:off x="802284" y="3343627"/>
            <a:ext cx="15390853" cy="1955920"/>
          </a:xfrm>
          <a:prstGeom prst="rect">
            <a:avLst/>
          </a:prstGeom>
          <a:noFill/>
        </p:spPr>
        <p:txBody>
          <a:bodyPr wrap="square" rtlCol="0">
            <a:spAutoFit/>
          </a:bodyPr>
          <a:lstStyle/>
          <a:p>
            <a:pPr lvl="0" algn="ct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Một</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số</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việc</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nên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không</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nên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làm</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để</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bảo</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vệ</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cơ</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quan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hô</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hấp</a:t>
            </a:r>
            <a:endPar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3398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B2F360-E3B9-455B-B1B0-66D77825209C}"/>
              </a:ext>
            </a:extLst>
          </p:cNvPr>
          <p:cNvSpPr txBox="1"/>
          <p:nvPr/>
        </p:nvSpPr>
        <p:spPr>
          <a:xfrm>
            <a:off x="124209" y="302368"/>
            <a:ext cx="16529871" cy="770083"/>
          </a:xfrm>
          <a:prstGeom prst="rect">
            <a:avLst/>
          </a:prstGeom>
          <a:noFill/>
        </p:spPr>
        <p:txBody>
          <a:bodyPr wrap="square" rtlCol="0">
            <a:spAutoFit/>
          </a:bodyPr>
          <a:lstStyle/>
          <a:p>
            <a:pPr lvl="0" algn="ctr">
              <a:defRPr/>
            </a:pPr>
            <a:r>
              <a:rPr lang="en-US" sz="4404" dirty="0" err="1">
                <a:solidFill>
                  <a:prstClr val="black"/>
                </a:solidFill>
                <a:latin typeface="Times New Roman" panose="02020603050405020304" pitchFamily="18" charset="0"/>
                <a:cs typeface="Times New Roman" panose="02020603050405020304" pitchFamily="18" charset="0"/>
              </a:rPr>
              <a:t>Hãy</a:t>
            </a:r>
            <a:r>
              <a:rPr lang="en-US" sz="4404" dirty="0">
                <a:solidFill>
                  <a:prstClr val="black"/>
                </a:solidFill>
                <a:latin typeface="Times New Roman" panose="02020603050405020304" pitchFamily="18" charset="0"/>
                <a:cs typeface="Times New Roman" panose="02020603050405020304" pitchFamily="18" charset="0"/>
              </a:rPr>
              <a:t> n</a:t>
            </a:r>
            <a:r>
              <a:rPr lang="vi-VN" sz="4404" dirty="0">
                <a:solidFill>
                  <a:prstClr val="black"/>
                </a:solidFill>
                <a:latin typeface="Times New Roman" panose="02020603050405020304" pitchFamily="18" charset="0"/>
                <a:cs typeface="Times New Roman" panose="02020603050405020304" pitchFamily="18" charset="0"/>
              </a:rPr>
              <a:t>ói về các vi</a:t>
            </a:r>
            <a:r>
              <a:rPr lang="en-US" sz="4404" dirty="0">
                <a:solidFill>
                  <a:prstClr val="black"/>
                </a:solidFill>
                <a:latin typeface="Times New Roman" panose="02020603050405020304" pitchFamily="18" charset="0"/>
                <a:cs typeface="Times New Roman" panose="02020603050405020304" pitchFamily="18" charset="0"/>
              </a:rPr>
              <a:t>ệ</a:t>
            </a:r>
            <a:r>
              <a:rPr lang="vi-VN" sz="4404" dirty="0">
                <a:solidFill>
                  <a:prstClr val="black"/>
                </a:solidFill>
                <a:latin typeface="Times New Roman" panose="02020603050405020304" pitchFamily="18" charset="0"/>
                <a:cs typeface="Times New Roman" panose="02020603050405020304" pitchFamily="18" charset="0"/>
              </a:rPr>
              <a:t>c nên và không nên làm để bảo vệ cơ quan hô hấp. </a:t>
            </a:r>
            <a:endParaRPr lang="en-US" sz="4404" dirty="0">
              <a:solidFill>
                <a:prstClr val="black"/>
              </a:solidFill>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47AA189-C998-44DB-912F-2CE6E567499A}"/>
              </a:ext>
            </a:extLst>
          </p:cNvPr>
          <p:cNvPicPr>
            <a:picLocks noChangeAspect="1"/>
          </p:cNvPicPr>
          <p:nvPr/>
        </p:nvPicPr>
        <p:blipFill>
          <a:blip r:embed="rId3"/>
          <a:stretch>
            <a:fillRect/>
          </a:stretch>
        </p:blipFill>
        <p:spPr>
          <a:xfrm>
            <a:off x="3524313" y="1311236"/>
            <a:ext cx="9729659" cy="6142093"/>
          </a:xfrm>
          <a:prstGeom prst="rect">
            <a:avLst/>
          </a:prstGeom>
        </p:spPr>
      </p:pic>
      <p:pic>
        <p:nvPicPr>
          <p:cNvPr id="6" name="Picture 5" descr="Icon&#10;&#10;Description automatically generated">
            <a:extLst>
              <a:ext uri="{FF2B5EF4-FFF2-40B4-BE49-F238E27FC236}">
                <a16:creationId xmlns:a16="http://schemas.microsoft.com/office/drawing/2014/main" id="{C270014C-C3D2-4DC6-BC1D-90EB6B14A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558" y="1311237"/>
            <a:ext cx="1697054" cy="1697054"/>
          </a:xfrm>
          <a:prstGeom prst="rect">
            <a:avLst/>
          </a:prstGeom>
        </p:spPr>
      </p:pic>
      <p:pic>
        <p:nvPicPr>
          <p:cNvPr id="9" name="Picture 8">
            <a:extLst>
              <a:ext uri="{FF2B5EF4-FFF2-40B4-BE49-F238E27FC236}">
                <a16:creationId xmlns:a16="http://schemas.microsoft.com/office/drawing/2014/main" id="{3C64E3BA-0BA8-469E-B588-770D87D1C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3420" y="1107119"/>
            <a:ext cx="1902940" cy="1902940"/>
          </a:xfrm>
          <a:prstGeom prst="rect">
            <a:avLst/>
          </a:prstGeom>
        </p:spPr>
      </p:pic>
      <p:pic>
        <p:nvPicPr>
          <p:cNvPr id="13" name="Picture 12" descr="Icon&#10;&#10;Description automatically generated">
            <a:extLst>
              <a:ext uri="{FF2B5EF4-FFF2-40B4-BE49-F238E27FC236}">
                <a16:creationId xmlns:a16="http://schemas.microsoft.com/office/drawing/2014/main" id="{D05C42CF-803D-4BC2-997E-AE43ACC56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558" y="4575138"/>
            <a:ext cx="1697054" cy="1697054"/>
          </a:xfrm>
          <a:prstGeom prst="rect">
            <a:avLst/>
          </a:prstGeom>
        </p:spPr>
      </p:pic>
      <p:sp>
        <p:nvSpPr>
          <p:cNvPr id="3" name="TextBox 2"/>
          <p:cNvSpPr txBox="1"/>
          <p:nvPr/>
        </p:nvSpPr>
        <p:spPr>
          <a:xfrm>
            <a:off x="1142215" y="7302679"/>
            <a:ext cx="14964943" cy="1447832"/>
          </a:xfrm>
          <a:prstGeom prst="rect">
            <a:avLst/>
          </a:prstGeom>
          <a:noFill/>
        </p:spPr>
        <p:txBody>
          <a:bodyPr wrap="square" rtlCol="0">
            <a:spAutoFit/>
          </a:bodyPr>
          <a:lstStyle/>
          <a:p>
            <a:r>
              <a:rPr lang="en-US" sz="4404" dirty="0" err="1">
                <a:latin typeface="Times New Roman" panose="02020603050405020304" pitchFamily="18" charset="0"/>
                <a:cs typeface="Times New Roman" panose="02020603050405020304" pitchFamily="18" charset="0"/>
              </a:rPr>
              <a:t>Ngoài</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những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việc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trong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tranh</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em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hãy</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kể</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thêm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các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việc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nên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làm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và</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không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nên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làm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để</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bảo</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vệ</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cơ</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quan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hô</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hấp</a:t>
            </a:r>
            <a:r>
              <a:rPr lang="en-US" sz="4404"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23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029CB1-7A88-4AC8-A888-186FF796BC05}"/>
              </a:ext>
            </a:extLst>
          </p:cNvPr>
          <p:cNvSpPr/>
          <p:nvPr/>
        </p:nvSpPr>
        <p:spPr>
          <a:xfrm>
            <a:off x="1939433" y="2106316"/>
            <a:ext cx="13185741" cy="2464311"/>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629199" indent="-629199" algn="just">
              <a:buFont typeface="Arial" panose="020B0604020202020204" pitchFamily="34" charset="0"/>
              <a:buChar char="•"/>
            </a:pPr>
            <a:r>
              <a:rPr lang="vi-VN" sz="4404" dirty="0">
                <a:latin typeface="Times New Roman" panose="02020603050405020304" pitchFamily="18" charset="0"/>
                <a:cs typeface="Times New Roman" panose="02020603050405020304" pitchFamily="18" charset="0"/>
              </a:rPr>
              <a:t>Nên làm: Sử dụng khăn sạch, mềm để lau mũi; giữ sạch họng bằng cách súc miệng nước muối; đội mũ, quàng khăn, mặc đủ ấm khi đi trời lạnh. </a:t>
            </a:r>
            <a:endParaRPr lang="en-US" sz="4404"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8F6DE2-4E0E-4E68-8ABB-A89D6034E153}"/>
              </a:ext>
            </a:extLst>
          </p:cNvPr>
          <p:cNvSpPr txBox="1"/>
          <p:nvPr/>
        </p:nvSpPr>
        <p:spPr>
          <a:xfrm>
            <a:off x="1254513" y="556198"/>
            <a:ext cx="14555581" cy="854721"/>
          </a:xfrm>
          <a:prstGeom prst="rect">
            <a:avLst/>
          </a:prstGeom>
          <a:noFill/>
        </p:spPr>
        <p:txBody>
          <a:bodyPr wrap="square" rtlCol="0">
            <a:spAutoFit/>
          </a:bodyPr>
          <a:lstStyle/>
          <a:p>
            <a:r>
              <a:rPr lang="nl-NL"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 nên và không nên làm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hấp</a:t>
            </a:r>
            <a:endParaRPr lang="en-US" sz="4954"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670FE13E-8449-4318-A341-0DF8C66B04CE}"/>
              </a:ext>
            </a:extLst>
          </p:cNvPr>
          <p:cNvSpPr/>
          <p:nvPr/>
        </p:nvSpPr>
        <p:spPr>
          <a:xfrm>
            <a:off x="1939433" y="5231283"/>
            <a:ext cx="13185741" cy="2464311"/>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629199" indent="-629199" algn="just">
              <a:buFont typeface="Arial" panose="020B0604020202020204" pitchFamily="34" charset="0"/>
              <a:buChar char="•"/>
            </a:pPr>
            <a:r>
              <a:rPr lang="vi-VN" sz="4404" dirty="0">
                <a:latin typeface="Times New Roman" panose="02020603050405020304" pitchFamily="18" charset="0"/>
                <a:cs typeface="Times New Roman" panose="02020603050405020304" pitchFamily="18" charset="0"/>
              </a:rPr>
              <a:t>Không nên: Dùng tay hoặc vật nhọn ngoáy mũi; uống nước quá nóng hoặc lạnh; chơi ở nơi có nhiều khói bụi; mặc không đủ ấm khi trời lạnh. </a:t>
            </a:r>
            <a:endParaRPr lang="en-US" sz="4404"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08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6636C-EAF2-4E86-B52D-E1D3711A22EF}"/>
              </a:ext>
            </a:extLst>
          </p:cNvPr>
          <p:cNvSpPr txBox="1"/>
          <p:nvPr/>
        </p:nvSpPr>
        <p:spPr>
          <a:xfrm>
            <a:off x="1175473" y="1265803"/>
            <a:ext cx="15049020" cy="1617109"/>
          </a:xfrm>
          <a:prstGeom prst="rect">
            <a:avLst/>
          </a:prstGeom>
          <a:noFill/>
        </p:spPr>
        <p:txBody>
          <a:bodyPr wrap="square" rtlCol="0">
            <a:spAutoFit/>
          </a:bodyPr>
          <a:lstStyle/>
          <a:p>
            <a:r>
              <a:rPr lang="en-US" sz="4954" dirty="0" err="1">
                <a:latin typeface="Times New Roman" panose="02020603050405020304" pitchFamily="18" charset="0"/>
                <a:cs typeface="Times New Roman" panose="02020603050405020304" pitchFamily="18" charset="0"/>
              </a:rPr>
              <a:t>Em</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cần</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thay</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đổi</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thói</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quen</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gì</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để</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phòng</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tránh</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các</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bệnh</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về</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hô</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hấp</a:t>
            </a:r>
            <a:r>
              <a:rPr lang="en-US" sz="4954" dirty="0">
                <a:latin typeface="Times New Roman" panose="02020603050405020304" pitchFamily="18" charset="0"/>
                <a:cs typeface="Times New Roman" panose="02020603050405020304" pitchFamily="18" charset="0"/>
              </a:rPr>
              <a:t> ?</a:t>
            </a:r>
          </a:p>
        </p:txBody>
      </p:sp>
      <p:sp>
        <p:nvSpPr>
          <p:cNvPr id="75" name="TextBox 74">
            <a:extLst>
              <a:ext uri="{FF2B5EF4-FFF2-40B4-BE49-F238E27FC236}">
                <a16:creationId xmlns:a16="http://schemas.microsoft.com/office/drawing/2014/main" id="{7AACEA93-65E1-450C-AA72-06FE450117FE}"/>
              </a:ext>
            </a:extLst>
          </p:cNvPr>
          <p:cNvSpPr txBox="1"/>
          <p:nvPr/>
        </p:nvSpPr>
        <p:spPr>
          <a:xfrm>
            <a:off x="1205201" y="3579713"/>
            <a:ext cx="14551029" cy="3141886"/>
          </a:xfrm>
          <a:prstGeom prst="rect">
            <a:avLst/>
          </a:prstGeom>
          <a:noFill/>
        </p:spPr>
        <p:txBody>
          <a:bodyPr wrap="square" rtlCol="0">
            <a:spAutoFit/>
          </a:bodyPr>
          <a:lstStyle/>
          <a:p>
            <a:pPr lvl="0" algn="ctr"/>
            <a:r>
              <a:rPr lang="en-US" sz="4954" dirty="0" err="1">
                <a:solidFill>
                  <a:srgbClr val="FF0000"/>
                </a:solidFill>
                <a:latin typeface="Times New Roman" panose="02020603050405020304" pitchFamily="18" charset="0"/>
                <a:cs typeface="Times New Roman" panose="02020603050405020304" pitchFamily="18" charset="0"/>
              </a:rPr>
              <a:t>Kết</a:t>
            </a:r>
            <a:r>
              <a:rPr lang="en-US" sz="4954" dirty="0">
                <a:solidFill>
                  <a:srgbClr val="FF0000"/>
                </a:solidFill>
                <a:latin typeface="Times New Roman" panose="02020603050405020304" pitchFamily="18" charset="0"/>
                <a:cs typeface="Times New Roman" panose="02020603050405020304" pitchFamily="18" charset="0"/>
              </a:rPr>
              <a:t> </a:t>
            </a:r>
            <a:r>
              <a:rPr lang="en-US" sz="4954" dirty="0" err="1">
                <a:solidFill>
                  <a:srgbClr val="FF0000"/>
                </a:solidFill>
                <a:latin typeface="Times New Roman" panose="02020603050405020304" pitchFamily="18" charset="0"/>
                <a:cs typeface="Times New Roman" panose="02020603050405020304" pitchFamily="18" charset="0"/>
              </a:rPr>
              <a:t>luận</a:t>
            </a:r>
            <a:r>
              <a:rPr lang="en-US" sz="4954" dirty="0">
                <a:solidFill>
                  <a:srgbClr val="FF0000"/>
                </a:solidFill>
                <a:latin typeface="Times New Roman" panose="02020603050405020304" pitchFamily="18" charset="0"/>
                <a:cs typeface="Times New Roman" panose="02020603050405020304" pitchFamily="18" charset="0"/>
              </a:rPr>
              <a:t>: </a:t>
            </a:r>
          </a:p>
          <a:p>
            <a:pPr lvl="0" algn="just"/>
            <a:r>
              <a:rPr lang="vi-VN" sz="4954" dirty="0">
                <a:solidFill>
                  <a:prstClr val="black"/>
                </a:solidFill>
                <a:latin typeface="Times New Roman" panose="02020603050405020304" pitchFamily="18" charset="0"/>
                <a:cs typeface="Times New Roman" panose="02020603050405020304" pitchFamily="18" charset="0"/>
              </a:rPr>
              <a:t>Mũi, họng nếu được chăm sóc đúng cách không ch</a:t>
            </a:r>
            <a:r>
              <a:rPr lang="en-US" sz="4954" dirty="0">
                <a:solidFill>
                  <a:prstClr val="black"/>
                </a:solidFill>
                <a:latin typeface="Times New Roman" panose="02020603050405020304" pitchFamily="18" charset="0"/>
                <a:cs typeface="Times New Roman" panose="02020603050405020304" pitchFamily="18" charset="0"/>
              </a:rPr>
              <a:t>ỉ</a:t>
            </a:r>
            <a:r>
              <a:rPr lang="vi-VN" sz="4954" dirty="0">
                <a:solidFill>
                  <a:prstClr val="black"/>
                </a:solidFill>
                <a:latin typeface="Times New Roman" panose="02020603050405020304" pitchFamily="18" charset="0"/>
                <a:cs typeface="Times New Roman" panose="02020603050405020304" pitchFamily="18" charset="0"/>
              </a:rPr>
              <a:t> giúp chúng ta phòng tránh được viêm mũi, viêm họng mà còn bảo vệ được cả khí quản, phế quản và phổi.</a:t>
            </a:r>
            <a:endParaRPr lang="en-US" sz="495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2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F8089-30E9-443A-8971-8694CE30BCC0}"/>
              </a:ext>
            </a:extLst>
          </p:cNvPr>
          <p:cNvPicPr>
            <a:picLocks noChangeAspect="1"/>
          </p:cNvPicPr>
          <p:nvPr/>
        </p:nvPicPr>
        <p:blipFill>
          <a:blip r:embed="rId3"/>
          <a:stretch>
            <a:fillRect/>
          </a:stretch>
        </p:blipFill>
        <p:spPr>
          <a:xfrm>
            <a:off x="851100" y="882470"/>
            <a:ext cx="15100089" cy="6390672"/>
          </a:xfrm>
          <a:prstGeom prst="rect">
            <a:avLst/>
          </a:prstGeom>
        </p:spPr>
      </p:pic>
    </p:spTree>
    <p:extLst>
      <p:ext uri="{BB962C8B-B14F-4D97-AF65-F5344CB8AC3E}">
        <p14:creationId xmlns:p14="http://schemas.microsoft.com/office/powerpoint/2010/main" val="36614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F6DE2-4E0E-4E68-8ABB-A89D6034E153}"/>
              </a:ext>
            </a:extLst>
          </p:cNvPr>
          <p:cNvSpPr txBox="1"/>
          <p:nvPr/>
        </p:nvSpPr>
        <p:spPr>
          <a:xfrm>
            <a:off x="1071693" y="1842735"/>
            <a:ext cx="14516166" cy="770083"/>
          </a:xfrm>
          <a:prstGeom prst="rect">
            <a:avLst/>
          </a:prstGeom>
          <a:noFill/>
        </p:spPr>
        <p:txBody>
          <a:bodyPr wrap="square" rtlCol="0">
            <a:spAutoFit/>
          </a:bodyPr>
          <a:lstStyle/>
          <a:p>
            <a:pPr defTabSz="1258397" rtl="0" fontAlgn="auto">
              <a:spcBef>
                <a:spcPts val="0"/>
              </a:spcBef>
              <a:spcAft>
                <a:spcPts val="0"/>
              </a:spcAft>
              <a:defRPr/>
            </a:pP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4"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63BA515-9B75-4978-9597-5675023CAB41}"/>
              </a:ext>
            </a:extLst>
          </p:cNvPr>
          <p:cNvPicPr>
            <a:picLocks noChangeAspect="1"/>
          </p:cNvPicPr>
          <p:nvPr/>
        </p:nvPicPr>
        <p:blipFill>
          <a:blip r:embed="rId4"/>
          <a:stretch>
            <a:fillRect/>
          </a:stretch>
        </p:blipFill>
        <p:spPr>
          <a:xfrm>
            <a:off x="102681" y="3263855"/>
            <a:ext cx="8213599" cy="5597132"/>
          </a:xfrm>
          <a:prstGeom prst="rect">
            <a:avLst/>
          </a:prstGeom>
        </p:spPr>
      </p:pic>
      <p:pic>
        <p:nvPicPr>
          <p:cNvPr id="7" name="Picture 6">
            <a:extLst>
              <a:ext uri="{FF2B5EF4-FFF2-40B4-BE49-F238E27FC236}">
                <a16:creationId xmlns:a16="http://schemas.microsoft.com/office/drawing/2014/main" id="{8111E08D-A04A-4415-94DC-7EBF58D00E06}"/>
              </a:ext>
            </a:extLst>
          </p:cNvPr>
          <p:cNvPicPr>
            <a:picLocks noChangeAspect="1"/>
          </p:cNvPicPr>
          <p:nvPr/>
        </p:nvPicPr>
        <p:blipFill>
          <a:blip r:embed="rId5"/>
          <a:stretch>
            <a:fillRect/>
          </a:stretch>
        </p:blipFill>
        <p:spPr>
          <a:xfrm>
            <a:off x="8329777" y="3263854"/>
            <a:ext cx="7681930" cy="5712883"/>
          </a:xfrm>
          <a:prstGeom prst="rect">
            <a:avLst/>
          </a:prstGeom>
        </p:spPr>
      </p:pic>
      <p:sp>
        <p:nvSpPr>
          <p:cNvPr id="53" name="PA_库_文本框 183"/>
          <p:cNvSpPr txBox="1"/>
          <p:nvPr>
            <p:custDataLst>
              <p:tags r:id="rId1"/>
            </p:custDataLst>
          </p:nvPr>
        </p:nvSpPr>
        <p:spPr>
          <a:xfrm>
            <a:off x="620853" y="464830"/>
            <a:ext cx="15390853" cy="1024127"/>
          </a:xfrm>
          <a:prstGeom prst="rect">
            <a:avLst/>
          </a:prstGeom>
          <a:noFill/>
        </p:spPr>
        <p:txBody>
          <a:bodyPr wrap="square" rtlCol="0">
            <a:spAutoFit/>
          </a:bodyPr>
          <a:lstStyle/>
          <a:p>
            <a:pPr lvl="0">
              <a:defRPr/>
            </a:pPr>
            <a:r>
              <a:rPr lang="en-US" altLang="zh-CN" sz="4954"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Hoạt</a:t>
            </a:r>
            <a:r>
              <a:rPr lang="en-US" altLang="zh-CN" sz="4954"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động</a:t>
            </a:r>
            <a:r>
              <a:rPr lang="en-US" altLang="zh-CN" sz="4954"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6:</a:t>
            </a:r>
            <a:r>
              <a:rPr lang="en-US" altLang="zh-CN" sz="6055" b="1" dirty="0">
                <a:solidFill>
                  <a:srgbClr val="0070C0"/>
                </a:solidFill>
                <a:ea typeface="方正静蕾简体" panose="02000000000000000000" pitchFamily="2" charset="-122"/>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Xử</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lý</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tình</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huống</a:t>
            </a:r>
            <a:endPar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730804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60FF1-97A8-4CDB-8727-D854E6DFCB59}"/>
              </a:ext>
            </a:extLst>
          </p:cNvPr>
          <p:cNvPicPr>
            <a:picLocks noChangeAspect="1"/>
          </p:cNvPicPr>
          <p:nvPr/>
        </p:nvPicPr>
        <p:blipFill>
          <a:blip r:embed="rId3"/>
          <a:stretch>
            <a:fillRect/>
          </a:stretch>
        </p:blipFill>
        <p:spPr>
          <a:xfrm>
            <a:off x="869502" y="2994526"/>
            <a:ext cx="15353791" cy="3414644"/>
          </a:xfrm>
          <a:prstGeom prst="rect">
            <a:avLst/>
          </a:prstGeom>
        </p:spPr>
      </p:pic>
    </p:spTree>
    <p:extLst>
      <p:ext uri="{BB962C8B-B14F-4D97-AF65-F5344CB8AC3E}">
        <p14:creationId xmlns:p14="http://schemas.microsoft.com/office/powerpoint/2010/main" val="37473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15404" name="文本框 15403"/>
          <p:cNvSpPr txBox="1"/>
          <p:nvPr/>
        </p:nvSpPr>
        <p:spPr>
          <a:xfrm>
            <a:off x="2450679" y="1472347"/>
            <a:ext cx="11953130" cy="2862322"/>
          </a:xfrm>
          <a:prstGeom prst="rect">
            <a:avLst/>
          </a:prstGeom>
          <a:noFill/>
          <a:ln w="9525">
            <a:noFill/>
          </a:ln>
        </p:spPr>
        <p:txBody>
          <a:bodyPr wrap="square">
            <a:spAutoFit/>
          </a:bodyPr>
          <a:lstStyle/>
          <a:p>
            <a:pPr lvl="0" defTabSz="1500505">
              <a:spcBef>
                <a:spcPct val="50000"/>
              </a:spcBef>
            </a:pP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Chúc</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các</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con </a:t>
            </a:r>
          </a:p>
          <a:p>
            <a:pPr lvl="0" algn="ctr" defTabSz="1500505">
              <a:spcBef>
                <a:spcPct val="50000"/>
              </a:spcBef>
            </a:pP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chăm</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ngoan</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học</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200"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giỏi</a:t>
            </a:r>
            <a:r>
              <a:rPr lang="en-US" altLang="zh-CN"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a:t>
            </a:r>
            <a:endParaRPr lang="zh-CN" altLang="en-US" sz="72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15406" name="图片 15405"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404"/>
                                        </p:tgtEl>
                                        <p:attrNameLst>
                                          <p:attrName>style.visibility</p:attrName>
                                        </p:attrNameLst>
                                      </p:cBhvr>
                                      <p:to>
                                        <p:strVal val="visible"/>
                                      </p:to>
                                    </p:set>
                                    <p:anim calcmode="discrete" valueType="clr">
                                      <p:cBhvr override="childStyle">
                                        <p:cTn id="19" dur="500"/>
                                        <p:tgtEl>
                                          <p:spTgt spid="15404"/>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404"/>
                                        </p:tgtEl>
                                        <p:attrNameLst>
                                          <p:attrName>fillcolor</p:attrName>
                                        </p:attrNameLst>
                                      </p:cBhvr>
                                      <p:tavLst>
                                        <p:tav tm="0">
                                          <p:val>
                                            <p:clrVal>
                                              <a:schemeClr val="accent2"/>
                                            </p:clrVal>
                                          </p:val>
                                        </p:tav>
                                        <p:tav tm="50000">
                                          <p:val>
                                            <p:clrVal>
                                              <a:schemeClr val="hlink"/>
                                            </p:clrVal>
                                          </p:val>
                                        </p:tav>
                                      </p:tavLst>
                                    </p:anim>
                                    <p:set>
                                      <p:cBhvr>
                                        <p:cTn id="21" dur="500"/>
                                        <p:tgtEl>
                                          <p:spTgt spid="15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6948984" y="518271"/>
            <a:ext cx="9433048" cy="2736304"/>
            <a:chOff x="3671826" y="3442499"/>
            <a:chExt cx="9433048" cy="2736304"/>
          </a:xfrm>
        </p:grpSpPr>
        <p:sp>
          <p:nvSpPr>
            <p:cNvPr id="6" name="Cloud Callout 5"/>
            <p:cNvSpPr/>
            <p:nvPr/>
          </p:nvSpPr>
          <p:spPr>
            <a:xfrm>
              <a:off x="3671826" y="3442499"/>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94985" y="3933488"/>
              <a:ext cx="8309889" cy="1754326"/>
            </a:xfrm>
            <a:prstGeom prst="rect">
              <a:avLst/>
            </a:prstGeom>
          </p:spPr>
          <p:txBody>
            <a:bodyPr wrap="square">
              <a:spAutoFit/>
            </a:bodyPr>
            <a:lstStyle/>
            <a:p>
              <a:r>
                <a:rPr lang="vi-VN" sz="3600" b="1" dirty="0">
                  <a:latin typeface="+mj-lt"/>
                </a:rPr>
                <a:t>Sử dụng gương để quan sát phía trong mũi của mình và trả lời câu hỏi</a:t>
              </a:r>
              <a:r>
                <a:rPr lang="en-US" sz="3600" b="1" dirty="0">
                  <a:latin typeface="+mj-lt"/>
                </a:rPr>
                <a:t>:</a:t>
              </a:r>
              <a:r>
                <a:rPr lang="vi-VN" sz="3600" b="1" dirty="0">
                  <a:latin typeface="+mj-lt"/>
                </a:rPr>
                <a:t> </a:t>
              </a:r>
              <a:r>
                <a:rPr lang="vi-VN" sz="3600" b="1" dirty="0">
                  <a:solidFill>
                    <a:srgbClr val="C00000"/>
                  </a:solidFill>
                  <a:latin typeface="+mj-lt"/>
                </a:rPr>
                <a:t>“Bạn thấy gì trong mũi?”</a:t>
              </a:r>
              <a:endParaRPr lang="en-US" sz="3600" b="1" dirty="0">
                <a:solidFill>
                  <a:srgbClr val="C00000"/>
                </a:solidFill>
                <a:latin typeface="+mj-lt"/>
              </a:endParaRP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686" t="31305" r="50521" b="3478"/>
          <a:stretch/>
        </p:blipFill>
        <p:spPr>
          <a:xfrm>
            <a:off x="7962534" y="3756865"/>
            <a:ext cx="6192688" cy="5400600"/>
          </a:xfrm>
          <a:prstGeom prst="rect">
            <a:avLst/>
          </a:prstGeom>
        </p:spPr>
      </p:pic>
      <p:sp>
        <p:nvSpPr>
          <p:cNvPr id="10" name="Rectangle 9"/>
          <p:cNvSpPr/>
          <p:nvPr/>
        </p:nvSpPr>
        <p:spPr>
          <a:xfrm>
            <a:off x="7165008" y="2319357"/>
            <a:ext cx="7344816" cy="1323439"/>
          </a:xfrm>
          <a:prstGeom prst="rect">
            <a:avLst/>
          </a:prstGeom>
          <a:solidFill>
            <a:schemeClr val="bg1"/>
          </a:solidFill>
          <a:ln>
            <a:solidFill>
              <a:schemeClr val="bg1"/>
            </a:solidFill>
          </a:ln>
        </p:spPr>
        <p:txBody>
          <a:bodyPr wrap="square">
            <a:spAutoFit/>
          </a:bodyPr>
          <a:lstStyle/>
          <a:p>
            <a:r>
              <a:rPr lang="en-US" sz="4000" b="1" dirty="0" err="1">
                <a:solidFill>
                  <a:srgbClr val="3506BA"/>
                </a:solidFill>
                <a:latin typeface="Times New Roman" panose="02020603050405020304" pitchFamily="18" charset="0"/>
                <a:cs typeface="Times New Roman" panose="02020603050405020304" pitchFamily="18" charset="0"/>
              </a:rPr>
              <a:t>Tớ</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nhìn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thấy</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trong</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mũi</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có</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lông</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mũi</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và</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các</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mạch</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máu</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nhỏ</a:t>
            </a:r>
            <a:r>
              <a:rPr lang="en-US" sz="4000" b="1" dirty="0">
                <a:solidFill>
                  <a:srgbClr val="3506BA"/>
                </a:solidFill>
                <a:latin typeface="Times New Roman" panose="02020603050405020304" pitchFamily="18" charset="0"/>
                <a:cs typeface="Times New Roman" panose="02020603050405020304" pitchFamily="18" charset="0"/>
              </a:rPr>
              <a:t> li </a:t>
            </a:r>
            <a:r>
              <a:rPr lang="en-US" sz="4000" b="1" dirty="0" err="1">
                <a:solidFill>
                  <a:srgbClr val="3506BA"/>
                </a:solidFill>
                <a:latin typeface="Times New Roman" panose="02020603050405020304" pitchFamily="18" charset="0"/>
                <a:cs typeface="Times New Roman" panose="02020603050405020304" pitchFamily="18" charset="0"/>
              </a:rPr>
              <a:t>ti</a:t>
            </a:r>
            <a:r>
              <a:rPr lang="en-US" sz="4000" b="1" dirty="0">
                <a:solidFill>
                  <a:srgbClr val="3506BA"/>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2375 -0.14592 L -0.00672 -0.14592 C 0.00123 -0.14592 0.01022 -0.15999 0.01826 -0.162 C 0.02422 -0.162 0.03529 -0.1491 0.04021 -0.1491 C 0.04722 -0.1491 0.05422 -0.15296 0.06727 -0.15296 L 0.07626 -0.30793 L 0.08629 -0.12096 L 0.09821 -0.14592 L 0.10824 -0.15296 L 0.13228 -0.14693 C 0.14325 -0.14994 0.15224 -0.16284 0.16322 -0.16787 C 0.16728 -0.16887 0.17627 -0.16988 0.18223 -0.16787 C 0.18829 -0.16586 0.19321 -0.15195 0.19529 -0.15095 C 0.19822 -0.14693 0.20522 -0.15095 0.20929 -0.1491 L 0.21525 -0.14592 L 0.22623 -0.14592 " pathEditMode="relative" rAng="0" ptsTypes="AAAAAAAAAAAAAAAA">
                                      <p:cBhvr>
                                        <p:cTn id="6" dur="2000" fill="hold"/>
                                        <p:tgtEl>
                                          <p:spTgt spid="3"/>
                                        </p:tgtEl>
                                        <p:attrNameLst>
                                          <p:attrName>ppt_x</p:attrName>
                                          <p:attrName>ppt_y</p:attrName>
                                        </p:attrNameLst>
                                      </p:cBhvr>
                                      <p:rCtr x="12499" y="-6852"/>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7087518" y="849462"/>
            <a:ext cx="9670058" cy="2736304"/>
            <a:chOff x="6054432" y="1997598"/>
            <a:chExt cx="9433048" cy="2736304"/>
          </a:xfrm>
        </p:grpSpPr>
        <p:sp>
          <p:nvSpPr>
            <p:cNvPr id="6" name="Cloud Callout 5"/>
            <p:cNvSpPr/>
            <p:nvPr/>
          </p:nvSpPr>
          <p:spPr>
            <a:xfrm>
              <a:off x="6054432" y="1997598"/>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90536" y="2704030"/>
              <a:ext cx="8496944" cy="1323439"/>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ướt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562" t="31305" r="3646" b="3478"/>
          <a:stretch/>
        </p:blipFill>
        <p:spPr>
          <a:xfrm>
            <a:off x="6948984" y="3873798"/>
            <a:ext cx="6192688" cy="5400600"/>
          </a:xfrm>
          <a:prstGeom prst="rect">
            <a:avLst/>
          </a:prstGeom>
        </p:spPr>
      </p:pic>
      <p:sp>
        <p:nvSpPr>
          <p:cNvPr id="10" name="Rectangle 9"/>
          <p:cNvSpPr/>
          <p:nvPr/>
        </p:nvSpPr>
        <p:spPr>
          <a:xfrm>
            <a:off x="6948984" y="2406343"/>
            <a:ext cx="6192688" cy="1323439"/>
          </a:xfrm>
          <a:prstGeom prst="rect">
            <a:avLst/>
          </a:prstGeom>
          <a:solidFill>
            <a:schemeClr val="bg1"/>
          </a:solidFill>
          <a:ln>
            <a:solidFill>
              <a:schemeClr val="bg1"/>
            </a:solidFill>
          </a:ln>
        </p:spPr>
        <p:txBody>
          <a:bodyPr wrap="square">
            <a:spAutoFit/>
          </a:bodyPr>
          <a:lstStyle/>
          <a:p>
            <a:r>
              <a:rPr lang="en-US" sz="4000" b="1" dirty="0" err="1">
                <a:solidFill>
                  <a:srgbClr val="3506BA"/>
                </a:solidFill>
                <a:latin typeface="Times New Roman" panose="02020603050405020304" pitchFamily="18" charset="0"/>
                <a:cs typeface="Times New Roman" panose="02020603050405020304" pitchFamily="18" charset="0"/>
              </a:rPr>
              <a:t>Tớ</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nhìn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thấy</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trên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khăn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có</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các</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chất</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nhầy</a:t>
            </a:r>
            <a:r>
              <a:rPr lang="en-US" sz="4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135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28" y="1065486"/>
            <a:ext cx="15265696" cy="7632848"/>
          </a:xfrm>
          <a:prstGeom prst="rect">
            <a:avLst/>
          </a:prstGeom>
        </p:spPr>
      </p:pic>
    </p:spTree>
    <p:extLst>
      <p:ext uri="{BB962C8B-B14F-4D97-AF65-F5344CB8AC3E}">
        <p14:creationId xmlns:p14="http://schemas.microsoft.com/office/powerpoint/2010/main" val="339769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264" y="2217614"/>
            <a:ext cx="15769752" cy="4608512"/>
          </a:xfrm>
          <a:solidFill>
            <a:schemeClr val="bg1"/>
          </a:solidFill>
        </p:spPr>
        <p:txBody>
          <a:bodyPr>
            <a:noAutofit/>
          </a:bodyPr>
          <a:lstStyle/>
          <a:p>
            <a:pPr marL="0" indent="0" algn="just">
              <a:buNone/>
            </a:pPr>
            <a:r>
              <a:rPr lang="en-US" sz="4800" dirty="0">
                <a:latin typeface="Times New Roman" panose="02020603050405020304" pitchFamily="18" charset="0"/>
                <a:cs typeface="Times New Roman" panose="02020603050405020304" pitchFamily="18" charset="0"/>
              </a:rPr>
              <a:t>Các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mũi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mũi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bớt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bụi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bẩn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khói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bụi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Chúng</a:t>
            </a:r>
            <a:r>
              <a:rPr lang="en-US" sz="4800" dirty="0">
                <a:latin typeface="Times New Roman" panose="02020603050405020304" pitchFamily="18" charset="0"/>
                <a:cs typeface="Times New Roman" panose="02020603050405020304" pitchFamily="18" charset="0"/>
              </a:rPr>
              <a:t> ta </a:t>
            </a:r>
            <a:r>
              <a:rPr lang="en-US" sz="4800" dirty="0" err="1">
                <a:latin typeface="Times New Roman" panose="02020603050405020304" pitchFamily="18" charset="0"/>
                <a:cs typeface="Times New Roman" panose="02020603050405020304" pitchFamily="18" charset="0"/>
              </a:rPr>
              <a:t>cùng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vấn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hôm</a:t>
            </a:r>
            <a:r>
              <a:rPr lang="en-US" sz="4800" dirty="0">
                <a:latin typeface="Times New Roman" panose="02020603050405020304" pitchFamily="18" charset="0"/>
                <a:cs typeface="Times New Roman" panose="02020603050405020304" pitchFamily="18" charset="0"/>
              </a:rPr>
              <a:t> nay -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17: </a:t>
            </a:r>
            <a:r>
              <a:rPr lang="en-US" sz="4800" b="1" dirty="0" err="1">
                <a:latin typeface="Times New Roman" panose="02020603050405020304" pitchFamily="18" charset="0"/>
                <a:cs typeface="Times New Roman" panose="02020603050405020304" pitchFamily="18" charset="0"/>
              </a:rPr>
              <a:t>Bảo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quan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hô</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hấp</a:t>
            </a:r>
            <a:r>
              <a:rPr lang="en-US" sz="4800" b="1" dirty="0">
                <a:latin typeface="Times New Roman" panose="02020603050405020304" pitchFamily="18" charset="0"/>
                <a:cs typeface="Times New Roman" panose="02020603050405020304" pitchFamily="18" charset="0"/>
              </a:rPr>
              <a:t>.</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5924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656556" y="552450"/>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2056" name="文本框 2055"/>
          <p:cNvSpPr txBox="1"/>
          <p:nvPr/>
        </p:nvSpPr>
        <p:spPr>
          <a:xfrm>
            <a:off x="3780632" y="1127669"/>
            <a:ext cx="11161240" cy="1107996"/>
          </a:xfrm>
          <a:prstGeom prst="rect">
            <a:avLst/>
          </a:prstGeom>
          <a:noFill/>
          <a:ln w="9525">
            <a:noFill/>
          </a:ln>
        </p:spPr>
        <p:txBody>
          <a:bodyPr wrap="square">
            <a:spAutoFit/>
          </a:bodyPr>
          <a:lstStyle/>
          <a:p>
            <a:pPr marL="0" marR="0" lvl="0" indent="0" algn="l" defTabSz="1500505" eaLnBrk="1" fontAlgn="base" latinLnBrk="0" hangingPunct="1">
              <a:lnSpc>
                <a:spcPct val="100000"/>
              </a:lnSpc>
              <a:spcBef>
                <a:spcPct val="50000"/>
              </a:spcBef>
              <a:spcAft>
                <a:spcPct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Arial"/>
                <a:ea typeface="黑体" panose="02010609060101010101" pitchFamily="2" charset="-122"/>
              </a:rPr>
              <a:t>TỰ NHIÊN VÀ XÃ HỘI</a:t>
            </a:r>
          </a:p>
        </p:txBody>
      </p:sp>
      <p:pic>
        <p:nvPicPr>
          <p:cNvPr id="2070" name="图片 2069" descr="3"/>
          <p:cNvPicPr>
            <a:picLocks noChangeAspect="1"/>
          </p:cNvPicPr>
          <p:nvPr/>
        </p:nvPicPr>
        <p:blipFill>
          <a:blip r:embed="rId5"/>
          <a:stretch>
            <a:fillRect/>
          </a:stretch>
        </p:blipFill>
        <p:spPr>
          <a:xfrm>
            <a:off x="2052638" y="4089400"/>
            <a:ext cx="12749212" cy="4897438"/>
          </a:xfrm>
          <a:prstGeom prst="rect">
            <a:avLst/>
          </a:prstGeom>
          <a:noFill/>
          <a:ln w="9525">
            <a:noFill/>
          </a:ln>
        </p:spPr>
      </p:pic>
      <p:graphicFrame>
        <p:nvGraphicFramePr>
          <p:cNvPr id="3" name="Table 2"/>
          <p:cNvGraphicFramePr>
            <a:graphicFrameLocks noGrp="1"/>
          </p:cNvGraphicFramePr>
          <p:nvPr/>
        </p:nvGraphicFramePr>
        <p:xfrm>
          <a:off x="3581991" y="2701131"/>
          <a:ext cx="9001000" cy="1005840"/>
        </p:xfrm>
        <a:graphic>
          <a:graphicData uri="http://schemas.openxmlformats.org/drawingml/2006/table">
            <a:tbl>
              <a:tblPr/>
              <a:tblGrid>
                <a:gridCol w="9001000">
                  <a:extLst>
                    <a:ext uri="{9D8B030D-6E8A-4147-A177-3AD203B41FA5}">
                      <a16:colId xmlns:a16="http://schemas.microsoft.com/office/drawing/2014/main" val="1389228352"/>
                    </a:ext>
                  </a:extLst>
                </a:gridCol>
              </a:tblGrid>
              <a:tr h="0">
                <a:tc>
                  <a:txBody>
                    <a:bodyPr/>
                    <a:lstStyle/>
                    <a:p>
                      <a:endParaRPr lang="vi-VN" sz="6000" b="1" dirty="0">
                        <a:solidFill>
                          <a:srgbClr val="C00000"/>
                        </a:solidFill>
                        <a:effectLst>
                          <a:outerShdw blurRad="38100" dist="38100" dir="2700000" algn="tl">
                            <a:srgbClr val="000000">
                              <a:alpha val="43137"/>
                            </a:srgbClr>
                          </a:outerShdw>
                        </a:effectLst>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2956418"/>
                  </a:ext>
                </a:extLst>
              </a:tr>
            </a:tbl>
          </a:graphicData>
        </a:graphic>
      </p:graphicFrame>
      <p:sp>
        <p:nvSpPr>
          <p:cNvPr id="4" name="Rectangle 1"/>
          <p:cNvSpPr>
            <a:spLocks noChangeArrowheads="1"/>
          </p:cNvSpPr>
          <p:nvPr/>
        </p:nvSpPr>
        <p:spPr bwMode="auto">
          <a:xfrm>
            <a:off x="2266963" y="4341212"/>
            <a:ext cx="167782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5" name="Rectangle 4"/>
          <p:cNvSpPr/>
          <p:nvPr/>
        </p:nvSpPr>
        <p:spPr>
          <a:xfrm>
            <a:off x="2461787" y="2157338"/>
            <a:ext cx="11930913" cy="1107996"/>
          </a:xfrm>
          <a:prstGeom prst="rect">
            <a:avLst/>
          </a:prstGeom>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vi-VN"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rPr>
              <a:t>Bài 1</a:t>
            </a:r>
            <a:r>
              <a:rPr kumimoji="0" lang="en-US"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rPr>
              <a:t>7</a:t>
            </a:r>
            <a:r>
              <a:rPr kumimoji="0" lang="vi-VN"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rPr>
              <a:t>: </a:t>
            </a:r>
            <a:r>
              <a:rPr kumimoji="0" lang="en-US" sz="66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rPr>
              <a:t>Bảo</a:t>
            </a:r>
            <a:r>
              <a:rPr kumimoji="0" lang="en-US" sz="6600" b="0" i="0" u="none" strike="noStrike" kern="1200" cap="none" spc="0" normalizeH="0" noProof="0" dirty="0">
                <a:ln>
                  <a:noFill/>
                </a:ln>
                <a:solidFill>
                  <a:srgbClr val="002060"/>
                </a:solidFill>
                <a:effectLst>
                  <a:outerShdw blurRad="38100" dist="38100" dir="2700000" algn="tl">
                    <a:srgbClr val="000000">
                      <a:alpha val="43137"/>
                    </a:srgbClr>
                  </a:outerShdw>
                </a:effectLst>
                <a:uLnTx/>
                <a:uFillTx/>
              </a:rPr>
              <a:t> </a:t>
            </a:r>
            <a:r>
              <a:rPr kumimoji="0" lang="en-US" sz="6600" b="0"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rPr>
              <a:t>vệ</a:t>
            </a:r>
            <a:r>
              <a:rPr kumimoji="0" lang="en-US" sz="6600" b="0" i="0" u="none" strike="noStrike" kern="1200" cap="none" spc="0" normalizeH="0" noProof="0" dirty="0">
                <a:ln>
                  <a:noFill/>
                </a:ln>
                <a:solidFill>
                  <a:srgbClr val="002060"/>
                </a:solidFill>
                <a:effectLst>
                  <a:outerShdw blurRad="38100" dist="38100" dir="2700000" algn="tl">
                    <a:srgbClr val="000000">
                      <a:alpha val="43137"/>
                    </a:srgbClr>
                  </a:outerShdw>
                </a:effectLst>
                <a:uLnTx/>
                <a:uFillTx/>
              </a:rPr>
              <a:t> </a:t>
            </a:r>
            <a:r>
              <a:rPr lang="en-US" sz="6600" dirty="0">
                <a:solidFill>
                  <a:srgbClr val="002060"/>
                </a:solidFill>
                <a:effectLst>
                  <a:outerShdw blurRad="38100" dist="38100" dir="2700000" algn="tl">
                    <a:srgbClr val="000000">
                      <a:alpha val="43137"/>
                    </a:srgbClr>
                  </a:outerShdw>
                </a:effectLst>
              </a:rPr>
              <a:t>c</a:t>
            </a:r>
            <a:r>
              <a:rPr kumimoji="0" lang="vi-VN" sz="6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rPr>
              <a:t>ơ quan hô hấp</a:t>
            </a:r>
          </a:p>
        </p:txBody>
      </p:sp>
    </p:spTree>
    <p:extLst>
      <p:ext uri="{BB962C8B-B14F-4D97-AF65-F5344CB8AC3E}">
        <p14:creationId xmlns:p14="http://schemas.microsoft.com/office/powerpoint/2010/main" val="1412551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756296" y="777454"/>
            <a:ext cx="14349114" cy="7687935"/>
          </a:xfrm>
          <a:prstGeom prst="rect">
            <a:avLst/>
          </a:prstGeom>
          <a:noFill/>
          <a:ln w="9525">
            <a:noFill/>
          </a:ln>
        </p:spPr>
      </p:pic>
      <p:sp>
        <p:nvSpPr>
          <p:cNvPr id="7" name="文本框 2055"/>
          <p:cNvSpPr txBox="1"/>
          <p:nvPr/>
        </p:nvSpPr>
        <p:spPr>
          <a:xfrm>
            <a:off x="5057254" y="3307894"/>
            <a:ext cx="10244658" cy="1862048"/>
          </a:xfrm>
          <a:prstGeom prst="rect">
            <a:avLst/>
          </a:prstGeom>
          <a:noFill/>
          <a:ln w="9525">
            <a:noFill/>
          </a:ln>
        </p:spPr>
        <p:txBody>
          <a:bodyPr wrap="square">
            <a:spAutoFit/>
          </a:bodyPr>
          <a:lstStyle/>
          <a:p>
            <a:pPr lvl="0" defTabSz="1500505">
              <a:spcBef>
                <a:spcPct val="50000"/>
              </a:spcBef>
            </a:pPr>
            <a:r>
              <a:rPr lang="en-US" altLang="zh-CN" sz="11500" b="1" dirty="0" err="1">
                <a:solidFill>
                  <a:srgbClr val="C00000"/>
                </a:solidFill>
                <a:ea typeface="黑体" panose="02010609060101010101" pitchFamily="2" charset="-122"/>
                <a:cs typeface="Arial" panose="020B0604020202020204" pitchFamily="34" charset="0"/>
              </a:rPr>
              <a:t>Khám</a:t>
            </a:r>
            <a:r>
              <a:rPr lang="en-US" altLang="zh-CN" sz="11500" b="1" dirty="0">
                <a:solidFill>
                  <a:srgbClr val="C00000"/>
                </a:solidFill>
                <a:ea typeface="黑体" panose="02010609060101010101" pitchFamily="2" charset="-122"/>
                <a:cs typeface="Arial" panose="020B0604020202020204" pitchFamily="34" charset="0"/>
              </a:rPr>
              <a:t> </a:t>
            </a:r>
            <a:r>
              <a:rPr lang="en-US" altLang="zh-CN" sz="11500" b="1" dirty="0" err="1">
                <a:solidFill>
                  <a:srgbClr val="C00000"/>
                </a:solidFill>
                <a:ea typeface="黑体" panose="02010609060101010101" pitchFamily="2" charset="-122"/>
                <a:cs typeface="Arial" panose="020B0604020202020204" pitchFamily="34" charset="0"/>
              </a:rPr>
              <a:t>phá</a:t>
            </a:r>
            <a:endParaRPr lang="en-US" altLang="zh-CN" sz="11500" b="1" dirty="0">
              <a:solidFill>
                <a:srgbClr val="C00000"/>
              </a:solidFill>
              <a:ea typeface="黑体" panose="02010609060101010101" pitchFamily="2" charset="-122"/>
              <a:cs typeface="Arial" panose="020B0604020202020204" pitchFamily="34" charset="0"/>
            </a:endParaRPr>
          </a:p>
        </p:txBody>
      </p:sp>
    </p:spTree>
    <p:extLst>
      <p:ext uri="{BB962C8B-B14F-4D97-AF65-F5344CB8AC3E}">
        <p14:creationId xmlns:p14="http://schemas.microsoft.com/office/powerpoint/2010/main" val="119874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7"/>
                                        </p:tgtEl>
                                        <p:attrNameLst>
                                          <p:attrName>fillcolor</p:attrName>
                                        </p:attrNameLst>
                                      </p:cBhvr>
                                      <p:tavLst>
                                        <p:tav tm="0">
                                          <p:val>
                                            <p:clrVal>
                                              <a:schemeClr val="accent2"/>
                                            </p:clrVal>
                                          </p:val>
                                        </p:tav>
                                        <p:tav tm="50000">
                                          <p:val>
                                            <p:clrVal>
                                              <a:schemeClr val="hlink"/>
                                            </p:clrVal>
                                          </p:val>
                                        </p:tav>
                                      </p:tavLst>
                                    </p:anim>
                                    <p:set>
                                      <p:cBhvr>
                                        <p:cTn id="21"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716</TotalTime>
  <Words>1020</Words>
  <Application>Microsoft Office PowerPoint</Application>
  <PresentationFormat>Custom</PresentationFormat>
  <Paragraphs>85</Paragraphs>
  <Slides>38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HP</cp:lastModifiedBy>
  <cp:revision>119</cp:revision>
  <dcterms:created xsi:type="dcterms:W3CDTF">2015-09-14T06:10:05Z</dcterms:created>
  <dcterms:modified xsi:type="dcterms:W3CDTF">2023-04-05T14:03:04Z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