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86" r:id="rId2"/>
    <p:sldId id="291" r:id="rId3"/>
    <p:sldId id="287" r:id="rId4"/>
    <p:sldId id="288" r:id="rId5"/>
    <p:sldId id="289" r:id="rId6"/>
    <p:sldId id="261" r:id="rId7"/>
    <p:sldId id="276" r:id="rId8"/>
    <p:sldId id="262" r:id="rId9"/>
    <p:sldId id="274" r:id="rId10"/>
    <p:sldId id="278" r:id="rId11"/>
    <p:sldId id="292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F3F89"/>
    <a:srgbClr val="D60093"/>
    <a:srgbClr val="FF9933"/>
    <a:srgbClr val="FF9966"/>
    <a:srgbClr val="967160"/>
    <a:srgbClr val="0A1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B1C44-4454-4D5D-B0D9-8B5324BE7ACA}" type="datetimeFigureOut">
              <a:rPr lang="vi-VN" smtClean="0"/>
              <a:pPr/>
              <a:t>18/04/2024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BE6A6-5BA0-4303-B1FC-1B90AF355AF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700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8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0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0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3" y="731522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B7CF-BEE5-4BF7-8ABD-C9AAFFB1A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62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8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3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9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5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05B97F-84C9-42B9-8ED5-3EAB80916424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097A00-12CE-40D0-8D1D-932B46154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1179648"/>
            <a:ext cx="3214252" cy="965677"/>
          </a:xfrm>
          <a:prstGeom prst="rect">
            <a:avLst/>
          </a:prstGeom>
        </p:spPr>
      </p:pic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2133602" y="31724"/>
            <a:ext cx="7309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Arial Rounded MT Bold" pitchFamily="34" charset="0"/>
              </a:rPr>
              <a:t>Thứ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bảy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ngày</a:t>
            </a:r>
            <a:r>
              <a:rPr lang="en-US" b="1" dirty="0">
                <a:latin typeface="Arial Rounded MT Bold" pitchFamily="34" charset="0"/>
              </a:rPr>
              <a:t> 24 </a:t>
            </a:r>
            <a:r>
              <a:rPr lang="en-US" b="1" dirty="0" err="1">
                <a:latin typeface="Arial Rounded MT Bold" pitchFamily="34" charset="0"/>
              </a:rPr>
              <a:t>tháng</a:t>
            </a:r>
            <a:r>
              <a:rPr lang="en-US" b="1" dirty="0">
                <a:latin typeface="Arial Rounded MT Bold" pitchFamily="34" charset="0"/>
              </a:rPr>
              <a:t> 12 </a:t>
            </a:r>
            <a:r>
              <a:rPr lang="en-US" b="1" dirty="0" err="1">
                <a:latin typeface="Arial Rounded MT Bold" pitchFamily="34" charset="0"/>
              </a:rPr>
              <a:t>năm</a:t>
            </a:r>
            <a:r>
              <a:rPr lang="en-US" b="1" dirty="0">
                <a:latin typeface="Arial Rounded MT Bold" pitchFamily="34" charset="0"/>
              </a:rPr>
              <a:t> 2022</a:t>
            </a:r>
          </a:p>
        </p:txBody>
      </p:sp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u="sng" dirty="0" err="1">
                <a:latin typeface="Arial Rounded MT Bold" pitchFamily="34" charset="0"/>
              </a:rPr>
              <a:t>Toán</a:t>
            </a:r>
            <a:endParaRPr lang="en-US" b="1" u="sng" dirty="0">
              <a:latin typeface="Arial Rounded MT Bold" pitchFamily="34" charset="0"/>
            </a:endParaRPr>
          </a:p>
        </p:txBody>
      </p:sp>
      <p:sp>
        <p:nvSpPr>
          <p:cNvPr id="10244" name="Rectangle 39"/>
          <p:cNvSpPr>
            <a:spLocks noChangeArrowheads="1"/>
          </p:cNvSpPr>
          <p:nvPr/>
        </p:nvSpPr>
        <p:spPr bwMode="auto">
          <a:xfrm>
            <a:off x="5795963" y="2921001"/>
            <a:ext cx="646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" y="2157048"/>
            <a:ext cx="11942947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VNI-Avo" pitchFamily="2" charset="0"/>
              </a:rPr>
              <a:t>3. </a:t>
            </a:r>
            <a:r>
              <a:rPr lang="en-US" sz="3200" b="1" dirty="0" err="1">
                <a:latin typeface="Arial Rounded MT Bold" pitchFamily="34" charset="0"/>
              </a:rPr>
              <a:t>Từ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các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số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dưới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đây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và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các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dấu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>
                <a:solidFill>
                  <a:schemeClr val="accent5"/>
                </a:solidFill>
                <a:latin typeface="Arial Rounded MT Bold" pitchFamily="34" charset="0"/>
              </a:rPr>
              <a:t>+, -, = </a:t>
            </a:r>
            <a:r>
              <a:rPr lang="en-US" sz="3200" b="1" dirty="0" err="1">
                <a:latin typeface="Arial Rounded MT Bold" pitchFamily="34" charset="0"/>
              </a:rPr>
              <a:t>em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có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thể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lập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được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các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phép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tính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đúng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nào</a:t>
            </a:r>
            <a:r>
              <a:rPr lang="en-US" sz="3200" b="1" dirty="0">
                <a:latin typeface="Arial Rounded MT Bold" pitchFamily="34" charset="0"/>
              </a:rPr>
              <a:t>?</a:t>
            </a:r>
            <a:r>
              <a:rPr lang="en-US" sz="3200" b="1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" y="3212122"/>
            <a:ext cx="7135552" cy="364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8073067" y="3441679"/>
            <a:ext cx="41189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2 + 7 = 9</a:t>
            </a:r>
          </a:p>
          <a:p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7 + 2 = 9</a:t>
            </a:r>
          </a:p>
          <a:p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9 – 2 = 7</a:t>
            </a:r>
          </a:p>
          <a:p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9 – 7 =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" y="-40805"/>
            <a:ext cx="12192000" cy="6858000"/>
          </a:xfrm>
          <a:prstGeom prst="rect">
            <a:avLst/>
          </a:prstGeom>
        </p:spPr>
      </p:pic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3423140" y="639945"/>
            <a:ext cx="5838092" cy="16547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06"/>
              </a:avLst>
            </a:prstTxWarp>
          </a:bodyPr>
          <a:lstStyle/>
          <a:p>
            <a:pPr algn="ctr"/>
            <a:r>
              <a:rPr lang="vi-VN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Trò chơi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2433" y="2372502"/>
            <a:ext cx="54906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AI NHANH HƠN</a:t>
            </a:r>
          </a:p>
        </p:txBody>
      </p:sp>
    </p:spTree>
    <p:extLst>
      <p:ext uri="{BB962C8B-B14F-4D97-AF65-F5344CB8AC3E}">
        <p14:creationId xmlns:p14="http://schemas.microsoft.com/office/powerpoint/2010/main" val="13665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1179648"/>
            <a:ext cx="3214252" cy="965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17" y="2667328"/>
            <a:ext cx="9318939" cy="425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Rectangle 39"/>
          <p:cNvSpPr>
            <a:spLocks noChangeArrowheads="1"/>
          </p:cNvSpPr>
          <p:nvPr/>
        </p:nvSpPr>
        <p:spPr bwMode="auto">
          <a:xfrm>
            <a:off x="5795963" y="2921001"/>
            <a:ext cx="646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" y="2157048"/>
            <a:ext cx="1194294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VNI-Avo" pitchFamily="2" charset="0"/>
              </a:rPr>
              <a:t>3. </a:t>
            </a:r>
            <a:r>
              <a:rPr lang="en-US" sz="3200" b="1" dirty="0" err="1">
                <a:latin typeface="Arial Rounded MT Bold" pitchFamily="34" charset="0"/>
              </a:rPr>
              <a:t>Những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bông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hoa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nào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ghi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phép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tính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có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kết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quả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bằng</a:t>
            </a:r>
            <a:r>
              <a:rPr lang="en-US" sz="3200" b="1" dirty="0">
                <a:latin typeface="Arial Rounded MT Bold" pitchFamily="34" charset="0"/>
              </a:rPr>
              <a:t> 5 ?</a:t>
            </a:r>
            <a:r>
              <a:rPr lang="en-US" sz="3200" b="1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98941" y="4149969"/>
            <a:ext cx="2049459" cy="1620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71712" y="4311971"/>
            <a:ext cx="1476688" cy="11840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069015" y="4149971"/>
            <a:ext cx="1699848" cy="162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2" y="886573"/>
            <a:ext cx="3214252" cy="965677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9" y="3024554"/>
            <a:ext cx="8001000" cy="406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lowchart: Connector 4"/>
          <p:cNvSpPr/>
          <p:nvPr/>
        </p:nvSpPr>
        <p:spPr>
          <a:xfrm>
            <a:off x="4827195" y="4937828"/>
            <a:ext cx="742728" cy="111612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326129" y="3397467"/>
            <a:ext cx="825065" cy="114870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60318" y="3572003"/>
            <a:ext cx="106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D60093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3412929" y="3465339"/>
            <a:ext cx="749896" cy="115135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0352" y="5080391"/>
            <a:ext cx="106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040" y="594623"/>
            <a:ext cx="9587753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99097" y="3131596"/>
            <a:ext cx="3892903" cy="3416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  <a:latin typeface="VNI-Avo" pitchFamily="2" charset="0"/>
              </a:rPr>
              <a:t>2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+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7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= </a:t>
            </a:r>
            <a:r>
              <a:rPr lang="en-US" sz="5400" b="1" dirty="0">
                <a:solidFill>
                  <a:srgbClr val="CC0000"/>
                </a:solidFill>
                <a:latin typeface="VNI-Avo" pitchFamily="2" charset="0"/>
              </a:rPr>
              <a:t>9</a:t>
            </a:r>
          </a:p>
          <a:p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7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+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VNI-Avo" pitchFamily="2" charset="0"/>
              </a:rPr>
              <a:t>2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=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>
                <a:solidFill>
                  <a:srgbClr val="CC0000"/>
                </a:solidFill>
                <a:latin typeface="VNI-Avo" pitchFamily="2" charset="0"/>
              </a:rPr>
              <a:t>9</a:t>
            </a:r>
          </a:p>
          <a:p>
            <a:r>
              <a:rPr lang="en-US" sz="5400" b="1" dirty="0">
                <a:solidFill>
                  <a:srgbClr val="CC0000"/>
                </a:solidFill>
                <a:latin typeface="VNI-Avo" pitchFamily="2" charset="0"/>
              </a:rPr>
              <a:t>9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– 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VNI-Avo" pitchFamily="2" charset="0"/>
              </a:rPr>
              <a:t>2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=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7</a:t>
            </a:r>
          </a:p>
          <a:p>
            <a:r>
              <a:rPr lang="en-US" sz="5400" b="1" dirty="0">
                <a:solidFill>
                  <a:srgbClr val="CC0000"/>
                </a:solidFill>
                <a:latin typeface="VNI-Avo" pitchFamily="2" charset="0"/>
              </a:rPr>
              <a:t>9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– 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>
                <a:solidFill>
                  <a:srgbClr val="00B050"/>
                </a:solidFill>
                <a:latin typeface="VNI-Avo" pitchFamily="2" charset="0"/>
              </a:rPr>
              <a:t>7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=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991976" y="219270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Arial Rounded MT Bold" pitchFamily="34" charset="0"/>
              </a:rPr>
              <a:t>Toán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948971" y="4937828"/>
            <a:ext cx="752281" cy="11833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21930" y="5109543"/>
            <a:ext cx="60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8380" y="3625519"/>
            <a:ext cx="106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VNI-Avo" pitchFamily="2" charset="0"/>
              </a:rPr>
              <a:t> 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15" y="1910865"/>
            <a:ext cx="1075997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VNI-Avo" pitchFamily="2" charset="0"/>
              </a:rPr>
              <a:t>  4. </a:t>
            </a:r>
            <a:r>
              <a:rPr lang="en-US" sz="3200" b="1" dirty="0" err="1">
                <a:latin typeface="Arial Rounded MT Bold" pitchFamily="34" charset="0"/>
              </a:rPr>
              <a:t>Từ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các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số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dưới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đây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và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các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dấu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 Rounded MT Bold" pitchFamily="34" charset="0"/>
              </a:rPr>
              <a:t>+</a:t>
            </a:r>
            <a:r>
              <a:rPr lang="en-US" sz="3200" b="1" dirty="0">
                <a:latin typeface="Arial Rounded MT Bold" pitchFamily="34" charset="0"/>
              </a:rPr>
              <a:t>, </a:t>
            </a:r>
            <a:r>
              <a:rPr lang="en-US" sz="4000" b="1" dirty="0">
                <a:solidFill>
                  <a:srgbClr val="FF0000"/>
                </a:solidFill>
                <a:latin typeface="Arial Rounded MT Bold" pitchFamily="34" charset="0"/>
              </a:rPr>
              <a:t>- </a:t>
            </a:r>
            <a:r>
              <a:rPr lang="en-US" sz="3200" b="1" dirty="0">
                <a:latin typeface="Arial Rounded MT Bold" pitchFamily="3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Arial Rounded MT Bold" pitchFamily="34" charset="0"/>
              </a:rPr>
              <a:t> = </a:t>
            </a:r>
            <a:r>
              <a:rPr lang="en-US" sz="3200" b="1" dirty="0">
                <a:latin typeface="Arial Rounded MT Bold" pitchFamily="34" charset="0"/>
              </a:rPr>
              <a:t>, </a:t>
            </a:r>
            <a:r>
              <a:rPr lang="en-US" sz="3200" b="1" dirty="0" err="1">
                <a:latin typeface="Arial Rounded MT Bold" pitchFamily="34" charset="0"/>
              </a:rPr>
              <a:t>em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có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thể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lập</a:t>
            </a:r>
            <a:r>
              <a:rPr lang="en-US" sz="3200" b="1" dirty="0">
                <a:latin typeface="Arial Rounded MT Bold" pitchFamily="34" charset="0"/>
              </a:rPr>
              <a:t>   </a:t>
            </a:r>
            <a:r>
              <a:rPr lang="en-US" sz="3200" b="1" dirty="0" err="1">
                <a:latin typeface="Arial Rounded MT Bold" pitchFamily="34" charset="0"/>
              </a:rPr>
              <a:t>được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các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phép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tính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đúng</a:t>
            </a:r>
            <a:r>
              <a:rPr lang="en-US" sz="3200" b="1" dirty="0">
                <a:latin typeface="Arial Rounded MT Bold" pitchFamily="34" charset="0"/>
              </a:rPr>
              <a:t> </a:t>
            </a:r>
            <a:r>
              <a:rPr lang="en-US" sz="3200" b="1" dirty="0" err="1">
                <a:latin typeface="Arial Rounded MT Bold" pitchFamily="34" charset="0"/>
              </a:rPr>
              <a:t>nào</a:t>
            </a:r>
            <a:r>
              <a:rPr lang="en-US" sz="3200" b="1" dirty="0">
                <a:latin typeface="Arial Rounded MT Bold" pitchFamily="34" charset="0"/>
              </a:rPr>
              <a:t>?</a:t>
            </a:r>
            <a:r>
              <a:rPr lang="en-US" sz="3200" b="1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7014" y="722353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</p:spTree>
    <p:extLst>
      <p:ext uri="{BB962C8B-B14F-4D97-AF65-F5344CB8AC3E}">
        <p14:creationId xmlns:p14="http://schemas.microsoft.com/office/powerpoint/2010/main" val="176301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  <p:bldP spid="12" grpId="0"/>
      <p:bldP spid="17" grpId="0" animBg="1"/>
      <p:bldP spid="11" grpId="0" animBg="1"/>
      <p:bldP spid="10" grpId="0"/>
      <p:bldP spid="7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altLang="en-US"/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970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817" y="274638"/>
            <a:ext cx="12192001" cy="6634162"/>
          </a:xfrm>
        </p:spPr>
      </p:pic>
      <p:sp>
        <p:nvSpPr>
          <p:cNvPr id="7" name="WordArt 2" descr="70%"/>
          <p:cNvSpPr>
            <a:spLocks noChangeArrowheads="1" noChangeShapeType="1" noTextEdit="1"/>
          </p:cNvSpPr>
          <p:nvPr/>
        </p:nvSpPr>
        <p:spPr bwMode="auto">
          <a:xfrm>
            <a:off x="711200" y="2688618"/>
            <a:ext cx="10769600" cy="84772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5"/>
                </a:solidFill>
                <a:latin typeface="Times New Roman"/>
                <a:cs typeface="Times New Roman"/>
              </a:rPr>
              <a:t>Chúc các em chăm ngoan, học giỏi</a:t>
            </a:r>
            <a:r>
              <a:rPr lang="vi-VN" sz="60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8095" y="1418492"/>
            <a:ext cx="927580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95603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" y="-228374"/>
            <a:ext cx="12192000" cy="6858000"/>
          </a:xfrm>
          <a:prstGeom prst="rect">
            <a:avLst/>
          </a:prstGeom>
        </p:spPr>
      </p:pic>
      <p:sp>
        <p:nvSpPr>
          <p:cNvPr id="25" name="Cloud Callout 24"/>
          <p:cNvSpPr/>
          <p:nvPr/>
        </p:nvSpPr>
        <p:spPr>
          <a:xfrm>
            <a:off x="4176290" y="-55559"/>
            <a:ext cx="5769276" cy="3384913"/>
          </a:xfrm>
          <a:prstGeom prst="cloudCallout">
            <a:avLst>
              <a:gd name="adj1" fmla="val -62540"/>
              <a:gd name="adj2" fmla="val 143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 Rounded MT Bold" pitchFamily="34" charset="0"/>
              </a:rPr>
              <a:t>AI NHANH HƠN</a:t>
            </a:r>
          </a:p>
        </p:txBody>
      </p:sp>
      <p:sp>
        <p:nvSpPr>
          <p:cNvPr id="12" name="Sun 11"/>
          <p:cNvSpPr/>
          <p:nvPr/>
        </p:nvSpPr>
        <p:spPr>
          <a:xfrm>
            <a:off x="9769720" y="24859"/>
            <a:ext cx="2438400" cy="1676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9288" y="393215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5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9288" y="286567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0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77283" y="285563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4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1961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3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9288" y="331058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1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07565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2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435494" y="663004"/>
            <a:ext cx="1974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000" b="1" dirty="0">
                <a:solidFill>
                  <a:srgbClr val="FFFF00"/>
                </a:solidFill>
              </a:rPr>
              <a:t>HẾT GiỜ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2207039" y="5481188"/>
            <a:ext cx="673100" cy="630238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7541" y="1143308"/>
            <a:ext cx="2396852" cy="26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2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30" y="285564"/>
            <a:ext cx="7747731" cy="4393370"/>
          </a:xfrm>
          <a:prstGeom prst="rect">
            <a:avLst/>
          </a:prstGeom>
        </p:spPr>
      </p:pic>
      <p:sp>
        <p:nvSpPr>
          <p:cNvPr id="25" name="Cloud Callout 24"/>
          <p:cNvSpPr/>
          <p:nvPr/>
        </p:nvSpPr>
        <p:spPr>
          <a:xfrm>
            <a:off x="29832" y="863058"/>
            <a:ext cx="4237368" cy="2619893"/>
          </a:xfrm>
          <a:prstGeom prst="cloudCallout">
            <a:avLst>
              <a:gd name="adj1" fmla="val 4725"/>
              <a:gd name="adj2" fmla="val 100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Có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bao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nhiêu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con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gà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trong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tranh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51179" y="4662567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latin typeface="Arial Rounded MT Bold" pitchFamily="34" charset="0"/>
                <a:cs typeface="Times New Roman" pitchFamily="18" charset="0"/>
              </a:rPr>
              <a:t>a. 3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35494" y="4678934"/>
            <a:ext cx="169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latin typeface="Arial Rounded MT Bold" pitchFamily="34" charset="0"/>
                <a:cs typeface="Times New Roman" pitchFamily="18" charset="0"/>
              </a:rPr>
              <a:t>c.  4 </a:t>
            </a:r>
          </a:p>
        </p:txBody>
      </p:sp>
      <p:sp>
        <p:nvSpPr>
          <p:cNvPr id="12" name="Sun 11"/>
          <p:cNvSpPr/>
          <p:nvPr/>
        </p:nvSpPr>
        <p:spPr>
          <a:xfrm>
            <a:off x="9769720" y="24859"/>
            <a:ext cx="2438400" cy="1676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9288" y="393215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5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9288" y="286567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0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77283" y="285563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4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1961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3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9288" y="331058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1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07565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2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435494" y="663004"/>
            <a:ext cx="1974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000" b="1" dirty="0">
                <a:solidFill>
                  <a:srgbClr val="FFFF00"/>
                </a:solidFill>
              </a:rPr>
              <a:t>HẾT GiỜ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4919561" y="4785966"/>
            <a:ext cx="673100" cy="630238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71" y="4171339"/>
            <a:ext cx="2396852" cy="2649905"/>
          </a:xfrm>
          <a:prstGeom prst="rect">
            <a:avLst/>
          </a:prstGeom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910144" y="4685300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latin typeface="Arial Rounded MT Bold" pitchFamily="34" charset="0"/>
                <a:cs typeface="Times New Roman" pitchFamily="18" charset="0"/>
              </a:rPr>
              <a:t>b. 2 </a:t>
            </a:r>
          </a:p>
        </p:txBody>
      </p:sp>
    </p:spTree>
    <p:extLst>
      <p:ext uri="{BB962C8B-B14F-4D97-AF65-F5344CB8AC3E}">
        <p14:creationId xmlns:p14="http://schemas.microsoft.com/office/powerpoint/2010/main" val="180043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loud Callout 24"/>
          <p:cNvSpPr/>
          <p:nvPr/>
        </p:nvSpPr>
        <p:spPr>
          <a:xfrm>
            <a:off x="29832" y="863058"/>
            <a:ext cx="4237368" cy="2619893"/>
          </a:xfrm>
          <a:prstGeom prst="cloudCallout">
            <a:avLst>
              <a:gd name="adj1" fmla="val 4725"/>
              <a:gd name="adj2" fmla="val 100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Có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bao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nhiêu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con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ong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trong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tranh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15" y="563972"/>
            <a:ext cx="7284473" cy="445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51179" y="4662567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latin typeface="Arial Rounded MT Bold" pitchFamily="34" charset="0"/>
                <a:cs typeface="Times New Roman" pitchFamily="18" charset="0"/>
              </a:rPr>
              <a:t>a. 3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35494" y="4678934"/>
            <a:ext cx="169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latin typeface="Arial Rounded MT Bold" pitchFamily="34" charset="0"/>
                <a:cs typeface="Times New Roman" pitchFamily="18" charset="0"/>
              </a:rPr>
              <a:t>c.  4 </a:t>
            </a:r>
          </a:p>
        </p:txBody>
      </p:sp>
      <p:sp>
        <p:nvSpPr>
          <p:cNvPr id="12" name="Sun 11"/>
          <p:cNvSpPr/>
          <p:nvPr/>
        </p:nvSpPr>
        <p:spPr>
          <a:xfrm>
            <a:off x="9769720" y="24859"/>
            <a:ext cx="2438400" cy="1676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9288" y="393215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5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9288" y="286567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0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77283" y="285563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4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1961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3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9288" y="331058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1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07565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2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435494" y="663004"/>
            <a:ext cx="1974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000" b="1" dirty="0">
                <a:solidFill>
                  <a:srgbClr val="FFFF00"/>
                </a:solidFill>
              </a:rPr>
              <a:t>HẾT GiỜ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7850331" y="4762948"/>
            <a:ext cx="673100" cy="630238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71" y="4171339"/>
            <a:ext cx="2396852" cy="2649905"/>
          </a:xfrm>
          <a:prstGeom prst="rect">
            <a:avLst/>
          </a:prstGeom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910144" y="4685300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latin typeface="Arial Rounded MT Bold" pitchFamily="34" charset="0"/>
                <a:cs typeface="Times New Roman" pitchFamily="18" charset="0"/>
              </a:rPr>
              <a:t>b. 5 </a:t>
            </a:r>
          </a:p>
        </p:txBody>
      </p:sp>
    </p:spTree>
    <p:extLst>
      <p:ext uri="{BB962C8B-B14F-4D97-AF65-F5344CB8AC3E}">
        <p14:creationId xmlns:p14="http://schemas.microsoft.com/office/powerpoint/2010/main" val="125489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loud Callout 24"/>
          <p:cNvSpPr/>
          <p:nvPr/>
        </p:nvSpPr>
        <p:spPr>
          <a:xfrm>
            <a:off x="29832" y="393216"/>
            <a:ext cx="4237368" cy="3089736"/>
          </a:xfrm>
          <a:prstGeom prst="cloudCallout">
            <a:avLst>
              <a:gd name="adj1" fmla="val 4725"/>
              <a:gd name="adj2" fmla="val 100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Có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bao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nhiêu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con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cá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trong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bể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85639" y="4662567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latin typeface="Arial Rounded MT Bold" pitchFamily="34" charset="0"/>
                <a:cs typeface="Times New Roman" pitchFamily="18" charset="0"/>
              </a:rPr>
              <a:t>a. 5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825898" y="4678934"/>
            <a:ext cx="169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latin typeface="Arial Rounded MT Bold" pitchFamily="34" charset="0"/>
                <a:cs typeface="Times New Roman" pitchFamily="18" charset="0"/>
              </a:rPr>
              <a:t>c.  7 </a:t>
            </a:r>
          </a:p>
        </p:txBody>
      </p:sp>
      <p:sp>
        <p:nvSpPr>
          <p:cNvPr id="12" name="Sun 11"/>
          <p:cNvSpPr/>
          <p:nvPr/>
        </p:nvSpPr>
        <p:spPr>
          <a:xfrm>
            <a:off x="9769720" y="24859"/>
            <a:ext cx="2438400" cy="1676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9288" y="393215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5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9288" y="286567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0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77283" y="285563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4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1961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3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9288" y="331058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1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07565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2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435494" y="663004"/>
            <a:ext cx="1974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000" b="1" dirty="0">
                <a:solidFill>
                  <a:srgbClr val="FFFF00"/>
                </a:solidFill>
              </a:rPr>
              <a:t>HẾT GiỜ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9760928" y="4762948"/>
            <a:ext cx="673100" cy="630238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71" y="4171339"/>
            <a:ext cx="2396852" cy="2649905"/>
          </a:xfrm>
          <a:prstGeom prst="rect">
            <a:avLst/>
          </a:prstGeom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87407" y="4685300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latin typeface="Arial Rounded MT Bold" pitchFamily="34" charset="0"/>
                <a:cs typeface="Times New Roman" pitchFamily="18" charset="0"/>
              </a:rPr>
              <a:t>b. 6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667" b="44000" l="54313" r="64750"/>
                    </a14:imgEffect>
                  </a14:imgLayer>
                </a14:imgProps>
              </a:ext>
            </a:extLst>
          </a:blip>
          <a:srcRect l="53827" t="26928" r="34956" b="55681"/>
          <a:stretch/>
        </p:blipFill>
        <p:spPr>
          <a:xfrm>
            <a:off x="4267200" y="492369"/>
            <a:ext cx="6721720" cy="417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79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354904" y="2739985"/>
            <a:ext cx="294664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>
                <a:latin typeface="Arial Rounded MT Bold" pitchFamily="34" charset="0"/>
              </a:rPr>
              <a:t>1. </a:t>
            </a:r>
            <a:r>
              <a:rPr lang="en-US" b="1" dirty="0" err="1">
                <a:latin typeface="Arial Rounded MT Bold" pitchFamily="34" charset="0"/>
              </a:rPr>
              <a:t>Tính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nhẩm</a:t>
            </a:r>
            <a:r>
              <a:rPr lang="en-US" b="1" dirty="0">
                <a:latin typeface="Arial Rounded MT Bold" pitchFamily="34" charset="0"/>
              </a:rPr>
              <a:t>: </a:t>
            </a:r>
          </a:p>
        </p:txBody>
      </p:sp>
      <p:sp>
        <p:nvSpPr>
          <p:cNvPr id="10244" name="Rectangle 39"/>
          <p:cNvSpPr>
            <a:spLocks noChangeArrowheads="1"/>
          </p:cNvSpPr>
          <p:nvPr/>
        </p:nvSpPr>
        <p:spPr bwMode="auto">
          <a:xfrm>
            <a:off x="5795963" y="2921001"/>
            <a:ext cx="646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6299" y="3302002"/>
            <a:ext cx="995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a)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16300" y="5160623"/>
            <a:ext cx="886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b)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674539"/>
              </p:ext>
            </p:extLst>
          </p:nvPr>
        </p:nvGraphicFramePr>
        <p:xfrm>
          <a:off x="687295" y="3343052"/>
          <a:ext cx="10769600" cy="1641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417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60362" y="3363555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2 + 1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0362" y="4217853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5 + 2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66325" y="3425111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3 + 6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44797" y="4236050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8 + 0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89590" y="3425111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4 + 5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03037" y="4209156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2 + 7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654026"/>
              </p:ext>
            </p:extLst>
          </p:nvPr>
        </p:nvGraphicFramePr>
        <p:xfrm>
          <a:off x="753035" y="5035372"/>
          <a:ext cx="10757647" cy="1635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7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59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860362" y="5255568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3 – 1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0362" y="6003469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4 – 2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44795" y="5255568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9 – 6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66325" y="6011412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8 – 0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03037" y="5283733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10 – 4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98873" y="5994367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6 – 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81955" y="3403137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33602" y="4251090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24776" y="3446011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13053" y="4236050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630187" y="3405684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65356" y="4201085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28734" y="5987966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16200" y="5255568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660338" y="5254407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08041" y="5963454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783317" y="5272387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771594" y="5963454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3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Arial Rounded MT Bold" pitchFamily="34" charset="0"/>
              </a:rPr>
              <a:t>Toán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 ( </a:t>
            </a:r>
            <a:r>
              <a:rPr lang="en-US" sz="3200" b="1" dirty="0" err="1">
                <a:solidFill>
                  <a:srgbClr val="FF0000"/>
                </a:solidFill>
                <a:latin typeface="Arial Rounded MT Bold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Arial Rounded MT Bold" pitchFamily="34" charset="0"/>
              </a:rPr>
              <a:t> 1 )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" y="1436807"/>
            <a:ext cx="3214252" cy="12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" grpId="0"/>
      <p:bldP spid="28" grpId="0"/>
      <p:bldP spid="32" grpId="0"/>
      <p:bldP spid="33" grpId="0"/>
      <p:bldP spid="34" grpId="0"/>
      <p:bldP spid="35" grpId="0"/>
      <p:bldP spid="36" grpId="0"/>
      <p:bldP spid="37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257909"/>
            <a:ext cx="3214252" cy="1465384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29215" y="2762451"/>
            <a:ext cx="1299871" cy="1245569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8757" y="2802790"/>
            <a:ext cx="1291241" cy="1155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992617" y="2472974"/>
            <a:ext cx="1828683" cy="1539845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2679" y="2991000"/>
            <a:ext cx="745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5</a:t>
            </a:r>
          </a:p>
        </p:txBody>
      </p:sp>
      <p:cxnSp>
        <p:nvCxnSpPr>
          <p:cNvPr id="16" name="Straight Arrow Connector 15"/>
          <p:cNvCxnSpPr>
            <a:stCxn id="6" idx="6"/>
            <a:endCxn id="7" idx="1"/>
          </p:cNvCxnSpPr>
          <p:nvPr/>
        </p:nvCxnSpPr>
        <p:spPr>
          <a:xfrm flipV="1">
            <a:off x="1429086" y="3380333"/>
            <a:ext cx="1509671" cy="4903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51406" y="3373437"/>
            <a:ext cx="2147103" cy="2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414695" y="3365968"/>
            <a:ext cx="1789116" cy="2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2313" y="2637787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+ 3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16193" y="2622173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- 4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8678" y="2680026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+ 6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024" y="4699164"/>
            <a:ext cx="3181347" cy="16977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20938" y="4741820"/>
            <a:ext cx="3248429" cy="1666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35611" y="4718616"/>
            <a:ext cx="3505707" cy="1678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2578" y="5023414"/>
            <a:ext cx="328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5 + 4      9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98314" y="5093881"/>
            <a:ext cx="864045" cy="80517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202041" y="5068422"/>
            <a:ext cx="3334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3      9 – 7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35300" y="5059893"/>
            <a:ext cx="947493" cy="8976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215360" y="3288100"/>
            <a:ext cx="970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188464" y="5127562"/>
            <a:ext cx="947493" cy="8976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463321" y="5227893"/>
            <a:ext cx="345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8 + 0     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25150" y="2834940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88292" y="2880060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94064" y="5093881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864340" y="5133757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217504" y="5208743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?</a:t>
            </a:r>
          </a:p>
        </p:txBody>
      </p:sp>
      <p:sp>
        <p:nvSpPr>
          <p:cNvPr id="59" name="Heptagon 58"/>
          <p:cNvSpPr/>
          <p:nvPr/>
        </p:nvSpPr>
        <p:spPr>
          <a:xfrm>
            <a:off x="9105020" y="2445800"/>
            <a:ext cx="1557189" cy="1536037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424387" y="2905278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?</a:t>
            </a: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-31955" y="4052961"/>
            <a:ext cx="231666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>
                <a:latin typeface="Arial Rounded MT Bold" pitchFamily="34" charset="0"/>
              </a:rPr>
              <a:t>2 b) &gt;; &lt;; = 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1814" y="1899139"/>
            <a:ext cx="177805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>
                <a:latin typeface="Arial Rounded MT Bold" pitchFamily="34" charset="0"/>
              </a:rPr>
              <a:t>2 a) </a:t>
            </a:r>
            <a:r>
              <a:rPr lang="en-US" b="1" dirty="0" err="1">
                <a:latin typeface="Arial Rounded MT Bold" pitchFamily="34" charset="0"/>
              </a:rPr>
              <a:t>Số</a:t>
            </a:r>
            <a:r>
              <a:rPr lang="en-US" b="1" dirty="0">
                <a:latin typeface="Arial Rounded MT Bold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29951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  <p:bldP spid="22" grpId="0"/>
      <p:bldP spid="23" grpId="0"/>
      <p:bldP spid="24" grpId="0"/>
      <p:bldP spid="2" grpId="0" animBg="1"/>
      <p:bldP spid="33" grpId="0" animBg="1"/>
      <p:bldP spid="34" grpId="0" animBg="1"/>
      <p:bldP spid="37" grpId="0"/>
      <p:bldP spid="38" grpId="0" animBg="1"/>
      <p:bldP spid="41" grpId="0"/>
      <p:bldP spid="3" grpId="0" animBg="1"/>
      <p:bldP spid="42" grpId="0"/>
      <p:bldP spid="44" grpId="0" animBg="1"/>
      <p:bldP spid="45" grpId="0"/>
      <p:bldP spid="43" grpId="0"/>
      <p:bldP spid="46" grpId="0"/>
      <p:bldP spid="53" grpId="0"/>
      <p:bldP spid="54" grpId="0"/>
      <p:bldP spid="55" grpId="0"/>
      <p:bldP spid="59" grpId="0" animBg="1"/>
      <p:bldP spid="60" grpId="0"/>
      <p:bldP spid="62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136300" y="3693872"/>
            <a:ext cx="1429321" cy="1388857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40769" y="3729906"/>
            <a:ext cx="1216275" cy="13152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967046" y="3594917"/>
            <a:ext cx="2074985" cy="1347447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ptagon 8"/>
          <p:cNvSpPr/>
          <p:nvPr/>
        </p:nvSpPr>
        <p:spPr>
          <a:xfrm>
            <a:off x="9408490" y="3496890"/>
            <a:ext cx="1557189" cy="1536037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8735" y="3971170"/>
            <a:ext cx="771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5</a:t>
            </a:r>
          </a:p>
        </p:txBody>
      </p:sp>
      <p:cxnSp>
        <p:nvCxnSpPr>
          <p:cNvPr id="16" name="Straight Arrow Connector 15"/>
          <p:cNvCxnSpPr>
            <a:stCxn id="6" idx="6"/>
            <a:endCxn id="7" idx="1"/>
          </p:cNvCxnSpPr>
          <p:nvPr/>
        </p:nvCxnSpPr>
        <p:spPr>
          <a:xfrm flipV="1">
            <a:off x="1565621" y="4387535"/>
            <a:ext cx="1575151" cy="764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1"/>
          </p:cNvCxnSpPr>
          <p:nvPr/>
        </p:nvCxnSpPr>
        <p:spPr>
          <a:xfrm flipV="1">
            <a:off x="4390114" y="4268641"/>
            <a:ext cx="2095678" cy="1610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455878" y="4164796"/>
            <a:ext cx="1987161" cy="0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91866" y="3468017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+ 3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4462" y="3332237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- 4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87221" y="3260120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+ 6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07243" y="3913044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70216" y="3937519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66381" y="4073099"/>
            <a:ext cx="693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?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2133602" y="31724"/>
            <a:ext cx="7309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Arial Rounded MT Bold" pitchFamily="34" charset="0"/>
              </a:rPr>
              <a:t>Thứ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bảy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ngày</a:t>
            </a:r>
            <a:r>
              <a:rPr lang="en-US" b="1" dirty="0">
                <a:latin typeface="Arial Rounded MT Bold" pitchFamily="34" charset="0"/>
              </a:rPr>
              <a:t> 24 </a:t>
            </a:r>
            <a:r>
              <a:rPr lang="en-US" b="1" dirty="0" err="1">
                <a:latin typeface="Arial Rounded MT Bold" pitchFamily="34" charset="0"/>
              </a:rPr>
              <a:t>tháng</a:t>
            </a:r>
            <a:r>
              <a:rPr lang="en-US" b="1" dirty="0">
                <a:latin typeface="Arial Rounded MT Bold" pitchFamily="34" charset="0"/>
              </a:rPr>
              <a:t> 12 </a:t>
            </a:r>
            <a:r>
              <a:rPr lang="en-US" b="1" dirty="0" err="1">
                <a:latin typeface="Arial Rounded MT Bold" pitchFamily="34" charset="0"/>
              </a:rPr>
              <a:t>năm</a:t>
            </a:r>
            <a:r>
              <a:rPr lang="en-US" b="1" dirty="0">
                <a:latin typeface="Arial Rounded MT Bold" pitchFamily="34" charset="0"/>
              </a:rPr>
              <a:t> 2022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Arial Rounded MT Bold" pitchFamily="34" charset="0"/>
              </a:rPr>
              <a:t>Toán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1449277"/>
            <a:ext cx="3214252" cy="965677"/>
          </a:xfrm>
          <a:prstGeom prst="rect">
            <a:avLst/>
          </a:prstGeom>
        </p:spPr>
      </p:pic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225953" y="2681370"/>
            <a:ext cx="177805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>
                <a:latin typeface="Arial Rounded MT Bold" pitchFamily="34" charset="0"/>
              </a:rPr>
              <a:t>3 a) </a:t>
            </a:r>
            <a:r>
              <a:rPr lang="en-US" b="1" dirty="0" err="1">
                <a:latin typeface="Arial Rounded MT Bold" pitchFamily="34" charset="0"/>
              </a:rPr>
              <a:t>Số</a:t>
            </a:r>
            <a:r>
              <a:rPr lang="en-US" b="1" dirty="0">
                <a:latin typeface="Arial Rounded MT Bold" pitchFamily="34" charset="0"/>
              </a:rPr>
              <a:t>: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24288" y="3983381"/>
            <a:ext cx="84923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59607" y="4066509"/>
            <a:ext cx="70030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614809" y="3899780"/>
            <a:ext cx="105319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5415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2133602" y="31724"/>
            <a:ext cx="7309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Arial Rounded MT Bold" pitchFamily="34" charset="0"/>
              </a:rPr>
              <a:t>Thứ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bảy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ngày</a:t>
            </a:r>
            <a:r>
              <a:rPr lang="en-US" b="1" dirty="0">
                <a:latin typeface="Arial Rounded MT Bold" pitchFamily="34" charset="0"/>
              </a:rPr>
              <a:t> 24 </a:t>
            </a:r>
            <a:r>
              <a:rPr lang="en-US" b="1" dirty="0" err="1">
                <a:latin typeface="Arial Rounded MT Bold" pitchFamily="34" charset="0"/>
              </a:rPr>
              <a:t>tháng</a:t>
            </a:r>
            <a:r>
              <a:rPr lang="en-US" b="1" dirty="0">
                <a:latin typeface="Arial Rounded MT Bold" pitchFamily="34" charset="0"/>
              </a:rPr>
              <a:t> 12 </a:t>
            </a:r>
            <a:r>
              <a:rPr lang="en-US" b="1" dirty="0" err="1">
                <a:latin typeface="Arial Rounded MT Bold" pitchFamily="34" charset="0"/>
              </a:rPr>
              <a:t>năm</a:t>
            </a:r>
            <a:r>
              <a:rPr lang="en-US" b="1" dirty="0">
                <a:latin typeface="Arial Rounded MT Bold" pitchFamily="34" charset="0"/>
              </a:rPr>
              <a:t> 2022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Arial Rounded MT Bold" pitchFamily="34" charset="0"/>
              </a:rPr>
              <a:t>Toán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1449277"/>
            <a:ext cx="3214252" cy="965677"/>
          </a:xfrm>
          <a:prstGeom prst="rect">
            <a:avLst/>
          </a:prstGeom>
        </p:spPr>
      </p:pic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225951" y="2681370"/>
            <a:ext cx="231666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>
                <a:latin typeface="Arial Rounded MT Bold" pitchFamily="34" charset="0"/>
              </a:rPr>
              <a:t>3 b) &gt;; &lt;; =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0024" y="3562030"/>
            <a:ext cx="3181347" cy="17212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578" y="3898006"/>
            <a:ext cx="328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5 + 4      9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20938" y="3569518"/>
            <a:ext cx="3248429" cy="17137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202041" y="3907845"/>
            <a:ext cx="3334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3      9 – 7 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435611" y="3604931"/>
            <a:ext cx="3505707" cy="1678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463321" y="3926640"/>
            <a:ext cx="345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8 + 0      9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777420" y="3822009"/>
            <a:ext cx="864045" cy="80517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924275" y="3822009"/>
            <a:ext cx="864045" cy="80517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258802" y="3832077"/>
            <a:ext cx="864045" cy="80517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777420" y="3832077"/>
            <a:ext cx="89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93935" y="3822009"/>
            <a:ext cx="89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&gt;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243631" y="3838072"/>
            <a:ext cx="89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&lt;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1705" y="4472073"/>
            <a:ext cx="97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 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61540" y="4479253"/>
            <a:ext cx="97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884153" y="4469476"/>
            <a:ext cx="97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 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830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2016</TotalTime>
  <Words>514</Words>
  <Application>Microsoft Office PowerPoint</Application>
  <PresentationFormat>Widescreen</PresentationFormat>
  <Paragraphs>141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Rounded MT Bold</vt:lpstr>
      <vt:lpstr>Calibri</vt:lpstr>
      <vt:lpstr>Georgia</vt:lpstr>
      <vt:lpstr>Times New Roman</vt:lpstr>
      <vt:lpstr>Trebuchet MS</vt:lpstr>
      <vt:lpstr>VNI-Avo</vt:lpstr>
      <vt:lpstr>VNI-Times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145</cp:revision>
  <dcterms:created xsi:type="dcterms:W3CDTF">2020-12-12T15:44:58Z</dcterms:created>
  <dcterms:modified xsi:type="dcterms:W3CDTF">2024-04-18T13:54:32Z</dcterms:modified>
</cp:coreProperties>
</file>