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1" r:id="rId2"/>
    <p:sldId id="282" r:id="rId3"/>
    <p:sldId id="283" r:id="rId4"/>
    <p:sldId id="261" r:id="rId5"/>
    <p:sldId id="262" r:id="rId6"/>
    <p:sldId id="284" r:id="rId7"/>
    <p:sldId id="285" r:id="rId8"/>
    <p:sldId id="264" r:id="rId9"/>
    <p:sldId id="286" r:id="rId10"/>
    <p:sldId id="279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9A7E9-9491-40AA-8026-614920D3B2A6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775B7-D719-4FD7-8D8A-965F3A830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41D4-33E5-486B-95F4-845CA522C1D7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283-1406-4AB6-A78E-A44133B3A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41D4-33E5-486B-95F4-845CA522C1D7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283-1406-4AB6-A78E-A44133B3A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41D4-33E5-486B-95F4-845CA522C1D7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283-1406-4AB6-A78E-A44133B3A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41D4-33E5-486B-95F4-845CA522C1D7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283-1406-4AB6-A78E-A44133B3A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41D4-33E5-486B-95F4-845CA522C1D7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283-1406-4AB6-A78E-A44133B3A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41D4-33E5-486B-95F4-845CA522C1D7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283-1406-4AB6-A78E-A44133B3A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41D4-33E5-486B-95F4-845CA522C1D7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283-1406-4AB6-A78E-A44133B3A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41D4-33E5-486B-95F4-845CA522C1D7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283-1406-4AB6-A78E-A44133B3A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41D4-33E5-486B-95F4-845CA522C1D7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283-1406-4AB6-A78E-A44133B3A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41D4-33E5-486B-95F4-845CA522C1D7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283-1406-4AB6-A78E-A44133B3A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41D4-33E5-486B-95F4-845CA522C1D7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283-1406-4AB6-A78E-A44133B3A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41D4-33E5-486B-95F4-845CA522C1D7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283-1406-4AB6-A78E-A44133B3A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10" Type="http://schemas.openxmlformats.org/officeDocument/2006/relationships/image" Target="../media/image8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0974" y="76200"/>
            <a:ext cx="2091226" cy="1524000"/>
          </a:xfrm>
          <a:custGeom>
            <a:avLst/>
            <a:gdLst/>
            <a:ahLst/>
            <a:cxnLst/>
            <a:rect l="l" t="t" r="r" b="b"/>
            <a:pathLst>
              <a:path w="4230168" h="4114800">
                <a:moveTo>
                  <a:pt x="0" y="0"/>
                </a:moveTo>
                <a:lnTo>
                  <a:pt x="4230168" y="0"/>
                </a:lnTo>
                <a:lnTo>
                  <a:pt x="4230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6699391"/>
            <a:ext cx="8086458" cy="158611"/>
            <a:chOff x="0" y="0"/>
            <a:chExt cx="4259533" cy="626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59533" cy="62661"/>
            </a:xfrm>
            <a:custGeom>
              <a:avLst/>
              <a:gdLst/>
              <a:ahLst/>
              <a:cxnLst/>
              <a:rect l="l" t="t" r="r" b="b"/>
              <a:pathLst>
                <a:path w="4259533" h="62661">
                  <a:moveTo>
                    <a:pt x="0" y="0"/>
                  </a:moveTo>
                  <a:lnTo>
                    <a:pt x="4259533" y="0"/>
                  </a:lnTo>
                  <a:lnTo>
                    <a:pt x="4259533" y="62661"/>
                  </a:lnTo>
                  <a:lnTo>
                    <a:pt x="0" y="62661"/>
                  </a:lnTo>
                  <a:close/>
                </a:path>
              </a:pathLst>
            </a:custGeom>
            <a:solidFill>
              <a:srgbClr val="F79C7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59533" cy="100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8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7239001" y="4267202"/>
            <a:ext cx="1805295" cy="2341413"/>
          </a:xfrm>
          <a:custGeom>
            <a:avLst/>
            <a:gdLst/>
            <a:ahLst/>
            <a:cxnLst/>
            <a:rect l="l" t="t" r="r" b="b"/>
            <a:pathLst>
              <a:path w="3610589" h="3512119">
                <a:moveTo>
                  <a:pt x="0" y="0"/>
                </a:moveTo>
                <a:lnTo>
                  <a:pt x="3610589" y="0"/>
                </a:lnTo>
                <a:lnTo>
                  <a:pt x="3610589" y="3512118"/>
                </a:lnTo>
                <a:lnTo>
                  <a:pt x="0" y="351211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36">
            <a:extLst>
              <a:ext uri="{FF2B5EF4-FFF2-40B4-BE49-F238E27FC236}">
                <a16:creationId xmlns="" xmlns:a16="http://schemas.microsoft.com/office/drawing/2014/main" id="{1DF24EF2-19B2-A45E-DE00-44D0C26B378C}"/>
              </a:ext>
            </a:extLst>
          </p:cNvPr>
          <p:cNvSpPr/>
          <p:nvPr/>
        </p:nvSpPr>
        <p:spPr>
          <a:xfrm>
            <a:off x="2132209" y="4377548"/>
            <a:ext cx="4879583" cy="2480452"/>
          </a:xfrm>
          <a:custGeom>
            <a:avLst/>
            <a:gdLst/>
            <a:ahLst/>
            <a:cxnLst/>
            <a:rect l="l" t="t" r="r" b="b"/>
            <a:pathLst>
              <a:path w="2295169" h="875033">
                <a:moveTo>
                  <a:pt x="0" y="0"/>
                </a:moveTo>
                <a:lnTo>
                  <a:pt x="2295169" y="0"/>
                </a:lnTo>
                <a:lnTo>
                  <a:pt x="2295169" y="875033"/>
                </a:lnTo>
                <a:lnTo>
                  <a:pt x="0" y="87503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>
          <a:xfrm>
            <a:off x="762000" y="1828800"/>
            <a:ext cx="7848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vi-VN" sz="2800" b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CHÀO MỪNG CÁC EM ĐẾN VỚI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</a:p>
          <a:p>
            <a:pPr algn="ctr">
              <a:spcAft>
                <a:spcPts val="600"/>
              </a:spcAft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 SỬ VÀ  ĐỊA LÍ 4 - BỘ SÁCH CÁNH DIỀU</a:t>
            </a:r>
          </a:p>
          <a:p>
            <a:pPr algn="ctr">
              <a:spcAft>
                <a:spcPts val="600"/>
              </a:spcAft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HÔM NAY</a:t>
            </a:r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81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="" xmlns:a16="http://schemas.microsoft.com/office/drawing/2014/main" id="{46B3B6E9-C129-B0DD-1C55-30588F31FFAE}"/>
              </a:ext>
            </a:extLst>
          </p:cNvPr>
          <p:cNvGrpSpPr/>
          <p:nvPr/>
        </p:nvGrpSpPr>
        <p:grpSpPr>
          <a:xfrm>
            <a:off x="3687943" y="3251350"/>
            <a:ext cx="4882043" cy="2634693"/>
            <a:chOff x="8303920" y="-1"/>
            <a:chExt cx="13018782" cy="526938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A303589-0706-6205-8AF3-8E17807E837B}"/>
                </a:ext>
              </a:extLst>
            </p:cNvPr>
            <p:cNvSpPr txBox="1"/>
            <p:nvPr/>
          </p:nvSpPr>
          <p:spPr>
            <a:xfrm>
              <a:off x="8303920" y="-1"/>
              <a:ext cx="13018782" cy="97526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Ôn lại bài cũ.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5AB4B71-B4BA-CC04-43E0-3CE2D7985D8C}"/>
                </a:ext>
              </a:extLst>
            </p:cNvPr>
            <p:cNvSpPr txBox="1"/>
            <p:nvPr/>
          </p:nvSpPr>
          <p:spPr>
            <a:xfrm>
              <a:off x="8304030" y="1945400"/>
              <a:ext cx="12720576" cy="332398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Đọc </a:t>
              </a:r>
              <a:r>
                <a:rPr lang="vi-VN" sz="240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trước </a:t>
              </a:r>
              <a:r>
                <a:rPr lang="en-US" sz="2400" b="1" smtClean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bài 19</a:t>
              </a:r>
              <a:r>
                <a:rPr lang="en-US" sz="2400" b="1" smtClean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:</a:t>
              </a:r>
              <a:r>
                <a:rPr lang="vi-VN" sz="2400" b="1" smtClean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vi-VN" sz="2400" b="1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Dân cư, hoạt động sản xuất và một số nét văn hóa ở </a:t>
              </a:r>
              <a:r>
                <a:rPr lang="vi-VN" sz="2400" b="1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vùng </a:t>
              </a:r>
              <a:r>
                <a:rPr lang="en-US" sz="2400" b="1" smtClean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Nam Bộ</a:t>
              </a:r>
              <a:r>
                <a:rPr lang="en-US" sz="2400" b="1" smtClean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2400" b="1" smtClean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(Tiết 4)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="" xmlns:a16="http://schemas.microsoft.com/office/drawing/2014/main" id="{FC3B64FE-0243-2B1C-E13F-EBDC6D94385A}"/>
              </a:ext>
            </a:extLst>
          </p:cNvPr>
          <p:cNvGrpSpPr/>
          <p:nvPr/>
        </p:nvGrpSpPr>
        <p:grpSpPr>
          <a:xfrm>
            <a:off x="1411655" y="770310"/>
            <a:ext cx="6320691" cy="1582945"/>
            <a:chOff x="2823308" y="990508"/>
            <a:chExt cx="12641382" cy="2374418"/>
          </a:xfrm>
        </p:grpSpPr>
        <p:grpSp>
          <p:nvGrpSpPr>
            <p:cNvPr id="4" name="Group 4">
              <a:extLst>
                <a:ext uri="{FF2B5EF4-FFF2-40B4-BE49-F238E27FC236}">
                  <a16:creationId xmlns="" xmlns:a16="http://schemas.microsoft.com/office/drawing/2014/main" id="{5972E5D2-341D-F963-A6EF-51966CD1BD30}"/>
                </a:ext>
              </a:extLst>
            </p:cNvPr>
            <p:cNvGrpSpPr/>
            <p:nvPr/>
          </p:nvGrpSpPr>
          <p:grpSpPr>
            <a:xfrm>
              <a:off x="2823308" y="1502103"/>
              <a:ext cx="12641382" cy="1451769"/>
              <a:chOff x="0" y="0"/>
              <a:chExt cx="3329417" cy="515177"/>
            </a:xfrm>
          </p:grpSpPr>
          <p:sp>
            <p:nvSpPr>
              <p:cNvPr id="21" name="Freeform 5">
                <a:extLst>
                  <a:ext uri="{FF2B5EF4-FFF2-40B4-BE49-F238E27FC236}">
                    <a16:creationId xmlns="" xmlns:a16="http://schemas.microsoft.com/office/drawing/2014/main" id="{50CBF207-E384-2AC8-2F0A-2B0D78E69605}"/>
                  </a:ext>
                </a:extLst>
              </p:cNvPr>
              <p:cNvSpPr/>
              <p:nvPr/>
            </p:nvSpPr>
            <p:spPr>
              <a:xfrm>
                <a:off x="0" y="0"/>
                <a:ext cx="3329417" cy="515177"/>
              </a:xfrm>
              <a:custGeom>
                <a:avLst/>
                <a:gdLst/>
                <a:ahLst/>
                <a:cxnLst/>
                <a:rect l="l" t="t" r="r" b="b"/>
                <a:pathLst>
                  <a:path w="3329417" h="515177">
                    <a:moveTo>
                      <a:pt x="3126218" y="0"/>
                    </a:moveTo>
                    <a:cubicBezTo>
                      <a:pt x="3238442" y="0"/>
                      <a:pt x="3329417" y="115326"/>
                      <a:pt x="3329417" y="257588"/>
                    </a:cubicBezTo>
                    <a:cubicBezTo>
                      <a:pt x="3329417" y="399851"/>
                      <a:pt x="3238442" y="515177"/>
                      <a:pt x="3126218" y="515177"/>
                    </a:cubicBezTo>
                    <a:lnTo>
                      <a:pt x="203200" y="515177"/>
                    </a:lnTo>
                    <a:cubicBezTo>
                      <a:pt x="90976" y="515177"/>
                      <a:pt x="0" y="399851"/>
                      <a:pt x="0" y="257588"/>
                    </a:cubicBezTo>
                    <a:cubicBezTo>
                      <a:pt x="0" y="11532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 cap="sq">
                <a:solidFill>
                  <a:srgbClr val="DEDD9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800">
                  <a:latin typeface="UTM Avo" panose="02040603050506020204" pitchFamily="18"/>
                </a:endParaRPr>
              </a:p>
            </p:txBody>
          </p:sp>
          <p:sp>
            <p:nvSpPr>
              <p:cNvPr id="22" name="TextBox 6">
                <a:extLst>
                  <a:ext uri="{FF2B5EF4-FFF2-40B4-BE49-F238E27FC236}">
                    <a16:creationId xmlns="" xmlns:a16="http://schemas.microsoft.com/office/drawing/2014/main" id="{421DF138-3337-B7BB-5C92-1C58EDAF9EC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329417" cy="5532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800">
                  <a:latin typeface="UTM Avo" panose="02040603050506020204" pitchFamily="18"/>
                </a:endParaRPr>
              </a:p>
            </p:txBody>
          </p:sp>
        </p:grpSp>
        <p:sp>
          <p:nvSpPr>
            <p:cNvPr id="18" name="Freeform 7">
              <a:extLst>
                <a:ext uri="{FF2B5EF4-FFF2-40B4-BE49-F238E27FC236}">
                  <a16:creationId xmlns="" xmlns:a16="http://schemas.microsoft.com/office/drawing/2014/main" id="{CC4C06D8-E0A2-B02D-0ED1-1E98FA83CB07}"/>
                </a:ext>
              </a:extLst>
            </p:cNvPr>
            <p:cNvSpPr/>
            <p:nvPr/>
          </p:nvSpPr>
          <p:spPr>
            <a:xfrm>
              <a:off x="4514113" y="990508"/>
              <a:ext cx="463896" cy="463896"/>
            </a:xfrm>
            <a:custGeom>
              <a:avLst/>
              <a:gdLst/>
              <a:ahLst/>
              <a:cxnLst/>
              <a:rect l="l" t="t" r="r" b="b"/>
              <a:pathLst>
                <a:path w="463896" h="463896">
                  <a:moveTo>
                    <a:pt x="0" y="0"/>
                  </a:moveTo>
                  <a:lnTo>
                    <a:pt x="463896" y="0"/>
                  </a:lnTo>
                  <a:lnTo>
                    <a:pt x="463896" y="463896"/>
                  </a:lnTo>
                  <a:lnTo>
                    <a:pt x="0" y="463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800">
                <a:latin typeface="UTM Avo" panose="02040603050506020204" pitchFamily="18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A4E75836-77AA-9B5C-EE7E-7309A1D1EE44}"/>
                </a:ext>
              </a:extLst>
            </p:cNvPr>
            <p:cNvSpPr/>
            <p:nvPr/>
          </p:nvSpPr>
          <p:spPr>
            <a:xfrm>
              <a:off x="13355669" y="2901030"/>
              <a:ext cx="463896" cy="463896"/>
            </a:xfrm>
            <a:custGeom>
              <a:avLst/>
              <a:gdLst/>
              <a:ahLst/>
              <a:cxnLst/>
              <a:rect l="l" t="t" r="r" b="b"/>
              <a:pathLst>
                <a:path w="463896" h="463896">
                  <a:moveTo>
                    <a:pt x="0" y="0"/>
                  </a:moveTo>
                  <a:lnTo>
                    <a:pt x="463896" y="0"/>
                  </a:lnTo>
                  <a:lnTo>
                    <a:pt x="463896" y="463896"/>
                  </a:lnTo>
                  <a:lnTo>
                    <a:pt x="0" y="463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800">
                <a:latin typeface="UTM Avo" panose="02040603050506020204" pitchFamily="18"/>
              </a:endParaRPr>
            </a:p>
          </p:txBody>
        </p:sp>
        <p:sp>
          <p:nvSpPr>
            <p:cNvPr id="20" name="TextBox 15">
              <a:extLst>
                <a:ext uri="{FF2B5EF4-FFF2-40B4-BE49-F238E27FC236}">
                  <a16:creationId xmlns="" xmlns:a16="http://schemas.microsoft.com/office/drawing/2014/main" id="{8E94E224-DA6E-6F89-8C51-56041B5CBB62}"/>
                </a:ext>
              </a:extLst>
            </p:cNvPr>
            <p:cNvSpPr txBox="1"/>
            <p:nvPr/>
          </p:nvSpPr>
          <p:spPr>
            <a:xfrm>
              <a:off x="3076022" y="1611856"/>
              <a:ext cx="12135956" cy="114695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67"/>
                </a:lnSpc>
              </a:pPr>
              <a:r>
                <a:rPr lang="en-US" sz="4000" b="1" spc="155" dirty="0">
                  <a:latin typeface="Times New Roman" pitchFamily="18" charset="0"/>
                  <a:cs typeface="Times New Roman" pitchFamily="18" charset="0"/>
                </a:rPr>
                <a:t>HƯỚNG DẪN VỀ NHÀ 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3048000" y="4876800"/>
            <a:ext cx="304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endParaRPr lang="en-US" sz="2800"/>
          </a:p>
        </p:txBody>
      </p:sp>
      <p:sp>
        <p:nvSpPr>
          <p:cNvPr id="23" name="Oval 22"/>
          <p:cNvSpPr/>
          <p:nvPr/>
        </p:nvSpPr>
        <p:spPr>
          <a:xfrm>
            <a:off x="3048000" y="3352800"/>
            <a:ext cx="304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endParaRPr lang="en-US" sz="2800"/>
          </a:p>
        </p:txBody>
      </p:sp>
      <p:sp>
        <p:nvSpPr>
          <p:cNvPr id="24" name="Freeform 23">
            <a:extLst>
              <a:ext uri="{FF2B5EF4-FFF2-40B4-BE49-F238E27FC236}">
                <a16:creationId xmlns="" xmlns:a16="http://schemas.microsoft.com/office/drawing/2014/main" id="{EF151DAC-2277-EEED-CD6D-2FE6251B45D8}"/>
              </a:ext>
            </a:extLst>
          </p:cNvPr>
          <p:cNvSpPr/>
          <p:nvPr/>
        </p:nvSpPr>
        <p:spPr>
          <a:xfrm>
            <a:off x="304800" y="3276600"/>
            <a:ext cx="2514600" cy="2479855"/>
          </a:xfrm>
          <a:custGeom>
            <a:avLst/>
            <a:gdLst/>
            <a:ahLst/>
            <a:cxnLst/>
            <a:rect l="l" t="t" r="r" b="b"/>
            <a:pathLst>
              <a:path w="5979652" h="4959711">
                <a:moveTo>
                  <a:pt x="0" y="0"/>
                </a:moveTo>
                <a:lnTo>
                  <a:pt x="5979652" y="0"/>
                </a:lnTo>
                <a:lnTo>
                  <a:pt x="5979652" y="4959711"/>
                </a:lnTo>
                <a:lnTo>
                  <a:pt x="0" y="495971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632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762000" y="990600"/>
            <a:ext cx="7086600" cy="101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60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Tiết học kết thúc</a:t>
            </a:r>
          </a:p>
        </p:txBody>
      </p:sp>
      <p:sp>
        <p:nvSpPr>
          <p:cNvPr id="6" name="Rectangle 5"/>
          <p:cNvSpPr/>
          <p:nvPr/>
        </p:nvSpPr>
        <p:spPr>
          <a:xfrm>
            <a:off x="722301" y="2492514"/>
            <a:ext cx="7354899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 chào các 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 các em chăm ngoan, học giỏi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425" y="5105400"/>
            <a:ext cx="6095602" cy="1117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trong-dong-3"/>
          <p:cNvPicPr>
            <a:picLocks noChangeAspect="1" noChangeArrowheads="1"/>
          </p:cNvPicPr>
          <p:nvPr/>
        </p:nvPicPr>
        <p:blipFill>
          <a:blip r:embed="rId2">
            <a:lum bright="-42000" contrast="54000"/>
          </a:blip>
          <a:srcRect/>
          <a:stretch>
            <a:fillRect/>
          </a:stretch>
        </p:blipFill>
        <p:spPr bwMode="auto">
          <a:xfrm>
            <a:off x="1676400" y="914400"/>
            <a:ext cx="6057900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Ban-do-Vn-2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2590800" y="762000"/>
            <a:ext cx="396689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352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76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04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3505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6172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5715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81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8670926" y="7302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 Black" pitchFamily="34" charset="0"/>
              <a:cs typeface="Arial" charset="0"/>
            </a:endParaRPr>
          </a:p>
        </p:txBody>
      </p:sp>
      <p:pic>
        <p:nvPicPr>
          <p:cNvPr id="6156" name="Picture 17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256511">
            <a:off x="7710488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8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1066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228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381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04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133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209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6096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447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667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0574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133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286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2286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3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8700" y="457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4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143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181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648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7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334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8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267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9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5715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0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447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1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09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2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334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3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58674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4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6419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5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019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6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029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7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8700" y="4495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8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048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9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572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0" name="Picture 9" descr="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352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8305802" y="2743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6781802" y="3048004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8"/>
          <p:cNvSpPr>
            <a:spLocks noChangeArrowheads="1"/>
          </p:cNvSpPr>
          <p:nvPr/>
        </p:nvSpPr>
        <p:spPr bwMode="auto">
          <a:xfrm>
            <a:off x="1295402" y="41910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9"/>
          <p:cNvSpPr>
            <a:spLocks noChangeArrowheads="1"/>
          </p:cNvSpPr>
          <p:nvPr/>
        </p:nvSpPr>
        <p:spPr bwMode="auto">
          <a:xfrm>
            <a:off x="914402" y="3429004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" name="AutoShape 13"/>
          <p:cNvSpPr>
            <a:spLocks noChangeArrowheads="1"/>
          </p:cNvSpPr>
          <p:nvPr/>
        </p:nvSpPr>
        <p:spPr bwMode="auto">
          <a:xfrm>
            <a:off x="304800" y="1676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" name="AutoShape 19"/>
          <p:cNvSpPr>
            <a:spLocks noChangeArrowheads="1"/>
          </p:cNvSpPr>
          <p:nvPr/>
        </p:nvSpPr>
        <p:spPr bwMode="auto">
          <a:xfrm>
            <a:off x="2362202" y="4800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21"/>
          <p:cNvSpPr>
            <a:spLocks noChangeArrowheads="1"/>
          </p:cNvSpPr>
          <p:nvPr/>
        </p:nvSpPr>
        <p:spPr bwMode="auto">
          <a:xfrm>
            <a:off x="3048000" y="3505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" name="AutoShape 22"/>
          <p:cNvSpPr>
            <a:spLocks noChangeArrowheads="1"/>
          </p:cNvSpPr>
          <p:nvPr/>
        </p:nvSpPr>
        <p:spPr bwMode="auto">
          <a:xfrm>
            <a:off x="4953000" y="3657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AutoShape 23"/>
          <p:cNvSpPr>
            <a:spLocks noChangeArrowheads="1"/>
          </p:cNvSpPr>
          <p:nvPr/>
        </p:nvSpPr>
        <p:spPr bwMode="auto">
          <a:xfrm>
            <a:off x="6934200" y="4191000"/>
            <a:ext cx="5334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6" name="AutoShape 24"/>
          <p:cNvSpPr>
            <a:spLocks noChangeArrowheads="1"/>
          </p:cNvSpPr>
          <p:nvPr/>
        </p:nvSpPr>
        <p:spPr bwMode="auto">
          <a:xfrm>
            <a:off x="2286002" y="2590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utoShape 25"/>
          <p:cNvSpPr>
            <a:spLocks noChangeArrowheads="1"/>
          </p:cNvSpPr>
          <p:nvPr/>
        </p:nvSpPr>
        <p:spPr bwMode="auto">
          <a:xfrm>
            <a:off x="4876802" y="2514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AutoShape 26"/>
          <p:cNvSpPr>
            <a:spLocks noChangeArrowheads="1"/>
          </p:cNvSpPr>
          <p:nvPr/>
        </p:nvSpPr>
        <p:spPr bwMode="auto">
          <a:xfrm>
            <a:off x="8382002" y="3886204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" name="Title 267"/>
          <p:cNvSpPr txBox="1">
            <a:spLocks/>
          </p:cNvSpPr>
          <p:nvPr/>
        </p:nvSpPr>
        <p:spPr bwMode="auto">
          <a:xfrm>
            <a:off x="2514600" y="2362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1" name="WordArt 31"/>
          <p:cNvSpPr>
            <a:spLocks noChangeArrowheads="1" noChangeShapeType="1" noTextEdit="1"/>
          </p:cNvSpPr>
          <p:nvPr/>
        </p:nvSpPr>
        <p:spPr bwMode="auto">
          <a:xfrm>
            <a:off x="2362200" y="1143000"/>
            <a:ext cx="441960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LỊCH </a:t>
            </a:r>
            <a:r>
              <a:rPr lang="en-US" sz="3600" b="1" kern="1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SỬ và ĐỊA LÍ 4 </a:t>
            </a:r>
            <a:endParaRPr lang="en-US" sz="3600" b="1" kern="1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66800" y="2895600"/>
            <a:ext cx="678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19: DÂN CƯ, HOẠT ĐỘNG SẢN XUẤT VÀ MỘT SỐ NÉT VĂN HÓA Ở VÙNG NAM BỘ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36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3)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2" grpId="0" animBg="1"/>
      <p:bldP spid="54" grpId="0" animBg="1"/>
      <p:bldP spid="56" grpId="0" animBg="1"/>
      <p:bldP spid="57" grpId="0" animBg="1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23098" t="24384" r="2518" b="7908"/>
          <a:stretch>
            <a:fillRect/>
          </a:stretch>
        </p:blipFill>
        <p:spPr bwMode="auto">
          <a:xfrm>
            <a:off x="457202" y="304800"/>
            <a:ext cx="83057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BBC51E-AA5C-1C20-4954-1317D2D43E19}"/>
              </a:ext>
            </a:extLst>
          </p:cNvPr>
          <p:cNvSpPr txBox="1"/>
          <p:nvPr/>
        </p:nvSpPr>
        <p:spPr>
          <a:xfrm>
            <a:off x="304800" y="1447800"/>
            <a:ext cx="5029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Nhà ở và phương tiện đi lại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xmlns="" id="{C659FF3F-D264-A7FA-75B5-BF4A2F861209}"/>
              </a:ext>
            </a:extLst>
          </p:cNvPr>
          <p:cNvGrpSpPr/>
          <p:nvPr/>
        </p:nvGrpSpPr>
        <p:grpSpPr>
          <a:xfrm>
            <a:off x="609600" y="2057400"/>
            <a:ext cx="8320945" cy="4343400"/>
            <a:chOff x="9372600" y="-1656381"/>
            <a:chExt cx="8325729" cy="82297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C8FE147-D81D-E369-7E11-BCFF8EB5282A}"/>
                </a:ext>
              </a:extLst>
            </p:cNvPr>
            <p:cNvSpPr/>
            <p:nvPr/>
          </p:nvSpPr>
          <p:spPr>
            <a:xfrm>
              <a:off x="9372600" y="76201"/>
              <a:ext cx="8305800" cy="62865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  <a:latin typeface="UTM Avo" panose="02040603050506020204" pitchFamily="1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725C894-1B42-212D-F118-939F36AC8B4E}"/>
                </a:ext>
              </a:extLst>
            </p:cNvPr>
            <p:cNvSpPr txBox="1"/>
            <p:nvPr/>
          </p:nvSpPr>
          <p:spPr>
            <a:xfrm>
              <a:off x="9672638" y="100228"/>
              <a:ext cx="7682437" cy="6473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đôi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tin,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6 </a:t>
              </a:r>
              <a:r>
                <a:rPr lang="en-US" sz="240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kết hợp hiểu biết của bản thân, em hãy cho biết</a:t>
              </a:r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algn="just">
                <a:lnSpc>
                  <a:spcPct val="150000"/>
                </a:lnSpc>
              </a:pP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Nhà của</a:t>
              </a:r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 người dân ở Đông Nam Bộ và Tây Nam Bộ trước kia có gì khác nha?</a:t>
              </a:r>
            </a:p>
            <a:p>
              <a:pPr algn="just">
                <a:lnSpc>
                  <a:spcPct val="150000"/>
                </a:lnSpc>
              </a:pPr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 Phương tiện đi lại phổ biến của người dân Nam Bộ hiện nay là gì?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2E319ED6-68FF-6367-2F7B-F3B061C43B92}"/>
                </a:ext>
              </a:extLst>
            </p:cNvPr>
            <p:cNvSpPr/>
            <p:nvPr/>
          </p:nvSpPr>
          <p:spPr>
            <a:xfrm>
              <a:off x="15526579" y="-1656381"/>
              <a:ext cx="2171750" cy="1590805"/>
            </a:xfrm>
            <a:custGeom>
              <a:avLst/>
              <a:gdLst/>
              <a:ahLst/>
              <a:cxnLst/>
              <a:rect l="l" t="t" r="r" b="b"/>
              <a:pathLst>
                <a:path w="5617474" h="4114800">
                  <a:moveTo>
                    <a:pt x="0" y="0"/>
                  </a:moveTo>
                  <a:lnTo>
                    <a:pt x="5617474" y="0"/>
                  </a:lnTo>
                  <a:lnTo>
                    <a:pt x="561747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800">
                <a:latin typeface="UTM Avo" panose="02040603050506020204" pitchFamily="18"/>
              </a:endParaRPr>
            </a:p>
          </p:txBody>
        </p:sp>
      </p:grpSp>
      <p:sp>
        <p:nvSpPr>
          <p:cNvPr id="11" name="TextBox 33">
            <a:extLst>
              <a:ext uri="{FF2B5EF4-FFF2-40B4-BE49-F238E27FC236}">
                <a16:creationId xmlns:a16="http://schemas.microsoft.com/office/drawing/2014/main" xmlns="" id="{E62CA4DA-3DE7-6347-D135-C23BD8F3357F}"/>
              </a:ext>
            </a:extLst>
          </p:cNvPr>
          <p:cNvSpPr txBox="1"/>
          <p:nvPr/>
        </p:nvSpPr>
        <p:spPr>
          <a:xfrm>
            <a:off x="1143000" y="609601"/>
            <a:ext cx="4114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pc="8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spc="8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spc="8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80" smtClean="0">
                <a:latin typeface="Times New Roman" pitchFamily="18" charset="0"/>
                <a:cs typeface="Times New Roman" pitchFamily="18" charset="0"/>
              </a:rPr>
              <a:t>số nét văn hóa </a:t>
            </a:r>
            <a:endParaRPr lang="en-US" sz="2800" b="1" spc="8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6" cstate="print"/>
          <a:srcRect l="45319" t="33317" r="24754" b="50996"/>
          <a:stretch>
            <a:fillRect/>
          </a:stretch>
        </p:blipFill>
        <p:spPr bwMode="auto">
          <a:xfrm>
            <a:off x="228600" y="1524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228600" y="685800"/>
            <a:ext cx="609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75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xmlns="" id="{12A89609-BC4E-8AD0-7182-B0C065AD7E99}"/>
              </a:ext>
            </a:extLst>
          </p:cNvPr>
          <p:cNvSpPr/>
          <p:nvPr/>
        </p:nvSpPr>
        <p:spPr>
          <a:xfrm>
            <a:off x="2514600" y="457200"/>
            <a:ext cx="4648200" cy="71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 ở và phương tiện đi lại </a:t>
            </a:r>
            <a:endParaRPr 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45319" t="33317" r="24754" b="50996"/>
          <a:stretch>
            <a:fillRect/>
          </a:stretch>
        </p:blipFill>
        <p:spPr bwMode="auto">
          <a:xfrm>
            <a:off x="228600" y="1524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 l="47559" t="40812" r="34370" b="36515"/>
          <a:stretch>
            <a:fillRect/>
          </a:stretch>
        </p:blipFill>
        <p:spPr bwMode="auto">
          <a:xfrm>
            <a:off x="609600" y="1295400"/>
            <a:ext cx="8001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314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416" t="36993" r="52319" b="35446"/>
          <a:stretch>
            <a:fillRect/>
          </a:stretch>
        </p:blipFill>
        <p:spPr bwMode="auto">
          <a:xfrm>
            <a:off x="304800" y="1752600"/>
            <a:ext cx="8458200" cy="449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xmlns="" id="{12A89609-BC4E-8AD0-7182-B0C065AD7E99}"/>
              </a:ext>
            </a:extLst>
          </p:cNvPr>
          <p:cNvSpPr/>
          <p:nvPr/>
        </p:nvSpPr>
        <p:spPr>
          <a:xfrm>
            <a:off x="2514600" y="812800"/>
            <a:ext cx="4648200" cy="71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 ở và phương tiện đi lại </a:t>
            </a:r>
            <a:endParaRPr 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45319" t="33317" r="24754" b="50996"/>
          <a:stretch>
            <a:fillRect/>
          </a:stretch>
        </p:blipFill>
        <p:spPr bwMode="auto">
          <a:xfrm>
            <a:off x="228600" y="1524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34416" t="63966" r="34491" b="25291"/>
          <a:stretch>
            <a:fillRect/>
          </a:stretch>
        </p:blipFill>
        <p:spPr bwMode="auto">
          <a:xfrm>
            <a:off x="533400" y="1371600"/>
            <a:ext cx="8001000" cy="487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2A89609-BC4E-8AD0-7182-B0C065AD7E99}"/>
              </a:ext>
            </a:extLst>
          </p:cNvPr>
          <p:cNvSpPr/>
          <p:nvPr/>
        </p:nvSpPr>
        <p:spPr>
          <a:xfrm>
            <a:off x="2514600" y="457200"/>
            <a:ext cx="4648200" cy="71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 ở và phương tiện đi lại </a:t>
            </a:r>
            <a:endParaRPr 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45319" t="33317" r="24754" b="50996"/>
          <a:stretch>
            <a:fillRect/>
          </a:stretch>
        </p:blipFill>
        <p:spPr bwMode="auto">
          <a:xfrm>
            <a:off x="228600" y="1524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D53A8E-BCD2-AF3A-38F5-04361D5F062B}"/>
              </a:ext>
            </a:extLst>
          </p:cNvPr>
          <p:cNvSpPr txBox="1"/>
          <p:nvPr/>
        </p:nvSpPr>
        <p:spPr>
          <a:xfrm>
            <a:off x="3627888" y="609600"/>
            <a:ext cx="269671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09630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Chợ nổi trên sông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BE6C63-30DA-0C42-04BA-25C7B05F9FE9}"/>
              </a:ext>
            </a:extLst>
          </p:cNvPr>
          <p:cNvSpPr txBox="1"/>
          <p:nvPr/>
        </p:nvSpPr>
        <p:spPr>
          <a:xfrm>
            <a:off x="305397" y="1600200"/>
            <a:ext cx="3733203" cy="46166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81019" indent="-381019" defTabSz="609630">
              <a:lnSpc>
                <a:spcPct val="15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*    Đọc thông tin, quan sát hình 7 và kết hợp vốn hiểu biết của bản thân, em hãy mô tả về chợ nổi trên sông.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l="45319" t="33317" r="24754" b="50996"/>
          <a:stretch>
            <a:fillRect/>
          </a:stretch>
        </p:blipFill>
        <p:spPr bwMode="auto">
          <a:xfrm>
            <a:off x="228600" y="1524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3"/>
          <a:srcRect l="47157" t="49642" r="34638" b="21480"/>
          <a:stretch>
            <a:fillRect/>
          </a:stretch>
        </p:blipFill>
        <p:spPr bwMode="auto">
          <a:xfrm>
            <a:off x="4495800" y="1447800"/>
            <a:ext cx="434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897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35320" t="31419" r="53001" b="39852"/>
          <a:stretch>
            <a:fillRect/>
          </a:stretch>
        </p:blipFill>
        <p:spPr bwMode="auto">
          <a:xfrm>
            <a:off x="304800" y="1295400"/>
            <a:ext cx="426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45319" t="33317" r="24754" b="50996"/>
          <a:stretch>
            <a:fillRect/>
          </a:stretch>
        </p:blipFill>
        <p:spPr bwMode="auto">
          <a:xfrm>
            <a:off x="228600" y="1524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D53A8E-BCD2-AF3A-38F5-04361D5F062B}"/>
              </a:ext>
            </a:extLst>
          </p:cNvPr>
          <p:cNvSpPr txBox="1"/>
          <p:nvPr/>
        </p:nvSpPr>
        <p:spPr>
          <a:xfrm>
            <a:off x="2942088" y="533400"/>
            <a:ext cx="269671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09630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Chợ nổi trên sông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343025"/>
            <a:ext cx="37338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D53A8E-BCD2-AF3A-38F5-04361D5F062B}"/>
              </a:ext>
            </a:extLst>
          </p:cNvPr>
          <p:cNvSpPr txBox="1"/>
          <p:nvPr/>
        </p:nvSpPr>
        <p:spPr>
          <a:xfrm>
            <a:off x="5609088" y="6091535"/>
            <a:ext cx="269671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09630"/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Chợ nổi Cái Răng</a:t>
            </a:r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254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MADE VIET NAM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11</cp:revision>
  <dcterms:created xsi:type="dcterms:W3CDTF">2024-03-02T13:25:52Z</dcterms:created>
  <dcterms:modified xsi:type="dcterms:W3CDTF">2024-03-31T12:35:34Z</dcterms:modified>
</cp:coreProperties>
</file>