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3" r:id="rId13"/>
    <p:sldId id="282" r:id="rId14"/>
    <p:sldId id="298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71" r:id="rId30"/>
  </p:sldIdLst>
  <p:sldSz cx="18288000" cy="10287000"/>
  <p:notesSz cx="6858000" cy="9144000"/>
  <p:embeddedFontLst>
    <p:embeddedFont>
      <p:font typeface="Baloo" panose="020B0604020202020204" charset="0"/>
      <p:regular r:id="rId32"/>
    </p:embeddedFont>
    <p:embeddedFont>
      <p:font typeface="Nunito Bold" panose="020B0604020202020204" charset="0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1FF"/>
    <a:srgbClr val="E6CD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67" autoAdjust="0"/>
    <p:restoredTop sz="94622" autoAdjust="0"/>
  </p:normalViewPr>
  <p:slideViewPr>
    <p:cSldViewPr>
      <p:cViewPr varScale="1">
        <p:scale>
          <a:sx n="48" d="100"/>
          <a:sy n="48" d="100"/>
        </p:scale>
        <p:origin x="1248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7C8D9-596E-4CE9-9ACB-D66238637F39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E520A9-C880-4153-A40A-E6FFE294C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4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520A9-C880-4153-A40A-E6FFE294CEA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815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46.png"/><Relationship Id="rId7" Type="http://schemas.openxmlformats.org/officeDocument/2006/relationships/image" Target="../media/image51.png"/><Relationship Id="rId12" Type="http://schemas.microsoft.com/office/2007/relationships/hdphoto" Target="../media/hdphoto8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11" Type="http://schemas.openxmlformats.org/officeDocument/2006/relationships/image" Target="../media/image53.png"/><Relationship Id="rId5" Type="http://schemas.openxmlformats.org/officeDocument/2006/relationships/image" Target="../media/image50.png"/><Relationship Id="rId10" Type="http://schemas.microsoft.com/office/2007/relationships/hdphoto" Target="../media/hdphoto7.wdp"/><Relationship Id="rId4" Type="http://schemas.openxmlformats.org/officeDocument/2006/relationships/image" Target="../media/image49.png"/><Relationship Id="rId9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1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17.svg"/><Relationship Id="rId4" Type="http://schemas.openxmlformats.org/officeDocument/2006/relationships/image" Target="../media/image13.svg"/><Relationship Id="rId9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46.png"/><Relationship Id="rId7" Type="http://schemas.microsoft.com/office/2007/relationships/hdphoto" Target="../media/hdphoto10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microsoft.com/office/2007/relationships/hdphoto" Target="../media/hdphoto9.wdp"/><Relationship Id="rId4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microsoft.com/office/2007/relationships/hdphoto" Target="../media/hdphoto11.wdp"/><Relationship Id="rId4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46.png"/><Relationship Id="rId7" Type="http://schemas.microsoft.com/office/2007/relationships/hdphoto" Target="../media/hdphoto13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microsoft.com/office/2007/relationships/hdphoto" Target="../media/hdphoto12.wdp"/><Relationship Id="rId4" Type="http://schemas.openxmlformats.org/officeDocument/2006/relationships/image" Target="../media/image59.png"/><Relationship Id="rId9" Type="http://schemas.microsoft.com/office/2007/relationships/hdphoto" Target="../media/hdphoto14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microsoft.com/office/2007/relationships/hdphoto" Target="../media/hdphoto15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png"/><Relationship Id="rId4" Type="http://schemas.openxmlformats.org/officeDocument/2006/relationships/image" Target="../media/image6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1.svg"/><Relationship Id="rId7" Type="http://schemas.openxmlformats.org/officeDocument/2006/relationships/image" Target="../media/image75.sv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73.svg"/><Relationship Id="rId4" Type="http://schemas.openxmlformats.org/officeDocument/2006/relationships/image" Target="../media/image72.pn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g"/><Relationship Id="rId9" Type="http://schemas.openxmlformats.org/officeDocument/2006/relationships/image" Target="../media/image1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AB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145774" y="5936120"/>
            <a:ext cx="30579547" cy="15289774"/>
          </a:xfrm>
          <a:custGeom>
            <a:avLst/>
            <a:gdLst/>
            <a:ahLst/>
            <a:cxnLst/>
            <a:rect l="l" t="t" r="r" b="b"/>
            <a:pathLst>
              <a:path w="30579547" h="15289774">
                <a:moveTo>
                  <a:pt x="0" y="0"/>
                </a:moveTo>
                <a:lnTo>
                  <a:pt x="30579548" y="0"/>
                </a:lnTo>
                <a:lnTo>
                  <a:pt x="30579548" y="15289774"/>
                </a:lnTo>
                <a:lnTo>
                  <a:pt x="0" y="152897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605260" y="625825"/>
            <a:ext cx="15987540" cy="9035350"/>
          </a:xfrm>
          <a:custGeom>
            <a:avLst/>
            <a:gdLst/>
            <a:ahLst/>
            <a:cxnLst/>
            <a:rect l="l" t="t" r="r" b="b"/>
            <a:pathLst>
              <a:path w="13077480" h="9035350">
                <a:moveTo>
                  <a:pt x="0" y="0"/>
                </a:moveTo>
                <a:lnTo>
                  <a:pt x="13077480" y="0"/>
                </a:lnTo>
                <a:lnTo>
                  <a:pt x="13077480" y="9035350"/>
                </a:lnTo>
                <a:lnTo>
                  <a:pt x="0" y="90353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00200" y="4266024"/>
            <a:ext cx="2449381" cy="3909216"/>
          </a:xfrm>
          <a:custGeom>
            <a:avLst/>
            <a:gdLst/>
            <a:ahLst/>
            <a:cxnLst/>
            <a:rect l="l" t="t" r="r" b="b"/>
            <a:pathLst>
              <a:path w="2151064" h="4909066">
                <a:moveTo>
                  <a:pt x="0" y="0"/>
                </a:moveTo>
                <a:lnTo>
                  <a:pt x="2151064" y="0"/>
                </a:lnTo>
                <a:lnTo>
                  <a:pt x="2151064" y="4909066"/>
                </a:lnTo>
                <a:lnTo>
                  <a:pt x="0" y="49090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4768050" y="1088236"/>
            <a:ext cx="10743001" cy="5861310"/>
            <a:chOff x="0" y="0"/>
            <a:chExt cx="1366503" cy="91517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66503" cy="915173"/>
            </a:xfrm>
            <a:custGeom>
              <a:avLst/>
              <a:gdLst/>
              <a:ahLst/>
              <a:cxnLst/>
              <a:rect l="l" t="t" r="r" b="b"/>
              <a:pathLst>
                <a:path w="1366503" h="915173">
                  <a:moveTo>
                    <a:pt x="1242043" y="915172"/>
                  </a:moveTo>
                  <a:lnTo>
                    <a:pt x="124460" y="915172"/>
                  </a:lnTo>
                  <a:cubicBezTo>
                    <a:pt x="55880" y="915172"/>
                    <a:pt x="0" y="859292"/>
                    <a:pt x="0" y="79071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42043" y="0"/>
                  </a:lnTo>
                  <a:cubicBezTo>
                    <a:pt x="1310623" y="0"/>
                    <a:pt x="1366503" y="55880"/>
                    <a:pt x="1366503" y="124460"/>
                  </a:cubicBezTo>
                  <a:lnTo>
                    <a:pt x="1366503" y="790712"/>
                  </a:lnTo>
                  <a:cubicBezTo>
                    <a:pt x="1366503" y="859292"/>
                    <a:pt x="1310623" y="915173"/>
                    <a:pt x="1242043" y="915173"/>
                  </a:cubicBezTo>
                  <a:close/>
                </a:path>
              </a:pathLst>
            </a:custGeom>
            <a:solidFill>
              <a:srgbClr val="FFD0DA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4672753" y="2287471"/>
            <a:ext cx="11386351" cy="4718731"/>
            <a:chOff x="72003" y="831294"/>
            <a:chExt cx="11177405" cy="5511617"/>
          </a:xfrm>
        </p:grpSpPr>
        <p:sp>
          <p:nvSpPr>
            <p:cNvPr id="8" name="TextBox 8"/>
            <p:cNvSpPr txBox="1"/>
            <p:nvPr/>
          </p:nvSpPr>
          <p:spPr>
            <a:xfrm>
              <a:off x="72003" y="2029005"/>
              <a:ext cx="11177405" cy="431390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8000" dirty="0">
                  <a:solidFill>
                    <a:srgbClr val="262A55"/>
                  </a:solidFill>
                  <a:latin typeface="Baloo"/>
                  <a:ea typeface="Baloo"/>
                  <a:cs typeface="Baloo"/>
                  <a:sym typeface="Baloo"/>
                </a:rPr>
                <a:t>BÀI 4.</a:t>
              </a:r>
            </a:p>
            <a:p>
              <a:pPr algn="ctr"/>
              <a:r>
                <a:rPr lang="en-US" sz="8000" dirty="0">
                  <a:solidFill>
                    <a:srgbClr val="262A55"/>
                  </a:solidFill>
                  <a:latin typeface="Baloo"/>
                  <a:ea typeface="Baloo"/>
                  <a:cs typeface="Baloo"/>
                  <a:sym typeface="Baloo"/>
                </a:rPr>
                <a:t>LÀM VIỆC VỚI MÁY TÍNH </a:t>
              </a:r>
              <a:r>
                <a:rPr lang="en-US" sz="8000" i="1" dirty="0">
                  <a:solidFill>
                    <a:srgbClr val="262A55"/>
                  </a:solidFill>
                  <a:latin typeface="Baloo"/>
                  <a:ea typeface="Baloo"/>
                  <a:cs typeface="Baloo"/>
                  <a:sym typeface="Baloo"/>
                </a:rPr>
                <a:t>(</a:t>
              </a:r>
              <a:r>
                <a:rPr lang="en-US" sz="8000" i="1" dirty="0" err="1">
                  <a:solidFill>
                    <a:srgbClr val="262A55"/>
                  </a:solidFill>
                  <a:latin typeface="Baloo"/>
                  <a:ea typeface="Baloo"/>
                  <a:cs typeface="Baloo"/>
                  <a:sym typeface="Baloo"/>
                </a:rPr>
                <a:t>tiết</a:t>
              </a:r>
              <a:r>
                <a:rPr lang="en-US" sz="8000" i="1" dirty="0">
                  <a:solidFill>
                    <a:srgbClr val="262A55"/>
                  </a:solidFill>
                  <a:latin typeface="Baloo"/>
                  <a:ea typeface="Baloo"/>
                  <a:cs typeface="Baloo"/>
                  <a:sym typeface="Baloo"/>
                </a:rPr>
                <a:t> 3) – </a:t>
              </a:r>
              <a:r>
                <a:rPr lang="en-US" sz="8000" i="1" dirty="0" err="1">
                  <a:solidFill>
                    <a:srgbClr val="262A55"/>
                  </a:solidFill>
                  <a:latin typeface="Baloo"/>
                  <a:ea typeface="Baloo"/>
                  <a:cs typeface="Baloo"/>
                  <a:sym typeface="Baloo"/>
                </a:rPr>
                <a:t>Thực</a:t>
              </a:r>
              <a:r>
                <a:rPr lang="en-US" sz="8000" i="1" dirty="0">
                  <a:solidFill>
                    <a:srgbClr val="262A55"/>
                  </a:solidFill>
                  <a:latin typeface="Baloo"/>
                  <a:ea typeface="Baloo"/>
                  <a:cs typeface="Baloo"/>
                  <a:sym typeface="Baloo"/>
                </a:rPr>
                <a:t> </a:t>
              </a:r>
              <a:r>
                <a:rPr lang="en-US" sz="8000" i="1" dirty="0" err="1">
                  <a:solidFill>
                    <a:srgbClr val="262A55"/>
                  </a:solidFill>
                  <a:latin typeface="Baloo"/>
                  <a:ea typeface="Baloo"/>
                  <a:cs typeface="Baloo"/>
                  <a:sym typeface="Baloo"/>
                </a:rPr>
                <a:t>hành</a:t>
              </a:r>
              <a:endParaRPr lang="en-US" sz="8000" i="1" dirty="0">
                <a:solidFill>
                  <a:srgbClr val="262A55"/>
                </a:solidFill>
                <a:latin typeface="Baloo"/>
                <a:ea typeface="Baloo"/>
                <a:cs typeface="Baloo"/>
                <a:sym typeface="Baloo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3769240" y="831294"/>
              <a:ext cx="4958846" cy="78189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4760"/>
                </a:lnSpc>
              </a:pPr>
              <a:r>
                <a:rPr lang="en-US" sz="5400" b="1" dirty="0">
                  <a:solidFill>
                    <a:srgbClr val="262A55"/>
                  </a:solidFill>
                  <a:latin typeface="Nunito Bold"/>
                  <a:ea typeface="Nunito Bold"/>
                  <a:cs typeface="Nunito Bold"/>
                  <a:sym typeface="Nunito Bold"/>
                </a:rPr>
                <a:t>TIN HỌC 3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15071078" y="4762500"/>
            <a:ext cx="3981071" cy="3639359"/>
          </a:xfrm>
          <a:custGeom>
            <a:avLst/>
            <a:gdLst/>
            <a:ahLst/>
            <a:cxnLst/>
            <a:rect l="l" t="t" r="r" b="b"/>
            <a:pathLst>
              <a:path w="6663910" h="4446645">
                <a:moveTo>
                  <a:pt x="0" y="0"/>
                </a:moveTo>
                <a:lnTo>
                  <a:pt x="6663909" y="0"/>
                </a:lnTo>
                <a:lnTo>
                  <a:pt x="6663909" y="4446645"/>
                </a:lnTo>
                <a:lnTo>
                  <a:pt x="0" y="444664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204400">
            <a:off x="14616941" y="1006957"/>
            <a:ext cx="864175" cy="1033252"/>
          </a:xfrm>
          <a:custGeom>
            <a:avLst/>
            <a:gdLst/>
            <a:ahLst/>
            <a:cxnLst/>
            <a:rect l="l" t="t" r="r" b="b"/>
            <a:pathLst>
              <a:path w="864175" h="1033252">
                <a:moveTo>
                  <a:pt x="0" y="0"/>
                </a:moveTo>
                <a:lnTo>
                  <a:pt x="864175" y="0"/>
                </a:lnTo>
                <a:lnTo>
                  <a:pt x="864175" y="1033252"/>
                </a:lnTo>
                <a:lnTo>
                  <a:pt x="0" y="103325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953414" flipH="1">
            <a:off x="3357931" y="2336206"/>
            <a:ext cx="895712" cy="1070960"/>
          </a:xfrm>
          <a:custGeom>
            <a:avLst/>
            <a:gdLst/>
            <a:ahLst/>
            <a:cxnLst/>
            <a:rect l="l" t="t" r="r" b="b"/>
            <a:pathLst>
              <a:path w="895712" h="1070960">
                <a:moveTo>
                  <a:pt x="895712" y="0"/>
                </a:moveTo>
                <a:lnTo>
                  <a:pt x="0" y="0"/>
                </a:lnTo>
                <a:lnTo>
                  <a:pt x="0" y="1070960"/>
                </a:lnTo>
                <a:lnTo>
                  <a:pt x="895712" y="1070960"/>
                </a:lnTo>
                <a:lnTo>
                  <a:pt x="895712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1026" name="Picture 2" descr="TLTH - Bộ SGK Lớp 6 - Kết nối tri thức với cuộc sống - Công ty Cổ phần Đầu  tư và Phát triển Giáo dục Phương Nam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914" y="29705"/>
            <a:ext cx="1981888" cy="198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638800" y="1144886"/>
            <a:ext cx="94322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err="1"/>
              <a:t>Thứ</a:t>
            </a:r>
            <a:r>
              <a:rPr lang="en-US" sz="4400" i="1" dirty="0"/>
              <a:t> </a:t>
            </a:r>
            <a:r>
              <a:rPr lang="en-US" sz="4400" i="1" dirty="0" err="1"/>
              <a:t>Sáu</a:t>
            </a:r>
            <a:r>
              <a:rPr lang="en-US" sz="4400" i="1" dirty="0"/>
              <a:t>, </a:t>
            </a:r>
            <a:r>
              <a:rPr lang="en-US" sz="4400" i="1" dirty="0" err="1"/>
              <a:t>ngày</a:t>
            </a:r>
            <a:r>
              <a:rPr lang="en-US" sz="4400" i="1" dirty="0"/>
              <a:t> 07 </a:t>
            </a:r>
            <a:r>
              <a:rPr lang="en-US" sz="4400" i="1" dirty="0" err="1"/>
              <a:t>tháng</a:t>
            </a:r>
            <a:r>
              <a:rPr lang="en-US" sz="4400" i="1" dirty="0"/>
              <a:t> 11 </a:t>
            </a:r>
            <a:r>
              <a:rPr lang="en-US" sz="4400" i="1" dirty="0" err="1"/>
              <a:t>năm</a:t>
            </a:r>
            <a:r>
              <a:rPr lang="en-US" sz="4400" i="1" dirty="0"/>
              <a:t> 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1"/>
            <a:ext cx="18288000" cy="10286999"/>
            <a:chOff x="0" y="1"/>
            <a:chExt cx="18288000" cy="10286999"/>
          </a:xfrm>
        </p:grpSpPr>
        <p:pic>
          <p:nvPicPr>
            <p:cNvPr id="4" name="Picture 2" descr="Hình nền powerpoint đặc sắc - Hà Nội Spirit Of Plac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02" b="69403"/>
            <a:stretch/>
          </p:blipFill>
          <p:spPr bwMode="auto">
            <a:xfrm>
              <a:off x="0" y="1"/>
              <a:ext cx="1828800" cy="1633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Hình nền powerpoint đặc sắc - Hà Nội Spirit Of Plac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02" b="69403"/>
            <a:stretch/>
          </p:blipFill>
          <p:spPr bwMode="auto">
            <a:xfrm rot="5400000">
              <a:off x="16557068" y="97869"/>
              <a:ext cx="1828800" cy="1633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Hình nền powerpoint đặc sắc - Hà Nội Spirit Of Plac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02" b="69403"/>
            <a:stretch/>
          </p:blipFill>
          <p:spPr bwMode="auto">
            <a:xfrm rot="16200000">
              <a:off x="-97868" y="8556068"/>
              <a:ext cx="1828800" cy="1633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Hình nền powerpoint đặc sắc - Hà Nội Spirit Of Plac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02" b="69403"/>
            <a:stretch/>
          </p:blipFill>
          <p:spPr bwMode="auto">
            <a:xfrm rot="10800000">
              <a:off x="16459200" y="8653936"/>
              <a:ext cx="1828800" cy="1633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552700"/>
            <a:ext cx="17378339" cy="4267200"/>
          </a:xfrm>
          <a:prstGeom prst="rect">
            <a:avLst/>
          </a:prstGeom>
        </p:spPr>
      </p:pic>
      <p:sp>
        <p:nvSpPr>
          <p:cNvPr id="8" name="TextBox 4"/>
          <p:cNvSpPr txBox="1"/>
          <p:nvPr/>
        </p:nvSpPr>
        <p:spPr>
          <a:xfrm>
            <a:off x="4054885" y="-77223"/>
            <a:ext cx="10393516" cy="881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90"/>
              </a:lnSpc>
            </a:pPr>
            <a:r>
              <a:rPr lang="en-US" sz="4400" err="1">
                <a:solidFill>
                  <a:srgbClr val="FA7A4A"/>
                </a:solidFill>
                <a:latin typeface="Baloo"/>
                <a:ea typeface="Baloo"/>
                <a:cs typeface="Baloo"/>
                <a:sym typeface="Baloo"/>
              </a:rPr>
              <a:t>Bài</a:t>
            </a:r>
            <a:r>
              <a:rPr lang="en-US" sz="4400">
                <a:solidFill>
                  <a:srgbClr val="FA7A4A"/>
                </a:solidFill>
                <a:latin typeface="Baloo"/>
                <a:ea typeface="Baloo"/>
                <a:cs typeface="Baloo"/>
                <a:sym typeface="Baloo"/>
              </a:rPr>
              <a:t> 4. Làm việc với máy tính</a:t>
            </a:r>
          </a:p>
        </p:txBody>
      </p:sp>
      <p:sp>
        <p:nvSpPr>
          <p:cNvPr id="9" name="Rectangle 8"/>
          <p:cNvSpPr/>
          <p:nvPr/>
        </p:nvSpPr>
        <p:spPr>
          <a:xfrm>
            <a:off x="1981200" y="1293523"/>
            <a:ext cx="462658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" panose="020B0604020202020204" charset="0"/>
                <a:cs typeface="Baloo" panose="020B0604020202020204" charset="0"/>
              </a:rPr>
              <a:t>2. Chuột máy tính</a:t>
            </a:r>
          </a:p>
        </p:txBody>
      </p:sp>
    </p:spTree>
    <p:extLst>
      <p:ext uri="{BB962C8B-B14F-4D97-AF65-F5344CB8AC3E}">
        <p14:creationId xmlns:p14="http://schemas.microsoft.com/office/powerpoint/2010/main" val="1396010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1"/>
            <a:ext cx="18288000" cy="10286999"/>
            <a:chOff x="0" y="1"/>
            <a:chExt cx="18288000" cy="10286999"/>
          </a:xfrm>
        </p:grpSpPr>
        <p:pic>
          <p:nvPicPr>
            <p:cNvPr id="9" name="Picture 2" descr="Hình nền powerpoint đặc sắc - Hà Nội Spirit Of Plac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02" b="69403"/>
            <a:stretch/>
          </p:blipFill>
          <p:spPr bwMode="auto">
            <a:xfrm>
              <a:off x="0" y="1"/>
              <a:ext cx="1828800" cy="1633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Hình nền powerpoint đặc sắc - Hà Nội Spirit Of Plac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02" b="69403"/>
            <a:stretch/>
          </p:blipFill>
          <p:spPr bwMode="auto">
            <a:xfrm rot="5400000">
              <a:off x="16557068" y="97869"/>
              <a:ext cx="1828800" cy="1633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Hình nền powerpoint đặc sắc - Hà Nội Spirit Of Plac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02" b="69403"/>
            <a:stretch/>
          </p:blipFill>
          <p:spPr bwMode="auto">
            <a:xfrm rot="16200000">
              <a:off x="-97868" y="8556068"/>
              <a:ext cx="1828800" cy="1633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Hình nền powerpoint đặc sắc - Hà Nội Spirit Of Plac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02" b="69403"/>
            <a:stretch/>
          </p:blipFill>
          <p:spPr bwMode="auto">
            <a:xfrm rot="10800000">
              <a:off x="16459200" y="8653936"/>
              <a:ext cx="1828800" cy="1633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25200" y="2400300"/>
            <a:ext cx="5992750" cy="57912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838200" y="3390900"/>
            <a:ext cx="9372600" cy="3581400"/>
            <a:chOff x="1066800" y="1666966"/>
            <a:chExt cx="8676190" cy="164773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66800" y="1666966"/>
              <a:ext cx="8676190" cy="1466667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2895600" y="2628900"/>
              <a:ext cx="556260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4"/>
          <p:cNvSpPr txBox="1"/>
          <p:nvPr/>
        </p:nvSpPr>
        <p:spPr>
          <a:xfrm>
            <a:off x="4054885" y="-77223"/>
            <a:ext cx="10393516" cy="881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90"/>
              </a:lnSpc>
            </a:pPr>
            <a:r>
              <a:rPr lang="en-US" sz="4400" err="1">
                <a:solidFill>
                  <a:srgbClr val="FA7A4A"/>
                </a:solidFill>
                <a:latin typeface="Baloo"/>
                <a:ea typeface="Baloo"/>
                <a:cs typeface="Baloo"/>
                <a:sym typeface="Baloo"/>
              </a:rPr>
              <a:t>Bài</a:t>
            </a:r>
            <a:r>
              <a:rPr lang="en-US" sz="4400">
                <a:solidFill>
                  <a:srgbClr val="FA7A4A"/>
                </a:solidFill>
                <a:latin typeface="Baloo"/>
                <a:ea typeface="Baloo"/>
                <a:cs typeface="Baloo"/>
                <a:sym typeface="Baloo"/>
              </a:rPr>
              <a:t> 4. Làm việc với máy tính</a:t>
            </a:r>
          </a:p>
        </p:txBody>
      </p:sp>
      <p:sp>
        <p:nvSpPr>
          <p:cNvPr id="7" name="Rectangle 6"/>
          <p:cNvSpPr/>
          <p:nvPr/>
        </p:nvSpPr>
        <p:spPr>
          <a:xfrm>
            <a:off x="1981200" y="1293523"/>
            <a:ext cx="462658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" panose="020B0604020202020204" charset="0"/>
                <a:cs typeface="Baloo" panose="020B0604020202020204" charset="0"/>
              </a:rPr>
              <a:t>2. Chuột máy tính</a:t>
            </a:r>
          </a:p>
        </p:txBody>
      </p:sp>
    </p:spTree>
    <p:extLst>
      <p:ext uri="{BB962C8B-B14F-4D97-AF65-F5344CB8AC3E}">
        <p14:creationId xmlns:p14="http://schemas.microsoft.com/office/powerpoint/2010/main" val="731665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"/>
            <a:ext cx="18288000" cy="10286999"/>
            <a:chOff x="0" y="1"/>
            <a:chExt cx="18288000" cy="10286999"/>
          </a:xfrm>
        </p:grpSpPr>
        <p:pic>
          <p:nvPicPr>
            <p:cNvPr id="3" name="Picture 2" descr="Hình nền powerpoint đặc sắc - Hà Nội Spirit Of Plac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02" b="69403"/>
            <a:stretch/>
          </p:blipFill>
          <p:spPr bwMode="auto">
            <a:xfrm>
              <a:off x="0" y="1"/>
              <a:ext cx="1828800" cy="1633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Hình nền powerpoint đặc sắc - Hà Nội Spirit Of Plac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02" b="69403"/>
            <a:stretch/>
          </p:blipFill>
          <p:spPr bwMode="auto">
            <a:xfrm rot="5400000">
              <a:off x="16557068" y="97869"/>
              <a:ext cx="1828800" cy="1633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Hình nền powerpoint đặc sắc - Hà Nội Spirit Of Plac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02" b="69403"/>
            <a:stretch/>
          </p:blipFill>
          <p:spPr bwMode="auto">
            <a:xfrm rot="16200000">
              <a:off x="-97868" y="8556068"/>
              <a:ext cx="1828800" cy="1633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Hình nền powerpoint đặc sắc - Hà Nội Spirit Of Plac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02" b="69403"/>
            <a:stretch/>
          </p:blipFill>
          <p:spPr bwMode="auto">
            <a:xfrm rot="10800000">
              <a:off x="16459200" y="8653936"/>
              <a:ext cx="1828800" cy="1633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4"/>
          <p:cNvSpPr txBox="1"/>
          <p:nvPr/>
        </p:nvSpPr>
        <p:spPr>
          <a:xfrm>
            <a:off x="4054885" y="-77223"/>
            <a:ext cx="10393516" cy="881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90"/>
              </a:lnSpc>
            </a:pPr>
            <a:r>
              <a:rPr lang="en-US" sz="4400" err="1">
                <a:solidFill>
                  <a:srgbClr val="FA7A4A"/>
                </a:solidFill>
                <a:latin typeface="Baloo"/>
                <a:ea typeface="Baloo"/>
                <a:cs typeface="Baloo"/>
                <a:sym typeface="Baloo"/>
              </a:rPr>
              <a:t>Bài</a:t>
            </a:r>
            <a:r>
              <a:rPr lang="en-US" sz="4400">
                <a:solidFill>
                  <a:srgbClr val="FA7A4A"/>
                </a:solidFill>
                <a:latin typeface="Baloo"/>
                <a:ea typeface="Baloo"/>
                <a:cs typeface="Baloo"/>
                <a:sym typeface="Baloo"/>
              </a:rPr>
              <a:t> 4. Làm việc với máy tính</a:t>
            </a:r>
          </a:p>
        </p:txBody>
      </p:sp>
      <p:sp>
        <p:nvSpPr>
          <p:cNvPr id="8" name="Rectangle 7"/>
          <p:cNvSpPr/>
          <p:nvPr/>
        </p:nvSpPr>
        <p:spPr>
          <a:xfrm>
            <a:off x="1981200" y="1293523"/>
            <a:ext cx="462658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" panose="020B0604020202020204" charset="0"/>
                <a:cs typeface="Baloo" panose="020B0604020202020204" charset="0"/>
              </a:rPr>
              <a:t>2. Chuột máy tính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r="81173"/>
          <a:stretch/>
        </p:blipFill>
        <p:spPr>
          <a:xfrm>
            <a:off x="1303382" y="2327707"/>
            <a:ext cx="3307753" cy="56390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18624" r="42782"/>
          <a:stretch/>
        </p:blipFill>
        <p:spPr>
          <a:xfrm>
            <a:off x="4573035" y="2407727"/>
            <a:ext cx="6588258" cy="54789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57836" r="406"/>
          <a:stretch/>
        </p:blipFill>
        <p:spPr>
          <a:xfrm>
            <a:off x="11140521" y="2407727"/>
            <a:ext cx="7128429" cy="547897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7586" y="8231462"/>
            <a:ext cx="12831614" cy="125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041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ình nền Powerpoint Xanh Trắng Tự Nhiên Hoa Hồng Mùa Xuân Kỷ Niệm Hoa Văn  Đẹp miễn phí - Slidesdo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8288000" cy="1028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4"/>
          <p:cNvSpPr txBox="1"/>
          <p:nvPr/>
        </p:nvSpPr>
        <p:spPr>
          <a:xfrm>
            <a:off x="4054885" y="-77223"/>
            <a:ext cx="10393516" cy="881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90"/>
              </a:lnSpc>
            </a:pPr>
            <a:r>
              <a:rPr lang="en-US" sz="4400" err="1">
                <a:solidFill>
                  <a:srgbClr val="FA7A4A"/>
                </a:solidFill>
                <a:latin typeface="Baloo"/>
                <a:ea typeface="Baloo"/>
                <a:cs typeface="Baloo"/>
                <a:sym typeface="Baloo"/>
              </a:rPr>
              <a:t>Bài</a:t>
            </a:r>
            <a:r>
              <a:rPr lang="en-US" sz="4400">
                <a:solidFill>
                  <a:srgbClr val="FA7A4A"/>
                </a:solidFill>
                <a:latin typeface="Baloo"/>
                <a:ea typeface="Baloo"/>
                <a:cs typeface="Baloo"/>
                <a:sym typeface="Baloo"/>
              </a:rPr>
              <a:t> 4. Làm việc với máy tính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62000" y="1392718"/>
            <a:ext cx="17221200" cy="5274782"/>
            <a:chOff x="1077333" y="2781300"/>
            <a:chExt cx="16133333" cy="415267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7333" y="3353024"/>
              <a:ext cx="16133333" cy="3580952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5867400" y="2781300"/>
              <a:ext cx="6934200" cy="990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1058283" y="1291791"/>
            <a:ext cx="462658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" panose="020B0604020202020204" charset="0"/>
                <a:cs typeface="Baloo" panose="020B0604020202020204" charset="0"/>
              </a:rPr>
              <a:t>2. Chuột máy tính</a:t>
            </a:r>
          </a:p>
        </p:txBody>
      </p:sp>
    </p:spTree>
    <p:extLst>
      <p:ext uri="{BB962C8B-B14F-4D97-AF65-F5344CB8AC3E}">
        <p14:creationId xmlns:p14="http://schemas.microsoft.com/office/powerpoint/2010/main" val="118967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ình nền Powerpoint Xanh Trắng Tự Nhiên Hoa Hồng Mùa Xuân Kỷ Niệm Hoa Văn  Đẹp miễn phí - Slidesdo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8288000" cy="1028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4"/>
          <p:cNvSpPr txBox="1"/>
          <p:nvPr/>
        </p:nvSpPr>
        <p:spPr>
          <a:xfrm>
            <a:off x="4054885" y="-77223"/>
            <a:ext cx="10393516" cy="881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90"/>
              </a:lnSpc>
            </a:pPr>
            <a:r>
              <a:rPr lang="en-US" sz="4400" err="1">
                <a:solidFill>
                  <a:srgbClr val="FA7A4A"/>
                </a:solidFill>
                <a:latin typeface="Baloo"/>
                <a:ea typeface="Baloo"/>
                <a:cs typeface="Baloo"/>
                <a:sym typeface="Baloo"/>
              </a:rPr>
              <a:t>Bài</a:t>
            </a:r>
            <a:r>
              <a:rPr lang="en-US" sz="4400">
                <a:solidFill>
                  <a:srgbClr val="FA7A4A"/>
                </a:solidFill>
                <a:latin typeface="Baloo"/>
                <a:ea typeface="Baloo"/>
                <a:cs typeface="Baloo"/>
                <a:sym typeface="Baloo"/>
              </a:rPr>
              <a:t> 4. Làm việc với máy tính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58283" y="1291791"/>
            <a:ext cx="462658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" panose="020B0604020202020204" charset="0"/>
                <a:cs typeface="Baloo" panose="020B0604020202020204" charset="0"/>
              </a:rPr>
              <a:t>2. Chuột máy tính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r="91731" b="24767"/>
          <a:stretch/>
        </p:blipFill>
        <p:spPr>
          <a:xfrm>
            <a:off x="609600" y="1844834"/>
            <a:ext cx="1600200" cy="16036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9843" r="2348" b="7727"/>
          <a:stretch/>
        </p:blipFill>
        <p:spPr>
          <a:xfrm>
            <a:off x="755343" y="3448498"/>
            <a:ext cx="16992600" cy="1966898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09599" y="4610100"/>
            <a:ext cx="914401" cy="899631"/>
          </a:xfrm>
          <a:prstGeom prst="ellipse">
            <a:avLst/>
          </a:prstGeom>
          <a:noFill/>
          <a:ln w="1143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92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1"/>
            <a:ext cx="18288000" cy="10286999"/>
            <a:chOff x="0" y="1"/>
            <a:chExt cx="18288000" cy="10286999"/>
          </a:xfrm>
        </p:grpSpPr>
        <p:pic>
          <p:nvPicPr>
            <p:cNvPr id="6" name="Picture 2" descr="Hình nền powerpoint đặc sắc - Hà Nội Spirit Of Plac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02" b="69403"/>
            <a:stretch/>
          </p:blipFill>
          <p:spPr bwMode="auto">
            <a:xfrm>
              <a:off x="0" y="1"/>
              <a:ext cx="1828800" cy="1633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Hình nền powerpoint đặc sắc - Hà Nội Spirit Of Plac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02" b="69403"/>
            <a:stretch/>
          </p:blipFill>
          <p:spPr bwMode="auto">
            <a:xfrm rot="5400000">
              <a:off x="16557068" y="97869"/>
              <a:ext cx="1828800" cy="1633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Hình nền powerpoint đặc sắc - Hà Nội Spirit Of Plac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02" b="69403"/>
            <a:stretch/>
          </p:blipFill>
          <p:spPr bwMode="auto">
            <a:xfrm rot="16200000">
              <a:off x="-97868" y="8556068"/>
              <a:ext cx="1828800" cy="1633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Hình nền powerpoint đặc sắc - Hà Nội Spirit Of Plac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02" b="69403"/>
            <a:stretch/>
          </p:blipFill>
          <p:spPr bwMode="auto">
            <a:xfrm rot="10800000">
              <a:off x="16459200" y="8653936"/>
              <a:ext cx="1828800" cy="1633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33065"/>
            <a:ext cx="15561905" cy="4866667"/>
          </a:xfrm>
          <a:prstGeom prst="rect">
            <a:avLst/>
          </a:prstGeom>
        </p:spPr>
      </p:pic>
      <p:sp>
        <p:nvSpPr>
          <p:cNvPr id="3" name="TextBox 4"/>
          <p:cNvSpPr txBox="1"/>
          <p:nvPr/>
        </p:nvSpPr>
        <p:spPr>
          <a:xfrm>
            <a:off x="4054885" y="-77223"/>
            <a:ext cx="10393516" cy="881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90"/>
              </a:lnSpc>
            </a:pPr>
            <a:r>
              <a:rPr lang="en-US" sz="4400" err="1">
                <a:solidFill>
                  <a:srgbClr val="FA7A4A"/>
                </a:solidFill>
                <a:latin typeface="Baloo"/>
                <a:ea typeface="Baloo"/>
                <a:cs typeface="Baloo"/>
                <a:sym typeface="Baloo"/>
              </a:rPr>
              <a:t>Bài</a:t>
            </a:r>
            <a:r>
              <a:rPr lang="en-US" sz="4400">
                <a:solidFill>
                  <a:srgbClr val="FA7A4A"/>
                </a:solidFill>
                <a:latin typeface="Baloo"/>
                <a:ea typeface="Baloo"/>
                <a:cs typeface="Baloo"/>
                <a:sym typeface="Baloo"/>
              </a:rPr>
              <a:t> 4. Làm việc với máy tính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11435"/>
          <a:stretch/>
        </p:blipFill>
        <p:spPr>
          <a:xfrm>
            <a:off x="10850621" y="5118430"/>
            <a:ext cx="5486400" cy="472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239251"/>
      </p:ext>
    </p:extLst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1"/>
            <a:ext cx="18288000" cy="10286999"/>
            <a:chOff x="0" y="1"/>
            <a:chExt cx="18288000" cy="10286999"/>
          </a:xfrm>
        </p:grpSpPr>
        <p:pic>
          <p:nvPicPr>
            <p:cNvPr id="6" name="Picture 2" descr="Hình nền powerpoint đặc sắc - Hà Nội Spirit Of Plac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02" b="69403"/>
            <a:stretch/>
          </p:blipFill>
          <p:spPr bwMode="auto">
            <a:xfrm>
              <a:off x="0" y="1"/>
              <a:ext cx="1828800" cy="1633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Hình nền powerpoint đặc sắc - Hà Nội Spirit Of Plac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02" b="69403"/>
            <a:stretch/>
          </p:blipFill>
          <p:spPr bwMode="auto">
            <a:xfrm rot="5400000">
              <a:off x="16557068" y="97869"/>
              <a:ext cx="1828800" cy="1633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Hình nền powerpoint đặc sắc - Hà Nội Spirit Of Plac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02" b="69403"/>
            <a:stretch/>
          </p:blipFill>
          <p:spPr bwMode="auto">
            <a:xfrm rot="16200000">
              <a:off x="-97868" y="8556068"/>
              <a:ext cx="1828800" cy="1633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Hình nền powerpoint đặc sắc - Hà Nội Spirit Of Plac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02" b="69403"/>
            <a:stretch/>
          </p:blipFill>
          <p:spPr bwMode="auto">
            <a:xfrm rot="10800000">
              <a:off x="16459200" y="8653936"/>
              <a:ext cx="1828800" cy="1633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0256" y="1565787"/>
            <a:ext cx="14994680" cy="79211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3064" y="934474"/>
            <a:ext cx="8566357" cy="7620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054885" y="-77223"/>
            <a:ext cx="10393516" cy="881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90"/>
              </a:lnSpc>
            </a:pPr>
            <a:r>
              <a:rPr lang="en-US" sz="4400" err="1">
                <a:solidFill>
                  <a:srgbClr val="FA7A4A"/>
                </a:solidFill>
                <a:latin typeface="Baloo"/>
                <a:ea typeface="Baloo"/>
                <a:cs typeface="Baloo"/>
                <a:sym typeface="Baloo"/>
              </a:rPr>
              <a:t>Bài</a:t>
            </a:r>
            <a:r>
              <a:rPr lang="en-US" sz="4400">
                <a:solidFill>
                  <a:srgbClr val="FA7A4A"/>
                </a:solidFill>
                <a:latin typeface="Baloo"/>
                <a:ea typeface="Baloo"/>
                <a:cs typeface="Baloo"/>
                <a:sym typeface="Baloo"/>
              </a:rPr>
              <a:t> 4. Làm việc với máy tính</a:t>
            </a:r>
          </a:p>
        </p:txBody>
      </p:sp>
    </p:spTree>
    <p:extLst>
      <p:ext uri="{BB962C8B-B14F-4D97-AF65-F5344CB8AC3E}">
        <p14:creationId xmlns:p14="http://schemas.microsoft.com/office/powerpoint/2010/main" val="61512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1"/>
            <a:ext cx="18288000" cy="10286999"/>
            <a:chOff x="0" y="1"/>
            <a:chExt cx="18288000" cy="10286999"/>
          </a:xfrm>
        </p:grpSpPr>
        <p:pic>
          <p:nvPicPr>
            <p:cNvPr id="6" name="Picture 2" descr="Hình nền powerpoint đặc sắc - Hà Nội Spirit Of Plac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02" b="69403"/>
            <a:stretch/>
          </p:blipFill>
          <p:spPr bwMode="auto">
            <a:xfrm>
              <a:off x="0" y="1"/>
              <a:ext cx="1828800" cy="1633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Hình nền powerpoint đặc sắc - Hà Nội Spirit Of Plac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02" b="69403"/>
            <a:stretch/>
          </p:blipFill>
          <p:spPr bwMode="auto">
            <a:xfrm rot="5400000">
              <a:off x="16557068" y="97869"/>
              <a:ext cx="1828800" cy="1633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Hình nền powerpoint đặc sắc - Hà Nội Spirit Of Plac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02" b="69403"/>
            <a:stretch/>
          </p:blipFill>
          <p:spPr bwMode="auto">
            <a:xfrm rot="16200000">
              <a:off x="-97868" y="8556068"/>
              <a:ext cx="1828800" cy="1633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Hình nền powerpoint đặc sắc - Hà Nội Spirit Of Plac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02" b="69403"/>
            <a:stretch/>
          </p:blipFill>
          <p:spPr bwMode="auto">
            <a:xfrm rot="10800000">
              <a:off x="16459200" y="8653936"/>
              <a:ext cx="1828800" cy="1633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064" y="934474"/>
            <a:ext cx="8566357" cy="7620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054885" y="-77223"/>
            <a:ext cx="10393516" cy="881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90"/>
              </a:lnSpc>
            </a:pPr>
            <a:r>
              <a:rPr lang="en-US" sz="4400" err="1">
                <a:solidFill>
                  <a:srgbClr val="FA7A4A"/>
                </a:solidFill>
                <a:latin typeface="Baloo"/>
                <a:ea typeface="Baloo"/>
                <a:cs typeface="Baloo"/>
                <a:sym typeface="Baloo"/>
              </a:rPr>
              <a:t>Bài</a:t>
            </a:r>
            <a:r>
              <a:rPr lang="en-US" sz="4400">
                <a:solidFill>
                  <a:srgbClr val="FA7A4A"/>
                </a:solidFill>
                <a:latin typeface="Baloo"/>
                <a:ea typeface="Baloo"/>
                <a:cs typeface="Baloo"/>
                <a:sym typeface="Baloo"/>
              </a:rPr>
              <a:t> 4. Làm việc với máy tính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3788743"/>
            <a:ext cx="10676047" cy="65037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400" y="1793778"/>
            <a:ext cx="178307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i="1">
                <a:solidFill>
                  <a:srgbClr val="FF21FF"/>
                </a:solidFill>
                <a:latin typeface="Baloo" panose="020B0604020202020204" charset="0"/>
                <a:cs typeface="Baloo" panose="020B0604020202020204" charset="0"/>
              </a:rPr>
              <a:t>Bước 2:</a:t>
            </a:r>
            <a:r>
              <a:rPr lang="en-US" sz="4000">
                <a:latin typeface="Baloo" panose="020B0604020202020204" charset="0"/>
                <a:cs typeface="Baloo" panose="020B0604020202020204" charset="0"/>
              </a:rPr>
              <a:t> Sau khi khởi động xong, quan sát màn hình máy tính (màn hình nền). Màn hình nền có dạng tương tự như sau:</a:t>
            </a:r>
          </a:p>
        </p:txBody>
      </p:sp>
    </p:spTree>
    <p:extLst>
      <p:ext uri="{BB962C8B-B14F-4D97-AF65-F5344CB8AC3E}">
        <p14:creationId xmlns:p14="http://schemas.microsoft.com/office/powerpoint/2010/main" val="40370126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1"/>
            <a:ext cx="18288000" cy="10286999"/>
            <a:chOff x="0" y="1"/>
            <a:chExt cx="18288000" cy="10286999"/>
          </a:xfrm>
        </p:grpSpPr>
        <p:pic>
          <p:nvPicPr>
            <p:cNvPr id="6" name="Picture 2" descr="Hình nền powerpoint đặc sắc - Hà Nội Spirit Of Plac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02" b="69403"/>
            <a:stretch/>
          </p:blipFill>
          <p:spPr bwMode="auto">
            <a:xfrm>
              <a:off x="0" y="1"/>
              <a:ext cx="1828800" cy="1633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Hình nền powerpoint đặc sắc - Hà Nội Spirit Of Plac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02" b="69403"/>
            <a:stretch/>
          </p:blipFill>
          <p:spPr bwMode="auto">
            <a:xfrm rot="5400000">
              <a:off x="16557068" y="97869"/>
              <a:ext cx="1828800" cy="1633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Hình nền powerpoint đặc sắc - Hà Nội Spirit Of Plac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02" b="69403"/>
            <a:stretch/>
          </p:blipFill>
          <p:spPr bwMode="auto">
            <a:xfrm rot="16200000">
              <a:off x="-97868" y="8556068"/>
              <a:ext cx="1828800" cy="1633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Hình nền powerpoint đặc sắc - Hà Nội Spirit Of Plac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02" b="69403"/>
            <a:stretch/>
          </p:blipFill>
          <p:spPr bwMode="auto">
            <a:xfrm rot="10800000">
              <a:off x="16459200" y="8653936"/>
              <a:ext cx="1828800" cy="1633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064" y="934474"/>
            <a:ext cx="8566357" cy="7620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054885" y="-77223"/>
            <a:ext cx="10393516" cy="881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90"/>
              </a:lnSpc>
            </a:pPr>
            <a:r>
              <a:rPr lang="en-US" sz="4400" err="1">
                <a:solidFill>
                  <a:srgbClr val="FA7A4A"/>
                </a:solidFill>
                <a:latin typeface="Baloo"/>
                <a:ea typeface="Baloo"/>
                <a:cs typeface="Baloo"/>
                <a:sym typeface="Baloo"/>
              </a:rPr>
              <a:t>Bài</a:t>
            </a:r>
            <a:r>
              <a:rPr lang="en-US" sz="4400">
                <a:solidFill>
                  <a:srgbClr val="FA7A4A"/>
                </a:solidFill>
                <a:latin typeface="Baloo"/>
                <a:ea typeface="Baloo"/>
                <a:cs typeface="Baloo"/>
                <a:sym typeface="Baloo"/>
              </a:rPr>
              <a:t> 4. Làm việc với máy tính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765" y="3528090"/>
            <a:ext cx="17615756" cy="297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967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1"/>
            <a:ext cx="18288000" cy="10286999"/>
            <a:chOff x="0" y="1"/>
            <a:chExt cx="18288000" cy="10286999"/>
          </a:xfrm>
        </p:grpSpPr>
        <p:pic>
          <p:nvPicPr>
            <p:cNvPr id="6" name="Picture 2" descr="Hình nền powerpoint đặc sắc - Hà Nội Spirit Of Plac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02" b="69403"/>
            <a:stretch/>
          </p:blipFill>
          <p:spPr bwMode="auto">
            <a:xfrm>
              <a:off x="0" y="1"/>
              <a:ext cx="1828800" cy="1633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Hình nền powerpoint đặc sắc - Hà Nội Spirit Of Plac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02" b="69403"/>
            <a:stretch/>
          </p:blipFill>
          <p:spPr bwMode="auto">
            <a:xfrm rot="5400000">
              <a:off x="16557068" y="97869"/>
              <a:ext cx="1828800" cy="1633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Hình nền powerpoint đặc sắc - Hà Nội Spirit Of Plac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02" b="69403"/>
            <a:stretch/>
          </p:blipFill>
          <p:spPr bwMode="auto">
            <a:xfrm rot="16200000">
              <a:off x="-97868" y="8556068"/>
              <a:ext cx="1828800" cy="1633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Hình nền powerpoint đặc sắc - Hà Nội Spirit Of Plac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02" b="69403"/>
            <a:stretch/>
          </p:blipFill>
          <p:spPr bwMode="auto">
            <a:xfrm rot="10800000">
              <a:off x="16459200" y="8653936"/>
              <a:ext cx="1828800" cy="1633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2111" y="626807"/>
            <a:ext cx="8566357" cy="7620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054885" y="-77223"/>
            <a:ext cx="10393516" cy="881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90"/>
              </a:lnSpc>
            </a:pPr>
            <a:r>
              <a:rPr lang="en-US" sz="4400" err="1">
                <a:solidFill>
                  <a:srgbClr val="FA7A4A"/>
                </a:solidFill>
                <a:latin typeface="Baloo"/>
                <a:ea typeface="Baloo"/>
                <a:cs typeface="Baloo"/>
                <a:sym typeface="Baloo"/>
              </a:rPr>
              <a:t>Bài</a:t>
            </a:r>
            <a:r>
              <a:rPr lang="en-US" sz="4400">
                <a:solidFill>
                  <a:srgbClr val="FA7A4A"/>
                </a:solidFill>
                <a:latin typeface="Baloo"/>
                <a:ea typeface="Baloo"/>
                <a:cs typeface="Baloo"/>
                <a:sym typeface="Baloo"/>
              </a:rPr>
              <a:t> 4. Làm việc với máy tính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b="54044"/>
          <a:stretch/>
        </p:blipFill>
        <p:spPr>
          <a:xfrm>
            <a:off x="914400" y="1388807"/>
            <a:ext cx="15892936" cy="49727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41097" y="5708563"/>
            <a:ext cx="1942593" cy="37915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88970" y="9372600"/>
            <a:ext cx="1942857" cy="4571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67085" y="5708563"/>
            <a:ext cx="4559381" cy="41211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3467" y="8148017"/>
            <a:ext cx="8549170" cy="43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52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0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09600" y="212133"/>
            <a:ext cx="17373600" cy="7598367"/>
          </a:xfrm>
          <a:custGeom>
            <a:avLst/>
            <a:gdLst/>
            <a:ahLst/>
            <a:cxnLst/>
            <a:rect l="l" t="t" r="r" b="b"/>
            <a:pathLst>
              <a:path w="15678716" h="9150669">
                <a:moveTo>
                  <a:pt x="0" y="0"/>
                </a:moveTo>
                <a:lnTo>
                  <a:pt x="15678716" y="0"/>
                </a:lnTo>
                <a:lnTo>
                  <a:pt x="15678716" y="9150669"/>
                </a:lnTo>
                <a:lnTo>
                  <a:pt x="0" y="91506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4099642" y="621059"/>
            <a:ext cx="10393516" cy="948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90"/>
              </a:lnSpc>
            </a:pPr>
            <a:r>
              <a:rPr lang="en-US" sz="6158" err="1">
                <a:solidFill>
                  <a:srgbClr val="FA7A4A"/>
                </a:solidFill>
                <a:latin typeface="Baloo"/>
                <a:ea typeface="Baloo"/>
                <a:cs typeface="Baloo"/>
                <a:sym typeface="Baloo"/>
              </a:rPr>
              <a:t>Bài</a:t>
            </a:r>
            <a:r>
              <a:rPr lang="en-US" sz="6158">
                <a:solidFill>
                  <a:srgbClr val="FA7A4A"/>
                </a:solidFill>
                <a:latin typeface="Baloo"/>
                <a:ea typeface="Baloo"/>
                <a:cs typeface="Baloo"/>
                <a:sym typeface="Baloo"/>
              </a:rPr>
              <a:t> 4. Làm việc với máy tính</a:t>
            </a:r>
          </a:p>
        </p:txBody>
      </p:sp>
      <p:sp>
        <p:nvSpPr>
          <p:cNvPr id="6" name="Freeform 6"/>
          <p:cNvSpPr/>
          <p:nvPr/>
        </p:nvSpPr>
        <p:spPr>
          <a:xfrm>
            <a:off x="1082133" y="3030241"/>
            <a:ext cx="2365941" cy="4787996"/>
          </a:xfrm>
          <a:custGeom>
            <a:avLst/>
            <a:gdLst/>
            <a:ahLst/>
            <a:cxnLst/>
            <a:rect l="l" t="t" r="r" b="b"/>
            <a:pathLst>
              <a:path w="6841311" h="9245015">
                <a:moveTo>
                  <a:pt x="0" y="0"/>
                </a:moveTo>
                <a:lnTo>
                  <a:pt x="6841311" y="0"/>
                </a:lnTo>
                <a:lnTo>
                  <a:pt x="6841311" y="9245015"/>
                </a:lnTo>
                <a:lnTo>
                  <a:pt x="0" y="924501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952575">
            <a:off x="16537374" y="8162957"/>
            <a:ext cx="948535" cy="1134118"/>
          </a:xfrm>
          <a:custGeom>
            <a:avLst/>
            <a:gdLst/>
            <a:ahLst/>
            <a:cxnLst/>
            <a:rect l="l" t="t" r="r" b="b"/>
            <a:pathLst>
              <a:path w="948535" h="1134118">
                <a:moveTo>
                  <a:pt x="0" y="0"/>
                </a:moveTo>
                <a:lnTo>
                  <a:pt x="948534" y="0"/>
                </a:lnTo>
                <a:lnTo>
                  <a:pt x="948534" y="1134118"/>
                </a:lnTo>
                <a:lnTo>
                  <a:pt x="0" y="113411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29" name="Group 28"/>
          <p:cNvGrpSpPr/>
          <p:nvPr/>
        </p:nvGrpSpPr>
        <p:grpSpPr>
          <a:xfrm>
            <a:off x="2977740" y="1693218"/>
            <a:ext cx="13589664" cy="1337022"/>
            <a:chOff x="5010150" y="1909259"/>
            <a:chExt cx="13589664" cy="1337022"/>
          </a:xfrm>
        </p:grpSpPr>
        <p:grpSp>
          <p:nvGrpSpPr>
            <p:cNvPr id="13" name="Group 12"/>
            <p:cNvGrpSpPr/>
            <p:nvPr/>
          </p:nvGrpSpPr>
          <p:grpSpPr>
            <a:xfrm>
              <a:off x="5010150" y="1909259"/>
              <a:ext cx="13589664" cy="1337022"/>
              <a:chOff x="3886200" y="1749078"/>
              <a:chExt cx="12380428" cy="1337022"/>
            </a:xfrm>
            <a:solidFill>
              <a:schemeClr val="accent3">
                <a:lumMod val="40000"/>
                <a:lumOff val="60000"/>
              </a:schemeClr>
            </a:solidFill>
          </p:grpSpPr>
          <p:sp>
            <p:nvSpPr>
              <p:cNvPr id="10" name="Rounded Rectangle 9"/>
              <p:cNvSpPr/>
              <p:nvPr/>
            </p:nvSpPr>
            <p:spPr>
              <a:xfrm>
                <a:off x="4381500" y="1749078"/>
                <a:ext cx="11885128" cy="1337022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3886200" y="1749078"/>
                <a:ext cx="1295400" cy="133702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5453251" y="2076419"/>
              <a:ext cx="53572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432075" y="2099757"/>
              <a:ext cx="956710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vi-VN" sz="5400" b="0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Tư</a:t>
              </a:r>
              <a:r>
                <a:rPr lang="en-US" sz="5400" b="0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thế ngồi khi sử dụng máy tính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400950" y="3497639"/>
            <a:ext cx="12166454" cy="1337022"/>
            <a:chOff x="6553200" y="3654054"/>
            <a:chExt cx="12166454" cy="1337022"/>
          </a:xfrm>
        </p:grpSpPr>
        <p:grpSp>
          <p:nvGrpSpPr>
            <p:cNvPr id="16" name="Group 15"/>
            <p:cNvGrpSpPr/>
            <p:nvPr/>
          </p:nvGrpSpPr>
          <p:grpSpPr>
            <a:xfrm>
              <a:off x="6553200" y="3654054"/>
              <a:ext cx="12166454" cy="1337022"/>
              <a:chOff x="3886200" y="1749078"/>
              <a:chExt cx="11958619" cy="1337022"/>
            </a:xfrm>
            <a:solidFill>
              <a:schemeClr val="accent3">
                <a:lumMod val="40000"/>
                <a:lumOff val="60000"/>
              </a:schemeClr>
            </a:solidFill>
          </p:grpSpPr>
          <p:sp>
            <p:nvSpPr>
              <p:cNvPr id="17" name="Rounded Rectangle 16"/>
              <p:cNvSpPr/>
              <p:nvPr/>
            </p:nvSpPr>
            <p:spPr>
              <a:xfrm>
                <a:off x="4381498" y="1749078"/>
                <a:ext cx="11463321" cy="1337022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3886200" y="1749078"/>
                <a:ext cx="1295400" cy="133702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Rectangle 22"/>
            <p:cNvSpPr/>
            <p:nvPr/>
          </p:nvSpPr>
          <p:spPr>
            <a:xfrm>
              <a:off x="6933037" y="3856459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334951" y="3856459"/>
              <a:ext cx="449834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Chuột máy tính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985487" y="5183808"/>
            <a:ext cx="10581917" cy="1337022"/>
            <a:chOff x="7696200" y="5448276"/>
            <a:chExt cx="10581917" cy="1337022"/>
          </a:xfrm>
        </p:grpSpPr>
        <p:grpSp>
          <p:nvGrpSpPr>
            <p:cNvPr id="19" name="Group 18"/>
            <p:cNvGrpSpPr/>
            <p:nvPr/>
          </p:nvGrpSpPr>
          <p:grpSpPr>
            <a:xfrm>
              <a:off x="7696200" y="5448276"/>
              <a:ext cx="10581917" cy="1337022"/>
              <a:chOff x="3886200" y="1749078"/>
              <a:chExt cx="10581917" cy="1337022"/>
            </a:xfrm>
            <a:solidFill>
              <a:schemeClr val="accent3">
                <a:lumMod val="40000"/>
                <a:lumOff val="60000"/>
              </a:schemeClr>
            </a:solidFill>
          </p:grpSpPr>
          <p:sp>
            <p:nvSpPr>
              <p:cNvPr id="20" name="Rounded Rectangle 19"/>
              <p:cNvSpPr/>
              <p:nvPr/>
            </p:nvSpPr>
            <p:spPr>
              <a:xfrm>
                <a:off x="4381499" y="1749078"/>
                <a:ext cx="10086618" cy="1337022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3886200" y="1749078"/>
                <a:ext cx="1295400" cy="1337022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8076038" y="5655122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</a:t>
              </a:r>
              <a:endParaRPr lang="en-US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991600" y="5655122"/>
              <a:ext cx="928651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Thực hành làm việc với máy tính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240207" y="8730017"/>
            <a:ext cx="14380227" cy="2650236"/>
            <a:chOff x="2240207" y="8730017"/>
            <a:chExt cx="14380227" cy="2650236"/>
          </a:xfrm>
        </p:grpSpPr>
        <p:sp>
          <p:nvSpPr>
            <p:cNvPr id="31" name="Freeform 7"/>
            <p:cNvSpPr/>
            <p:nvPr/>
          </p:nvSpPr>
          <p:spPr>
            <a:xfrm>
              <a:off x="2240207" y="8743395"/>
              <a:ext cx="1811131" cy="2527055"/>
            </a:xfrm>
            <a:custGeom>
              <a:avLst/>
              <a:gdLst/>
              <a:ahLst/>
              <a:cxnLst/>
              <a:rect l="l" t="t" r="r" b="b"/>
              <a:pathLst>
                <a:path w="1811131" h="2527055">
                  <a:moveTo>
                    <a:pt x="0" y="0"/>
                  </a:moveTo>
                  <a:lnTo>
                    <a:pt x="1811131" y="0"/>
                  </a:lnTo>
                  <a:lnTo>
                    <a:pt x="1811131" y="2527055"/>
                  </a:lnTo>
                  <a:lnTo>
                    <a:pt x="0" y="25270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t="-105360" r="-290088"/>
              </a:stretch>
            </a:blipFill>
          </p:spPr>
        </p:sp>
        <p:sp>
          <p:nvSpPr>
            <p:cNvPr id="32" name="Freeform 7"/>
            <p:cNvSpPr/>
            <p:nvPr/>
          </p:nvSpPr>
          <p:spPr>
            <a:xfrm>
              <a:off x="4025889" y="8758868"/>
              <a:ext cx="1811131" cy="2527055"/>
            </a:xfrm>
            <a:custGeom>
              <a:avLst/>
              <a:gdLst/>
              <a:ahLst/>
              <a:cxnLst/>
              <a:rect l="l" t="t" r="r" b="b"/>
              <a:pathLst>
                <a:path w="1811131" h="2527055">
                  <a:moveTo>
                    <a:pt x="0" y="0"/>
                  </a:moveTo>
                  <a:lnTo>
                    <a:pt x="1811131" y="0"/>
                  </a:lnTo>
                  <a:lnTo>
                    <a:pt x="1811131" y="2527055"/>
                  </a:lnTo>
                  <a:lnTo>
                    <a:pt x="0" y="25270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t="-105360" r="-290088"/>
              </a:stretch>
            </a:blipFill>
          </p:spPr>
        </p:sp>
        <p:sp>
          <p:nvSpPr>
            <p:cNvPr id="33" name="Freeform 7"/>
            <p:cNvSpPr/>
            <p:nvPr/>
          </p:nvSpPr>
          <p:spPr>
            <a:xfrm>
              <a:off x="5811570" y="8760967"/>
              <a:ext cx="1811131" cy="2527055"/>
            </a:xfrm>
            <a:custGeom>
              <a:avLst/>
              <a:gdLst/>
              <a:ahLst/>
              <a:cxnLst/>
              <a:rect l="l" t="t" r="r" b="b"/>
              <a:pathLst>
                <a:path w="1811131" h="2527055">
                  <a:moveTo>
                    <a:pt x="0" y="0"/>
                  </a:moveTo>
                  <a:lnTo>
                    <a:pt x="1811131" y="0"/>
                  </a:lnTo>
                  <a:lnTo>
                    <a:pt x="1811131" y="2527055"/>
                  </a:lnTo>
                  <a:lnTo>
                    <a:pt x="0" y="25270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t="-105360" r="-290088"/>
              </a:stretch>
            </a:blipFill>
          </p:spPr>
        </p:sp>
        <p:sp>
          <p:nvSpPr>
            <p:cNvPr id="34" name="Freeform 7"/>
            <p:cNvSpPr/>
            <p:nvPr/>
          </p:nvSpPr>
          <p:spPr>
            <a:xfrm>
              <a:off x="7652058" y="8730017"/>
              <a:ext cx="1811131" cy="2527055"/>
            </a:xfrm>
            <a:custGeom>
              <a:avLst/>
              <a:gdLst/>
              <a:ahLst/>
              <a:cxnLst/>
              <a:rect l="l" t="t" r="r" b="b"/>
              <a:pathLst>
                <a:path w="1811131" h="2527055">
                  <a:moveTo>
                    <a:pt x="0" y="0"/>
                  </a:moveTo>
                  <a:lnTo>
                    <a:pt x="1811131" y="0"/>
                  </a:lnTo>
                  <a:lnTo>
                    <a:pt x="1811131" y="2527055"/>
                  </a:lnTo>
                  <a:lnTo>
                    <a:pt x="0" y="25270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t="-105360" r="-290088"/>
              </a:stretch>
            </a:blipFill>
          </p:spPr>
        </p:sp>
        <p:sp>
          <p:nvSpPr>
            <p:cNvPr id="35" name="Freeform 7"/>
            <p:cNvSpPr/>
            <p:nvPr/>
          </p:nvSpPr>
          <p:spPr>
            <a:xfrm>
              <a:off x="11252778" y="8835309"/>
              <a:ext cx="1811131" cy="2527055"/>
            </a:xfrm>
            <a:custGeom>
              <a:avLst/>
              <a:gdLst/>
              <a:ahLst/>
              <a:cxnLst/>
              <a:rect l="l" t="t" r="r" b="b"/>
              <a:pathLst>
                <a:path w="1811131" h="2527055">
                  <a:moveTo>
                    <a:pt x="0" y="0"/>
                  </a:moveTo>
                  <a:lnTo>
                    <a:pt x="1811131" y="0"/>
                  </a:lnTo>
                  <a:lnTo>
                    <a:pt x="1811131" y="2527055"/>
                  </a:lnTo>
                  <a:lnTo>
                    <a:pt x="0" y="25270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t="-105360" r="-290088"/>
              </a:stretch>
            </a:blipFill>
          </p:spPr>
        </p:sp>
        <p:sp>
          <p:nvSpPr>
            <p:cNvPr id="36" name="Freeform 7"/>
            <p:cNvSpPr/>
            <p:nvPr/>
          </p:nvSpPr>
          <p:spPr>
            <a:xfrm>
              <a:off x="14809303" y="8828158"/>
              <a:ext cx="1811131" cy="2527055"/>
            </a:xfrm>
            <a:custGeom>
              <a:avLst/>
              <a:gdLst/>
              <a:ahLst/>
              <a:cxnLst/>
              <a:rect l="l" t="t" r="r" b="b"/>
              <a:pathLst>
                <a:path w="1811131" h="2527055">
                  <a:moveTo>
                    <a:pt x="0" y="0"/>
                  </a:moveTo>
                  <a:lnTo>
                    <a:pt x="1811131" y="0"/>
                  </a:lnTo>
                  <a:lnTo>
                    <a:pt x="1811131" y="2527055"/>
                  </a:lnTo>
                  <a:lnTo>
                    <a:pt x="0" y="25270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t="-105360" r="-290088"/>
              </a:stretch>
            </a:blipFill>
          </p:spPr>
        </p:sp>
        <p:sp>
          <p:nvSpPr>
            <p:cNvPr id="38" name="Freeform 7"/>
            <p:cNvSpPr/>
            <p:nvPr/>
          </p:nvSpPr>
          <p:spPr>
            <a:xfrm>
              <a:off x="13089358" y="8848448"/>
              <a:ext cx="1811131" cy="2527055"/>
            </a:xfrm>
            <a:custGeom>
              <a:avLst/>
              <a:gdLst/>
              <a:ahLst/>
              <a:cxnLst/>
              <a:rect l="l" t="t" r="r" b="b"/>
              <a:pathLst>
                <a:path w="1811131" h="2527055">
                  <a:moveTo>
                    <a:pt x="0" y="0"/>
                  </a:moveTo>
                  <a:lnTo>
                    <a:pt x="1811131" y="0"/>
                  </a:lnTo>
                  <a:lnTo>
                    <a:pt x="1811131" y="2527055"/>
                  </a:lnTo>
                  <a:lnTo>
                    <a:pt x="0" y="25270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t="-105360" r="-290088"/>
              </a:stretch>
            </a:blipFill>
          </p:spPr>
        </p:sp>
        <p:sp>
          <p:nvSpPr>
            <p:cNvPr id="39" name="Freeform 7"/>
            <p:cNvSpPr/>
            <p:nvPr/>
          </p:nvSpPr>
          <p:spPr>
            <a:xfrm>
              <a:off x="9463189" y="8853198"/>
              <a:ext cx="1811131" cy="2527055"/>
            </a:xfrm>
            <a:custGeom>
              <a:avLst/>
              <a:gdLst/>
              <a:ahLst/>
              <a:cxnLst/>
              <a:rect l="l" t="t" r="r" b="b"/>
              <a:pathLst>
                <a:path w="1811131" h="2527055">
                  <a:moveTo>
                    <a:pt x="0" y="0"/>
                  </a:moveTo>
                  <a:lnTo>
                    <a:pt x="1811131" y="0"/>
                  </a:lnTo>
                  <a:lnTo>
                    <a:pt x="1811131" y="2527055"/>
                  </a:lnTo>
                  <a:lnTo>
                    <a:pt x="0" y="25270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t="-105360" r="-290088"/>
              </a:stretch>
            </a:blipFill>
          </p:spPr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1"/>
            <a:ext cx="18288000" cy="10286999"/>
            <a:chOff x="0" y="1"/>
            <a:chExt cx="18288000" cy="10286999"/>
          </a:xfrm>
        </p:grpSpPr>
        <p:pic>
          <p:nvPicPr>
            <p:cNvPr id="6" name="Picture 2" descr="Hình nền powerpoint đặc sắc - Hà Nội Spirit Of Plac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02" b="69403"/>
            <a:stretch/>
          </p:blipFill>
          <p:spPr bwMode="auto">
            <a:xfrm>
              <a:off x="0" y="1"/>
              <a:ext cx="1407997" cy="12572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Hình nền powerpoint đặc sắc - Hà Nội Spirit Of Plac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02" b="69403"/>
            <a:stretch/>
          </p:blipFill>
          <p:spPr bwMode="auto">
            <a:xfrm rot="5400000">
              <a:off x="17399567" y="50234"/>
              <a:ext cx="938665" cy="838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Hình nền powerpoint đặc sắc - Hà Nội Spirit Of Plac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02" b="69403"/>
            <a:stretch/>
          </p:blipFill>
          <p:spPr bwMode="auto">
            <a:xfrm rot="16200000">
              <a:off x="-73066" y="8994734"/>
              <a:ext cx="1365331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Hình nền powerpoint đặc sắc - Hà Nội Spirit Of Plac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02" b="69403"/>
            <a:stretch/>
          </p:blipFill>
          <p:spPr bwMode="auto">
            <a:xfrm rot="10800000">
              <a:off x="16840200" y="8994158"/>
              <a:ext cx="1447800" cy="12928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2111" y="626807"/>
            <a:ext cx="8566357" cy="7620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054885" y="-77223"/>
            <a:ext cx="10393516" cy="881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90"/>
              </a:lnSpc>
            </a:pPr>
            <a:r>
              <a:rPr lang="en-US" sz="4400" err="1">
                <a:solidFill>
                  <a:srgbClr val="FA7A4A"/>
                </a:solidFill>
                <a:latin typeface="Baloo"/>
                <a:ea typeface="Baloo"/>
                <a:cs typeface="Baloo"/>
                <a:sym typeface="Baloo"/>
              </a:rPr>
              <a:t>Bài</a:t>
            </a:r>
            <a:r>
              <a:rPr lang="en-US" sz="4400">
                <a:solidFill>
                  <a:srgbClr val="FA7A4A"/>
                </a:solidFill>
                <a:latin typeface="Baloo"/>
                <a:ea typeface="Baloo"/>
                <a:cs typeface="Baloo"/>
                <a:sym typeface="Baloo"/>
              </a:rPr>
              <a:t> 4. Làm việc với máy tính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09616" y="5649860"/>
            <a:ext cx="6017017" cy="441247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15811" y="958624"/>
            <a:ext cx="6443547" cy="466909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40" y="1823358"/>
            <a:ext cx="9890760" cy="25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3654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1"/>
            <a:ext cx="18288000" cy="10286999"/>
            <a:chOff x="0" y="1"/>
            <a:chExt cx="18288000" cy="10286999"/>
          </a:xfrm>
        </p:grpSpPr>
        <p:pic>
          <p:nvPicPr>
            <p:cNvPr id="6" name="Picture 2" descr="Hình nền powerpoint đặc sắc - Hà Nội Spirit Of Plac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02" b="69403"/>
            <a:stretch/>
          </p:blipFill>
          <p:spPr bwMode="auto">
            <a:xfrm>
              <a:off x="0" y="1"/>
              <a:ext cx="1407997" cy="12572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Hình nền powerpoint đặc sắc - Hà Nội Spirit Of Plac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02" b="69403"/>
            <a:stretch/>
          </p:blipFill>
          <p:spPr bwMode="auto">
            <a:xfrm rot="5400000">
              <a:off x="17399567" y="50234"/>
              <a:ext cx="938665" cy="838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Hình nền powerpoint đặc sắc - Hà Nội Spirit Of Plac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02" b="69403"/>
            <a:stretch/>
          </p:blipFill>
          <p:spPr bwMode="auto">
            <a:xfrm rot="16200000">
              <a:off x="-73066" y="8994734"/>
              <a:ext cx="1365331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Hình nền powerpoint đặc sắc - Hà Nội Spirit Of Plac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02" b="69403"/>
            <a:stretch/>
          </p:blipFill>
          <p:spPr bwMode="auto">
            <a:xfrm rot="10800000">
              <a:off x="16840200" y="8994158"/>
              <a:ext cx="1447800" cy="12928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2111" y="626807"/>
            <a:ext cx="8566357" cy="7620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054885" y="-77223"/>
            <a:ext cx="10393516" cy="881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90"/>
              </a:lnSpc>
            </a:pPr>
            <a:r>
              <a:rPr lang="en-US" sz="4400" err="1">
                <a:solidFill>
                  <a:srgbClr val="FA7A4A"/>
                </a:solidFill>
                <a:latin typeface="Baloo"/>
                <a:ea typeface="Baloo"/>
                <a:cs typeface="Baloo"/>
                <a:sym typeface="Baloo"/>
              </a:rPr>
              <a:t>Bài</a:t>
            </a:r>
            <a:r>
              <a:rPr lang="en-US" sz="4400">
                <a:solidFill>
                  <a:srgbClr val="FA7A4A"/>
                </a:solidFill>
                <a:latin typeface="Baloo"/>
                <a:ea typeface="Baloo"/>
                <a:cs typeface="Baloo"/>
                <a:sym typeface="Baloo"/>
              </a:rPr>
              <a:t> 4. Làm việc với máy tính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14600" y="1388807"/>
            <a:ext cx="10919729" cy="753286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476500" y="9117943"/>
            <a:ext cx="13487400" cy="584775"/>
            <a:chOff x="2476500" y="9117943"/>
            <a:chExt cx="13487400" cy="584775"/>
          </a:xfrm>
        </p:grpSpPr>
        <p:sp>
          <p:nvSpPr>
            <p:cNvPr id="11" name="TextBox 10"/>
            <p:cNvSpPr txBox="1"/>
            <p:nvPr/>
          </p:nvSpPr>
          <p:spPr>
            <a:xfrm>
              <a:off x="2476500" y="9117943"/>
              <a:ext cx="13487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Nháy chuột vào nút       ở góc trên, bên phải cửa sổ để đóng phần mềm.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72200" y="9217001"/>
              <a:ext cx="523810" cy="4666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571831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1"/>
            <a:ext cx="18288000" cy="10286999"/>
            <a:chOff x="0" y="1"/>
            <a:chExt cx="18288000" cy="10286999"/>
          </a:xfrm>
        </p:grpSpPr>
        <p:pic>
          <p:nvPicPr>
            <p:cNvPr id="6" name="Picture 2" descr="Hình nền powerpoint đặc sắc - Hà Nội Spirit Of Plac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02" b="69403"/>
            <a:stretch/>
          </p:blipFill>
          <p:spPr bwMode="auto">
            <a:xfrm>
              <a:off x="0" y="1"/>
              <a:ext cx="1407997" cy="12572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Hình nền powerpoint đặc sắc - Hà Nội Spirit Of Plac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02" b="69403"/>
            <a:stretch/>
          </p:blipFill>
          <p:spPr bwMode="auto">
            <a:xfrm rot="5400000">
              <a:off x="17399567" y="50234"/>
              <a:ext cx="938665" cy="838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Hình nền powerpoint đặc sắc - Hà Nội Spirit Of Plac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02" b="69403"/>
            <a:stretch/>
          </p:blipFill>
          <p:spPr bwMode="auto">
            <a:xfrm rot="16200000">
              <a:off x="-73066" y="8994734"/>
              <a:ext cx="1365331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Hình nền powerpoint đặc sắc - Hà Nội Spirit Of Plac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02" b="69403"/>
            <a:stretch/>
          </p:blipFill>
          <p:spPr bwMode="auto">
            <a:xfrm rot="10800000">
              <a:off x="16840200" y="8994158"/>
              <a:ext cx="1447800" cy="12928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2111" y="626807"/>
            <a:ext cx="8566357" cy="7620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054885" y="-77223"/>
            <a:ext cx="10393516" cy="881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90"/>
              </a:lnSpc>
            </a:pPr>
            <a:r>
              <a:rPr lang="en-US" sz="4400" err="1">
                <a:solidFill>
                  <a:srgbClr val="FA7A4A"/>
                </a:solidFill>
                <a:latin typeface="Baloo"/>
                <a:ea typeface="Baloo"/>
                <a:cs typeface="Baloo"/>
                <a:sym typeface="Baloo"/>
              </a:rPr>
              <a:t>Bài</a:t>
            </a:r>
            <a:r>
              <a:rPr lang="en-US" sz="4400">
                <a:solidFill>
                  <a:srgbClr val="FA7A4A"/>
                </a:solidFill>
                <a:latin typeface="Baloo"/>
                <a:ea typeface="Baloo"/>
                <a:cs typeface="Baloo"/>
                <a:sym typeface="Baloo"/>
              </a:rPr>
              <a:t> 4. Làm việc với máy tính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25000" y="3924300"/>
            <a:ext cx="7019048" cy="58761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200" y="1388807"/>
            <a:ext cx="15523809" cy="136190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43762" y="2718508"/>
            <a:ext cx="6794442" cy="756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9427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1"/>
            <a:ext cx="18288000" cy="10286999"/>
            <a:chOff x="0" y="1"/>
            <a:chExt cx="18288000" cy="10286999"/>
          </a:xfrm>
        </p:grpSpPr>
        <p:pic>
          <p:nvPicPr>
            <p:cNvPr id="6" name="Picture 2" descr="Hình nền powerpoint đặc sắc - Hà Nội Spirit Of Plac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02" b="69403"/>
            <a:stretch/>
          </p:blipFill>
          <p:spPr bwMode="auto">
            <a:xfrm>
              <a:off x="0" y="1"/>
              <a:ext cx="1407997" cy="12572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Hình nền powerpoint đặc sắc - Hà Nội Spirit Of Plac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02" b="69403"/>
            <a:stretch/>
          </p:blipFill>
          <p:spPr bwMode="auto">
            <a:xfrm rot="5400000">
              <a:off x="17399567" y="50234"/>
              <a:ext cx="938665" cy="838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Hình nền powerpoint đặc sắc - Hà Nội Spirit Of Plac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02" b="69403"/>
            <a:stretch/>
          </p:blipFill>
          <p:spPr bwMode="auto">
            <a:xfrm rot="16200000">
              <a:off x="-73066" y="8994734"/>
              <a:ext cx="1365331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Hình nền powerpoint đặc sắc - Hà Nội Spirit Of Plac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02" b="69403"/>
            <a:stretch/>
          </p:blipFill>
          <p:spPr bwMode="auto">
            <a:xfrm rot="10800000">
              <a:off x="16840200" y="8994158"/>
              <a:ext cx="1447800" cy="12928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2111" y="626807"/>
            <a:ext cx="8566357" cy="7620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054885" y="-77223"/>
            <a:ext cx="10393516" cy="881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90"/>
              </a:lnSpc>
            </a:pPr>
            <a:r>
              <a:rPr lang="en-US" sz="4400" err="1">
                <a:solidFill>
                  <a:srgbClr val="FA7A4A"/>
                </a:solidFill>
                <a:latin typeface="Baloo"/>
                <a:ea typeface="Baloo"/>
                <a:cs typeface="Baloo"/>
                <a:sym typeface="Baloo"/>
              </a:rPr>
              <a:t>Bài</a:t>
            </a:r>
            <a:r>
              <a:rPr lang="en-US" sz="4400">
                <a:solidFill>
                  <a:srgbClr val="FA7A4A"/>
                </a:solidFill>
                <a:latin typeface="Baloo"/>
                <a:ea typeface="Baloo"/>
                <a:cs typeface="Baloo"/>
                <a:sym typeface="Baloo"/>
              </a:rPr>
              <a:t> 4. Làm việc với máy tính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1545917"/>
            <a:ext cx="16009524" cy="75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6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1"/>
            <a:ext cx="18288000" cy="10286999"/>
            <a:chOff x="0" y="1"/>
            <a:chExt cx="18288000" cy="10286999"/>
          </a:xfrm>
        </p:grpSpPr>
        <p:pic>
          <p:nvPicPr>
            <p:cNvPr id="6" name="Picture 2" descr="Hình nền powerpoint đặc sắc - Hà Nội Spirit Of Place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02" b="69403"/>
            <a:stretch/>
          </p:blipFill>
          <p:spPr bwMode="auto">
            <a:xfrm>
              <a:off x="0" y="1"/>
              <a:ext cx="1407997" cy="12572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Hình nền powerpoint đặc sắc - Hà Nội Spirit Of Place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02" b="69403"/>
            <a:stretch/>
          </p:blipFill>
          <p:spPr bwMode="auto">
            <a:xfrm rot="5400000">
              <a:off x="17399567" y="50234"/>
              <a:ext cx="938665" cy="838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Hình nền powerpoint đặc sắc - Hà Nội Spirit Of Place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02" b="69403"/>
            <a:stretch/>
          </p:blipFill>
          <p:spPr bwMode="auto">
            <a:xfrm rot="16200000">
              <a:off x="-73066" y="8994734"/>
              <a:ext cx="1365331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Hình nền powerpoint đặc sắc - Hà Nội Spirit Of Place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02" b="69403"/>
            <a:stretch/>
          </p:blipFill>
          <p:spPr bwMode="auto">
            <a:xfrm rot="10800000">
              <a:off x="16840200" y="8994158"/>
              <a:ext cx="1447800" cy="12928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4"/>
          <p:cNvSpPr txBox="1"/>
          <p:nvPr/>
        </p:nvSpPr>
        <p:spPr>
          <a:xfrm>
            <a:off x="4054885" y="-77223"/>
            <a:ext cx="10393516" cy="881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90"/>
              </a:lnSpc>
            </a:pPr>
            <a:r>
              <a:rPr lang="en-US" sz="4400" err="1">
                <a:solidFill>
                  <a:srgbClr val="FA7A4A"/>
                </a:solidFill>
                <a:latin typeface="Baloo"/>
                <a:ea typeface="Baloo"/>
                <a:cs typeface="Baloo"/>
                <a:sym typeface="Baloo"/>
              </a:rPr>
              <a:t>Bài</a:t>
            </a:r>
            <a:r>
              <a:rPr lang="en-US" sz="4400">
                <a:solidFill>
                  <a:srgbClr val="FA7A4A"/>
                </a:solidFill>
                <a:latin typeface="Baloo"/>
                <a:ea typeface="Baloo"/>
                <a:cs typeface="Baloo"/>
                <a:sym typeface="Baloo"/>
              </a:rPr>
              <a:t> 4. Làm việc với máy tính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7997" y="628650"/>
            <a:ext cx="4622020" cy="144902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33908" y="2077676"/>
            <a:ext cx="990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" panose="020B0604020202020204" charset="0"/>
                <a:cs typeface="Baloo" panose="020B0604020202020204" charset="0"/>
              </a:rPr>
              <a:t>1. Thao tác nào đúng khi tắt</a:t>
            </a:r>
            <a:r>
              <a:rPr lang="vi-VN" sz="440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" panose="020B0604020202020204" charset="0"/>
                <a:cs typeface="Baloo" panose="020B0604020202020204" charset="0"/>
              </a:rPr>
              <a:t> máy tính?</a:t>
            </a:r>
            <a:endParaRPr lang="en-US" sz="440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loo" panose="020B0604020202020204" charset="0"/>
              <a:cs typeface="Baloo" panose="020B060402020202020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981200" y="2933700"/>
            <a:ext cx="14325600" cy="990600"/>
          </a:xfrm>
          <a:prstGeom prst="roundRect">
            <a:avLst>
              <a:gd name="adj" fmla="val 3102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209800" y="32385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" panose="020B0604020202020204" charset="0"/>
                <a:cs typeface="Baloo" panose="020B0604020202020204" charset="0"/>
              </a:rPr>
              <a:t>A.  Rút phích cắm điện.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981200" y="4207589"/>
            <a:ext cx="14325600" cy="990600"/>
          </a:xfrm>
          <a:prstGeom prst="roundRect">
            <a:avLst>
              <a:gd name="adj" fmla="val 3102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09800" y="4512389"/>
            <a:ext cx="922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" panose="020B0604020202020204" charset="0"/>
                <a:cs typeface="Baloo" panose="020B0604020202020204" charset="0"/>
              </a:rPr>
              <a:t>B.  Nhấn công tắc trên thân máy tính.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991360" y="5481478"/>
            <a:ext cx="14325600" cy="990600"/>
          </a:xfrm>
          <a:prstGeom prst="roundRect">
            <a:avLst>
              <a:gd name="adj" fmla="val 3102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219960" y="5786278"/>
            <a:ext cx="13782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" panose="020B0604020202020204" charset="0"/>
                <a:cs typeface="Baloo" panose="020B0604020202020204" charset="0"/>
              </a:rPr>
              <a:t>C.  Đóng các phần mềm đang mở và chọn Start\Power\Shut down.</a:t>
            </a:r>
          </a:p>
        </p:txBody>
      </p:sp>
      <p:sp>
        <p:nvSpPr>
          <p:cNvPr id="16" name="Oval 15"/>
          <p:cNvSpPr/>
          <p:nvPr/>
        </p:nvSpPr>
        <p:spPr>
          <a:xfrm>
            <a:off x="2133600" y="5676900"/>
            <a:ext cx="685800" cy="685801"/>
          </a:xfrm>
          <a:prstGeom prst="ellipse">
            <a:avLst/>
          </a:prstGeom>
          <a:noFill/>
          <a:ln w="1143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57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 animBg="1"/>
      <p:bldP spid="11" grpId="0"/>
      <p:bldP spid="12" grpId="0" animBg="1"/>
      <p:bldP spid="13" grpId="0"/>
      <p:bldP spid="14" grpId="0" animBg="1"/>
      <p:bldP spid="15" grpId="0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1"/>
            <a:ext cx="18288000" cy="10286999"/>
            <a:chOff x="0" y="1"/>
            <a:chExt cx="18288000" cy="10286999"/>
          </a:xfrm>
        </p:grpSpPr>
        <p:pic>
          <p:nvPicPr>
            <p:cNvPr id="6" name="Picture 2" descr="Hình nền powerpoint đặc sắc - Hà Nội Spirit Of Place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02" b="69403"/>
            <a:stretch/>
          </p:blipFill>
          <p:spPr bwMode="auto">
            <a:xfrm>
              <a:off x="0" y="1"/>
              <a:ext cx="1407997" cy="12572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Hình nền powerpoint đặc sắc - Hà Nội Spirit Of Place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02" b="69403"/>
            <a:stretch/>
          </p:blipFill>
          <p:spPr bwMode="auto">
            <a:xfrm rot="5400000">
              <a:off x="17399567" y="50234"/>
              <a:ext cx="938665" cy="838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Hình nền powerpoint đặc sắc - Hà Nội Spirit Of Place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02" b="69403"/>
            <a:stretch/>
          </p:blipFill>
          <p:spPr bwMode="auto">
            <a:xfrm rot="16200000">
              <a:off x="-73066" y="8994734"/>
              <a:ext cx="1365331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Hình nền powerpoint đặc sắc - Hà Nội Spirit Of Place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02" b="69403"/>
            <a:stretch/>
          </p:blipFill>
          <p:spPr bwMode="auto">
            <a:xfrm rot="10800000">
              <a:off x="16840200" y="8994158"/>
              <a:ext cx="1447800" cy="12928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4"/>
          <p:cNvSpPr txBox="1"/>
          <p:nvPr/>
        </p:nvSpPr>
        <p:spPr>
          <a:xfrm>
            <a:off x="4054885" y="-77223"/>
            <a:ext cx="10393516" cy="881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90"/>
              </a:lnSpc>
            </a:pPr>
            <a:r>
              <a:rPr lang="en-US" sz="4400" err="1">
                <a:solidFill>
                  <a:srgbClr val="FA7A4A"/>
                </a:solidFill>
                <a:latin typeface="Baloo"/>
                <a:ea typeface="Baloo"/>
                <a:cs typeface="Baloo"/>
                <a:sym typeface="Baloo"/>
              </a:rPr>
              <a:t>Bài</a:t>
            </a:r>
            <a:r>
              <a:rPr lang="en-US" sz="4400">
                <a:solidFill>
                  <a:srgbClr val="FA7A4A"/>
                </a:solidFill>
                <a:latin typeface="Baloo"/>
                <a:ea typeface="Baloo"/>
                <a:cs typeface="Baloo"/>
                <a:sym typeface="Baloo"/>
              </a:rPr>
              <a:t> 4. Làm việc với máy tính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7997" y="628650"/>
            <a:ext cx="4622020" cy="1449026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971040" y="4134089"/>
            <a:ext cx="14325600" cy="990600"/>
          </a:xfrm>
          <a:prstGeom prst="roundRect">
            <a:avLst>
              <a:gd name="adj" fmla="val 3102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199640" y="4438889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" panose="020B0604020202020204" charset="0"/>
                <a:cs typeface="Baloo" panose="020B0604020202020204" charset="0"/>
              </a:rPr>
              <a:t>A.  Nháy chuột.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971040" y="5407978"/>
            <a:ext cx="14325600" cy="990600"/>
          </a:xfrm>
          <a:prstGeom prst="roundRect">
            <a:avLst>
              <a:gd name="adj" fmla="val 3102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199640" y="5712778"/>
            <a:ext cx="922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" panose="020B0604020202020204" charset="0"/>
                <a:cs typeface="Baloo" panose="020B0604020202020204" charset="0"/>
              </a:rPr>
              <a:t>B.  Nháy đúp chuột.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981200" y="6681867"/>
            <a:ext cx="14325600" cy="990600"/>
          </a:xfrm>
          <a:prstGeom prst="roundRect">
            <a:avLst>
              <a:gd name="adj" fmla="val 3102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209800" y="6986667"/>
            <a:ext cx="13782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" panose="020B0604020202020204" charset="0"/>
                <a:cs typeface="Baloo" panose="020B0604020202020204" charset="0"/>
              </a:rPr>
              <a:t>C.  Kéo thả chuột.</a:t>
            </a:r>
          </a:p>
        </p:txBody>
      </p:sp>
      <p:sp>
        <p:nvSpPr>
          <p:cNvPr id="16" name="Oval 15"/>
          <p:cNvSpPr/>
          <p:nvPr/>
        </p:nvSpPr>
        <p:spPr>
          <a:xfrm>
            <a:off x="2125284" y="6902786"/>
            <a:ext cx="685800" cy="685801"/>
          </a:xfrm>
          <a:prstGeom prst="ellipse">
            <a:avLst/>
          </a:prstGeom>
          <a:noFill/>
          <a:ln w="1143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 rot="10800000" flipV="1">
            <a:off x="1932940" y="1942775"/>
            <a:ext cx="1330706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440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" panose="020B0604020202020204" charset="0"/>
                <a:cs typeface="Baloo" panose="020B0604020202020204" charset="0"/>
              </a:rPr>
              <a:t>2. Em sử dụng thao tác nào để di chuyển biểu tượng 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440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" panose="020B0604020202020204" charset="0"/>
                <a:cs typeface="Baloo" panose="020B0604020202020204" charset="0"/>
              </a:rPr>
              <a:t>từ vị trí này sang vị trí khác trên màn hình? 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098276" y="885579"/>
            <a:ext cx="1970524" cy="1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55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12" grpId="0" animBg="1"/>
      <p:bldP spid="13" grpId="0"/>
      <p:bldP spid="14" grpId="0" animBg="1"/>
      <p:bldP spid="15" grpId="0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1"/>
            <a:ext cx="18288000" cy="10286999"/>
            <a:chOff x="0" y="1"/>
            <a:chExt cx="18288000" cy="10286999"/>
          </a:xfrm>
        </p:grpSpPr>
        <p:pic>
          <p:nvPicPr>
            <p:cNvPr id="6" name="Picture 2" descr="Hình nền powerpoint đặc sắc - Hà Nội Spirit Of Plac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02" b="69403"/>
            <a:stretch/>
          </p:blipFill>
          <p:spPr bwMode="auto">
            <a:xfrm>
              <a:off x="0" y="1"/>
              <a:ext cx="1407997" cy="12572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Hình nền powerpoint đặc sắc - Hà Nội Spirit Of Plac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02" b="69403"/>
            <a:stretch/>
          </p:blipFill>
          <p:spPr bwMode="auto">
            <a:xfrm rot="5400000">
              <a:off x="17399567" y="50234"/>
              <a:ext cx="938665" cy="838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Hình nền powerpoint đặc sắc - Hà Nội Spirit Of Plac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02" b="69403"/>
            <a:stretch/>
          </p:blipFill>
          <p:spPr bwMode="auto">
            <a:xfrm rot="16200000">
              <a:off x="-73066" y="8994734"/>
              <a:ext cx="1365331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Hình nền powerpoint đặc sắc - Hà Nội Spirit Of Plac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02" b="69403"/>
            <a:stretch/>
          </p:blipFill>
          <p:spPr bwMode="auto">
            <a:xfrm rot="10800000">
              <a:off x="16840200" y="8994158"/>
              <a:ext cx="1447800" cy="12928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4"/>
          <p:cNvSpPr txBox="1"/>
          <p:nvPr/>
        </p:nvSpPr>
        <p:spPr>
          <a:xfrm>
            <a:off x="4054885" y="-77223"/>
            <a:ext cx="10393516" cy="881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90"/>
              </a:lnSpc>
            </a:pPr>
            <a:r>
              <a:rPr lang="en-US" sz="4400" err="1">
                <a:solidFill>
                  <a:srgbClr val="FA7A4A"/>
                </a:solidFill>
                <a:latin typeface="Baloo"/>
                <a:ea typeface="Baloo"/>
                <a:cs typeface="Baloo"/>
                <a:sym typeface="Baloo"/>
              </a:rPr>
              <a:t>Bài</a:t>
            </a:r>
            <a:r>
              <a:rPr lang="en-US" sz="4400">
                <a:solidFill>
                  <a:srgbClr val="FA7A4A"/>
                </a:solidFill>
                <a:latin typeface="Baloo"/>
                <a:ea typeface="Baloo"/>
                <a:cs typeface="Baloo"/>
                <a:sym typeface="Baloo"/>
              </a:rPr>
              <a:t> 4. Làm việc với máy tính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7997" y="628650"/>
            <a:ext cx="4622020" cy="1449026"/>
          </a:xfrm>
          <a:prstGeom prst="rect">
            <a:avLst/>
          </a:prstGeom>
        </p:spPr>
      </p:pic>
      <p:sp>
        <p:nvSpPr>
          <p:cNvPr id="17" name="Rectangle 1"/>
          <p:cNvSpPr>
            <a:spLocks noChangeArrowheads="1"/>
          </p:cNvSpPr>
          <p:nvPr/>
        </p:nvSpPr>
        <p:spPr bwMode="auto">
          <a:xfrm rot="10800000" flipV="1">
            <a:off x="1981200" y="1930889"/>
            <a:ext cx="15849600" cy="2039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>
              <a:lnSpc>
                <a:spcPct val="150000"/>
              </a:lnSpc>
            </a:pPr>
            <a:r>
              <a:rPr lang="en-US" altLang="en-US" sz="440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" panose="020B0604020202020204" charset="0"/>
                <a:cs typeface="Baloo" panose="020B0604020202020204" charset="0"/>
              </a:rPr>
              <a:t>3. Em hãy di chuyển biểu tượng                 sang một vị trí khác trên màn hình. 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434578" y="1148776"/>
            <a:ext cx="1970524" cy="1801622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981200" y="3676598"/>
            <a:ext cx="16154400" cy="1801622"/>
            <a:chOff x="1981200" y="3676598"/>
            <a:chExt cx="16154400" cy="1801622"/>
          </a:xfrm>
        </p:grpSpPr>
        <p:sp>
          <p:nvSpPr>
            <p:cNvPr id="19" name="Rectangle 3"/>
            <p:cNvSpPr>
              <a:spLocks noChangeArrowheads="1"/>
            </p:cNvSpPr>
            <p:nvPr/>
          </p:nvSpPr>
          <p:spPr bwMode="auto">
            <a:xfrm>
              <a:off x="1981200" y="4577409"/>
              <a:ext cx="16154400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440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Baloo" panose="020B0604020202020204" charset="0"/>
                  <a:cs typeface="Baloo" panose="020B0604020202020204" charset="0"/>
                </a:rPr>
                <a:t>Kích chuột trái vào biểu tượng                        sau đó kéo thả chuột. </a:t>
              </a: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925050" y="3676598"/>
              <a:ext cx="1970524" cy="18016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438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1"/>
            <a:ext cx="18288000" cy="10286999"/>
            <a:chOff x="0" y="1"/>
            <a:chExt cx="18288000" cy="10286999"/>
          </a:xfrm>
        </p:grpSpPr>
        <p:pic>
          <p:nvPicPr>
            <p:cNvPr id="6" name="Picture 2" descr="Hình nền powerpoint đặc sắc - Hà Nội Spirit Of Plac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02" b="69403"/>
            <a:stretch/>
          </p:blipFill>
          <p:spPr bwMode="auto">
            <a:xfrm>
              <a:off x="0" y="1"/>
              <a:ext cx="1407997" cy="12572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Hình nền powerpoint đặc sắc - Hà Nội Spirit Of Plac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02" b="69403"/>
            <a:stretch/>
          </p:blipFill>
          <p:spPr bwMode="auto">
            <a:xfrm rot="5400000">
              <a:off x="17399567" y="50234"/>
              <a:ext cx="938665" cy="838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Hình nền powerpoint đặc sắc - Hà Nội Spirit Of Plac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02" b="69403"/>
            <a:stretch/>
          </p:blipFill>
          <p:spPr bwMode="auto">
            <a:xfrm rot="16200000">
              <a:off x="-73066" y="8994734"/>
              <a:ext cx="1365331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Hình nền powerpoint đặc sắc - Hà Nội Spirit Of Plac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02" b="69403"/>
            <a:stretch/>
          </p:blipFill>
          <p:spPr bwMode="auto">
            <a:xfrm rot="10800000">
              <a:off x="16840200" y="8994158"/>
              <a:ext cx="1447800" cy="12928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4"/>
          <p:cNvSpPr txBox="1"/>
          <p:nvPr/>
        </p:nvSpPr>
        <p:spPr>
          <a:xfrm>
            <a:off x="4054885" y="-77223"/>
            <a:ext cx="10393516" cy="881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90"/>
              </a:lnSpc>
            </a:pPr>
            <a:r>
              <a:rPr lang="en-US" sz="4400" err="1">
                <a:solidFill>
                  <a:srgbClr val="FA7A4A"/>
                </a:solidFill>
                <a:latin typeface="Baloo"/>
                <a:ea typeface="Baloo"/>
                <a:cs typeface="Baloo"/>
                <a:sym typeface="Baloo"/>
              </a:rPr>
              <a:t>Bài</a:t>
            </a:r>
            <a:r>
              <a:rPr lang="en-US" sz="4400">
                <a:solidFill>
                  <a:srgbClr val="FA7A4A"/>
                </a:solidFill>
                <a:latin typeface="Baloo"/>
                <a:ea typeface="Baloo"/>
                <a:cs typeface="Baloo"/>
                <a:sym typeface="Baloo"/>
              </a:rPr>
              <a:t> 4. Làm việc với máy tính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697" y="632337"/>
            <a:ext cx="1504762" cy="14285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0727" y="1181100"/>
            <a:ext cx="3267355" cy="746474"/>
          </a:xfrm>
          <a:prstGeom prst="rect">
            <a:avLst/>
          </a:prstGeom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219200" y="2018589"/>
            <a:ext cx="15087600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440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" panose="020B0604020202020204" charset="0"/>
                <a:cs typeface="Baloo" panose="020B0604020202020204" charset="0"/>
              </a:rPr>
              <a:t>Hãy nháy nút phải chuột vào biểu tượng                     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440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" panose="020B0604020202020204" charset="0"/>
                <a:cs typeface="Baloo" panose="020B0604020202020204" charset="0"/>
              </a:rPr>
              <a:t>trên màn hình nền, xem bảng chọn được mở ra, nháy chuột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440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" panose="020B0604020202020204" charset="0"/>
                <a:cs typeface="Baloo" panose="020B0604020202020204" charset="0"/>
              </a:rPr>
              <a:t>ra màn hình để đóng bảng chọn.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811000" y="1181100"/>
            <a:ext cx="2057400" cy="197399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19200" y="5195924"/>
            <a:ext cx="8763000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" panose="020B0604020202020204" charset="0"/>
                <a:cs typeface="Baloo" panose="020B0604020202020204" charset="0"/>
              </a:rPr>
              <a:t>B1: </a:t>
            </a:r>
            <a:r>
              <a:rPr lang="vi-VN" sz="440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" panose="020B0604020202020204" charset="0"/>
                <a:cs typeface="Baloo" panose="020B0604020202020204" charset="0"/>
              </a:rPr>
              <a:t>Di chuyển con trỏ chuột vào </a:t>
            </a:r>
            <a:endParaRPr lang="en-US" sz="440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loo" panose="020B0604020202020204" charset="0"/>
              <a:cs typeface="Baloo" panose="020B0604020202020204" charset="0"/>
            </a:endParaRPr>
          </a:p>
          <a:p>
            <a:pPr>
              <a:lnSpc>
                <a:spcPct val="150000"/>
              </a:lnSpc>
            </a:pPr>
            <a:r>
              <a:rPr lang="vi-VN" sz="440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" panose="020B0604020202020204" charset="0"/>
                <a:cs typeface="Baloo" panose="020B0604020202020204" charset="0"/>
              </a:rPr>
              <a:t>biểu tượng</a:t>
            </a:r>
            <a:r>
              <a:rPr lang="en-US" sz="440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" panose="020B0604020202020204" charset="0"/>
                <a:cs typeface="Baloo" panose="020B0604020202020204" charset="0"/>
              </a:rPr>
              <a:t>            , </a:t>
            </a:r>
            <a:r>
              <a:rPr lang="vi-VN" sz="440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" panose="020B0604020202020204" charset="0"/>
                <a:cs typeface="Baloo" panose="020B0604020202020204" charset="0"/>
              </a:rPr>
              <a:t>nháy chuột phải</a:t>
            </a:r>
            <a:r>
              <a:rPr lang="en-US" sz="440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" panose="020B0604020202020204" charset="0"/>
                <a:cs typeface="Baloo" panose="020B060402020202020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440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" panose="020B0604020202020204" charset="0"/>
                <a:cs typeface="Baloo" panose="020B0604020202020204" charset="0"/>
              </a:rPr>
              <a:t>để xuất hiện bảng chọn</a:t>
            </a:r>
            <a:r>
              <a:rPr lang="vi-VN" sz="440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" panose="020B0604020202020204" charset="0"/>
                <a:cs typeface="Baloo" panose="020B0604020202020204" charset="0"/>
              </a:rPr>
              <a:t>:</a:t>
            </a:r>
            <a:r>
              <a:rPr lang="en-US" sz="440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" panose="020B0604020202020204" charset="0"/>
                <a:cs typeface="Baloo" panose="020B0604020202020204" charset="0"/>
              </a:rPr>
              <a:t>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2500" t="10143" r="84756" b="67037"/>
          <a:stretch/>
        </p:blipFill>
        <p:spPr>
          <a:xfrm>
            <a:off x="10210800" y="5074276"/>
            <a:ext cx="4835190" cy="486982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24350" y="6235011"/>
            <a:ext cx="914400" cy="87732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219200" y="8151427"/>
            <a:ext cx="8763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" panose="020B0604020202020204" charset="0"/>
                <a:cs typeface="Baloo" panose="020B0604020202020204" charset="0"/>
              </a:rPr>
              <a:t>B2: Nháy chuột ra màn hình nền để đóng bảng chọn.</a:t>
            </a:r>
          </a:p>
        </p:txBody>
      </p:sp>
    </p:spTree>
    <p:extLst>
      <p:ext uri="{BB962C8B-B14F-4D97-AF65-F5344CB8AC3E}">
        <p14:creationId xmlns:p14="http://schemas.microsoft.com/office/powerpoint/2010/main" val="99740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1"/>
            <a:ext cx="18288000" cy="10286999"/>
            <a:chOff x="0" y="1"/>
            <a:chExt cx="18288000" cy="10286999"/>
          </a:xfrm>
        </p:grpSpPr>
        <p:pic>
          <p:nvPicPr>
            <p:cNvPr id="6" name="Picture 2" descr="Hình nền powerpoint đặc sắc - Hà Nội Spirit Of Plac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02" b="69403"/>
            <a:stretch/>
          </p:blipFill>
          <p:spPr bwMode="auto">
            <a:xfrm>
              <a:off x="0" y="1"/>
              <a:ext cx="1407997" cy="12572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Hình nền powerpoint đặc sắc - Hà Nội Spirit Of Plac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02" b="69403"/>
            <a:stretch/>
          </p:blipFill>
          <p:spPr bwMode="auto">
            <a:xfrm rot="5400000">
              <a:off x="17399567" y="50234"/>
              <a:ext cx="938665" cy="838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Hình nền powerpoint đặc sắc - Hà Nội Spirit Of Plac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02" b="69403"/>
            <a:stretch/>
          </p:blipFill>
          <p:spPr bwMode="auto">
            <a:xfrm rot="16200000">
              <a:off x="-73066" y="8994734"/>
              <a:ext cx="1365331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Hình nền powerpoint đặc sắc - Hà Nội Spirit Of Plac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02" b="69403"/>
            <a:stretch/>
          </p:blipFill>
          <p:spPr bwMode="auto">
            <a:xfrm rot="10800000">
              <a:off x="16840200" y="8994158"/>
              <a:ext cx="1447800" cy="12928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4"/>
          <p:cNvSpPr txBox="1"/>
          <p:nvPr/>
        </p:nvSpPr>
        <p:spPr>
          <a:xfrm>
            <a:off x="4054885" y="-77223"/>
            <a:ext cx="10393516" cy="881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90"/>
              </a:lnSpc>
            </a:pPr>
            <a:r>
              <a:rPr lang="en-US" sz="4400" err="1">
                <a:solidFill>
                  <a:srgbClr val="FA7A4A"/>
                </a:solidFill>
                <a:latin typeface="Baloo"/>
                <a:ea typeface="Baloo"/>
                <a:cs typeface="Baloo"/>
                <a:sym typeface="Baloo"/>
              </a:rPr>
              <a:t>Bài</a:t>
            </a:r>
            <a:r>
              <a:rPr lang="en-US" sz="4400">
                <a:solidFill>
                  <a:srgbClr val="FA7A4A"/>
                </a:solidFill>
                <a:latin typeface="Baloo"/>
                <a:ea typeface="Baloo"/>
                <a:cs typeface="Baloo"/>
                <a:sym typeface="Baloo"/>
              </a:rPr>
              <a:t> 4. Làm việc với máy tính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697" y="632337"/>
            <a:ext cx="1504762" cy="14285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0727" y="1181100"/>
            <a:ext cx="3267355" cy="746474"/>
          </a:xfrm>
          <a:prstGeom prst="rect">
            <a:avLst/>
          </a:prstGeom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248697" y="1915363"/>
            <a:ext cx="150876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>
              <a:lnSpc>
                <a:spcPct val="150000"/>
              </a:lnSpc>
            </a:pPr>
            <a:r>
              <a:rPr lang="vi-VN" sz="440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" panose="020B0604020202020204" charset="0"/>
                <a:cs typeface="Baloo" panose="020B0604020202020204" charset="0"/>
              </a:rPr>
              <a:t>Em hãy luyện tập tư thế ngồi và cầm chuột đúng cách khi sử dụng máy tính.</a:t>
            </a:r>
            <a:endParaRPr lang="en-US" altLang="en-US" sz="440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loo" panose="020B0604020202020204" charset="0"/>
              <a:cs typeface="Baloo" panose="020B060402020202020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9800" y="2735817"/>
            <a:ext cx="7209524" cy="6904762"/>
          </a:xfrm>
          <a:prstGeom prst="rect">
            <a:avLst/>
          </a:prstGeom>
        </p:spPr>
      </p:pic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1267747" y="3905687"/>
            <a:ext cx="7689279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>
              <a:lnSpc>
                <a:spcPct val="150000"/>
              </a:lnSpc>
            </a:pPr>
            <a:r>
              <a:rPr lang="vi-VN" sz="440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" panose="020B0604020202020204" charset="0"/>
                <a:cs typeface="Baloo" panose="020B0604020202020204" charset="0"/>
              </a:rPr>
              <a:t>Ngồi thẳng lưng, vai thả lỏng, tay đặt ngang với bàn phím, chuột để bên tay phải, </a:t>
            </a:r>
            <a:endParaRPr lang="en-US" sz="440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loo" panose="020B0604020202020204" charset="0"/>
              <a:cs typeface="Baloo" panose="020B0604020202020204" charset="0"/>
            </a:endParaRPr>
          </a:p>
          <a:p>
            <a:pPr lvl="0" algn="just">
              <a:lnSpc>
                <a:spcPct val="150000"/>
              </a:lnSpc>
            </a:pPr>
            <a:r>
              <a:rPr lang="vi-VN" sz="440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" panose="020B0604020202020204" charset="0"/>
                <a:cs typeface="Baloo" panose="020B0604020202020204" charset="0"/>
              </a:rPr>
              <a:t>mắt cách màn hình 50 - 80cm.</a:t>
            </a:r>
            <a:endParaRPr lang="en-US" altLang="en-US" sz="440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loo" panose="020B0604020202020204" charset="0"/>
              <a:cs typeface="Balo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03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AB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906370" y="339620"/>
            <a:ext cx="11619629" cy="7912611"/>
          </a:xfrm>
          <a:custGeom>
            <a:avLst/>
            <a:gdLst/>
            <a:ahLst/>
            <a:cxnLst/>
            <a:rect l="l" t="t" r="r" b="b"/>
            <a:pathLst>
              <a:path w="5855332" h="7912611">
                <a:moveTo>
                  <a:pt x="0" y="0"/>
                </a:moveTo>
                <a:lnTo>
                  <a:pt x="5855332" y="0"/>
                </a:lnTo>
                <a:lnTo>
                  <a:pt x="5855332" y="7912611"/>
                </a:lnTo>
                <a:lnTo>
                  <a:pt x="0" y="79126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6235695">
            <a:off x="1076749" y="7928135"/>
            <a:ext cx="3330461" cy="6102279"/>
          </a:xfrm>
          <a:custGeom>
            <a:avLst/>
            <a:gdLst/>
            <a:ahLst/>
            <a:cxnLst/>
            <a:rect l="l" t="t" r="r" b="b"/>
            <a:pathLst>
              <a:path w="20724169" h="24355326">
                <a:moveTo>
                  <a:pt x="0" y="0"/>
                </a:moveTo>
                <a:lnTo>
                  <a:pt x="20724169" y="0"/>
                </a:lnTo>
                <a:lnTo>
                  <a:pt x="20724169" y="24355327"/>
                </a:lnTo>
                <a:lnTo>
                  <a:pt x="0" y="243553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97874" y="5828249"/>
            <a:ext cx="5088213" cy="4116827"/>
          </a:xfrm>
          <a:custGeom>
            <a:avLst/>
            <a:gdLst/>
            <a:ahLst/>
            <a:cxnLst/>
            <a:rect l="l" t="t" r="r" b="b"/>
            <a:pathLst>
              <a:path w="5088213" h="4116827">
                <a:moveTo>
                  <a:pt x="0" y="0"/>
                </a:moveTo>
                <a:lnTo>
                  <a:pt x="5088213" y="0"/>
                </a:lnTo>
                <a:lnTo>
                  <a:pt x="5088213" y="4116827"/>
                </a:lnTo>
                <a:lnTo>
                  <a:pt x="0" y="41168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6563257" y="1943100"/>
            <a:ext cx="10363198" cy="56265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92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11500">
                <a:solidFill>
                  <a:srgbClr val="0070C0"/>
                </a:solidFill>
                <a:latin typeface="Baloo"/>
                <a:ea typeface="Baloo"/>
                <a:cs typeface="Baloo"/>
                <a:sym typeface="Baloo"/>
              </a:rPr>
              <a:t>BÀI HỌC </a:t>
            </a:r>
          </a:p>
          <a:p>
            <a:pPr algn="ctr">
              <a:lnSpc>
                <a:spcPts val="792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11500">
                <a:solidFill>
                  <a:srgbClr val="0070C0"/>
                </a:solidFill>
                <a:latin typeface="Baloo"/>
                <a:ea typeface="Baloo"/>
                <a:cs typeface="Baloo"/>
                <a:sym typeface="Baloo"/>
              </a:rPr>
              <a:t>KẾT THÚC RỒI!</a:t>
            </a:r>
          </a:p>
          <a:p>
            <a:pPr algn="ctr">
              <a:lnSpc>
                <a:spcPts val="792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11500">
                <a:solidFill>
                  <a:srgbClr val="0070C0"/>
                </a:solidFill>
                <a:latin typeface="Baloo"/>
                <a:ea typeface="Baloo"/>
                <a:cs typeface="Baloo"/>
                <a:sym typeface="Baloo"/>
              </a:rPr>
              <a:t>TẠM BIỆT </a:t>
            </a:r>
          </a:p>
          <a:p>
            <a:pPr algn="ctr">
              <a:lnSpc>
                <a:spcPts val="792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11500">
                <a:solidFill>
                  <a:srgbClr val="0070C0"/>
                </a:solidFill>
                <a:latin typeface="Baloo"/>
                <a:ea typeface="Baloo"/>
                <a:cs typeface="Baloo"/>
                <a:sym typeface="Baloo"/>
              </a:rPr>
              <a:t>CÁC EM!</a:t>
            </a:r>
          </a:p>
        </p:txBody>
      </p:sp>
      <p:sp>
        <p:nvSpPr>
          <p:cNvPr id="15" name="Freeform 15"/>
          <p:cNvSpPr/>
          <p:nvPr/>
        </p:nvSpPr>
        <p:spPr>
          <a:xfrm rot="-421217" flipH="1">
            <a:off x="5327340" y="5751598"/>
            <a:ext cx="595121" cy="711557"/>
          </a:xfrm>
          <a:custGeom>
            <a:avLst/>
            <a:gdLst/>
            <a:ahLst/>
            <a:cxnLst/>
            <a:rect l="l" t="t" r="r" b="b"/>
            <a:pathLst>
              <a:path w="595121" h="711557">
                <a:moveTo>
                  <a:pt x="595120" y="0"/>
                </a:moveTo>
                <a:lnTo>
                  <a:pt x="0" y="0"/>
                </a:lnTo>
                <a:lnTo>
                  <a:pt x="0" y="711557"/>
                </a:lnTo>
                <a:lnTo>
                  <a:pt x="595120" y="711557"/>
                </a:lnTo>
                <a:lnTo>
                  <a:pt x="59512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421217">
            <a:off x="239127" y="8585533"/>
            <a:ext cx="595121" cy="711557"/>
          </a:xfrm>
          <a:custGeom>
            <a:avLst/>
            <a:gdLst/>
            <a:ahLst/>
            <a:cxnLst/>
            <a:rect l="l" t="t" r="r" b="b"/>
            <a:pathLst>
              <a:path w="595121" h="711557">
                <a:moveTo>
                  <a:pt x="0" y="0"/>
                </a:moveTo>
                <a:lnTo>
                  <a:pt x="595120" y="0"/>
                </a:lnTo>
                <a:lnTo>
                  <a:pt x="595120" y="711557"/>
                </a:lnTo>
                <a:lnTo>
                  <a:pt x="0" y="71155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1"/>
          <p:cNvSpPr/>
          <p:nvPr/>
        </p:nvSpPr>
        <p:spPr>
          <a:xfrm rot="291561" flipH="1">
            <a:off x="490768" y="223337"/>
            <a:ext cx="1075865" cy="1286361"/>
          </a:xfrm>
          <a:custGeom>
            <a:avLst/>
            <a:gdLst/>
            <a:ahLst/>
            <a:cxnLst/>
            <a:rect l="l" t="t" r="r" b="b"/>
            <a:pathLst>
              <a:path w="1075865" h="1286361">
                <a:moveTo>
                  <a:pt x="1075865" y="0"/>
                </a:moveTo>
                <a:lnTo>
                  <a:pt x="0" y="0"/>
                </a:lnTo>
                <a:lnTo>
                  <a:pt x="0" y="1286360"/>
                </a:lnTo>
                <a:lnTo>
                  <a:pt x="1075865" y="1286360"/>
                </a:lnTo>
                <a:lnTo>
                  <a:pt x="107586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270959">
            <a:off x="128657" y="8771852"/>
            <a:ext cx="1075865" cy="1286361"/>
          </a:xfrm>
          <a:custGeom>
            <a:avLst/>
            <a:gdLst/>
            <a:ahLst/>
            <a:cxnLst/>
            <a:rect l="l" t="t" r="r" b="b"/>
            <a:pathLst>
              <a:path w="1075865" h="1286361">
                <a:moveTo>
                  <a:pt x="0" y="0"/>
                </a:moveTo>
                <a:lnTo>
                  <a:pt x="1075866" y="0"/>
                </a:lnTo>
                <a:lnTo>
                  <a:pt x="1075866" y="1286360"/>
                </a:lnTo>
                <a:lnTo>
                  <a:pt x="0" y="12863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954578" flipH="1">
            <a:off x="17071179" y="143773"/>
            <a:ext cx="1075865" cy="1286361"/>
          </a:xfrm>
          <a:custGeom>
            <a:avLst/>
            <a:gdLst/>
            <a:ahLst/>
            <a:cxnLst/>
            <a:rect l="l" t="t" r="r" b="b"/>
            <a:pathLst>
              <a:path w="1075865" h="1286361">
                <a:moveTo>
                  <a:pt x="1075866" y="0"/>
                </a:moveTo>
                <a:lnTo>
                  <a:pt x="0" y="0"/>
                </a:lnTo>
                <a:lnTo>
                  <a:pt x="0" y="1286361"/>
                </a:lnTo>
                <a:lnTo>
                  <a:pt x="1075866" y="1286361"/>
                </a:lnTo>
                <a:lnTo>
                  <a:pt x="107586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993812">
            <a:off x="17051099" y="8873976"/>
            <a:ext cx="1075865" cy="1286361"/>
          </a:xfrm>
          <a:custGeom>
            <a:avLst/>
            <a:gdLst/>
            <a:ahLst/>
            <a:cxnLst/>
            <a:rect l="l" t="t" r="r" b="b"/>
            <a:pathLst>
              <a:path w="1075865" h="1286361">
                <a:moveTo>
                  <a:pt x="0" y="0"/>
                </a:moveTo>
                <a:lnTo>
                  <a:pt x="1075866" y="0"/>
                </a:lnTo>
                <a:lnTo>
                  <a:pt x="1075866" y="1286360"/>
                </a:lnTo>
                <a:lnTo>
                  <a:pt x="0" y="12863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4"/>
          <p:cNvGrpSpPr/>
          <p:nvPr/>
        </p:nvGrpSpPr>
        <p:grpSpPr>
          <a:xfrm>
            <a:off x="11353800" y="1396748"/>
            <a:ext cx="8001000" cy="7975360"/>
            <a:chOff x="12677775" y="4994035"/>
            <a:chExt cx="5610225" cy="561022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77775" y="4994035"/>
              <a:ext cx="5610225" cy="5610225"/>
            </a:xfrm>
            <a:prstGeom prst="rect">
              <a:avLst/>
            </a:prstGeom>
          </p:spPr>
        </p:pic>
        <p:sp>
          <p:nvSpPr>
            <p:cNvPr id="17" name="Freeform 7"/>
            <p:cNvSpPr/>
            <p:nvPr/>
          </p:nvSpPr>
          <p:spPr>
            <a:xfrm>
              <a:off x="15087600" y="8877300"/>
              <a:ext cx="519113" cy="952500"/>
            </a:xfrm>
            <a:custGeom>
              <a:avLst/>
              <a:gdLst/>
              <a:ahLst/>
              <a:cxnLst/>
              <a:rect l="l" t="t" r="r" b="b"/>
              <a:pathLst>
                <a:path w="1811131" h="2527055">
                  <a:moveTo>
                    <a:pt x="0" y="0"/>
                  </a:moveTo>
                  <a:lnTo>
                    <a:pt x="1811131" y="0"/>
                  </a:lnTo>
                  <a:lnTo>
                    <a:pt x="1811131" y="2527055"/>
                  </a:lnTo>
                  <a:lnTo>
                    <a:pt x="0" y="25270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t="-105360" r="-290088"/>
              </a:stretch>
            </a:blipFill>
          </p:spPr>
        </p:sp>
      </p:grpSp>
      <p:sp>
        <p:nvSpPr>
          <p:cNvPr id="18" name="TextBox 17"/>
          <p:cNvSpPr txBox="1"/>
          <p:nvPr/>
        </p:nvSpPr>
        <p:spPr>
          <a:xfrm>
            <a:off x="2438400" y="452525"/>
            <a:ext cx="63246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>
                <a:solidFill>
                  <a:schemeClr val="accent3">
                    <a:lumMod val="50000"/>
                  </a:schemeClr>
                </a:solidFill>
                <a:latin typeface="Baloo"/>
                <a:ea typeface="Baloo"/>
                <a:cs typeface="Baloo"/>
                <a:sym typeface="Baloo"/>
              </a:rPr>
              <a:t>Khởi động</a:t>
            </a:r>
          </a:p>
          <a:p>
            <a:endParaRPr lang="en-US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9" name="TextBox 9"/>
          <p:cNvSpPr txBox="1"/>
          <p:nvPr/>
        </p:nvSpPr>
        <p:spPr>
          <a:xfrm>
            <a:off x="1584771" y="2032498"/>
            <a:ext cx="11137900" cy="67864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200">
                <a:solidFill>
                  <a:schemeClr val="accent3">
                    <a:lumMod val="50000"/>
                  </a:schemeClr>
                </a:solidFill>
                <a:latin typeface="Baloo"/>
                <a:ea typeface="Baloo"/>
                <a:cs typeface="Baloo"/>
                <a:sym typeface="Baloo"/>
              </a:rPr>
              <a:t>Hôm nay, Khoa và các bạn có buổi học </a:t>
            </a:r>
          </a:p>
          <a:p>
            <a:pPr>
              <a:lnSpc>
                <a:spcPct val="150000"/>
              </a:lnSpc>
            </a:pPr>
            <a:r>
              <a:rPr lang="en-US" sz="4200">
                <a:solidFill>
                  <a:schemeClr val="accent3">
                    <a:lumMod val="50000"/>
                  </a:schemeClr>
                </a:solidFill>
                <a:latin typeface="Baloo"/>
                <a:ea typeface="Baloo"/>
                <a:cs typeface="Baloo"/>
                <a:sym typeface="Baloo"/>
              </a:rPr>
              <a:t>đầu tiên với máy tính. Cả lớp rất háo hức vì được sử dụng máy tính. Khoa có một </a:t>
            </a:r>
          </a:p>
          <a:p>
            <a:pPr>
              <a:lnSpc>
                <a:spcPct val="150000"/>
              </a:lnSpc>
            </a:pPr>
            <a:r>
              <a:rPr lang="en-US" sz="4200">
                <a:solidFill>
                  <a:schemeClr val="accent3">
                    <a:lumMod val="50000"/>
                  </a:schemeClr>
                </a:solidFill>
                <a:latin typeface="Baloo"/>
                <a:ea typeface="Baloo"/>
                <a:cs typeface="Baloo"/>
                <a:sym typeface="Baloo"/>
              </a:rPr>
              <a:t>thắc mắc muốn hỏi thầy giáo  về cách cầm chuột, cách gõ phím và tư thế ngồi trước</a:t>
            </a:r>
          </a:p>
          <a:p>
            <a:pPr>
              <a:lnSpc>
                <a:spcPct val="150000"/>
              </a:lnSpc>
            </a:pPr>
            <a:r>
              <a:rPr lang="en-US" sz="4200">
                <a:solidFill>
                  <a:schemeClr val="accent3">
                    <a:lumMod val="50000"/>
                  </a:schemeClr>
                </a:solidFill>
                <a:latin typeface="Baloo"/>
                <a:ea typeface="Baloo"/>
                <a:cs typeface="Baloo"/>
                <a:sym typeface="Baloo"/>
              </a:rPr>
              <a:t> máy tính thế nào là đúng và khoa học? </a:t>
            </a:r>
          </a:p>
          <a:p>
            <a:pPr>
              <a:lnSpc>
                <a:spcPct val="150000"/>
              </a:lnSpc>
            </a:pPr>
            <a:r>
              <a:rPr lang="en-US" sz="4200">
                <a:solidFill>
                  <a:schemeClr val="accent3">
                    <a:lumMod val="50000"/>
                  </a:schemeClr>
                </a:solidFill>
                <a:latin typeface="Baloo"/>
                <a:ea typeface="Baloo"/>
                <a:cs typeface="Baloo"/>
                <a:sym typeface="Baloo"/>
              </a:rPr>
              <a:t>Chúng ta cùng tìm hiểu cùng bạn Khoa nhé.</a:t>
            </a:r>
          </a:p>
        </p:txBody>
      </p:sp>
    </p:spTree>
    <p:extLst>
      <p:ext uri="{BB962C8B-B14F-4D97-AF65-F5344CB8AC3E}">
        <p14:creationId xmlns:p14="http://schemas.microsoft.com/office/powerpoint/2010/main" val="306058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52600" y="992578"/>
            <a:ext cx="15087600" cy="9294422"/>
          </a:xfrm>
          <a:prstGeom prst="rect">
            <a:avLst/>
          </a:prstGeom>
        </p:spPr>
      </p:pic>
      <p:sp>
        <p:nvSpPr>
          <p:cNvPr id="3" name="TextBox 4"/>
          <p:cNvSpPr txBox="1"/>
          <p:nvPr/>
        </p:nvSpPr>
        <p:spPr>
          <a:xfrm>
            <a:off x="4099642" y="43600"/>
            <a:ext cx="10393516" cy="948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90"/>
              </a:lnSpc>
            </a:pPr>
            <a:r>
              <a:rPr lang="en-US" sz="6158" err="1">
                <a:solidFill>
                  <a:srgbClr val="FA7A4A"/>
                </a:solidFill>
                <a:latin typeface="Baloo"/>
                <a:ea typeface="Baloo"/>
                <a:cs typeface="Baloo"/>
                <a:sym typeface="Baloo"/>
              </a:rPr>
              <a:t>Bài</a:t>
            </a:r>
            <a:r>
              <a:rPr lang="en-US" sz="6158">
                <a:solidFill>
                  <a:srgbClr val="FA7A4A"/>
                </a:solidFill>
                <a:latin typeface="Baloo"/>
                <a:ea typeface="Baloo"/>
                <a:cs typeface="Baloo"/>
                <a:sym typeface="Baloo"/>
              </a:rPr>
              <a:t> 4. Làm việc với máy tính</a:t>
            </a:r>
          </a:p>
        </p:txBody>
      </p:sp>
    </p:spTree>
    <p:extLst>
      <p:ext uri="{BB962C8B-B14F-4D97-AF65-F5344CB8AC3E}">
        <p14:creationId xmlns:p14="http://schemas.microsoft.com/office/powerpoint/2010/main" val="310826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428" y="1570204"/>
            <a:ext cx="14159886" cy="8291514"/>
          </a:xfrm>
          <a:prstGeom prst="rect">
            <a:avLst/>
          </a:prstGeom>
        </p:spPr>
      </p:pic>
      <p:sp>
        <p:nvSpPr>
          <p:cNvPr id="3" name="Freeform 11"/>
          <p:cNvSpPr/>
          <p:nvPr/>
        </p:nvSpPr>
        <p:spPr>
          <a:xfrm rot="291561" flipH="1">
            <a:off x="506056" y="211796"/>
            <a:ext cx="788567" cy="937590"/>
          </a:xfrm>
          <a:custGeom>
            <a:avLst/>
            <a:gdLst/>
            <a:ahLst/>
            <a:cxnLst/>
            <a:rect l="l" t="t" r="r" b="b"/>
            <a:pathLst>
              <a:path w="1075865" h="1286361">
                <a:moveTo>
                  <a:pt x="1075865" y="0"/>
                </a:moveTo>
                <a:lnTo>
                  <a:pt x="0" y="0"/>
                </a:lnTo>
                <a:lnTo>
                  <a:pt x="0" y="1286360"/>
                </a:lnTo>
                <a:lnTo>
                  <a:pt x="1075865" y="1286360"/>
                </a:lnTo>
                <a:lnTo>
                  <a:pt x="1075865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12"/>
          <p:cNvSpPr/>
          <p:nvPr/>
        </p:nvSpPr>
        <p:spPr>
          <a:xfrm rot="270959">
            <a:off x="113726" y="9150530"/>
            <a:ext cx="766633" cy="894902"/>
          </a:xfrm>
          <a:custGeom>
            <a:avLst/>
            <a:gdLst/>
            <a:ahLst/>
            <a:cxnLst/>
            <a:rect l="l" t="t" r="r" b="b"/>
            <a:pathLst>
              <a:path w="1075865" h="1286361">
                <a:moveTo>
                  <a:pt x="0" y="0"/>
                </a:moveTo>
                <a:lnTo>
                  <a:pt x="1075866" y="0"/>
                </a:lnTo>
                <a:lnTo>
                  <a:pt x="1075866" y="1286360"/>
                </a:lnTo>
                <a:lnTo>
                  <a:pt x="0" y="12863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13"/>
          <p:cNvSpPr/>
          <p:nvPr/>
        </p:nvSpPr>
        <p:spPr>
          <a:xfrm rot="-954578" flipH="1">
            <a:off x="17478906" y="86798"/>
            <a:ext cx="581201" cy="721197"/>
          </a:xfrm>
          <a:custGeom>
            <a:avLst/>
            <a:gdLst/>
            <a:ahLst/>
            <a:cxnLst/>
            <a:rect l="l" t="t" r="r" b="b"/>
            <a:pathLst>
              <a:path w="1075865" h="1286361">
                <a:moveTo>
                  <a:pt x="1075866" y="0"/>
                </a:moveTo>
                <a:lnTo>
                  <a:pt x="0" y="0"/>
                </a:lnTo>
                <a:lnTo>
                  <a:pt x="0" y="1286361"/>
                </a:lnTo>
                <a:lnTo>
                  <a:pt x="1075866" y="1286361"/>
                </a:lnTo>
                <a:lnTo>
                  <a:pt x="107586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14"/>
          <p:cNvSpPr/>
          <p:nvPr/>
        </p:nvSpPr>
        <p:spPr>
          <a:xfrm rot="993812">
            <a:off x="17470876" y="9476262"/>
            <a:ext cx="568420" cy="745178"/>
          </a:xfrm>
          <a:custGeom>
            <a:avLst/>
            <a:gdLst/>
            <a:ahLst/>
            <a:cxnLst/>
            <a:rect l="l" t="t" r="r" b="b"/>
            <a:pathLst>
              <a:path w="1075865" h="1286361">
                <a:moveTo>
                  <a:pt x="0" y="0"/>
                </a:moveTo>
                <a:lnTo>
                  <a:pt x="1075866" y="0"/>
                </a:lnTo>
                <a:lnTo>
                  <a:pt x="1075866" y="1286360"/>
                </a:lnTo>
                <a:lnTo>
                  <a:pt x="0" y="12863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4"/>
          <p:cNvSpPr txBox="1"/>
          <p:nvPr/>
        </p:nvSpPr>
        <p:spPr>
          <a:xfrm>
            <a:off x="4054885" y="-77223"/>
            <a:ext cx="10393516" cy="881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90"/>
              </a:lnSpc>
            </a:pPr>
            <a:r>
              <a:rPr lang="en-US" sz="4400" err="1">
                <a:solidFill>
                  <a:srgbClr val="FA7A4A"/>
                </a:solidFill>
                <a:latin typeface="Baloo"/>
                <a:ea typeface="Baloo"/>
                <a:cs typeface="Baloo"/>
                <a:sym typeface="Baloo"/>
              </a:rPr>
              <a:t>Bài</a:t>
            </a:r>
            <a:r>
              <a:rPr lang="en-US" sz="4400">
                <a:solidFill>
                  <a:srgbClr val="FA7A4A"/>
                </a:solidFill>
                <a:latin typeface="Baloo"/>
                <a:ea typeface="Baloo"/>
                <a:cs typeface="Baloo"/>
                <a:sym typeface="Baloo"/>
              </a:rPr>
              <a:t> 4. Làm việc với máy tính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2918" y="1178077"/>
            <a:ext cx="908934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" panose="020B0604020202020204" charset="0"/>
                <a:cs typeface="Baloo" panose="020B0604020202020204" charset="0"/>
              </a:rPr>
              <a:t>1. Tư thế ngồi khi sử dụng máy tính</a:t>
            </a:r>
          </a:p>
        </p:txBody>
      </p:sp>
    </p:spTree>
    <p:extLst>
      <p:ext uri="{BB962C8B-B14F-4D97-AF65-F5344CB8AC3E}">
        <p14:creationId xmlns:p14="http://schemas.microsoft.com/office/powerpoint/2010/main" val="191401009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ình nền Powerpoint Xanh Trắng Tự Nhiên Hoa Hồng Mùa Xuân Kỷ Niệm Hoa Văn  Đẹp miễn phí - Slidesdo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8288000" cy="1028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2000" y="3314700"/>
            <a:ext cx="17184067" cy="3381000"/>
          </a:xfrm>
          <a:prstGeom prst="rect">
            <a:avLst/>
          </a:prstGeom>
        </p:spPr>
      </p:pic>
      <p:sp>
        <p:nvSpPr>
          <p:cNvPr id="8" name="TextBox 4"/>
          <p:cNvSpPr txBox="1"/>
          <p:nvPr/>
        </p:nvSpPr>
        <p:spPr>
          <a:xfrm>
            <a:off x="4054885" y="-77223"/>
            <a:ext cx="10393516" cy="881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90"/>
              </a:lnSpc>
            </a:pPr>
            <a:r>
              <a:rPr lang="en-US" sz="4400" err="1">
                <a:solidFill>
                  <a:srgbClr val="FA7A4A"/>
                </a:solidFill>
                <a:latin typeface="Baloo"/>
                <a:ea typeface="Baloo"/>
                <a:cs typeface="Baloo"/>
                <a:sym typeface="Baloo"/>
              </a:rPr>
              <a:t>Bài</a:t>
            </a:r>
            <a:r>
              <a:rPr lang="en-US" sz="4400">
                <a:solidFill>
                  <a:srgbClr val="FA7A4A"/>
                </a:solidFill>
                <a:latin typeface="Baloo"/>
                <a:ea typeface="Baloo"/>
                <a:cs typeface="Baloo"/>
                <a:sym typeface="Baloo"/>
              </a:rPr>
              <a:t> 4. Làm việc với máy tính</a:t>
            </a:r>
          </a:p>
        </p:txBody>
      </p:sp>
      <p:sp>
        <p:nvSpPr>
          <p:cNvPr id="9" name="Rectangle 8"/>
          <p:cNvSpPr/>
          <p:nvPr/>
        </p:nvSpPr>
        <p:spPr>
          <a:xfrm>
            <a:off x="19050" y="1104900"/>
            <a:ext cx="908934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" panose="020B0604020202020204" charset="0"/>
                <a:cs typeface="Baloo" panose="020B0604020202020204" charset="0"/>
              </a:rPr>
              <a:t>1. Tư thế ngồi khi sử dụng máy tính</a:t>
            </a:r>
          </a:p>
        </p:txBody>
      </p:sp>
    </p:spTree>
    <p:extLst>
      <p:ext uri="{BB962C8B-B14F-4D97-AF65-F5344CB8AC3E}">
        <p14:creationId xmlns:p14="http://schemas.microsoft.com/office/powerpoint/2010/main" val="165185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4054885" y="-77223"/>
            <a:ext cx="10393516" cy="881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90"/>
              </a:lnSpc>
            </a:pPr>
            <a:r>
              <a:rPr lang="en-US" sz="4400" err="1">
                <a:solidFill>
                  <a:srgbClr val="FA7A4A"/>
                </a:solidFill>
                <a:latin typeface="Baloo"/>
                <a:ea typeface="Baloo"/>
                <a:cs typeface="Baloo"/>
                <a:sym typeface="Baloo"/>
              </a:rPr>
              <a:t>Bài</a:t>
            </a:r>
            <a:r>
              <a:rPr lang="en-US" sz="4400">
                <a:solidFill>
                  <a:srgbClr val="FA7A4A"/>
                </a:solidFill>
                <a:latin typeface="Baloo"/>
                <a:ea typeface="Baloo"/>
                <a:cs typeface="Baloo"/>
                <a:sym typeface="Baloo"/>
              </a:rPr>
              <a:t> 4. Làm việc với máy tính</a:t>
            </a:r>
          </a:p>
        </p:txBody>
      </p:sp>
      <p:sp>
        <p:nvSpPr>
          <p:cNvPr id="3" name="Rectangle 2"/>
          <p:cNvSpPr/>
          <p:nvPr/>
        </p:nvSpPr>
        <p:spPr>
          <a:xfrm>
            <a:off x="181346" y="803787"/>
            <a:ext cx="908934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" panose="020B0604020202020204" charset="0"/>
                <a:cs typeface="Baloo" panose="020B0604020202020204" charset="0"/>
              </a:rPr>
              <a:t>1. Tư thế ngồi khi sử dụng máy tính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54178"/>
            <a:ext cx="1628571" cy="15714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90175" y="1684797"/>
            <a:ext cx="150310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" panose="020B0604020202020204" charset="0"/>
                <a:cs typeface="Baloo" panose="020B0604020202020204" charset="0"/>
              </a:rPr>
              <a:t>1. </a:t>
            </a:r>
            <a:r>
              <a:rPr lang="vi-VN" sz="440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" panose="020B0604020202020204" charset="0"/>
                <a:cs typeface="Baloo" panose="020B0604020202020204" charset="0"/>
              </a:rPr>
              <a:t>Tư thế ngồi khi sử dụng máy tính đúng sẽ giúp em tránh nguy cơ mắc những bệnh nào sau đây?</a:t>
            </a:r>
            <a:endParaRPr lang="en-US" sz="440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loo" panose="020B0604020202020204" charset="0"/>
              <a:cs typeface="Baloo" panose="020B060402020202020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38400" y="3924300"/>
            <a:ext cx="5943600" cy="3048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34801" y="3977242"/>
            <a:ext cx="441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" panose="020B0604020202020204" charset="0"/>
                <a:cs typeface="Baloo" panose="020B0604020202020204" charset="0"/>
              </a:rPr>
              <a:t>A. Vẹo cột sống.</a:t>
            </a:r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438400" y="7172783"/>
            <a:ext cx="5943600" cy="3048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434801" y="7225725"/>
            <a:ext cx="441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" panose="020B0604020202020204" charset="0"/>
                <a:cs typeface="Baloo" panose="020B0604020202020204" charset="0"/>
              </a:rPr>
              <a:t>B. Đau tai. 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593" y="7741741"/>
            <a:ext cx="3718563" cy="2479042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9982200" y="3924300"/>
            <a:ext cx="5943600" cy="3048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0978601" y="3977242"/>
            <a:ext cx="441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" panose="020B0604020202020204" charset="0"/>
                <a:cs typeface="Baloo" panose="020B0604020202020204" charset="0"/>
              </a:rPr>
              <a:t>C. Cận thị. 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9982200" y="7172783"/>
            <a:ext cx="5943600" cy="3048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0978601" y="7225725"/>
            <a:ext cx="441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" panose="020B0604020202020204" charset="0"/>
                <a:cs typeface="Baloo" panose="020B0604020202020204" charset="0"/>
              </a:rPr>
              <a:t>D. Đau chân.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899" y="4361962"/>
            <a:ext cx="2810821" cy="281082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92" t="7824" r="30953" b="2381"/>
          <a:stretch/>
        </p:blipFill>
        <p:spPr>
          <a:xfrm>
            <a:off x="14315226" y="7304386"/>
            <a:ext cx="1281448" cy="291639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463" y="4450998"/>
            <a:ext cx="4674938" cy="2621544"/>
          </a:xfrm>
          <a:prstGeom prst="rect">
            <a:avLst/>
          </a:prstGeom>
        </p:spPr>
      </p:pic>
      <p:sp>
        <p:nvSpPr>
          <p:cNvPr id="22" name="Freeform 11"/>
          <p:cNvSpPr/>
          <p:nvPr/>
        </p:nvSpPr>
        <p:spPr>
          <a:xfrm rot="291561" flipH="1">
            <a:off x="210622" y="83460"/>
            <a:ext cx="659105" cy="719172"/>
          </a:xfrm>
          <a:custGeom>
            <a:avLst/>
            <a:gdLst/>
            <a:ahLst/>
            <a:cxnLst/>
            <a:rect l="l" t="t" r="r" b="b"/>
            <a:pathLst>
              <a:path w="1075865" h="1286361">
                <a:moveTo>
                  <a:pt x="1075865" y="0"/>
                </a:moveTo>
                <a:lnTo>
                  <a:pt x="0" y="0"/>
                </a:lnTo>
                <a:lnTo>
                  <a:pt x="0" y="1286360"/>
                </a:lnTo>
                <a:lnTo>
                  <a:pt x="1075865" y="1286360"/>
                </a:lnTo>
                <a:lnTo>
                  <a:pt x="1075865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12"/>
          <p:cNvSpPr/>
          <p:nvPr/>
        </p:nvSpPr>
        <p:spPr>
          <a:xfrm rot="270959">
            <a:off x="128657" y="8771852"/>
            <a:ext cx="1075865" cy="1286361"/>
          </a:xfrm>
          <a:custGeom>
            <a:avLst/>
            <a:gdLst/>
            <a:ahLst/>
            <a:cxnLst/>
            <a:rect l="l" t="t" r="r" b="b"/>
            <a:pathLst>
              <a:path w="1075865" h="1286361">
                <a:moveTo>
                  <a:pt x="0" y="0"/>
                </a:moveTo>
                <a:lnTo>
                  <a:pt x="1075866" y="0"/>
                </a:lnTo>
                <a:lnTo>
                  <a:pt x="1075866" y="1286360"/>
                </a:lnTo>
                <a:lnTo>
                  <a:pt x="0" y="12863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13"/>
          <p:cNvSpPr/>
          <p:nvPr/>
        </p:nvSpPr>
        <p:spPr>
          <a:xfrm rot="-954578" flipH="1">
            <a:off x="17071179" y="143773"/>
            <a:ext cx="1075865" cy="1286361"/>
          </a:xfrm>
          <a:custGeom>
            <a:avLst/>
            <a:gdLst/>
            <a:ahLst/>
            <a:cxnLst/>
            <a:rect l="l" t="t" r="r" b="b"/>
            <a:pathLst>
              <a:path w="1075865" h="1286361">
                <a:moveTo>
                  <a:pt x="1075866" y="0"/>
                </a:moveTo>
                <a:lnTo>
                  <a:pt x="0" y="0"/>
                </a:lnTo>
                <a:lnTo>
                  <a:pt x="0" y="1286361"/>
                </a:lnTo>
                <a:lnTo>
                  <a:pt x="1075866" y="1286361"/>
                </a:lnTo>
                <a:lnTo>
                  <a:pt x="1075866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14"/>
          <p:cNvSpPr/>
          <p:nvPr/>
        </p:nvSpPr>
        <p:spPr>
          <a:xfrm rot="993812">
            <a:off x="17051099" y="8873976"/>
            <a:ext cx="1075865" cy="1286361"/>
          </a:xfrm>
          <a:custGeom>
            <a:avLst/>
            <a:gdLst/>
            <a:ahLst/>
            <a:cxnLst/>
            <a:rect l="l" t="t" r="r" b="b"/>
            <a:pathLst>
              <a:path w="1075865" h="1286361">
                <a:moveTo>
                  <a:pt x="0" y="0"/>
                </a:moveTo>
                <a:lnTo>
                  <a:pt x="1075866" y="0"/>
                </a:lnTo>
                <a:lnTo>
                  <a:pt x="1075866" y="1286360"/>
                </a:lnTo>
                <a:lnTo>
                  <a:pt x="0" y="12863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02440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9" grpId="0" animBg="1"/>
      <p:bldP spid="10" grpId="0"/>
      <p:bldP spid="13" grpId="0" animBg="1"/>
      <p:bldP spid="14" grpId="0"/>
      <p:bldP spid="15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4054885" y="-77223"/>
            <a:ext cx="10393516" cy="881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90"/>
              </a:lnSpc>
            </a:pPr>
            <a:r>
              <a:rPr lang="en-US" sz="4400" err="1">
                <a:solidFill>
                  <a:srgbClr val="FA7A4A"/>
                </a:solidFill>
                <a:latin typeface="Baloo"/>
                <a:ea typeface="Baloo"/>
                <a:cs typeface="Baloo"/>
                <a:sym typeface="Baloo"/>
              </a:rPr>
              <a:t>Bài</a:t>
            </a:r>
            <a:r>
              <a:rPr lang="en-US" sz="4400">
                <a:solidFill>
                  <a:srgbClr val="FA7A4A"/>
                </a:solidFill>
                <a:latin typeface="Baloo"/>
                <a:ea typeface="Baloo"/>
                <a:cs typeface="Baloo"/>
                <a:sym typeface="Baloo"/>
              </a:rPr>
              <a:t> 4. Làm việc với máy tính</a:t>
            </a:r>
          </a:p>
        </p:txBody>
      </p:sp>
      <p:sp>
        <p:nvSpPr>
          <p:cNvPr id="3" name="Rectangle 2"/>
          <p:cNvSpPr/>
          <p:nvPr/>
        </p:nvSpPr>
        <p:spPr>
          <a:xfrm>
            <a:off x="181346" y="803787"/>
            <a:ext cx="908934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" panose="020B0604020202020204" charset="0"/>
                <a:cs typeface="Baloo" panose="020B0604020202020204" charset="0"/>
              </a:rPr>
              <a:t>1. Tư thế ngồi khi sử dụng máy tính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54178"/>
            <a:ext cx="1628571" cy="15714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90175" y="1684797"/>
            <a:ext cx="150310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" panose="020B0604020202020204" charset="0"/>
                <a:cs typeface="Baloo" panose="020B0604020202020204" charset="0"/>
              </a:rPr>
              <a:t>1. </a:t>
            </a:r>
            <a:r>
              <a:rPr lang="vi-VN" sz="440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loo" panose="020B0604020202020204" charset="0"/>
                <a:cs typeface="Baloo" panose="020B0604020202020204" charset="0"/>
              </a:rPr>
              <a:t>Tư thế nào sau đây là đúng khi sử dụng máy tính?</a:t>
            </a:r>
          </a:p>
          <a:p>
            <a:br>
              <a:rPr lang="vi-VN" sz="4400"/>
            </a:br>
            <a:endParaRPr lang="en-US" sz="440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loo" panose="020B0604020202020204" charset="0"/>
              <a:cs typeface="Baloo" panose="020B060402020202020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3142925"/>
            <a:ext cx="18516600" cy="4761093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2649200" y="6972300"/>
            <a:ext cx="1066800" cy="1066800"/>
          </a:xfrm>
          <a:prstGeom prst="ellipse">
            <a:avLst/>
          </a:prstGeom>
          <a:noFill/>
          <a:ln w="1143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01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4054885" y="-77223"/>
            <a:ext cx="10393516" cy="881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90"/>
              </a:lnSpc>
            </a:pPr>
            <a:r>
              <a:rPr lang="en-US" sz="4400" err="1">
                <a:solidFill>
                  <a:srgbClr val="FA7A4A"/>
                </a:solidFill>
                <a:latin typeface="Baloo"/>
                <a:ea typeface="Baloo"/>
                <a:cs typeface="Baloo"/>
                <a:sym typeface="Baloo"/>
              </a:rPr>
              <a:t>Bài</a:t>
            </a:r>
            <a:r>
              <a:rPr lang="en-US" sz="4400">
                <a:solidFill>
                  <a:srgbClr val="FA7A4A"/>
                </a:solidFill>
                <a:latin typeface="Baloo"/>
                <a:ea typeface="Baloo"/>
                <a:cs typeface="Baloo"/>
                <a:sym typeface="Baloo"/>
              </a:rPr>
              <a:t> 4. Làm việc với máy tính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1633065"/>
            <a:ext cx="18131340" cy="6089085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0" y="1"/>
            <a:ext cx="18288000" cy="10286999"/>
            <a:chOff x="0" y="1"/>
            <a:chExt cx="18288000" cy="10286999"/>
          </a:xfrm>
        </p:grpSpPr>
        <p:pic>
          <p:nvPicPr>
            <p:cNvPr id="1026" name="Picture 2" descr="Hình nền powerpoint đặc sắc - Hà Nội Spirit Of Place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02" b="69403"/>
            <a:stretch/>
          </p:blipFill>
          <p:spPr bwMode="auto">
            <a:xfrm>
              <a:off x="0" y="1"/>
              <a:ext cx="1828800" cy="1633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Hình nền powerpoint đặc sắc - Hà Nội Spirit Of Place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02" b="69403"/>
            <a:stretch/>
          </p:blipFill>
          <p:spPr bwMode="auto">
            <a:xfrm rot="5400000">
              <a:off x="16557068" y="97869"/>
              <a:ext cx="1828800" cy="1633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Hình nền powerpoint đặc sắc - Hà Nội Spirit Of Place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02" b="69403"/>
            <a:stretch/>
          </p:blipFill>
          <p:spPr bwMode="auto">
            <a:xfrm rot="16200000">
              <a:off x="-97868" y="8556068"/>
              <a:ext cx="1828800" cy="1633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Hình nền powerpoint đặc sắc - Hà Nội Spirit Of Place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02" b="69403"/>
            <a:stretch/>
          </p:blipFill>
          <p:spPr bwMode="auto">
            <a:xfrm rot="10800000">
              <a:off x="16459200" y="8653936"/>
              <a:ext cx="1828800" cy="1633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2200" y="1135147"/>
            <a:ext cx="2747766" cy="9958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36501" y="1593555"/>
            <a:ext cx="2957011" cy="10645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39200" y="6438900"/>
            <a:ext cx="3443214" cy="958421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H="1" flipV="1">
            <a:off x="11887200" y="2125817"/>
            <a:ext cx="685800" cy="134128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7043656" y="2453331"/>
            <a:ext cx="25144" cy="117006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10560807" y="5847671"/>
            <a:ext cx="1644149" cy="74362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418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864</TotalTime>
  <Words>740</Words>
  <Application>Microsoft Office PowerPoint</Application>
  <PresentationFormat>Custom</PresentationFormat>
  <Paragraphs>86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Nunito Bold</vt:lpstr>
      <vt:lpstr>Times New Roman</vt:lpstr>
      <vt:lpstr>Calibri</vt:lpstr>
      <vt:lpstr>Arial</vt:lpstr>
      <vt:lpstr>Baloo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oOOo</dc:creator>
  <cp:lastModifiedBy>Luân Nguyễn</cp:lastModifiedBy>
  <cp:revision>44</cp:revision>
  <dcterms:created xsi:type="dcterms:W3CDTF">2006-08-16T00:00:00Z</dcterms:created>
  <dcterms:modified xsi:type="dcterms:W3CDTF">2025-11-07T04:04:44Z</dcterms:modified>
  <dc:identifier>DAGRcuUuI3A</dc:identifier>
</cp:coreProperties>
</file>