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85" r:id="rId10"/>
    <p:sldId id="270" r:id="rId11"/>
    <p:sldId id="271" r:id="rId12"/>
    <p:sldId id="286" r:id="rId13"/>
    <p:sldId id="287" r:id="rId14"/>
    <p:sldId id="27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Paytone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182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3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57501"/>
            <a:ext cx="15087600" cy="3890963"/>
          </a:xfrm>
        </p:spPr>
        <p:txBody>
          <a:bodyPr anchor="b"/>
          <a:lstStyle>
            <a:lvl1pPr>
              <a:defRPr sz="11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12923520" cy="16002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3505200" cy="877728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8229600"/>
            <a:ext cx="15319374" cy="1752600"/>
          </a:xfrm>
        </p:spPr>
        <p:txBody>
          <a:bodyPr anchor="t"/>
          <a:lstStyle>
            <a:lvl1pPr algn="l">
              <a:defRPr sz="6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5779295"/>
            <a:ext cx="12271374" cy="245030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04288"/>
            <a:ext cx="7315200" cy="68854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9200" y="2304288"/>
            <a:ext cx="7315200" cy="68854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7315200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731520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39200" y="2302670"/>
            <a:ext cx="7315200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39200" y="3262313"/>
            <a:ext cx="731520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243316"/>
            <a:ext cx="15544800" cy="891540"/>
          </a:xfrm>
        </p:spPr>
        <p:txBody>
          <a:bodyPr anchor="b"/>
          <a:lstStyle>
            <a:lvl1pPr algn="ctr">
              <a:defRPr sz="3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9144000"/>
            <a:ext cx="15544802" cy="914400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571500"/>
            <a:ext cx="15544800" cy="7414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242917"/>
            <a:ext cx="15544800" cy="891939"/>
          </a:xfrm>
        </p:spPr>
        <p:txBody>
          <a:bodyPr anchor="b"/>
          <a:lstStyle>
            <a:lvl1pPr algn="ctr">
              <a:defRPr sz="39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6916400" cy="82296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9144000"/>
            <a:ext cx="15544800" cy="918972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52400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5240000" cy="720090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16400" y="0"/>
            <a:ext cx="13716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16400" y="8229600"/>
            <a:ext cx="13716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63576" y="8473440"/>
            <a:ext cx="1097280" cy="59436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5765641" y="5981700"/>
            <a:ext cx="3550922" cy="73152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5712303" y="2377440"/>
            <a:ext cx="3657599" cy="73152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1632844" rtl="0" eaLnBrk="1" latinLnBrk="0" hangingPunct="1">
        <a:spcBef>
          <a:spcPct val="0"/>
        </a:spcBef>
        <a:buNone/>
        <a:defRPr sz="8200" kern="1200" cap="none" spc="-179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612317" indent="-408211" algn="l" defTabSz="16328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08211" algn="l" defTabSz="163284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6128" indent="-408211" algn="l" defTabSz="163284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82" indent="-408211" algn="l" defTabSz="163284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835" indent="-408211" algn="l" defTabSz="163284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26569" algn="l" defTabSz="16328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defTabSz="163284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541" indent="-326569" algn="l" defTabSz="163284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082110" indent="-326569" algn="l" defTabSz="163284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7" y="265452"/>
            <a:ext cx="17544986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7" y="327080"/>
            <a:ext cx="17416962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7" y="2814842"/>
            <a:ext cx="11813346" cy="13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3"/>
              </a:lnSpc>
            </a:pPr>
            <a:r>
              <a:rPr lang="vi-VN" sz="7100" dirty="0" err="1">
                <a:latin typeface="Paytone One" panose="020B0604020202020204" charset="0"/>
              </a:rPr>
              <a:t>Bài</a:t>
            </a:r>
            <a:r>
              <a:rPr lang="vi-VN" sz="7100" dirty="0">
                <a:latin typeface="Paytone One" panose="020B0604020202020204" charset="0"/>
              </a:rPr>
              <a:t> </a:t>
            </a:r>
            <a:r>
              <a:rPr lang="en-US" sz="7100" dirty="0">
                <a:latin typeface="Paytone One" panose="020B0604020202020204" charset="0"/>
              </a:rPr>
              <a:t>4</a:t>
            </a:r>
            <a:r>
              <a:rPr lang="vi-VN" sz="7100" dirty="0">
                <a:latin typeface="Paytone One" panose="020B0604020202020204" charset="0"/>
              </a:rPr>
              <a:t>: Cây thư mục</a:t>
            </a:r>
            <a:r>
              <a:rPr lang="en-US" sz="7100" dirty="0">
                <a:latin typeface="Paytone One" panose="020B0604020202020204" charset="0"/>
              </a:rPr>
              <a:t> </a:t>
            </a:r>
            <a:r>
              <a:rPr lang="en-US" sz="7100" i="1" dirty="0">
                <a:latin typeface="Paytone One" panose="020B0604020202020204" charset="0"/>
              </a:rPr>
              <a:t>(</a:t>
            </a:r>
            <a:r>
              <a:rPr lang="en-US" sz="7100" i="1" dirty="0" err="1">
                <a:latin typeface="Paytone One" panose="020B0604020202020204" charset="0"/>
              </a:rPr>
              <a:t>tiết</a:t>
            </a:r>
            <a:r>
              <a:rPr lang="en-US" sz="7100" i="1" dirty="0">
                <a:latin typeface="Paytone One" panose="020B0604020202020204" charset="0"/>
              </a:rPr>
              <a:t> 2)</a:t>
            </a:r>
            <a:endParaRPr sz="7100" i="1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5" y="6535720"/>
            <a:ext cx="1879878" cy="153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7" y="6535726"/>
            <a:ext cx="1984926" cy="153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7" y="5326258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2C9FB8F2-FC3A-4559-BA29-4202802FB68B}"/>
              </a:ext>
            </a:extLst>
          </p:cNvPr>
          <p:cNvSpPr/>
          <p:nvPr/>
        </p:nvSpPr>
        <p:spPr>
          <a:xfrm>
            <a:off x="4297777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endParaRPr/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id="{2196EBDD-3767-4D0E-B5F3-E42A0BABC108}"/>
              </a:ext>
            </a:extLst>
          </p:cNvPr>
          <p:cNvSpPr txBox="1"/>
          <p:nvPr/>
        </p:nvSpPr>
        <p:spPr>
          <a:xfrm>
            <a:off x="5215602" y="1342799"/>
            <a:ext cx="7856800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2007"/>
              </a:lnSpc>
            </a:pPr>
            <a:r>
              <a:rPr lang="vi-VN" sz="3000" dirty="0">
                <a:latin typeface="Paytone One"/>
                <a:sym typeface="Paytone One"/>
              </a:rPr>
              <a:t>CHỦ ĐỀ 3. TỔ CHỨC LƯU TRỮ, </a:t>
            </a:r>
          </a:p>
          <a:p>
            <a:pPr algn="ctr">
              <a:lnSpc>
                <a:spcPct val="122007"/>
              </a:lnSpc>
            </a:pPr>
            <a:r>
              <a:rPr lang="vi-VN" sz="3000" dirty="0">
                <a:latin typeface="Paytone One"/>
                <a:sym typeface="Paytone One"/>
              </a:rPr>
              <a:t>TÌM KIẾM VÀ TRAO ĐỔI THÔNG TIN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340293" y="537351"/>
            <a:ext cx="796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/>
              <a:t>Thứ</a:t>
            </a:r>
            <a:r>
              <a:rPr lang="en-US" sz="3600" i="1" dirty="0"/>
              <a:t> </a:t>
            </a:r>
            <a:r>
              <a:rPr lang="en-US" sz="3600" i="1" dirty="0" err="1"/>
              <a:t>Sáu</a:t>
            </a:r>
            <a:r>
              <a:rPr lang="en-US" sz="3600" i="1" dirty="0"/>
              <a:t>, </a:t>
            </a:r>
            <a:r>
              <a:rPr lang="en-US" sz="3600" i="1" dirty="0" err="1"/>
              <a:t>ngày</a:t>
            </a:r>
            <a:r>
              <a:rPr lang="en-US" sz="3600" i="1" dirty="0"/>
              <a:t> 31 </a:t>
            </a:r>
            <a:r>
              <a:rPr lang="en-US" sz="3600" i="1" dirty="0" err="1"/>
              <a:t>tháng</a:t>
            </a:r>
            <a:r>
              <a:rPr lang="en-US" sz="3600" i="1" dirty="0"/>
              <a:t> 10 </a:t>
            </a:r>
            <a:r>
              <a:rPr lang="en-US" sz="3600" i="1" dirty="0" err="1"/>
              <a:t>năm</a:t>
            </a:r>
            <a:r>
              <a:rPr lang="en-US" sz="3600" i="1" dirty="0"/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7" y="265452"/>
            <a:ext cx="17544986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7" y="327080"/>
            <a:ext cx="17416962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7" y="838200"/>
            <a:ext cx="3384450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7" y="1627235"/>
            <a:ext cx="3868330" cy="24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8" y="898205"/>
            <a:ext cx="11231740" cy="34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cây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sử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dụng</a:t>
            </a:r>
            <a:r>
              <a:rPr lang="vi-VN" sz="5400" b="1" dirty="0">
                <a:latin typeface="Paytone One"/>
                <a:sym typeface="Paytone One"/>
              </a:rPr>
              <a:t>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</a:p>
          <a:p>
            <a:pPr algn="ctr">
              <a:lnSpc>
                <a:spcPct val="137006"/>
              </a:lnSpc>
            </a:pPr>
            <a:r>
              <a:rPr lang="vi-VN" sz="5400" b="1" dirty="0">
                <a:latin typeface="Paytone One"/>
                <a:sym typeface="Paytone One"/>
              </a:rPr>
              <a:t>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tinh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7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435828" y="6719716"/>
            <a:ext cx="4004072" cy="6924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39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39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286619" y="6847370"/>
            <a:ext cx="6857758" cy="53860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Tạo</a:t>
            </a:r>
            <a:r>
              <a:rPr lang="vi-VN" sz="2900" dirty="0">
                <a:latin typeface="+mj-lt"/>
              </a:rPr>
              <a:t> cây thư </a:t>
            </a:r>
            <a:r>
              <a:rPr lang="vi-VN" sz="2900" dirty="0" err="1">
                <a:latin typeface="+mj-lt"/>
              </a:rPr>
              <a:t>mục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có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cấu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trúc</a:t>
            </a:r>
            <a:r>
              <a:rPr lang="vi-VN" sz="2900" dirty="0">
                <a:latin typeface="+mj-lt"/>
              </a:rPr>
              <a:t> như </a:t>
            </a:r>
            <a:r>
              <a:rPr lang="vi-VN" sz="2900" dirty="0" err="1">
                <a:latin typeface="+mj-lt"/>
              </a:rPr>
              <a:t>Hình</a:t>
            </a:r>
            <a:r>
              <a:rPr lang="vi-VN" sz="2900" dirty="0">
                <a:latin typeface="+mj-lt"/>
              </a:rPr>
              <a:t> 19.</a:t>
            </a:r>
            <a:endParaRPr lang="en-US" sz="2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4" y="265453"/>
            <a:ext cx="17544872" cy="9647600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832118" y="820508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3108771" y="1404381"/>
            <a:ext cx="2727982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3600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4" y="494725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8667728" y="1878659"/>
            <a:ext cx="3937816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667729" y="4184652"/>
            <a:ext cx="829600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3: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2873694" y="7789889"/>
            <a:ext cx="3430288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22. </a:t>
            </a:r>
            <a:r>
              <a:rPr lang="vi-VN" sz="2300" dirty="0" err="1">
                <a:latin typeface="+mj-lt"/>
              </a:rPr>
              <a:t>Kết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quả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thực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hành</a:t>
            </a:r>
            <a:endParaRPr lang="en-US" sz="23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8656859" y="5143498"/>
            <a:ext cx="8568766" cy="11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4: </a:t>
            </a:r>
            <a:r>
              <a:rPr lang="vi-VN" sz="2300" dirty="0" err="1">
                <a:latin typeface="+mj-lt"/>
              </a:rPr>
              <a:t>Nháy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đúp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chuột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biểu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tượng</a:t>
            </a:r>
            <a:r>
              <a:rPr lang="vi-VN" sz="2300" dirty="0">
                <a:latin typeface="+mj-lt"/>
              </a:rPr>
              <a:t>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Anh-Bai-</a:t>
            </a:r>
            <a:r>
              <a:rPr lang="vi-VN" sz="2300" dirty="0" err="1">
                <a:solidFill>
                  <a:srgbClr val="FFFF00"/>
                </a:solidFill>
                <a:latin typeface="+mj-lt"/>
              </a:rPr>
              <a:t>tap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-nhom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vừa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tạo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để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mở</a:t>
            </a:r>
            <a:r>
              <a:rPr lang="vi-VN" sz="2300" dirty="0">
                <a:latin typeface="+mj-lt"/>
              </a:rPr>
              <a:t>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8667729" y="6589034"/>
            <a:ext cx="856876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5: </a:t>
            </a:r>
            <a:r>
              <a:rPr lang="vi-VN" sz="2300" dirty="0" err="1">
                <a:latin typeface="+mj-lt"/>
              </a:rPr>
              <a:t>Tạo</a:t>
            </a:r>
            <a:r>
              <a:rPr lang="vi-VN" sz="2300" dirty="0">
                <a:latin typeface="+mj-lt"/>
              </a:rPr>
              <a:t> ba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tên </a:t>
            </a:r>
            <a:r>
              <a:rPr lang="vi-VN" sz="2300" dirty="0" err="1">
                <a:latin typeface="+mj-lt"/>
              </a:rPr>
              <a:t>lần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lượt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An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Minh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Khoa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8656859" y="7622963"/>
            <a:ext cx="8568766" cy="11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6: </a:t>
            </a:r>
            <a:r>
              <a:rPr lang="vi-VN" sz="2300" dirty="0">
                <a:latin typeface="+mj-lt"/>
              </a:rPr>
              <a:t>Sao </a:t>
            </a:r>
            <a:r>
              <a:rPr lang="vi-VN" sz="2300" dirty="0" err="1">
                <a:latin typeface="+mj-lt"/>
              </a:rPr>
              <a:t>chép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các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ảnh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của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mỗi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bạn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tên tương </a:t>
            </a:r>
            <a:r>
              <a:rPr lang="vi-VN" sz="2300" dirty="0" err="1">
                <a:latin typeface="+mj-lt"/>
              </a:rPr>
              <a:t>ứng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để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được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kết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quả</a:t>
            </a:r>
            <a:r>
              <a:rPr lang="vi-VN" sz="2300" dirty="0">
                <a:latin typeface="+mj-lt"/>
              </a:rPr>
              <a:t> tương </a:t>
            </a:r>
            <a:r>
              <a:rPr lang="vi-VN" sz="2300" dirty="0" err="1">
                <a:latin typeface="+mj-lt"/>
              </a:rPr>
              <a:t>tự</a:t>
            </a:r>
            <a:r>
              <a:rPr lang="vi-VN" sz="2300" dirty="0">
                <a:latin typeface="+mj-lt"/>
              </a:rPr>
              <a:t> như </a:t>
            </a: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22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8656859" y="2770469"/>
            <a:ext cx="8296006" cy="11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300" dirty="0" err="1">
                <a:latin typeface="+mj-lt"/>
              </a:rPr>
              <a:t>Nháy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chuột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ổ </a:t>
            </a:r>
            <a:r>
              <a:rPr lang="vi-VN" sz="2300" dirty="0" err="1">
                <a:latin typeface="+mj-lt"/>
              </a:rPr>
              <a:t>đĩa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300" dirty="0">
                <a:latin typeface="+mj-lt"/>
              </a:rPr>
              <a:t>: trong khung bên </a:t>
            </a:r>
            <a:r>
              <a:rPr lang="vi-VN" sz="2300" dirty="0" err="1">
                <a:latin typeface="+mj-lt"/>
              </a:rPr>
              <a:t>trái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của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cửa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sổ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3" y="3118214"/>
            <a:ext cx="7283338" cy="428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7" y="265452"/>
            <a:ext cx="17544986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7" y="327080"/>
            <a:ext cx="17416962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957140" y="3157588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243983" y="1739648"/>
            <a:ext cx="3868330" cy="24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80371" y="5240049"/>
            <a:ext cx="3384450" cy="289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664428" y="4853699"/>
            <a:ext cx="4004072" cy="6924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3900" dirty="0">
                <a:solidFill>
                  <a:srgbClr val="00B050"/>
                </a:solidFill>
                <a:latin typeface="+mj-lt"/>
              </a:rPr>
              <a:t>NHIỆM VỤ 2:</a:t>
            </a:r>
            <a:endParaRPr lang="en-US" sz="39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001886" y="4835259"/>
            <a:ext cx="10277612" cy="232371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900" dirty="0">
                <a:latin typeface="+mj-lt"/>
              </a:rPr>
              <a:t>Khoa </a:t>
            </a:r>
            <a:r>
              <a:rPr lang="vi-VN" sz="2900" dirty="0" err="1">
                <a:latin typeface="+mj-lt"/>
              </a:rPr>
              <a:t>đã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hoàn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thành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việc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tạo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bài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trình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chiếu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có</a:t>
            </a:r>
            <a:r>
              <a:rPr lang="vi-VN" sz="2900" dirty="0">
                <a:latin typeface="+mj-lt"/>
              </a:rPr>
              <a:t> tên </a:t>
            </a:r>
            <a:r>
              <a:rPr lang="vi-VN" sz="2900" dirty="0">
                <a:solidFill>
                  <a:srgbClr val="92D050"/>
                </a:solidFill>
                <a:latin typeface="+mj-lt"/>
              </a:rPr>
              <a:t>Ki-nghi-he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và</a:t>
            </a:r>
            <a:r>
              <a:rPr lang="vi-VN" sz="2900" dirty="0">
                <a:latin typeface="+mj-lt"/>
              </a:rPr>
              <a:t> lưu </a:t>
            </a:r>
            <a:r>
              <a:rPr lang="vi-VN" sz="2900" dirty="0" err="1">
                <a:latin typeface="+mj-lt"/>
              </a:rPr>
              <a:t>lại</a:t>
            </a:r>
            <a:r>
              <a:rPr lang="vi-VN" sz="2900" dirty="0">
                <a:latin typeface="+mj-lt"/>
              </a:rPr>
              <a:t> trên ổ </a:t>
            </a:r>
            <a:r>
              <a:rPr lang="vi-VN" sz="2900" dirty="0">
                <a:solidFill>
                  <a:srgbClr val="92D050"/>
                </a:solidFill>
                <a:latin typeface="+mj-lt"/>
              </a:rPr>
              <a:t>D</a:t>
            </a:r>
            <a:r>
              <a:rPr lang="vi-VN" sz="2900" dirty="0">
                <a:latin typeface="+mj-lt"/>
              </a:rPr>
              <a:t>: </a:t>
            </a:r>
            <a:r>
              <a:rPr lang="vi-VN" sz="2900" dirty="0" err="1">
                <a:latin typeface="+mj-lt"/>
              </a:rPr>
              <a:t>của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máy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tính</a:t>
            </a:r>
            <a:r>
              <a:rPr lang="vi-VN" sz="2900" dirty="0">
                <a:latin typeface="+mj-lt"/>
              </a:rPr>
              <a:t> nhưng không </a:t>
            </a:r>
            <a:r>
              <a:rPr lang="vi-VN" sz="2900" dirty="0" err="1">
                <a:latin typeface="+mj-lt"/>
              </a:rPr>
              <a:t>nhớ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cụ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thể</a:t>
            </a:r>
            <a:r>
              <a:rPr lang="vi-VN" sz="2900" dirty="0">
                <a:latin typeface="+mj-lt"/>
              </a:rPr>
              <a:t> ở thư </a:t>
            </a:r>
            <a:r>
              <a:rPr lang="vi-VN" sz="2900" dirty="0" err="1">
                <a:latin typeface="+mj-lt"/>
              </a:rPr>
              <a:t>mục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nào</a:t>
            </a:r>
            <a:r>
              <a:rPr lang="vi-VN" sz="2900" dirty="0">
                <a:latin typeface="+mj-lt"/>
              </a:rPr>
              <a:t>. Em </a:t>
            </a:r>
          </a:p>
          <a:p>
            <a:pPr algn="just"/>
            <a:r>
              <a:rPr lang="vi-VN" sz="2900" dirty="0" err="1">
                <a:latin typeface="+mj-lt"/>
              </a:rPr>
              <a:t>hãy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giúp</a:t>
            </a:r>
            <a:r>
              <a:rPr lang="vi-VN" sz="2900" dirty="0">
                <a:latin typeface="+mj-lt"/>
              </a:rPr>
              <a:t> Khoa </a:t>
            </a:r>
            <a:r>
              <a:rPr lang="vi-VN" sz="2900" dirty="0" err="1">
                <a:latin typeface="+mj-lt"/>
              </a:rPr>
              <a:t>tìm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lại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tệp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trình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chiếu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bằng</a:t>
            </a:r>
            <a:r>
              <a:rPr lang="vi-VN" sz="2900" dirty="0">
                <a:latin typeface="+mj-lt"/>
              </a:rPr>
              <a:t> công </a:t>
            </a:r>
            <a:r>
              <a:rPr lang="vi-VN" sz="2900" dirty="0" err="1">
                <a:latin typeface="+mj-lt"/>
              </a:rPr>
              <a:t>cụ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tìm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kiếm</a:t>
            </a:r>
            <a:r>
              <a:rPr lang="vi-VN" sz="2900" dirty="0">
                <a:latin typeface="+mj-lt"/>
              </a:rPr>
              <a:t> trên </a:t>
            </a:r>
            <a:r>
              <a:rPr lang="vi-VN" sz="2900" dirty="0" err="1">
                <a:latin typeface="+mj-lt"/>
              </a:rPr>
              <a:t>máy</a:t>
            </a:r>
            <a:r>
              <a:rPr lang="vi-VN" sz="2900" dirty="0">
                <a:latin typeface="+mj-lt"/>
              </a:rPr>
              <a:t> </a:t>
            </a:r>
            <a:r>
              <a:rPr lang="vi-VN" sz="2900" dirty="0" err="1">
                <a:latin typeface="+mj-lt"/>
              </a:rPr>
              <a:t>tính</a:t>
            </a:r>
            <a:endParaRPr lang="en-US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4" y="265453"/>
            <a:ext cx="17544872" cy="9647600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932004" y="85170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208657" y="1435575"/>
            <a:ext cx="2727982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3600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4" y="494725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151480" y="3689570"/>
            <a:ext cx="3937816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300" dirty="0">
                <a:latin typeface="+mj-lt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056019" y="6322979"/>
            <a:ext cx="7449046" cy="20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Ki-nghi-he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617646" y="8220038"/>
            <a:ext cx="3430288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22. </a:t>
            </a:r>
            <a:r>
              <a:rPr lang="vi-VN" sz="2300" dirty="0" err="1">
                <a:latin typeface="+mj-lt"/>
              </a:rPr>
              <a:t>Kết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quả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thực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hành</a:t>
            </a:r>
            <a:endParaRPr lang="en-US" sz="23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1100875" y="4799201"/>
            <a:ext cx="7404190" cy="11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3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300" dirty="0" err="1">
                <a:latin typeface="+mj-lt"/>
              </a:rPr>
              <a:t>Nháy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chuột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ổ </a:t>
            </a:r>
            <a:r>
              <a:rPr lang="vi-VN" sz="2300" dirty="0" err="1">
                <a:latin typeface="+mj-lt"/>
              </a:rPr>
              <a:t>đĩa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300" dirty="0">
                <a:latin typeface="+mj-lt"/>
              </a:rPr>
              <a:t>: trong khung bên </a:t>
            </a:r>
            <a:r>
              <a:rPr lang="vi-VN" sz="2300" dirty="0" err="1">
                <a:latin typeface="+mj-lt"/>
              </a:rPr>
              <a:t>trái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của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cửa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sổ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3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3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A3DD-E388-45C8-A4DA-5DCC62B8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667" y="3738377"/>
            <a:ext cx="7600246" cy="40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4" y="229288"/>
            <a:ext cx="17449304" cy="9683765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5" y="290917"/>
            <a:ext cx="17265146" cy="9560510"/>
            <a:chOff x="0" y="-38100"/>
            <a:chExt cx="2945485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45485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 txBox="1"/>
          <p:nvPr/>
        </p:nvSpPr>
        <p:spPr>
          <a:xfrm>
            <a:off x="1952652" y="2347076"/>
            <a:ext cx="1146331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88" indent="-2539" algn="just">
              <a:lnSpc>
                <a:spcPct val="104000"/>
              </a:lnSpc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Theo em, phương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cây thư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lưu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trong thư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nhân?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2057207" y="6719144"/>
            <a:ext cx="10748938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 2.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cây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theo phương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Câu 1.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A79AE-358E-44E5-B688-8D8E1175D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35" y="839372"/>
            <a:ext cx="1522414" cy="11239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25630C-AFA1-4F9C-AEFB-145C94FFE627}"/>
              </a:ext>
            </a:extLst>
          </p:cNvPr>
          <p:cNvSpPr txBox="1"/>
          <p:nvPr/>
        </p:nvSpPr>
        <p:spPr>
          <a:xfrm>
            <a:off x="2456172" y="1241610"/>
            <a:ext cx="3086100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556ACE-A0E6-4D1E-BC78-72AB014090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8202" y="7386361"/>
            <a:ext cx="1235304" cy="102285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6B346CF-3A53-4BFA-AEFE-5597F57775EE}"/>
              </a:ext>
            </a:extLst>
          </p:cNvPr>
          <p:cNvSpPr txBox="1"/>
          <p:nvPr/>
        </p:nvSpPr>
        <p:spPr>
          <a:xfrm>
            <a:off x="2456172" y="7735198"/>
            <a:ext cx="3086100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756F-9028-4FCB-919F-C8195A3C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04" y="2827142"/>
            <a:ext cx="9697716" cy="34607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12F8BA8-FD84-41E9-B0F2-64EDF853825E}"/>
              </a:ext>
            </a:extLst>
          </p:cNvPr>
          <p:cNvSpPr/>
          <p:nvPr/>
        </p:nvSpPr>
        <p:spPr>
          <a:xfrm>
            <a:off x="7044999" y="5848577"/>
            <a:ext cx="386678" cy="423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46" name="Google Shape;636;p32">
            <a:extLst>
              <a:ext uri="{FF2B5EF4-FFF2-40B4-BE49-F238E27FC236}">
                <a16:creationId xmlns:a16="http://schemas.microsoft.com/office/drawing/2014/main" id="{6764DA37-973D-431E-B330-6063C7DA3A8E}"/>
              </a:ext>
            </a:extLst>
          </p:cNvPr>
          <p:cNvSpPr txBox="1"/>
          <p:nvPr/>
        </p:nvSpPr>
        <p:spPr>
          <a:xfrm>
            <a:off x="1203699" y="8815511"/>
            <a:ext cx="15659294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kiến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tên, phân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trường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/>
      <p:bldP spid="636" grpId="0"/>
      <p:bldP spid="44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6" y="265453"/>
            <a:ext cx="17544872" cy="96476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5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7"/>
            <a:ext cx="17030280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41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5" y="3760978"/>
            <a:ext cx="4927774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0"/>
              </a:lnSpc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4" y="5716633"/>
            <a:ext cx="15392400" cy="172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6" y="2720894"/>
            <a:ext cx="17544872" cy="7192160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524576" y="1367436"/>
            <a:ext cx="17416848" cy="8696397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230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350564" y="92098"/>
            <a:ext cx="14064128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với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cây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lí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6" y="402876"/>
            <a:ext cx="1889772" cy="150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793195" y="2594809"/>
            <a:ext cx="7206258" cy="263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cây thư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lvl="1" algn="just">
              <a:lnSpc>
                <a:spcPct val="134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3350564" y="1367437"/>
            <a:ext cx="2042476" cy="759434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3395610" y="1507068"/>
            <a:ext cx="1451404" cy="40010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5614179" y="1527963"/>
            <a:ext cx="6207330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8717845" y="8046428"/>
            <a:ext cx="3020778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4000"/>
              </a:lnSpc>
            </a:pP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18. Cây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1</a:t>
            </a:r>
            <a:endParaRPr sz="23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53897" y="2130956"/>
            <a:ext cx="4469774" cy="53653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331666" y="2130956"/>
            <a:ext cx="4486072" cy="5365349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13331665" y="8046426"/>
            <a:ext cx="3020778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4000"/>
              </a:lnSpc>
            </a:pP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19. Cây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2</a:t>
            </a:r>
            <a:endParaRPr sz="2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2"/>
            <a:ext cx="17544872" cy="9647600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80" y="1624931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79963" y="1619793"/>
            <a:ext cx="10489594" cy="8002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53" y="4652994"/>
            <a:ext cx="6961762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thư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1088364" y="3741276"/>
            <a:ext cx="7848976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1024352" y="5860025"/>
            <a:ext cx="11639576" cy="1154160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phim, văn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theo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(theo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năm,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solidFill>
                  <a:srgbClr val="FF0000"/>
                </a:solidFill>
                <a:latin typeface="+mj-lt"/>
              </a:rPr>
              <a:t> </a:t>
            </a:r>
            <a:endParaRPr lang="en-US" sz="23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3509121" y="5205238"/>
            <a:ext cx="2916874" cy="2721791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12118050" y="3120538"/>
            <a:ext cx="5081588" cy="1810703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13761720" y="4931240"/>
            <a:ext cx="1046164" cy="547997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12118050" y="3279611"/>
            <a:ext cx="4926940" cy="143115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51" y="7142606"/>
            <a:ext cx="3329754" cy="3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4" y="229288"/>
            <a:ext cx="17544872" cy="9683765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7"/>
            <a:ext cx="17416848" cy="9560510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637" y="4403629"/>
            <a:ext cx="2787898" cy="5535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3" y="1596299"/>
            <a:ext cx="16698742" cy="4321902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77386" y="1821518"/>
            <a:ext cx="15754828" cy="3093152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just"/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vi-VN" sz="3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vi-VN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95806" y="6147290"/>
            <a:ext cx="707060" cy="786272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471288" y="6329013"/>
            <a:ext cx="13982752" cy="202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1668" y="1679336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4" y="265453"/>
            <a:ext cx="17544872" cy="9647600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35615" y="864004"/>
            <a:ext cx="11033878" cy="4065365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7043413" y="4929367"/>
            <a:ext cx="4033638" cy="476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5826874" y="1758233"/>
            <a:ext cx="6665808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5400" b="1" dirty="0">
                <a:latin typeface="Paytone One"/>
                <a:sym typeface="Paytone One"/>
              </a:rPr>
              <a:t>2.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3228977" y="442028"/>
            <a:ext cx="12551450" cy="9683765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340438" y="463979"/>
            <a:ext cx="12297128" cy="9560510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2951334" y="23807"/>
            <a:ext cx="12424656" cy="9683765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1803528" y="54168"/>
            <a:ext cx="13530224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5071666" y="520738"/>
            <a:ext cx="9023852" cy="13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300" dirty="0" err="1">
                <a:latin typeface="+mj-lt"/>
              </a:rPr>
              <a:t>Ngoài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việc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dựa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cách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sắp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xếp</a:t>
            </a:r>
            <a:r>
              <a:rPr lang="vi-VN" sz="2300" dirty="0">
                <a:latin typeface="+mj-lt"/>
              </a:rPr>
              <a:t>, em </a:t>
            </a:r>
            <a:r>
              <a:rPr lang="vi-VN" sz="2300" dirty="0" err="1">
                <a:latin typeface="+mj-lt"/>
              </a:rPr>
              <a:t>còn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thể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sử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dụng</a:t>
            </a:r>
            <a:r>
              <a:rPr lang="vi-VN" sz="2300" dirty="0">
                <a:latin typeface="+mj-lt"/>
              </a:rPr>
              <a:t> công </a:t>
            </a:r>
            <a:r>
              <a:rPr lang="vi-VN" sz="2300" dirty="0" err="1">
                <a:latin typeface="+mj-lt"/>
              </a:rPr>
              <a:t>cụ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sẵn</a:t>
            </a:r>
            <a:r>
              <a:rPr lang="vi-VN" sz="2300" dirty="0">
                <a:latin typeface="+mj-lt"/>
              </a:rPr>
              <a:t> trên </a:t>
            </a:r>
            <a:r>
              <a:rPr lang="vi-VN" sz="2300" dirty="0" err="1">
                <a:latin typeface="+mj-lt"/>
              </a:rPr>
              <a:t>máy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tính</a:t>
            </a:r>
            <a:r>
              <a:rPr lang="vi-VN" sz="23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24817" y="5356241"/>
            <a:ext cx="3725370" cy="3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75386" y="700907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4463203" y="6396239"/>
            <a:ext cx="5457586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4000"/>
              </a:lnSpc>
            </a:pP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20. Công </a:t>
            </a:r>
            <a:r>
              <a:rPr lang="vi-VN" sz="2300" dirty="0" err="1">
                <a:latin typeface="+mj-lt"/>
              </a:rPr>
              <a:t>cụ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trên </a:t>
            </a:r>
            <a:r>
              <a:rPr lang="vi-VN" sz="2300" dirty="0" err="1">
                <a:latin typeface="+mj-lt"/>
              </a:rPr>
              <a:t>máy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tính</a:t>
            </a:r>
            <a:endParaRPr sz="23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D8F4-C202-4619-BB36-2E7883BE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01" y="3863045"/>
            <a:ext cx="7668994" cy="2255715"/>
          </a:xfrm>
          <a:prstGeom prst="rect">
            <a:avLst/>
          </a:prstGeom>
        </p:spPr>
      </p:pic>
      <p:sp>
        <p:nvSpPr>
          <p:cNvPr id="24" name="Google Shape;549;p29">
            <a:extLst>
              <a:ext uri="{FF2B5EF4-FFF2-40B4-BE49-F238E27FC236}">
                <a16:creationId xmlns:a16="http://schemas.microsoft.com/office/drawing/2014/main" id="{252AB577-8F16-40E6-B35D-54CE89E1540F}"/>
              </a:ext>
            </a:extLst>
          </p:cNvPr>
          <p:cNvSpPr txBox="1"/>
          <p:nvPr/>
        </p:nvSpPr>
        <p:spPr>
          <a:xfrm>
            <a:off x="4095693" y="2048132"/>
            <a:ext cx="10377546" cy="13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300" dirty="0">
                <a:latin typeface="+mj-lt"/>
              </a:rPr>
              <a:t>Khi </a:t>
            </a:r>
            <a:r>
              <a:rPr lang="vi-VN" sz="2300" dirty="0" err="1">
                <a:latin typeface="+mj-lt"/>
              </a:rPr>
              <a:t>mở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cửa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sổ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solidFill>
                  <a:srgbClr val="00B050"/>
                </a:solidFill>
                <a:latin typeface="+mj-lt"/>
              </a:rPr>
              <a:t>This</a:t>
            </a:r>
            <a:r>
              <a:rPr lang="vi-VN" sz="2300" dirty="0">
                <a:solidFill>
                  <a:srgbClr val="00B050"/>
                </a:solidFill>
                <a:latin typeface="+mj-lt"/>
              </a:rPr>
              <a:t> PC </a:t>
            </a:r>
            <a:r>
              <a:rPr lang="vi-VN" sz="2300" dirty="0">
                <a:latin typeface="+mj-lt"/>
              </a:rPr>
              <a:t>(</a:t>
            </a: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20), em </a:t>
            </a:r>
            <a:r>
              <a:rPr lang="vi-VN" sz="2300" dirty="0" err="1">
                <a:latin typeface="+mj-lt"/>
              </a:rPr>
              <a:t>sẽ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nhìn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thấy</a:t>
            </a:r>
            <a:r>
              <a:rPr lang="vi-VN" sz="2300" dirty="0">
                <a:latin typeface="+mj-lt"/>
              </a:rPr>
              <a:t> công </a:t>
            </a:r>
            <a:r>
              <a:rPr lang="vi-VN" sz="2300" dirty="0" err="1">
                <a:latin typeface="+mj-lt"/>
              </a:rPr>
              <a:t>cụ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nằm</a:t>
            </a:r>
            <a:r>
              <a:rPr lang="vi-VN" sz="2300" dirty="0">
                <a:latin typeface="+mj-lt"/>
              </a:rPr>
              <a:t> ở </a:t>
            </a:r>
            <a:r>
              <a:rPr lang="vi-VN" sz="2300" dirty="0" err="1">
                <a:latin typeface="+mj-lt"/>
              </a:rPr>
              <a:t>góc</a:t>
            </a:r>
            <a:r>
              <a:rPr lang="vi-VN" sz="2300" dirty="0">
                <a:latin typeface="+mj-lt"/>
              </a:rPr>
              <a:t> trên, bên </a:t>
            </a:r>
            <a:r>
              <a:rPr lang="vi-VN" sz="2300" dirty="0" err="1">
                <a:latin typeface="+mj-lt"/>
              </a:rPr>
              <a:t>phải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cửa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sổ</a:t>
            </a:r>
            <a:r>
              <a:rPr lang="vi-VN" sz="2300" dirty="0">
                <a:latin typeface="+mj-lt"/>
              </a:rPr>
              <a:t>.</a:t>
            </a:r>
          </a:p>
        </p:txBody>
      </p:sp>
      <p:sp>
        <p:nvSpPr>
          <p:cNvPr id="25" name="Google Shape;549;p29">
            <a:extLst>
              <a:ext uri="{FF2B5EF4-FFF2-40B4-BE49-F238E27FC236}">
                <a16:creationId xmlns:a16="http://schemas.microsoft.com/office/drawing/2014/main" id="{ED6BD2F5-B812-4C0B-9215-1BC253693CC6}"/>
              </a:ext>
            </a:extLst>
          </p:cNvPr>
          <p:cNvSpPr txBox="1"/>
          <p:nvPr/>
        </p:nvSpPr>
        <p:spPr>
          <a:xfrm>
            <a:off x="4095693" y="7431901"/>
            <a:ext cx="10377546" cy="13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300" dirty="0" err="1">
                <a:latin typeface="+mj-lt"/>
              </a:rPr>
              <a:t>Nháy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chuột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ô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nhập</a:t>
            </a:r>
            <a:r>
              <a:rPr lang="vi-VN" sz="2300" dirty="0">
                <a:latin typeface="+mj-lt"/>
              </a:rPr>
              <a:t> tên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hoặc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mà</a:t>
            </a:r>
            <a:r>
              <a:rPr lang="vi-VN" sz="2300" dirty="0">
                <a:latin typeface="+mj-lt"/>
              </a:rPr>
              <a:t> em </a:t>
            </a:r>
            <a:r>
              <a:rPr lang="vi-VN" sz="2300" dirty="0" err="1">
                <a:latin typeface="+mj-lt"/>
              </a:rPr>
              <a:t>muốn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rồi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nhấn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phím</a:t>
            </a:r>
            <a:r>
              <a:rPr lang="vi-VN" sz="2300" dirty="0">
                <a:latin typeface="+mj-lt"/>
              </a:rPr>
              <a:t> </a:t>
            </a:r>
            <a:r>
              <a:rPr lang="vi-VN" sz="2300" b="1" dirty="0" err="1">
                <a:latin typeface="+mj-lt"/>
              </a:rPr>
              <a:t>Enter</a:t>
            </a:r>
            <a:r>
              <a:rPr lang="vi-VN" sz="2300" b="1" dirty="0">
                <a:latin typeface="+mj-lt"/>
              </a:rPr>
              <a:t>.</a:t>
            </a:r>
          </a:p>
        </p:txBody>
      </p:sp>
      <p:sp>
        <p:nvSpPr>
          <p:cNvPr id="26" name="Shape 1938">
            <a:extLst>
              <a:ext uri="{FF2B5EF4-FFF2-40B4-BE49-F238E27FC236}">
                <a16:creationId xmlns:a16="http://schemas.microsoft.com/office/drawing/2014/main" id="{079F1BAB-F39C-41FB-9904-6F3405E17BE9}"/>
              </a:ext>
            </a:extLst>
          </p:cNvPr>
          <p:cNvSpPr/>
          <p:nvPr/>
        </p:nvSpPr>
        <p:spPr>
          <a:xfrm>
            <a:off x="12251310" y="4093613"/>
            <a:ext cx="2482904" cy="713553"/>
          </a:xfrm>
          <a:custGeom>
            <a:avLst/>
            <a:gdLst/>
            <a:ahLst/>
            <a:cxnLst/>
            <a:rect l="0" t="0" r="0" b="0"/>
            <a:pathLst>
              <a:path w="1153706" h="433692">
                <a:moveTo>
                  <a:pt x="0" y="433692"/>
                </a:moveTo>
                <a:lnTo>
                  <a:pt x="1153706" y="433692"/>
                </a:lnTo>
                <a:lnTo>
                  <a:pt x="1153706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 lIns="91439" tIns="45719" rIns="91439" bIns="45719"/>
          <a:lstStyle/>
          <a:p>
            <a:endParaRPr lang="en-US" dirty="0"/>
          </a:p>
        </p:txBody>
      </p:sp>
      <p:sp>
        <p:nvSpPr>
          <p:cNvPr id="27" name="Google Shape;338;p21">
            <a:extLst>
              <a:ext uri="{FF2B5EF4-FFF2-40B4-BE49-F238E27FC236}">
                <a16:creationId xmlns:a16="http://schemas.microsoft.com/office/drawing/2014/main" id="{1ECD04AE-F599-4A1F-A75D-3EE2D055C37A}"/>
              </a:ext>
            </a:extLst>
          </p:cNvPr>
          <p:cNvSpPr txBox="1"/>
          <p:nvPr/>
        </p:nvSpPr>
        <p:spPr>
          <a:xfrm>
            <a:off x="12393671" y="4202949"/>
            <a:ext cx="2198182" cy="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34000"/>
              </a:lnSpc>
            </a:pPr>
            <a:r>
              <a:rPr lang="vi-VN" sz="2300" dirty="0">
                <a:latin typeface="+mj-lt"/>
              </a:rPr>
              <a:t>Công </a:t>
            </a:r>
            <a:r>
              <a:rPr lang="vi-VN" sz="2300" dirty="0" err="1">
                <a:latin typeface="+mj-lt"/>
              </a:rPr>
              <a:t>cụ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endParaRPr sz="2300" dirty="0">
              <a:latin typeface="+mj-lt"/>
            </a:endParaRP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272C77B4-1AE2-4833-B061-500AD7F05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3555" y="3993911"/>
            <a:ext cx="1114874" cy="914400"/>
          </a:xfrm>
          <a:prstGeom prst="rect">
            <a:avLst/>
          </a:prstGeom>
        </p:spPr>
      </p:pic>
      <p:sp>
        <p:nvSpPr>
          <p:cNvPr id="28" name="Shape 1937">
            <a:extLst>
              <a:ext uri="{FF2B5EF4-FFF2-40B4-BE49-F238E27FC236}">
                <a16:creationId xmlns:a16="http://schemas.microsoft.com/office/drawing/2014/main" id="{A2ADF3D3-AC33-4740-8B7F-E7FA61FE7836}"/>
              </a:ext>
            </a:extLst>
          </p:cNvPr>
          <p:cNvSpPr/>
          <p:nvPr/>
        </p:nvSpPr>
        <p:spPr>
          <a:xfrm>
            <a:off x="9143034" y="4202950"/>
            <a:ext cx="1900520" cy="494879"/>
          </a:xfrm>
          <a:custGeom>
            <a:avLst/>
            <a:gdLst/>
            <a:ahLst/>
            <a:cxnLst/>
            <a:rect l="0" t="0" r="0" b="0"/>
            <a:pathLst>
              <a:path w="1675702" h="250101">
                <a:moveTo>
                  <a:pt x="0" y="250101"/>
                </a:moveTo>
                <a:lnTo>
                  <a:pt x="1675702" y="250101"/>
                </a:lnTo>
                <a:lnTo>
                  <a:pt x="1675702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 lIns="91439" tIns="45719" rIns="91439" bIns="45719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4" y="265453"/>
            <a:ext cx="17544872" cy="9647600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633130" y="2930646"/>
            <a:ext cx="11597096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88899" y="2854808"/>
            <a:ext cx="3437462" cy="338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3130673" y="3454214"/>
            <a:ext cx="9406014" cy="246381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1" algn="just">
              <a:lnSpc>
                <a:spcPct val="134013"/>
              </a:lnSpc>
            </a:pP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Công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cung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cấp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cửa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sổ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phần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mềm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File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Explorer.</a:t>
            </a:r>
          </a:p>
          <a:p>
            <a:pPr lvl="1" algn="just">
              <a:lnSpc>
                <a:spcPct val="134013"/>
              </a:lnSpc>
            </a:pPr>
            <a:endParaRPr lang="vi-VN" sz="2300" dirty="0">
              <a:solidFill>
                <a:srgbClr val="92D05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lvl="1" algn="just">
              <a:lnSpc>
                <a:spcPct val="134013"/>
              </a:lnSpc>
            </a:pP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công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em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sẽ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nhanh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thấy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thư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muốn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300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300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3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1160" y="3526529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4" y="265453"/>
            <a:ext cx="17544872" cy="9647600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93183" y="748350"/>
            <a:ext cx="15980382" cy="5158578"/>
            <a:chOff x="-3582266" y="-1637062"/>
            <a:chExt cx="5691463" cy="2449862"/>
          </a:xfrm>
        </p:grpSpPr>
        <p:sp>
          <p:nvSpPr>
            <p:cNvPr id="460" name="Google Shape;460;p26"/>
            <p:cNvSpPr/>
            <p:nvPr/>
          </p:nvSpPr>
          <p:spPr>
            <a:xfrm>
              <a:off x="-3582266" y="-1637062"/>
              <a:ext cx="5691463" cy="1539289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17241" y="5509949"/>
            <a:ext cx="3437462" cy="338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3386" y="4363519"/>
            <a:ext cx="10325268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07370" y="5278840"/>
            <a:ext cx="707060" cy="786272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797430" y="5318367"/>
            <a:ext cx="6361396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300" dirty="0">
                <a:latin typeface="+mj-lt"/>
              </a:rPr>
              <a:t>Quan </a:t>
            </a:r>
            <a:r>
              <a:rPr lang="vi-VN" sz="2300" dirty="0" err="1">
                <a:latin typeface="+mj-lt"/>
              </a:rPr>
              <a:t>sát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21 </a:t>
            </a:r>
            <a:r>
              <a:rPr lang="vi-VN" sz="2300" dirty="0" err="1">
                <a:latin typeface="+mj-lt"/>
              </a:rPr>
              <a:t>và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chọn</a:t>
            </a:r>
            <a:r>
              <a:rPr lang="vi-VN" sz="2300" dirty="0">
                <a:latin typeface="+mj-lt"/>
              </a:rPr>
              <a:t> phương </a:t>
            </a:r>
            <a:r>
              <a:rPr lang="vi-VN" sz="2300" dirty="0" err="1">
                <a:latin typeface="+mj-lt"/>
              </a:rPr>
              <a:t>án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lời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đúng</a:t>
            </a:r>
            <a:r>
              <a:rPr lang="vi-VN" sz="2300" dirty="0">
                <a:latin typeface="+mj-lt"/>
              </a:rPr>
              <a:t>.</a:t>
            </a:r>
            <a:endParaRPr lang="vi-VN" sz="2300" dirty="0"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5630991" y="7737358"/>
            <a:ext cx="2429190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ổ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8513578" y="7746479"/>
            <a:ext cx="5232592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5630990" y="8447850"/>
            <a:ext cx="2728564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8553225" y="8462595"/>
            <a:ext cx="3003810" cy="4462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vi-VN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8537607" y="7737359"/>
            <a:ext cx="429346" cy="5344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52" name="Google Shape;124;p14">
            <a:extLst>
              <a:ext uri="{FF2B5EF4-FFF2-40B4-BE49-F238E27FC236}">
                <a16:creationId xmlns:a16="http://schemas.microsoft.com/office/drawing/2014/main" id="{8B81D470-C8F9-4B50-A6C4-6B3CD4D4D2A0}"/>
              </a:ext>
            </a:extLst>
          </p:cNvPr>
          <p:cNvSpPr txBox="1"/>
          <p:nvPr/>
        </p:nvSpPr>
        <p:spPr>
          <a:xfrm>
            <a:off x="5661725" y="6030833"/>
            <a:ext cx="7538390" cy="129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300" dirty="0">
                <a:latin typeface="+mj-lt"/>
              </a:rPr>
              <a:t>Sau khi </a:t>
            </a:r>
            <a:r>
              <a:rPr lang="vi-VN" sz="2300" dirty="0" err="1">
                <a:latin typeface="+mj-lt"/>
              </a:rPr>
              <a:t>nhập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cụm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từ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vào</a:t>
            </a:r>
            <a:r>
              <a:rPr lang="vi-VN" sz="2300" dirty="0">
                <a:latin typeface="+mj-lt"/>
              </a:rPr>
              <a:t> ô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nhấn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phím</a:t>
            </a:r>
            <a:r>
              <a:rPr lang="vi-VN" sz="2300" dirty="0">
                <a:latin typeface="+mj-lt"/>
              </a:rPr>
              <a:t> </a:t>
            </a:r>
            <a:r>
              <a:rPr lang="vi-VN" sz="2300" b="1" dirty="0" err="1">
                <a:latin typeface="+mj-lt"/>
              </a:rPr>
              <a:t>Enter</a:t>
            </a:r>
            <a:r>
              <a:rPr lang="vi-VN" sz="2300" b="1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thì</a:t>
            </a:r>
            <a:r>
              <a:rPr lang="vi-VN" sz="2300" dirty="0">
                <a:latin typeface="+mj-lt"/>
              </a:rPr>
              <a:t> công </a:t>
            </a:r>
            <a:r>
              <a:rPr lang="vi-VN" sz="2300" dirty="0" err="1">
                <a:latin typeface="+mj-lt"/>
              </a:rPr>
              <a:t>cụ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sẽ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tìm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kiếm</a:t>
            </a:r>
            <a:r>
              <a:rPr lang="vi-VN" sz="2300" dirty="0">
                <a:latin typeface="+mj-lt"/>
              </a:rPr>
              <a:t> thư </a:t>
            </a:r>
            <a:r>
              <a:rPr lang="vi-VN" sz="2300" dirty="0" err="1">
                <a:latin typeface="+mj-lt"/>
              </a:rPr>
              <a:t>mục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hoặc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tên </a:t>
            </a:r>
            <a:r>
              <a:rPr lang="vi-VN" sz="23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300" dirty="0">
                <a:latin typeface="+mj-lt"/>
              </a:rPr>
              <a:t> ở đâu?</a:t>
            </a:r>
            <a:endParaRPr lang="vi-VN" sz="2300" dirty="0"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588F-C3D3-4417-8D64-19729ED38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39" y="798359"/>
            <a:ext cx="15751782" cy="3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3" grpId="0" animBg="1"/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2232</TotalTime>
  <Words>984</Words>
  <Application>Microsoft Office PowerPoint</Application>
  <PresentationFormat>Custom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Paytone One</vt:lpstr>
      <vt:lpstr>Times New Roman</vt:lpstr>
      <vt:lpstr>Arial</vt:lpstr>
      <vt:lpstr>Calibri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Luân Nguyễn</cp:lastModifiedBy>
  <cp:revision>48</cp:revision>
  <dcterms:modified xsi:type="dcterms:W3CDTF">2025-11-01T01:29:21Z</dcterms:modified>
</cp:coreProperties>
</file>