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64" r:id="rId4"/>
    <p:sldId id="281" r:id="rId5"/>
    <p:sldId id="267" r:id="rId6"/>
    <p:sldId id="268" r:id="rId7"/>
    <p:sldId id="272" r:id="rId8"/>
    <p:sldId id="269" r:id="rId9"/>
    <p:sldId id="270" r:id="rId10"/>
    <p:sldId id="271" r:id="rId11"/>
    <p:sldId id="282" r:id="rId12"/>
    <p:sldId id="285" r:id="rId13"/>
    <p:sldId id="280" r:id="rId14"/>
  </p:sldIdLst>
  <p:sldSz cx="18288000" cy="10287000"/>
  <p:notesSz cx="6858000" cy="9144000"/>
  <p:embeddedFontLst>
    <p:embeddedFont>
      <p:font typeface="Lato" panose="020F0502020204030203" pitchFamily="34" charset="0"/>
      <p:regular r:id="rId16"/>
      <p:bold r:id="rId17"/>
      <p:italic r:id="rId18"/>
    </p:embeddedFont>
    <p:embeddedFont>
      <p:font typeface="Paytone One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874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59956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69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3485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00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199f37503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2199f37503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2667001" y="3169683"/>
            <a:ext cx="14813280" cy="263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>
                <a:latin typeface="Paytone One" panose="020B0604020202020204" charset="0"/>
              </a:rPr>
              <a:t>Bài 3: Tìm kiếm thông tin trong giải quyết vấn đề</a:t>
            </a:r>
            <a:r>
              <a:rPr lang="en-US" sz="7200" dirty="0">
                <a:latin typeface="Paytone One" panose="020B0604020202020204" charset="0"/>
              </a:rPr>
              <a:t> (</a:t>
            </a:r>
            <a:r>
              <a:rPr lang="en-US" sz="7200" dirty="0" err="1">
                <a:latin typeface="Paytone One" panose="020B0604020202020204" charset="0"/>
              </a:rPr>
              <a:t>Tiết</a:t>
            </a:r>
            <a:r>
              <a:rPr lang="en-US" sz="7200" dirty="0">
                <a:latin typeface="Paytone One" panose="020B0604020202020204" charset="0"/>
              </a:rPr>
              <a:t> 2)</a:t>
            </a:r>
            <a:endParaRPr sz="7200" dirty="0">
              <a:latin typeface="Paytone One" panose="020B0604020202020204" charset="0"/>
            </a:endParaRPr>
          </a:p>
        </p:txBody>
      </p:sp>
      <p:grpSp>
        <p:nvGrpSpPr>
          <p:cNvPr id="94" name="Google Shape;94;p13"/>
          <p:cNvGrpSpPr/>
          <p:nvPr/>
        </p:nvGrpSpPr>
        <p:grpSpPr>
          <a:xfrm>
            <a:off x="4297775" y="1170348"/>
            <a:ext cx="9825074" cy="1482285"/>
            <a:chOff x="377241" y="-6813"/>
            <a:chExt cx="7904426" cy="970066"/>
          </a:xfrm>
        </p:grpSpPr>
        <p:sp>
          <p:nvSpPr>
            <p:cNvPr id="95" name="Google Shape;95;p13"/>
            <p:cNvSpPr/>
            <p:nvPr/>
          </p:nvSpPr>
          <p:spPr>
            <a:xfrm>
              <a:off x="377241" y="-6813"/>
              <a:ext cx="7904426" cy="970066"/>
            </a:xfrm>
            <a:custGeom>
              <a:avLst/>
              <a:gdLst/>
              <a:ahLst/>
              <a:cxnLst/>
              <a:rect l="l" t="t" r="r" b="b"/>
              <a:pathLst>
                <a:path w="1561368" h="191618" extrusionOk="0">
                  <a:moveTo>
                    <a:pt x="66602" y="0"/>
                  </a:moveTo>
                  <a:lnTo>
                    <a:pt x="1494766" y="0"/>
                  </a:lnTo>
                  <a:cubicBezTo>
                    <a:pt x="1512430" y="0"/>
                    <a:pt x="1529371" y="7017"/>
                    <a:pt x="1541861" y="19507"/>
                  </a:cubicBezTo>
                  <a:cubicBezTo>
                    <a:pt x="1554351" y="31998"/>
                    <a:pt x="1561368" y="48938"/>
                    <a:pt x="1561368" y="66602"/>
                  </a:cubicBezTo>
                  <a:lnTo>
                    <a:pt x="1561368" y="125016"/>
                  </a:lnTo>
                  <a:cubicBezTo>
                    <a:pt x="1561368" y="142680"/>
                    <a:pt x="1554351" y="159621"/>
                    <a:pt x="1541861" y="172111"/>
                  </a:cubicBezTo>
                  <a:cubicBezTo>
                    <a:pt x="1529371" y="184601"/>
                    <a:pt x="1512430" y="191618"/>
                    <a:pt x="1494766" y="191618"/>
                  </a:cubicBezTo>
                  <a:lnTo>
                    <a:pt x="66602" y="191618"/>
                  </a:lnTo>
                  <a:cubicBezTo>
                    <a:pt x="48938" y="191618"/>
                    <a:pt x="31998" y="184601"/>
                    <a:pt x="19507" y="172111"/>
                  </a:cubicBezTo>
                  <a:cubicBezTo>
                    <a:pt x="7017" y="159621"/>
                    <a:pt x="0" y="142680"/>
                    <a:pt x="0" y="125016"/>
                  </a:cubicBezTo>
                  <a:lnTo>
                    <a:pt x="0" y="66602"/>
                  </a:lnTo>
                  <a:cubicBezTo>
                    <a:pt x="0" y="48938"/>
                    <a:pt x="7017" y="31998"/>
                    <a:pt x="19507" y="19507"/>
                  </a:cubicBezTo>
                  <a:cubicBezTo>
                    <a:pt x="31998" y="7017"/>
                    <a:pt x="48938" y="0"/>
                    <a:pt x="66602" y="0"/>
                  </a:cubicBezTo>
                  <a:close/>
                </a:path>
              </a:pathLst>
            </a:custGeom>
            <a:solidFill>
              <a:srgbClr val="F5B9BE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1115646" y="106046"/>
              <a:ext cx="6320918" cy="761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099" dirty="0">
                  <a:latin typeface="Paytone One"/>
                  <a:sym typeface="Paytone One"/>
                </a:rPr>
                <a:t>CHỦ ĐỀ 3. TỔ CHỨC LƯU TRỮ, </a:t>
              </a:r>
            </a:p>
            <a:p>
              <a:pPr marL="0" marR="0" lvl="0" indent="0" algn="ctr" rtl="0">
                <a:lnSpc>
                  <a:spcPct val="122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099" dirty="0">
                  <a:latin typeface="Paytone One"/>
                  <a:sym typeface="Paytone One"/>
                </a:rPr>
                <a:t>TÌM KIẾM VÀ TRAO ĐỔI THÔNG TIN</a:t>
              </a:r>
              <a:endParaRPr dirty="0"/>
            </a:p>
          </p:txBody>
        </p:sp>
      </p:grp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297775" y="5326256"/>
            <a:ext cx="9693974" cy="50590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936777" y="462871"/>
            <a:ext cx="6252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</a:rPr>
              <a:t>Thứ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Sáu</a:t>
            </a:r>
            <a:r>
              <a:rPr lang="en-US" sz="2800" i="1" dirty="0">
                <a:solidFill>
                  <a:srgbClr val="FF0000"/>
                </a:solidFill>
              </a:rPr>
              <a:t>, </a:t>
            </a:r>
            <a:r>
              <a:rPr lang="en-US" sz="2800" i="1" dirty="0" err="1">
                <a:solidFill>
                  <a:srgbClr val="FF0000"/>
                </a:solidFill>
              </a:rPr>
              <a:t>ngày</a:t>
            </a:r>
            <a:r>
              <a:rPr lang="en-US" sz="2800" i="1" dirty="0">
                <a:solidFill>
                  <a:srgbClr val="FF0000"/>
                </a:solidFill>
              </a:rPr>
              <a:t> 17 </a:t>
            </a:r>
            <a:r>
              <a:rPr lang="en-US" sz="2800" i="1" dirty="0" err="1">
                <a:solidFill>
                  <a:srgbClr val="FF0000"/>
                </a:solidFill>
              </a:rPr>
              <a:t>tháng</a:t>
            </a:r>
            <a:r>
              <a:rPr lang="en-US" sz="2800" i="1" dirty="0">
                <a:solidFill>
                  <a:srgbClr val="FF0000"/>
                </a:solidFill>
              </a:rPr>
              <a:t> 10 </a:t>
            </a:r>
            <a:r>
              <a:rPr lang="en-US" sz="2800" i="1" dirty="0" err="1">
                <a:solidFill>
                  <a:srgbClr val="FF0000"/>
                </a:solidFill>
              </a:rPr>
              <a:t>năm</a:t>
            </a:r>
            <a:r>
              <a:rPr lang="en-US" sz="2800" i="1" dirty="0">
                <a:solidFill>
                  <a:srgbClr val="FF0000"/>
                </a:solidFill>
              </a:rPr>
              <a:t>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11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1" name="Google Shape;511;p28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512" name="Google Shape;512;p28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513" name="Google Shape;513;p28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14" name="Google Shape;514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5" name="Google Shape;515;p28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516" name="Google Shape;516;p28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C86B"/>
              </a:solidFill>
              <a:ln>
                <a:noFill/>
              </a:ln>
            </p:spPr>
          </p:sp>
          <p:sp>
            <p:nvSpPr>
              <p:cNvPr id="517" name="Google Shape;517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27" name="Google Shape;527;p28"/>
          <p:cNvPicPr preferRelativeResize="0"/>
          <p:nvPr/>
        </p:nvPicPr>
        <p:blipFill rotWithShape="1">
          <a:blip r:embed="rId4">
            <a:alphaModFix/>
          </a:blip>
          <a:srcRect l="25348" t="28508" r="30202" b="31558"/>
          <a:stretch/>
        </p:blipFill>
        <p:spPr>
          <a:xfrm rot="21137760">
            <a:off x="399664" y="327080"/>
            <a:ext cx="4376768" cy="2109821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28"/>
          <p:cNvSpPr txBox="1"/>
          <p:nvPr/>
        </p:nvSpPr>
        <p:spPr>
          <a:xfrm>
            <a:off x="1676316" y="910955"/>
            <a:ext cx="2727981" cy="75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36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endParaRPr sz="3600" dirty="0">
              <a:solidFill>
                <a:srgbClr val="00B050"/>
              </a:solidFill>
            </a:endParaRPr>
          </a:p>
        </p:txBody>
      </p:sp>
      <p:pic>
        <p:nvPicPr>
          <p:cNvPr id="524" name="Google Shape;52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043276">
            <a:off x="16485002" y="494724"/>
            <a:ext cx="3824684" cy="2350442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28"/>
          <p:cNvSpPr txBox="1"/>
          <p:nvPr/>
        </p:nvSpPr>
        <p:spPr>
          <a:xfrm>
            <a:off x="606388" y="2820648"/>
            <a:ext cx="10110918" cy="2227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 err="1">
                <a:solidFill>
                  <a:srgbClr val="FF0000"/>
                </a:solidFill>
                <a:latin typeface="+mj-lt"/>
              </a:rPr>
              <a:t>Bước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1: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Sử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dụng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máy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tìm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kiếm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google.com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để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tìm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kiếm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với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từ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khoá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điểm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tham quan ở Sa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Pa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>
                <a:solidFill>
                  <a:srgbClr val="FF0000"/>
                </a:solidFill>
                <a:latin typeface="+mj-lt"/>
              </a:rPr>
              <a:t>Em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sẽ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nhận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được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kết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quả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tương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tự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17.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Google Shape;525;p28">
            <a:extLst>
              <a:ext uri="{FF2B5EF4-FFF2-40B4-BE49-F238E27FC236}">
                <a16:creationId xmlns:a16="http://schemas.microsoft.com/office/drawing/2014/main" id="{7C291E89-5503-4F0F-AFB7-4014608BF272}"/>
              </a:ext>
            </a:extLst>
          </p:cNvPr>
          <p:cNvSpPr txBox="1"/>
          <p:nvPr/>
        </p:nvSpPr>
        <p:spPr>
          <a:xfrm>
            <a:off x="572378" y="5260572"/>
            <a:ext cx="9535739" cy="3711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 err="1">
                <a:solidFill>
                  <a:srgbClr val="FF0000"/>
                </a:solidFill>
                <a:latin typeface="+mj-lt"/>
              </a:rPr>
              <a:t>Bước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2: 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thông tin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phù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hợp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nhất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với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từ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khoá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được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xếp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ở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đầu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danh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sách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kết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quả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. Em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nháy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chuột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vào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từng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kết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quả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để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mở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trang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web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chứa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thông tin,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đọc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và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thu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thập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thông tin liên quan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đến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vấn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đề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em đang quan tâm.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7" name="Google Shape;525;p28">
            <a:extLst>
              <a:ext uri="{FF2B5EF4-FFF2-40B4-BE49-F238E27FC236}">
                <a16:creationId xmlns:a16="http://schemas.microsoft.com/office/drawing/2014/main" id="{358BA359-C7D3-4C31-A5B5-7A9E1A049178}"/>
              </a:ext>
            </a:extLst>
          </p:cNvPr>
          <p:cNvSpPr txBox="1"/>
          <p:nvPr/>
        </p:nvSpPr>
        <p:spPr>
          <a:xfrm>
            <a:off x="12188397" y="8002522"/>
            <a:ext cx="3430288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17.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endParaRPr lang="en-US" sz="2400" dirty="0">
              <a:latin typeface="+mj-lt"/>
            </a:endParaRPr>
          </a:p>
        </p:txBody>
      </p:sp>
      <p:sp>
        <p:nvSpPr>
          <p:cNvPr id="42" name="Google Shape;525;p28">
            <a:extLst>
              <a:ext uri="{FF2B5EF4-FFF2-40B4-BE49-F238E27FC236}">
                <a16:creationId xmlns:a16="http://schemas.microsoft.com/office/drawing/2014/main" id="{8F5FDAC8-B5FE-487C-9D3B-DCCE99AE634F}"/>
              </a:ext>
            </a:extLst>
          </p:cNvPr>
          <p:cNvSpPr txBox="1"/>
          <p:nvPr/>
        </p:nvSpPr>
        <p:spPr>
          <a:xfrm>
            <a:off x="5661847" y="631617"/>
            <a:ext cx="8753448" cy="197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rgbClr val="FF0000"/>
                </a:solidFill>
                <a:latin typeface="+mj-lt"/>
              </a:rPr>
              <a:t>Thông tin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có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thể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tìm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kiếm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và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thu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thập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từ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nhiều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nguồn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khác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nhau: ti vi,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sách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báo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từ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mọi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người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xung quanh,…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đặc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biệt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là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từ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Internet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555A66-AD69-4A80-BE1B-05D1A183D2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1415" y="2552501"/>
            <a:ext cx="5521483" cy="5181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" grpId="0"/>
      <p:bldP spid="21" grpId="0"/>
      <p:bldP spid="47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3" y="229287"/>
            <a:ext cx="17300582" cy="9683764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avLst/>
              <a:gdLst/>
              <a:ahLst/>
              <a:cxnLst/>
              <a:rect l="l" t="t" r="r" b="b"/>
              <a:pathLst>
                <a:path w="3018423" h="2512356" extrusionOk="0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51354" y="290915"/>
            <a:ext cx="17107984" cy="9560509"/>
            <a:chOff x="0" y="-38100"/>
            <a:chExt cx="2984311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84311" cy="2479894"/>
            </a:xfrm>
            <a:custGeom>
              <a:avLst/>
              <a:gdLst/>
              <a:ahLst/>
              <a:cxnLst/>
              <a:rect l="l" t="t" r="r" b="b"/>
              <a:pathLst>
                <a:path w="2984311" h="2479894" extrusionOk="0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9" name="Google Shape;629;p32"/>
          <p:cNvSpPr txBox="1"/>
          <p:nvPr/>
        </p:nvSpPr>
        <p:spPr>
          <a:xfrm>
            <a:off x="2131555" y="4841740"/>
            <a:ext cx="9501551" cy="3299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err="1">
                <a:latin typeface="+mj-lt"/>
              </a:rPr>
              <a:t>Tìm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kiếm</a:t>
            </a:r>
            <a:r>
              <a:rPr lang="vi-VN" sz="2000" dirty="0">
                <a:latin typeface="+mj-lt"/>
              </a:rPr>
              <a:t> cho </a:t>
            </a:r>
            <a:r>
              <a:rPr lang="vi-VN" sz="2000" dirty="0" err="1">
                <a:latin typeface="+mj-lt"/>
              </a:rPr>
              <a:t>thấy</a:t>
            </a:r>
            <a:r>
              <a:rPr lang="vi-VN" sz="2000" dirty="0">
                <a:latin typeface="+mj-lt"/>
              </a:rPr>
              <a:t> Sa </a:t>
            </a:r>
            <a:r>
              <a:rPr lang="vi-VN" sz="2000" dirty="0" err="1">
                <a:latin typeface="+mj-lt"/>
              </a:rPr>
              <a:t>Pa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nhiều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điểm</a:t>
            </a:r>
            <a:r>
              <a:rPr lang="vi-VN" sz="2000" dirty="0">
                <a:latin typeface="+mj-lt"/>
              </a:rPr>
              <a:t> tham quan </a:t>
            </a:r>
            <a:r>
              <a:rPr lang="vi-VN" sz="2000" dirty="0" err="1">
                <a:latin typeface="+mj-lt"/>
              </a:rPr>
              <a:t>gần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xa,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đèo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suối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cũng</a:t>
            </a:r>
            <a:r>
              <a:rPr lang="vi-VN" sz="2000" dirty="0">
                <a:latin typeface="+mj-lt"/>
              </a:rPr>
              <a:t> như </a:t>
            </a:r>
            <a:r>
              <a:rPr lang="vi-VN" sz="2000" dirty="0" err="1">
                <a:latin typeface="+mj-lt"/>
              </a:rPr>
              <a:t>những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điểm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chụp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ảnh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đẹp</a:t>
            </a:r>
            <a:r>
              <a:rPr lang="vi-VN" sz="2000" dirty="0">
                <a:latin typeface="+mj-lt"/>
              </a:rPr>
              <a:t>.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err="1">
                <a:latin typeface="+mj-lt"/>
              </a:rPr>
              <a:t>Lựa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chọn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điểm</a:t>
            </a:r>
            <a:r>
              <a:rPr lang="vi-VN" sz="2000" dirty="0">
                <a:latin typeface="+mj-lt"/>
              </a:rPr>
              <a:t> tham quan </a:t>
            </a:r>
            <a:r>
              <a:rPr lang="vi-VN" sz="2000" dirty="0" err="1">
                <a:latin typeface="+mj-lt"/>
              </a:rPr>
              <a:t>phụ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thuộc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vào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đặc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điểm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chuyến</a:t>
            </a:r>
            <a:r>
              <a:rPr lang="vi-VN" sz="2000" dirty="0">
                <a:latin typeface="+mj-lt"/>
              </a:rPr>
              <a:t> đi như </a:t>
            </a:r>
            <a:r>
              <a:rPr lang="vi-VN" sz="2000" dirty="0" err="1">
                <a:latin typeface="+mj-lt"/>
              </a:rPr>
              <a:t>thời</a:t>
            </a:r>
            <a:r>
              <a:rPr lang="vi-VN" sz="2000" dirty="0">
                <a:latin typeface="+mj-lt"/>
              </a:rPr>
              <a:t> gian, </a:t>
            </a:r>
            <a:r>
              <a:rPr lang="vi-VN" sz="2000" dirty="0" err="1">
                <a:latin typeface="+mj-lt"/>
              </a:rPr>
              <a:t>thành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phần</a:t>
            </a:r>
            <a:r>
              <a:rPr lang="vi-VN" sz="2000" dirty="0">
                <a:latin typeface="+mj-lt"/>
              </a:rPr>
              <a:t> tham gia,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nhu </a:t>
            </a:r>
            <a:r>
              <a:rPr lang="vi-VN" sz="2000" dirty="0" err="1">
                <a:latin typeface="+mj-lt"/>
              </a:rPr>
              <a:t>cầu</a:t>
            </a:r>
            <a:r>
              <a:rPr lang="vi-VN" sz="2000" dirty="0">
                <a:latin typeface="+mj-lt"/>
              </a:rPr>
              <a:t> chung.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err="1">
                <a:latin typeface="+mj-lt"/>
              </a:rPr>
              <a:t>Ví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dụ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nếu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trẻ</a:t>
            </a:r>
            <a:r>
              <a:rPr lang="vi-VN" sz="2000" dirty="0">
                <a:latin typeface="+mj-lt"/>
              </a:rPr>
              <a:t> em trong </a:t>
            </a:r>
            <a:r>
              <a:rPr lang="vi-VN" sz="2000" dirty="0" err="1">
                <a:latin typeface="+mj-lt"/>
              </a:rPr>
              <a:t>đoàn</a:t>
            </a:r>
            <a:r>
              <a:rPr lang="vi-VN" sz="2000" dirty="0">
                <a:latin typeface="+mj-lt"/>
              </a:rPr>
              <a:t>, không nên </a:t>
            </a:r>
            <a:r>
              <a:rPr lang="vi-VN" sz="2000" dirty="0" err="1">
                <a:latin typeface="+mj-lt"/>
              </a:rPr>
              <a:t>chọn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những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điểm</a:t>
            </a:r>
            <a:r>
              <a:rPr lang="vi-VN" sz="2000" dirty="0">
                <a:latin typeface="+mj-lt"/>
              </a:rPr>
              <a:t> tham quan xa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khó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đi.đã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biết</a:t>
            </a:r>
            <a:r>
              <a:rPr lang="vi-VN" sz="2000" dirty="0">
                <a:latin typeface="+mj-lt"/>
              </a:rPr>
              <a:t>.</a:t>
            </a:r>
            <a:endParaRPr lang="vi-VN" sz="20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833665E-050A-4DE9-9A1E-45D81CA3F64B}"/>
              </a:ext>
            </a:extLst>
          </p:cNvPr>
          <p:cNvGrpSpPr/>
          <p:nvPr/>
        </p:nvGrpSpPr>
        <p:grpSpPr>
          <a:xfrm>
            <a:off x="1289078" y="753957"/>
            <a:ext cx="15055822" cy="2189267"/>
            <a:chOff x="529399" y="132261"/>
            <a:chExt cx="5225284" cy="1005338"/>
          </a:xfrm>
        </p:grpSpPr>
        <p:sp>
          <p:nvSpPr>
            <p:cNvPr id="42" name="Shape 97894">
              <a:extLst>
                <a:ext uri="{FF2B5EF4-FFF2-40B4-BE49-F238E27FC236}">
                  <a16:creationId xmlns:a16="http://schemas.microsoft.com/office/drawing/2014/main" id="{B5BCB9A3-51F3-4148-82BA-A354B55AF8E9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1030">
              <a:extLst>
                <a:ext uri="{FF2B5EF4-FFF2-40B4-BE49-F238E27FC236}">
                  <a16:creationId xmlns:a16="http://schemas.microsoft.com/office/drawing/2014/main" id="{E68769E5-8F2F-4463-8FE1-06200846BA5F}"/>
                </a:ext>
              </a:extLst>
            </p:cNvPr>
            <p:cNvSpPr/>
            <p:nvPr/>
          </p:nvSpPr>
          <p:spPr>
            <a:xfrm>
              <a:off x="563763" y="13858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4" name="Shape 1031">
              <a:extLst>
                <a:ext uri="{FF2B5EF4-FFF2-40B4-BE49-F238E27FC236}">
                  <a16:creationId xmlns:a16="http://schemas.microsoft.com/office/drawing/2014/main" id="{447A2FAF-BE0B-4608-8D3C-397E3E8D55B0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1032">
              <a:extLst>
                <a:ext uri="{FF2B5EF4-FFF2-40B4-BE49-F238E27FC236}">
                  <a16:creationId xmlns:a16="http://schemas.microsoft.com/office/drawing/2014/main" id="{B7759AF5-DCE7-4BFF-A5C1-D5A169A609D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1033">
              <a:extLst>
                <a:ext uri="{FF2B5EF4-FFF2-40B4-BE49-F238E27FC236}">
                  <a16:creationId xmlns:a16="http://schemas.microsoft.com/office/drawing/2014/main" id="{2B543A0C-5963-4392-9D90-85973996A34F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1034">
              <a:extLst>
                <a:ext uri="{FF2B5EF4-FFF2-40B4-BE49-F238E27FC236}">
                  <a16:creationId xmlns:a16="http://schemas.microsoft.com/office/drawing/2014/main" id="{C266803E-89BE-4CF3-88D8-A518416FC19A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1035">
              <a:extLst>
                <a:ext uri="{FF2B5EF4-FFF2-40B4-BE49-F238E27FC236}">
                  <a16:creationId xmlns:a16="http://schemas.microsoft.com/office/drawing/2014/main" id="{BFB7C431-207A-46FA-96A3-A6EE977C0A5D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Shape 1036">
              <a:extLst>
                <a:ext uri="{FF2B5EF4-FFF2-40B4-BE49-F238E27FC236}">
                  <a16:creationId xmlns:a16="http://schemas.microsoft.com/office/drawing/2014/main" id="{1E986A6A-0B22-426D-8551-4CF058BB8D21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Shape 1037">
              <a:extLst>
                <a:ext uri="{FF2B5EF4-FFF2-40B4-BE49-F238E27FC236}">
                  <a16:creationId xmlns:a16="http://schemas.microsoft.com/office/drawing/2014/main" id="{BD107547-9D5A-4F50-BA8F-025807D62E2D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038">
              <a:extLst>
                <a:ext uri="{FF2B5EF4-FFF2-40B4-BE49-F238E27FC236}">
                  <a16:creationId xmlns:a16="http://schemas.microsoft.com/office/drawing/2014/main" id="{3C8750D6-6C68-496B-B352-24A01778FF0A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Shape 1039">
              <a:extLst>
                <a:ext uri="{FF2B5EF4-FFF2-40B4-BE49-F238E27FC236}">
                  <a16:creationId xmlns:a16="http://schemas.microsoft.com/office/drawing/2014/main" id="{FCF43898-0F49-4C2D-BCA3-1E85DA9051EB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040">
              <a:extLst>
                <a:ext uri="{FF2B5EF4-FFF2-40B4-BE49-F238E27FC236}">
                  <a16:creationId xmlns:a16="http://schemas.microsoft.com/office/drawing/2014/main" id="{E8B8860D-22D3-4844-923C-18887B8F3AE2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41">
              <a:extLst>
                <a:ext uri="{FF2B5EF4-FFF2-40B4-BE49-F238E27FC236}">
                  <a16:creationId xmlns:a16="http://schemas.microsoft.com/office/drawing/2014/main" id="{472C10DE-4A36-4E0D-861A-9BAB6AC3085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42">
              <a:extLst>
                <a:ext uri="{FF2B5EF4-FFF2-40B4-BE49-F238E27FC236}">
                  <a16:creationId xmlns:a16="http://schemas.microsoft.com/office/drawing/2014/main" id="{863FC604-DEFC-4FF3-92AA-5138AF615312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43">
              <a:extLst>
                <a:ext uri="{FF2B5EF4-FFF2-40B4-BE49-F238E27FC236}">
                  <a16:creationId xmlns:a16="http://schemas.microsoft.com/office/drawing/2014/main" id="{0FA5B8C7-36C0-4FEA-BEAE-43A8174DA0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44">
              <a:extLst>
                <a:ext uri="{FF2B5EF4-FFF2-40B4-BE49-F238E27FC236}">
                  <a16:creationId xmlns:a16="http://schemas.microsoft.com/office/drawing/2014/main" id="{DF4A2924-63AE-415C-B396-2AB7D392F8BA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45">
              <a:extLst>
                <a:ext uri="{FF2B5EF4-FFF2-40B4-BE49-F238E27FC236}">
                  <a16:creationId xmlns:a16="http://schemas.microsoft.com/office/drawing/2014/main" id="{2D034462-572D-4B67-9AE4-57E544364DC6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1046">
              <a:extLst>
                <a:ext uri="{FF2B5EF4-FFF2-40B4-BE49-F238E27FC236}">
                  <a16:creationId xmlns:a16="http://schemas.microsoft.com/office/drawing/2014/main" id="{8558B1A3-E104-4A2A-8003-7F60F9B0DB6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21D37F8-9365-4BEB-93FF-02F3A153C9E0}"/>
              </a:ext>
            </a:extLst>
          </p:cNvPr>
          <p:cNvSpPr txBox="1"/>
          <p:nvPr/>
        </p:nvSpPr>
        <p:spPr>
          <a:xfrm>
            <a:off x="1512048" y="1120645"/>
            <a:ext cx="141871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rgbClr val="00B050"/>
                </a:solidFill>
                <a:latin typeface="+mj-lt"/>
              </a:rPr>
              <a:t>NHIỆM VỤ 2: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em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tham quan ở Sa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em. </a:t>
            </a:r>
            <a:endParaRPr lang="en-US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" name="Google Shape;527;p28">
            <a:extLst>
              <a:ext uri="{FF2B5EF4-FFF2-40B4-BE49-F238E27FC236}">
                <a16:creationId xmlns:a16="http://schemas.microsoft.com/office/drawing/2014/main" id="{423143E5-40D6-43C0-A037-D223EFEADE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5348" t="28508" r="30202" b="31558"/>
          <a:stretch/>
        </p:blipFill>
        <p:spPr>
          <a:xfrm rot="21137760">
            <a:off x="246794" y="3110743"/>
            <a:ext cx="3118314" cy="133537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519;p28">
            <a:extLst>
              <a:ext uri="{FF2B5EF4-FFF2-40B4-BE49-F238E27FC236}">
                <a16:creationId xmlns:a16="http://schemas.microsoft.com/office/drawing/2014/main" id="{2AF4EA6B-0120-44F0-9C92-6F828DAFEAF9}"/>
              </a:ext>
            </a:extLst>
          </p:cNvPr>
          <p:cNvSpPr txBox="1"/>
          <p:nvPr/>
        </p:nvSpPr>
        <p:spPr>
          <a:xfrm>
            <a:off x="1007831" y="3419770"/>
            <a:ext cx="2247449" cy="50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24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24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endParaRPr sz="2400" dirty="0">
              <a:solidFill>
                <a:srgbClr val="00B050"/>
              </a:solidFill>
            </a:endParaRPr>
          </a:p>
        </p:txBody>
      </p:sp>
      <p:pic>
        <p:nvPicPr>
          <p:cNvPr id="67" name="Google Shape;679;p33">
            <a:extLst>
              <a:ext uri="{FF2B5EF4-FFF2-40B4-BE49-F238E27FC236}">
                <a16:creationId xmlns:a16="http://schemas.microsoft.com/office/drawing/2014/main" id="{ED9BBF16-5BCB-434A-812B-0F78AE6AEE6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4866" t="18612" r="34772" b="18612"/>
          <a:stretch/>
        </p:blipFill>
        <p:spPr>
          <a:xfrm>
            <a:off x="16148035" y="8207486"/>
            <a:ext cx="1669391" cy="1963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93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6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44" name="Google Shape;444;p26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45" name="Google Shape;445;p26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6" name="Google Shape;446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26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48" name="Google Shape;448;p26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25A6CB"/>
              </a:solidFill>
              <a:ln>
                <a:noFill/>
              </a:ln>
            </p:spPr>
          </p:sp>
          <p:sp>
            <p:nvSpPr>
              <p:cNvPr id="449" name="Google Shape;449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0" name="Google Shape;4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E8B9CC7-CEF9-4A06-AAFC-379DC55C8881}"/>
              </a:ext>
            </a:extLst>
          </p:cNvPr>
          <p:cNvGrpSpPr/>
          <p:nvPr/>
        </p:nvGrpSpPr>
        <p:grpSpPr>
          <a:xfrm>
            <a:off x="4944934" y="696216"/>
            <a:ext cx="7332672" cy="6584752"/>
            <a:chOff x="487611" y="132261"/>
            <a:chExt cx="5267072" cy="1005338"/>
          </a:xfrm>
        </p:grpSpPr>
        <p:sp>
          <p:nvSpPr>
            <p:cNvPr id="24" name="Shape 97894">
              <a:extLst>
                <a:ext uri="{FF2B5EF4-FFF2-40B4-BE49-F238E27FC236}">
                  <a16:creationId xmlns:a16="http://schemas.microsoft.com/office/drawing/2014/main" id="{2D82B974-75A7-4C47-9730-62B079EE0925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0">
              <a:extLst>
                <a:ext uri="{FF2B5EF4-FFF2-40B4-BE49-F238E27FC236}">
                  <a16:creationId xmlns:a16="http://schemas.microsoft.com/office/drawing/2014/main" id="{1DCCC9CA-10BD-44F2-B80C-F44CA93D3F21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Shape 1031">
              <a:extLst>
                <a:ext uri="{FF2B5EF4-FFF2-40B4-BE49-F238E27FC236}">
                  <a16:creationId xmlns:a16="http://schemas.microsoft.com/office/drawing/2014/main" id="{0850FF7B-4F62-42B8-8661-4427D5AEB063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2">
              <a:extLst>
                <a:ext uri="{FF2B5EF4-FFF2-40B4-BE49-F238E27FC236}">
                  <a16:creationId xmlns:a16="http://schemas.microsoft.com/office/drawing/2014/main" id="{DFBAC3FC-1FE4-4B7A-AB86-29E5548407E7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3">
              <a:extLst>
                <a:ext uri="{FF2B5EF4-FFF2-40B4-BE49-F238E27FC236}">
                  <a16:creationId xmlns:a16="http://schemas.microsoft.com/office/drawing/2014/main" id="{06E814D8-0020-4020-BBDA-8789A84B8E4D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4">
              <a:extLst>
                <a:ext uri="{FF2B5EF4-FFF2-40B4-BE49-F238E27FC236}">
                  <a16:creationId xmlns:a16="http://schemas.microsoft.com/office/drawing/2014/main" id="{04A8A30C-BED9-464A-BBD9-FFF29C060D30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5">
              <a:extLst>
                <a:ext uri="{FF2B5EF4-FFF2-40B4-BE49-F238E27FC236}">
                  <a16:creationId xmlns:a16="http://schemas.microsoft.com/office/drawing/2014/main" id="{3D8AF342-DA2F-4B46-8FE8-BA1F6E0C513B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6">
              <a:extLst>
                <a:ext uri="{FF2B5EF4-FFF2-40B4-BE49-F238E27FC236}">
                  <a16:creationId xmlns:a16="http://schemas.microsoft.com/office/drawing/2014/main" id="{99EFC008-3D37-4DDE-8151-C9D5915A9927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37">
              <a:extLst>
                <a:ext uri="{FF2B5EF4-FFF2-40B4-BE49-F238E27FC236}">
                  <a16:creationId xmlns:a16="http://schemas.microsoft.com/office/drawing/2014/main" id="{41BF0933-2B91-4493-9038-F0C1DAFF802C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38">
              <a:extLst>
                <a:ext uri="{FF2B5EF4-FFF2-40B4-BE49-F238E27FC236}">
                  <a16:creationId xmlns:a16="http://schemas.microsoft.com/office/drawing/2014/main" id="{5B47A514-5BD0-4D5D-84D9-A6FA6B363CD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39">
              <a:extLst>
                <a:ext uri="{FF2B5EF4-FFF2-40B4-BE49-F238E27FC236}">
                  <a16:creationId xmlns:a16="http://schemas.microsoft.com/office/drawing/2014/main" id="{057A4DC2-0B3D-4365-9DFE-A7ACA921C248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0">
              <a:extLst>
                <a:ext uri="{FF2B5EF4-FFF2-40B4-BE49-F238E27FC236}">
                  <a16:creationId xmlns:a16="http://schemas.microsoft.com/office/drawing/2014/main" id="{2D612923-0E8C-40BC-AF41-DEEB12756D7B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1">
              <a:extLst>
                <a:ext uri="{FF2B5EF4-FFF2-40B4-BE49-F238E27FC236}">
                  <a16:creationId xmlns:a16="http://schemas.microsoft.com/office/drawing/2014/main" id="{C66A2546-68E2-4D3C-ABA0-39594BC48AD7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2">
              <a:extLst>
                <a:ext uri="{FF2B5EF4-FFF2-40B4-BE49-F238E27FC236}">
                  <a16:creationId xmlns:a16="http://schemas.microsoft.com/office/drawing/2014/main" id="{D704DF20-BD07-4BCE-9984-F7B6B973C415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43">
              <a:extLst>
                <a:ext uri="{FF2B5EF4-FFF2-40B4-BE49-F238E27FC236}">
                  <a16:creationId xmlns:a16="http://schemas.microsoft.com/office/drawing/2014/main" id="{581F5678-9472-44E2-A073-353AD9F3B5D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44">
              <a:extLst>
                <a:ext uri="{FF2B5EF4-FFF2-40B4-BE49-F238E27FC236}">
                  <a16:creationId xmlns:a16="http://schemas.microsoft.com/office/drawing/2014/main" id="{4B8A746E-BB84-4637-99BA-97AD06E41E0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45">
              <a:extLst>
                <a:ext uri="{FF2B5EF4-FFF2-40B4-BE49-F238E27FC236}">
                  <a16:creationId xmlns:a16="http://schemas.microsoft.com/office/drawing/2014/main" id="{1B941194-D917-440C-93F4-A5EA5F8108C2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46">
              <a:extLst>
                <a:ext uri="{FF2B5EF4-FFF2-40B4-BE49-F238E27FC236}">
                  <a16:creationId xmlns:a16="http://schemas.microsoft.com/office/drawing/2014/main" id="{67E76D33-A1E1-4076-B675-78BAB8B1DD8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63" name="Google Shape;463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06926" y="5209279"/>
            <a:ext cx="4328049" cy="496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37;p25">
            <a:extLst>
              <a:ext uri="{FF2B5EF4-FFF2-40B4-BE49-F238E27FC236}">
                <a16:creationId xmlns:a16="http://schemas.microsoft.com/office/drawing/2014/main" id="{CEC771EE-4864-4772-A801-7D43BC11288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39691" y="7416751"/>
            <a:ext cx="8149102" cy="242709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124;p14">
            <a:extLst>
              <a:ext uri="{FF2B5EF4-FFF2-40B4-BE49-F238E27FC236}">
                <a16:creationId xmlns:a16="http://schemas.microsoft.com/office/drawing/2014/main" id="{9119EF01-B859-4D5A-8EAC-C69B9B87A0FC}"/>
              </a:ext>
            </a:extLst>
          </p:cNvPr>
          <p:cNvSpPr txBox="1"/>
          <p:nvPr/>
        </p:nvSpPr>
        <p:spPr>
          <a:xfrm>
            <a:off x="5668281" y="1289623"/>
            <a:ext cx="3377702" cy="45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b="1" dirty="0">
                <a:latin typeface="+mj-lt"/>
              </a:rPr>
              <a:t>1.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biểu</a:t>
            </a:r>
            <a:r>
              <a:rPr lang="vi-VN" sz="2400" dirty="0">
                <a:latin typeface="+mj-lt"/>
              </a:rPr>
              <a:t> </a:t>
            </a:r>
            <a:r>
              <a:rPr lang="vi-VN" sz="2400" b="1" dirty="0">
                <a:latin typeface="+mj-lt"/>
              </a:rPr>
              <a:t>Sai</a:t>
            </a:r>
            <a:r>
              <a:rPr lang="vi-VN" sz="2400" dirty="0"/>
              <a:t>.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430E38A-224B-4FFD-A316-1A697E44B42F}"/>
              </a:ext>
            </a:extLst>
          </p:cNvPr>
          <p:cNvSpPr txBox="1"/>
          <p:nvPr/>
        </p:nvSpPr>
        <p:spPr>
          <a:xfrm>
            <a:off x="6228111" y="1914775"/>
            <a:ext cx="51483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đưa ra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8D322C4-BA6D-498E-ABBD-941F3B6C62B6}"/>
              </a:ext>
            </a:extLst>
          </p:cNvPr>
          <p:cNvSpPr txBox="1"/>
          <p:nvPr/>
        </p:nvSpPr>
        <p:spPr>
          <a:xfrm>
            <a:off x="6228111" y="2970218"/>
            <a:ext cx="53445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tin.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D16139-308D-4EF7-8410-ACC376CDA03A}"/>
              </a:ext>
            </a:extLst>
          </p:cNvPr>
          <p:cNvSpPr txBox="1"/>
          <p:nvPr/>
        </p:nvSpPr>
        <p:spPr>
          <a:xfrm>
            <a:off x="6228111" y="3949101"/>
            <a:ext cx="5509336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không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849524A-4CCC-45BE-9857-02590B4EE60D}"/>
              </a:ext>
            </a:extLst>
          </p:cNvPr>
          <p:cNvSpPr/>
          <p:nvPr/>
        </p:nvSpPr>
        <p:spPr>
          <a:xfrm>
            <a:off x="6222645" y="3937873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2D75A8D-F523-42D2-BF65-38860E2D6929}"/>
              </a:ext>
            </a:extLst>
          </p:cNvPr>
          <p:cNvSpPr txBox="1"/>
          <p:nvPr/>
        </p:nvSpPr>
        <p:spPr>
          <a:xfrm>
            <a:off x="6228111" y="5071797"/>
            <a:ext cx="5509336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 liên quan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53" name="Google Shape;124;p14">
            <a:extLst>
              <a:ext uri="{FF2B5EF4-FFF2-40B4-BE49-F238E27FC236}">
                <a16:creationId xmlns:a16="http://schemas.microsoft.com/office/drawing/2014/main" id="{1E061AE6-51FE-416F-BB2D-61E19DC79B7E}"/>
              </a:ext>
            </a:extLst>
          </p:cNvPr>
          <p:cNvSpPr txBox="1"/>
          <p:nvPr/>
        </p:nvSpPr>
        <p:spPr>
          <a:xfrm>
            <a:off x="5826790" y="7729152"/>
            <a:ext cx="5970595" cy="180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b="1" dirty="0">
                <a:latin typeface="+mj-lt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sodulich.hanoi.gov.vn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vi-VN" sz="2400" dirty="0"/>
              <a:t>.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54" name="Google Shape;413;p24">
            <a:extLst>
              <a:ext uri="{FF2B5EF4-FFF2-40B4-BE49-F238E27FC236}">
                <a16:creationId xmlns:a16="http://schemas.microsoft.com/office/drawing/2014/main" id="{6361DE26-E7CE-4381-8A2D-F3EB3B15522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3766508" y="1638264"/>
            <a:ext cx="3052315" cy="6088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D3A5E6B-C7BD-4B5D-AAF6-83AC96908AA0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661947" y="879742"/>
            <a:ext cx="1619195" cy="112176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56" name="Google Shape;682;p33">
            <a:extLst>
              <a:ext uri="{FF2B5EF4-FFF2-40B4-BE49-F238E27FC236}">
                <a16:creationId xmlns:a16="http://schemas.microsoft.com/office/drawing/2014/main" id="{FDBDE93B-C708-4BA8-BA97-481DC95F163A}"/>
              </a:ext>
            </a:extLst>
          </p:cNvPr>
          <p:cNvSpPr txBox="1"/>
          <p:nvPr/>
        </p:nvSpPr>
        <p:spPr>
          <a:xfrm>
            <a:off x="2252148" y="1074905"/>
            <a:ext cx="2562356" cy="742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LUYỆN TẬP</a:t>
            </a:r>
            <a:endParaRPr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0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3" grpId="0" animBg="1"/>
      <p:bldP spid="52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p37"/>
          <p:cNvGrpSpPr/>
          <p:nvPr/>
        </p:nvGrpSpPr>
        <p:grpSpPr>
          <a:xfrm>
            <a:off x="387343" y="229287"/>
            <a:ext cx="11723014" cy="9683764"/>
            <a:chOff x="0" y="-38100"/>
            <a:chExt cx="3087543" cy="2550456"/>
          </a:xfrm>
        </p:grpSpPr>
        <p:sp>
          <p:nvSpPr>
            <p:cNvPr id="869" name="Google Shape;869;p37"/>
            <p:cNvSpPr/>
            <p:nvPr/>
          </p:nvSpPr>
          <p:spPr>
            <a:xfrm>
              <a:off x="0" y="0"/>
              <a:ext cx="3087543" cy="2512356"/>
            </a:xfrm>
            <a:custGeom>
              <a:avLst/>
              <a:gdLst/>
              <a:ahLst/>
              <a:cxnLst/>
              <a:rect l="l" t="t" r="r" b="b"/>
              <a:pathLst>
                <a:path w="3087543" h="2512356" extrusionOk="0">
                  <a:moveTo>
                    <a:pt x="0" y="0"/>
                  </a:moveTo>
                  <a:lnTo>
                    <a:pt x="3087543" y="0"/>
                  </a:lnTo>
                  <a:lnTo>
                    <a:pt x="308754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70" name="Google Shape;870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1" name="Google Shape;871;p37"/>
          <p:cNvGrpSpPr/>
          <p:nvPr/>
        </p:nvGrpSpPr>
        <p:grpSpPr>
          <a:xfrm>
            <a:off x="451354" y="290915"/>
            <a:ext cx="11604399" cy="9560509"/>
            <a:chOff x="0" y="-38100"/>
            <a:chExt cx="3056303" cy="2517994"/>
          </a:xfrm>
        </p:grpSpPr>
        <p:sp>
          <p:nvSpPr>
            <p:cNvPr id="872" name="Google Shape;872;p37"/>
            <p:cNvSpPr/>
            <p:nvPr/>
          </p:nvSpPr>
          <p:spPr>
            <a:xfrm>
              <a:off x="0" y="0"/>
              <a:ext cx="3056303" cy="2479894"/>
            </a:xfrm>
            <a:custGeom>
              <a:avLst/>
              <a:gdLst/>
              <a:ahLst/>
              <a:cxnLst/>
              <a:rect l="l" t="t" r="r" b="b"/>
              <a:pathLst>
                <a:path w="3056303" h="2479894" extrusionOk="0">
                  <a:moveTo>
                    <a:pt x="0" y="0"/>
                  </a:moveTo>
                  <a:lnTo>
                    <a:pt x="3056303" y="0"/>
                  </a:lnTo>
                  <a:lnTo>
                    <a:pt x="305630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87591"/>
            </a:solidFill>
            <a:ln>
              <a:noFill/>
            </a:ln>
          </p:spPr>
        </p:sp>
        <p:sp>
          <p:nvSpPr>
            <p:cNvPr id="873" name="Google Shape;873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4" name="Google Shape;87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2831" y="747523"/>
            <a:ext cx="7161446" cy="879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37"/>
          <p:cNvPicPr preferRelativeResize="0"/>
          <p:nvPr/>
        </p:nvPicPr>
        <p:blipFill rotWithShape="1">
          <a:blip r:embed="rId5">
            <a:alphaModFix/>
          </a:blip>
          <a:srcRect l="22875" t="19880" r="26109" b="16502"/>
          <a:stretch/>
        </p:blipFill>
        <p:spPr>
          <a:xfrm rot="848870">
            <a:off x="255911" y="6827669"/>
            <a:ext cx="4446499" cy="3119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3" name="Google Shape;883;p37"/>
          <p:cNvGrpSpPr/>
          <p:nvPr/>
        </p:nvGrpSpPr>
        <p:grpSpPr>
          <a:xfrm>
            <a:off x="5758931" y="1217176"/>
            <a:ext cx="1039943" cy="875273"/>
            <a:chOff x="-33680" y="-8369"/>
            <a:chExt cx="854946" cy="719569"/>
          </a:xfrm>
        </p:grpSpPr>
        <p:sp>
          <p:nvSpPr>
            <p:cNvPr id="884" name="Google Shape;884;p37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 extrusionOk="0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B0A5DB"/>
            </a:solidFill>
            <a:ln w="571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7"/>
            <p:cNvSpPr txBox="1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" name="Google Shape;413;p24">
            <a:extLst>
              <a:ext uri="{FF2B5EF4-FFF2-40B4-BE49-F238E27FC236}">
                <a16:creationId xmlns:a16="http://schemas.microsoft.com/office/drawing/2014/main" id="{41589E29-DA27-4E34-9CD7-3F9FC958F78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3415113" y="2326484"/>
            <a:ext cx="3663081" cy="5634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5EBBAE3-C390-41F3-AE68-C33435882D82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724531" y="610555"/>
            <a:ext cx="1019666" cy="1044258"/>
          </a:xfrm>
          <a:prstGeom prst="rect">
            <a:avLst/>
          </a:prstGeom>
        </p:spPr>
      </p:pic>
      <p:sp>
        <p:nvSpPr>
          <p:cNvPr id="22" name="Google Shape;682;p33">
            <a:extLst>
              <a:ext uri="{FF2B5EF4-FFF2-40B4-BE49-F238E27FC236}">
                <a16:creationId xmlns:a16="http://schemas.microsoft.com/office/drawing/2014/main" id="{F1DEE1DD-F517-4372-811B-CB1D2E723EE4}"/>
              </a:ext>
            </a:extLst>
          </p:cNvPr>
          <p:cNvSpPr txBox="1"/>
          <p:nvPr/>
        </p:nvSpPr>
        <p:spPr>
          <a:xfrm>
            <a:off x="1744197" y="651382"/>
            <a:ext cx="2562356" cy="742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i="0" u="none" strike="noStrike" cap="none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Vận</a:t>
            </a:r>
            <a:r>
              <a:rPr lang="vi-VN" sz="3600" b="1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vi-VN" sz="3600" b="1" i="0" u="none" strike="noStrike" cap="none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dụng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23" name="Google Shape;124;p14">
            <a:extLst>
              <a:ext uri="{FF2B5EF4-FFF2-40B4-BE49-F238E27FC236}">
                <a16:creationId xmlns:a16="http://schemas.microsoft.com/office/drawing/2014/main" id="{A8C05DDD-112F-4599-A9A9-2C0D0E122332}"/>
              </a:ext>
            </a:extLst>
          </p:cNvPr>
          <p:cNvSpPr txBox="1"/>
          <p:nvPr/>
        </p:nvSpPr>
        <p:spPr>
          <a:xfrm>
            <a:off x="3263552" y="3169421"/>
            <a:ext cx="5970595" cy="4055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+mj-lt"/>
              </a:rPr>
              <a:t>Mẹ</a:t>
            </a:r>
            <a:r>
              <a:rPr lang="vi-VN" sz="2400" dirty="0">
                <a:latin typeface="+mj-lt"/>
              </a:rPr>
              <a:t> em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ý </a:t>
            </a:r>
            <a:r>
              <a:rPr lang="vi-VN" sz="2400" dirty="0" err="1">
                <a:latin typeface="+mj-lt"/>
              </a:rPr>
              <a:t>định</a:t>
            </a:r>
            <a:r>
              <a:rPr lang="vi-VN" sz="2400" dirty="0">
                <a:latin typeface="+mj-lt"/>
              </a:rPr>
              <a:t> mua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bộ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truyện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tặng</a:t>
            </a:r>
            <a:r>
              <a:rPr lang="vi-VN" sz="2400" dirty="0">
                <a:latin typeface="+mj-lt"/>
              </a:rPr>
              <a:t> em nhân </a:t>
            </a:r>
            <a:r>
              <a:rPr lang="vi-VN" sz="2400" dirty="0" err="1">
                <a:latin typeface="+mj-lt"/>
              </a:rPr>
              <a:t>dịp</a:t>
            </a:r>
            <a:r>
              <a:rPr lang="vi-VN" sz="2400" dirty="0">
                <a:latin typeface="+mj-lt"/>
              </a:rPr>
              <a:t> sinh </a:t>
            </a:r>
            <a:r>
              <a:rPr lang="vi-VN" sz="2400" dirty="0" err="1">
                <a:latin typeface="+mj-lt"/>
              </a:rPr>
              <a:t>nhật</a:t>
            </a:r>
            <a:r>
              <a:rPr lang="vi-VN" sz="2400" dirty="0">
                <a:latin typeface="+mj-lt"/>
              </a:rPr>
              <a:t>. 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truy </a:t>
            </a:r>
            <a:r>
              <a:rPr lang="vi-VN" sz="2400" dirty="0" err="1">
                <a:latin typeface="+mj-lt"/>
              </a:rPr>
              <a:t>cập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Internet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:</a:t>
            </a:r>
          </a:p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a)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những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bộ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truyện</a:t>
            </a:r>
            <a:r>
              <a:rPr lang="vi-VN" sz="2400" dirty="0">
                <a:latin typeface="+mj-lt"/>
              </a:rPr>
              <a:t> hay </a:t>
            </a:r>
            <a:r>
              <a:rPr lang="vi-VN" sz="2400" dirty="0" err="1">
                <a:latin typeface="+mj-lt"/>
              </a:rPr>
              <a:t>dành</a:t>
            </a:r>
            <a:r>
              <a:rPr lang="vi-VN" sz="2400" dirty="0">
                <a:latin typeface="+mj-lt"/>
              </a:rPr>
              <a:t> cho </a:t>
            </a:r>
            <a:r>
              <a:rPr lang="vi-VN" sz="2400" dirty="0" err="1">
                <a:latin typeface="+mj-lt"/>
              </a:rPr>
              <a:t>lứa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tuổi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thiếu</a:t>
            </a:r>
            <a:r>
              <a:rPr lang="vi-VN" sz="2400" dirty="0">
                <a:latin typeface="+mj-lt"/>
              </a:rPr>
              <a:t> niên.</a:t>
            </a:r>
          </a:p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b)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bộ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mà</a:t>
            </a:r>
            <a:r>
              <a:rPr lang="vi-VN" sz="2400" dirty="0">
                <a:latin typeface="+mj-lt"/>
              </a:rPr>
              <a:t> em </a:t>
            </a:r>
            <a:r>
              <a:rPr lang="vi-VN" sz="2400" dirty="0" err="1">
                <a:latin typeface="+mj-lt"/>
              </a:rPr>
              <a:t>thích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rồi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giá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tiền</a:t>
            </a:r>
            <a:r>
              <a:rPr lang="vi-VN" sz="2400" dirty="0">
                <a:latin typeface="+mj-lt"/>
              </a:rPr>
              <a:t>, nơi </a:t>
            </a:r>
            <a:r>
              <a:rPr lang="vi-VN" sz="2400" dirty="0" err="1">
                <a:latin typeface="+mj-lt"/>
              </a:rPr>
              <a:t>bán</a:t>
            </a:r>
            <a:r>
              <a:rPr lang="vi-VN" sz="2400" dirty="0">
                <a:latin typeface="+mj-lt"/>
              </a:rPr>
              <a:t>.</a:t>
            </a:r>
          </a:p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c) Ghi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bản</a:t>
            </a:r>
            <a:r>
              <a:rPr lang="vi-VN" sz="2400" dirty="0">
                <a:latin typeface="+mj-lt"/>
              </a:rPr>
              <a:t> trên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r>
              <a:rPr lang="vi-VN" sz="2400" dirty="0">
                <a:latin typeface="+mj-lt"/>
              </a:rPr>
              <a:t>.</a:t>
            </a:r>
            <a:endParaRPr lang="vi-VN" sz="240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2" name="Google Shape;12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EA92106-EDEF-422A-B685-8C2BD2F117E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71139" y="3728091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id="{E3E8C3B1-4437-4EC8-97B1-0E0FD9B3592C}"/>
              </a:ext>
            </a:extLst>
          </p:cNvPr>
          <p:cNvSpPr txBox="1"/>
          <p:nvPr/>
        </p:nvSpPr>
        <p:spPr>
          <a:xfrm>
            <a:off x="1588703" y="3760977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2" name="Google Shape;124;p14">
            <a:extLst>
              <a:ext uri="{FF2B5EF4-FFF2-40B4-BE49-F238E27FC236}">
                <a16:creationId xmlns:a16="http://schemas.microsoft.com/office/drawing/2014/main" id="{95F8C48F-3622-439B-B6EB-7F09ED4F2ADA}"/>
              </a:ext>
            </a:extLst>
          </p:cNvPr>
          <p:cNvSpPr txBox="1"/>
          <p:nvPr/>
        </p:nvSpPr>
        <p:spPr>
          <a:xfrm>
            <a:off x="1071139" y="5114423"/>
            <a:ext cx="15392400" cy="3604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3200" dirty="0">
                <a:latin typeface="+mj-lt"/>
              </a:rPr>
              <a:t>Ba </a:t>
            </a:r>
            <a:r>
              <a:rPr lang="vi-VN" sz="3200" dirty="0" err="1">
                <a:latin typeface="+mj-lt"/>
              </a:rPr>
              <a:t>bạn</a:t>
            </a:r>
            <a:r>
              <a:rPr lang="vi-VN" sz="3200" dirty="0">
                <a:latin typeface="+mj-lt"/>
              </a:rPr>
              <a:t> An, Minh, </a:t>
            </a:r>
            <a:r>
              <a:rPr lang="vi-VN" sz="3200" dirty="0" err="1">
                <a:latin typeface="+mj-lt"/>
              </a:rPr>
              <a:t>và</a:t>
            </a:r>
            <a:r>
              <a:rPr lang="vi-VN" sz="3200" dirty="0">
                <a:latin typeface="+mj-lt"/>
              </a:rPr>
              <a:t> Khoa </a:t>
            </a:r>
            <a:r>
              <a:rPr lang="vi-VN" sz="3200" dirty="0" err="1">
                <a:latin typeface="+mj-lt"/>
              </a:rPr>
              <a:t>đều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có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một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kỳ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nghỉ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hè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đáng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nhớ</a:t>
            </a:r>
            <a:r>
              <a:rPr lang="vi-VN" sz="3200" dirty="0">
                <a:latin typeface="+mj-lt"/>
              </a:rPr>
              <a:t>. An </a:t>
            </a:r>
            <a:r>
              <a:rPr lang="vi-VN" sz="3200" dirty="0" err="1">
                <a:latin typeface="+mj-lt"/>
              </a:rPr>
              <a:t>thưởng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thức</a:t>
            </a:r>
            <a:r>
              <a:rPr lang="vi-VN" sz="3200" dirty="0">
                <a:latin typeface="+mj-lt"/>
              </a:rPr>
              <a:t> Nha Trang, Khoa </a:t>
            </a:r>
            <a:r>
              <a:rPr lang="vi-VN" sz="3200" dirty="0" err="1">
                <a:latin typeface="+mj-lt"/>
              </a:rPr>
              <a:t>khám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phá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Đà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Lạt</a:t>
            </a:r>
            <a:r>
              <a:rPr lang="vi-VN" sz="3200" dirty="0">
                <a:latin typeface="+mj-lt"/>
              </a:rPr>
              <a:t>, Minh </a:t>
            </a:r>
            <a:r>
              <a:rPr lang="vi-VN" sz="3200" dirty="0" err="1">
                <a:latin typeface="+mj-lt"/>
              </a:rPr>
              <a:t>trải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nghiệm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cuộc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sống</a:t>
            </a:r>
            <a:r>
              <a:rPr lang="vi-VN" sz="3200" dirty="0">
                <a:latin typeface="+mj-lt"/>
              </a:rPr>
              <a:t> ở </a:t>
            </a:r>
            <a:r>
              <a:rPr lang="vi-VN" sz="3200" dirty="0" err="1">
                <a:latin typeface="+mj-lt"/>
              </a:rPr>
              <a:t>Úc</a:t>
            </a:r>
            <a:r>
              <a:rPr lang="vi-VN" sz="3200" dirty="0">
                <a:latin typeface="+mj-lt"/>
              </a:rPr>
              <a:t>. </a:t>
            </a:r>
            <a:r>
              <a:rPr lang="vi-VN" sz="3200" dirty="0" err="1">
                <a:latin typeface="+mj-lt"/>
              </a:rPr>
              <a:t>Họ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chuẩn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bị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kỹ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lưỡng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với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đầy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đủ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đồ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dùng</a:t>
            </a:r>
            <a:r>
              <a:rPr lang="vi-VN" sz="3200" dirty="0">
                <a:latin typeface="+mj-lt"/>
              </a:rPr>
              <a:t> như </a:t>
            </a:r>
            <a:r>
              <a:rPr lang="vi-VN" sz="3200" dirty="0" err="1">
                <a:latin typeface="+mj-lt"/>
              </a:rPr>
              <a:t>quần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áo</a:t>
            </a:r>
            <a:r>
              <a:rPr lang="vi-VN" sz="3200" dirty="0">
                <a:latin typeface="+mj-lt"/>
              </a:rPr>
              <a:t> bơi, ô, </a:t>
            </a:r>
            <a:r>
              <a:rPr lang="vi-VN" sz="3200" dirty="0" err="1">
                <a:latin typeface="+mj-lt"/>
              </a:rPr>
              <a:t>kính</a:t>
            </a:r>
            <a:r>
              <a:rPr lang="vi-VN" sz="3200" dirty="0">
                <a:latin typeface="+mj-lt"/>
              </a:rPr>
              <a:t> bơi, kem </a:t>
            </a:r>
            <a:r>
              <a:rPr lang="vi-VN" sz="3200" dirty="0" err="1">
                <a:latin typeface="+mj-lt"/>
              </a:rPr>
              <a:t>chống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nắng</a:t>
            </a:r>
            <a:r>
              <a:rPr lang="vi-VN" sz="3200" dirty="0">
                <a:latin typeface="+mj-lt"/>
              </a:rPr>
              <a:t>. </a:t>
            </a:r>
            <a:r>
              <a:rPr lang="vi-VN" sz="3200" dirty="0" err="1">
                <a:latin typeface="+mj-lt"/>
              </a:rPr>
              <a:t>Cả</a:t>
            </a:r>
            <a:r>
              <a:rPr lang="vi-VN" sz="3200" dirty="0">
                <a:latin typeface="+mj-lt"/>
              </a:rPr>
              <a:t> ba </a:t>
            </a:r>
            <a:r>
              <a:rPr lang="vi-VN" sz="3200" dirty="0" err="1">
                <a:latin typeface="+mj-lt"/>
              </a:rPr>
              <a:t>đều</a:t>
            </a:r>
            <a:r>
              <a:rPr lang="vi-VN" sz="3200" dirty="0">
                <a:latin typeface="+mj-lt"/>
              </a:rPr>
              <a:t> hy </a:t>
            </a:r>
            <a:r>
              <a:rPr lang="vi-VN" sz="3200" dirty="0" err="1">
                <a:latin typeface="+mj-lt"/>
              </a:rPr>
              <a:t>vọng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tận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hưởng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chuyến</a:t>
            </a:r>
            <a:r>
              <a:rPr lang="vi-VN" sz="3200" dirty="0">
                <a:latin typeface="+mj-lt"/>
              </a:rPr>
              <a:t> đi </a:t>
            </a:r>
            <a:r>
              <a:rPr lang="vi-VN" sz="3200" dirty="0" err="1">
                <a:latin typeface="+mj-lt"/>
              </a:rPr>
              <a:t>thú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vị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và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học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được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nhiều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bài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học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từ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trải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nghiệm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đó</a:t>
            </a:r>
            <a:r>
              <a:rPr lang="vi-VN" sz="3200" dirty="0">
                <a:latin typeface="+mj-lt"/>
              </a:rPr>
              <a:t>.</a:t>
            </a:r>
          </a:p>
          <a:p>
            <a:pPr lvl="0" algn="just">
              <a:lnSpc>
                <a:spcPct val="122010"/>
              </a:lnSpc>
            </a:pPr>
            <a:endParaRPr lang="vi-VN" sz="3200" dirty="0">
              <a:latin typeface="+mj-lt"/>
            </a:endParaRPr>
          </a:p>
          <a:p>
            <a:pPr lvl="0" algn="just">
              <a:lnSpc>
                <a:spcPct val="122010"/>
              </a:lnSpc>
            </a:pPr>
            <a:r>
              <a:rPr lang="vi-VN" sz="3200" dirty="0">
                <a:latin typeface="+mj-lt"/>
              </a:rPr>
              <a:t>Em </a:t>
            </a:r>
            <a:r>
              <a:rPr lang="vi-VN" sz="3200" dirty="0" err="1">
                <a:latin typeface="+mj-lt"/>
              </a:rPr>
              <a:t>hãy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đoán</a:t>
            </a:r>
            <a:r>
              <a:rPr lang="vi-VN" sz="3200" dirty="0">
                <a:latin typeface="+mj-lt"/>
              </a:rPr>
              <a:t> xem </a:t>
            </a:r>
            <a:r>
              <a:rPr lang="vi-VN" sz="3200" dirty="0" err="1">
                <a:latin typeface="+mj-lt"/>
              </a:rPr>
              <a:t>kì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nghỉ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hè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của</a:t>
            </a:r>
            <a:r>
              <a:rPr lang="vi-VN" sz="3200" dirty="0">
                <a:latin typeface="+mj-lt"/>
              </a:rPr>
              <a:t> ba </a:t>
            </a:r>
            <a:r>
              <a:rPr lang="vi-VN" sz="3200" dirty="0" err="1">
                <a:latin typeface="+mj-lt"/>
              </a:rPr>
              <a:t>bạn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có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thành</a:t>
            </a:r>
            <a:r>
              <a:rPr lang="vi-VN" sz="3200" dirty="0">
                <a:latin typeface="+mj-lt"/>
              </a:rPr>
              <a:t> công không.</a:t>
            </a:r>
            <a:endParaRPr lang="vi-VN" sz="32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25" name="Google Shape;336;p21">
            <a:extLst>
              <a:ext uri="{FF2B5EF4-FFF2-40B4-BE49-F238E27FC236}">
                <a16:creationId xmlns:a16="http://schemas.microsoft.com/office/drawing/2014/main" id="{C99DCDDA-9DA7-4549-A5B7-CE0F975A9EF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3437318" y="954683"/>
            <a:ext cx="3779543" cy="3497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21"/>
          <p:cNvGrpSpPr/>
          <p:nvPr/>
        </p:nvGrpSpPr>
        <p:grpSpPr>
          <a:xfrm>
            <a:off x="371565" y="2720893"/>
            <a:ext cx="17544871" cy="7192159"/>
            <a:chOff x="0" y="-38100"/>
            <a:chExt cx="4620871" cy="1894231"/>
          </a:xfrm>
        </p:grpSpPr>
        <p:sp>
          <p:nvSpPr>
            <p:cNvPr id="318" name="Google Shape;318;p21"/>
            <p:cNvSpPr/>
            <p:nvPr/>
          </p:nvSpPr>
          <p:spPr>
            <a:xfrm>
              <a:off x="0" y="0"/>
              <a:ext cx="4620871" cy="1856131"/>
            </a:xfrm>
            <a:custGeom>
              <a:avLst/>
              <a:gdLst/>
              <a:ahLst/>
              <a:cxnLst/>
              <a:rect l="l" t="t" r="r" b="b"/>
              <a:pathLst>
                <a:path w="4620871" h="1856131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1856131"/>
                  </a:lnTo>
                  <a:lnTo>
                    <a:pt x="0" y="1856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19" name="Google Shape;319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435576" y="2775879"/>
            <a:ext cx="17416848" cy="7061078"/>
            <a:chOff x="0" y="-38100"/>
            <a:chExt cx="4587153" cy="1859708"/>
          </a:xfrm>
        </p:grpSpPr>
        <p:sp>
          <p:nvSpPr>
            <p:cNvPr id="321" name="Google Shape;321;p21"/>
            <p:cNvSpPr/>
            <p:nvPr/>
          </p:nvSpPr>
          <p:spPr>
            <a:xfrm>
              <a:off x="0" y="0"/>
              <a:ext cx="4587153" cy="1821608"/>
            </a:xfrm>
            <a:custGeom>
              <a:avLst/>
              <a:gdLst/>
              <a:ahLst/>
              <a:cxnLst/>
              <a:rect l="l" t="t" r="r" b="b"/>
              <a:pathLst>
                <a:path w="4587153" h="182160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1821608"/>
                  </a:lnTo>
                  <a:lnTo>
                    <a:pt x="0" y="1821608"/>
                  </a:lnTo>
                  <a:close/>
                </a:path>
              </a:pathLst>
            </a:custGeom>
            <a:solidFill>
              <a:srgbClr val="F5B9BE"/>
            </a:solidFill>
            <a:ln>
              <a:noFill/>
            </a:ln>
          </p:spPr>
        </p:sp>
        <p:sp>
          <p:nvSpPr>
            <p:cNvPr id="322" name="Google Shape;322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335" name="Google Shape;335;p21"/>
          <p:cNvSpPr txBox="1"/>
          <p:nvPr/>
        </p:nvSpPr>
        <p:spPr>
          <a:xfrm>
            <a:off x="3521676" y="652152"/>
            <a:ext cx="14064127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1. </a:t>
            </a:r>
            <a:r>
              <a:rPr lang="vi-VN" sz="5400" b="1" dirty="0" err="1">
                <a:latin typeface="Paytone One"/>
                <a:sym typeface="Paytone One"/>
              </a:rPr>
              <a:t>Sự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cần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thiết</a:t>
            </a:r>
            <a:r>
              <a:rPr lang="vi-VN" sz="5400" b="1" dirty="0">
                <a:latin typeface="Paytone One"/>
                <a:sym typeface="Paytone One"/>
              </a:rPr>
              <a:t>, </a:t>
            </a:r>
            <a:r>
              <a:rPr lang="vi-VN" sz="5400" b="1" dirty="0" err="1">
                <a:latin typeface="Paytone One"/>
                <a:sym typeface="Paytone One"/>
              </a:rPr>
              <a:t>tầm</a:t>
            </a:r>
            <a:r>
              <a:rPr lang="vi-VN" sz="5400" b="1" dirty="0">
                <a:latin typeface="Paytone One"/>
                <a:sym typeface="Paytone One"/>
              </a:rPr>
              <a:t> quan </a:t>
            </a:r>
            <a:r>
              <a:rPr lang="vi-VN" sz="5400" b="1" dirty="0" err="1">
                <a:latin typeface="Paytone One"/>
                <a:sym typeface="Paytone One"/>
              </a:rPr>
              <a:t>trọng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của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việc</a:t>
            </a:r>
            <a:r>
              <a:rPr lang="vi-VN" sz="5400" b="1" dirty="0">
                <a:latin typeface="Paytone One"/>
                <a:sym typeface="Paytone One"/>
              </a:rPr>
              <a:t> thu </a:t>
            </a:r>
            <a:r>
              <a:rPr lang="vi-VN" sz="5400" b="1" dirty="0" err="1">
                <a:latin typeface="Paytone One"/>
                <a:sym typeface="Paytone One"/>
              </a:rPr>
              <a:t>thập</a:t>
            </a:r>
            <a:r>
              <a:rPr lang="vi-VN" sz="5400" b="1" dirty="0">
                <a:latin typeface="Paytone One"/>
                <a:sym typeface="Paytone One"/>
              </a:rPr>
              <a:t>, </a:t>
            </a:r>
            <a:r>
              <a:rPr lang="vi-VN" sz="5400" b="1" dirty="0" err="1">
                <a:latin typeface="Paytone One"/>
                <a:sym typeface="Paytone One"/>
              </a:rPr>
              <a:t>tìm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kiếm</a:t>
            </a:r>
            <a:r>
              <a:rPr lang="vi-VN" sz="5400" b="1" dirty="0">
                <a:latin typeface="Paytone One"/>
                <a:sym typeface="Paytone One"/>
              </a:rPr>
              <a:t> thông tin</a:t>
            </a:r>
            <a:endParaRPr sz="5400" dirty="0"/>
          </a:p>
        </p:txBody>
      </p:sp>
      <p:sp>
        <p:nvSpPr>
          <p:cNvPr id="338" name="Google Shape;338;p21"/>
          <p:cNvSpPr txBox="1"/>
          <p:nvPr/>
        </p:nvSpPr>
        <p:spPr>
          <a:xfrm>
            <a:off x="977727" y="4734193"/>
            <a:ext cx="8385419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1. Nha Trang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biển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thời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tiết</a:t>
            </a:r>
            <a:r>
              <a:rPr lang="vi-VN" sz="2400" dirty="0">
                <a:latin typeface="+mj-lt"/>
              </a:rPr>
              <a:t> quanh năm </a:t>
            </a:r>
            <a:r>
              <a:rPr lang="vi-VN" sz="2400" dirty="0" err="1">
                <a:latin typeface="+mj-lt"/>
              </a:rPr>
              <a:t>nắng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nóng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những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chuẩn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bị</a:t>
            </a:r>
            <a:r>
              <a:rPr lang="vi-VN" sz="2400" dirty="0">
                <a:latin typeface="+mj-lt"/>
              </a:rPr>
              <a:t>, An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nghỉ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thế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?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9E4C4E3-0EFA-4F4C-9281-5D6E2AE0B779}"/>
              </a:ext>
            </a:extLst>
          </p:cNvPr>
          <p:cNvGrpSpPr/>
          <p:nvPr/>
        </p:nvGrpSpPr>
        <p:grpSpPr>
          <a:xfrm>
            <a:off x="4121312" y="3138087"/>
            <a:ext cx="2042476" cy="759433"/>
            <a:chOff x="10697" y="0"/>
            <a:chExt cx="1437577" cy="502095"/>
          </a:xfrm>
        </p:grpSpPr>
        <p:sp>
          <p:nvSpPr>
            <p:cNvPr id="35" name="Shape 652">
              <a:extLst>
                <a:ext uri="{FF2B5EF4-FFF2-40B4-BE49-F238E27FC236}">
                  <a16:creationId xmlns:a16="http://schemas.microsoft.com/office/drawing/2014/main" id="{634794F9-4CB1-46EA-AD86-797220EEDF02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654">
              <a:extLst>
                <a:ext uri="{FF2B5EF4-FFF2-40B4-BE49-F238E27FC236}">
                  <a16:creationId xmlns:a16="http://schemas.microsoft.com/office/drawing/2014/main" id="{E7E85B6D-9B53-4A53-A3ED-2FF1D0C0E5DC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655">
              <a:extLst>
                <a:ext uri="{FF2B5EF4-FFF2-40B4-BE49-F238E27FC236}">
                  <a16:creationId xmlns:a16="http://schemas.microsoft.com/office/drawing/2014/main" id="{2A907CA2-66F3-4EAD-B90F-7E3850073184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657">
              <a:extLst>
                <a:ext uri="{FF2B5EF4-FFF2-40B4-BE49-F238E27FC236}">
                  <a16:creationId xmlns:a16="http://schemas.microsoft.com/office/drawing/2014/main" id="{82CCA3CB-7F28-4AEA-9FD9-299283817B53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B88FB95-539B-47F3-B47E-699616847A6F}"/>
              </a:ext>
            </a:extLst>
          </p:cNvPr>
          <p:cNvSpPr txBox="1"/>
          <p:nvPr/>
        </p:nvSpPr>
        <p:spPr>
          <a:xfrm>
            <a:off x="4121312" y="3329390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06EEB86-2FAF-419E-9626-BCA88AAA8B7D}"/>
              </a:ext>
            </a:extLst>
          </p:cNvPr>
          <p:cNvSpPr txBox="1"/>
          <p:nvPr/>
        </p:nvSpPr>
        <p:spPr>
          <a:xfrm>
            <a:off x="5656904" y="3381190"/>
            <a:ext cx="4538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98A5C4-95A3-4F81-AE62-7ED76D956342}"/>
              </a:ext>
            </a:extLst>
          </p:cNvPr>
          <p:cNvSpPr txBox="1"/>
          <p:nvPr/>
        </p:nvSpPr>
        <p:spPr>
          <a:xfrm>
            <a:off x="6150770" y="3319635"/>
            <a:ext cx="74605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Google Shape;338;p21">
            <a:extLst>
              <a:ext uri="{FF2B5EF4-FFF2-40B4-BE49-F238E27FC236}">
                <a16:creationId xmlns:a16="http://schemas.microsoft.com/office/drawing/2014/main" id="{36E724E3-0DF1-44C7-BA24-3A7AF62BF08A}"/>
              </a:ext>
            </a:extLst>
          </p:cNvPr>
          <p:cNvSpPr txBox="1"/>
          <p:nvPr/>
        </p:nvSpPr>
        <p:spPr>
          <a:xfrm>
            <a:off x="9930062" y="7331152"/>
            <a:ext cx="330459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15. </a:t>
            </a:r>
            <a:r>
              <a:rPr lang="vi-VN" sz="2400" dirty="0" err="1">
                <a:latin typeface="+mj-lt"/>
              </a:rPr>
              <a:t>Kì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An</a:t>
            </a:r>
            <a:endParaRPr sz="2400" dirty="0">
              <a:latin typeface="+mj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6EF6612-ACD9-44A7-B25C-6C59F2DFC89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905296" y="4258069"/>
            <a:ext cx="3018256" cy="30730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E2ED5AA-4F69-4CA0-A789-1884F9A5DC9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4032277" y="4225329"/>
            <a:ext cx="3018256" cy="3064906"/>
          </a:xfrm>
          <a:prstGeom prst="rect">
            <a:avLst/>
          </a:prstGeom>
        </p:spPr>
      </p:pic>
      <p:sp>
        <p:nvSpPr>
          <p:cNvPr id="24" name="Google Shape;338;p21">
            <a:extLst>
              <a:ext uri="{FF2B5EF4-FFF2-40B4-BE49-F238E27FC236}">
                <a16:creationId xmlns:a16="http://schemas.microsoft.com/office/drawing/2014/main" id="{88CF3459-A744-481A-9133-39E9BC0A25BE}"/>
              </a:ext>
            </a:extLst>
          </p:cNvPr>
          <p:cNvSpPr txBox="1"/>
          <p:nvPr/>
        </p:nvSpPr>
        <p:spPr>
          <a:xfrm>
            <a:off x="14039091" y="7331152"/>
            <a:ext cx="330459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16. </a:t>
            </a:r>
            <a:r>
              <a:rPr lang="vi-VN" sz="2400" dirty="0" err="1">
                <a:latin typeface="+mj-lt"/>
              </a:rPr>
              <a:t>Kì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Minh</a:t>
            </a:r>
            <a:endParaRPr sz="2400" dirty="0">
              <a:latin typeface="+mj-lt"/>
            </a:endParaRPr>
          </a:p>
        </p:txBody>
      </p:sp>
      <p:sp>
        <p:nvSpPr>
          <p:cNvPr id="25" name="Google Shape;338;p21">
            <a:extLst>
              <a:ext uri="{FF2B5EF4-FFF2-40B4-BE49-F238E27FC236}">
                <a16:creationId xmlns:a16="http://schemas.microsoft.com/office/drawing/2014/main" id="{4A9DD2A1-6B72-482E-95CF-5BF74B73EC40}"/>
              </a:ext>
            </a:extLst>
          </p:cNvPr>
          <p:cNvSpPr txBox="1"/>
          <p:nvPr/>
        </p:nvSpPr>
        <p:spPr>
          <a:xfrm>
            <a:off x="1068542" y="6378748"/>
            <a:ext cx="8385419" cy="148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2. </a:t>
            </a:r>
            <a:r>
              <a:rPr lang="vi-VN" sz="2400" dirty="0" err="1">
                <a:latin typeface="+mj-lt"/>
              </a:rPr>
              <a:t>Đà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phố</a:t>
            </a:r>
            <a:r>
              <a:rPr lang="vi-VN" sz="2400" dirty="0">
                <a:latin typeface="+mj-lt"/>
              </a:rPr>
              <a:t> cao nguyên, </a:t>
            </a:r>
            <a:r>
              <a:rPr lang="vi-VN" sz="2400" dirty="0" err="1">
                <a:latin typeface="+mj-lt"/>
              </a:rPr>
              <a:t>thời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tiết</a:t>
            </a:r>
            <a:r>
              <a:rPr lang="vi-VN" sz="2400" dirty="0">
                <a:latin typeface="+mj-lt"/>
              </a:rPr>
              <a:t> quanh năm </a:t>
            </a:r>
            <a:r>
              <a:rPr lang="vi-VN" sz="2400" dirty="0" err="1">
                <a:latin typeface="+mj-lt"/>
              </a:rPr>
              <a:t>mát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mẻ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tối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đêm </a:t>
            </a:r>
            <a:r>
              <a:rPr lang="vi-VN" sz="2400" dirty="0" err="1">
                <a:latin typeface="+mj-lt"/>
              </a:rPr>
              <a:t>khá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lạnh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những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chuẩn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bị</a:t>
            </a:r>
            <a:r>
              <a:rPr lang="vi-VN" sz="2400" dirty="0">
                <a:latin typeface="+mj-lt"/>
              </a:rPr>
              <a:t>, Khoa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nghỉ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thế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?</a:t>
            </a:r>
          </a:p>
        </p:txBody>
      </p:sp>
      <p:sp>
        <p:nvSpPr>
          <p:cNvPr id="28" name="Google Shape;338;p21">
            <a:extLst>
              <a:ext uri="{FF2B5EF4-FFF2-40B4-BE49-F238E27FC236}">
                <a16:creationId xmlns:a16="http://schemas.microsoft.com/office/drawing/2014/main" id="{FADFBBBA-B502-463D-A8D1-FDDB34FBC932}"/>
              </a:ext>
            </a:extLst>
          </p:cNvPr>
          <p:cNvSpPr txBox="1"/>
          <p:nvPr/>
        </p:nvSpPr>
        <p:spPr>
          <a:xfrm>
            <a:off x="1079236" y="8549102"/>
            <a:ext cx="1503610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3. </a:t>
            </a:r>
            <a:r>
              <a:rPr lang="vi-VN" sz="2400" dirty="0" err="1">
                <a:latin typeface="+mj-lt"/>
              </a:rPr>
              <a:t>Úc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nước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nằm</a:t>
            </a:r>
            <a:r>
              <a:rPr lang="vi-VN" sz="2400" dirty="0">
                <a:latin typeface="+mj-lt"/>
              </a:rPr>
              <a:t> ở Nam </a:t>
            </a:r>
            <a:r>
              <a:rPr lang="vi-VN" sz="2400" dirty="0" err="1">
                <a:latin typeface="+mj-lt"/>
              </a:rPr>
              <a:t>bán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cầu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lúc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này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Úc</a:t>
            </a:r>
            <a:r>
              <a:rPr lang="vi-VN" sz="2400" dirty="0">
                <a:latin typeface="+mj-lt"/>
              </a:rPr>
              <a:t> đang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mùa</a:t>
            </a:r>
            <a:r>
              <a:rPr lang="vi-VN" sz="2400" dirty="0">
                <a:latin typeface="+mj-lt"/>
              </a:rPr>
              <a:t> đông.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những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chuẩn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bị</a:t>
            </a:r>
            <a:r>
              <a:rPr lang="vi-VN" sz="2400" dirty="0">
                <a:latin typeface="+mj-lt"/>
              </a:rPr>
              <a:t>, Minh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nghỉ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thế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?</a:t>
            </a:r>
          </a:p>
        </p:txBody>
      </p:sp>
      <p:pic>
        <p:nvPicPr>
          <p:cNvPr id="29" name="Google Shape;121;p14">
            <a:extLst>
              <a:ext uri="{FF2B5EF4-FFF2-40B4-BE49-F238E27FC236}">
                <a16:creationId xmlns:a16="http://schemas.microsoft.com/office/drawing/2014/main" id="{ACC84C14-BD76-4141-93B6-3B0EBF26227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183" y="482606"/>
            <a:ext cx="3846484" cy="3524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45" grpId="0"/>
      <p:bldP spid="46" grpId="0"/>
      <p:bldP spid="47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71564" y="165440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9E707FEE-E14D-4899-BEA9-5109547D4B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56779" y="747148"/>
            <a:ext cx="840612" cy="79298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70177DD-302E-46AC-A027-B71CA6A910FD}"/>
              </a:ext>
            </a:extLst>
          </p:cNvPr>
          <p:cNvSpPr txBox="1"/>
          <p:nvPr/>
        </p:nvSpPr>
        <p:spPr>
          <a:xfrm>
            <a:off x="2440271" y="747148"/>
            <a:ext cx="1209738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đưa ra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6808E75-01AD-4A44-8358-67AB613EA04E}"/>
              </a:ext>
            </a:extLst>
          </p:cNvPr>
          <p:cNvSpPr txBox="1"/>
          <p:nvPr/>
        </p:nvSpPr>
        <p:spPr>
          <a:xfrm>
            <a:off x="4459627" y="2873662"/>
            <a:ext cx="13005413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latin typeface="+mj-lt"/>
              </a:rPr>
              <a:t>Chuẩn bị cho kỳ nghỉ hè, An đã tìm hiểu kỹ thông tin về Nha Trang, mang theo đồ phù hợp. </a:t>
            </a:r>
            <a:r>
              <a:rPr lang="vi-VN" sz="3600" dirty="0" err="1">
                <a:latin typeface="+mj-lt"/>
              </a:rPr>
              <a:t>Ngược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lại</a:t>
            </a:r>
            <a:r>
              <a:rPr lang="vi-VN" sz="3600" dirty="0">
                <a:latin typeface="+mj-lt"/>
              </a:rPr>
              <a:t>, Khoa </a:t>
            </a:r>
            <a:r>
              <a:rPr lang="vi-VN" sz="3600" dirty="0" err="1">
                <a:latin typeface="+mj-lt"/>
              </a:rPr>
              <a:t>và</a:t>
            </a:r>
            <a:r>
              <a:rPr lang="vi-VN" sz="3600" dirty="0">
                <a:latin typeface="+mj-lt"/>
              </a:rPr>
              <a:t> Minh không </a:t>
            </a:r>
            <a:r>
              <a:rPr lang="vi-VN" sz="3600" dirty="0" err="1">
                <a:latin typeface="+mj-lt"/>
              </a:rPr>
              <a:t>tìm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hiểu</a:t>
            </a:r>
            <a:r>
              <a:rPr lang="vi-VN" sz="3600" dirty="0">
                <a:latin typeface="+mj-lt"/>
              </a:rPr>
              <a:t>, mang theo </a:t>
            </a:r>
            <a:r>
              <a:rPr lang="vi-VN" sz="3600" dirty="0" err="1">
                <a:latin typeface="+mj-lt"/>
              </a:rPr>
              <a:t>đồ</a:t>
            </a:r>
            <a:r>
              <a:rPr lang="vi-VN" sz="3600" dirty="0">
                <a:latin typeface="+mj-lt"/>
              </a:rPr>
              <a:t> không </a:t>
            </a:r>
            <a:r>
              <a:rPr lang="vi-VN" sz="3600" dirty="0" err="1">
                <a:latin typeface="+mj-lt"/>
              </a:rPr>
              <a:t>phù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hợp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với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thời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tiết</a:t>
            </a:r>
            <a:r>
              <a:rPr lang="vi-VN" sz="3600" dirty="0">
                <a:latin typeface="+mj-lt"/>
              </a:rPr>
              <a:t> ở </a:t>
            </a:r>
            <a:r>
              <a:rPr lang="vi-VN" sz="3600" dirty="0" err="1">
                <a:latin typeface="+mj-lt"/>
              </a:rPr>
              <a:t>Đà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Lạt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và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Úc</a:t>
            </a:r>
            <a:r>
              <a:rPr lang="vi-VN" sz="3600" dirty="0">
                <a:latin typeface="+mj-lt"/>
              </a:rPr>
              <a:t>. </a:t>
            </a:r>
            <a:r>
              <a:rPr lang="vi-VN" sz="3600" dirty="0" err="1">
                <a:latin typeface="+mj-lt"/>
              </a:rPr>
              <a:t>Kết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quả</a:t>
            </a:r>
            <a:r>
              <a:rPr lang="vi-VN" sz="3600" dirty="0">
                <a:latin typeface="+mj-lt"/>
              </a:rPr>
              <a:t>, </a:t>
            </a:r>
            <a:r>
              <a:rPr lang="vi-VN" sz="3600" dirty="0" err="1">
                <a:latin typeface="+mj-lt"/>
              </a:rPr>
              <a:t>kỳ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nghỉ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của</a:t>
            </a:r>
            <a:r>
              <a:rPr lang="vi-VN" sz="3600" dirty="0">
                <a:latin typeface="+mj-lt"/>
              </a:rPr>
              <a:t> Khoa </a:t>
            </a:r>
            <a:r>
              <a:rPr lang="vi-VN" sz="3600" dirty="0" err="1">
                <a:latin typeface="+mj-lt"/>
              </a:rPr>
              <a:t>và</a:t>
            </a:r>
            <a:r>
              <a:rPr lang="vi-VN" sz="3600" dirty="0">
                <a:latin typeface="+mj-lt"/>
              </a:rPr>
              <a:t> Minh không </a:t>
            </a:r>
            <a:r>
              <a:rPr lang="vi-VN" sz="3600" dirty="0" err="1">
                <a:latin typeface="+mj-lt"/>
              </a:rPr>
              <a:t>thành</a:t>
            </a:r>
            <a:r>
              <a:rPr lang="vi-VN" sz="3600" dirty="0">
                <a:latin typeface="+mj-lt"/>
              </a:rPr>
              <a:t> công do </a:t>
            </a:r>
            <a:r>
              <a:rPr lang="vi-VN" sz="3600" dirty="0" err="1">
                <a:latin typeface="+mj-lt"/>
              </a:rPr>
              <a:t>thiếu</a:t>
            </a:r>
            <a:r>
              <a:rPr lang="vi-VN" sz="3600" dirty="0">
                <a:latin typeface="+mj-lt"/>
              </a:rPr>
              <a:t> thông tin </a:t>
            </a:r>
            <a:r>
              <a:rPr lang="vi-VN" sz="3600" dirty="0" err="1">
                <a:latin typeface="+mj-lt"/>
              </a:rPr>
              <a:t>cần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thiết</a:t>
            </a:r>
            <a:r>
              <a:rPr lang="vi-VN" sz="3600" dirty="0">
                <a:latin typeface="+mj-lt"/>
              </a:rPr>
              <a:t>. 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3600" dirty="0" err="1">
                <a:latin typeface="+mj-lt"/>
              </a:rPr>
              <a:t>Điều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này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làm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nổi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bật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sự</a:t>
            </a:r>
            <a:r>
              <a:rPr lang="vi-VN" sz="3600" dirty="0">
                <a:latin typeface="+mj-lt"/>
              </a:rPr>
              <a:t> quan </a:t>
            </a:r>
            <a:r>
              <a:rPr lang="vi-VN" sz="3600" dirty="0" err="1">
                <a:latin typeface="+mj-lt"/>
              </a:rPr>
              <a:t>trọng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của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việc</a:t>
            </a:r>
            <a:r>
              <a:rPr lang="vi-VN" sz="3600" dirty="0">
                <a:latin typeface="+mj-lt"/>
              </a:rPr>
              <a:t> thu </a:t>
            </a:r>
            <a:r>
              <a:rPr lang="vi-VN" sz="3600" dirty="0" err="1">
                <a:latin typeface="+mj-lt"/>
              </a:rPr>
              <a:t>thập</a:t>
            </a:r>
            <a:r>
              <a:rPr lang="vi-VN" sz="3600" dirty="0">
                <a:latin typeface="+mj-lt"/>
              </a:rPr>
              <a:t> thông tin </a:t>
            </a:r>
            <a:r>
              <a:rPr lang="vi-VN" sz="3600" dirty="0" err="1">
                <a:latin typeface="+mj-lt"/>
              </a:rPr>
              <a:t>trước</a:t>
            </a:r>
            <a:r>
              <a:rPr lang="vi-VN" sz="3600" dirty="0">
                <a:latin typeface="+mj-lt"/>
              </a:rPr>
              <a:t> khi </a:t>
            </a:r>
            <a:r>
              <a:rPr lang="vi-VN" sz="3600" dirty="0" err="1">
                <a:latin typeface="+mj-lt"/>
              </a:rPr>
              <a:t>giải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quyết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vấn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đề</a:t>
            </a:r>
            <a:r>
              <a:rPr lang="vi-VN" sz="3600" dirty="0">
                <a:latin typeface="+mj-lt"/>
              </a:rPr>
              <a:t>.</a:t>
            </a:r>
            <a:endParaRPr lang="en-US" sz="36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8" name="Google Shape;679;p33">
            <a:extLst>
              <a:ext uri="{FF2B5EF4-FFF2-40B4-BE49-F238E27FC236}">
                <a16:creationId xmlns:a16="http://schemas.microsoft.com/office/drawing/2014/main" id="{4D269CB7-237E-41D1-BC71-FD65FFC0CAD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4866" t="18612" r="34772" b="18612"/>
          <a:stretch/>
        </p:blipFill>
        <p:spPr>
          <a:xfrm>
            <a:off x="15363401" y="7113849"/>
            <a:ext cx="2617046" cy="280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200;p17">
            <a:extLst>
              <a:ext uri="{FF2B5EF4-FFF2-40B4-BE49-F238E27FC236}">
                <a16:creationId xmlns:a16="http://schemas.microsoft.com/office/drawing/2014/main" id="{C5E7CBAC-8C49-420C-B0DF-CFAD9D07A21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5910" y="3360036"/>
            <a:ext cx="3488723" cy="4472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9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24"/>
          <p:cNvGrpSpPr/>
          <p:nvPr/>
        </p:nvGrpSpPr>
        <p:grpSpPr>
          <a:xfrm>
            <a:off x="387343" y="229287"/>
            <a:ext cx="17544871" cy="9683764"/>
            <a:chOff x="0" y="-38100"/>
            <a:chExt cx="4620871" cy="2550456"/>
          </a:xfrm>
        </p:grpSpPr>
        <p:sp>
          <p:nvSpPr>
            <p:cNvPr id="400" name="Google Shape;400;p2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1" name="Google Shape;401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24"/>
          <p:cNvGrpSpPr/>
          <p:nvPr/>
        </p:nvGrpSpPr>
        <p:grpSpPr>
          <a:xfrm>
            <a:off x="451354" y="290915"/>
            <a:ext cx="17416848" cy="9560509"/>
            <a:chOff x="0" y="-38100"/>
            <a:chExt cx="4587153" cy="2517994"/>
          </a:xfrm>
        </p:grpSpPr>
        <p:sp>
          <p:nvSpPr>
            <p:cNvPr id="403" name="Google Shape;403;p2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404" name="Google Shape;404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5" name="Google Shape;4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" name="Google Shape;406;p24"/>
          <p:cNvGrpSpPr/>
          <p:nvPr/>
        </p:nvGrpSpPr>
        <p:grpSpPr>
          <a:xfrm>
            <a:off x="9230103" y="1040673"/>
            <a:ext cx="8223666" cy="8048614"/>
            <a:chOff x="0" y="-38100"/>
            <a:chExt cx="2165904" cy="2119799"/>
          </a:xfrm>
        </p:grpSpPr>
        <p:sp>
          <p:nvSpPr>
            <p:cNvPr id="407" name="Google Shape;407;p24"/>
            <p:cNvSpPr/>
            <p:nvPr/>
          </p:nvSpPr>
          <p:spPr>
            <a:xfrm>
              <a:off x="0" y="0"/>
              <a:ext cx="2165904" cy="2081699"/>
            </a:xfrm>
            <a:custGeom>
              <a:avLst/>
              <a:gdLst/>
              <a:ahLst/>
              <a:cxnLst/>
              <a:rect l="l" t="t" r="r" b="b"/>
              <a:pathLst>
                <a:path w="2165904" h="2081699" extrusionOk="0">
                  <a:moveTo>
                    <a:pt x="0" y="0"/>
                  </a:moveTo>
                  <a:lnTo>
                    <a:pt x="2165904" y="0"/>
                  </a:lnTo>
                  <a:lnTo>
                    <a:pt x="2165904" y="2081699"/>
                  </a:lnTo>
                  <a:lnTo>
                    <a:pt x="0" y="20816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8" name="Google Shape;408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9" name="Google Shape;409;p24"/>
          <p:cNvPicPr preferRelativeResize="0"/>
          <p:nvPr/>
        </p:nvPicPr>
        <p:blipFill rotWithShape="1">
          <a:blip r:embed="rId4">
            <a:alphaModFix/>
          </a:blip>
          <a:srcRect t="638" b="637"/>
          <a:stretch/>
        </p:blipFill>
        <p:spPr>
          <a:xfrm>
            <a:off x="9248968" y="1185334"/>
            <a:ext cx="8143682" cy="7845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58503" y="4403628"/>
            <a:ext cx="2787897" cy="5535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5" name="Google Shape;415;p24"/>
          <p:cNvCxnSpPr/>
          <p:nvPr/>
        </p:nvCxnSpPr>
        <p:spPr>
          <a:xfrm rot="10800000">
            <a:off x="8716772" y="373900"/>
            <a:ext cx="0" cy="9539199"/>
          </a:xfrm>
          <a:prstGeom prst="straightConnector1">
            <a:avLst/>
          </a:prstGeom>
          <a:noFill/>
          <a:ln w="666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4B82EB-D2BB-47E9-A08A-41BAB495A26D}"/>
              </a:ext>
            </a:extLst>
          </p:cNvPr>
          <p:cNvGrpSpPr/>
          <p:nvPr/>
        </p:nvGrpSpPr>
        <p:grpSpPr>
          <a:xfrm>
            <a:off x="538909" y="455017"/>
            <a:ext cx="7990941" cy="4062392"/>
            <a:chOff x="487611" y="132261"/>
            <a:chExt cx="5267072" cy="1005338"/>
          </a:xfrm>
        </p:grpSpPr>
        <p:sp>
          <p:nvSpPr>
            <p:cNvPr id="20" name="Shape 97894">
              <a:extLst>
                <a:ext uri="{FF2B5EF4-FFF2-40B4-BE49-F238E27FC236}">
                  <a16:creationId xmlns:a16="http://schemas.microsoft.com/office/drawing/2014/main" id="{F770C795-136C-4ACF-9335-790E3A79DDD4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1030">
              <a:extLst>
                <a:ext uri="{FF2B5EF4-FFF2-40B4-BE49-F238E27FC236}">
                  <a16:creationId xmlns:a16="http://schemas.microsoft.com/office/drawing/2014/main" id="{D9B0C284-E00A-4D7E-AD87-2A750214508A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1031">
              <a:extLst>
                <a:ext uri="{FF2B5EF4-FFF2-40B4-BE49-F238E27FC236}">
                  <a16:creationId xmlns:a16="http://schemas.microsoft.com/office/drawing/2014/main" id="{56D7130F-D46B-47E0-9270-C64AEA6B55C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1032">
              <a:extLst>
                <a:ext uri="{FF2B5EF4-FFF2-40B4-BE49-F238E27FC236}">
                  <a16:creationId xmlns:a16="http://schemas.microsoft.com/office/drawing/2014/main" id="{FD7890B9-0A0D-47CA-86CB-B5E3902CBF88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1033">
              <a:extLst>
                <a:ext uri="{FF2B5EF4-FFF2-40B4-BE49-F238E27FC236}">
                  <a16:creationId xmlns:a16="http://schemas.microsoft.com/office/drawing/2014/main" id="{5E29533C-9964-4B47-B32E-610DF6A40561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4">
              <a:extLst>
                <a:ext uri="{FF2B5EF4-FFF2-40B4-BE49-F238E27FC236}">
                  <a16:creationId xmlns:a16="http://schemas.microsoft.com/office/drawing/2014/main" id="{8F5DBB4B-ABAF-4E15-8362-33EC6B776E5F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1035">
              <a:extLst>
                <a:ext uri="{FF2B5EF4-FFF2-40B4-BE49-F238E27FC236}">
                  <a16:creationId xmlns:a16="http://schemas.microsoft.com/office/drawing/2014/main" id="{E7B64A2D-B625-4281-85A1-C7DE7275EE2A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6">
              <a:extLst>
                <a:ext uri="{FF2B5EF4-FFF2-40B4-BE49-F238E27FC236}">
                  <a16:creationId xmlns:a16="http://schemas.microsoft.com/office/drawing/2014/main" id="{428A9A5A-9959-4E77-9055-3EEAF19EAC2D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7">
              <a:extLst>
                <a:ext uri="{FF2B5EF4-FFF2-40B4-BE49-F238E27FC236}">
                  <a16:creationId xmlns:a16="http://schemas.microsoft.com/office/drawing/2014/main" id="{71106FA9-2E7B-40F1-BD47-3B726E827E39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8">
              <a:extLst>
                <a:ext uri="{FF2B5EF4-FFF2-40B4-BE49-F238E27FC236}">
                  <a16:creationId xmlns:a16="http://schemas.microsoft.com/office/drawing/2014/main" id="{8C990689-AF3B-403D-A032-4D459CD35E0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9">
              <a:extLst>
                <a:ext uri="{FF2B5EF4-FFF2-40B4-BE49-F238E27FC236}">
                  <a16:creationId xmlns:a16="http://schemas.microsoft.com/office/drawing/2014/main" id="{B6F7B895-59A6-426F-9F13-44F71310956D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40">
              <a:extLst>
                <a:ext uri="{FF2B5EF4-FFF2-40B4-BE49-F238E27FC236}">
                  <a16:creationId xmlns:a16="http://schemas.microsoft.com/office/drawing/2014/main" id="{0BCFB6B4-52D4-464D-A706-08D13561E315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41">
              <a:extLst>
                <a:ext uri="{FF2B5EF4-FFF2-40B4-BE49-F238E27FC236}">
                  <a16:creationId xmlns:a16="http://schemas.microsoft.com/office/drawing/2014/main" id="{11821269-7AB6-4995-B3DD-219089F2BCC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42">
              <a:extLst>
                <a:ext uri="{FF2B5EF4-FFF2-40B4-BE49-F238E27FC236}">
                  <a16:creationId xmlns:a16="http://schemas.microsoft.com/office/drawing/2014/main" id="{ABEF4425-2102-4D45-A631-5503D6752898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43">
              <a:extLst>
                <a:ext uri="{FF2B5EF4-FFF2-40B4-BE49-F238E27FC236}">
                  <a16:creationId xmlns:a16="http://schemas.microsoft.com/office/drawing/2014/main" id="{8CC617BF-A784-4A5D-B24B-D2652303D0CA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4">
              <a:extLst>
                <a:ext uri="{FF2B5EF4-FFF2-40B4-BE49-F238E27FC236}">
                  <a16:creationId xmlns:a16="http://schemas.microsoft.com/office/drawing/2014/main" id="{AA137EE0-1993-4A36-AF69-20DA64A9979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5">
              <a:extLst>
                <a:ext uri="{FF2B5EF4-FFF2-40B4-BE49-F238E27FC236}">
                  <a16:creationId xmlns:a16="http://schemas.microsoft.com/office/drawing/2014/main" id="{5ED4D8C9-0186-4EDD-9110-3291E559DE9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6">
              <a:extLst>
                <a:ext uri="{FF2B5EF4-FFF2-40B4-BE49-F238E27FC236}">
                  <a16:creationId xmlns:a16="http://schemas.microsoft.com/office/drawing/2014/main" id="{0DE09047-72B5-4189-BE96-70A0C95FABA9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2F9D6CD-CCB4-4AAE-AFFA-6A4419E749D1}"/>
              </a:ext>
            </a:extLst>
          </p:cNvPr>
          <p:cNvSpPr txBox="1"/>
          <p:nvPr/>
        </p:nvSpPr>
        <p:spPr>
          <a:xfrm>
            <a:off x="1563873" y="717062"/>
            <a:ext cx="635491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Thu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tin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tin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1AE3F4A-D2FF-4D60-9985-5162DE54254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276778" y="4722482"/>
            <a:ext cx="707060" cy="786271"/>
          </a:xfrm>
          <a:prstGeom prst="rect">
            <a:avLst/>
          </a:prstGeom>
        </p:spPr>
      </p:pic>
      <p:sp>
        <p:nvSpPr>
          <p:cNvPr id="43" name="Google Shape;124;p14">
            <a:extLst>
              <a:ext uri="{FF2B5EF4-FFF2-40B4-BE49-F238E27FC236}">
                <a16:creationId xmlns:a16="http://schemas.microsoft.com/office/drawing/2014/main" id="{B3081C77-5507-401E-B062-B181DA1A9A6D}"/>
              </a:ext>
            </a:extLst>
          </p:cNvPr>
          <p:cNvSpPr txBox="1"/>
          <p:nvPr/>
        </p:nvSpPr>
        <p:spPr>
          <a:xfrm>
            <a:off x="3148562" y="4711761"/>
            <a:ext cx="5160176" cy="90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E740571-B128-4B99-BA08-7F2078CFB4A2}"/>
              </a:ext>
            </a:extLst>
          </p:cNvPr>
          <p:cNvSpPr txBox="1"/>
          <p:nvPr/>
        </p:nvSpPr>
        <p:spPr>
          <a:xfrm>
            <a:off x="2645232" y="6078505"/>
            <a:ext cx="5558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CDEFAA-F601-4EDB-A326-9CB9B357B507}"/>
              </a:ext>
            </a:extLst>
          </p:cNvPr>
          <p:cNvSpPr txBox="1"/>
          <p:nvPr/>
        </p:nvSpPr>
        <p:spPr>
          <a:xfrm>
            <a:off x="2645232" y="6905438"/>
            <a:ext cx="53524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tham quan.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EC9CD7-1B44-4C6F-B7C9-0856A125532F}"/>
              </a:ext>
            </a:extLst>
          </p:cNvPr>
          <p:cNvSpPr txBox="1"/>
          <p:nvPr/>
        </p:nvSpPr>
        <p:spPr>
          <a:xfrm>
            <a:off x="2629393" y="7937634"/>
            <a:ext cx="52893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tham quan.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3DDF3D4-7644-469E-A662-546908C4C15A}"/>
              </a:ext>
            </a:extLst>
          </p:cNvPr>
          <p:cNvSpPr txBox="1"/>
          <p:nvPr/>
        </p:nvSpPr>
        <p:spPr>
          <a:xfrm>
            <a:off x="2629393" y="8609526"/>
            <a:ext cx="53682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kinh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tham quan ở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/>
              <a:t>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042F7BD-B67B-41AF-96CA-ABCF5307704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51354" y="452125"/>
            <a:ext cx="1112520" cy="1016784"/>
          </a:xfrm>
          <a:prstGeom prst="rect">
            <a:avLst/>
          </a:prstGeom>
        </p:spPr>
      </p:pic>
      <p:pic>
        <p:nvPicPr>
          <p:cNvPr id="3" name="Graphic 2" descr="Checkmark with solid fill">
            <a:extLst>
              <a:ext uri="{FF2B5EF4-FFF2-40B4-BE49-F238E27FC236}">
                <a16:creationId xmlns:a16="http://schemas.microsoft.com/office/drawing/2014/main" id="{33022190-C0DD-44A7-9BA2-DD7C22E908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97653" y="6229086"/>
            <a:ext cx="271449" cy="271449"/>
          </a:xfrm>
          <a:prstGeom prst="rect">
            <a:avLst/>
          </a:prstGeom>
        </p:spPr>
      </p:pic>
      <p:pic>
        <p:nvPicPr>
          <p:cNvPr id="51" name="Graphic 50" descr="Checkmark with solid fill">
            <a:extLst>
              <a:ext uri="{FF2B5EF4-FFF2-40B4-BE49-F238E27FC236}">
                <a16:creationId xmlns:a16="http://schemas.microsoft.com/office/drawing/2014/main" id="{3A2063B1-B48E-464C-ACAB-F19766FAA1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61359" y="7391008"/>
            <a:ext cx="271449" cy="271449"/>
          </a:xfrm>
          <a:prstGeom prst="rect">
            <a:avLst/>
          </a:prstGeom>
        </p:spPr>
      </p:pic>
      <p:pic>
        <p:nvPicPr>
          <p:cNvPr id="52" name="Graphic 51" descr="Checkmark with solid fill">
            <a:extLst>
              <a:ext uri="{FF2B5EF4-FFF2-40B4-BE49-F238E27FC236}">
                <a16:creationId xmlns:a16="http://schemas.microsoft.com/office/drawing/2014/main" id="{42FB01E6-216C-4F9F-90B5-56FB9B5CD9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29314" y="8037256"/>
            <a:ext cx="271449" cy="271449"/>
          </a:xfrm>
          <a:prstGeom prst="rect">
            <a:avLst/>
          </a:prstGeom>
        </p:spPr>
      </p:pic>
      <p:pic>
        <p:nvPicPr>
          <p:cNvPr id="53" name="Graphic 52" descr="Checkmark with solid fill">
            <a:extLst>
              <a:ext uri="{FF2B5EF4-FFF2-40B4-BE49-F238E27FC236}">
                <a16:creationId xmlns:a16="http://schemas.microsoft.com/office/drawing/2014/main" id="{16CEE549-D190-4641-B231-FFD7275209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86464" y="9060082"/>
            <a:ext cx="271449" cy="271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5" grpId="0"/>
      <p:bldP spid="46" grpId="0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3" name="Google Shape;42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</p:sp>
          <p:sp>
            <p:nvSpPr>
              <p:cNvPr id="426" name="Google Shape;42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25"/>
          <p:cNvGrpSpPr/>
          <p:nvPr/>
        </p:nvGrpSpPr>
        <p:grpSpPr>
          <a:xfrm>
            <a:off x="-2079186" y="864003"/>
            <a:ext cx="11033877" cy="4065364"/>
            <a:chOff x="-3178189" y="-68504"/>
            <a:chExt cx="2531503" cy="1847935"/>
          </a:xfrm>
        </p:grpSpPr>
        <p:sp>
          <p:nvSpPr>
            <p:cNvPr id="429" name="Google Shape;429;p25"/>
            <p:cNvSpPr/>
            <p:nvPr/>
          </p:nvSpPr>
          <p:spPr>
            <a:xfrm>
              <a:off x="-2486376" y="-68504"/>
              <a:ext cx="1839690" cy="1847935"/>
            </a:xfrm>
            <a:custGeom>
              <a:avLst/>
              <a:gdLst/>
              <a:ahLst/>
              <a:cxnLst/>
              <a:rect l="l" t="t" r="r" b="b"/>
              <a:pathLst>
                <a:path w="1839690" h="1847935" extrusionOk="0">
                  <a:moveTo>
                    <a:pt x="919845" y="0"/>
                  </a:moveTo>
                  <a:cubicBezTo>
                    <a:pt x="1428526" y="2275"/>
                    <a:pt x="1839690" y="415282"/>
                    <a:pt x="1839690" y="923968"/>
                  </a:cubicBezTo>
                  <a:cubicBezTo>
                    <a:pt x="1839690" y="1432653"/>
                    <a:pt x="1428526" y="1845660"/>
                    <a:pt x="919845" y="1847935"/>
                  </a:cubicBezTo>
                  <a:cubicBezTo>
                    <a:pt x="411165" y="1845660"/>
                    <a:pt x="0" y="1432653"/>
                    <a:pt x="0" y="923968"/>
                  </a:cubicBezTo>
                  <a:cubicBezTo>
                    <a:pt x="0" y="415282"/>
                    <a:pt x="411165" y="2275"/>
                    <a:pt x="919845" y="0"/>
                  </a:cubicBezTo>
                  <a:close/>
                </a:path>
              </a:pathLst>
            </a:custGeom>
            <a:solidFill>
              <a:srgbClr val="F5C86B"/>
            </a:solidFill>
            <a:ln w="666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5"/>
            <p:cNvSpPr txBox="1"/>
            <p:nvPr/>
          </p:nvSpPr>
          <p:spPr>
            <a:xfrm>
              <a:off x="-3178189" y="587963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5" name="Google Shape;435;p25"/>
          <p:cNvPicPr preferRelativeResize="0"/>
          <p:nvPr/>
        </p:nvPicPr>
        <p:blipFill rotWithShape="1">
          <a:blip r:embed="rId4">
            <a:alphaModFix/>
          </a:blip>
          <a:srcRect l="36075" t="20572" r="35656" b="20038"/>
          <a:stretch/>
        </p:blipFill>
        <p:spPr>
          <a:xfrm>
            <a:off x="2633026" y="5006895"/>
            <a:ext cx="4033637" cy="476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10477" y="662599"/>
            <a:ext cx="8271275" cy="868859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335;p21">
            <a:extLst>
              <a:ext uri="{FF2B5EF4-FFF2-40B4-BE49-F238E27FC236}">
                <a16:creationId xmlns:a16="http://schemas.microsoft.com/office/drawing/2014/main" id="{C5AA367F-71CB-4304-9414-D96C8BCE1EC4}"/>
              </a:ext>
            </a:extLst>
          </p:cNvPr>
          <p:cNvSpPr txBox="1"/>
          <p:nvPr/>
        </p:nvSpPr>
        <p:spPr>
          <a:xfrm>
            <a:off x="1829229" y="1934575"/>
            <a:ext cx="6091703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2. </a:t>
            </a:r>
            <a:r>
              <a:rPr lang="vi-VN" sz="5400" b="1" dirty="0" err="1">
                <a:latin typeface="Paytone One"/>
                <a:sym typeface="Paytone One"/>
              </a:rPr>
              <a:t>Hợp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tác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để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giải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quyết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vấn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đề</a:t>
            </a:r>
            <a:endParaRPr sz="54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595CF4C-AFC9-4E32-BA75-9826028E11D4}"/>
              </a:ext>
            </a:extLst>
          </p:cNvPr>
          <p:cNvGrpSpPr/>
          <p:nvPr/>
        </p:nvGrpSpPr>
        <p:grpSpPr>
          <a:xfrm>
            <a:off x="10679274" y="2401792"/>
            <a:ext cx="2042475" cy="759433"/>
            <a:chOff x="10697" y="0"/>
            <a:chExt cx="1437576" cy="502095"/>
          </a:xfrm>
        </p:grpSpPr>
        <p:sp>
          <p:nvSpPr>
            <p:cNvPr id="23" name="Shape 652">
              <a:extLst>
                <a:ext uri="{FF2B5EF4-FFF2-40B4-BE49-F238E27FC236}">
                  <a16:creationId xmlns:a16="http://schemas.microsoft.com/office/drawing/2014/main" id="{E53ADF78-D63C-4076-84CD-E0C5B3173090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654">
              <a:extLst>
                <a:ext uri="{FF2B5EF4-FFF2-40B4-BE49-F238E27FC236}">
                  <a16:creationId xmlns:a16="http://schemas.microsoft.com/office/drawing/2014/main" id="{C8EDBC0D-9A7A-4B32-89CE-834D88FA05D2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655">
              <a:extLst>
                <a:ext uri="{FF2B5EF4-FFF2-40B4-BE49-F238E27FC236}">
                  <a16:creationId xmlns:a16="http://schemas.microsoft.com/office/drawing/2014/main" id="{D48D9AB4-729C-413E-B7A5-AA27F4BBCE14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81B296A-EE27-4D07-B802-AC2F7D124F38}"/>
              </a:ext>
            </a:extLst>
          </p:cNvPr>
          <p:cNvSpPr txBox="1"/>
          <p:nvPr/>
        </p:nvSpPr>
        <p:spPr>
          <a:xfrm>
            <a:off x="12226695" y="2581453"/>
            <a:ext cx="4538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A63606-39FB-4C21-A048-151FE9D20B35}"/>
              </a:ext>
            </a:extLst>
          </p:cNvPr>
          <p:cNvSpPr txBox="1"/>
          <p:nvPr/>
        </p:nvSpPr>
        <p:spPr>
          <a:xfrm>
            <a:off x="12753754" y="2578224"/>
            <a:ext cx="34043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5F4F6B-C757-4A82-BCFF-125D1B953E1A}"/>
              </a:ext>
            </a:extLst>
          </p:cNvPr>
          <p:cNvSpPr txBox="1"/>
          <p:nvPr/>
        </p:nvSpPr>
        <p:spPr>
          <a:xfrm>
            <a:off x="10711280" y="2572615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1E0C340-EF9B-4185-9B5E-C55DF44DBD5D}"/>
              </a:ext>
            </a:extLst>
          </p:cNvPr>
          <p:cNvSpPr txBox="1"/>
          <p:nvPr/>
        </p:nvSpPr>
        <p:spPr>
          <a:xfrm>
            <a:off x="10750307" y="3312920"/>
            <a:ext cx="570846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Theo em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An, Minh, Khoa nên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theo phương </a:t>
            </a:r>
            <a:r>
              <a:rPr lang="vi-VN" sz="2400" dirty="0" err="1">
                <a:latin typeface="+mj-lt"/>
              </a:rPr>
              <a:t>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hoàn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trinh </a:t>
            </a:r>
            <a:r>
              <a:rPr lang="vi-VN" sz="2400" dirty="0" err="1">
                <a:latin typeface="+mj-lt"/>
              </a:rPr>
              <a:t>chiếu</a:t>
            </a:r>
            <a:r>
              <a:rPr lang="vi-VN" sz="2400" dirty="0">
                <a:latin typeface="+mj-lt"/>
              </a:rPr>
              <a:t>? </a:t>
            </a:r>
            <a:r>
              <a:rPr lang="vi-VN" sz="2400" dirty="0" err="1">
                <a:latin typeface="+mj-lt"/>
              </a:rPr>
              <a:t>Tại</a:t>
            </a:r>
            <a:r>
              <a:rPr lang="vi-VN" sz="2400" dirty="0">
                <a:latin typeface="+mj-lt"/>
              </a:rPr>
              <a:t> sao?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solidFill>
                  <a:srgbClr val="00B050"/>
                </a:solidFill>
                <a:latin typeface="+mj-lt"/>
              </a:rPr>
              <a:t>A. </a:t>
            </a:r>
            <a:r>
              <a:rPr lang="vi-VN" sz="2400" dirty="0">
                <a:latin typeface="+mj-lt"/>
              </a:rPr>
              <a:t>Ai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khả</a:t>
            </a:r>
            <a:r>
              <a:rPr lang="vi-VN" sz="2400" dirty="0">
                <a:latin typeface="+mj-lt"/>
              </a:rPr>
              <a:t> năng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thích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hộ</a:t>
            </a:r>
            <a:endParaRPr lang="vi-VN" sz="2400" dirty="0">
              <a:latin typeface="+mj-lt"/>
            </a:endParaRPr>
          </a:p>
          <a:p>
            <a:pPr algn="just"/>
            <a:r>
              <a:rPr lang="vi-VN" sz="2400" dirty="0" err="1">
                <a:latin typeface="+mj-lt"/>
              </a:rPr>
              <a:t>cả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nhóm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phải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.</a:t>
            </a:r>
          </a:p>
          <a:p>
            <a:pPr marL="457200" indent="-457200" algn="just">
              <a:buAutoNum type="alphaUcPeriod"/>
            </a:pPr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solidFill>
                  <a:srgbClr val="00B050"/>
                </a:solidFill>
                <a:latin typeface="+mj-lt"/>
              </a:rPr>
              <a:t>B. </a:t>
            </a:r>
            <a:r>
              <a:rPr lang="vi-VN" sz="2400" dirty="0" err="1">
                <a:latin typeface="+mj-lt"/>
              </a:rPr>
              <a:t>Mỗi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chiếu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riêng </a:t>
            </a:r>
            <a:r>
              <a:rPr lang="vi-VN" sz="2400" dirty="0" err="1">
                <a:latin typeface="+mj-lt"/>
              </a:rPr>
              <a:t>mình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rồi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 hay </a:t>
            </a:r>
            <a:r>
              <a:rPr lang="vi-VN" sz="2400" dirty="0" err="1">
                <a:latin typeface="+mj-lt"/>
              </a:rPr>
              <a:t>nhất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bày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solidFill>
                  <a:srgbClr val="00B050"/>
                </a:solidFill>
                <a:latin typeface="+mj-lt"/>
              </a:rPr>
              <a:t>C. </a:t>
            </a:r>
            <a:r>
              <a:rPr lang="vi-VN" sz="2400" dirty="0">
                <a:latin typeface="+mj-lt"/>
              </a:rPr>
              <a:t>Chia công </a:t>
            </a: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nhiều</a:t>
            </a:r>
            <a:r>
              <a:rPr lang="vi-VN" sz="2400" dirty="0">
                <a:latin typeface="+mj-lt"/>
              </a:rPr>
              <a:t> công </a:t>
            </a: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nhỏ</a:t>
            </a:r>
            <a:r>
              <a:rPr lang="vi-VN" sz="2400" dirty="0">
                <a:latin typeface="+mj-lt"/>
              </a:rPr>
              <a:t> hơn, phân công </a:t>
            </a:r>
            <a:r>
              <a:rPr lang="vi-VN" sz="2400" dirty="0" err="1">
                <a:latin typeface="+mj-lt"/>
              </a:rPr>
              <a:t>mỗi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tuỳ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điểm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mạnh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người</a:t>
            </a:r>
            <a:r>
              <a:rPr lang="vi-VN" sz="2400" dirty="0">
                <a:latin typeface="+mj-lt"/>
              </a:rPr>
              <a:t>.</a:t>
            </a:r>
            <a:endParaRPr lang="en-US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B846C09-D5C6-472B-97D0-FBCD3346FD0D}"/>
              </a:ext>
            </a:extLst>
          </p:cNvPr>
          <p:cNvSpPr/>
          <p:nvPr/>
        </p:nvSpPr>
        <p:spPr>
          <a:xfrm>
            <a:off x="10750307" y="6954436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6875162" y="442028"/>
            <a:ext cx="8905262" cy="9683764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6875162" y="463978"/>
            <a:ext cx="8762403" cy="9560509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6334068" y="23806"/>
            <a:ext cx="9041921" cy="9683764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5527395" y="168467"/>
            <a:ext cx="9806355" cy="9446637"/>
            <a:chOff x="-71730" y="1070"/>
            <a:chExt cx="2582744" cy="2488003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29"/>
          <p:cNvSpPr txBox="1"/>
          <p:nvPr/>
        </p:nvSpPr>
        <p:spPr>
          <a:xfrm>
            <a:off x="8004316" y="861221"/>
            <a:ext cx="6974901" cy="20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khác</a:t>
            </a:r>
            <a:r>
              <a:rPr lang="vi-VN" sz="2400" dirty="0">
                <a:latin typeface="+mj-lt"/>
              </a:rPr>
              <a:t> nhau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chiếu</a:t>
            </a:r>
            <a:r>
              <a:rPr lang="vi-VN" sz="2400" dirty="0">
                <a:latin typeface="+mj-lt"/>
              </a:rPr>
              <a:t>. Tuy nhiên,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hợp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nhất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cả</a:t>
            </a:r>
            <a:r>
              <a:rPr lang="vi-VN" sz="2400" dirty="0">
                <a:latin typeface="+mj-lt"/>
              </a:rPr>
              <a:t> ba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cùng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đóng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góp</a:t>
            </a:r>
            <a:r>
              <a:rPr lang="vi-VN" sz="2400" dirty="0">
                <a:latin typeface="+mj-lt"/>
              </a:rPr>
              <a:t> công </a:t>
            </a:r>
            <a:r>
              <a:rPr lang="vi-VN" sz="2400" dirty="0" err="1">
                <a:latin typeface="+mj-lt"/>
              </a:rPr>
              <a:t>sức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hoàn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công </a:t>
            </a: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chung.</a:t>
            </a:r>
          </a:p>
        </p:txBody>
      </p:sp>
      <p:pic>
        <p:nvPicPr>
          <p:cNvPr id="550" name="Google Shape;55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5104" y="3811931"/>
            <a:ext cx="5874524" cy="530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7AA35E-8BCE-41E2-B39B-31FA6B6A3E7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829427" y="972779"/>
            <a:ext cx="840612" cy="792986"/>
          </a:xfrm>
          <a:prstGeom prst="rect">
            <a:avLst/>
          </a:prstGeom>
        </p:spPr>
      </p:pic>
      <p:sp>
        <p:nvSpPr>
          <p:cNvPr id="23" name="Google Shape;338;p21">
            <a:extLst>
              <a:ext uri="{FF2B5EF4-FFF2-40B4-BE49-F238E27FC236}">
                <a16:creationId xmlns:a16="http://schemas.microsoft.com/office/drawing/2014/main" id="{8853F8B3-E1F0-4C5B-82B6-BD12EFC16293}"/>
              </a:ext>
            </a:extLst>
          </p:cNvPr>
          <p:cNvSpPr txBox="1"/>
          <p:nvPr/>
        </p:nvSpPr>
        <p:spPr>
          <a:xfrm>
            <a:off x="7152068" y="3285356"/>
            <a:ext cx="7692846" cy="494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vi-VN" sz="2400" dirty="0">
                <a:latin typeface="+mj-lt"/>
              </a:rPr>
            </a:b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Trong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nhóm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giải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quyết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vấn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đề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mỗi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thành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viên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dựa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vào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điểm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mạnh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của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mình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.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Ví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dụ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, cho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bài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trình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chiếu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, An, Minh,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và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Khoa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được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phân công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công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việc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dựa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trên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kỹ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năng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và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sở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thích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của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mỗi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người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: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- An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chịu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trách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nhiệm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chỉnh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sửa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văn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bản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- Minh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tập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trung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vào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chỉnh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sửa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hình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ảnh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- Khoa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là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người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ghép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trang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chiếu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.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Mỗi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thành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viên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đều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có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ý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thức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và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tinh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thần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trách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nhiệm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hợp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tác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để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hoàn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thành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công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việc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chung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6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44" name="Google Shape;444;p26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45" name="Google Shape;445;p26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6" name="Google Shape;446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26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48" name="Google Shape;448;p26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25A6CB"/>
              </a:solidFill>
              <a:ln>
                <a:noFill/>
              </a:ln>
            </p:spPr>
          </p:sp>
          <p:sp>
            <p:nvSpPr>
              <p:cNvPr id="449" name="Google Shape;449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0" name="Google Shape;4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9" name="Google Shape;459;p26"/>
          <p:cNvGrpSpPr/>
          <p:nvPr/>
        </p:nvGrpSpPr>
        <p:grpSpPr>
          <a:xfrm>
            <a:off x="13261656" y="2336078"/>
            <a:ext cx="4419954" cy="6749370"/>
            <a:chOff x="0" y="-28575"/>
            <a:chExt cx="2222462" cy="2344903"/>
          </a:xfrm>
        </p:grpSpPr>
        <p:sp>
          <p:nvSpPr>
            <p:cNvPr id="460" name="Google Shape;460;p26"/>
            <p:cNvSpPr/>
            <p:nvPr/>
          </p:nvSpPr>
          <p:spPr>
            <a:xfrm>
              <a:off x="0" y="0"/>
              <a:ext cx="2222462" cy="2316328"/>
            </a:xfrm>
            <a:custGeom>
              <a:avLst/>
              <a:gdLst/>
              <a:ahLst/>
              <a:cxnLst/>
              <a:rect l="l" t="t" r="r" b="b"/>
              <a:pathLst>
                <a:path w="2222462" h="2316328" extrusionOk="0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61" name="Google Shape;461;p2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2" name="Google Shape;462;p26"/>
          <p:cNvPicPr preferRelativeResize="0"/>
          <p:nvPr/>
        </p:nvPicPr>
        <p:blipFill rotWithShape="1">
          <a:blip r:embed="rId4">
            <a:alphaModFix/>
          </a:blip>
          <a:srcRect l="18029" r="18028"/>
          <a:stretch/>
        </p:blipFill>
        <p:spPr>
          <a:xfrm>
            <a:off x="13302599" y="2336078"/>
            <a:ext cx="4158600" cy="71433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E8B9CC7-CEF9-4A06-AAFC-379DC55C8881}"/>
              </a:ext>
            </a:extLst>
          </p:cNvPr>
          <p:cNvGrpSpPr/>
          <p:nvPr/>
        </p:nvGrpSpPr>
        <p:grpSpPr>
          <a:xfrm>
            <a:off x="1039803" y="722052"/>
            <a:ext cx="12062048" cy="3694275"/>
            <a:chOff x="487611" y="132261"/>
            <a:chExt cx="5267072" cy="1005338"/>
          </a:xfrm>
        </p:grpSpPr>
        <p:sp>
          <p:nvSpPr>
            <p:cNvPr id="24" name="Shape 97894">
              <a:extLst>
                <a:ext uri="{FF2B5EF4-FFF2-40B4-BE49-F238E27FC236}">
                  <a16:creationId xmlns:a16="http://schemas.microsoft.com/office/drawing/2014/main" id="{2D82B974-75A7-4C47-9730-62B079EE0925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0">
              <a:extLst>
                <a:ext uri="{FF2B5EF4-FFF2-40B4-BE49-F238E27FC236}">
                  <a16:creationId xmlns:a16="http://schemas.microsoft.com/office/drawing/2014/main" id="{1DCCC9CA-10BD-44F2-B80C-F44CA93D3F21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Shape 1031">
              <a:extLst>
                <a:ext uri="{FF2B5EF4-FFF2-40B4-BE49-F238E27FC236}">
                  <a16:creationId xmlns:a16="http://schemas.microsoft.com/office/drawing/2014/main" id="{0850FF7B-4F62-42B8-8661-4427D5AEB063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2">
              <a:extLst>
                <a:ext uri="{FF2B5EF4-FFF2-40B4-BE49-F238E27FC236}">
                  <a16:creationId xmlns:a16="http://schemas.microsoft.com/office/drawing/2014/main" id="{DFBAC3FC-1FE4-4B7A-AB86-29E5548407E7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3">
              <a:extLst>
                <a:ext uri="{FF2B5EF4-FFF2-40B4-BE49-F238E27FC236}">
                  <a16:creationId xmlns:a16="http://schemas.microsoft.com/office/drawing/2014/main" id="{06E814D8-0020-4020-BBDA-8789A84B8E4D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4">
              <a:extLst>
                <a:ext uri="{FF2B5EF4-FFF2-40B4-BE49-F238E27FC236}">
                  <a16:creationId xmlns:a16="http://schemas.microsoft.com/office/drawing/2014/main" id="{04A8A30C-BED9-464A-BBD9-FFF29C060D30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5">
              <a:extLst>
                <a:ext uri="{FF2B5EF4-FFF2-40B4-BE49-F238E27FC236}">
                  <a16:creationId xmlns:a16="http://schemas.microsoft.com/office/drawing/2014/main" id="{3D8AF342-DA2F-4B46-8FE8-BA1F6E0C513B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6">
              <a:extLst>
                <a:ext uri="{FF2B5EF4-FFF2-40B4-BE49-F238E27FC236}">
                  <a16:creationId xmlns:a16="http://schemas.microsoft.com/office/drawing/2014/main" id="{99EFC008-3D37-4DDE-8151-C9D5915A9927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37">
              <a:extLst>
                <a:ext uri="{FF2B5EF4-FFF2-40B4-BE49-F238E27FC236}">
                  <a16:creationId xmlns:a16="http://schemas.microsoft.com/office/drawing/2014/main" id="{41BF0933-2B91-4493-9038-F0C1DAFF802C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38">
              <a:extLst>
                <a:ext uri="{FF2B5EF4-FFF2-40B4-BE49-F238E27FC236}">
                  <a16:creationId xmlns:a16="http://schemas.microsoft.com/office/drawing/2014/main" id="{5B47A514-5BD0-4D5D-84D9-A6FA6B363CD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39">
              <a:extLst>
                <a:ext uri="{FF2B5EF4-FFF2-40B4-BE49-F238E27FC236}">
                  <a16:creationId xmlns:a16="http://schemas.microsoft.com/office/drawing/2014/main" id="{057A4DC2-0B3D-4365-9DFE-A7ACA921C248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0">
              <a:extLst>
                <a:ext uri="{FF2B5EF4-FFF2-40B4-BE49-F238E27FC236}">
                  <a16:creationId xmlns:a16="http://schemas.microsoft.com/office/drawing/2014/main" id="{2D612923-0E8C-40BC-AF41-DEEB12756D7B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1">
              <a:extLst>
                <a:ext uri="{FF2B5EF4-FFF2-40B4-BE49-F238E27FC236}">
                  <a16:creationId xmlns:a16="http://schemas.microsoft.com/office/drawing/2014/main" id="{C66A2546-68E2-4D3C-ABA0-39594BC48AD7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2">
              <a:extLst>
                <a:ext uri="{FF2B5EF4-FFF2-40B4-BE49-F238E27FC236}">
                  <a16:creationId xmlns:a16="http://schemas.microsoft.com/office/drawing/2014/main" id="{D704DF20-BD07-4BCE-9984-F7B6B973C415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43">
              <a:extLst>
                <a:ext uri="{FF2B5EF4-FFF2-40B4-BE49-F238E27FC236}">
                  <a16:creationId xmlns:a16="http://schemas.microsoft.com/office/drawing/2014/main" id="{581F5678-9472-44E2-A073-353AD9F3B5D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44">
              <a:extLst>
                <a:ext uri="{FF2B5EF4-FFF2-40B4-BE49-F238E27FC236}">
                  <a16:creationId xmlns:a16="http://schemas.microsoft.com/office/drawing/2014/main" id="{4B8A746E-BB84-4637-99BA-97AD06E41E0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45">
              <a:extLst>
                <a:ext uri="{FF2B5EF4-FFF2-40B4-BE49-F238E27FC236}">
                  <a16:creationId xmlns:a16="http://schemas.microsoft.com/office/drawing/2014/main" id="{1B941194-D917-440C-93F4-A5EA5F8108C2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46">
              <a:extLst>
                <a:ext uri="{FF2B5EF4-FFF2-40B4-BE49-F238E27FC236}">
                  <a16:creationId xmlns:a16="http://schemas.microsoft.com/office/drawing/2014/main" id="{67E76D33-A1E1-4076-B675-78BAB8B1DD8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63" name="Google Shape;463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64701" y="5143500"/>
            <a:ext cx="4328049" cy="49695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EF08A0-FEC6-442B-B9D1-C493FC943149}"/>
              </a:ext>
            </a:extLst>
          </p:cNvPr>
          <p:cNvSpPr txBox="1"/>
          <p:nvPr/>
        </p:nvSpPr>
        <p:spPr>
          <a:xfrm>
            <a:off x="2257669" y="1216806"/>
            <a:ext cx="10361688" cy="2731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just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• Khi làm việc nhóm, cần thảo luận, phân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 </a:t>
            </a:r>
            <a:r>
              <a:rPr lang="vi-VN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công công việc dựa vào điểm mạnh của mỗi người. </a:t>
            </a:r>
          </a:p>
          <a:p>
            <a:pPr marL="0" marR="0" lvl="1" indent="0" algn="just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• Khi </a:t>
            </a:r>
            <a:r>
              <a:rPr lang="vi-VN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được</a:t>
            </a:r>
            <a:r>
              <a:rPr lang="vi-VN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phân công, </a:t>
            </a:r>
            <a:r>
              <a:rPr lang="vi-VN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cần</a:t>
            </a:r>
            <a:r>
              <a:rPr lang="vi-VN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có</a:t>
            </a:r>
            <a:r>
              <a:rPr lang="vi-VN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ý </a:t>
            </a:r>
            <a:r>
              <a:rPr lang="vi-VN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thức</a:t>
            </a:r>
            <a:r>
              <a:rPr lang="vi-VN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tinh </a:t>
            </a:r>
            <a:r>
              <a:rPr lang="vi-VN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thần</a:t>
            </a:r>
            <a:r>
              <a:rPr lang="vi-VN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trách</a:t>
            </a:r>
            <a:r>
              <a:rPr lang="vi-VN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nhiệm</a:t>
            </a:r>
            <a:r>
              <a:rPr lang="vi-VN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; </a:t>
            </a:r>
            <a:r>
              <a:rPr lang="vi-VN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hợp</a:t>
            </a:r>
            <a:r>
              <a:rPr lang="vi-VN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tác</a:t>
            </a:r>
            <a:r>
              <a:rPr lang="vi-VN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</a:t>
            </a:r>
            <a:r>
              <a:rPr lang="vi-VN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giúp</a:t>
            </a:r>
            <a:r>
              <a:rPr lang="vi-VN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đỡ</a:t>
            </a:r>
            <a:r>
              <a:rPr lang="vi-VN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nhau.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128640D-8F1E-4E7E-86A7-FF2E711A009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76633" y="1087295"/>
            <a:ext cx="1112520" cy="1016784"/>
          </a:xfrm>
          <a:prstGeom prst="rect">
            <a:avLst/>
          </a:prstGeom>
        </p:spPr>
      </p:pic>
      <p:pic>
        <p:nvPicPr>
          <p:cNvPr id="51" name="Google Shape;437;p25">
            <a:extLst>
              <a:ext uri="{FF2B5EF4-FFF2-40B4-BE49-F238E27FC236}">
                <a16:creationId xmlns:a16="http://schemas.microsoft.com/office/drawing/2014/main" id="{CEC771EE-4864-4772-A801-7D43BC11288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4249" y="4344380"/>
            <a:ext cx="8149102" cy="549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FF258C5-D2F6-43ED-ACA1-D4481453A875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685611" y="5374139"/>
            <a:ext cx="707060" cy="786271"/>
          </a:xfrm>
          <a:prstGeom prst="rect">
            <a:avLst/>
          </a:prstGeom>
        </p:spPr>
      </p:pic>
      <p:sp>
        <p:nvSpPr>
          <p:cNvPr id="46" name="Google Shape;124;p14">
            <a:extLst>
              <a:ext uri="{FF2B5EF4-FFF2-40B4-BE49-F238E27FC236}">
                <a16:creationId xmlns:a16="http://schemas.microsoft.com/office/drawing/2014/main" id="{9119EF01-B859-4D5A-8EAC-C69B9B87A0FC}"/>
              </a:ext>
            </a:extLst>
          </p:cNvPr>
          <p:cNvSpPr txBox="1"/>
          <p:nvPr/>
        </p:nvSpPr>
        <p:spPr>
          <a:xfrm>
            <a:off x="2605565" y="5527285"/>
            <a:ext cx="3377702" cy="45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 err="1"/>
              <a:t>Chọn</a:t>
            </a:r>
            <a:r>
              <a:rPr lang="vi-VN" sz="2400" dirty="0"/>
              <a:t> </a:t>
            </a:r>
            <a:r>
              <a:rPr lang="vi-VN" sz="2400" dirty="0" err="1"/>
              <a:t>phát</a:t>
            </a:r>
            <a:r>
              <a:rPr lang="vi-VN" sz="2400" dirty="0"/>
              <a:t> </a:t>
            </a:r>
            <a:r>
              <a:rPr lang="vi-VN" sz="2400" dirty="0" err="1"/>
              <a:t>biểu</a:t>
            </a:r>
            <a:r>
              <a:rPr lang="vi-VN" sz="2400" dirty="0"/>
              <a:t> </a:t>
            </a:r>
            <a:r>
              <a:rPr lang="vi-VN" sz="2400" dirty="0" err="1"/>
              <a:t>đúng</a:t>
            </a:r>
            <a:r>
              <a:rPr lang="vi-VN" sz="2400" dirty="0"/>
              <a:t>.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430E38A-224B-4FFD-A316-1A697E44B42F}"/>
              </a:ext>
            </a:extLst>
          </p:cNvPr>
          <p:cNvSpPr txBox="1"/>
          <p:nvPr/>
        </p:nvSpPr>
        <p:spPr>
          <a:xfrm>
            <a:off x="2353970" y="6240237"/>
            <a:ext cx="51483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tinh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8D322C4-BA6D-498E-ABBD-941F3B6C62B6}"/>
              </a:ext>
            </a:extLst>
          </p:cNvPr>
          <p:cNvSpPr txBox="1"/>
          <p:nvPr/>
        </p:nvSpPr>
        <p:spPr>
          <a:xfrm>
            <a:off x="2353970" y="7333613"/>
            <a:ext cx="53445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hơn.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D16139-308D-4EF7-8410-ACC376CDA03A}"/>
              </a:ext>
            </a:extLst>
          </p:cNvPr>
          <p:cNvSpPr txBox="1"/>
          <p:nvPr/>
        </p:nvSpPr>
        <p:spPr>
          <a:xfrm>
            <a:off x="2353970" y="8385765"/>
            <a:ext cx="5509336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849524A-4CCC-45BE-9857-02590B4EE60D}"/>
              </a:ext>
            </a:extLst>
          </p:cNvPr>
          <p:cNvSpPr/>
          <p:nvPr/>
        </p:nvSpPr>
        <p:spPr>
          <a:xfrm>
            <a:off x="2353970" y="7306804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  <p:bldP spid="47" grpId="0"/>
      <p:bldP spid="48" grpId="0"/>
      <p:bldP spid="49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759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7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469" name="Google Shape;469;p27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70" name="Google Shape;470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27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472" name="Google Shape;472;p27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473" name="Google Shape;473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4" name="Google Shape;4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71826" y="838200"/>
            <a:ext cx="3384449" cy="289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391531">
            <a:off x="-522758" y="1627235"/>
            <a:ext cx="3868330" cy="240539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335;p21">
            <a:extLst>
              <a:ext uri="{FF2B5EF4-FFF2-40B4-BE49-F238E27FC236}">
                <a16:creationId xmlns:a16="http://schemas.microsoft.com/office/drawing/2014/main" id="{02D0E938-C64D-46EB-8CC9-9F1CDCC3AE72}"/>
              </a:ext>
            </a:extLst>
          </p:cNvPr>
          <p:cNvSpPr txBox="1"/>
          <p:nvPr/>
        </p:nvSpPr>
        <p:spPr>
          <a:xfrm>
            <a:off x="4792905" y="1025997"/>
            <a:ext cx="7965833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latin typeface="Paytone One"/>
                <a:sym typeface="Paytone One"/>
              </a:rPr>
              <a:t>3</a:t>
            </a:r>
            <a:r>
              <a:rPr lang="vi-VN" sz="5400" b="1" dirty="0">
                <a:latin typeface="Paytone One"/>
                <a:sym typeface="Paytone One"/>
              </a:rPr>
              <a:t>. </a:t>
            </a:r>
            <a:r>
              <a:rPr lang="vi-VN" sz="5400" b="1" dirty="0" err="1">
                <a:latin typeface="Paytone One"/>
                <a:sym typeface="Paytone One"/>
              </a:rPr>
              <a:t>Thực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hành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tìm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kiếm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và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lựa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chọn</a:t>
            </a:r>
            <a:r>
              <a:rPr lang="vi-VN" sz="5400" b="1" dirty="0">
                <a:latin typeface="Paytone One"/>
                <a:sym typeface="Paytone One"/>
              </a:rPr>
              <a:t> thông tin</a:t>
            </a:r>
            <a:endParaRPr lang="en-US" sz="54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E7BA485-7E9E-4E19-A175-DC3BF01B8626}"/>
              </a:ext>
            </a:extLst>
          </p:cNvPr>
          <p:cNvGrpSpPr/>
          <p:nvPr/>
        </p:nvGrpSpPr>
        <p:grpSpPr>
          <a:xfrm>
            <a:off x="826232" y="5058106"/>
            <a:ext cx="16635536" cy="4390694"/>
            <a:chOff x="487611" y="132261"/>
            <a:chExt cx="5267072" cy="1005338"/>
          </a:xfrm>
        </p:grpSpPr>
        <p:sp>
          <p:nvSpPr>
            <p:cNvPr id="50" name="Shape 97894">
              <a:extLst>
                <a:ext uri="{FF2B5EF4-FFF2-40B4-BE49-F238E27FC236}">
                  <a16:creationId xmlns:a16="http://schemas.microsoft.com/office/drawing/2014/main" id="{95C798DB-67CB-46F8-8F79-F9BA31A0427E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030">
              <a:extLst>
                <a:ext uri="{FF2B5EF4-FFF2-40B4-BE49-F238E27FC236}">
                  <a16:creationId xmlns:a16="http://schemas.microsoft.com/office/drawing/2014/main" id="{9A8A1496-D2EC-4607-A594-764FF720AF4B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2" name="Shape 1031">
              <a:extLst>
                <a:ext uri="{FF2B5EF4-FFF2-40B4-BE49-F238E27FC236}">
                  <a16:creationId xmlns:a16="http://schemas.microsoft.com/office/drawing/2014/main" id="{316E5AEE-EDCC-492B-B3AF-A0450A3BF41F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032">
              <a:extLst>
                <a:ext uri="{FF2B5EF4-FFF2-40B4-BE49-F238E27FC236}">
                  <a16:creationId xmlns:a16="http://schemas.microsoft.com/office/drawing/2014/main" id="{3DCA0175-AE8D-4042-BA4C-1F4C61CC6F4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33">
              <a:extLst>
                <a:ext uri="{FF2B5EF4-FFF2-40B4-BE49-F238E27FC236}">
                  <a16:creationId xmlns:a16="http://schemas.microsoft.com/office/drawing/2014/main" id="{5F241EE4-1973-4A6F-8A8F-99BFB69B8098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34">
              <a:extLst>
                <a:ext uri="{FF2B5EF4-FFF2-40B4-BE49-F238E27FC236}">
                  <a16:creationId xmlns:a16="http://schemas.microsoft.com/office/drawing/2014/main" id="{91400957-E122-4BDD-A50C-94939AB3C261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35">
              <a:extLst>
                <a:ext uri="{FF2B5EF4-FFF2-40B4-BE49-F238E27FC236}">
                  <a16:creationId xmlns:a16="http://schemas.microsoft.com/office/drawing/2014/main" id="{C98CF4B7-CF1B-4A1D-89E2-F28539FF4F2F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36">
              <a:extLst>
                <a:ext uri="{FF2B5EF4-FFF2-40B4-BE49-F238E27FC236}">
                  <a16:creationId xmlns:a16="http://schemas.microsoft.com/office/drawing/2014/main" id="{9365EF8C-5D7B-40B5-83A7-042DBE24F329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37">
              <a:extLst>
                <a:ext uri="{FF2B5EF4-FFF2-40B4-BE49-F238E27FC236}">
                  <a16:creationId xmlns:a16="http://schemas.microsoft.com/office/drawing/2014/main" id="{F55F6CFE-C4E0-4AEF-A6ED-1605DBEDE73E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1038">
              <a:extLst>
                <a:ext uri="{FF2B5EF4-FFF2-40B4-BE49-F238E27FC236}">
                  <a16:creationId xmlns:a16="http://schemas.microsoft.com/office/drawing/2014/main" id="{C38A45FD-E467-4816-8730-3D371DFD5D5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Shape 1039">
              <a:extLst>
                <a:ext uri="{FF2B5EF4-FFF2-40B4-BE49-F238E27FC236}">
                  <a16:creationId xmlns:a16="http://schemas.microsoft.com/office/drawing/2014/main" id="{7ED60ED2-EF17-4BE9-874E-871502737270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Shape 1040">
              <a:extLst>
                <a:ext uri="{FF2B5EF4-FFF2-40B4-BE49-F238E27FC236}">
                  <a16:creationId xmlns:a16="http://schemas.microsoft.com/office/drawing/2014/main" id="{FA99128A-1E3F-4307-A173-49A8971A43C8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Shape 1041">
              <a:extLst>
                <a:ext uri="{FF2B5EF4-FFF2-40B4-BE49-F238E27FC236}">
                  <a16:creationId xmlns:a16="http://schemas.microsoft.com/office/drawing/2014/main" id="{6149A0BF-935E-470A-B24F-09195D3085AE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Shape 1042">
              <a:extLst>
                <a:ext uri="{FF2B5EF4-FFF2-40B4-BE49-F238E27FC236}">
                  <a16:creationId xmlns:a16="http://schemas.microsoft.com/office/drawing/2014/main" id="{464AC802-A2FF-4901-AB15-E42CC5668AA9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Shape 1043">
              <a:extLst>
                <a:ext uri="{FF2B5EF4-FFF2-40B4-BE49-F238E27FC236}">
                  <a16:creationId xmlns:a16="http://schemas.microsoft.com/office/drawing/2014/main" id="{E3F44589-974B-41FF-9E37-8CBC34B87C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Shape 1044">
              <a:extLst>
                <a:ext uri="{FF2B5EF4-FFF2-40B4-BE49-F238E27FC236}">
                  <a16:creationId xmlns:a16="http://schemas.microsoft.com/office/drawing/2014/main" id="{19F14482-3918-48AC-B215-0D0472EAEE77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Shape 1045">
              <a:extLst>
                <a:ext uri="{FF2B5EF4-FFF2-40B4-BE49-F238E27FC236}">
                  <a16:creationId xmlns:a16="http://schemas.microsoft.com/office/drawing/2014/main" id="{18D95CF7-844B-4029-8EFC-814512C0B21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Shape 1046">
              <a:extLst>
                <a:ext uri="{FF2B5EF4-FFF2-40B4-BE49-F238E27FC236}">
                  <a16:creationId xmlns:a16="http://schemas.microsoft.com/office/drawing/2014/main" id="{0010BE6B-8D3A-4171-A1F4-7CB69C6033F3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CED0069-97AD-4340-A8AC-60BA8C291C70}"/>
              </a:ext>
            </a:extLst>
          </p:cNvPr>
          <p:cNvSpPr txBox="1"/>
          <p:nvPr/>
        </p:nvSpPr>
        <p:spPr>
          <a:xfrm>
            <a:off x="1209748" y="6841324"/>
            <a:ext cx="40040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B050"/>
                </a:solidFill>
                <a:latin typeface="+mj-lt"/>
              </a:rPr>
              <a:t>NHIỆM VỤ 1:</a:t>
            </a:r>
            <a:endParaRPr lang="en-US" sz="4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50FE8B-C06A-48D3-BBE0-07F9843514DD}"/>
              </a:ext>
            </a:extLst>
          </p:cNvPr>
          <p:cNvSpPr txBox="1"/>
          <p:nvPr/>
        </p:nvSpPr>
        <p:spPr>
          <a:xfrm>
            <a:off x="4792905" y="6572071"/>
            <a:ext cx="108843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latin typeface="+mj-lt"/>
              </a:rPr>
              <a:t>Gia </a:t>
            </a:r>
            <a:r>
              <a:rPr lang="vi-VN" sz="4000" dirty="0" err="1">
                <a:latin typeface="+mj-lt"/>
              </a:rPr>
              <a:t>đình</a:t>
            </a:r>
            <a:r>
              <a:rPr lang="vi-VN" sz="4000" dirty="0">
                <a:latin typeface="+mj-lt"/>
              </a:rPr>
              <a:t> em </a:t>
            </a:r>
            <a:r>
              <a:rPr lang="vi-VN" sz="4000" dirty="0" err="1">
                <a:latin typeface="+mj-lt"/>
              </a:rPr>
              <a:t>có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kế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hoạch</a:t>
            </a:r>
            <a:r>
              <a:rPr lang="vi-VN" sz="4000" dirty="0">
                <a:latin typeface="+mj-lt"/>
              </a:rPr>
              <a:t> đi du </a:t>
            </a:r>
            <a:r>
              <a:rPr lang="vi-VN" sz="4000" dirty="0" err="1">
                <a:latin typeface="+mj-lt"/>
              </a:rPr>
              <a:t>lịch</a:t>
            </a:r>
            <a:r>
              <a:rPr lang="vi-VN" sz="4000" dirty="0">
                <a:latin typeface="+mj-lt"/>
              </a:rPr>
              <a:t> ở Sa </a:t>
            </a:r>
            <a:r>
              <a:rPr lang="vi-VN" sz="4000" dirty="0" err="1">
                <a:latin typeface="+mj-lt"/>
              </a:rPr>
              <a:t>Pa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vào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dịp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tết</a:t>
            </a:r>
            <a:r>
              <a:rPr lang="vi-VN" sz="4000" dirty="0">
                <a:latin typeface="+mj-lt"/>
              </a:rPr>
              <a:t> dương </a:t>
            </a:r>
            <a:r>
              <a:rPr lang="vi-VN" sz="4000" dirty="0" err="1">
                <a:latin typeface="+mj-lt"/>
              </a:rPr>
              <a:t>lịch</a:t>
            </a:r>
            <a:r>
              <a:rPr lang="vi-VN" sz="4000" dirty="0">
                <a:latin typeface="+mj-lt"/>
              </a:rPr>
              <a:t>. Em </a:t>
            </a:r>
            <a:r>
              <a:rPr lang="vi-VN" sz="4000" dirty="0" err="1">
                <a:latin typeface="+mj-lt"/>
              </a:rPr>
              <a:t>hãy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tìm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kiếm</a:t>
            </a:r>
            <a:r>
              <a:rPr lang="vi-VN" sz="4000" dirty="0">
                <a:latin typeface="+mj-lt"/>
              </a:rPr>
              <a:t> thông tin </a:t>
            </a:r>
            <a:r>
              <a:rPr lang="vi-VN" sz="4000" dirty="0" err="1">
                <a:latin typeface="+mj-lt"/>
              </a:rPr>
              <a:t>về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các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điểm</a:t>
            </a:r>
            <a:r>
              <a:rPr lang="vi-VN" sz="4000" dirty="0">
                <a:latin typeface="+mj-lt"/>
              </a:rPr>
              <a:t> tham quan ở Sa </a:t>
            </a:r>
            <a:r>
              <a:rPr lang="vi-VN" sz="4000" dirty="0" err="1">
                <a:latin typeface="+mj-lt"/>
              </a:rPr>
              <a:t>Pa</a:t>
            </a:r>
            <a:r>
              <a:rPr lang="vi-VN" sz="4000" dirty="0">
                <a:latin typeface="+mj-lt"/>
              </a:rPr>
              <a:t>.</a:t>
            </a:r>
            <a:endParaRPr lang="en-US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1344</Words>
  <Application>Microsoft Office PowerPoint</Application>
  <PresentationFormat>Custom</PresentationFormat>
  <Paragraphs>81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Lato</vt:lpstr>
      <vt:lpstr>Times New Roman</vt:lpstr>
      <vt:lpstr>Arial</vt:lpstr>
      <vt:lpstr>Calibri</vt:lpstr>
      <vt:lpstr>Paytone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Luân Nguyễn</cp:lastModifiedBy>
  <cp:revision>46</cp:revision>
  <dcterms:modified xsi:type="dcterms:W3CDTF">2025-10-17T07:45:28Z</dcterms:modified>
</cp:coreProperties>
</file>