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1" r:id="rId4"/>
  </p:sldMasterIdLst>
  <p:notesMasterIdLst>
    <p:notesMasterId r:id="rId23"/>
  </p:notesMasterIdLst>
  <p:sldIdLst>
    <p:sldId id="347" r:id="rId5"/>
    <p:sldId id="354" r:id="rId6"/>
    <p:sldId id="355" r:id="rId7"/>
    <p:sldId id="358" r:id="rId8"/>
    <p:sldId id="359" r:id="rId9"/>
    <p:sldId id="256" r:id="rId10"/>
    <p:sldId id="260" r:id="rId11"/>
    <p:sldId id="318" r:id="rId12"/>
    <p:sldId id="343" r:id="rId13"/>
    <p:sldId id="344" r:id="rId14"/>
    <p:sldId id="360" r:id="rId15"/>
    <p:sldId id="345" r:id="rId16"/>
    <p:sldId id="346" r:id="rId17"/>
    <p:sldId id="348" r:id="rId18"/>
    <p:sldId id="298" r:id="rId19"/>
    <p:sldId id="324" r:id="rId20"/>
    <p:sldId id="28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498A-54D0-4130-AE7E-44C34F594245}"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6FEF-6FA1-49FB-90DE-8E89BABC19F9}" type="slidenum">
              <a:rPr lang="en-US" smtClean="0"/>
              <a:t>‹#›</a:t>
            </a:fld>
            <a:endParaRPr lang="en-US"/>
          </a:p>
        </p:txBody>
      </p:sp>
    </p:spTree>
    <p:extLst>
      <p:ext uri="{BB962C8B-B14F-4D97-AF65-F5344CB8AC3E}">
        <p14:creationId xmlns:p14="http://schemas.microsoft.com/office/powerpoint/2010/main" val="326541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8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70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32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982fdd2aa0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982fdd2aa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2" name="Google Shape;8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3" name="Google Shape;83;p7"/>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769542" y="57344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6837850" y="-24103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745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assroom with desks and a clock&#10;&#10;Description automatically generated">
            <a:extLst>
              <a:ext uri="{FF2B5EF4-FFF2-40B4-BE49-F238E27FC236}">
                <a16:creationId xmlns:a16="http://schemas.microsoft.com/office/drawing/2014/main" id="{6316962C-7436-CCAF-C143-2DFA7CDF062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7" name="Rectangle: Rounded Corners 6">
            <a:extLst>
              <a:ext uri="{FF2B5EF4-FFF2-40B4-BE49-F238E27FC236}">
                <a16:creationId xmlns:a16="http://schemas.microsoft.com/office/drawing/2014/main" id="{53FA7846-4E69-13FF-408B-96C1267148F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252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assroom with desks and a clock&#10;&#10;Description automatically generated">
            <a:extLst>
              <a:ext uri="{FF2B5EF4-FFF2-40B4-BE49-F238E27FC236}">
                <a16:creationId xmlns:a16="http://schemas.microsoft.com/office/drawing/2014/main" id="{4F776500-EE05-D043-87FC-B7464DADA04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Tree>
    <p:extLst>
      <p:ext uri="{BB962C8B-B14F-4D97-AF65-F5344CB8AC3E}">
        <p14:creationId xmlns:p14="http://schemas.microsoft.com/office/powerpoint/2010/main" val="3808299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assroom with desk and chair&#10;&#10;Description automatically generated">
            <a:extLst>
              <a:ext uri="{FF2B5EF4-FFF2-40B4-BE49-F238E27FC236}">
                <a16:creationId xmlns:a16="http://schemas.microsoft.com/office/drawing/2014/main" id="{99F69EE2-E6DC-A53F-AE65-F7E6C9243F6E}"/>
              </a:ext>
            </a:extLst>
          </p:cNvPr>
          <p:cNvPicPr>
            <a:picLocks noChangeAspect="1"/>
          </p:cNvPicPr>
          <p:nvPr userDrawn="1"/>
        </p:nvPicPr>
        <p:blipFill>
          <a:blip r:embed="rId2">
            <a:extLst>
              <a:ext uri="{28A0092B-C50C-407E-A947-70E740481C1C}">
                <a14:useLocalDpi xmlns:a14="http://schemas.microsoft.com/office/drawing/2010/main" val="0"/>
              </a:ext>
            </a:extLst>
          </a:blip>
          <a:srcRect l="8427"/>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6CB1EBA0-4D25-ECF2-188E-F8A807410968}"/>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B640E28A-B672-5B12-66E0-F164104EB932}"/>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04570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assroom with desks and a clock&#10;&#10;Description automatically generated">
            <a:extLst>
              <a:ext uri="{FF2B5EF4-FFF2-40B4-BE49-F238E27FC236}">
                <a16:creationId xmlns:a16="http://schemas.microsoft.com/office/drawing/2014/main" id="{6316962C-7436-CCAF-C143-2DFA7CDF062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7" name="Rectangle: Rounded Corners 6">
            <a:extLst>
              <a:ext uri="{FF2B5EF4-FFF2-40B4-BE49-F238E27FC236}">
                <a16:creationId xmlns:a16="http://schemas.microsoft.com/office/drawing/2014/main" id="{53FA7846-4E69-13FF-408B-96C1267148F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3190421-6DDE-C142-5AFC-19FD72F02B30}"/>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BD553976-1D0E-7F57-AD0F-DBF78E8A6C37}"/>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9021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assroom with desks and a clock&#10;&#10;Description automatically generated">
            <a:extLst>
              <a:ext uri="{FF2B5EF4-FFF2-40B4-BE49-F238E27FC236}">
                <a16:creationId xmlns:a16="http://schemas.microsoft.com/office/drawing/2014/main" id="{4F776500-EE05-D043-87FC-B7464DADA04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Tree>
    <p:extLst>
      <p:ext uri="{BB962C8B-B14F-4D97-AF65-F5344CB8AC3E}">
        <p14:creationId xmlns:p14="http://schemas.microsoft.com/office/powerpoint/2010/main" val="389519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084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677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379326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638833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93841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061993" y="-2410387"/>
            <a:ext cx="13975095" cy="1306797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70915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05110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92034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5516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714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6008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88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76906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74112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3178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6777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744493" y="-2372287"/>
            <a:ext cx="13975095" cy="1306797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1" name="Google Shape;11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1218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79156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65478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2018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175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31224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6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95301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983604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77380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194399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320005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70733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47605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1406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4308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58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72907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97748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2821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132862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assroom with desk and chair&#10;&#10;Description automatically generated">
            <a:extLst>
              <a:ext uri="{FF2B5EF4-FFF2-40B4-BE49-F238E27FC236}">
                <a16:creationId xmlns:a16="http://schemas.microsoft.com/office/drawing/2014/main" id="{99F69EE2-E6DC-A53F-AE65-F7E6C9243F6E}"/>
              </a:ext>
            </a:extLst>
          </p:cNvPr>
          <p:cNvPicPr>
            <a:picLocks noChangeAspect="1"/>
          </p:cNvPicPr>
          <p:nvPr userDrawn="1"/>
        </p:nvPicPr>
        <p:blipFill>
          <a:blip r:embed="rId2">
            <a:extLst>
              <a:ext uri="{28A0092B-C50C-407E-A947-70E740481C1C}">
                <a14:useLocalDpi xmlns:a14="http://schemas.microsoft.com/office/drawing/2010/main" val="0"/>
              </a:ext>
            </a:extLst>
          </a:blip>
          <a:srcRect l="8427"/>
          <a:stretch/>
        </p:blipFill>
        <p:spPr>
          <a:xfrm>
            <a:off x="20" y="1282"/>
            <a:ext cx="12191980" cy="6856718"/>
          </a:xfrm>
          <a:prstGeom prst="rect">
            <a:avLst/>
          </a:prstGeom>
        </p:spPr>
      </p:pic>
    </p:spTree>
    <p:extLst>
      <p:ext uri="{BB962C8B-B14F-4D97-AF65-F5344CB8AC3E}">
        <p14:creationId xmlns:p14="http://schemas.microsoft.com/office/powerpoint/2010/main" val="212206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Handlee"/>
              <a:buNone/>
              <a:defRPr sz="2800">
                <a:solidFill>
                  <a:schemeClr val="accent1"/>
                </a:solidFill>
                <a:latin typeface="Handlee"/>
                <a:ea typeface="Handlee"/>
                <a:cs typeface="Handlee"/>
                <a:sym typeface="Handl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Baloo 2"/>
              <a:buChar char="●"/>
              <a:defRPr sz="1800">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pic>
        <p:nvPicPr>
          <p:cNvPr id="2" name="Picture 1" descr="A classroom with desks and a clock&#10;&#10;Description automatically generated">
            <a:extLst>
              <a:ext uri="{FF2B5EF4-FFF2-40B4-BE49-F238E27FC236}">
                <a16:creationId xmlns:a16="http://schemas.microsoft.com/office/drawing/2014/main" id="{9B530244-7F3A-DD3A-F323-077DEB763C3C}"/>
              </a:ext>
            </a:extLst>
          </p:cNvPr>
          <p:cNvPicPr>
            <a:picLocks noChangeAspect="1"/>
          </p:cNvPicPr>
          <p:nvPr userDrawn="1"/>
        </p:nvPicPr>
        <p:blipFill>
          <a:blip r:embed="rId10">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1894DB2C-0890-0DA6-3DEE-0E28B511939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86038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classroom with desks and a clock&#10;&#10;Description automatically generated">
            <a:extLst>
              <a:ext uri="{FF2B5EF4-FFF2-40B4-BE49-F238E27FC236}">
                <a16:creationId xmlns:a16="http://schemas.microsoft.com/office/drawing/2014/main" id="{0D00E77B-785D-D50D-2595-CF24DA2E366A}"/>
              </a:ext>
            </a:extLst>
          </p:cNvPr>
          <p:cNvPicPr>
            <a:picLocks noChangeAspect="1"/>
          </p:cNvPicPr>
          <p:nvPr userDrawn="1"/>
        </p:nvPicPr>
        <p:blipFill>
          <a:blip r:embed="rId5">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1DEB962D-6439-711A-5E78-B90FFD77D583}"/>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ound pink circle with white text and a black background&#10;&#10;AI-generated content may be incorrect.">
            <a:extLst>
              <a:ext uri="{FF2B5EF4-FFF2-40B4-BE49-F238E27FC236}">
                <a16:creationId xmlns:a16="http://schemas.microsoft.com/office/drawing/2014/main" id="{95F12C68-0CB5-7134-9B8D-EA8C0F3E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13186" y="0"/>
            <a:ext cx="1445531" cy="1445531"/>
          </a:xfrm>
          <a:prstGeom prst="rect">
            <a:avLst/>
          </a:prstGeom>
        </p:spPr>
      </p:pic>
    </p:spTree>
    <p:extLst>
      <p:ext uri="{BB962C8B-B14F-4D97-AF65-F5344CB8AC3E}">
        <p14:creationId xmlns:p14="http://schemas.microsoft.com/office/powerpoint/2010/main" val="1148112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08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9609163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couple of kids holding books&#10;&#10;Description automatically generated">
            <a:extLst>
              <a:ext uri="{FF2B5EF4-FFF2-40B4-BE49-F238E27FC236}">
                <a16:creationId xmlns:a16="http://schemas.microsoft.com/office/drawing/2014/main" id="{2F3BD6F4-5237-B71B-702E-C7C7C243A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06478" y="2768216"/>
            <a:ext cx="12192000" cy="5333129"/>
          </a:xfrm>
          <a:prstGeom prst="rect">
            <a:avLst/>
          </a:prstGeom>
        </p:spPr>
      </p:pic>
      <p:pic>
        <p:nvPicPr>
          <p:cNvPr id="2" name="Picture 1">
            <a:extLst>
              <a:ext uri="{FF2B5EF4-FFF2-40B4-BE49-F238E27FC236}">
                <a16:creationId xmlns:a16="http://schemas.microsoft.com/office/drawing/2014/main" id="{6162F24B-0B8F-2F77-2431-8EE804AADC70}"/>
              </a:ext>
            </a:extLst>
          </p:cNvPr>
          <p:cNvPicPr>
            <a:picLocks noChangeAspect="1"/>
          </p:cNvPicPr>
          <p:nvPr/>
        </p:nvPicPr>
        <p:blipFill>
          <a:blip r:embed="rId4"/>
          <a:stretch>
            <a:fillRect/>
          </a:stretch>
        </p:blipFill>
        <p:spPr>
          <a:xfrm rot="434613">
            <a:off x="1775514" y="1069609"/>
            <a:ext cx="9494977" cy="3672720"/>
          </a:xfrm>
          <a:prstGeom prst="rect">
            <a:avLst/>
          </a:prstGeom>
        </p:spPr>
      </p:pic>
    </p:spTree>
    <p:extLst>
      <p:ext uri="{BB962C8B-B14F-4D97-AF65-F5344CB8AC3E}">
        <p14:creationId xmlns:p14="http://schemas.microsoft.com/office/powerpoint/2010/main" val="27764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4" name="TextBox 3">
            <a:extLst>
              <a:ext uri="{FF2B5EF4-FFF2-40B4-BE49-F238E27FC236}">
                <a16:creationId xmlns:a16="http://schemas.microsoft.com/office/drawing/2014/main" id="{99694C5F-1B16-78C3-447B-CE17D486E548}"/>
              </a:ext>
            </a:extLst>
          </p:cNvPr>
          <p:cNvSpPr txBox="1"/>
          <p:nvPr/>
        </p:nvSpPr>
        <p:spPr>
          <a:xfrm>
            <a:off x="1499190" y="669851"/>
            <a:ext cx="9144000" cy="5983176"/>
          </a:xfrm>
          <a:prstGeom prst="rect">
            <a:avLst/>
          </a:prstGeom>
          <a:noFill/>
        </p:spPr>
        <p:txBody>
          <a:bodyPr wrap="square" rtlCol="0">
            <a:spAutoFit/>
          </a:bodyPr>
          <a:lstStyle/>
          <a:p>
            <a:pPr marL="0" marR="0" algn="ctr">
              <a:lnSpc>
                <a:spcPct val="110000"/>
              </a:lnSpc>
              <a:spcBef>
                <a:spcPts val="0"/>
              </a:spcBef>
              <a:spcAft>
                <a:spcPts val="0"/>
              </a:spcAft>
            </a:pPr>
            <a:r>
              <a:rPr lang="en-US" sz="4400" b="1" u="sng" dirty="0" err="1">
                <a:solidFill>
                  <a:srgbClr val="FF0000"/>
                </a:solidFill>
                <a:effectLst/>
                <a:latin typeface="Cambria" panose="02040503050406030204" pitchFamily="18" charset="0"/>
                <a:ea typeface="Cambria" panose="02040503050406030204" pitchFamily="18" charset="0"/>
              </a:rPr>
              <a:t>Bài</a:t>
            </a:r>
            <a:r>
              <a:rPr lang="en-US" sz="4400" b="1" u="sng" dirty="0">
                <a:solidFill>
                  <a:srgbClr val="FF0000"/>
                </a:solidFill>
                <a:effectLst/>
                <a:latin typeface="Cambria" panose="02040503050406030204" pitchFamily="18" charset="0"/>
                <a:ea typeface="Cambria" panose="02040503050406030204" pitchFamily="18" charset="0"/>
              </a:rPr>
              <a:t> </a:t>
            </a:r>
            <a:r>
              <a:rPr lang="en-US" sz="4400" b="1" u="sng" dirty="0" err="1">
                <a:solidFill>
                  <a:srgbClr val="FF0000"/>
                </a:solidFill>
                <a:effectLst/>
                <a:latin typeface="Cambria" panose="02040503050406030204" pitchFamily="18" charset="0"/>
                <a:ea typeface="Cambria" panose="02040503050406030204" pitchFamily="18" charset="0"/>
              </a:rPr>
              <a:t>giải</a:t>
            </a:r>
            <a:r>
              <a:rPr lang="en-US" sz="4400" b="1" u="sng"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Mai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+ 12) : 2 = 83 ( con)</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endParaRPr lang="en-US" sz="4400" dirty="0">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83 = 71 (con )</a:t>
            </a:r>
          </a:p>
          <a:p>
            <a:pPr marL="0" marR="0" algn="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Đáp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Mai: 83 con</a:t>
            </a:r>
          </a:p>
          <a:p>
            <a:pPr marL="0" marR="0" algn="r">
              <a:lnSpc>
                <a:spcPct val="110000"/>
              </a:lnSpc>
              <a:spcBef>
                <a:spcPts val="0"/>
              </a:spcBef>
              <a:spcAft>
                <a:spcPts val="0"/>
              </a:spcAft>
            </a:pPr>
            <a:r>
              <a:rPr lang="en-US" sz="4400" dirty="0">
                <a:latin typeface="Cambria" panose="02040503050406030204" pitchFamily="18" charset="0"/>
                <a:ea typeface="Cambria" panose="02040503050406030204" pitchFamily="18" charset="0"/>
              </a:rPr>
              <a:t>Mi: 71 con</a:t>
            </a:r>
            <a:endParaRPr lang="en-US" sz="4400" dirty="0">
              <a:effectLst/>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414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0">
            <a:hlinkClick r:id="" action="ppaction://media"/>
            <a:extLst>
              <a:ext uri="{FF2B5EF4-FFF2-40B4-BE49-F238E27FC236}">
                <a16:creationId xmlns:a16="http://schemas.microsoft.com/office/drawing/2014/main" id="{EEF3F687-3D65-6E1A-A3EB-BC91DDAC93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41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18474"/>
            <a:ext cx="10107765" cy="1815882"/>
          </a:xfrm>
          <a:prstGeom prst="rect">
            <a:avLst/>
          </a:prstGeom>
          <a:noFill/>
        </p:spPr>
        <p:txBody>
          <a:bodyPr wrap="square" lIns="91440" tIns="45720" rIns="91440" bIns="45720" rtlCol="0">
            <a:spAutoFit/>
          </a:bodyPr>
          <a:lstStyle/>
          <a:p>
            <a:pPr lvl="0"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lễ hội trồng cây, Trường Tiểu học Lê Lợi và Trường Tiểu học Kim Đồng trồng được tất cả 450 cây. Trường Tiểu học Lê Lợi trồng được ít hơn Trường Tiểu học Kim Đồng là 28 cây. Hỏi mỗi trường trồng được bao nhiêu cây?</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3</a:t>
            </a:r>
          </a:p>
        </p:txBody>
      </p:sp>
      <p:pic>
        <p:nvPicPr>
          <p:cNvPr id="5" name="Picture 4">
            <a:extLst>
              <a:ext uri="{FF2B5EF4-FFF2-40B4-BE49-F238E27FC236}">
                <a16:creationId xmlns:a16="http://schemas.microsoft.com/office/drawing/2014/main" id="{2132C431-19A0-1206-9491-28AB01BFE0B0}"/>
              </a:ext>
            </a:extLst>
          </p:cNvPr>
          <p:cNvPicPr>
            <a:picLocks noChangeAspect="1"/>
          </p:cNvPicPr>
          <p:nvPr/>
        </p:nvPicPr>
        <p:blipFill>
          <a:blip r:embed="rId3"/>
          <a:stretch>
            <a:fillRect/>
          </a:stretch>
        </p:blipFill>
        <p:spPr>
          <a:xfrm>
            <a:off x="7322416" y="2445489"/>
            <a:ext cx="4354570" cy="2842880"/>
          </a:xfrm>
          <a:prstGeom prst="rect">
            <a:avLst/>
          </a:prstGeom>
        </p:spPr>
      </p:pic>
      <p:sp>
        <p:nvSpPr>
          <p:cNvPr id="6" name="TextBox 5">
            <a:extLst>
              <a:ext uri="{FF2B5EF4-FFF2-40B4-BE49-F238E27FC236}">
                <a16:creationId xmlns:a16="http://schemas.microsoft.com/office/drawing/2014/main" id="{7F5E3FDC-3BF9-06D5-FDC6-2A5CDC9F83D0}"/>
              </a:ext>
            </a:extLst>
          </p:cNvPr>
          <p:cNvSpPr txBox="1"/>
          <p:nvPr/>
        </p:nvSpPr>
        <p:spPr>
          <a:xfrm>
            <a:off x="255181" y="3994246"/>
            <a:ext cx="2052512" cy="400110"/>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Lê </a:t>
            </a:r>
            <a:r>
              <a:rPr lang="en-US" sz="2000" b="1" dirty="0" err="1">
                <a:solidFill>
                  <a:srgbClr val="016D16"/>
                </a:solidFill>
                <a:cs typeface="Calibri" panose="020F0502020204030204" pitchFamily="34" charset="0"/>
              </a:rPr>
              <a:t>Lợi</a:t>
            </a:r>
            <a:endParaRPr lang="en-US" sz="2000" b="1" dirty="0">
              <a:solidFill>
                <a:srgbClr val="016D16"/>
              </a:solidFill>
              <a:cs typeface="Calibri" panose="020F0502020204030204" pitchFamily="34" charset="0"/>
            </a:endParaRPr>
          </a:p>
        </p:txBody>
      </p:sp>
      <p:grpSp>
        <p:nvGrpSpPr>
          <p:cNvPr id="12" name="Group 11">
            <a:extLst>
              <a:ext uri="{FF2B5EF4-FFF2-40B4-BE49-F238E27FC236}">
                <a16:creationId xmlns:a16="http://schemas.microsoft.com/office/drawing/2014/main" id="{D2B11524-33C4-5C55-1E41-3393A919F490}"/>
              </a:ext>
            </a:extLst>
          </p:cNvPr>
          <p:cNvGrpSpPr/>
          <p:nvPr/>
        </p:nvGrpSpPr>
        <p:grpSpPr>
          <a:xfrm>
            <a:off x="2368702" y="4022213"/>
            <a:ext cx="1895175" cy="399872"/>
            <a:chOff x="3276600" y="3124200"/>
            <a:chExt cx="3505200" cy="399872"/>
          </a:xfrm>
        </p:grpSpPr>
        <p:cxnSp>
          <p:nvCxnSpPr>
            <p:cNvPr id="21" name="Straight Connector 20">
              <a:extLst>
                <a:ext uri="{FF2B5EF4-FFF2-40B4-BE49-F238E27FC236}">
                  <a16:creationId xmlns:a16="http://schemas.microsoft.com/office/drawing/2014/main" id="{B5177BEA-33E4-43B8-9731-AF5723EAF2B1}"/>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2" name="Straight Connector 21">
              <a:extLst>
                <a:ext uri="{FF2B5EF4-FFF2-40B4-BE49-F238E27FC236}">
                  <a16:creationId xmlns:a16="http://schemas.microsoft.com/office/drawing/2014/main" id="{AB411061-2BB6-C90B-F103-615870C6840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 name="Straight Connector 23">
              <a:extLst>
                <a:ext uri="{FF2B5EF4-FFF2-40B4-BE49-F238E27FC236}">
                  <a16:creationId xmlns:a16="http://schemas.microsoft.com/office/drawing/2014/main" id="{199E4E94-2EE9-EB50-80CA-8F668665CE48}"/>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28" name="Right Brace 27">
            <a:extLst>
              <a:ext uri="{FF2B5EF4-FFF2-40B4-BE49-F238E27FC236}">
                <a16:creationId xmlns:a16="http://schemas.microsoft.com/office/drawing/2014/main" id="{0D08ABF6-53F0-F632-05BB-0147C1B3C3B4}"/>
              </a:ext>
            </a:extLst>
          </p:cNvPr>
          <p:cNvSpPr/>
          <p:nvPr/>
        </p:nvSpPr>
        <p:spPr>
          <a:xfrm>
            <a:off x="8359889" y="3671483"/>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E28E8D13-247A-FEF8-283E-72CDFD64F382}"/>
              </a:ext>
            </a:extLst>
          </p:cNvPr>
          <p:cNvSpPr txBox="1"/>
          <p:nvPr/>
        </p:nvSpPr>
        <p:spPr>
          <a:xfrm>
            <a:off x="350875" y="5064129"/>
            <a:ext cx="2025465" cy="707886"/>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Kim </a:t>
            </a:r>
            <a:r>
              <a:rPr lang="en-US" sz="2000" b="1" dirty="0" err="1">
                <a:solidFill>
                  <a:srgbClr val="016D16"/>
                </a:solidFill>
                <a:cs typeface="Calibri" panose="020F0502020204030204" pitchFamily="34" charset="0"/>
              </a:rPr>
              <a:t>Đồng</a:t>
            </a:r>
            <a:endParaRPr lang="en-US" sz="2000" b="1" dirty="0">
              <a:solidFill>
                <a:srgbClr val="016D16"/>
              </a:solidFill>
              <a:cs typeface="Calibri" panose="020F0502020204030204" pitchFamily="34" charset="0"/>
            </a:endParaRPr>
          </a:p>
        </p:txBody>
      </p:sp>
      <p:grpSp>
        <p:nvGrpSpPr>
          <p:cNvPr id="30" name="Group 29">
            <a:extLst>
              <a:ext uri="{FF2B5EF4-FFF2-40B4-BE49-F238E27FC236}">
                <a16:creationId xmlns:a16="http://schemas.microsoft.com/office/drawing/2014/main" id="{2885C03E-C931-1231-29D7-3CD79F3F5F4D}"/>
              </a:ext>
            </a:extLst>
          </p:cNvPr>
          <p:cNvGrpSpPr/>
          <p:nvPr/>
        </p:nvGrpSpPr>
        <p:grpSpPr>
          <a:xfrm>
            <a:off x="2368701" y="5160562"/>
            <a:ext cx="5890021" cy="399871"/>
            <a:chOff x="3276600" y="3124200"/>
            <a:chExt cx="3505200" cy="399872"/>
          </a:xfrm>
        </p:grpSpPr>
        <p:cxnSp>
          <p:nvCxnSpPr>
            <p:cNvPr id="31" name="Straight Connector 30">
              <a:extLst>
                <a:ext uri="{FF2B5EF4-FFF2-40B4-BE49-F238E27FC236}">
                  <a16:creationId xmlns:a16="http://schemas.microsoft.com/office/drawing/2014/main" id="{59BD2B99-0EA9-9099-AC4D-1B1877A11E87}"/>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464" name="Straight Connector 2463">
              <a:extLst>
                <a:ext uri="{FF2B5EF4-FFF2-40B4-BE49-F238E27FC236}">
                  <a16:creationId xmlns:a16="http://schemas.microsoft.com/office/drawing/2014/main" id="{67EBB672-4881-D6BB-EE3B-62D520E14175}"/>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65" name="Straight Connector 2464">
              <a:extLst>
                <a:ext uri="{FF2B5EF4-FFF2-40B4-BE49-F238E27FC236}">
                  <a16:creationId xmlns:a16="http://schemas.microsoft.com/office/drawing/2014/main" id="{35FE9EF8-DF88-3686-BA34-F84E0BE90E9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466" name="Straight Connector 2465">
            <a:extLst>
              <a:ext uri="{FF2B5EF4-FFF2-40B4-BE49-F238E27FC236}">
                <a16:creationId xmlns:a16="http://schemas.microsoft.com/office/drawing/2014/main" id="{3C622765-2FEF-2C01-F1C5-127BE77733AF}"/>
              </a:ext>
            </a:extLst>
          </p:cNvPr>
          <p:cNvCxnSpPr>
            <a:cxnSpLocks/>
          </p:cNvCxnSpPr>
          <p:nvPr/>
        </p:nvCxnSpPr>
        <p:spPr>
          <a:xfrm flipV="1">
            <a:off x="4254652" y="4328423"/>
            <a:ext cx="0" cy="1019478"/>
          </a:xfrm>
          <a:prstGeom prst="line">
            <a:avLst/>
          </a:prstGeom>
          <a:noFill/>
          <a:ln w="57150" cap="flat" cmpd="sng" algn="ctr">
            <a:solidFill>
              <a:srgbClr val="FC6E51">
                <a:lumMod val="75000"/>
              </a:srgbClr>
            </a:solidFill>
            <a:prstDash val="sysDot"/>
            <a:miter lim="800000"/>
          </a:ln>
          <a:effectLst/>
        </p:spPr>
      </p:cxnSp>
      <p:sp>
        <p:nvSpPr>
          <p:cNvPr id="2467" name="Right Brace 2466">
            <a:extLst>
              <a:ext uri="{FF2B5EF4-FFF2-40B4-BE49-F238E27FC236}">
                <a16:creationId xmlns:a16="http://schemas.microsoft.com/office/drawing/2014/main" id="{0A2D1201-1EA4-F6C8-691A-FB055E2FF978}"/>
              </a:ext>
            </a:extLst>
          </p:cNvPr>
          <p:cNvSpPr/>
          <p:nvPr/>
        </p:nvSpPr>
        <p:spPr>
          <a:xfrm rot="16200000">
            <a:off x="6084225" y="3143656"/>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468" name="TextBox 2467">
            <a:extLst>
              <a:ext uri="{FF2B5EF4-FFF2-40B4-BE49-F238E27FC236}">
                <a16:creationId xmlns:a16="http://schemas.microsoft.com/office/drawing/2014/main" id="{0A1083EC-7F47-AE36-6F50-AE5D0C1D5D9C}"/>
              </a:ext>
            </a:extLst>
          </p:cNvPr>
          <p:cNvSpPr txBox="1"/>
          <p:nvPr/>
        </p:nvSpPr>
        <p:spPr>
          <a:xfrm>
            <a:off x="6229916" y="4035850"/>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28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69" name="TextBox 2468">
            <a:extLst>
              <a:ext uri="{FF2B5EF4-FFF2-40B4-BE49-F238E27FC236}">
                <a16:creationId xmlns:a16="http://schemas.microsoft.com/office/drawing/2014/main" id="{A77A7A83-BDAD-49C6-DD64-3BF3B4D90139}"/>
              </a:ext>
            </a:extLst>
          </p:cNvPr>
          <p:cNvSpPr txBox="1"/>
          <p:nvPr/>
        </p:nvSpPr>
        <p:spPr>
          <a:xfrm>
            <a:off x="8916750" y="4170003"/>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450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70" name="TextBox 2469">
            <a:extLst>
              <a:ext uri="{FF2B5EF4-FFF2-40B4-BE49-F238E27FC236}">
                <a16:creationId xmlns:a16="http://schemas.microsoft.com/office/drawing/2014/main" id="{8FC63F04-8D25-FEDF-1E81-511927E3AA7B}"/>
              </a:ext>
            </a:extLst>
          </p:cNvPr>
          <p:cNvSpPr txBox="1"/>
          <p:nvPr/>
        </p:nvSpPr>
        <p:spPr>
          <a:xfrm>
            <a:off x="1391235" y="2414767"/>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471" name="Picture 2470">
            <a:extLst>
              <a:ext uri="{FF2B5EF4-FFF2-40B4-BE49-F238E27FC236}">
                <a16:creationId xmlns:a16="http://schemas.microsoft.com/office/drawing/2014/main" id="{AF176F8F-F75E-1A3C-95A7-12769721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406754" y="4091582"/>
            <a:ext cx="2637507" cy="974187"/>
          </a:xfrm>
          <a:prstGeom prst="rect">
            <a:avLst/>
          </a:prstGeom>
          <a:ln>
            <a:noFill/>
          </a:ln>
        </p:spPr>
      </p:pic>
      <p:pic>
        <p:nvPicPr>
          <p:cNvPr id="2472" name="Picture 2471">
            <a:extLst>
              <a:ext uri="{FF2B5EF4-FFF2-40B4-BE49-F238E27FC236}">
                <a16:creationId xmlns:a16="http://schemas.microsoft.com/office/drawing/2014/main" id="{346F06FB-52DC-9297-E706-9CA2CDCECAE8}"/>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5772572" y="3371290"/>
            <a:ext cx="794971" cy="848033"/>
          </a:xfrm>
          <a:prstGeom prst="rect">
            <a:avLst/>
          </a:prstGeom>
        </p:spPr>
      </p:pic>
    </p:spTree>
    <p:extLst>
      <p:ext uri="{BB962C8B-B14F-4D97-AF65-F5344CB8AC3E}">
        <p14:creationId xmlns:p14="http://schemas.microsoft.com/office/powerpoint/2010/main" val="21472485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70"/>
                                        </p:tgtEl>
                                        <p:attrNameLst>
                                          <p:attrName>style.visibility</p:attrName>
                                        </p:attrNameLst>
                                      </p:cBhvr>
                                      <p:to>
                                        <p:strVal val="visible"/>
                                      </p:to>
                                    </p:set>
                                    <p:animEffect transition="in" filter="fade">
                                      <p:cBhvr>
                                        <p:cTn id="21" dur="1000"/>
                                        <p:tgtEl>
                                          <p:spTgt spid="2470"/>
                                        </p:tgtEl>
                                      </p:cBhvr>
                                    </p:animEffect>
                                    <p:anim calcmode="lin" valueType="num">
                                      <p:cBhvr>
                                        <p:cTn id="22" dur="1000" fill="hold"/>
                                        <p:tgtEl>
                                          <p:spTgt spid="2470"/>
                                        </p:tgtEl>
                                        <p:attrNameLst>
                                          <p:attrName>ppt_x</p:attrName>
                                        </p:attrNameLst>
                                      </p:cBhvr>
                                      <p:tavLst>
                                        <p:tav tm="0">
                                          <p:val>
                                            <p:strVal val="#ppt_x"/>
                                          </p:val>
                                        </p:tav>
                                        <p:tav tm="100000">
                                          <p:val>
                                            <p:strVal val="#ppt_x"/>
                                          </p:val>
                                        </p:tav>
                                      </p:tavLst>
                                    </p:anim>
                                    <p:anim calcmode="lin" valueType="num">
                                      <p:cBhvr>
                                        <p:cTn id="23" dur="1000" fill="hold"/>
                                        <p:tgtEl>
                                          <p:spTgt spid="24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69"/>
                                        </p:tgtEl>
                                        <p:attrNameLst>
                                          <p:attrName>style.visibility</p:attrName>
                                        </p:attrNameLst>
                                      </p:cBhvr>
                                      <p:to>
                                        <p:strVal val="visible"/>
                                      </p:to>
                                    </p:set>
                                    <p:animEffect transition="in" filter="wipe(down)">
                                      <p:cBhvr>
                                        <p:cTn id="53" dur="500"/>
                                        <p:tgtEl>
                                          <p:spTgt spid="246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466"/>
                                        </p:tgtEl>
                                        <p:attrNameLst>
                                          <p:attrName>style.visibility</p:attrName>
                                        </p:attrNameLst>
                                      </p:cBhvr>
                                      <p:to>
                                        <p:strVal val="visible"/>
                                      </p:to>
                                    </p:set>
                                    <p:animEffect transition="in" filter="fade">
                                      <p:cBhvr>
                                        <p:cTn id="58" dur="1000"/>
                                        <p:tgtEl>
                                          <p:spTgt spid="2466"/>
                                        </p:tgtEl>
                                      </p:cBhvr>
                                    </p:animEffect>
                                    <p:anim calcmode="lin" valueType="num">
                                      <p:cBhvr>
                                        <p:cTn id="59" dur="1000" fill="hold"/>
                                        <p:tgtEl>
                                          <p:spTgt spid="2466"/>
                                        </p:tgtEl>
                                        <p:attrNameLst>
                                          <p:attrName>ppt_x</p:attrName>
                                        </p:attrNameLst>
                                      </p:cBhvr>
                                      <p:tavLst>
                                        <p:tav tm="0">
                                          <p:val>
                                            <p:strVal val="#ppt_x"/>
                                          </p:val>
                                        </p:tav>
                                        <p:tav tm="100000">
                                          <p:val>
                                            <p:strVal val="#ppt_x"/>
                                          </p:val>
                                        </p:tav>
                                      </p:tavLst>
                                    </p:anim>
                                    <p:anim calcmode="lin" valueType="num">
                                      <p:cBhvr>
                                        <p:cTn id="60" dur="1000" fill="hold"/>
                                        <p:tgtEl>
                                          <p:spTgt spid="246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67"/>
                                        </p:tgtEl>
                                        <p:attrNameLst>
                                          <p:attrName>style.visibility</p:attrName>
                                        </p:attrNameLst>
                                      </p:cBhvr>
                                      <p:to>
                                        <p:strVal val="visible"/>
                                      </p:to>
                                    </p:set>
                                    <p:animEffect transition="in" filter="wipe(down)">
                                      <p:cBhvr>
                                        <p:cTn id="65" dur="500"/>
                                        <p:tgtEl>
                                          <p:spTgt spid="246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468"/>
                                        </p:tgtEl>
                                        <p:attrNameLst>
                                          <p:attrName>style.visibility</p:attrName>
                                        </p:attrNameLst>
                                      </p:cBhvr>
                                      <p:to>
                                        <p:strVal val="visible"/>
                                      </p:to>
                                    </p:set>
                                    <p:animEffect transition="in" filter="wipe(down)">
                                      <p:cBhvr>
                                        <p:cTn id="68" dur="500"/>
                                        <p:tgtEl>
                                          <p:spTgt spid="2468"/>
                                        </p:tgtEl>
                                      </p:cBhvr>
                                    </p:animEffect>
                                  </p:childTnLst>
                                </p:cTn>
                              </p:par>
                              <p:par>
                                <p:cTn id="69" presetID="22" presetClass="entr" presetSubtype="4" fill="hold" nodeType="withEffect">
                                  <p:stCondLst>
                                    <p:cond delay="0"/>
                                  </p:stCondLst>
                                  <p:childTnLst>
                                    <p:set>
                                      <p:cBhvr>
                                        <p:cTn id="70" dur="1" fill="hold">
                                          <p:stCondLst>
                                            <p:cond delay="0"/>
                                          </p:stCondLst>
                                        </p:cTn>
                                        <p:tgtEl>
                                          <p:spTgt spid="2471"/>
                                        </p:tgtEl>
                                        <p:attrNameLst>
                                          <p:attrName>style.visibility</p:attrName>
                                        </p:attrNameLst>
                                      </p:cBhvr>
                                      <p:to>
                                        <p:strVal val="visible"/>
                                      </p:to>
                                    </p:set>
                                    <p:animEffect transition="in" filter="wipe(down)">
                                      <p:cBhvr>
                                        <p:cTn id="71" dur="500"/>
                                        <p:tgtEl>
                                          <p:spTgt spid="2471"/>
                                        </p:tgtEl>
                                      </p:cBhvr>
                                    </p:animEffect>
                                  </p:childTnLst>
                                </p:cTn>
                              </p:par>
                              <p:par>
                                <p:cTn id="72" presetID="22" presetClass="entr" presetSubtype="4" fill="hold" nodeType="withEffect">
                                  <p:stCondLst>
                                    <p:cond delay="0"/>
                                  </p:stCondLst>
                                  <p:childTnLst>
                                    <p:set>
                                      <p:cBhvr>
                                        <p:cTn id="73" dur="1" fill="hold">
                                          <p:stCondLst>
                                            <p:cond delay="0"/>
                                          </p:stCondLst>
                                        </p:cTn>
                                        <p:tgtEl>
                                          <p:spTgt spid="2472"/>
                                        </p:tgtEl>
                                        <p:attrNameLst>
                                          <p:attrName>style.visibility</p:attrName>
                                        </p:attrNameLst>
                                      </p:cBhvr>
                                      <p:to>
                                        <p:strVal val="visible"/>
                                      </p:to>
                                    </p:set>
                                    <p:animEffect transition="in" filter="wipe(down)">
                                      <p:cBhvr>
                                        <p:cTn id="74" dur="500"/>
                                        <p:tgtEl>
                                          <p:spTgt spid="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animBg="1"/>
      <p:bldP spid="29" grpId="0"/>
      <p:bldP spid="2467" grpId="0" animBg="1"/>
      <p:bldP spid="2468" grpId="0"/>
      <p:bldP spid="2469" grpId="0"/>
      <p:bldP spid="24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4" name="TextBox 3">
            <a:extLst>
              <a:ext uri="{FF2B5EF4-FFF2-40B4-BE49-F238E27FC236}">
                <a16:creationId xmlns:a16="http://schemas.microsoft.com/office/drawing/2014/main" id="{99694C5F-1B16-78C3-447B-CE17D486E548}"/>
              </a:ext>
            </a:extLst>
          </p:cNvPr>
          <p:cNvSpPr txBox="1"/>
          <p:nvPr/>
        </p:nvSpPr>
        <p:spPr>
          <a:xfrm>
            <a:off x="818707" y="669851"/>
            <a:ext cx="11100391" cy="477945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giải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Trường Tiểu học Kim Đồng trồng được số cây là</a:t>
            </a:r>
            <a:r>
              <a:rPr lang="en-US" sz="4000" dirty="0">
                <a:solidFill>
                  <a:srgbClr val="000000"/>
                </a:solidFill>
                <a:latin typeface="Cambria" panose="02040503050406030204" pitchFamily="18" charset="0"/>
                <a:ea typeface="Cambria" panose="02040503050406030204" pitchFamily="18" charset="0"/>
              </a:rPr>
              <a:t>:</a:t>
            </a:r>
            <a:r>
              <a:rPr lang="vi-VN" sz="4000" dirty="0">
                <a:solidFill>
                  <a:srgbClr val="000000"/>
                </a:solidFill>
                <a:latin typeface="Cambria" panose="02040503050406030204" pitchFamily="18" charset="0"/>
                <a:ea typeface="Cambria" panose="02040503050406030204" pitchFamily="18" charset="0"/>
              </a:rPr>
              <a:t>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+ 28) : 2 = 239 ( cây)</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Trương Tiểu học Lê Lợi trồng được số cây là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239= 211 ( cây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Đáp số: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Kim </a:t>
            </a:r>
            <a:r>
              <a:rPr lang="en-US" sz="4000" dirty="0" err="1">
                <a:solidFill>
                  <a:srgbClr val="000000"/>
                </a:solidFill>
                <a:latin typeface="Cambria" panose="02040503050406030204" pitchFamily="18" charset="0"/>
                <a:ea typeface="Cambria" panose="02040503050406030204" pitchFamily="18" charset="0"/>
              </a:rPr>
              <a:t>Đồng</a:t>
            </a:r>
            <a:r>
              <a:rPr lang="en-US" sz="4000" dirty="0">
                <a:solidFill>
                  <a:srgbClr val="000000"/>
                </a:solidFill>
                <a:latin typeface="Cambria" panose="02040503050406030204" pitchFamily="18" charset="0"/>
                <a:ea typeface="Cambria" panose="02040503050406030204" pitchFamily="18" charset="0"/>
              </a:rPr>
              <a:t>: 239</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a:p>
            <a:pPr algn="ctr">
              <a:lnSpc>
                <a:spcPct val="110000"/>
              </a:lnSpc>
            </a:pP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Lê </a:t>
            </a:r>
            <a:r>
              <a:rPr lang="en-US" sz="4000" dirty="0" err="1">
                <a:solidFill>
                  <a:srgbClr val="000000"/>
                </a:solidFill>
                <a:latin typeface="Cambria" panose="02040503050406030204" pitchFamily="18" charset="0"/>
                <a:ea typeface="Cambria" panose="02040503050406030204" pitchFamily="18" charset="0"/>
              </a:rPr>
              <a:t>Lợi</a:t>
            </a:r>
            <a:r>
              <a:rPr lang="en-US" sz="4000" dirty="0">
                <a:solidFill>
                  <a:srgbClr val="000000"/>
                </a:solidFill>
                <a:latin typeface="Cambria" panose="02040503050406030204" pitchFamily="18" charset="0"/>
                <a:ea typeface="Cambria" panose="02040503050406030204" pitchFamily="18" charset="0"/>
              </a:rPr>
              <a:t>: 211</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29529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27F6D4-7CAD-6688-E2CA-E0782D9653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2148C84-01F8-6FC8-C550-E1AB614BF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couple of kids holding books&#10;&#10;Description automatically generated">
            <a:extLst>
              <a:ext uri="{FF2B5EF4-FFF2-40B4-BE49-F238E27FC236}">
                <a16:creationId xmlns:a16="http://schemas.microsoft.com/office/drawing/2014/main" id="{B5880189-420D-B579-F498-8FB654396C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06478" y="2768216"/>
            <a:ext cx="12192000" cy="5333129"/>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A6DA1263-BF49-32F0-4F80-AA4E8D9F3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603" y="1155823"/>
            <a:ext cx="9669094" cy="2347163"/>
          </a:xfrm>
          <a:prstGeom prst="rect">
            <a:avLst/>
          </a:prstGeom>
        </p:spPr>
      </p:pic>
    </p:spTree>
    <p:extLst>
      <p:ext uri="{BB962C8B-B14F-4D97-AF65-F5344CB8AC3E}">
        <p14:creationId xmlns:p14="http://schemas.microsoft.com/office/powerpoint/2010/main" val="32256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1F449A-F426-77CE-70DF-FBD62A4C9FE2}"/>
              </a:ext>
            </a:extLst>
          </p:cNvPr>
          <p:cNvGrpSpPr/>
          <p:nvPr/>
        </p:nvGrpSpPr>
        <p:grpSpPr>
          <a:xfrm>
            <a:off x="4345380" y="1301813"/>
            <a:ext cx="6833937" cy="2529407"/>
            <a:chOff x="5005137" y="1487008"/>
            <a:chExt cx="6833937" cy="4788785"/>
          </a:xfrm>
        </p:grpSpPr>
        <p:sp>
          <p:nvSpPr>
            <p:cNvPr id="3" name="思想气泡: 云 7">
              <a:extLst>
                <a:ext uri="{FF2B5EF4-FFF2-40B4-BE49-F238E27FC236}">
                  <a16:creationId xmlns:a16="http://schemas.microsoft.com/office/drawing/2014/main" id="{3B8D446B-4031-7E40-F0C0-537166E9A10A}"/>
                </a:ext>
              </a:extLst>
            </p:cNvPr>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cs"/>
              </a:endParaRPr>
            </a:p>
          </p:txBody>
        </p:sp>
        <p:sp>
          <p:nvSpPr>
            <p:cNvPr id="4" name="TextBox 3">
              <a:extLst>
                <a:ext uri="{FF2B5EF4-FFF2-40B4-BE49-F238E27FC236}">
                  <a16:creationId xmlns:a16="http://schemas.microsoft.com/office/drawing/2014/main" id="{79F6EA84-EABD-7471-97C0-231D61D796FF}"/>
                </a:ext>
              </a:extLst>
            </p:cNvPr>
            <p:cNvSpPr txBox="1"/>
            <p:nvPr/>
          </p:nvSpPr>
          <p:spPr>
            <a:xfrm>
              <a:off x="5850297" y="2604127"/>
              <a:ext cx="53930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Ai </a:t>
              </a:r>
              <a:r>
                <a:rPr kumimoji="0" lang="en-US" sz="6000" b="1" i="0" u="none" strike="noStrike" kern="1200" cap="none" spc="0" normalizeH="0" baseline="0" noProof="0" dirty="0" err="1">
                  <a:ln>
                    <a:noFill/>
                  </a:ln>
                  <a:solidFill>
                    <a:srgbClr val="579A33"/>
                  </a:solidFill>
                  <a:effectLst/>
                  <a:uLnTx/>
                  <a:uFillTx/>
                  <a:latin typeface="Cambria" panose="02040503050406030204" pitchFamily="18" charset="0"/>
                  <a:ea typeface="+mn-ea"/>
                  <a:cs typeface="+mn-cs"/>
                </a:rPr>
                <a:t>nhanh</a:t>
              </a:r>
              <a:r>
                <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a:t>
              </a:r>
              <a:r>
                <a:rPr kumimoji="0" lang="en-US" sz="6000" b="1" i="0" u="none" strike="noStrike" kern="1200" cap="none" spc="0" normalizeH="0" baseline="0" noProof="0" dirty="0" err="1">
                  <a:ln>
                    <a:noFill/>
                  </a:ln>
                  <a:solidFill>
                    <a:srgbClr val="579A33"/>
                  </a:solidFill>
                  <a:effectLst/>
                  <a:uLnTx/>
                  <a:uFillTx/>
                  <a:latin typeface="Cambria" panose="02040503050406030204" pitchFamily="18" charset="0"/>
                  <a:ea typeface="+mn-ea"/>
                  <a:cs typeface="+mn-cs"/>
                </a:rPr>
                <a:t>hơn</a:t>
              </a:r>
              <a:endPar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endParaRPr>
            </a:p>
          </p:txBody>
        </p:sp>
      </p:grpSp>
      <p:pic>
        <p:nvPicPr>
          <p:cNvPr id="6" name="Đồ họa 6">
            <a:extLst>
              <a:ext uri="{FF2B5EF4-FFF2-40B4-BE49-F238E27FC236}">
                <a16:creationId xmlns:a16="http://schemas.microsoft.com/office/drawing/2014/main" id="{6ABA362F-E746-6D6E-79B0-BFB9A8FC2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929" y="2172714"/>
            <a:ext cx="3291192" cy="4685286"/>
          </a:xfrm>
          <a:prstGeom prst="rect">
            <a:avLst/>
          </a:prstGeom>
        </p:spPr>
      </p:pic>
    </p:spTree>
    <p:extLst>
      <p:ext uri="{BB962C8B-B14F-4D97-AF65-F5344CB8AC3E}">
        <p14:creationId xmlns:p14="http://schemas.microsoft.com/office/powerpoint/2010/main" val="19032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65" name="Google Shape;226;p30"/>
          <p:cNvSpPr txBox="1">
            <a:spLocks/>
          </p:cNvSpPr>
          <p:nvPr/>
        </p:nvSpPr>
        <p:spPr>
          <a:xfrm>
            <a:off x="1189190" y="2112762"/>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92681129 = 10 397</a:t>
            </a:r>
          </a:p>
        </p:txBody>
      </p:sp>
      <p:sp>
        <p:nvSpPr>
          <p:cNvPr id="2" name="TextBox 1">
            <a:extLst>
              <a:ext uri="{FF2B5EF4-FFF2-40B4-BE49-F238E27FC236}">
                <a16:creationId xmlns:a16="http://schemas.microsoft.com/office/drawing/2014/main" id="{A08939D2-7978-5DC6-78FB-C5CFB272A4A6}"/>
              </a:ext>
            </a:extLst>
          </p:cNvPr>
          <p:cNvSpPr txBox="1"/>
          <p:nvPr/>
        </p:nvSpPr>
        <p:spPr>
          <a:xfrm>
            <a:off x="1250874" y="520188"/>
            <a:ext cx="9473609" cy="1873205"/>
          </a:xfrm>
          <a:prstGeom prst="rect">
            <a:avLst/>
          </a:prstGeom>
          <a:noFill/>
        </p:spPr>
        <p:txBody>
          <a:bodyPr wrap="square" rtlCol="0">
            <a:spAutoFit/>
          </a:bodyPr>
          <a:lstStyle/>
          <a:p>
            <a:pPr marL="0" marR="0" algn="just">
              <a:lnSpc>
                <a:spcPct val="110000"/>
              </a:lnSpc>
              <a:spcBef>
                <a:spcPts val="0"/>
              </a:spcBef>
              <a:spcAft>
                <a:spcPts val="0"/>
              </a:spcAft>
            </a:pPr>
            <a:r>
              <a:rPr lang="en-US" sz="3600" b="1" i="1" dirty="0" err="1">
                <a:effectLst/>
                <a:latin typeface="Cambria" panose="02040503050406030204" pitchFamily="18" charset="0"/>
                <a:ea typeface="Cambria" panose="02040503050406030204" pitchFamily="18" charset="0"/>
              </a:rPr>
              <a:t>Đố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em</a:t>
            </a:r>
            <a:r>
              <a:rPr lang="en-US" sz="3600" b="1" i="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3600" b="1" dirty="0" err="1">
                <a:effectLst/>
                <a:latin typeface="Cambria" panose="02040503050406030204" pitchFamily="18" charset="0"/>
                <a:ea typeface="Cambria" panose="02040503050406030204" pitchFamily="18" charset="0"/>
              </a:rPr>
              <a:t>Đặt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dấu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cộng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giữa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chữ</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số</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phép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tính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đúng</a:t>
            </a:r>
            <a:r>
              <a:rPr lang="en-US" sz="3600" b="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4" name="Google Shape;226;p30">
            <a:extLst>
              <a:ext uri="{FF2B5EF4-FFF2-40B4-BE49-F238E27FC236}">
                <a16:creationId xmlns:a16="http://schemas.microsoft.com/office/drawing/2014/main" id="{9BBA2C80-10C1-EB82-B60D-5BD19AF5A5F5}"/>
              </a:ext>
            </a:extLst>
          </p:cNvPr>
          <p:cNvSpPr txBox="1">
            <a:spLocks/>
          </p:cNvSpPr>
          <p:nvPr/>
        </p:nvSpPr>
        <p:spPr>
          <a:xfrm>
            <a:off x="1203367" y="2116307"/>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 + 1129 = 10 397</a:t>
            </a:r>
          </a:p>
        </p:txBody>
      </p:sp>
    </p:spTree>
    <p:extLst>
      <p:ext uri="{BB962C8B-B14F-4D97-AF65-F5344CB8AC3E}">
        <p14:creationId xmlns:p14="http://schemas.microsoft.com/office/powerpoint/2010/main" val="3832926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barn(inVertical)">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5"/>
                                        </p:tgtEl>
                                      </p:cBhvr>
                                    </p:animEffect>
                                    <p:set>
                                      <p:cBhvr>
                                        <p:cTn id="15" dur="1" fill="hold">
                                          <p:stCondLst>
                                            <p:cond delay="499"/>
                                          </p:stCondLst>
                                        </p:cTn>
                                        <p:tgtEl>
                                          <p:spTgt spid="1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5" grpId="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277" name="Google Shape;2277;p57"/>
          <p:cNvSpPr txBox="1"/>
          <p:nvPr/>
        </p:nvSpPr>
        <p:spPr>
          <a:xfrm>
            <a:off x="1670388" y="2015209"/>
            <a:ext cx="4658851" cy="2018025"/>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Handlee"/>
              </a:rPr>
              <a:t>Xem lại nội dung bài học</a:t>
            </a:r>
            <a:endParaRPr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Handlee"/>
            </a:endParaRPr>
          </a:p>
        </p:txBody>
      </p:sp>
      <p:sp>
        <p:nvSpPr>
          <p:cNvPr id="2283" name="Google Shape;2283;p57"/>
          <p:cNvSpPr txBox="1"/>
          <p:nvPr/>
        </p:nvSpPr>
        <p:spPr>
          <a:xfrm>
            <a:off x="5519019" y="3584476"/>
            <a:ext cx="5124831" cy="2033673"/>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Handlee"/>
              </a:rPr>
              <a:t>Xem trước bài 27</a:t>
            </a:r>
            <a:endParaRPr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Handlee"/>
            </a:endParaRPr>
          </a:p>
        </p:txBody>
      </p:sp>
      <p:grpSp>
        <p:nvGrpSpPr>
          <p:cNvPr id="2285" name="Google Shape;2285;p57"/>
          <p:cNvGrpSpPr/>
          <p:nvPr/>
        </p:nvGrpSpPr>
        <p:grpSpPr>
          <a:xfrm rot="-6445979">
            <a:off x="-1446291" y="-1607"/>
            <a:ext cx="4108869" cy="2659771"/>
            <a:chOff x="3476322" y="3871854"/>
            <a:chExt cx="3081549" cy="1994761"/>
          </a:xfrm>
        </p:grpSpPr>
        <p:sp>
          <p:nvSpPr>
            <p:cNvPr id="2286" name="Google Shape;2286;p57"/>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7" name="Google Shape;2287;p57"/>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8" name="Google Shape;2288;p57"/>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9" name="Google Shape;2289;p57"/>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0" name="Google Shape;2290;p57"/>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1" name="Google Shape;2291;p57"/>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2" name="Google Shape;2292;p57"/>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3" name="Google Shape;2293;p57"/>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4" name="Google Shape;2294;p57"/>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5" name="Google Shape;2295;p57"/>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6" name="Google Shape;2296;p57"/>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7" name="Google Shape;2297;p57"/>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8" name="Google Shape;2298;p57"/>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9" name="Google Shape;2299;p57"/>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0" name="Google Shape;2300;p57"/>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1" name="Google Shape;2301;p57"/>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2" name="Google Shape;2302;p57"/>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3" name="Google Shape;2303;p57"/>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4" name="Google Shape;2304;p57"/>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305" name="Google Shape;2305;p57"/>
          <p:cNvGrpSpPr/>
          <p:nvPr/>
        </p:nvGrpSpPr>
        <p:grpSpPr>
          <a:xfrm rot="-2968875">
            <a:off x="10062875" y="-389140"/>
            <a:ext cx="2331261" cy="2023735"/>
            <a:chOff x="972034" y="4038077"/>
            <a:chExt cx="1579697" cy="1371393"/>
          </a:xfrm>
        </p:grpSpPr>
        <p:sp>
          <p:nvSpPr>
            <p:cNvPr id="2306" name="Google Shape;2306;p57"/>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7" name="Google Shape;2307;p57"/>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308" name="Google Shape;2308;p57"/>
            <p:cNvGrpSpPr/>
            <p:nvPr/>
          </p:nvGrpSpPr>
          <p:grpSpPr>
            <a:xfrm>
              <a:off x="972034" y="4038077"/>
              <a:ext cx="1579697" cy="1371393"/>
              <a:chOff x="972034" y="4038077"/>
              <a:chExt cx="1579697" cy="1371393"/>
            </a:xfrm>
          </p:grpSpPr>
          <p:sp>
            <p:nvSpPr>
              <p:cNvPr id="2309" name="Google Shape;2309;p57"/>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0" name="Google Shape;2310;p57"/>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1" name="Google Shape;2311;p57"/>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2" name="Google Shape;2312;p57"/>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pic>
        <p:nvPicPr>
          <p:cNvPr id="4" name="Picture 3">
            <a:extLst>
              <a:ext uri="{FF2B5EF4-FFF2-40B4-BE49-F238E27FC236}">
                <a16:creationId xmlns:a16="http://schemas.microsoft.com/office/drawing/2014/main" id="{F870C77C-B43C-82C7-135B-AEA1DE9D2235}"/>
              </a:ext>
            </a:extLst>
          </p:cNvPr>
          <p:cNvPicPr>
            <a:picLocks noChangeAspect="1"/>
          </p:cNvPicPr>
          <p:nvPr/>
        </p:nvPicPr>
        <p:blipFill>
          <a:blip r:embed="rId3"/>
          <a:stretch>
            <a:fillRect/>
          </a:stretch>
        </p:blipFill>
        <p:spPr>
          <a:xfrm>
            <a:off x="3737371" y="211646"/>
            <a:ext cx="4291956" cy="192650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1000"/>
                                        <p:tgtEl>
                                          <p:spTgt spid="2285"/>
                                        </p:tgtEl>
                                      </p:cBhvr>
                                    </p:animEffect>
                                    <p:anim calcmode="lin" valueType="num">
                                      <p:cBhvr>
                                        <p:cTn id="8" dur="1000" fill="hold"/>
                                        <p:tgtEl>
                                          <p:spTgt spid="2285"/>
                                        </p:tgtEl>
                                        <p:attrNameLst>
                                          <p:attrName>ppt_x</p:attrName>
                                        </p:attrNameLst>
                                      </p:cBhvr>
                                      <p:tavLst>
                                        <p:tav tm="0">
                                          <p:val>
                                            <p:strVal val="#ppt_x"/>
                                          </p:val>
                                        </p:tav>
                                        <p:tav tm="100000">
                                          <p:val>
                                            <p:strVal val="#ppt_x"/>
                                          </p:val>
                                        </p:tav>
                                      </p:tavLst>
                                    </p:anim>
                                    <p:anim calcmode="lin" valueType="num">
                                      <p:cBhvr>
                                        <p:cTn id="9" dur="1000" fill="hold"/>
                                        <p:tgtEl>
                                          <p:spTgt spid="22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05"/>
                                        </p:tgtEl>
                                        <p:attrNameLst>
                                          <p:attrName>style.visibility</p:attrName>
                                        </p:attrNameLst>
                                      </p:cBhvr>
                                      <p:to>
                                        <p:strVal val="visible"/>
                                      </p:to>
                                    </p:set>
                                    <p:animEffect transition="in" filter="fade">
                                      <p:cBhvr>
                                        <p:cTn id="12" dur="1000"/>
                                        <p:tgtEl>
                                          <p:spTgt spid="2305"/>
                                        </p:tgtEl>
                                      </p:cBhvr>
                                    </p:animEffect>
                                    <p:anim calcmode="lin" valueType="num">
                                      <p:cBhvr>
                                        <p:cTn id="13" dur="1000" fill="hold"/>
                                        <p:tgtEl>
                                          <p:spTgt spid="2305"/>
                                        </p:tgtEl>
                                        <p:attrNameLst>
                                          <p:attrName>ppt_x</p:attrName>
                                        </p:attrNameLst>
                                      </p:cBhvr>
                                      <p:tavLst>
                                        <p:tav tm="0">
                                          <p:val>
                                            <p:strVal val="#ppt_x"/>
                                          </p:val>
                                        </p:tav>
                                        <p:tav tm="100000">
                                          <p:val>
                                            <p:strVal val="#ppt_x"/>
                                          </p:val>
                                        </p:tav>
                                      </p:tavLst>
                                    </p:anim>
                                    <p:anim calcmode="lin" valueType="num">
                                      <p:cBhvr>
                                        <p:cTn id="14" dur="1000" fill="hold"/>
                                        <p:tgtEl>
                                          <p:spTgt spid="230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77"/>
                                        </p:tgtEl>
                                        <p:attrNameLst>
                                          <p:attrName>style.visibility</p:attrName>
                                        </p:attrNameLst>
                                      </p:cBhvr>
                                      <p:to>
                                        <p:strVal val="visible"/>
                                      </p:to>
                                    </p:set>
                                    <p:anim calcmode="lin" valueType="num">
                                      <p:cBhvr>
                                        <p:cTn id="19" dur="500" fill="hold"/>
                                        <p:tgtEl>
                                          <p:spTgt spid="2277"/>
                                        </p:tgtEl>
                                        <p:attrNameLst>
                                          <p:attrName>ppt_w</p:attrName>
                                        </p:attrNameLst>
                                      </p:cBhvr>
                                      <p:tavLst>
                                        <p:tav tm="0">
                                          <p:val>
                                            <p:fltVal val="0"/>
                                          </p:val>
                                        </p:tav>
                                        <p:tav tm="100000">
                                          <p:val>
                                            <p:strVal val="#ppt_w"/>
                                          </p:val>
                                        </p:tav>
                                      </p:tavLst>
                                    </p:anim>
                                    <p:anim calcmode="lin" valueType="num">
                                      <p:cBhvr>
                                        <p:cTn id="20" dur="500" fill="hold"/>
                                        <p:tgtEl>
                                          <p:spTgt spid="2277"/>
                                        </p:tgtEl>
                                        <p:attrNameLst>
                                          <p:attrName>ppt_h</p:attrName>
                                        </p:attrNameLst>
                                      </p:cBhvr>
                                      <p:tavLst>
                                        <p:tav tm="0">
                                          <p:val>
                                            <p:fltVal val="0"/>
                                          </p:val>
                                        </p:tav>
                                        <p:tav tm="100000">
                                          <p:val>
                                            <p:strVal val="#ppt_h"/>
                                          </p:val>
                                        </p:tav>
                                      </p:tavLst>
                                    </p:anim>
                                    <p:animEffect transition="in" filter="fade">
                                      <p:cBhvr>
                                        <p:cTn id="21" dur="500"/>
                                        <p:tgtEl>
                                          <p:spTgt spid="227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283"/>
                                        </p:tgtEl>
                                        <p:attrNameLst>
                                          <p:attrName>style.visibility</p:attrName>
                                        </p:attrNameLst>
                                      </p:cBhvr>
                                      <p:to>
                                        <p:strVal val="visible"/>
                                      </p:to>
                                    </p:set>
                                    <p:anim calcmode="lin" valueType="num">
                                      <p:cBhvr>
                                        <p:cTn id="26" dur="500" fill="hold"/>
                                        <p:tgtEl>
                                          <p:spTgt spid="2283"/>
                                        </p:tgtEl>
                                        <p:attrNameLst>
                                          <p:attrName>ppt_w</p:attrName>
                                        </p:attrNameLst>
                                      </p:cBhvr>
                                      <p:tavLst>
                                        <p:tav tm="0">
                                          <p:val>
                                            <p:fltVal val="0"/>
                                          </p:val>
                                        </p:tav>
                                        <p:tav tm="100000">
                                          <p:val>
                                            <p:strVal val="#ppt_w"/>
                                          </p:val>
                                        </p:tav>
                                      </p:tavLst>
                                    </p:anim>
                                    <p:anim calcmode="lin" valueType="num">
                                      <p:cBhvr>
                                        <p:cTn id="27" dur="500" fill="hold"/>
                                        <p:tgtEl>
                                          <p:spTgt spid="2283"/>
                                        </p:tgtEl>
                                        <p:attrNameLst>
                                          <p:attrName>ppt_h</p:attrName>
                                        </p:attrNameLst>
                                      </p:cBhvr>
                                      <p:tavLst>
                                        <p:tav tm="0">
                                          <p:val>
                                            <p:fltVal val="0"/>
                                          </p:val>
                                        </p:tav>
                                        <p:tav tm="100000">
                                          <p:val>
                                            <p:strVal val="#ppt_h"/>
                                          </p:val>
                                        </p:tav>
                                      </p:tavLst>
                                    </p:anim>
                                    <p:animEffect transition="in" filter="fade">
                                      <p:cBhvr>
                                        <p:cTn id="28" dur="500"/>
                                        <p:tgtEl>
                                          <p:spTgt spid="2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animBg="1"/>
      <p:bldP spid="22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with glasses and a black background&#10;&#10;Description automatically generated">
            <a:extLst>
              <a:ext uri="{FF2B5EF4-FFF2-40B4-BE49-F238E27FC236}">
                <a16:creationId xmlns:a16="http://schemas.microsoft.com/office/drawing/2014/main" id="{F9E973C7-1431-E827-5BBC-3F1C14343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911188"/>
            <a:ext cx="12188203" cy="5946812"/>
          </a:xfrm>
          <a:prstGeom prst="rect">
            <a:avLst/>
          </a:prstGeom>
        </p:spPr>
      </p:pic>
    </p:spTree>
    <p:extLst>
      <p:ext uri="{BB962C8B-B14F-4D97-AF65-F5344CB8AC3E}">
        <p14:creationId xmlns:p14="http://schemas.microsoft.com/office/powerpoint/2010/main" val="100460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5" name="Google Shape;1749;p52">
            <a:extLst>
              <a:ext uri="{FF2B5EF4-FFF2-40B4-BE49-F238E27FC236}">
                <a16:creationId xmlns:a16="http://schemas.microsoft.com/office/drawing/2014/main" id="{A01A7F1D-C75E-B1B4-32F5-06528D1111D0}"/>
              </a:ext>
            </a:extLst>
          </p:cNvPr>
          <p:cNvSpPr txBox="1">
            <a:spLocks noGrp="1"/>
          </p:cNvSpPr>
          <p:nvPr>
            <p:ph type="title"/>
          </p:nvPr>
        </p:nvSpPr>
        <p:spPr>
          <a:xfrm>
            <a:off x="2145701" y="747400"/>
            <a:ext cx="7636251" cy="2681600"/>
          </a:xfrm>
          <a:prstGeom prst="rect">
            <a:avLst/>
          </a:prstGeom>
        </p:spPr>
        <p:txBody>
          <a:bodyPr spcFirstLastPara="1" wrap="square" lIns="121900" tIns="121900" rIns="121900" bIns="121900" anchor="t" anchorCtr="0">
            <a:noAutofit/>
          </a:bodyPr>
          <a:lstStyle/>
          <a:p>
            <a:pPr algn="ctr"/>
            <a:r>
              <a:rPr lang="en" sz="7200" b="1" dirty="0">
                <a:ln>
                  <a:solidFill>
                    <a:schemeClr val="accent1"/>
                  </a:solidFill>
                </a:ln>
                <a:latin typeface="Cambria" panose="02040503050406030204" pitchFamily="18" charset="0"/>
                <a:ea typeface="Cambria" panose="02040503050406030204" pitchFamily="18" charset="0"/>
              </a:rPr>
              <a:t>VƯỢT CHƯỚNG </a:t>
            </a:r>
            <a:r>
              <a:rPr lang="en" sz="7200" b="1" dirty="0">
                <a:ln>
                  <a:solidFill>
                    <a:schemeClr val="accent1"/>
                  </a:solidFill>
                </a:ln>
                <a:solidFill>
                  <a:schemeClr val="dk2"/>
                </a:solidFill>
                <a:latin typeface="Cambria" panose="02040503050406030204" pitchFamily="18" charset="0"/>
                <a:ea typeface="Cambria" panose="02040503050406030204" pitchFamily="18" charset="0"/>
              </a:rPr>
              <a:t>NGẠI VẬT</a:t>
            </a:r>
            <a:endParaRPr sz="7200" b="1" dirty="0">
              <a:ln>
                <a:solidFill>
                  <a:schemeClr val="accent1"/>
                </a:solidFill>
              </a:ln>
              <a:solidFill>
                <a:schemeClr val="dk2"/>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7D5DAF0-74D2-9C2E-D6A1-4A80C3F23D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17" b="51856" l="3500" r="31600">
                        <a14:foregroundMark x1="10117" y1="40394" x2="25117" y2="38128"/>
                        <a14:foregroundMark x1="25117" y1="38128" x2="25583" y2="38128"/>
                        <a14:foregroundMark x1="16283" y1="35140" x2="22900" y2="43153"/>
                        <a14:foregroundMark x1="15000" y1="35140" x2="16517" y2="47061"/>
                        <a14:foregroundMark x1="16517" y1="47061" x2="16517" y2="47061"/>
                        <a14:foregroundMark x1="17100" y1="36749" x2="22783" y2="36059"/>
                        <a14:foregroundMark x1="22783" y1="36059" x2="22783" y2="36059"/>
                        <a14:foregroundMark x1="16750" y1="40854" x2="21633" y2="44762"/>
                        <a14:foregroundMark x1="9300" y1="45222" x2="15233" y2="46601"/>
                        <a14:foregroundMark x1="7900" y1="44762" x2="13950" y2="48867"/>
                        <a14:foregroundMark x1="17333" y1="46141" x2="26867" y2="46141"/>
                        <a14:foregroundMark x1="15933" y1="47750" x2="22900" y2="47980"/>
                        <a14:foregroundMark x1="22783" y1="36289" x2="24300" y2="39475"/>
                        <a14:foregroundMark x1="10700" y1="18654" x2="10700" y2="18654"/>
                        <a14:foregroundMark x1="28250" y1="48440" x2="28950" y2="51856"/>
                        <a14:backgroundMark x1="10583" y1="51166" x2="11867" y2="52775"/>
                        <a14:backgroundMark x1="10000" y1="50936" x2="10700" y2="52085"/>
                        <a14:backgroundMark x1="24767" y1="50706" x2="26283" y2="51166"/>
                      </a14:backgroundRemoval>
                    </a14:imgEffect>
                  </a14:imgLayer>
                </a14:imgProps>
              </a:ext>
            </a:extLst>
          </a:blip>
          <a:srcRect r="64884" b="44701"/>
          <a:stretch/>
        </p:blipFill>
        <p:spPr>
          <a:xfrm>
            <a:off x="3823138" y="2858740"/>
            <a:ext cx="4281377" cy="3421557"/>
          </a:xfrm>
          <a:prstGeom prst="rect">
            <a:avLst/>
          </a:prstGeom>
        </p:spPr>
      </p:pic>
    </p:spTree>
    <p:extLst>
      <p:ext uri="{BB962C8B-B14F-4D97-AF65-F5344CB8AC3E}">
        <p14:creationId xmlns:p14="http://schemas.microsoft.com/office/powerpoint/2010/main" val="364654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30476E-9793-4A53-0738-0A01B039BB76}"/>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sym typeface="Arial"/>
            </a:endParaRPr>
          </a:p>
        </p:txBody>
      </p:sp>
      <p:sp>
        <p:nvSpPr>
          <p:cNvPr id="5" name="Google Shape;1749;p52">
            <a:extLst>
              <a:ext uri="{FF2B5EF4-FFF2-40B4-BE49-F238E27FC236}">
                <a16:creationId xmlns:a16="http://schemas.microsoft.com/office/drawing/2014/main" id="{A01A7F1D-C75E-B1B4-32F5-06528D1111D0}"/>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12 000 + 39 000 + 24 000 = ?</a:t>
            </a:r>
          </a:p>
        </p:txBody>
      </p:sp>
      <p:pic>
        <p:nvPicPr>
          <p:cNvPr id="9" name="Picture 8">
            <a:extLst>
              <a:ext uri="{FF2B5EF4-FFF2-40B4-BE49-F238E27FC236}">
                <a16:creationId xmlns:a16="http://schemas.microsoft.com/office/drawing/2014/main" id="{B31DB9EF-F6C5-E3A0-536C-6626F7703F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A599047E-6E43-C66D-43D0-761E08064A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FECC34E4-1A5E-AC11-DAE9-29B9D809CEAF}"/>
              </a:ext>
            </a:extLst>
          </p:cNvPr>
          <p:cNvSpPr txBox="1">
            <a:spLocks/>
          </p:cNvSpPr>
          <p:nvPr/>
        </p:nvSpPr>
        <p:spPr>
          <a:xfrm>
            <a:off x="4820346" y="1691758"/>
            <a:ext cx="3444949"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75 000</a:t>
            </a:r>
          </a:p>
        </p:txBody>
      </p:sp>
    </p:spTree>
    <p:extLst>
      <p:ext uri="{BB962C8B-B14F-4D97-AF65-F5344CB8AC3E}">
        <p14:creationId xmlns:p14="http://schemas.microsoft.com/office/powerpoint/2010/main" val="3024676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a:extLst>
            <a:ext uri="{FF2B5EF4-FFF2-40B4-BE49-F238E27FC236}">
              <a16:creationId xmlns:a16="http://schemas.microsoft.com/office/drawing/2014/main" id="{BAFB8A09-BE7E-86CC-019F-B864CFAA11F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DB6177-2A35-EF73-312A-7FD602E93AEE}"/>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cs typeface="+mn-cs"/>
              <a:sym typeface="Arial"/>
            </a:endParaRPr>
          </a:p>
        </p:txBody>
      </p:sp>
      <p:sp>
        <p:nvSpPr>
          <p:cNvPr id="5" name="Google Shape;1749;p52">
            <a:extLst>
              <a:ext uri="{FF2B5EF4-FFF2-40B4-BE49-F238E27FC236}">
                <a16:creationId xmlns:a16="http://schemas.microsoft.com/office/drawing/2014/main" id="{AA751309-FB42-4D28-5CA0-D2FE848BC2A6}"/>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72 000 + 43 000 + 52 000 = ?</a:t>
            </a:r>
          </a:p>
        </p:txBody>
      </p:sp>
      <p:pic>
        <p:nvPicPr>
          <p:cNvPr id="9" name="Picture 8">
            <a:extLst>
              <a:ext uri="{FF2B5EF4-FFF2-40B4-BE49-F238E27FC236}">
                <a16:creationId xmlns:a16="http://schemas.microsoft.com/office/drawing/2014/main" id="{B5E874BF-2847-CCDD-251F-C2DFBA7B0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9791A50B-A45A-32C7-0E88-E22BB339CC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7A8105E4-3360-83C5-0F77-E0E3E858A707}"/>
              </a:ext>
            </a:extLst>
          </p:cNvPr>
          <p:cNvSpPr txBox="1">
            <a:spLocks/>
          </p:cNvSpPr>
          <p:nvPr/>
        </p:nvSpPr>
        <p:spPr>
          <a:xfrm>
            <a:off x="4038600" y="1691758"/>
            <a:ext cx="4226695"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167 000</a:t>
            </a:r>
          </a:p>
        </p:txBody>
      </p:sp>
    </p:spTree>
    <p:extLst>
      <p:ext uri="{BB962C8B-B14F-4D97-AF65-F5344CB8AC3E}">
        <p14:creationId xmlns:p14="http://schemas.microsoft.com/office/powerpoint/2010/main" val="324556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a:extLst>
            <a:ext uri="{FF2B5EF4-FFF2-40B4-BE49-F238E27FC236}">
              <a16:creationId xmlns:a16="http://schemas.microsoft.com/office/drawing/2014/main" id="{E07E7767-BCE1-DE26-7134-DB51B729AB8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D8AC2-E5BE-39C3-97DF-CA11080D5471}"/>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cs typeface="+mn-cs"/>
              <a:sym typeface="Arial"/>
            </a:endParaRPr>
          </a:p>
        </p:txBody>
      </p:sp>
      <p:sp>
        <p:nvSpPr>
          <p:cNvPr id="5" name="Google Shape;1749;p52">
            <a:extLst>
              <a:ext uri="{FF2B5EF4-FFF2-40B4-BE49-F238E27FC236}">
                <a16:creationId xmlns:a16="http://schemas.microsoft.com/office/drawing/2014/main" id="{0481FBF7-922B-934B-D183-AAF94DDD1587}"/>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30 000 + 20 000 + 12 000 = ?</a:t>
            </a:r>
          </a:p>
        </p:txBody>
      </p:sp>
      <p:pic>
        <p:nvPicPr>
          <p:cNvPr id="9" name="Picture 8">
            <a:extLst>
              <a:ext uri="{FF2B5EF4-FFF2-40B4-BE49-F238E27FC236}">
                <a16:creationId xmlns:a16="http://schemas.microsoft.com/office/drawing/2014/main" id="{C79E95B3-C1D0-C722-3AB4-8525CFA57E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226B6501-3A56-32B2-E3FE-CDC765F12DE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087D4F78-C7AD-7F43-8BD9-A62CD60C85E4}"/>
              </a:ext>
            </a:extLst>
          </p:cNvPr>
          <p:cNvSpPr txBox="1">
            <a:spLocks/>
          </p:cNvSpPr>
          <p:nvPr/>
        </p:nvSpPr>
        <p:spPr>
          <a:xfrm>
            <a:off x="4038600" y="1691758"/>
            <a:ext cx="4226695"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62  000</a:t>
            </a:r>
          </a:p>
        </p:txBody>
      </p:sp>
    </p:spTree>
    <p:extLst>
      <p:ext uri="{BB962C8B-B14F-4D97-AF65-F5344CB8AC3E}">
        <p14:creationId xmlns:p14="http://schemas.microsoft.com/office/powerpoint/2010/main" val="503428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A381F5-8044-77F3-7A45-38EC044E3705}"/>
              </a:ext>
            </a:extLst>
          </p:cNvPr>
          <p:cNvSpPr/>
          <p:nvPr/>
        </p:nvSpPr>
        <p:spPr>
          <a:xfrm>
            <a:off x="-9836" y="877080"/>
            <a:ext cx="12220021" cy="3007187"/>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6E03C4A2-DF53-AF7A-5F30-F5BF8C94C007}"/>
              </a:ext>
            </a:extLst>
          </p:cNvPr>
          <p:cNvPicPr>
            <a:picLocks noChangeAspect="1"/>
          </p:cNvPicPr>
          <p:nvPr/>
        </p:nvPicPr>
        <p:blipFill>
          <a:blip r:embed="rId2"/>
          <a:stretch>
            <a:fillRect/>
          </a:stretch>
        </p:blipFill>
        <p:spPr>
          <a:xfrm>
            <a:off x="9673499" y="236991"/>
            <a:ext cx="2517866" cy="1670449"/>
          </a:xfrm>
          <a:prstGeom prst="rect">
            <a:avLst/>
          </a:prstGeom>
        </p:spPr>
      </p:pic>
      <p:pic>
        <p:nvPicPr>
          <p:cNvPr id="16" name="Picture 15">
            <a:extLst>
              <a:ext uri="{FF2B5EF4-FFF2-40B4-BE49-F238E27FC236}">
                <a16:creationId xmlns:a16="http://schemas.microsoft.com/office/drawing/2014/main" id="{C161E171-8076-8E07-0280-CD6D721A8F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3499" y="3195088"/>
            <a:ext cx="532385" cy="548925"/>
          </a:xfrm>
          <a:prstGeom prst="rect">
            <a:avLst/>
          </a:prstGeom>
        </p:spPr>
      </p:pic>
      <p:pic>
        <p:nvPicPr>
          <p:cNvPr id="7" name="Picture 6" descr="A group of kids smiling&#10;&#10;Description automatically generated">
            <a:extLst>
              <a:ext uri="{FF2B5EF4-FFF2-40B4-BE49-F238E27FC236}">
                <a16:creationId xmlns:a16="http://schemas.microsoft.com/office/drawing/2014/main" id="{F2444D3B-2213-4920-8719-8FED838769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89990" l="3226" r="96524">
                        <a14:foregroundMark x1="9995" y1="34434" x2="8065" y2="45126"/>
                        <a14:foregroundMark x1="8065" y1="45126" x2="8701" y2="55031"/>
                        <a14:foregroundMark x1="8701" y1="55031" x2="8542" y2="57338"/>
                        <a14:foregroundMark x1="7746" y1="55818" x2="3226" y2="55451"/>
                        <a14:foregroundMark x1="27169" y1="73113" x2="34507" y2="76310"/>
                        <a14:foregroundMark x1="73467" y1="56551" x2="77010" y2="53407"/>
                        <a14:foregroundMark x1="89028" y1="45388" x2="90641" y2="52830"/>
                        <a14:foregroundMark x1="77669" y1="46908" x2="80191" y2="33753"/>
                        <a14:foregroundMark x1="80191" y1="33753" x2="85597" y2="30608"/>
                        <a14:foregroundMark x1="85597" y1="30608" x2="90936" y2="36792"/>
                        <a14:foregroundMark x1="90936" y1="36792" x2="92254" y2="44287"/>
                        <a14:foregroundMark x1="93957" y1="39256" x2="95002" y2="44864"/>
                        <a14:foregroundMark x1="94275" y1="56918" x2="96524" y2="56027"/>
                        <a14:foregroundMark x1="90731" y1="74266" x2="83780" y2="77621"/>
                        <a14:foregroundMark x1="72672" y1="74057" x2="68105" y2="75210"/>
                        <a14:foregroundMark x1="68105" y1="75210" x2="66856" y2="76468"/>
                      </a14:backgroundRemoval>
                    </a14:imgEffect>
                  </a14:imgLayer>
                </a14:imgProps>
              </a:ext>
              <a:ext uri="{28A0092B-C50C-407E-A947-70E740481C1C}">
                <a14:useLocalDpi xmlns:a14="http://schemas.microsoft.com/office/drawing/2010/main" val="0"/>
              </a:ext>
            </a:extLst>
          </a:blip>
          <a:srcRect b="16497"/>
          <a:stretch/>
        </p:blipFill>
        <p:spPr>
          <a:xfrm>
            <a:off x="9855" y="2831989"/>
            <a:ext cx="12192000" cy="4411656"/>
          </a:xfrm>
          <a:prstGeom prst="rect">
            <a:avLst/>
          </a:prstGeom>
        </p:spPr>
      </p:pic>
      <p:pic>
        <p:nvPicPr>
          <p:cNvPr id="2" name="Picture 1">
            <a:extLst>
              <a:ext uri="{FF2B5EF4-FFF2-40B4-BE49-F238E27FC236}">
                <a16:creationId xmlns:a16="http://schemas.microsoft.com/office/drawing/2014/main" id="{2F919CF1-DFE7-9D8A-DA16-DC7835ADF208}"/>
              </a:ext>
            </a:extLst>
          </p:cNvPr>
          <p:cNvPicPr>
            <a:picLocks noChangeAspect="1"/>
          </p:cNvPicPr>
          <p:nvPr/>
        </p:nvPicPr>
        <p:blipFill>
          <a:blip r:embed="rId6"/>
          <a:stretch>
            <a:fillRect/>
          </a:stretch>
        </p:blipFill>
        <p:spPr>
          <a:xfrm>
            <a:off x="1844152" y="1531087"/>
            <a:ext cx="8358340" cy="1969179"/>
          </a:xfrm>
          <a:prstGeom prst="rect">
            <a:avLst/>
          </a:prstGeom>
        </p:spPr>
      </p:pic>
      <p:pic>
        <p:nvPicPr>
          <p:cNvPr id="5" name="Picture 4">
            <a:extLst>
              <a:ext uri="{FF2B5EF4-FFF2-40B4-BE49-F238E27FC236}">
                <a16:creationId xmlns:a16="http://schemas.microsoft.com/office/drawing/2014/main" id="{7E8A5B99-BD84-AC3E-72A2-0EB7BB0B9170}"/>
              </a:ext>
            </a:extLst>
          </p:cNvPr>
          <p:cNvPicPr>
            <a:picLocks noChangeAspect="1"/>
          </p:cNvPicPr>
          <p:nvPr/>
        </p:nvPicPr>
        <p:blipFill>
          <a:blip r:embed="rId7"/>
          <a:stretch>
            <a:fillRect/>
          </a:stretch>
        </p:blipFill>
        <p:spPr>
          <a:xfrm>
            <a:off x="4286873" y="545361"/>
            <a:ext cx="2761727" cy="859611"/>
          </a:xfrm>
          <a:prstGeom prst="rect">
            <a:avLst/>
          </a:prstGeom>
        </p:spPr>
      </p:pic>
    </p:spTree>
    <p:extLst>
      <p:ext uri="{BB962C8B-B14F-4D97-AF65-F5344CB8AC3E}">
        <p14:creationId xmlns:p14="http://schemas.microsoft.com/office/powerpoint/2010/main" val="6614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uple of kids holding books&#10;&#10;Description automatically generated">
            <a:extLst>
              <a:ext uri="{FF2B5EF4-FFF2-40B4-BE49-F238E27FC236}">
                <a16:creationId xmlns:a16="http://schemas.microsoft.com/office/drawing/2014/main" id="{58804FFB-05C5-024D-1302-93CC782E51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45807" y="2719055"/>
            <a:ext cx="12192000" cy="5333129"/>
          </a:xfrm>
          <a:prstGeom prst="rect">
            <a:avLst/>
          </a:prstGeom>
        </p:spPr>
      </p:pic>
      <p:pic>
        <p:nvPicPr>
          <p:cNvPr id="3" name="Picture 2">
            <a:extLst>
              <a:ext uri="{FF2B5EF4-FFF2-40B4-BE49-F238E27FC236}">
                <a16:creationId xmlns:a16="http://schemas.microsoft.com/office/drawing/2014/main" id="{9BCEB170-4959-17A0-61DF-3D84F8C8D1D7}"/>
              </a:ext>
            </a:extLst>
          </p:cNvPr>
          <p:cNvPicPr>
            <a:picLocks noChangeAspect="1"/>
          </p:cNvPicPr>
          <p:nvPr/>
        </p:nvPicPr>
        <p:blipFill>
          <a:blip r:embed="rId4"/>
          <a:stretch>
            <a:fillRect/>
          </a:stretch>
        </p:blipFill>
        <p:spPr>
          <a:xfrm rot="560113">
            <a:off x="1775624" y="1240763"/>
            <a:ext cx="10176071" cy="3793710"/>
          </a:xfrm>
          <a:prstGeom prst="rect">
            <a:avLst/>
          </a:prstGeom>
        </p:spPr>
      </p:pic>
    </p:spTree>
    <p:extLst>
      <p:ext uri="{BB962C8B-B14F-4D97-AF65-F5344CB8AC3E}">
        <p14:creationId xmlns:p14="http://schemas.microsoft.com/office/powerpoint/2010/main" val="7494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36" name="TextBox 335"/>
          <p:cNvSpPr txBox="1"/>
          <p:nvPr/>
        </p:nvSpPr>
        <p:spPr>
          <a:xfrm>
            <a:off x="1555963" y="429107"/>
            <a:ext cx="8598829" cy="666786"/>
          </a:xfrm>
          <a:prstGeom prst="rect">
            <a:avLst/>
          </a:prstGeom>
          <a:noFill/>
        </p:spPr>
        <p:txBody>
          <a:bodyPr wrap="none" lIns="91440" tIns="45720" rIns="91440" bIns="45720" rtlCol="0">
            <a:spAutoFit/>
          </a:bodyPr>
          <a:lstStyle/>
          <a:p>
            <a:pPr defTabSz="1219170">
              <a:buClr>
                <a:srgbClr val="000000"/>
              </a:buClr>
            </a:pPr>
            <a:r>
              <a:rPr lang="vi-VN"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Tính giá trị của mỗi hoá đơn dưới đây.</a:t>
            </a:r>
            <a:endParaRPr lang="en-US"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345" name="Group 344"/>
          <p:cNvGrpSpPr/>
          <p:nvPr/>
        </p:nvGrpSpPr>
        <p:grpSpPr>
          <a:xfrm>
            <a:off x="10007407" y="326955"/>
            <a:ext cx="1886109" cy="1151403"/>
            <a:chOff x="2280232" y="2431381"/>
            <a:chExt cx="2172083" cy="1373205"/>
          </a:xfrm>
        </p:grpSpPr>
        <p:pic>
          <p:nvPicPr>
            <p:cNvPr id="346" name="Picture 3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2280232" y="2431381"/>
              <a:ext cx="1168923" cy="1373205"/>
            </a:xfrm>
            <a:prstGeom prst="rect">
              <a:avLst/>
            </a:prstGeom>
          </p:spPr>
        </p:pic>
        <p:pic>
          <p:nvPicPr>
            <p:cNvPr id="347" name="Picture 34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3357722" y="2431381"/>
              <a:ext cx="1094593" cy="1373205"/>
            </a:xfrm>
            <a:prstGeom prst="rect">
              <a:avLst/>
            </a:prstGeom>
          </p:spPr>
        </p:pic>
      </p:grpSp>
      <p:sp>
        <p:nvSpPr>
          <p:cNvPr id="2" name="Oval 1">
            <a:extLst>
              <a:ext uri="{FF2B5EF4-FFF2-40B4-BE49-F238E27FC236}">
                <a16:creationId xmlns:a16="http://schemas.microsoft.com/office/drawing/2014/main" id="{A5F33557-88DD-C232-F92B-9AE8FAA7A89A}"/>
              </a:ext>
            </a:extLst>
          </p:cNvPr>
          <p:cNvSpPr/>
          <p:nvPr/>
        </p:nvSpPr>
        <p:spPr>
          <a:xfrm>
            <a:off x="924911" y="515007"/>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pic>
        <p:nvPicPr>
          <p:cNvPr id="4" name="Picture 3">
            <a:extLst>
              <a:ext uri="{FF2B5EF4-FFF2-40B4-BE49-F238E27FC236}">
                <a16:creationId xmlns:a16="http://schemas.microsoft.com/office/drawing/2014/main" id="{4F25FAF7-A33B-1944-77F1-0E121A248B08}"/>
              </a:ext>
            </a:extLst>
          </p:cNvPr>
          <p:cNvPicPr>
            <a:picLocks noChangeAspect="1"/>
          </p:cNvPicPr>
          <p:nvPr/>
        </p:nvPicPr>
        <p:blipFill>
          <a:blip r:embed="rId4"/>
          <a:stretch>
            <a:fillRect/>
          </a:stretch>
        </p:blipFill>
        <p:spPr>
          <a:xfrm>
            <a:off x="1953282" y="1438603"/>
            <a:ext cx="8620125" cy="3248922"/>
          </a:xfrm>
          <a:prstGeom prst="rect">
            <a:avLst/>
          </a:prstGeom>
        </p:spPr>
      </p:pic>
      <p:sp>
        <p:nvSpPr>
          <p:cNvPr id="5" name="TextBox 4">
            <a:extLst>
              <a:ext uri="{FF2B5EF4-FFF2-40B4-BE49-F238E27FC236}">
                <a16:creationId xmlns:a16="http://schemas.microsoft.com/office/drawing/2014/main" id="{7CB268ED-46A8-F2B1-A910-116A27B2F10B}"/>
              </a:ext>
            </a:extLst>
          </p:cNvPr>
          <p:cNvSpPr txBox="1"/>
          <p:nvPr/>
        </p:nvSpPr>
        <p:spPr>
          <a:xfrm>
            <a:off x="827523" y="4892632"/>
            <a:ext cx="5353357" cy="954107"/>
          </a:xfrm>
          <a:prstGeom prst="rect">
            <a:avLst/>
          </a:prstGeom>
          <a:noFill/>
        </p:spPr>
        <p:txBody>
          <a:bodyPr wrap="square" rtlCol="0">
            <a:spAutoFit/>
          </a:bodyPr>
          <a:lstStyle/>
          <a:p>
            <a:r>
              <a:rPr lang="en-US" sz="2800" b="1" dirty="0">
                <a:solidFill>
                  <a:srgbClr val="FF0000"/>
                </a:solidFill>
                <a:effectLst/>
                <a:latin typeface="Cambria" panose="02040503050406030204" pitchFamily="18" charset="0"/>
                <a:ea typeface="Cambria" panose="02040503050406030204" pitchFamily="18" charset="0"/>
              </a:rPr>
              <a:t>   12 000 + 39 000 + 124 000 </a:t>
            </a:r>
          </a:p>
          <a:p>
            <a:r>
              <a:rPr lang="en-US" sz="2800" b="1" dirty="0">
                <a:solidFill>
                  <a:srgbClr val="FF0000"/>
                </a:solidFill>
                <a:effectLst/>
                <a:latin typeface="Cambria" panose="02040503050406030204" pitchFamily="18" charset="0"/>
                <a:ea typeface="Cambria" panose="02040503050406030204" pitchFamily="18" charset="0"/>
              </a:rPr>
              <a:t>= 175 000</a:t>
            </a:r>
          </a:p>
        </p:txBody>
      </p:sp>
      <p:sp>
        <p:nvSpPr>
          <p:cNvPr id="6" name="TextBox 5">
            <a:extLst>
              <a:ext uri="{FF2B5EF4-FFF2-40B4-BE49-F238E27FC236}">
                <a16:creationId xmlns:a16="http://schemas.microsoft.com/office/drawing/2014/main" id="{00AD973E-FE63-4543-5BBC-874B8BCD36FC}"/>
              </a:ext>
            </a:extLst>
          </p:cNvPr>
          <p:cNvSpPr txBox="1"/>
          <p:nvPr/>
        </p:nvSpPr>
        <p:spPr>
          <a:xfrm>
            <a:off x="6555263" y="4893696"/>
            <a:ext cx="5239340"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72 000 + 43 000 + 452 500 </a:t>
            </a:r>
          </a:p>
          <a:p>
            <a:r>
              <a:rPr lang="en-US" sz="2800" b="1" dirty="0">
                <a:solidFill>
                  <a:srgbClr val="FF0000"/>
                </a:solidFill>
                <a:latin typeface="Cambria" panose="02040503050406030204" pitchFamily="18" charset="0"/>
                <a:ea typeface="Cambria" panose="02040503050406030204" pitchFamily="18" charset="0"/>
              </a:rPr>
              <a:t>= 567 500</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6881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up)">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up)">
                                      <p:cBhvr>
                                        <p:cTn id="4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29107"/>
            <a:ext cx="10107765" cy="1569660"/>
          </a:xfrm>
          <a:prstGeom prst="rect">
            <a:avLst/>
          </a:prstGeom>
          <a:noFill/>
        </p:spPr>
        <p:txBody>
          <a:bodyPr wrap="square" lIns="91440" tIns="45720" rIns="91440" bIns="45720" rtlCol="0">
            <a:spAutoFit/>
          </a:bodyPr>
          <a:lstStyle/>
          <a:p>
            <a:pPr lvl="0"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Mai và Mi cùng nhau gấp được 154 con hạc giấy. Mai gấp nhiều hơn Mi 12 con hạc giấy. Hỏi mỗi bạn gấp được bao nhiêu con hạc giấy?</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2</a:t>
            </a:r>
          </a:p>
        </p:txBody>
      </p:sp>
      <p:sp>
        <p:nvSpPr>
          <p:cNvPr id="3" name="TextBox 2">
            <a:extLst>
              <a:ext uri="{FF2B5EF4-FFF2-40B4-BE49-F238E27FC236}">
                <a16:creationId xmlns:a16="http://schemas.microsoft.com/office/drawing/2014/main" id="{D581D054-9CDE-20D5-F846-CEBA1C2F0416}"/>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Mi</a:t>
            </a:r>
          </a:p>
        </p:txBody>
      </p:sp>
      <p:grpSp>
        <p:nvGrpSpPr>
          <p:cNvPr id="7" name="Group 6">
            <a:extLst>
              <a:ext uri="{FF2B5EF4-FFF2-40B4-BE49-F238E27FC236}">
                <a16:creationId xmlns:a16="http://schemas.microsoft.com/office/drawing/2014/main" id="{C3B7B369-7740-0C7A-B3BA-2FA1CB1BBFEC}"/>
              </a:ext>
            </a:extLst>
          </p:cNvPr>
          <p:cNvGrpSpPr/>
          <p:nvPr/>
        </p:nvGrpSpPr>
        <p:grpSpPr>
          <a:xfrm>
            <a:off x="2521526" y="3915888"/>
            <a:ext cx="1895175" cy="399872"/>
            <a:chOff x="3276600" y="3124200"/>
            <a:chExt cx="3505200" cy="399872"/>
          </a:xfrm>
        </p:grpSpPr>
        <p:cxnSp>
          <p:nvCxnSpPr>
            <p:cNvPr id="8" name="Straight Connector 7">
              <a:extLst>
                <a:ext uri="{FF2B5EF4-FFF2-40B4-BE49-F238E27FC236}">
                  <a16:creationId xmlns:a16="http://schemas.microsoft.com/office/drawing/2014/main" id="{E9054EA6-01D3-C3E5-DA04-0FC003BF73D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848B31BD-F7B1-848C-FA9D-EB0BE0C8A3A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F2A64CBD-F458-82C2-FCF2-79B0D42686AD}"/>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870254D8-FA24-B3E1-BF9C-A57A85260DC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D03FF646-2EBD-1942-C289-94CACE8CA0B0}"/>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Mai</a:t>
            </a:r>
          </a:p>
        </p:txBody>
      </p:sp>
      <p:grpSp>
        <p:nvGrpSpPr>
          <p:cNvPr id="14" name="Group 13">
            <a:extLst>
              <a:ext uri="{FF2B5EF4-FFF2-40B4-BE49-F238E27FC236}">
                <a16:creationId xmlns:a16="http://schemas.microsoft.com/office/drawing/2014/main" id="{90FFB0D1-8C3D-D35D-0BCA-09AB6379373A}"/>
              </a:ext>
            </a:extLst>
          </p:cNvPr>
          <p:cNvGrpSpPr/>
          <p:nvPr/>
        </p:nvGrpSpPr>
        <p:grpSpPr>
          <a:xfrm>
            <a:off x="2521525" y="5054237"/>
            <a:ext cx="5890021" cy="399871"/>
            <a:chOff x="3276600" y="3124200"/>
            <a:chExt cx="3505200" cy="399872"/>
          </a:xfrm>
        </p:grpSpPr>
        <p:cxnSp>
          <p:nvCxnSpPr>
            <p:cNvPr id="15" name="Straight Connector 14">
              <a:extLst>
                <a:ext uri="{FF2B5EF4-FFF2-40B4-BE49-F238E27FC236}">
                  <a16:creationId xmlns:a16="http://schemas.microsoft.com/office/drawing/2014/main" id="{B8422161-6DEB-D02B-9BDC-6875AB3FC783}"/>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D35EB759-7F5C-2C5A-B481-69DCC4FA55B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7" name="Straight Connector 16">
              <a:extLst>
                <a:ext uri="{FF2B5EF4-FFF2-40B4-BE49-F238E27FC236}">
                  <a16:creationId xmlns:a16="http://schemas.microsoft.com/office/drawing/2014/main" id="{1EF932FB-3457-68A0-A290-AFB0207B4446}"/>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8" name="Straight Connector 17">
            <a:extLst>
              <a:ext uri="{FF2B5EF4-FFF2-40B4-BE49-F238E27FC236}">
                <a16:creationId xmlns:a16="http://schemas.microsoft.com/office/drawing/2014/main" id="{23FB282B-6A97-72DC-DCFF-3CDFD4957711}"/>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9" name="Right Brace 18">
            <a:extLst>
              <a:ext uri="{FF2B5EF4-FFF2-40B4-BE49-F238E27FC236}">
                <a16:creationId xmlns:a16="http://schemas.microsoft.com/office/drawing/2014/main" id="{7A6CDA77-6B3F-14E7-58E7-1C9E9B1BE94F}"/>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4991ADE-E6C2-14B8-D77E-CFE5011ECEA6}"/>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12 con</a:t>
            </a:r>
          </a:p>
        </p:txBody>
      </p:sp>
      <p:sp>
        <p:nvSpPr>
          <p:cNvPr id="23" name="TextBox 22">
            <a:extLst>
              <a:ext uri="{FF2B5EF4-FFF2-40B4-BE49-F238E27FC236}">
                <a16:creationId xmlns:a16="http://schemas.microsoft.com/office/drawing/2014/main" id="{5E21D46A-D058-EA47-D608-F49EEB8542B2}"/>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154 con</a:t>
            </a:r>
          </a:p>
        </p:txBody>
      </p:sp>
      <p:sp>
        <p:nvSpPr>
          <p:cNvPr id="25" name="TextBox 24">
            <a:extLst>
              <a:ext uri="{FF2B5EF4-FFF2-40B4-BE49-F238E27FC236}">
                <a16:creationId xmlns:a16="http://schemas.microsoft.com/office/drawing/2014/main" id="{3F5E4835-7286-9D17-1223-205AE6621DA9}"/>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6" name="Picture 25">
            <a:extLst>
              <a:ext uri="{FF2B5EF4-FFF2-40B4-BE49-F238E27FC236}">
                <a16:creationId xmlns:a16="http://schemas.microsoft.com/office/drawing/2014/main" id="{9898CB8C-E8C3-98F8-C428-113A933D4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7" name="Picture 26">
            <a:extLst>
              <a:ext uri="{FF2B5EF4-FFF2-40B4-BE49-F238E27FC236}">
                <a16:creationId xmlns:a16="http://schemas.microsoft.com/office/drawing/2014/main" id="{66421C02-A313-B78D-B8B6-4B5A6E6A2FCE}"/>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13833009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3" grpId="0"/>
      <p:bldP spid="11" grpId="0" animBg="1"/>
      <p:bldP spid="13" grpId="0"/>
      <p:bldP spid="19" grpId="0" animBg="1"/>
      <p:bldP spid="20" grpId="0"/>
      <p:bldP spid="23" grpId="0"/>
      <p:bldP spid="25" grpId="0"/>
    </p:bldLst>
  </p:timing>
</p:sld>
</file>

<file path=ppt/theme/theme1.xml><?xml version="1.0" encoding="utf-8"?>
<a:theme xmlns:a="http://schemas.openxmlformats.org/drawingml/2006/main" name="Trity Lesson Plan by Slidesgo">
  <a:themeElements>
    <a:clrScheme name="Simple Light">
      <a:dk1>
        <a:srgbClr val="000000"/>
      </a:dk1>
      <a:lt1>
        <a:srgbClr val="FFFFFF"/>
      </a:lt1>
      <a:dk2>
        <a:srgbClr val="666666"/>
      </a:dk2>
      <a:lt2>
        <a:srgbClr val="D9D9D9"/>
      </a:lt2>
      <a:accent1>
        <a:srgbClr val="EB7E7C"/>
      </a:accent1>
      <a:accent2>
        <a:srgbClr val="B3C4B9"/>
      </a:accent2>
      <a:accent3>
        <a:srgbClr val="E7AE5D"/>
      </a:accent3>
      <a:accent4>
        <a:srgbClr val="828D87"/>
      </a:accent4>
      <a:accent5>
        <a:srgbClr val="E89F88"/>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338</Words>
  <Application>Microsoft Office PowerPoint</Application>
  <PresentationFormat>Widescreen</PresentationFormat>
  <Paragraphs>48</Paragraphs>
  <Slides>18</Slides>
  <Notes>7</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#9Slide02 Noi dung dai</vt:lpstr>
      <vt:lpstr>Comfortaa Medium</vt:lpstr>
      <vt:lpstr>Handlee</vt:lpstr>
      <vt:lpstr>Rubik Black</vt:lpstr>
      <vt:lpstr>Aptos</vt:lpstr>
      <vt:lpstr>Arial</vt:lpstr>
      <vt:lpstr>Baloo 2</vt:lpstr>
      <vt:lpstr>Calibri</vt:lpstr>
      <vt:lpstr>Cambria</vt:lpstr>
      <vt:lpstr>Trity Lesson Plan by Slidesgo</vt:lpstr>
      <vt:lpstr>Office Theme</vt:lpstr>
      <vt:lpstr>1_Office Theme</vt:lpstr>
      <vt:lpstr>Math Subject for High School - 10th Grade: Circles by Slidesgo</vt:lpstr>
      <vt:lpstr>PowerPoint Presentation</vt:lpstr>
      <vt:lpstr>VƯỢT CHƯỚNG NGẠI VẬT</vt:lpstr>
      <vt:lpstr>12 000 + 39 000 + 24 000 = ?</vt:lpstr>
      <vt:lpstr>72 000 + 43 000 + 52 000 = ?</vt:lpstr>
      <vt:lpstr>30 000 + 20 000 + 12 000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Đề-ca-mét vuông Héc-tô-mét vuông</dc:title>
  <dc:creator>Thao Tran</dc:creator>
  <cp:lastModifiedBy>Thao Tran</cp:lastModifiedBy>
  <cp:revision>51</cp:revision>
  <dcterms:created xsi:type="dcterms:W3CDTF">2023-10-04T07:23:39Z</dcterms:created>
  <dcterms:modified xsi:type="dcterms:W3CDTF">2025-11-05T11:22:52Z</dcterms:modified>
</cp:coreProperties>
</file>