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7" r:id="rId3"/>
    <p:sldId id="265" r:id="rId4"/>
    <p:sldId id="2752" r:id="rId5"/>
    <p:sldId id="272" r:id="rId6"/>
    <p:sldId id="2753" r:id="rId7"/>
    <p:sldId id="2754" r:id="rId8"/>
    <p:sldId id="2755" r:id="rId9"/>
    <p:sldId id="2756" r:id="rId10"/>
    <p:sldId id="2757" r:id="rId11"/>
    <p:sldId id="2758" r:id="rId12"/>
    <p:sldId id="277" r:id="rId13"/>
    <p:sldId id="2759" r:id="rId14"/>
    <p:sldId id="2760" r:id="rId15"/>
    <p:sldId id="2761" r:id="rId16"/>
    <p:sldId id="2762" r:id="rId17"/>
    <p:sldId id="2763"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91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3DD0-A954-4DE9-BAF6-3832B1E99E7E}"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1886-5A01-4E83-8ADB-FF21E25ADB88}" type="slidenum">
              <a:rPr lang="en-US" smtClean="0"/>
              <a:t>‹#›</a:t>
            </a:fld>
            <a:endParaRPr lang="en-US"/>
          </a:p>
        </p:txBody>
      </p:sp>
    </p:spTree>
    <p:extLst>
      <p:ext uri="{BB962C8B-B14F-4D97-AF65-F5344CB8AC3E}">
        <p14:creationId xmlns:p14="http://schemas.microsoft.com/office/powerpoint/2010/main" val="12008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56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908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1947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9AB41886-5A01-4E83-8ADB-FF21E25ADB88}" type="slidenum">
              <a:rPr lang="en-US" smtClean="0"/>
              <a:t>7</a:t>
            </a:fld>
            <a:endParaRPr lang="en-US"/>
          </a:p>
        </p:txBody>
      </p:sp>
    </p:spTree>
    <p:extLst>
      <p:ext uri="{BB962C8B-B14F-4D97-AF65-F5344CB8AC3E}">
        <p14:creationId xmlns:p14="http://schemas.microsoft.com/office/powerpoint/2010/main" val="1737183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a:p>
          <a:p>
            <a:endParaRPr lang="en-US"/>
          </a:p>
        </p:txBody>
      </p:sp>
      <p:sp>
        <p:nvSpPr>
          <p:cNvPr id="4" name="Slide Number Placeholder 3"/>
          <p:cNvSpPr>
            <a:spLocks noGrp="1"/>
          </p:cNvSpPr>
          <p:nvPr>
            <p:ph type="sldNum" sz="quarter" idx="5"/>
          </p:nvPr>
        </p:nvSpPr>
        <p:spPr/>
        <p:txBody>
          <a:bodyPr/>
          <a:lstStyle/>
          <a:p>
            <a:fld id="{9AB41886-5A01-4E83-8ADB-FF21E25ADB88}" type="slidenum">
              <a:rPr lang="en-US" smtClean="0"/>
              <a:t>13</a:t>
            </a:fld>
            <a:endParaRPr lang="en-US"/>
          </a:p>
        </p:txBody>
      </p:sp>
    </p:spTree>
    <p:extLst>
      <p:ext uri="{BB962C8B-B14F-4D97-AF65-F5344CB8AC3E}">
        <p14:creationId xmlns:p14="http://schemas.microsoft.com/office/powerpoint/2010/main" val="1655294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706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84456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1903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970197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73535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36343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819114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720075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652228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376523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30317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695584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639881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62600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86492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81642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59218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828817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633818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01596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20155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46916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69071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D414E939-54C3-42FA-A9E7-B0D329008DCC}"/>
              </a:ext>
            </a:extLst>
          </p:cNvPr>
          <p:cNvPicPr>
            <a:picLocks noChangeAspect="1"/>
          </p:cNvPicPr>
          <p:nvPr userDrawn="1"/>
        </p:nvPicPr>
        <p:blipFill>
          <a:blip r:embed="rId13"/>
          <a:stretch>
            <a:fillRect/>
          </a:stretch>
        </p:blipFill>
        <p:spPr>
          <a:xfrm>
            <a:off x="1" y="1"/>
            <a:ext cx="12192000" cy="6858000"/>
          </a:xfrm>
          <a:prstGeom prst="rect">
            <a:avLst/>
          </a:prstGeom>
        </p:spPr>
      </p:pic>
    </p:spTree>
    <p:extLst>
      <p:ext uri="{BB962C8B-B14F-4D97-AF65-F5344CB8AC3E}">
        <p14:creationId xmlns:p14="http://schemas.microsoft.com/office/powerpoint/2010/main" val="2721343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id="{332B44EF-F700-CED3-2C1A-3EE4674DEFD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5376" y="158496"/>
            <a:ext cx="1619250" cy="1619250"/>
          </a:xfrm>
          <a:prstGeom prst="rect">
            <a:avLst/>
          </a:prstGeom>
        </p:spPr>
      </p:pic>
    </p:spTree>
    <p:extLst>
      <p:ext uri="{BB962C8B-B14F-4D97-AF65-F5344CB8AC3E}">
        <p14:creationId xmlns:p14="http://schemas.microsoft.com/office/powerpoint/2010/main" val="575028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jp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jp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5.xml"/><Relationship Id="rId7" Type="http://schemas.openxmlformats.org/officeDocument/2006/relationships/image" Target="../media/image3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emf"/><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10" Type="http://schemas.microsoft.com/office/2007/relationships/hdphoto" Target="../media/hdphoto1.wdp"/><Relationship Id="rId4" Type="http://schemas.openxmlformats.org/officeDocument/2006/relationships/image" Target="../media/image14.sv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5F33B7-9241-5D36-32B2-A9B9764AAD65}"/>
              </a:ext>
            </a:extLst>
          </p:cNvPr>
          <p:cNvPicPr>
            <a:picLocks noChangeAspect="1"/>
          </p:cNvPicPr>
          <p:nvPr/>
        </p:nvPicPr>
        <p:blipFill>
          <a:blip r:embed="rId3"/>
          <a:stretch>
            <a:fillRect/>
          </a:stretch>
        </p:blipFill>
        <p:spPr>
          <a:xfrm>
            <a:off x="-197076" y="-229800"/>
            <a:ext cx="2280102" cy="1316850"/>
          </a:xfrm>
          <a:prstGeom prst="rect">
            <a:avLst/>
          </a:prstGeom>
        </p:spPr>
      </p:pic>
      <p:pic>
        <p:nvPicPr>
          <p:cNvPr id="4" name="Picture 3">
            <a:extLst>
              <a:ext uri="{FF2B5EF4-FFF2-40B4-BE49-F238E27FC236}">
                <a16:creationId xmlns:a16="http://schemas.microsoft.com/office/drawing/2014/main" id="{1098F4DC-B1D5-F78D-16B9-57F7A048A88A}"/>
              </a:ext>
            </a:extLst>
          </p:cNvPr>
          <p:cNvPicPr>
            <a:picLocks noChangeAspect="1"/>
          </p:cNvPicPr>
          <p:nvPr/>
        </p:nvPicPr>
        <p:blipFill>
          <a:blip r:embed="rId4"/>
          <a:stretch>
            <a:fillRect/>
          </a:stretch>
        </p:blipFill>
        <p:spPr>
          <a:xfrm>
            <a:off x="2907259" y="141181"/>
            <a:ext cx="7334124" cy="2773920"/>
          </a:xfrm>
          <a:prstGeom prst="rect">
            <a:avLst/>
          </a:prstGeom>
        </p:spPr>
      </p:pic>
      <p:pic>
        <p:nvPicPr>
          <p:cNvPr id="5" name="Picture 4">
            <a:extLst>
              <a:ext uri="{FF2B5EF4-FFF2-40B4-BE49-F238E27FC236}">
                <a16:creationId xmlns:a16="http://schemas.microsoft.com/office/drawing/2014/main" id="{E20C3A65-6EDF-B0B6-BB2E-17787A033E00}"/>
              </a:ext>
            </a:extLst>
          </p:cNvPr>
          <p:cNvPicPr>
            <a:picLocks noChangeAspect="1"/>
          </p:cNvPicPr>
          <p:nvPr/>
        </p:nvPicPr>
        <p:blipFill>
          <a:blip r:embed="rId5"/>
          <a:stretch>
            <a:fillRect/>
          </a:stretch>
        </p:blipFill>
        <p:spPr>
          <a:xfrm>
            <a:off x="416018" y="1532197"/>
            <a:ext cx="11857748" cy="2353260"/>
          </a:xfrm>
          <a:prstGeom prst="rect">
            <a:avLst/>
          </a:prstGeom>
        </p:spPr>
      </p:pic>
      <p:pic>
        <p:nvPicPr>
          <p:cNvPr id="7" name="Picture 6" descr="A cartoon of a person holding a beaker&#10;&#10;Description automatically generated">
            <a:extLst>
              <a:ext uri="{FF2B5EF4-FFF2-40B4-BE49-F238E27FC236}">
                <a16:creationId xmlns:a16="http://schemas.microsoft.com/office/drawing/2014/main" id="{12985AAB-A602-67AE-C107-149C3C111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7200" y="3064675"/>
            <a:ext cx="3011805" cy="3911435"/>
          </a:xfrm>
          <a:prstGeom prst="rect">
            <a:avLst/>
          </a:prstGeom>
        </p:spPr>
      </p:pic>
      <p:pic>
        <p:nvPicPr>
          <p:cNvPr id="14" name="Picture 13" descr="A cartoon of a person holding a stick&#10;&#10;Description automatically generated">
            <a:extLst>
              <a:ext uri="{FF2B5EF4-FFF2-40B4-BE49-F238E27FC236}">
                <a16:creationId xmlns:a16="http://schemas.microsoft.com/office/drawing/2014/main" id="{3546145D-520A-468A-FD79-2C405925D5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8225" y="2563495"/>
            <a:ext cx="4826000" cy="4826000"/>
          </a:xfrm>
          <a:prstGeom prst="rect">
            <a:avLst/>
          </a:prstGeom>
        </p:spPr>
      </p:pic>
    </p:spTree>
    <p:extLst>
      <p:ext uri="{BB962C8B-B14F-4D97-AF65-F5344CB8AC3E}">
        <p14:creationId xmlns:p14="http://schemas.microsoft.com/office/powerpoint/2010/main" val="73584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21710" y="1949760"/>
            <a:ext cx="6536865" cy="3269940"/>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87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4: Ê -đi -xơn và bà cụ đang ngồi trên xe điện khuôn mặt bà cụ rất vui tươi</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B5AB5968-F661-547E-C871-4137EF95D61A}"/>
              </a:ext>
            </a:extLst>
          </p:cNvPr>
          <p:cNvPicPr>
            <a:picLocks noChangeAspect="1"/>
          </p:cNvPicPr>
          <p:nvPr/>
        </p:nvPicPr>
        <p:blipFill>
          <a:blip r:embed="rId2"/>
          <a:stretch>
            <a:fillRect/>
          </a:stretch>
        </p:blipFill>
        <p:spPr>
          <a:xfrm>
            <a:off x="723900" y="1685925"/>
            <a:ext cx="3845166" cy="3729037"/>
          </a:xfrm>
          <a:prstGeom prst="rect">
            <a:avLst/>
          </a:prstGeom>
        </p:spPr>
      </p:pic>
    </p:spTree>
    <p:extLst>
      <p:ext uri="{BB962C8B-B14F-4D97-AF65-F5344CB8AC3E}">
        <p14:creationId xmlns:p14="http://schemas.microsoft.com/office/powerpoint/2010/main" val="111574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câu</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sp>
        <p:nvSpPr>
          <p:cNvPr id="7" name="Hình chữ nhật: Góc Tròn 1">
            <a:extLst>
              <a:ext uri="{FF2B5EF4-FFF2-40B4-BE49-F238E27FC236}">
                <a16:creationId xmlns:a16="http://schemas.microsoft.com/office/drawing/2014/main" id="{B6B4B0D2-E8A9-617B-99D4-7D0B626E06CD}"/>
              </a:ext>
            </a:extLst>
          </p:cNvPr>
          <p:cNvSpPr/>
          <p:nvPr/>
        </p:nvSpPr>
        <p:spPr>
          <a:xfrm>
            <a:off x="3126001" y="1096332"/>
            <a:ext cx="6919415" cy="16373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9A0E365-287D-C1B4-49E5-18B2FA2054E0}"/>
              </a:ext>
            </a:extLst>
          </p:cNvPr>
          <p:cNvSpPr txBox="1"/>
          <p:nvPr/>
        </p:nvSpPr>
        <p:spPr>
          <a:xfrm>
            <a:off x="3484762" y="1218140"/>
            <a:ext cx="6163792" cy="1569660"/>
          </a:xfrm>
          <a:prstGeom prst="rect">
            <a:avLst/>
          </a:prstGeom>
          <a:noFill/>
        </p:spPr>
        <p:txBody>
          <a:bodyPr wrap="square" rtlCol="0">
            <a:spAutoFit/>
          </a:bodyPr>
          <a:lstStyle/>
          <a:p>
            <a:pPr lvl="0" algn="ctr">
              <a:defRPr/>
            </a:pPr>
            <a:r>
              <a:rPr lang="en-US" sz="4800" b="1" dirty="0" err="1">
                <a:solidFill>
                  <a:prstClr val="black"/>
                </a:solidFill>
                <a:latin typeface="Calibri" panose="020F0502020204030204"/>
              </a:rPr>
              <a:t>Nhìn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tranh</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và</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tập</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kể</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lại</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từng</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đoạn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câu</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chuyện</a:t>
            </a:r>
            <a:r>
              <a:rPr lang="en-US" sz="4800" b="1" dirty="0">
                <a:solidFill>
                  <a:prstClr val="black"/>
                </a:solidFill>
                <a:latin typeface="Calibri" panose="020F0502020204030204"/>
              </a:rPr>
              <a:t>.</a:t>
            </a:r>
            <a:endParaRPr kumimoji="0" lang="en-US" sz="4800" b="1" i="0" u="none" strike="noStrike" kern="1200" cap="none" spc="0" normalizeH="0" baseline="0" noProof="0" dirty="0">
              <a:ln>
                <a:noFill/>
              </a:ln>
              <a:solidFill>
                <a:prstClr val="black"/>
              </a:solidFill>
              <a:effectLst/>
              <a:uLnTx/>
              <a:uFillTx/>
              <a:latin typeface="Calibri" panose="020F0502020204030204"/>
            </a:endParaRPr>
          </a:p>
        </p:txBody>
      </p:sp>
      <p:pic>
        <p:nvPicPr>
          <p:cNvPr id="14" name="Picture 13">
            <a:extLst>
              <a:ext uri="{FF2B5EF4-FFF2-40B4-BE49-F238E27FC236}">
                <a16:creationId xmlns:a16="http://schemas.microsoft.com/office/drawing/2014/main" id="{9067ACF2-5F86-A1F2-7737-667C8420270A}"/>
              </a:ext>
            </a:extLst>
          </p:cNvPr>
          <p:cNvPicPr>
            <a:picLocks noChangeAspect="1"/>
          </p:cNvPicPr>
          <p:nvPr/>
        </p:nvPicPr>
        <p:blipFill>
          <a:blip r:embed="rId5"/>
          <a:stretch>
            <a:fillRect/>
          </a:stretch>
        </p:blipFill>
        <p:spPr>
          <a:xfrm>
            <a:off x="6067425" y="2997489"/>
            <a:ext cx="3676650" cy="3560473"/>
          </a:xfrm>
          <a:prstGeom prst="rect">
            <a:avLst/>
          </a:prstGeom>
        </p:spPr>
      </p:pic>
    </p:spTree>
    <p:extLst>
      <p:ext uri="{BB962C8B-B14F-4D97-AF65-F5344CB8AC3E}">
        <p14:creationId xmlns:p14="http://schemas.microsoft.com/office/powerpoint/2010/main" val="417632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0DBC007-5DB1-9E45-3010-D2C4B6FB10F9}"/>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8" name="Picture 7">
            <a:extLst>
              <a:ext uri="{FF2B5EF4-FFF2-40B4-BE49-F238E27FC236}">
                <a16:creationId xmlns:a16="http://schemas.microsoft.com/office/drawing/2014/main" id="{5875F62D-20A6-4965-667A-95CCA652BA0C}"/>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10" name="Picture 9">
            <a:extLst>
              <a:ext uri="{FF2B5EF4-FFF2-40B4-BE49-F238E27FC236}">
                <a16:creationId xmlns:a16="http://schemas.microsoft.com/office/drawing/2014/main" id="{C1BA729C-B066-E47F-4F51-0B5338258ACA}"/>
              </a:ext>
            </a:extLst>
          </p:cNvPr>
          <p:cNvPicPr>
            <a:picLocks noChangeAspect="1"/>
          </p:cNvPicPr>
          <p:nvPr/>
        </p:nvPicPr>
        <p:blipFill>
          <a:blip r:embed="rId5"/>
          <a:stretch>
            <a:fillRect/>
          </a:stretch>
        </p:blipFill>
        <p:spPr>
          <a:xfrm>
            <a:off x="5400674" y="1778289"/>
            <a:ext cx="4810125" cy="4658132"/>
          </a:xfrm>
          <a:prstGeom prst="rect">
            <a:avLst/>
          </a:prstGeom>
        </p:spPr>
      </p:pic>
    </p:spTree>
    <p:extLst>
      <p:ext uri="{BB962C8B-B14F-4D97-AF65-F5344CB8AC3E}">
        <p14:creationId xmlns:p14="http://schemas.microsoft.com/office/powerpoint/2010/main" val="6989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11CA273-9DF3-35ED-674A-5E87F77C4C7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266700" y="2427297"/>
            <a:ext cx="5048456" cy="4038571"/>
          </a:xfrm>
          <a:prstGeom prst="rect">
            <a:avLst/>
          </a:prstGeom>
        </p:spPr>
      </p:pic>
      <p:grpSp>
        <p:nvGrpSpPr>
          <p:cNvPr id="6" name="Group 5">
            <a:extLst>
              <a:ext uri="{FF2B5EF4-FFF2-40B4-BE49-F238E27FC236}">
                <a16:creationId xmlns:a16="http://schemas.microsoft.com/office/drawing/2014/main" id="{0F1E8BF1-539F-D324-5780-3173C2075D63}"/>
              </a:ext>
            </a:extLst>
          </p:cNvPr>
          <p:cNvGrpSpPr/>
          <p:nvPr/>
        </p:nvGrpSpPr>
        <p:grpSpPr>
          <a:xfrm>
            <a:off x="2077596" y="634315"/>
            <a:ext cx="7876029" cy="2013635"/>
            <a:chOff x="6319428" y="2635537"/>
            <a:chExt cx="4567646" cy="2565113"/>
          </a:xfrm>
        </p:grpSpPr>
        <p:grpSp>
          <p:nvGrpSpPr>
            <p:cNvPr id="8" name="Nhóm 31">
              <a:extLst>
                <a:ext uri="{FF2B5EF4-FFF2-40B4-BE49-F238E27FC236}">
                  <a16:creationId xmlns:a16="http://schemas.microsoft.com/office/drawing/2014/main" id="{7A454D16-A7B1-362C-9D9E-F554AF77D7BB}"/>
                </a:ext>
              </a:extLst>
            </p:cNvPr>
            <p:cNvGrpSpPr/>
            <p:nvPr/>
          </p:nvGrpSpPr>
          <p:grpSpPr>
            <a:xfrm>
              <a:off x="6488431" y="3071819"/>
              <a:ext cx="4398643" cy="2128831"/>
              <a:chOff x="1922830" y="773002"/>
              <a:chExt cx="5400981" cy="1282973"/>
            </a:xfrm>
          </p:grpSpPr>
          <p:sp>
            <p:nvSpPr>
              <p:cNvPr id="12" name="Freeform: Shape 34">
                <a:extLst>
                  <a:ext uri="{FF2B5EF4-FFF2-40B4-BE49-F238E27FC236}">
                    <a16:creationId xmlns:a16="http://schemas.microsoft.com/office/drawing/2014/main" id="{9F4184B6-2473-54DC-D18C-867FF94B799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Freeform: Shape 35">
                <a:extLst>
                  <a:ext uri="{FF2B5EF4-FFF2-40B4-BE49-F238E27FC236}">
                    <a16:creationId xmlns:a16="http://schemas.microsoft.com/office/drawing/2014/main" id="{3A5D9CDC-541B-6021-A71D-FE083656A53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5143923B-3E31-17B3-0D47-ED9440585B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64D75D-955A-042D-F39C-DE43417DDF92}"/>
                </a:ext>
              </a:extLst>
            </p:cNvPr>
            <p:cNvSpPr txBox="1"/>
            <p:nvPr/>
          </p:nvSpPr>
          <p:spPr>
            <a:xfrm>
              <a:off x="6825132" y="3312574"/>
              <a:ext cx="3785744" cy="1372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Điều em ấn tượng nhất về nhà phát minh Ê -đi- sơn là gì? Vì sao?</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Ghé thăm Fb.com/nkpowerskills">
            <a:extLst>
              <a:ext uri="{FF2B5EF4-FFF2-40B4-BE49-F238E27FC236}">
                <a16:creationId xmlns:a16="http://schemas.microsoft.com/office/drawing/2014/main" id="{328706F8-8A59-AA71-06FC-9924FF868CDF}"/>
              </a:ext>
            </a:extLst>
          </p:cNvPr>
          <p:cNvSpPr/>
          <p:nvPr/>
        </p:nvSpPr>
        <p:spPr>
          <a:xfrm>
            <a:off x="3980901" y="2977597"/>
            <a:ext cx="7477674"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Ví</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dụ</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Điều em ấn tượng nhất về nhà phát minh Ê – đi - xơn là ông rất yêu khoa học</a:t>
            </a:r>
          </a:p>
        </p:txBody>
      </p:sp>
    </p:spTree>
    <p:extLst>
      <p:ext uri="{BB962C8B-B14F-4D97-AF65-F5344CB8AC3E}">
        <p14:creationId xmlns:p14="http://schemas.microsoft.com/office/powerpoint/2010/main" val="148643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VẬN</a:t>
            </a:r>
            <a:r>
              <a:rPr kumimoji="0" lang="en-US" sz="96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DỤNG</a:t>
            </a:r>
            <a:endPar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22046480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5" name="Group 4">
            <a:extLst>
              <a:ext uri="{FF2B5EF4-FFF2-40B4-BE49-F238E27FC236}">
                <a16:creationId xmlns:a16="http://schemas.microsoft.com/office/drawing/2014/main" id="{99DF9757-4912-2A9B-F7DF-9DBBE46E4A9D}"/>
              </a:ext>
            </a:extLst>
          </p:cNvPr>
          <p:cNvGrpSpPr/>
          <p:nvPr/>
        </p:nvGrpSpPr>
        <p:grpSpPr>
          <a:xfrm>
            <a:off x="2373715" y="483835"/>
            <a:ext cx="9018187" cy="1506891"/>
            <a:chOff x="6405057" y="2606040"/>
            <a:chExt cx="4482017" cy="2594610"/>
          </a:xfrm>
        </p:grpSpPr>
        <p:grpSp>
          <p:nvGrpSpPr>
            <p:cNvPr id="6" name="Nhóm 31">
              <a:extLst>
                <a:ext uri="{FF2B5EF4-FFF2-40B4-BE49-F238E27FC236}">
                  <a16:creationId xmlns:a16="http://schemas.microsoft.com/office/drawing/2014/main" id="{95211345-B3A4-2F88-4FCD-6F9294E98026}"/>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AB57EFA9-2F9D-97B5-6119-162AF8E14CED}"/>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57289CD8-524C-967B-4125-C04D295B38A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8" name="Picture 4" descr="Colourful ribbons">
              <a:extLst>
                <a:ext uri="{FF2B5EF4-FFF2-40B4-BE49-F238E27FC236}">
                  <a16:creationId xmlns:a16="http://schemas.microsoft.com/office/drawing/2014/main" id="{43379E01-7F6B-96E1-B7A5-C4BA50A73E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405057" y="2606040"/>
              <a:ext cx="507014" cy="12772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935711-B28A-C65E-E871-532630E10FDB}"/>
                </a:ext>
              </a:extLst>
            </p:cNvPr>
            <p:cNvSpPr txBox="1"/>
            <p:nvPr/>
          </p:nvSpPr>
          <p:spPr>
            <a:xfrm>
              <a:off x="6825132" y="3312574"/>
              <a:ext cx="3785744" cy="8233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C7F77E19-8679-7A93-8A9F-0DE3898A4D36}"/>
              </a:ext>
            </a:extLst>
          </p:cNvPr>
          <p:cNvGrpSpPr/>
          <p:nvPr/>
        </p:nvGrpSpPr>
        <p:grpSpPr>
          <a:xfrm>
            <a:off x="3601596" y="1939240"/>
            <a:ext cx="7876029" cy="2013636"/>
            <a:chOff x="6319428" y="2635537"/>
            <a:chExt cx="4567646" cy="2565113"/>
          </a:xfrm>
        </p:grpSpPr>
        <p:grpSp>
          <p:nvGrpSpPr>
            <p:cNvPr id="15" name="Nhóm 31">
              <a:extLst>
                <a:ext uri="{FF2B5EF4-FFF2-40B4-BE49-F238E27FC236}">
                  <a16:creationId xmlns:a16="http://schemas.microsoft.com/office/drawing/2014/main"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FDA8B5DB-6A01-FE13-88BB-0B458092F4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14AC64-92A3-F24E-0FE9-A5923472054F}"/>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Thực hiện </a:t>
              </a:r>
              <a:r>
                <a:rPr lang="nl-NL" sz="3000" b="1" i="1" dirty="0">
                  <a:effectLst/>
                  <a:latin typeface="Cambria" panose="02040503050406030204" pitchFamily="18" charset="0"/>
                  <a:ea typeface="Cambria" panose="02040503050406030204" pitchFamily="18" charset="0"/>
                </a:rPr>
                <a:t>Kể lại cho người thân nghe câu chuyện nhà phát minh và bà cụ </a:t>
              </a:r>
              <a:endParaRPr lang="en-US" sz="3000" b="1" dirty="0">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23A2E8A-11D5-1527-1DBE-671D1DE73DDD}"/>
              </a:ext>
            </a:extLst>
          </p:cNvPr>
          <p:cNvGrpSpPr/>
          <p:nvPr/>
        </p:nvGrpSpPr>
        <p:grpSpPr>
          <a:xfrm>
            <a:off x="4887472" y="4053789"/>
            <a:ext cx="7180704" cy="2013636"/>
            <a:chOff x="6319428" y="2635537"/>
            <a:chExt cx="4567646" cy="2565113"/>
          </a:xfrm>
        </p:grpSpPr>
        <p:grpSp>
          <p:nvGrpSpPr>
            <p:cNvPr id="23" name="Nhóm 31">
              <a:extLst>
                <a:ext uri="{FF2B5EF4-FFF2-40B4-BE49-F238E27FC236}">
                  <a16:creationId xmlns:a16="http://schemas.microsoft.com/office/drawing/2014/main" id="{93848099-EE16-331B-DAEF-454E3A427672}"/>
                </a:ext>
              </a:extLst>
            </p:cNvPr>
            <p:cNvGrpSpPr/>
            <p:nvPr/>
          </p:nvGrpSpPr>
          <p:grpSpPr>
            <a:xfrm>
              <a:off x="6488431" y="3071819"/>
              <a:ext cx="4398643" cy="2128831"/>
              <a:chOff x="1922830" y="773002"/>
              <a:chExt cx="5400981" cy="1282973"/>
            </a:xfrm>
          </p:grpSpPr>
          <p:sp>
            <p:nvSpPr>
              <p:cNvPr id="26" name="Freeform: Shape 34">
                <a:extLst>
                  <a:ext uri="{FF2B5EF4-FFF2-40B4-BE49-F238E27FC236}">
                    <a16:creationId xmlns:a16="http://schemas.microsoft.com/office/drawing/2014/main" id="{77C3ED26-E01D-7599-9DC1-17BF0EC2986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7" name="Freeform: Shape 35">
                <a:extLst>
                  <a:ext uri="{FF2B5EF4-FFF2-40B4-BE49-F238E27FC236}">
                    <a16:creationId xmlns:a16="http://schemas.microsoft.com/office/drawing/2014/main" id="{48089EB5-E781-0754-31B4-5255DBB14DD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17743525-8A5F-CCA1-7FFF-CCFED28F41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351BA6-317A-AACA-59D4-B6C3C4CCDC03}"/>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Tìm đọc một câu chuyện về nhà khoa học </a:t>
              </a:r>
              <a:endParaRPr lang="en-US" sz="3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372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A_图片 7"/>
          <p:cNvPicPr>
            <a:picLocks noChangeAspect="1"/>
          </p:cNvPicPr>
          <p:nvPr>
            <p:custDataLst>
              <p:tags r:id="rId1"/>
            </p:custDataLst>
          </p:nvPr>
        </p:nvPicPr>
        <p:blipFill>
          <a:blip r:embed="rId6"/>
          <a:stretch>
            <a:fillRect/>
          </a:stretch>
        </p:blipFill>
        <p:spPr>
          <a:xfrm>
            <a:off x="1" y="1"/>
            <a:ext cx="12192000" cy="6858000"/>
          </a:xfrm>
          <a:prstGeom prst="rect">
            <a:avLst/>
          </a:prstGeom>
        </p:spPr>
      </p:pic>
      <p:pic>
        <p:nvPicPr>
          <p:cNvPr id="9" name="PA_库_图片 8"/>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00789" y="224851"/>
            <a:ext cx="14985439" cy="6633150"/>
          </a:xfrm>
          <a:prstGeom prst="rect">
            <a:avLst/>
          </a:prstGeom>
        </p:spPr>
      </p:pic>
      <p:pic>
        <p:nvPicPr>
          <p:cNvPr id="10" name="PA_库_图片 9"/>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13611" y="1632546"/>
            <a:ext cx="5366083" cy="5366083"/>
          </a:xfrm>
          <a:prstGeom prst="rect">
            <a:avLst/>
          </a:prstGeom>
        </p:spPr>
      </p:pic>
      <p:pic>
        <p:nvPicPr>
          <p:cNvPr id="2" name="Picture 1">
            <a:extLst>
              <a:ext uri="{FF2B5EF4-FFF2-40B4-BE49-F238E27FC236}">
                <a16:creationId xmlns:a16="http://schemas.microsoft.com/office/drawing/2014/main" id="{33A8D629-EEF7-11C3-529A-23BA4001CC6D}"/>
              </a:ext>
            </a:extLst>
          </p:cNvPr>
          <p:cNvPicPr>
            <a:picLocks noChangeAspect="1"/>
          </p:cNvPicPr>
          <p:nvPr/>
        </p:nvPicPr>
        <p:blipFill>
          <a:blip r:embed="rId9"/>
          <a:stretch>
            <a:fillRect/>
          </a:stretch>
        </p:blipFill>
        <p:spPr>
          <a:xfrm>
            <a:off x="3325227" y="1355018"/>
            <a:ext cx="9358171" cy="3432345"/>
          </a:xfrm>
          <a:prstGeom prst="rect">
            <a:avLst/>
          </a:prstGeom>
        </p:spPr>
      </p:pic>
    </p:spTree>
    <p:extLst>
      <p:ext uri="{BB962C8B-B14F-4D97-AF65-F5344CB8AC3E}">
        <p14:creationId xmlns:p14="http://schemas.microsoft.com/office/powerpoint/2010/main" val="18571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6" presetClass="emph" presetSubtype="0" accel="30000" decel="26000" autoRev="1" fill="hold" nodeType="afterEffect">
                                  <p:stCondLst>
                                    <p:cond delay="0"/>
                                  </p:stCondLst>
                                  <p:childTnLst>
                                    <p:animScale>
                                      <p:cBhvr>
                                        <p:cTn id="15" dur="500" fill="hold"/>
                                        <p:tgtEl>
                                          <p:spTgt spid="9"/>
                                        </p:tgtEl>
                                      </p:cBhvr>
                                      <p:by x="110000" y="110000"/>
                                    </p:animScale>
                                  </p:childTnLst>
                                </p:cTn>
                              </p:par>
                              <p:par>
                                <p:cTn id="16" presetID="2" presetClass="entr" presetSubtype="12" decel="100000" fill="hold" nodeType="withEffect">
                                  <p:stCondLst>
                                    <p:cond delay="25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0" fill="hold"/>
                                        <p:tgtEl>
                                          <p:spTgt spid="10"/>
                                        </p:tgtEl>
                                        <p:attrNameLst>
                                          <p:attrName>ppt_x</p:attrName>
                                        </p:attrNameLst>
                                      </p:cBhvr>
                                      <p:tavLst>
                                        <p:tav tm="0">
                                          <p:val>
                                            <p:strVal val="0-#ppt_w/2"/>
                                          </p:val>
                                        </p:tav>
                                        <p:tav tm="100000">
                                          <p:val>
                                            <p:strVal val="#ppt_x"/>
                                          </p:val>
                                        </p:tav>
                                      </p:tavLst>
                                    </p:anim>
                                    <p:anim calcmode="lin" valueType="num">
                                      <p:cBhvr additive="base">
                                        <p:cTn id="19"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6"/>
          <a:stretch>
            <a:fillRect/>
          </a:stretch>
        </p:blipFill>
        <p:spPr>
          <a:xfrm>
            <a:off x="2852874" y="506646"/>
            <a:ext cx="9089668" cy="6195818"/>
          </a:xfrm>
          <a:prstGeom prst="rect">
            <a:avLst/>
          </a:prstGeom>
        </p:spPr>
      </p:pic>
      <p:grpSp>
        <p:nvGrpSpPr>
          <p:cNvPr id="2" name="PA_库_组合 1"/>
          <p:cNvGrpSpPr/>
          <p:nvPr>
            <p:custDataLst>
              <p:tags r:id="rId1"/>
            </p:custDataLst>
          </p:nvPr>
        </p:nvGrpSpPr>
        <p:grpSpPr>
          <a:xfrm>
            <a:off x="-1065662" y="1406977"/>
            <a:ext cx="5742194" cy="5742194"/>
            <a:chOff x="-1065662" y="1406977"/>
            <a:chExt cx="5742194" cy="5742194"/>
          </a:xfrm>
        </p:grpSpPr>
        <p:sp>
          <p:nvSpPr>
            <p:cNvPr id="5" name="任意多边形 4"/>
            <p:cNvSpPr/>
            <p:nvPr/>
          </p:nvSpPr>
          <p:spPr>
            <a:xfrm>
              <a:off x="2633760" y="3350026"/>
              <a:ext cx="1064526" cy="2129050"/>
            </a:xfrm>
            <a:custGeom>
              <a:avLst/>
              <a:gdLst>
                <a:gd name="connsiteX0" fmla="*/ 0 w 1201003"/>
                <a:gd name="connsiteY0" fmla="*/ 2197289 h 2197289"/>
                <a:gd name="connsiteX1" fmla="*/ 1146412 w 1201003"/>
                <a:gd name="connsiteY1" fmla="*/ 0 h 2197289"/>
                <a:gd name="connsiteX2" fmla="*/ 1201003 w 1201003"/>
                <a:gd name="connsiteY2" fmla="*/ 68238 h 2197289"/>
                <a:gd name="connsiteX3" fmla="*/ 1050878 w 1201003"/>
                <a:gd name="connsiteY3" fmla="*/ 368489 h 2197289"/>
                <a:gd name="connsiteX4" fmla="*/ 259308 w 1201003"/>
                <a:gd name="connsiteY4" fmla="*/ 1910686 h 2197289"/>
                <a:gd name="connsiteX5" fmla="*/ 0 w 1201003"/>
                <a:gd name="connsiteY5" fmla="*/ 2197289 h 219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003" h="2197289">
                  <a:moveTo>
                    <a:pt x="0" y="2197289"/>
                  </a:moveTo>
                  <a:lnTo>
                    <a:pt x="1146412" y="0"/>
                  </a:lnTo>
                  <a:lnTo>
                    <a:pt x="1201003" y="68238"/>
                  </a:lnTo>
                  <a:lnTo>
                    <a:pt x="1050878" y="368489"/>
                  </a:lnTo>
                  <a:lnTo>
                    <a:pt x="259308" y="1910686"/>
                  </a:lnTo>
                  <a:lnTo>
                    <a:pt x="0" y="2197289"/>
                  </a:lnTo>
                  <a:close/>
                </a:path>
              </a:pathLst>
            </a:custGeom>
            <a:solidFill>
              <a:srgbClr val="96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pic>
          <p:nvPicPr>
            <p:cNvPr id="4" name="PA_库_图片 3"/>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065662" y="1406977"/>
              <a:ext cx="5742194" cy="5742194"/>
            </a:xfrm>
            <a:prstGeom prst="rect">
              <a:avLst/>
            </a:prstGeom>
          </p:spPr>
        </p:pic>
      </p:grpSp>
      <p:sp>
        <p:nvSpPr>
          <p:cNvPr id="7" name="任意多边形 2">
            <a:extLst>
              <a:ext uri="{FF2B5EF4-FFF2-40B4-BE49-F238E27FC236}">
                <a16:creationId xmlns:a16="http://schemas.microsoft.com/office/drawing/2014/main" id="{32FF0FF3-3284-45F7-BB2B-B0A6FD17DB99}"/>
              </a:ext>
            </a:extLst>
          </p:cNvPr>
          <p:cNvSpPr/>
          <p:nvPr/>
        </p:nvSpPr>
        <p:spPr>
          <a:xfrm>
            <a:off x="3502772" y="424534"/>
            <a:ext cx="8165353" cy="713195"/>
          </a:xfrm>
          <a:custGeom>
            <a:avLst/>
            <a:gdLst>
              <a:gd name="connsiteX0" fmla="*/ 256195 w 3682147"/>
              <a:gd name="connsiteY0" fmla="*/ 48768 h 428436"/>
              <a:gd name="connsiteX1" fmla="*/ 2950627 w 3682147"/>
              <a:gd name="connsiteY1" fmla="*/ 0 h 428436"/>
              <a:gd name="connsiteX2" fmla="*/ 85507 w 3682147"/>
              <a:gd name="connsiteY2" fmla="*/ 158496 h 428436"/>
              <a:gd name="connsiteX3" fmla="*/ 3170083 w 3682147"/>
              <a:gd name="connsiteY3" fmla="*/ 73152 h 428436"/>
              <a:gd name="connsiteX4" fmla="*/ 163 w 3682147"/>
              <a:gd name="connsiteY4" fmla="*/ 243840 h 428436"/>
              <a:gd name="connsiteX5" fmla="*/ 3328579 w 3682147"/>
              <a:gd name="connsiteY5" fmla="*/ 158496 h 428436"/>
              <a:gd name="connsiteX6" fmla="*/ 12355 w 3682147"/>
              <a:gd name="connsiteY6" fmla="*/ 353568 h 428436"/>
              <a:gd name="connsiteX7" fmla="*/ 3511459 w 3682147"/>
              <a:gd name="connsiteY7" fmla="*/ 256032 h 428436"/>
              <a:gd name="connsiteX8" fmla="*/ 12355 w 3682147"/>
              <a:gd name="connsiteY8" fmla="*/ 426720 h 428436"/>
              <a:gd name="connsiteX9" fmla="*/ 3682147 w 3682147"/>
              <a:gd name="connsiteY9" fmla="*/ 329184 h 428436"/>
              <a:gd name="connsiteX0" fmla="*/ 256195 w 3682147"/>
              <a:gd name="connsiteY0" fmla="*/ 48768 h 435235"/>
              <a:gd name="connsiteX1" fmla="*/ 2950627 w 3682147"/>
              <a:gd name="connsiteY1" fmla="*/ 0 h 435235"/>
              <a:gd name="connsiteX2" fmla="*/ 85507 w 3682147"/>
              <a:gd name="connsiteY2" fmla="*/ 158496 h 435235"/>
              <a:gd name="connsiteX3" fmla="*/ 3170083 w 3682147"/>
              <a:gd name="connsiteY3" fmla="*/ 73152 h 435235"/>
              <a:gd name="connsiteX4" fmla="*/ 163 w 3682147"/>
              <a:gd name="connsiteY4" fmla="*/ 243840 h 435235"/>
              <a:gd name="connsiteX5" fmla="*/ 3328579 w 3682147"/>
              <a:gd name="connsiteY5" fmla="*/ 158496 h 435235"/>
              <a:gd name="connsiteX6" fmla="*/ 12355 w 3682147"/>
              <a:gd name="connsiteY6" fmla="*/ 353568 h 435235"/>
              <a:gd name="connsiteX7" fmla="*/ 3511459 w 3682147"/>
              <a:gd name="connsiteY7" fmla="*/ 256032 h 435235"/>
              <a:gd name="connsiteX8" fmla="*/ 216207 w 3682147"/>
              <a:gd name="connsiteY8" fmla="*/ 433681 h 435235"/>
              <a:gd name="connsiteX9" fmla="*/ 3682147 w 3682147"/>
              <a:gd name="connsiteY9" fmla="*/ 329184 h 435235"/>
              <a:gd name="connsiteX0" fmla="*/ 256195 w 3682147"/>
              <a:gd name="connsiteY0" fmla="*/ 48768 h 401763"/>
              <a:gd name="connsiteX1" fmla="*/ 2950627 w 3682147"/>
              <a:gd name="connsiteY1" fmla="*/ 0 h 401763"/>
              <a:gd name="connsiteX2" fmla="*/ 85507 w 3682147"/>
              <a:gd name="connsiteY2" fmla="*/ 158496 h 401763"/>
              <a:gd name="connsiteX3" fmla="*/ 3170083 w 3682147"/>
              <a:gd name="connsiteY3" fmla="*/ 73152 h 401763"/>
              <a:gd name="connsiteX4" fmla="*/ 163 w 3682147"/>
              <a:gd name="connsiteY4" fmla="*/ 243840 h 401763"/>
              <a:gd name="connsiteX5" fmla="*/ 3328579 w 3682147"/>
              <a:gd name="connsiteY5" fmla="*/ 158496 h 401763"/>
              <a:gd name="connsiteX6" fmla="*/ 12355 w 3682147"/>
              <a:gd name="connsiteY6" fmla="*/ 353568 h 401763"/>
              <a:gd name="connsiteX7" fmla="*/ 3511459 w 3682147"/>
              <a:gd name="connsiteY7" fmla="*/ 256032 h 401763"/>
              <a:gd name="connsiteX8" fmla="*/ 208366 w 3682147"/>
              <a:gd name="connsiteY8" fmla="*/ 398876 h 401763"/>
              <a:gd name="connsiteX9" fmla="*/ 3682147 w 3682147"/>
              <a:gd name="connsiteY9" fmla="*/ 329184 h 4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2147" h="401763">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solidFill>
            <a:srgbClr val="D2D0DE"/>
          </a:solidFill>
          <a:ln w="203200">
            <a:solidFill>
              <a:srgbClr val="969AC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pic>
        <p:nvPicPr>
          <p:cNvPr id="9" name="Picture 8">
            <a:extLst>
              <a:ext uri="{FF2B5EF4-FFF2-40B4-BE49-F238E27FC236}">
                <a16:creationId xmlns:a16="http://schemas.microsoft.com/office/drawing/2014/main" id="{2EE05974-F130-8A29-4098-271715A245A9}"/>
              </a:ext>
            </a:extLst>
          </p:cNvPr>
          <p:cNvPicPr>
            <a:picLocks noChangeAspect="1"/>
          </p:cNvPicPr>
          <p:nvPr/>
        </p:nvPicPr>
        <p:blipFill>
          <a:blip r:embed="rId8"/>
          <a:stretch>
            <a:fillRect/>
          </a:stretch>
        </p:blipFill>
        <p:spPr>
          <a:xfrm>
            <a:off x="4508863" y="419447"/>
            <a:ext cx="6279424" cy="780356"/>
          </a:xfrm>
          <a:prstGeom prst="rect">
            <a:avLst/>
          </a:prstGeom>
        </p:spPr>
      </p:pic>
      <p:sp>
        <p:nvSpPr>
          <p:cNvPr id="12" name="TextBox 11">
            <a:extLst>
              <a:ext uri="{FF2B5EF4-FFF2-40B4-BE49-F238E27FC236}">
                <a16:creationId xmlns:a16="http://schemas.microsoft.com/office/drawing/2014/main" id="{1778A958-A929-3BA9-2AB1-C519F51FF142}"/>
              </a:ext>
            </a:extLst>
          </p:cNvPr>
          <p:cNvSpPr txBox="1"/>
          <p:nvPr/>
        </p:nvSpPr>
        <p:spPr>
          <a:xfrm>
            <a:off x="3686175" y="2181225"/>
            <a:ext cx="7353300" cy="2554545"/>
          </a:xfrm>
          <a:prstGeom prst="rect">
            <a:avLst/>
          </a:prstGeom>
          <a:noFill/>
        </p:spPr>
        <p:txBody>
          <a:bodyPr wrap="square" rtlCol="0">
            <a:spAutoFit/>
          </a:bodyPr>
          <a:lstStyle/>
          <a:p>
            <a:pPr marL="457200" indent="-457200" algn="just">
              <a:buFont typeface="Wingdings" panose="05000000000000000000" pitchFamily="2" charset="2"/>
              <a:buChar char="q"/>
            </a:pPr>
            <a:r>
              <a:rPr lang="en-US" sz="3200" b="1" dirty="0">
                <a:effectLst/>
                <a:latin typeface="Calibri" panose="020F0502020204030204" pitchFamily="34" charset="0"/>
                <a:ea typeface="Calibri" panose="020F0502020204030204" pitchFamily="34" charset="0"/>
                <a:cs typeface="Calibri" panose="020F0502020204030204" pitchFamily="34" charset="0"/>
              </a:rPr>
              <a:t>Nghe </a:t>
            </a:r>
            <a:r>
              <a:rPr lang="en-US" sz="3200" b="1" dirty="0" err="1">
                <a:effectLst/>
                <a:latin typeface="Calibri" panose="020F0502020204030204" pitchFamily="34" charset="0"/>
                <a:ea typeface="Calibri" panose="020F0502020204030204" pitchFamily="34" charset="0"/>
                <a:cs typeface="Calibri" panose="020F0502020204030204" pitchFamily="34" charset="0"/>
              </a:rPr>
              <a:t>hiểu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Nhà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phát</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minh</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và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bà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cụ</a:t>
            </a:r>
            <a:endParaRPr lang="en-US" sz="3200" b="1" i="1"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q"/>
            </a:pP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K</a:t>
            </a:r>
            <a:r>
              <a:rPr lang="en-US" sz="3200" b="1" dirty="0" err="1">
                <a:effectLst/>
                <a:latin typeface="Calibri" panose="020F0502020204030204" pitchFamily="34" charset="0"/>
                <a:ea typeface="Calibri" panose="020F0502020204030204" pitchFamily="34" charset="0"/>
                <a:cs typeface="Calibri" panose="020F0502020204030204" pitchFamily="34" charset="0"/>
              </a:rPr>
              <a:t>ể</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lại</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được</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dựa</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vào</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tranh</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không</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bắt</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buộc</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kể</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đúng</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nguyên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văn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theo</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lời</a:t>
            </a:r>
            <a:r>
              <a:rPr lang="en-US" sz="3200" b="1" dirty="0">
                <a:effectLst/>
                <a:latin typeface="Calibri" panose="020F0502020204030204" pitchFamily="34" charset="0"/>
                <a:ea typeface="Calibri" panose="020F0502020204030204" pitchFamily="34" charset="0"/>
                <a:cs typeface="Calibri" panose="020F0502020204030204" pitchFamily="34" charset="0"/>
              </a:rPr>
              <a:t> GV </a:t>
            </a:r>
            <a:r>
              <a:rPr lang="en-US" sz="3200" b="1" dirty="0" err="1">
                <a:effectLst/>
                <a:latin typeface="Calibri" panose="020F0502020204030204" pitchFamily="34" charset="0"/>
                <a:ea typeface="Calibri" panose="020F0502020204030204" pitchFamily="34" charset="0"/>
                <a:cs typeface="Calibri" panose="020F0502020204030204" pitchFamily="34" charset="0"/>
              </a:rPr>
              <a:t>kể</a:t>
            </a:r>
            <a:r>
              <a:rPr lang="en-US" sz="3200" b="1" dirty="0">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6331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500" fill="hold"/>
                                        <p:tgtEl>
                                          <p:spTgt spid="2"/>
                                        </p:tgtEl>
                                        <p:attrNameLst>
                                          <p:attrName>ppt_x</p:attrName>
                                        </p:attrNameLst>
                                      </p:cBhvr>
                                      <p:tavLst>
                                        <p:tav tm="0">
                                          <p:val>
                                            <p:strVal val="0-#ppt_w/2"/>
                                          </p:val>
                                        </p:tav>
                                        <p:tav tm="100000">
                                          <p:val>
                                            <p:strVal val="#ppt_x"/>
                                          </p:val>
                                        </p:tav>
                                      </p:tavLst>
                                    </p:anim>
                                    <p:anim calcmode="lin" valueType="num">
                                      <p:cBhvr additive="base">
                                        <p:cTn id="11" dur="1500" fill="hold"/>
                                        <p:tgtEl>
                                          <p:spTgt spid="2"/>
                                        </p:tgtEl>
                                        <p:attrNameLst>
                                          <p:attrName>ppt_y</p:attrName>
                                        </p:attrNameLst>
                                      </p:cBhvr>
                                      <p:tavLst>
                                        <p:tav tm="0">
                                          <p:val>
                                            <p:strVal val="#ppt_y"/>
                                          </p:val>
                                        </p:tav>
                                        <p:tav tm="100000">
                                          <p:val>
                                            <p:strVal val="#ppt_y"/>
                                          </p:val>
                                        </p:tav>
                                      </p:tavLst>
                                    </p:anim>
                                    <p:set>
                                      <p:cBhvr>
                                        <p:cTn id="12" dur="1" fill="hold">
                                          <p:stCondLst>
                                            <p:cond delay="0"/>
                                          </p:stCondLst>
                                        </p:cTn>
                                        <p:tgtEl>
                                          <p:spTgt spid="2"/>
                                        </p:tgtEl>
                                        <p:attrNameLst>
                                          <p:attrName>style.visibility</p:attrName>
                                        </p:attrNameLst>
                                      </p:cBhvr>
                                      <p:to>
                                        <p:strVal val="visible"/>
                                      </p:to>
                                    </p:set>
                                    <p:anim to="" calcmode="lin" valueType="num">
                                      <p:cBhvr>
                                        <p:cTn id="13" dur="1500" fill="hold">
                                          <p:stCondLst>
                                            <p:cond delay="0"/>
                                          </p:stCondLst>
                                        </p:cTn>
                                        <p:tgtEl>
                                          <p:spTgt spid="2"/>
                                        </p:tgtEl>
                                        <p:attrNameLst>
                                          <p:attrName>ppt_w</p:attrName>
                                        </p:attrNameLst>
                                      </p:cBhvr>
                                      <p:tavLst>
                                        <p:tav tm="0">
                                          <p:val>
                                            <p:strVal val="0"/>
                                          </p:val>
                                        </p:tav>
                                        <p:tav tm="100000">
                                          <p:val>
                                            <p:strVal val="#ppt_w"/>
                                          </p:val>
                                        </p:tav>
                                      </p:tavLst>
                                    </p:anim>
                                    <p:anim to="" calcmode="lin" valueType="num">
                                      <p:cBhvr>
                                        <p:cTn id="14" dur="1500" fill="hold">
                                          <p:stCondLst>
                                            <p:cond delay="0"/>
                                          </p:stCondLst>
                                        </p:cTn>
                                        <p:tgtEl>
                                          <p:spTgt spid="2"/>
                                        </p:tgtEl>
                                        <p:attrNameLst>
                                          <p:attrName>ppt_h</p:attrName>
                                        </p:attrNameLst>
                                      </p:cBhvr>
                                      <p:tavLst>
                                        <p:tav tm="0">
                                          <p:val>
                                            <p:strVal val="0"/>
                                          </p:val>
                                        </p:tav>
                                        <p:tav tm="100000">
                                          <p:val>
                                            <p:strVal val="#ppt_h"/>
                                          </p:val>
                                        </p:tav>
                                      </p:tavLst>
                                    </p:anim>
                                    <p:animEffect filter="fade">
                                      <p:cBhvr>
                                        <p:cTn id="15" dur="1500">
                                          <p:stCondLst>
                                            <p:cond delay="0"/>
                                          </p:stCondLst>
                                        </p:cTn>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down)">
                                      <p:cBhvr>
                                        <p:cTn id="20" dur="500"/>
                                        <p:tgtEl>
                                          <p:spTgt spid="12">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wipe(down)">
                                      <p:cBhvr>
                                        <p:cTn id="2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5F017C1-A854-DE23-7EBD-187F200768A6}"/>
              </a:ext>
            </a:extLst>
          </p:cNvPr>
          <p:cNvPicPr>
            <a:picLocks noChangeAspect="1"/>
          </p:cNvPicPr>
          <p:nvPr/>
        </p:nvPicPr>
        <p:blipFill>
          <a:blip r:embed="rId6"/>
          <a:stretch>
            <a:fillRect/>
          </a:stretch>
        </p:blipFill>
        <p:spPr>
          <a:xfrm>
            <a:off x="4143375" y="68131"/>
            <a:ext cx="4371976" cy="1243710"/>
          </a:xfrm>
          <a:prstGeom prst="rect">
            <a:avLst/>
          </a:prstGeom>
        </p:spPr>
      </p:pic>
      <p:pic>
        <p:nvPicPr>
          <p:cNvPr id="30" name="Kể chuyện">
            <a:hlinkClick r:id="" action="ppaction://media"/>
            <a:extLst>
              <a:ext uri="{FF2B5EF4-FFF2-40B4-BE49-F238E27FC236}">
                <a16:creationId xmlns:a16="http://schemas.microsoft.com/office/drawing/2014/main" id="{D732E780-F9E8-9F3A-E284-2BE5F6D9DE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6325" y="1442441"/>
            <a:ext cx="10477500" cy="5288161"/>
          </a:xfrm>
          <a:prstGeom prst="rect">
            <a:avLst/>
          </a:prstGeom>
        </p:spPr>
      </p:pic>
    </p:spTree>
    <p:extLst>
      <p:ext uri="{BB962C8B-B14F-4D97-AF65-F5344CB8AC3E}">
        <p14:creationId xmlns:p14="http://schemas.microsoft.com/office/powerpoint/2010/main" val="122625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53669340-2A2E-BD83-E959-36A034C09FD4}"/>
              </a:ext>
            </a:extLst>
          </p:cNvPr>
          <p:cNvSpPr txBox="1"/>
          <p:nvPr/>
        </p:nvSpPr>
        <p:spPr>
          <a:xfrm>
            <a:off x="723900" y="428625"/>
            <a:ext cx="10658475" cy="6524863"/>
          </a:xfrm>
          <a:prstGeom prst="rect">
            <a:avLst/>
          </a:prstGeom>
          <a:noFill/>
        </p:spPr>
        <p:txBody>
          <a:bodyPr wrap="square" rtlCol="0">
            <a:spAutoFit/>
          </a:bodyPr>
          <a:lstStyle/>
          <a:p>
            <a:pPr algn="ctr" latinLnBrk="0"/>
            <a:r>
              <a:rPr lang="vi-VN" sz="1900" b="1" i="0" dirty="0">
                <a:solidFill>
                  <a:srgbClr val="000000"/>
                </a:solidFill>
                <a:effectLst/>
                <a:latin typeface="Calibri" panose="020F0502020204030204" pitchFamily="34" charset="0"/>
                <a:cs typeface="Calibri" panose="020F0502020204030204" pitchFamily="34" charset="0"/>
              </a:rPr>
              <a:t>Nhà bác học và bà cụ</a:t>
            </a:r>
            <a:endParaRPr lang="vi-VN" sz="1900" b="0" i="0" dirty="0">
              <a:solidFill>
                <a:srgbClr val="000000"/>
              </a:solidFill>
              <a:effectLst/>
              <a:latin typeface="Calibri" panose="020F0502020204030204" pitchFamily="34" charset="0"/>
              <a:cs typeface="Calibri" panose="020F0502020204030204" pitchFamily="34" charset="0"/>
            </a:endParaRP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Ê – đi- 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Lúc ấy, Ê-đi-xơn chợt đi qua. Ông dừng lại hỏi chuyện. Bà cụ nói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Già đã phải đi bộ gần ba giờ đồng hồ để được nhìn tận mắt cái đèn điện. Giá ông Ê – đi- xơn làm được cái xe chở người già đi nơi này nơi khác có phải may mắn cho già không?</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Thưa cụ, tôi tưởng vẫn có xe ngựa chở khách chứ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Đi xe  đấy thì ốm mất. Già chỉ muốn có một thứ xe không cần ngựa kéo mà lại thật êm.</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Nghe bà cụ nói vậy, bỗng một ý nghĩ lóe lên trong đầu Ê – đi- xơn. Ông reo lên: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Cụ ơi ! Tôi là Ê – đi- xơn đây. Nhờ cụ mà tôi nảy ra ý định làm một cái xe chạy bằng dòng điện đấy.</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vô cùng ngạc nhiên khi thấy nhà bác học cũng bình thường như mọi người khác. Lúc chia tay, Ê – đi- xơn bảo:</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sẽ mời cụ đi chuyến xe điện đầu tiên.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Từ lần gặp bà cụ, Ê – đi- xơn miệt mài với công việc chế tạo xe điện và đã thành công. </a:t>
            </a:r>
            <a:endParaRPr lang="en-US" sz="1900" b="0" i="0" dirty="0">
              <a:solidFill>
                <a:srgbClr val="000000"/>
              </a:solidFill>
              <a:effectLst/>
              <a:latin typeface="Calibri" panose="020F0502020204030204" pitchFamily="34" charset="0"/>
              <a:cs typeface="Calibri" panose="020F0502020204030204" pitchFamily="34" charset="0"/>
            </a:endParaRPr>
          </a:p>
          <a:p>
            <a:pPr algn="just" latinLnBrk="0"/>
            <a:r>
              <a:rPr lang="vi-VN" sz="1900" b="0" i="0" dirty="0">
                <a:solidFill>
                  <a:srgbClr val="000000"/>
                </a:solidFill>
                <a:effectLst/>
                <a:latin typeface="Calibri" panose="020F0502020204030204" pitchFamily="34" charset="0"/>
                <a:cs typeface="Calibri" panose="020F0502020204030204" pitchFamily="34" charset="0"/>
              </a:rPr>
              <a:t>Hôm chạy thử xe điện, người ta xếp hàng dài để mua vé. Ê-đi-xơn mời bà cụ dạo nọ đi chuyến đầu tiên. Đến ga, ông bảo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giữ đúng lời hứa với cụ rồi nhé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cười móm mém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Cảm ơn ông. Giờ thì già có thể đi chơi cả ngày với chiếc xe này rồi !</a:t>
            </a:r>
            <a:endParaRPr lang="en-US" sz="1900" b="0" i="0" dirty="0">
              <a:solidFill>
                <a:srgbClr val="000000"/>
              </a:solidFill>
              <a:effectLst/>
              <a:latin typeface="Calibri" panose="020F0502020204030204" pitchFamily="34" charset="0"/>
              <a:cs typeface="Calibri" panose="020F0502020204030204" pitchFamily="34" charset="0"/>
            </a:endParaRPr>
          </a:p>
          <a:p>
            <a:pPr algn="r" latinLnBrk="0"/>
            <a:r>
              <a:rPr lang="en-US" sz="1900" dirty="0">
                <a:solidFill>
                  <a:srgbClr val="000000"/>
                </a:solidFill>
                <a:latin typeface="Calibri" panose="020F0502020204030204" pitchFamily="34" charset="0"/>
                <a:cs typeface="Calibri" panose="020F0502020204030204" pitchFamily="34" charset="0"/>
              </a:rPr>
              <a:t>(Theo </a:t>
            </a:r>
            <a:r>
              <a:rPr lang="en-US" sz="1900" dirty="0" err="1">
                <a:solidFill>
                  <a:srgbClr val="000000"/>
                </a:solidFill>
                <a:latin typeface="Calibri" panose="020F0502020204030204" pitchFamily="34" charset="0"/>
                <a:cs typeface="Calibri" panose="020F0502020204030204" pitchFamily="34" charset="0"/>
              </a:rPr>
              <a:t>Tiếng</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3, </a:t>
            </a:r>
            <a:r>
              <a:rPr lang="en-US" sz="1900" dirty="0" err="1">
                <a:solidFill>
                  <a:srgbClr val="000000"/>
                </a:solidFill>
                <a:latin typeface="Calibri" panose="020F0502020204030204" pitchFamily="34" charset="0"/>
                <a:cs typeface="Calibri" panose="020F0502020204030204" pitchFamily="34" charset="0"/>
              </a:rPr>
              <a:t>tập</a:t>
            </a:r>
            <a:r>
              <a:rPr lang="en-US" sz="1900" dirty="0">
                <a:solidFill>
                  <a:srgbClr val="000000"/>
                </a:solidFill>
                <a:latin typeface="Calibri" panose="020F0502020204030204" pitchFamily="34" charset="0"/>
                <a:cs typeface="Calibri" panose="020F0502020204030204" pitchFamily="34" charset="0"/>
              </a:rPr>
              <a:t> 2, NXB </a:t>
            </a:r>
            <a:r>
              <a:rPr lang="en-US" sz="1900" dirty="0" err="1">
                <a:solidFill>
                  <a:srgbClr val="000000"/>
                </a:solidFill>
                <a:latin typeface="Calibri" panose="020F0502020204030204" pitchFamily="34" charset="0"/>
                <a:cs typeface="Calibri" panose="020F0502020204030204" pitchFamily="34" charset="0"/>
              </a:rPr>
              <a:t>Giáo</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dục</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Nam, 2016)</a:t>
            </a:r>
            <a:endParaRPr lang="vi-VN" sz="1900" b="0" i="0" dirty="0">
              <a:solidFill>
                <a:srgbClr val="000000"/>
              </a:solidFill>
              <a:effectLst/>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52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044D6CAA-10B8-903C-B25F-9BEE5D3C41A4}"/>
              </a:ext>
            </a:extLst>
          </p:cNvPr>
          <p:cNvSpPr/>
          <p:nvPr/>
        </p:nvSpPr>
        <p:spPr>
          <a:xfrm>
            <a:off x="1889676" y="1788044"/>
            <a:ext cx="8448676" cy="1869556"/>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Ghi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lại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sự</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việc</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chính</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câu</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chuyện</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5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11">
            <a:extLst>
              <a:ext uri="{FF2B5EF4-FFF2-40B4-BE49-F238E27FC236}">
                <a16:creationId xmlns:a16="http://schemas.microsoft.com/office/drawing/2014/main" id="{C3D9F223-6814-E246-4B69-0F12E0566A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01050" y="3596064"/>
            <a:ext cx="3414336" cy="2752808"/>
          </a:xfrm>
          <a:prstGeom prst="rect">
            <a:avLst/>
          </a:prstGeom>
        </p:spPr>
      </p:pic>
    </p:spTree>
    <p:extLst>
      <p:ext uri="{BB962C8B-B14F-4D97-AF65-F5344CB8AC3E}">
        <p14:creationId xmlns:p14="http://schemas.microsoft.com/office/powerpoint/2010/main" val="72973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022D0BB-10D4-5020-4212-00455A539222}"/>
              </a:ext>
            </a:extLst>
          </p:cNvPr>
          <p:cNvPicPr>
            <a:picLocks noChangeAspect="1"/>
          </p:cNvPicPr>
          <p:nvPr/>
        </p:nvPicPr>
        <p:blipFill>
          <a:blip r:embed="rId3"/>
          <a:stretch>
            <a:fillRect/>
          </a:stretch>
        </p:blipFill>
        <p:spPr>
          <a:xfrm>
            <a:off x="809625" y="1533524"/>
            <a:ext cx="4015780" cy="3933825"/>
          </a:xfrm>
          <a:prstGeom prst="rect">
            <a:avLst/>
          </a:prstGeom>
        </p:spPr>
      </p:pic>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419464"/>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Sự việc 1: Mọi người đến xem đèn điện do Ê -đi -xơn chế tạo ra</a:t>
              </a:r>
              <a:endParaRPr lang="vi-VN" sz="6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8483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689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2: Ê -đi -xơn nói chuyện với bà cụ và nảy ra ý định làm một cái xe chạy bằng dòng điện</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EDB950F-8271-525D-2A18-6361AA8ED511}"/>
              </a:ext>
            </a:extLst>
          </p:cNvPr>
          <p:cNvPicPr>
            <a:picLocks noChangeAspect="1"/>
          </p:cNvPicPr>
          <p:nvPr/>
        </p:nvPicPr>
        <p:blipFill>
          <a:blip r:embed="rId2"/>
          <a:stretch>
            <a:fillRect/>
          </a:stretch>
        </p:blipFill>
        <p:spPr>
          <a:xfrm>
            <a:off x="681037" y="1390650"/>
            <a:ext cx="3965656" cy="3938587"/>
          </a:xfrm>
          <a:prstGeom prst="rect">
            <a:avLst/>
          </a:prstGeom>
        </p:spPr>
      </p:pic>
    </p:spTree>
    <p:extLst>
      <p:ext uri="{BB962C8B-B14F-4D97-AF65-F5344CB8AC3E}">
        <p14:creationId xmlns:p14="http://schemas.microsoft.com/office/powerpoint/2010/main" val="22278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554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3: Ê -đi -xơn đang chế tạo lắp ráp xe điện</a:t>
              </a:r>
              <a:endPar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364BE6E5-D5BB-CBF7-C63A-43337B291BBE}"/>
              </a:ext>
            </a:extLst>
          </p:cNvPr>
          <p:cNvPicPr>
            <a:picLocks noChangeAspect="1"/>
          </p:cNvPicPr>
          <p:nvPr/>
        </p:nvPicPr>
        <p:blipFill>
          <a:blip r:embed="rId2"/>
          <a:stretch>
            <a:fillRect/>
          </a:stretch>
        </p:blipFill>
        <p:spPr>
          <a:xfrm>
            <a:off x="700087" y="1619250"/>
            <a:ext cx="4003921" cy="3752850"/>
          </a:xfrm>
          <a:prstGeom prst="rect">
            <a:avLst/>
          </a:prstGeom>
        </p:spPr>
      </p:pic>
    </p:spTree>
    <p:extLst>
      <p:ext uri="{BB962C8B-B14F-4D97-AF65-F5344CB8AC3E}">
        <p14:creationId xmlns:p14="http://schemas.microsoft.com/office/powerpoint/2010/main" val="16980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668</Words>
  <Application>Microsoft Office PowerPoint</Application>
  <PresentationFormat>Màn hình rộng</PresentationFormat>
  <Paragraphs>42</Paragraphs>
  <Slides>17</Slides>
  <Notes>6</Notes>
  <HiddenSlides>0</HiddenSlides>
  <MMClips>1</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17</vt:i4>
      </vt:variant>
    </vt:vector>
  </HeadingPairs>
  <TitlesOfParts>
    <vt:vector size="26" baseType="lpstr">
      <vt:lpstr>等线</vt:lpstr>
      <vt:lpstr>Arial</vt:lpstr>
      <vt:lpstr>Calibri</vt:lpstr>
      <vt:lpstr>Cambria</vt:lpstr>
      <vt:lpstr>Tahoma</vt:lpstr>
      <vt:lpstr>Wingdings</vt:lpstr>
      <vt:lpstr>印品黑体</vt:lpstr>
      <vt:lpstr>Office 主题​​</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21</cp:revision>
  <dcterms:created xsi:type="dcterms:W3CDTF">2023-09-18T05:43:10Z</dcterms:created>
  <dcterms:modified xsi:type="dcterms:W3CDTF">2025-12-03T07:23:08Z</dcterms:modified>
</cp:coreProperties>
</file>