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wmf" ContentType="image/x-wmf"/>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ppt/activeX/activeX2.xml" ContentType="application/vnd.ms-office.activeX+xml"/>
  <Override PartName="/ppt/notesSlides/notesSlide3.xml" ContentType="application/vnd.openxmlformats-officedocument.presentationml.notesSlide+xml"/>
  <Override PartName="/ppt/activeX/activeX3.xml" ContentType="application/vnd.ms-office.activeX+xml"/>
  <Override PartName="/ppt/notesSlides/notesSlide4.xml" ContentType="application/vnd.openxmlformats-officedocument.presentationml.notesSlide+xml"/>
  <Override PartName="/ppt/activeX/activeX4.xml" ContentType="application/vnd.ms-office.activeX+xml"/>
  <Override PartName="/ppt/notesSlides/notesSlide5.xml" ContentType="application/vnd.openxmlformats-officedocument.presentationml.notesSlide+xml"/>
  <Override PartName="/ppt/activeX/activeX5.xml" ContentType="application/vnd.ms-office.activeX+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7" r:id="rId3"/>
    <p:sldMasterId id="2147483702" r:id="rId4"/>
    <p:sldMasterId id="2147483717" r:id="rId5"/>
    <p:sldMasterId id="2147483732" r:id="rId6"/>
  </p:sldMasterIdLst>
  <p:notesMasterIdLst>
    <p:notesMasterId r:id="rId42"/>
  </p:notesMasterIdLst>
  <p:sldIdLst>
    <p:sldId id="262" r:id="rId7"/>
    <p:sldId id="273" r:id="rId8"/>
    <p:sldId id="285" r:id="rId9"/>
    <p:sldId id="289" r:id="rId10"/>
    <p:sldId id="268" r:id="rId11"/>
    <p:sldId id="270" r:id="rId12"/>
    <p:sldId id="269" r:id="rId13"/>
    <p:sldId id="329" r:id="rId14"/>
    <p:sldId id="330" r:id="rId15"/>
    <p:sldId id="331" r:id="rId16"/>
    <p:sldId id="274" r:id="rId17"/>
    <p:sldId id="276" r:id="rId18"/>
    <p:sldId id="277" r:id="rId19"/>
    <p:sldId id="325" r:id="rId20"/>
    <p:sldId id="281" r:id="rId21"/>
    <p:sldId id="282" r:id="rId22"/>
    <p:sldId id="283" r:id="rId23"/>
    <p:sldId id="284" r:id="rId24"/>
    <p:sldId id="332" r:id="rId25"/>
    <p:sldId id="333" r:id="rId26"/>
    <p:sldId id="336" r:id="rId27"/>
    <p:sldId id="341" r:id="rId28"/>
    <p:sldId id="337" r:id="rId29"/>
    <p:sldId id="342" r:id="rId30"/>
    <p:sldId id="338" r:id="rId31"/>
    <p:sldId id="339" r:id="rId32"/>
    <p:sldId id="343" r:id="rId33"/>
    <p:sldId id="340" r:id="rId34"/>
    <p:sldId id="345" r:id="rId35"/>
    <p:sldId id="344" r:id="rId36"/>
    <p:sldId id="335" r:id="rId37"/>
    <p:sldId id="346" r:id="rId38"/>
    <p:sldId id="347" r:id="rId39"/>
    <p:sldId id="348" r:id="rId40"/>
    <p:sldId id="32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0" d="100"/>
          <a:sy n="50" d="100"/>
        </p:scale>
        <p:origin x="-922"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526F4A-9AFE-4ECC-BEFD-7DFBA2A3405E}"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FE6ADE-7408-45CC-A85E-61BCC76E43BA}" type="slidenum">
              <a:rPr lang="en-US" smtClean="0"/>
              <a:t>‹#›</a:t>
            </a:fld>
            <a:endParaRPr lang="en-US"/>
          </a:p>
        </p:txBody>
      </p:sp>
    </p:spTree>
    <p:extLst>
      <p:ext uri="{BB962C8B-B14F-4D97-AF65-F5344CB8AC3E}">
        <p14:creationId xmlns:p14="http://schemas.microsoft.com/office/powerpoint/2010/main" val="3608613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chuyện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giới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thiệu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Tạ</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Quang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Bửu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ý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chí</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thần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Tạ</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Quang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Bửu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tiêu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giáo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quân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ngoại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nổi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tiếng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ở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Nam.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thần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4FE6ADE-7408-45CC-A85E-61BCC76E43BA}" type="slidenum">
              <a:rPr lang="en-US" smtClean="0"/>
              <a:t>4</a:t>
            </a:fld>
            <a:endParaRPr lang="en-US"/>
          </a:p>
        </p:txBody>
      </p:sp>
    </p:spTree>
    <p:extLst>
      <p:ext uri="{BB962C8B-B14F-4D97-AF65-F5344CB8AC3E}">
        <p14:creationId xmlns:p14="http://schemas.microsoft.com/office/powerpoint/2010/main" val="1843025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HS nêu từ khó xong GV gõ ngay từ đó trên BÀI GIẢNG ĐANG TRÌNH CHIẾU luôn mà không cần phải thoát ra. (CLICK CHUỘT VÀO KHUNG TỪ KHÓ ĐỌC VÀ GÕ)</a:t>
            </a:r>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2985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HS nêu từ khó xong GV gõ ngay từ đó trên BÀI GIẢNG ĐANG TRÌNH CHIẾU luôn mà không cần phải thoát ra. (CLICK CHUỘT VÀO KHUNG TỪ KHÓ ĐỌC VÀ GÕ)</a:t>
            </a:r>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7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a:t>HS nêu từ khó xong GV gõ ngay từ đó trên BÀI GIẢNG ĐANG TRÌNH CHIẾU luôn mà không cần phải thoát ra. (CLICK CHUỘT VÀO KHUNG TỪ KHÓ ĐỌC VÀ GÕ)</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861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a:t>HS nêu từ khó xong GV gõ ngay từ đó trên BÀI GIẢNG ĐANG TRÌNH CHIẾU luôn mà không cần phải thoát ra. (CLICK CHUỘT VÀO KHUNG TỪ KHÓ ĐỌC VÀ GÕ)</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610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666107-053E-402F-B027-3BF806044D5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67353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6B4BAE-F33C-13A7-2EB4-41F2E8190E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B10CAE92-5D2F-B91A-96E8-6C66B986F8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F12A670C-F4E4-60B9-EC83-0150ACA9187F}"/>
              </a:ext>
            </a:extLst>
          </p:cNvPr>
          <p:cNvSpPr>
            <a:spLocks noGrp="1"/>
          </p:cNvSpPr>
          <p:nvPr>
            <p:ph type="dt" sz="half" idx="10"/>
          </p:nvPr>
        </p:nvSpPr>
        <p:spPr/>
        <p:txBody>
          <a:bodyPr/>
          <a:lstStyle/>
          <a:p>
            <a:fld id="{523AAC6E-C304-49DC-B43F-ACF82047886D}" type="datetimeFigureOut">
              <a:rPr lang="vi-VN" smtClean="0"/>
              <a:t>01/12/2025</a:t>
            </a:fld>
            <a:endParaRPr lang="vi-VN"/>
          </a:p>
        </p:txBody>
      </p:sp>
      <p:sp>
        <p:nvSpPr>
          <p:cNvPr id="5" name="Footer Placeholder 4">
            <a:extLst>
              <a:ext uri="{FF2B5EF4-FFF2-40B4-BE49-F238E27FC236}">
                <a16:creationId xmlns:a16="http://schemas.microsoft.com/office/drawing/2014/main" xmlns="" id="{D2503F5C-4951-CBC6-8D86-34CB60330E2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14D9CD77-5EC5-3569-462D-3E48FAB87B61}"/>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842916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0FB88E-64EC-D145-5119-85820DF4303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80BD37E1-DB6F-BDE4-47D4-4F8625907E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9B1D5674-31BA-9708-AE75-833C81C36331}"/>
              </a:ext>
            </a:extLst>
          </p:cNvPr>
          <p:cNvSpPr>
            <a:spLocks noGrp="1"/>
          </p:cNvSpPr>
          <p:nvPr>
            <p:ph type="dt" sz="half" idx="10"/>
          </p:nvPr>
        </p:nvSpPr>
        <p:spPr/>
        <p:txBody>
          <a:bodyPr/>
          <a:lstStyle/>
          <a:p>
            <a:fld id="{523AAC6E-C304-49DC-B43F-ACF82047886D}" type="datetimeFigureOut">
              <a:rPr lang="vi-VN" smtClean="0"/>
              <a:t>01/12/2025</a:t>
            </a:fld>
            <a:endParaRPr lang="vi-VN"/>
          </a:p>
        </p:txBody>
      </p:sp>
      <p:sp>
        <p:nvSpPr>
          <p:cNvPr id="5" name="Footer Placeholder 4">
            <a:extLst>
              <a:ext uri="{FF2B5EF4-FFF2-40B4-BE49-F238E27FC236}">
                <a16:creationId xmlns:a16="http://schemas.microsoft.com/office/drawing/2014/main" xmlns="" id="{2F5804AE-A118-58A0-F2C5-543E8F61E2D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84A3A778-6BBB-72B8-45A1-FF4D1184F5A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519412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8DDE64D-C763-5085-CB6B-DB1C816365D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301AEE91-7D6B-D453-2A1B-42146C3AA1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9404E233-F72F-8536-3345-7B03E9C754CC}"/>
              </a:ext>
            </a:extLst>
          </p:cNvPr>
          <p:cNvSpPr>
            <a:spLocks noGrp="1"/>
          </p:cNvSpPr>
          <p:nvPr>
            <p:ph type="dt" sz="half" idx="10"/>
          </p:nvPr>
        </p:nvSpPr>
        <p:spPr/>
        <p:txBody>
          <a:bodyPr/>
          <a:lstStyle/>
          <a:p>
            <a:fld id="{523AAC6E-C304-49DC-B43F-ACF82047886D}" type="datetimeFigureOut">
              <a:rPr lang="vi-VN" smtClean="0"/>
              <a:t>01/12/2025</a:t>
            </a:fld>
            <a:endParaRPr lang="vi-VN"/>
          </a:p>
        </p:txBody>
      </p:sp>
      <p:sp>
        <p:nvSpPr>
          <p:cNvPr id="5" name="Footer Placeholder 4">
            <a:extLst>
              <a:ext uri="{FF2B5EF4-FFF2-40B4-BE49-F238E27FC236}">
                <a16:creationId xmlns:a16="http://schemas.microsoft.com/office/drawing/2014/main" xmlns="" id="{19070AC7-9A5A-5DAC-4ED1-6E1B74B3C75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65295D64-5937-85B7-CE9C-DFF60DE0D040}"/>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551158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1956018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0788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731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4163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7942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941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86195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472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AB1843-F7E0-2220-59F8-E86A53DF838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B481F8F5-4FBE-00D1-8630-52C24303A5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70B50CB-671B-FD89-F194-411DEECFD733}"/>
              </a:ext>
            </a:extLst>
          </p:cNvPr>
          <p:cNvSpPr>
            <a:spLocks noGrp="1"/>
          </p:cNvSpPr>
          <p:nvPr>
            <p:ph type="dt" sz="half" idx="10"/>
          </p:nvPr>
        </p:nvSpPr>
        <p:spPr/>
        <p:txBody>
          <a:bodyPr/>
          <a:lstStyle/>
          <a:p>
            <a:fld id="{523AAC6E-C304-49DC-B43F-ACF82047886D}" type="datetimeFigureOut">
              <a:rPr lang="vi-VN" smtClean="0"/>
              <a:t>01/12/2025</a:t>
            </a:fld>
            <a:endParaRPr lang="vi-VN"/>
          </a:p>
        </p:txBody>
      </p:sp>
      <p:sp>
        <p:nvSpPr>
          <p:cNvPr id="5" name="Footer Placeholder 4">
            <a:extLst>
              <a:ext uri="{FF2B5EF4-FFF2-40B4-BE49-F238E27FC236}">
                <a16:creationId xmlns:a16="http://schemas.microsoft.com/office/drawing/2014/main" xmlns="" id="{7226D107-330F-BC56-CDFB-04DF018F4FC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004CE706-1D2F-BC73-EBDC-13BCABBBF947}"/>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8186105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5841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4426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9792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41035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1107583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25720276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2882719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56997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71092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19468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2D600F-CC85-A372-F374-AB7E4B5102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34DFD141-AC8C-CF3D-1033-22705315A0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1838485-A5AE-4018-3BFA-D4BCC2BAB783}"/>
              </a:ext>
            </a:extLst>
          </p:cNvPr>
          <p:cNvSpPr>
            <a:spLocks noGrp="1"/>
          </p:cNvSpPr>
          <p:nvPr>
            <p:ph type="dt" sz="half" idx="10"/>
          </p:nvPr>
        </p:nvSpPr>
        <p:spPr/>
        <p:txBody>
          <a:bodyPr/>
          <a:lstStyle/>
          <a:p>
            <a:fld id="{523AAC6E-C304-49DC-B43F-ACF82047886D}" type="datetimeFigureOut">
              <a:rPr lang="vi-VN" smtClean="0"/>
              <a:t>01/12/2025</a:t>
            </a:fld>
            <a:endParaRPr lang="vi-VN"/>
          </a:p>
        </p:txBody>
      </p:sp>
      <p:sp>
        <p:nvSpPr>
          <p:cNvPr id="5" name="Footer Placeholder 4">
            <a:extLst>
              <a:ext uri="{FF2B5EF4-FFF2-40B4-BE49-F238E27FC236}">
                <a16:creationId xmlns:a16="http://schemas.microsoft.com/office/drawing/2014/main" xmlns="" id="{064E2809-A555-3677-B6FD-1FDB3C5FB8C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42C3FAAF-2EA1-1A3F-202B-7BFE936587DE}"/>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9950439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5237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6783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98635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9406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8518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7017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45276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20009726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244748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239432613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2E3D34-D8FF-C982-74C0-E7AFA0A9655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9B7C4737-54DB-6D5A-6E91-4CE652CE61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85D81C24-BF02-BDB0-65D8-E92DAED1CA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C6046F3F-9E2F-FA2A-48C3-5332E3338E76}"/>
              </a:ext>
            </a:extLst>
          </p:cNvPr>
          <p:cNvSpPr>
            <a:spLocks noGrp="1"/>
          </p:cNvSpPr>
          <p:nvPr>
            <p:ph type="dt" sz="half" idx="10"/>
          </p:nvPr>
        </p:nvSpPr>
        <p:spPr/>
        <p:txBody>
          <a:bodyPr/>
          <a:lstStyle/>
          <a:p>
            <a:fld id="{523AAC6E-C304-49DC-B43F-ACF82047886D}" type="datetimeFigureOut">
              <a:rPr lang="vi-VN" smtClean="0"/>
              <a:t>01/12/2025</a:t>
            </a:fld>
            <a:endParaRPr lang="vi-VN"/>
          </a:p>
        </p:txBody>
      </p:sp>
      <p:sp>
        <p:nvSpPr>
          <p:cNvPr id="6" name="Footer Placeholder 5">
            <a:extLst>
              <a:ext uri="{FF2B5EF4-FFF2-40B4-BE49-F238E27FC236}">
                <a16:creationId xmlns:a16="http://schemas.microsoft.com/office/drawing/2014/main" xmlns="" id="{C636F3CC-B11B-D398-EDA5-1EA4AAB5385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F0BE9933-0378-1713-F455-60D716C9C6F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9241899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2218956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58911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3788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2814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48124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14729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87290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19495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64741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05516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E4009E-AD56-88E4-B74C-CE40241FA9F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4056984-3740-9E6F-DF93-090BA3FFBF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F2FAE3D-9274-DB90-7850-C18CB2F2BE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BDF43232-3685-44C3-0824-6DDA06911C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21D21D8-D8C1-39C5-7EB7-87434B0215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DD789B92-88E9-C96E-7DD6-4B62ACDE32DE}"/>
              </a:ext>
            </a:extLst>
          </p:cNvPr>
          <p:cNvSpPr>
            <a:spLocks noGrp="1"/>
          </p:cNvSpPr>
          <p:nvPr>
            <p:ph type="dt" sz="half" idx="10"/>
          </p:nvPr>
        </p:nvSpPr>
        <p:spPr/>
        <p:txBody>
          <a:bodyPr/>
          <a:lstStyle/>
          <a:p>
            <a:fld id="{523AAC6E-C304-49DC-B43F-ACF82047886D}" type="datetimeFigureOut">
              <a:rPr lang="vi-VN" smtClean="0"/>
              <a:t>01/12/2025</a:t>
            </a:fld>
            <a:endParaRPr lang="vi-VN"/>
          </a:p>
        </p:txBody>
      </p:sp>
      <p:sp>
        <p:nvSpPr>
          <p:cNvPr id="8" name="Footer Placeholder 7">
            <a:extLst>
              <a:ext uri="{FF2B5EF4-FFF2-40B4-BE49-F238E27FC236}">
                <a16:creationId xmlns:a16="http://schemas.microsoft.com/office/drawing/2014/main" xmlns="" id="{739194A0-3892-F97B-233A-61A297ED26BA}"/>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D8199A34-B1D9-90CF-B204-7DE71B5E378C}"/>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25824802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80491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30881855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979953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50375708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209055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8332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4259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62334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30251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12144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555C1E-3C6A-BECC-F205-481E12A7CCA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A58D459E-B119-2F15-C994-13052250C33C}"/>
              </a:ext>
            </a:extLst>
          </p:cNvPr>
          <p:cNvSpPr>
            <a:spLocks noGrp="1"/>
          </p:cNvSpPr>
          <p:nvPr>
            <p:ph type="dt" sz="half" idx="10"/>
          </p:nvPr>
        </p:nvSpPr>
        <p:spPr/>
        <p:txBody>
          <a:bodyPr/>
          <a:lstStyle/>
          <a:p>
            <a:fld id="{523AAC6E-C304-49DC-B43F-ACF82047886D}" type="datetimeFigureOut">
              <a:rPr lang="vi-VN" smtClean="0"/>
              <a:t>01/12/2025</a:t>
            </a:fld>
            <a:endParaRPr lang="vi-VN"/>
          </a:p>
        </p:txBody>
      </p:sp>
      <p:sp>
        <p:nvSpPr>
          <p:cNvPr id="4" name="Footer Placeholder 3">
            <a:extLst>
              <a:ext uri="{FF2B5EF4-FFF2-40B4-BE49-F238E27FC236}">
                <a16:creationId xmlns:a16="http://schemas.microsoft.com/office/drawing/2014/main" xmlns="" id="{50C3AFDA-6FA6-FACA-F2E5-E6FA7F7E6F02}"/>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2BE2CAC1-ABEE-DB74-293A-971754750B9F}"/>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12902679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6564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5149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5767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89412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53671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13967650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3277963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284247559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236A11C-9BBA-4DA5-A576-DA3FF68E2598}"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7018051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06295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674185B-5371-AE81-1EB8-0FCF2BC5EDFB}"/>
              </a:ext>
            </a:extLst>
          </p:cNvPr>
          <p:cNvSpPr>
            <a:spLocks noGrp="1"/>
          </p:cNvSpPr>
          <p:nvPr>
            <p:ph type="dt" sz="half" idx="10"/>
          </p:nvPr>
        </p:nvSpPr>
        <p:spPr/>
        <p:txBody>
          <a:bodyPr/>
          <a:lstStyle/>
          <a:p>
            <a:fld id="{523AAC6E-C304-49DC-B43F-ACF82047886D}" type="datetimeFigureOut">
              <a:rPr lang="vi-VN" smtClean="0"/>
              <a:t>01/12/2025</a:t>
            </a:fld>
            <a:endParaRPr lang="vi-VN"/>
          </a:p>
        </p:txBody>
      </p:sp>
      <p:sp>
        <p:nvSpPr>
          <p:cNvPr id="3" name="Footer Placeholder 2">
            <a:extLst>
              <a:ext uri="{FF2B5EF4-FFF2-40B4-BE49-F238E27FC236}">
                <a16:creationId xmlns:a16="http://schemas.microsoft.com/office/drawing/2014/main" xmlns="" id="{39F5AC73-CDB7-BD8C-1DE1-32BF77A70163}"/>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E8E3E10E-97E0-51C5-5253-2CF7BA12209D}"/>
              </a:ext>
            </a:extLst>
          </p:cNvPr>
          <p:cNvSpPr>
            <a:spLocks noGrp="1"/>
          </p:cNvSpPr>
          <p:nvPr>
            <p:ph type="sldNum" sz="quarter" idx="12"/>
          </p:nvPr>
        </p:nvSpPr>
        <p:spPr/>
        <p:txBody>
          <a:bodyPr/>
          <a:lstStyle/>
          <a:p>
            <a:fld id="{EFD70165-86C9-4CAB-ABA9-F9D37FFB3182}" type="slidenum">
              <a:rPr lang="vi-VN" smtClean="0"/>
              <a:t>‹#›</a:t>
            </a:fld>
            <a:endParaRPr lang="vi-VN"/>
          </a:p>
        </p:txBody>
      </p:sp>
      <p:pic>
        <p:nvPicPr>
          <p:cNvPr id="5" name="Picture 4" descr="Logo&#10;&#10;Description automatically generated">
            <a:extLst>
              <a:ext uri="{FF2B5EF4-FFF2-40B4-BE49-F238E27FC236}">
                <a16:creationId xmlns:a16="http://schemas.microsoft.com/office/drawing/2014/main" xmlns="" id="{D7125786-6F20-521E-F10B-DCCADEB0E4B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 b="-5"/>
          <a:stretch/>
        </p:blipFill>
        <p:spPr>
          <a:xfrm>
            <a:off x="12372069" y="1602658"/>
            <a:ext cx="2807558" cy="2807558"/>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4495292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36A11C-9BBA-4DA5-A576-DA3FF68E2598}"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9161126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36A11C-9BBA-4DA5-A576-DA3FF68E2598}" type="datetimeFigureOut">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8902084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36A11C-9BBA-4DA5-A576-DA3FF68E2598}" type="datetimeFigureOut">
              <a:rPr lang="en-US" smtClean="0"/>
              <a:t>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6688647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36A11C-9BBA-4DA5-A576-DA3FF68E2598}" type="datetimeFigureOut">
              <a:rPr lang="en-US" smtClean="0"/>
              <a:t>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3748106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36A11C-9BBA-4DA5-A576-DA3FF68E2598}" type="datetimeFigureOut">
              <a:rPr lang="en-US" smtClean="0"/>
              <a:t>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4738018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4481744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0140173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3292833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107681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45C540-3410-0A70-24AF-D3B5010F75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207163F9-18FC-A559-2576-AF2C29DEF8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1A2B2B5F-1101-1E39-1D4B-F51EB4A36F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3B13B72-6B9E-B7A4-867E-1F645037FFD4}"/>
              </a:ext>
            </a:extLst>
          </p:cNvPr>
          <p:cNvSpPr>
            <a:spLocks noGrp="1"/>
          </p:cNvSpPr>
          <p:nvPr>
            <p:ph type="dt" sz="half" idx="10"/>
          </p:nvPr>
        </p:nvSpPr>
        <p:spPr/>
        <p:txBody>
          <a:bodyPr/>
          <a:lstStyle/>
          <a:p>
            <a:fld id="{523AAC6E-C304-49DC-B43F-ACF82047886D}" type="datetimeFigureOut">
              <a:rPr lang="vi-VN" smtClean="0"/>
              <a:t>01/12/2025</a:t>
            </a:fld>
            <a:endParaRPr lang="vi-VN"/>
          </a:p>
        </p:txBody>
      </p:sp>
      <p:sp>
        <p:nvSpPr>
          <p:cNvPr id="6" name="Footer Placeholder 5">
            <a:extLst>
              <a:ext uri="{FF2B5EF4-FFF2-40B4-BE49-F238E27FC236}">
                <a16:creationId xmlns:a16="http://schemas.microsoft.com/office/drawing/2014/main" xmlns="" id="{0C8A9A32-7251-11F4-64F1-4FCCBE4E777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93D5068B-C08F-DB48-8A87-3E9A025722C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2931736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149E2E-8E5D-18AD-186A-851166FA32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517F00D0-FAA7-8FB9-2ABD-71BE5583CA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88A3135B-D539-666E-6FE5-216FEE58BA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EACED71-83C0-AE67-595F-435272CE6414}"/>
              </a:ext>
            </a:extLst>
          </p:cNvPr>
          <p:cNvSpPr>
            <a:spLocks noGrp="1"/>
          </p:cNvSpPr>
          <p:nvPr>
            <p:ph type="dt" sz="half" idx="10"/>
          </p:nvPr>
        </p:nvSpPr>
        <p:spPr/>
        <p:txBody>
          <a:bodyPr/>
          <a:lstStyle/>
          <a:p>
            <a:fld id="{523AAC6E-C304-49DC-B43F-ACF82047886D}" type="datetimeFigureOut">
              <a:rPr lang="vi-VN" smtClean="0"/>
              <a:t>01/12/2025</a:t>
            </a:fld>
            <a:endParaRPr lang="vi-VN"/>
          </a:p>
        </p:txBody>
      </p:sp>
      <p:sp>
        <p:nvSpPr>
          <p:cNvPr id="6" name="Footer Placeholder 5">
            <a:extLst>
              <a:ext uri="{FF2B5EF4-FFF2-40B4-BE49-F238E27FC236}">
                <a16:creationId xmlns:a16="http://schemas.microsoft.com/office/drawing/2014/main" xmlns="" id="{4CE960D0-0C67-1EB3-1431-D47771B2257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679773CE-2CD3-8135-61FE-C943D32E0D58}"/>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08983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2.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image" Target="../media/image2.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5.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7.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BB620A2-7303-5C95-E15E-6E4DEF9781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4DF42F7F-8318-33EB-6344-35866E9809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8F6F2B7C-27F5-0DB5-76C0-08A446A396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3AAC6E-C304-49DC-B43F-ACF82047886D}" type="datetimeFigureOut">
              <a:rPr lang="vi-VN" smtClean="0"/>
              <a:t>01/12/2025</a:t>
            </a:fld>
            <a:endParaRPr lang="vi-VN"/>
          </a:p>
        </p:txBody>
      </p:sp>
      <p:sp>
        <p:nvSpPr>
          <p:cNvPr id="5" name="Footer Placeholder 4">
            <a:extLst>
              <a:ext uri="{FF2B5EF4-FFF2-40B4-BE49-F238E27FC236}">
                <a16:creationId xmlns:a16="http://schemas.microsoft.com/office/drawing/2014/main" xmlns="" id="{8265E3A8-DDBC-9929-9882-FB8C477E32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95674FC1-C7D1-384E-1A8C-07402A4746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D70165-86C9-4CAB-ABA9-F9D37FFB3182}" type="slidenum">
              <a:rPr lang="vi-VN" smtClean="0"/>
              <a:t>‹#›</a:t>
            </a:fld>
            <a:endParaRPr lang="vi-VN"/>
          </a:p>
        </p:txBody>
      </p:sp>
    </p:spTree>
    <p:extLst>
      <p:ext uri="{BB962C8B-B14F-4D97-AF65-F5344CB8AC3E}">
        <p14:creationId xmlns:p14="http://schemas.microsoft.com/office/powerpoint/2010/main" val="9172144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xmlns="" id="{43F6401B-0E86-F55D-6DAB-B0718AE33F2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394934" y="0"/>
            <a:ext cx="1576531" cy="1576531"/>
          </a:xfrm>
          <a:prstGeom prst="rect">
            <a:avLst/>
          </a:prstGeom>
        </p:spPr>
      </p:pic>
    </p:spTree>
    <p:extLst>
      <p:ext uri="{BB962C8B-B14F-4D97-AF65-F5344CB8AC3E}">
        <p14:creationId xmlns:p14="http://schemas.microsoft.com/office/powerpoint/2010/main" val="15262469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xmlns="" id="{992F5855-993F-2AF4-9705-82232150563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25104" y="86513"/>
            <a:ext cx="1576531" cy="1576531"/>
          </a:xfrm>
          <a:prstGeom prst="rect">
            <a:avLst/>
          </a:prstGeom>
        </p:spPr>
      </p:pic>
    </p:spTree>
    <p:extLst>
      <p:ext uri="{BB962C8B-B14F-4D97-AF65-F5344CB8AC3E}">
        <p14:creationId xmlns:p14="http://schemas.microsoft.com/office/powerpoint/2010/main" val="67277666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xmlns="" id="{3439E784-1214-D225-0A83-097D758D3B1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25104" y="86513"/>
            <a:ext cx="1576531" cy="1576531"/>
          </a:xfrm>
          <a:prstGeom prst="rect">
            <a:avLst/>
          </a:prstGeom>
        </p:spPr>
      </p:pic>
    </p:spTree>
    <p:extLst>
      <p:ext uri="{BB962C8B-B14F-4D97-AF65-F5344CB8AC3E}">
        <p14:creationId xmlns:p14="http://schemas.microsoft.com/office/powerpoint/2010/main" val="246672622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54662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6A11C-9BBA-4DA5-A576-DA3FF68E2598}" type="datetimeFigureOut">
              <a:rPr lang="en-US" smtClean="0"/>
              <a:t>12/1/2025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C0655-4D81-4ACB-AA7E-12F7DDECA208}" type="slidenum">
              <a:rPr lang="en-US" smtClean="0"/>
              <a:t>‹#›</a:t>
            </a:fld>
            <a:endParaRPr lang="en-US"/>
          </a:p>
        </p:txBody>
      </p:sp>
    </p:spTree>
    <p:extLst>
      <p:ext uri="{BB962C8B-B14F-4D97-AF65-F5344CB8AC3E}">
        <p14:creationId xmlns:p14="http://schemas.microsoft.com/office/powerpoint/2010/main" val="380898659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slideLayout" Target="../slideLayouts/slideLayout37.xml"/><Relationship Id="rId7" Type="http://schemas.openxmlformats.org/officeDocument/2006/relationships/image" Target="../media/image44.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3.jpg"/><Relationship Id="rId5" Type="http://schemas.openxmlformats.org/officeDocument/2006/relationships/audio" Target="../media/audio3.wav"/><Relationship Id="rId4"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47.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slideLayout" Target="../slideLayouts/slideLayout37.xml"/><Relationship Id="rId7" Type="http://schemas.openxmlformats.org/officeDocument/2006/relationships/image" Target="../media/image44.png"/><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43.jpg"/><Relationship Id="rId5" Type="http://schemas.openxmlformats.org/officeDocument/2006/relationships/audio" Target="../media/audio3.wav"/><Relationship Id="rId4"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8" Type="http://schemas.openxmlformats.org/officeDocument/2006/relationships/image" Target="../media/image51.wmf"/><Relationship Id="rId3" Type="http://schemas.openxmlformats.org/officeDocument/2006/relationships/slideLayout" Target="../slideLayouts/slideLayout32.xml"/><Relationship Id="rId7" Type="http://schemas.openxmlformats.org/officeDocument/2006/relationships/image" Target="../media/image44.png"/><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43.jpg"/><Relationship Id="rId5" Type="http://schemas.openxmlformats.org/officeDocument/2006/relationships/audio" Target="../media/audio3.wav"/><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jpg"/><Relationship Id="rId7" Type="http://schemas.openxmlformats.org/officeDocument/2006/relationships/image" Target="../media/image54.svg"/><Relationship Id="rId2" Type="http://schemas.openxmlformats.org/officeDocument/2006/relationships/audio" Target="../media/audio3.wav"/><Relationship Id="rId1" Type="http://schemas.openxmlformats.org/officeDocument/2006/relationships/slideLayout" Target="../slideLayouts/slideLayout37.xml"/><Relationship Id="rId6" Type="http://schemas.openxmlformats.org/officeDocument/2006/relationships/image" Target="../media/image54.png"/><Relationship Id="rId5" Type="http://schemas.openxmlformats.org/officeDocument/2006/relationships/image" Target="../media/image52.svg"/><Relationship Id="rId10" Type="http://schemas.openxmlformats.org/officeDocument/2006/relationships/image" Target="../media/image56.png"/><Relationship Id="rId4" Type="http://schemas.openxmlformats.org/officeDocument/2006/relationships/image" Target="../media/image53.png"/><Relationship Id="rId9" Type="http://schemas.microsoft.com/office/2007/relationships/hdphoto" Target="../media/hdphoto12.wdp"/></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g"/><Relationship Id="rId7" Type="http://schemas.microsoft.com/office/2007/relationships/hdphoto" Target="../media/hdphoto12.wdp"/><Relationship Id="rId2" Type="http://schemas.openxmlformats.org/officeDocument/2006/relationships/audio" Target="../media/audio3.wav"/><Relationship Id="rId1" Type="http://schemas.openxmlformats.org/officeDocument/2006/relationships/slideLayout" Target="../slideLayouts/slideLayout37.xml"/><Relationship Id="rId6" Type="http://schemas.openxmlformats.org/officeDocument/2006/relationships/image" Target="../media/image55.png"/><Relationship Id="rId5" Type="http://schemas.openxmlformats.org/officeDocument/2006/relationships/image" Target="../media/image52.sv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64.wmf"/><Relationship Id="rId3" Type="http://schemas.openxmlformats.org/officeDocument/2006/relationships/slideLayout" Target="../slideLayouts/slideLayout37.xml"/><Relationship Id="rId7" Type="http://schemas.openxmlformats.org/officeDocument/2006/relationships/image" Target="../media/image63.png"/><Relationship Id="rId2" Type="http://schemas.openxmlformats.org/officeDocument/2006/relationships/control" Target="../activeX/activeX5.xml"/><Relationship Id="rId1" Type="http://schemas.openxmlformats.org/officeDocument/2006/relationships/vmlDrawing" Target="../drawings/vmlDrawing5.v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2.jp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5.wdp"/><Relationship Id="rId3" Type="http://schemas.openxmlformats.org/officeDocument/2006/relationships/image" Target="../media/image23.png"/><Relationship Id="rId7" Type="http://schemas.microsoft.com/office/2007/relationships/hdphoto" Target="../media/hdphoto2.wdp"/><Relationship Id="rId12" Type="http://schemas.openxmlformats.org/officeDocument/2006/relationships/image" Target="../media/image28.png"/><Relationship Id="rId2" Type="http://schemas.openxmlformats.org/officeDocument/2006/relationships/image" Target="../media/image22.jpg"/><Relationship Id="rId16" Type="http://schemas.openxmlformats.org/officeDocument/2006/relationships/image" Target="../media/image58.png"/><Relationship Id="rId1" Type="http://schemas.openxmlformats.org/officeDocument/2006/relationships/slideLayout" Target="../slideLayouts/slideLayout51.xml"/><Relationship Id="rId6" Type="http://schemas.openxmlformats.org/officeDocument/2006/relationships/image" Target="../media/image25.png"/><Relationship Id="rId11" Type="http://schemas.microsoft.com/office/2007/relationships/hdphoto" Target="../media/hdphoto4.wdp"/><Relationship Id="rId5" Type="http://schemas.openxmlformats.org/officeDocument/2006/relationships/image" Target="../media/image24.png"/><Relationship Id="rId15" Type="http://schemas.openxmlformats.org/officeDocument/2006/relationships/image" Target="../media/image57.png"/><Relationship Id="rId10" Type="http://schemas.openxmlformats.org/officeDocument/2006/relationships/image" Target="../media/image27.png"/><Relationship Id="rId4" Type="http://schemas.openxmlformats.org/officeDocument/2006/relationships/image" Target="../media/image25.svg"/><Relationship Id="rId9" Type="http://schemas.microsoft.com/office/2007/relationships/hdphoto" Target="../media/hdphoto3.wdp"/><Relationship Id="rId1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6.png"/><Relationship Id="rId1" Type="http://schemas.openxmlformats.org/officeDocument/2006/relationships/slideLayout" Target="../slideLayouts/slideLayout65.xml"/><Relationship Id="rId5" Type="http://schemas.microsoft.com/office/2007/relationships/hdphoto" Target="../media/hdphoto13.wdp"/><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6.png"/><Relationship Id="rId1" Type="http://schemas.openxmlformats.org/officeDocument/2006/relationships/slideLayout" Target="../slideLayouts/slideLayout23.xml"/><Relationship Id="rId5" Type="http://schemas.microsoft.com/office/2007/relationships/hdphoto" Target="../media/hdphoto13.wdp"/><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3.xml"/><Relationship Id="rId4" Type="http://schemas.microsoft.com/office/2007/relationships/hdphoto" Target="../media/hdphoto14.wdp"/></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6.png"/><Relationship Id="rId1" Type="http://schemas.openxmlformats.org/officeDocument/2006/relationships/slideLayout" Target="../slideLayouts/slideLayout23.xml"/><Relationship Id="rId5" Type="http://schemas.microsoft.com/office/2007/relationships/hdphoto" Target="../media/hdphoto13.wdp"/><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3.xml"/><Relationship Id="rId6" Type="http://schemas.microsoft.com/office/2007/relationships/hdphoto" Target="../media/hdphoto15.wdp"/><Relationship Id="rId5" Type="http://schemas.openxmlformats.org/officeDocument/2006/relationships/image" Target="../media/image70.png"/><Relationship Id="rId4" Type="http://schemas.microsoft.com/office/2007/relationships/hdphoto" Target="../media/hdphoto14.wdp"/></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6.png"/><Relationship Id="rId1" Type="http://schemas.openxmlformats.org/officeDocument/2006/relationships/slideLayout" Target="../slideLayouts/slideLayout23.xml"/><Relationship Id="rId5" Type="http://schemas.microsoft.com/office/2007/relationships/hdphoto" Target="../media/hdphoto13.wdp"/><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3.xml"/><Relationship Id="rId4" Type="http://schemas.microsoft.com/office/2007/relationships/hdphoto" Target="../media/hdphoto14.wdp"/></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3.xml"/><Relationship Id="rId4" Type="http://schemas.microsoft.com/office/2007/relationships/hdphoto" Target="../media/hdphoto14.wdp"/></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6.png"/><Relationship Id="rId1" Type="http://schemas.openxmlformats.org/officeDocument/2006/relationships/slideLayout" Target="../slideLayouts/slideLayout23.xml"/><Relationship Id="rId5" Type="http://schemas.microsoft.com/office/2007/relationships/hdphoto" Target="../media/hdphoto13.wdp"/><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3.xml"/><Relationship Id="rId4" Type="http://schemas.microsoft.com/office/2007/relationships/hdphoto" Target="../media/hdphoto14.wdp"/></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14.sv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6.png"/><Relationship Id="rId1" Type="http://schemas.openxmlformats.org/officeDocument/2006/relationships/slideLayout" Target="../slideLayouts/slideLayout23.xml"/><Relationship Id="rId5" Type="http://schemas.microsoft.com/office/2007/relationships/hdphoto" Target="../media/hdphoto13.wdp"/><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69.xml"/></Relationships>
</file>

<file path=ppt/slides/_rels/slide32.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5.wdp"/><Relationship Id="rId3" Type="http://schemas.openxmlformats.org/officeDocument/2006/relationships/image" Target="../media/image23.png"/><Relationship Id="rId7" Type="http://schemas.microsoft.com/office/2007/relationships/hdphoto" Target="../media/hdphoto2.wdp"/><Relationship Id="rId12" Type="http://schemas.openxmlformats.org/officeDocument/2006/relationships/image" Target="../media/image28.png"/><Relationship Id="rId2" Type="http://schemas.openxmlformats.org/officeDocument/2006/relationships/image" Target="../media/image22.jpg"/><Relationship Id="rId16" Type="http://schemas.openxmlformats.org/officeDocument/2006/relationships/image" Target="../media/image73.png"/><Relationship Id="rId1" Type="http://schemas.openxmlformats.org/officeDocument/2006/relationships/slideLayout" Target="../slideLayouts/slideLayout23.xml"/><Relationship Id="rId6" Type="http://schemas.openxmlformats.org/officeDocument/2006/relationships/image" Target="../media/image25.png"/><Relationship Id="rId11" Type="http://schemas.microsoft.com/office/2007/relationships/hdphoto" Target="../media/hdphoto4.wdp"/><Relationship Id="rId5" Type="http://schemas.openxmlformats.org/officeDocument/2006/relationships/image" Target="../media/image24.png"/><Relationship Id="rId15" Type="http://schemas.openxmlformats.org/officeDocument/2006/relationships/image" Target="../media/image58.png"/><Relationship Id="rId10" Type="http://schemas.openxmlformats.org/officeDocument/2006/relationships/image" Target="../media/image27.png"/><Relationship Id="rId4" Type="http://schemas.openxmlformats.org/officeDocument/2006/relationships/image" Target="../media/image25.svg"/><Relationship Id="rId9" Type="http://schemas.microsoft.com/office/2007/relationships/hdphoto" Target="../media/hdphoto3.wdp"/><Relationship Id="rId14" Type="http://schemas.openxmlformats.org/officeDocument/2006/relationships/image" Target="../media/image57.png"/></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audio" Target="../media/audio3.wav"/><Relationship Id="rId1" Type="http://schemas.openxmlformats.org/officeDocument/2006/relationships/slideLayout" Target="../slideLayouts/slideLayout23.xm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audio1.wav"/><Relationship Id="rId7" Type="http://schemas.openxmlformats.org/officeDocument/2006/relationships/image" Target="../media/image77.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6.emf"/><Relationship Id="rId5" Type="http://schemas.microsoft.com/office/2007/relationships/hdphoto" Target="../media/hdphoto16.wdp"/><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png"/><Relationship Id="rId3" Type="http://schemas.openxmlformats.org/officeDocument/2006/relationships/image" Target="../media/image12.png"/><Relationship Id="rId7" Type="http://schemas.openxmlformats.org/officeDocument/2006/relationships/image" Target="../media/image17.png"/><Relationship Id="rId12"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5.wdp"/><Relationship Id="rId3" Type="http://schemas.openxmlformats.org/officeDocument/2006/relationships/image" Target="../media/image23.png"/><Relationship Id="rId7" Type="http://schemas.microsoft.com/office/2007/relationships/hdphoto" Target="../media/hdphoto2.wdp"/><Relationship Id="rId12" Type="http://schemas.openxmlformats.org/officeDocument/2006/relationships/image" Target="../media/image28.png"/><Relationship Id="rId2" Type="http://schemas.openxmlformats.org/officeDocument/2006/relationships/image" Target="../media/image22.jpg"/><Relationship Id="rId16" Type="http://schemas.openxmlformats.org/officeDocument/2006/relationships/image" Target="../media/image30.png"/><Relationship Id="rId1" Type="http://schemas.openxmlformats.org/officeDocument/2006/relationships/slideLayout" Target="../slideLayouts/slideLayout23.xml"/><Relationship Id="rId6" Type="http://schemas.openxmlformats.org/officeDocument/2006/relationships/image" Target="../media/image25.png"/><Relationship Id="rId11" Type="http://schemas.microsoft.com/office/2007/relationships/hdphoto" Target="../media/hdphoto4.wdp"/><Relationship Id="rId5" Type="http://schemas.openxmlformats.org/officeDocument/2006/relationships/image" Target="../media/image24.png"/><Relationship Id="rId15" Type="http://schemas.microsoft.com/office/2007/relationships/hdphoto" Target="../media/hdphoto6.wdp"/><Relationship Id="rId10" Type="http://schemas.openxmlformats.org/officeDocument/2006/relationships/image" Target="../media/image27.png"/><Relationship Id="rId4" Type="http://schemas.openxmlformats.org/officeDocument/2006/relationships/image" Target="../media/image25.svg"/><Relationship Id="rId9" Type="http://schemas.microsoft.com/office/2007/relationships/hdphoto" Target="../media/hdphoto3.wdp"/><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png"/><Relationship Id="rId3" Type="http://schemas.openxmlformats.org/officeDocument/2006/relationships/image" Target="../media/image22.jpg"/><Relationship Id="rId7" Type="http://schemas.openxmlformats.org/officeDocument/2006/relationships/image" Target="../media/image33.svg"/><Relationship Id="rId12" Type="http://schemas.microsoft.com/office/2007/relationships/hdphoto" Target="../media/hdphoto8.wdp"/><Relationship Id="rId17" Type="http://schemas.microsoft.com/office/2007/relationships/hdphoto" Target="../media/hdphoto10.wdp"/><Relationship Id="rId2" Type="http://schemas.openxmlformats.org/officeDocument/2006/relationships/audio" Target="../media/audio2.wav"/><Relationship Id="rId16" Type="http://schemas.openxmlformats.org/officeDocument/2006/relationships/image" Target="../media/image37.png"/><Relationship Id="rId1" Type="http://schemas.openxmlformats.org/officeDocument/2006/relationships/slideLayout" Target="../slideLayouts/slideLayout23.xml"/><Relationship Id="rId6" Type="http://schemas.openxmlformats.org/officeDocument/2006/relationships/image" Target="../media/image31.png"/><Relationship Id="rId11" Type="http://schemas.openxmlformats.org/officeDocument/2006/relationships/image" Target="../media/image34.png"/><Relationship Id="rId5" Type="http://schemas.openxmlformats.org/officeDocument/2006/relationships/image" Target="../media/image25.svg"/><Relationship Id="rId15" Type="http://schemas.openxmlformats.org/officeDocument/2006/relationships/image" Target="../media/image36.png"/><Relationship Id="rId10" Type="http://schemas.microsoft.com/office/2007/relationships/hdphoto" Target="../media/hdphoto7.wdp"/><Relationship Id="rId4" Type="http://schemas.openxmlformats.org/officeDocument/2006/relationships/image" Target="../media/image23.png"/><Relationship Id="rId9" Type="http://schemas.openxmlformats.org/officeDocument/2006/relationships/image" Target="../media/image33.png"/><Relationship Id="rId14" Type="http://schemas.microsoft.com/office/2007/relationships/hdphoto" Target="../media/hdphoto9.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8.jp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38.jpg"/><Relationship Id="rId7" Type="http://schemas.microsoft.com/office/2007/relationships/hdphoto" Target="../media/hdphoto11.wdp"/><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39.png"/><Relationship Id="rId5" Type="http://schemas.microsoft.com/office/2007/relationships/hdphoto" Target="../media/hdphoto6.wdp"/><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7.png"/><Relationship Id="rId1" Type="http://schemas.openxmlformats.org/officeDocument/2006/relationships/slideLayout" Target="../slideLayouts/slideLayout23.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F0C42CF-C8A1-F186-1021-6A508B3DEA95}"/>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xmlns="" id="{3601C8D8-DE77-4CBD-1D01-236AD61CC46C}"/>
              </a:ext>
            </a:extLst>
          </p:cNvPr>
          <p:cNvPicPr>
            <a:picLocks noChangeAspect="1"/>
          </p:cNvPicPr>
          <p:nvPr/>
        </p:nvPicPr>
        <p:blipFill>
          <a:blip r:embed="rId3"/>
          <a:stretch>
            <a:fillRect/>
          </a:stretch>
        </p:blipFill>
        <p:spPr>
          <a:xfrm rot="21145490">
            <a:off x="5580769" y="-557320"/>
            <a:ext cx="2737341" cy="2603218"/>
          </a:xfrm>
          <a:prstGeom prst="rect">
            <a:avLst/>
          </a:prstGeom>
        </p:spPr>
      </p:pic>
      <p:pic>
        <p:nvPicPr>
          <p:cNvPr id="2" name="Picture 1">
            <a:extLst>
              <a:ext uri="{FF2B5EF4-FFF2-40B4-BE49-F238E27FC236}">
                <a16:creationId xmlns:a16="http://schemas.microsoft.com/office/drawing/2014/main" xmlns="" id="{A92023B2-EF17-BC81-86F6-E2159F1032FC}"/>
              </a:ext>
            </a:extLst>
          </p:cNvPr>
          <p:cNvPicPr>
            <a:picLocks noChangeAspect="1"/>
          </p:cNvPicPr>
          <p:nvPr/>
        </p:nvPicPr>
        <p:blipFill>
          <a:blip r:embed="rId4"/>
          <a:stretch>
            <a:fillRect/>
          </a:stretch>
        </p:blipFill>
        <p:spPr>
          <a:xfrm>
            <a:off x="2953666" y="1369147"/>
            <a:ext cx="5236918" cy="3853006"/>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xmlns="" id="{A2EC4C5C-CB1D-9EF0-F3C0-4915B81938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5104" y="86513"/>
            <a:ext cx="1576531" cy="1576531"/>
          </a:xfrm>
          <a:prstGeom prst="rect">
            <a:avLst/>
          </a:prstGeom>
        </p:spPr>
      </p:pic>
    </p:spTree>
    <p:extLst>
      <p:ext uri="{BB962C8B-B14F-4D97-AF65-F5344CB8AC3E}">
        <p14:creationId xmlns:p14="http://schemas.microsoft.com/office/powerpoint/2010/main" val="279807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59505D6-44EB-BE3D-E399-B49325FA208D}"/>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xmlns="" id="{E4B2337E-A5C7-38F1-D419-F6F4DA2325C7}"/>
              </a:ext>
            </a:extLst>
          </p:cNvPr>
          <p:cNvSpPr txBox="1"/>
          <p:nvPr/>
        </p:nvSpPr>
        <p:spPr>
          <a:xfrm>
            <a:off x="813405" y="2758190"/>
            <a:ext cx="10399238" cy="2308324"/>
          </a:xfrm>
          <a:prstGeom prst="rect">
            <a:avLst/>
          </a:prstGeom>
          <a:noFill/>
        </p:spPr>
        <p:txBody>
          <a:bodyPr wrap="square" rtlCol="0">
            <a:spAutoFit/>
          </a:bodyPr>
          <a:lstStyle/>
          <a:p>
            <a:pPr lvl="0" algn="just"/>
            <a:r>
              <a:rPr lang="vi-VN" sz="3600" b="1" i="1" dirty="0">
                <a:solidFill>
                  <a:srgbClr val="7030A0"/>
                </a:solidFill>
                <a:latin typeface="Cambria" panose="02040503050406030204" pitchFamily="18" charset="0"/>
                <a:ea typeface="Cambria" panose="02040503050406030204" pitchFamily="18" charset="0"/>
              </a:rPr>
              <a:t>Chỉ tự học tiếng Nga trong ba tháng/ mà ông</a:t>
            </a:r>
            <a:r>
              <a:rPr lang="en-US" sz="3600" b="1" i="1" dirty="0">
                <a:solidFill>
                  <a:srgbClr val="7030A0"/>
                </a:solidFill>
                <a:latin typeface="Cambria" panose="02040503050406030204" pitchFamily="18" charset="0"/>
                <a:ea typeface="Cambria" panose="02040503050406030204" pitchFamily="18" charset="0"/>
              </a:rPr>
              <a:t> </a:t>
            </a:r>
            <a:r>
              <a:rPr lang="vi-VN" sz="3600" b="1" i="1" dirty="0">
                <a:solidFill>
                  <a:srgbClr val="7030A0"/>
                </a:solidFill>
                <a:latin typeface="Cambria" panose="02040503050406030204" pitchFamily="18" charset="0"/>
                <a:ea typeface="Cambria" panose="02040503050406030204" pitchFamily="18" charset="0"/>
              </a:rPr>
              <a:t>thể dịch trôi chảy/ các tài liệu quân sự tiếng Nga//Ông giúp Bác Hồ/ soạn thảo những bức công hàm bằng tiếng Anh//….</a:t>
            </a:r>
          </a:p>
        </p:txBody>
      </p:sp>
      <p:pic>
        <p:nvPicPr>
          <p:cNvPr id="4" name="Picture 3">
            <a:extLst>
              <a:ext uri="{FF2B5EF4-FFF2-40B4-BE49-F238E27FC236}">
                <a16:creationId xmlns:a16="http://schemas.microsoft.com/office/drawing/2014/main" xmlns="" id="{35A259BE-2D26-3A94-E784-7DC2A01F37BB}"/>
              </a:ext>
            </a:extLst>
          </p:cNvPr>
          <p:cNvPicPr>
            <a:picLocks noChangeAspect="1"/>
          </p:cNvPicPr>
          <p:nvPr/>
        </p:nvPicPr>
        <p:blipFill>
          <a:blip r:embed="rId2"/>
          <a:stretch>
            <a:fillRect/>
          </a:stretch>
        </p:blipFill>
        <p:spPr>
          <a:xfrm>
            <a:off x="1773654" y="-318937"/>
            <a:ext cx="10727082" cy="2079125"/>
          </a:xfrm>
          <a:prstGeom prst="rect">
            <a:avLst/>
          </a:prstGeom>
        </p:spPr>
      </p:pic>
    </p:spTree>
    <p:extLst>
      <p:ext uri="{BB962C8B-B14F-4D97-AF65-F5344CB8AC3E}">
        <p14:creationId xmlns:p14="http://schemas.microsoft.com/office/powerpoint/2010/main" val="234674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xmlns="" id="{09006F9A-B404-718E-EF4C-1DC93770EDB7}"/>
              </a:ext>
            </a:extLst>
          </p:cNvPr>
          <p:cNvSpPr/>
          <p:nvPr/>
        </p:nvSpPr>
        <p:spPr>
          <a:xfrm>
            <a:off x="0" y="1678676"/>
            <a:ext cx="12191999" cy="5179324"/>
          </a:xfrm>
          <a:prstGeom prst="roundRect">
            <a:avLst>
              <a:gd name="adj" fmla="val 9993"/>
            </a:avLst>
          </a:prstGeom>
          <a:solidFill>
            <a:schemeClr val="bg1"/>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Rounded Corners 10">
            <a:extLst>
              <a:ext uri="{FF2B5EF4-FFF2-40B4-BE49-F238E27FC236}">
                <a16:creationId xmlns:a16="http://schemas.microsoft.com/office/drawing/2014/main" xmlns="" id="{83A45A94-5535-A8B4-BE41-260BEF75BEAB}"/>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xmlns="" id="{29EF7E6A-DF14-3E4A-5EBE-E08331FAFF0A}"/>
              </a:ext>
            </a:extLst>
          </p:cNvPr>
          <p:cNvSpPr txBox="1"/>
          <p:nvPr/>
        </p:nvSpPr>
        <p:spPr>
          <a:xfrm>
            <a:off x="428624" y="1407283"/>
            <a:ext cx="2066925"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ED7D31">
                      <a:lumMod val="50000"/>
                    </a:srgbClr>
                  </a:solidFill>
                </a:ln>
                <a:solidFill>
                  <a:srgbClr val="FF0066"/>
                </a:solidFill>
                <a:effectLst/>
                <a:uLnTx/>
                <a:uFillTx/>
                <a:latin typeface="UVN Banh Mi" pitchFamily="2" charset="0"/>
                <a:ea typeface="+mn-ea"/>
                <a:cs typeface="+mn-cs"/>
              </a:rPr>
              <a:t>ĐOẠN 1</a:t>
            </a:r>
          </a:p>
        </p:txBody>
      </p:sp>
      <p:sp>
        <p:nvSpPr>
          <p:cNvPr id="19" name="TextBox 18">
            <a:extLst>
              <a:ext uri="{FF2B5EF4-FFF2-40B4-BE49-F238E27FC236}">
                <a16:creationId xmlns:a16="http://schemas.microsoft.com/office/drawing/2014/main" xmlns="" id="{40784A43-BDA8-A7DE-A535-DE160A562BC8}"/>
              </a:ext>
            </a:extLst>
          </p:cNvPr>
          <p:cNvSpPr txBox="1"/>
          <p:nvPr/>
        </p:nvSpPr>
        <p:spPr>
          <a:xfrm>
            <a:off x="597380" y="2535926"/>
            <a:ext cx="11056140" cy="2123658"/>
          </a:xfrm>
          <a:prstGeom prst="rect">
            <a:avLst/>
          </a:prstGeom>
          <a:noFill/>
        </p:spPr>
        <p:txBody>
          <a:bodyPr wrap="square" rtlCol="0">
            <a:spAutoFit/>
          </a:bodyPr>
          <a:lstStyle/>
          <a:p>
            <a:pPr lvl="0" algn="just"/>
            <a:r>
              <a:rPr lang="en-US" sz="4400" dirty="0">
                <a:solidFill>
                  <a:prstClr val="black"/>
                </a:solidFill>
              </a:rPr>
              <a:t>   </a:t>
            </a:r>
            <a:r>
              <a:rPr lang="en-US" sz="4400" dirty="0" err="1">
                <a:solidFill>
                  <a:prstClr val="black"/>
                </a:solidFill>
              </a:rPr>
              <a:t>Tạ</a:t>
            </a:r>
            <a:r>
              <a:rPr lang="en-US" sz="4400" dirty="0">
                <a:solidFill>
                  <a:prstClr val="black"/>
                </a:solidFill>
              </a:rPr>
              <a:t> Quang </a:t>
            </a:r>
            <a:r>
              <a:rPr lang="en-US" sz="4400" dirty="0" err="1">
                <a:solidFill>
                  <a:prstClr val="black"/>
                </a:solidFill>
              </a:rPr>
              <a:t>Bửu</a:t>
            </a:r>
            <a:r>
              <a:rPr lang="en-US" sz="4400" dirty="0">
                <a:solidFill>
                  <a:prstClr val="black"/>
                </a:solidFill>
              </a:rPr>
              <a:t> </a:t>
            </a:r>
            <a:r>
              <a:rPr lang="en-US" sz="4400" dirty="0" err="1">
                <a:solidFill>
                  <a:prstClr val="black"/>
                </a:solidFill>
              </a:rPr>
              <a:t>sinh</a:t>
            </a:r>
            <a:r>
              <a:rPr lang="en-US" sz="4400" dirty="0">
                <a:solidFill>
                  <a:prstClr val="black"/>
                </a:solidFill>
              </a:rPr>
              <a:t> </a:t>
            </a:r>
            <a:r>
              <a:rPr lang="en-US" sz="4400" dirty="0" err="1">
                <a:solidFill>
                  <a:prstClr val="black"/>
                </a:solidFill>
              </a:rPr>
              <a:t>ra</a:t>
            </a:r>
            <a:r>
              <a:rPr lang="en-US" sz="4400" dirty="0">
                <a:solidFill>
                  <a:prstClr val="black"/>
                </a:solidFill>
              </a:rPr>
              <a:t> </a:t>
            </a:r>
            <a:r>
              <a:rPr lang="en-US" sz="4400" dirty="0" err="1">
                <a:solidFill>
                  <a:prstClr val="black"/>
                </a:solidFill>
              </a:rPr>
              <a:t>trong</a:t>
            </a:r>
            <a:r>
              <a:rPr lang="en-US" sz="4400" dirty="0">
                <a:solidFill>
                  <a:prstClr val="black"/>
                </a:solidFill>
              </a:rPr>
              <a:t> </a:t>
            </a:r>
            <a:r>
              <a:rPr lang="en-US" sz="4400" dirty="0" err="1">
                <a:solidFill>
                  <a:prstClr val="black"/>
                </a:solidFill>
              </a:rPr>
              <a:t>một</a:t>
            </a:r>
            <a:r>
              <a:rPr lang="en-US" sz="4400" dirty="0">
                <a:solidFill>
                  <a:prstClr val="black"/>
                </a:solidFill>
              </a:rPr>
              <a:t> </a:t>
            </a:r>
            <a:r>
              <a:rPr lang="en-US" sz="4400" dirty="0" err="1">
                <a:solidFill>
                  <a:prstClr val="black"/>
                </a:solidFill>
              </a:rPr>
              <a:t>gia</a:t>
            </a:r>
            <a:r>
              <a:rPr lang="en-US" sz="4400" dirty="0">
                <a:solidFill>
                  <a:prstClr val="black"/>
                </a:solidFill>
              </a:rPr>
              <a:t> </a:t>
            </a:r>
            <a:r>
              <a:rPr lang="en-US" sz="4400" dirty="0" err="1">
                <a:solidFill>
                  <a:prstClr val="black"/>
                </a:solidFill>
              </a:rPr>
              <a:t>đình</a:t>
            </a:r>
            <a:r>
              <a:rPr lang="en-US" sz="4400" dirty="0">
                <a:solidFill>
                  <a:prstClr val="black"/>
                </a:solidFill>
              </a:rPr>
              <a:t> </a:t>
            </a:r>
            <a:r>
              <a:rPr lang="en-US" sz="4400" dirty="0" err="1">
                <a:solidFill>
                  <a:prstClr val="black"/>
                </a:solidFill>
              </a:rPr>
              <a:t>nhà</a:t>
            </a:r>
            <a:r>
              <a:rPr lang="en-US" sz="4400" dirty="0">
                <a:solidFill>
                  <a:prstClr val="black"/>
                </a:solidFill>
              </a:rPr>
              <a:t> </a:t>
            </a:r>
            <a:r>
              <a:rPr lang="en-US" sz="4400" dirty="0" err="1">
                <a:solidFill>
                  <a:prstClr val="black"/>
                </a:solidFill>
              </a:rPr>
              <a:t>nho</a:t>
            </a:r>
            <a:r>
              <a:rPr lang="en-US" sz="4400" dirty="0">
                <a:solidFill>
                  <a:prstClr val="black"/>
                </a:solidFill>
              </a:rPr>
              <a:t> ở </a:t>
            </a:r>
            <a:r>
              <a:rPr lang="en-US" sz="4400" dirty="0" err="1">
                <a:solidFill>
                  <a:prstClr val="black"/>
                </a:solidFill>
              </a:rPr>
              <a:t>Nghệ</a:t>
            </a:r>
            <a:r>
              <a:rPr lang="en-US" sz="4400" dirty="0">
                <a:solidFill>
                  <a:prstClr val="black"/>
                </a:solidFill>
              </a:rPr>
              <a:t> An. </a:t>
            </a:r>
            <a:r>
              <a:rPr lang="en-US" sz="4400" dirty="0" err="1">
                <a:solidFill>
                  <a:prstClr val="black"/>
                </a:solidFill>
              </a:rPr>
              <a:t>Ông</a:t>
            </a:r>
            <a:r>
              <a:rPr lang="en-US" sz="4400" dirty="0">
                <a:solidFill>
                  <a:prstClr val="black"/>
                </a:solidFill>
              </a:rPr>
              <a:t> </a:t>
            </a:r>
            <a:r>
              <a:rPr lang="en-US" sz="4400" dirty="0" err="1">
                <a:solidFill>
                  <a:prstClr val="black"/>
                </a:solidFill>
              </a:rPr>
              <a:t>là</a:t>
            </a:r>
            <a:r>
              <a:rPr lang="en-US" sz="4400" dirty="0">
                <a:solidFill>
                  <a:prstClr val="black"/>
                </a:solidFill>
              </a:rPr>
              <a:t> </a:t>
            </a:r>
            <a:r>
              <a:rPr lang="en-US" sz="4400" dirty="0" err="1">
                <a:solidFill>
                  <a:prstClr val="black"/>
                </a:solidFill>
              </a:rPr>
              <a:t>nhà</a:t>
            </a:r>
            <a:r>
              <a:rPr lang="en-US" sz="4400" dirty="0">
                <a:solidFill>
                  <a:prstClr val="black"/>
                </a:solidFill>
              </a:rPr>
              <a:t> khoa </a:t>
            </a:r>
            <a:r>
              <a:rPr lang="en-US" sz="4400" dirty="0" err="1">
                <a:solidFill>
                  <a:prstClr val="black"/>
                </a:solidFill>
              </a:rPr>
              <a:t>học</a:t>
            </a:r>
            <a:r>
              <a:rPr lang="en-US" sz="4400" dirty="0">
                <a:solidFill>
                  <a:prstClr val="black"/>
                </a:solidFill>
              </a:rPr>
              <a:t> </a:t>
            </a:r>
            <a:r>
              <a:rPr lang="en-US" sz="4400" dirty="0" err="1">
                <a:solidFill>
                  <a:prstClr val="black"/>
                </a:solidFill>
              </a:rPr>
              <a:t>và</a:t>
            </a:r>
            <a:r>
              <a:rPr lang="en-US" sz="4400" dirty="0">
                <a:solidFill>
                  <a:prstClr val="black"/>
                </a:solidFill>
              </a:rPr>
              <a:t> </a:t>
            </a:r>
            <a:r>
              <a:rPr lang="en-US" sz="4400" dirty="0" err="1">
                <a:solidFill>
                  <a:prstClr val="black"/>
                </a:solidFill>
              </a:rPr>
              <a:t>nhà</a:t>
            </a:r>
            <a:r>
              <a:rPr lang="en-US" sz="4400" dirty="0">
                <a:solidFill>
                  <a:prstClr val="black"/>
                </a:solidFill>
              </a:rPr>
              <a:t> </a:t>
            </a:r>
            <a:r>
              <a:rPr lang="en-US" sz="4400" dirty="0" err="1">
                <a:solidFill>
                  <a:prstClr val="black"/>
                </a:solidFill>
              </a:rPr>
              <a:t>giáo</a:t>
            </a:r>
            <a:r>
              <a:rPr lang="en-US" sz="4400" dirty="0">
                <a:solidFill>
                  <a:prstClr val="black"/>
                </a:solidFill>
              </a:rPr>
              <a:t> </a:t>
            </a:r>
            <a:r>
              <a:rPr lang="en-US" sz="4400" dirty="0" err="1">
                <a:solidFill>
                  <a:prstClr val="black"/>
                </a:solidFill>
              </a:rPr>
              <a:t>dục</a:t>
            </a:r>
            <a:r>
              <a:rPr lang="en-US" sz="4400" dirty="0">
                <a:solidFill>
                  <a:prstClr val="black"/>
                </a:solidFill>
              </a:rPr>
              <a:t> </a:t>
            </a:r>
            <a:r>
              <a:rPr lang="en-US" sz="4400" dirty="0" err="1">
                <a:solidFill>
                  <a:prstClr val="black"/>
                </a:solidFill>
              </a:rPr>
              <a:t>đa</a:t>
            </a:r>
            <a:r>
              <a:rPr lang="en-US" sz="4400" dirty="0">
                <a:solidFill>
                  <a:prstClr val="black"/>
                </a:solidFill>
              </a:rPr>
              <a:t> </a:t>
            </a:r>
            <a:r>
              <a:rPr lang="en-US" sz="4400" dirty="0" err="1">
                <a:solidFill>
                  <a:prstClr val="black"/>
                </a:solidFill>
              </a:rPr>
              <a:t>tài</a:t>
            </a:r>
            <a:r>
              <a:rPr lang="en-US" sz="4400" dirty="0">
                <a:solidFill>
                  <a:prstClr val="black"/>
                </a:solidFill>
              </a:rPr>
              <a:t>, </a:t>
            </a:r>
            <a:r>
              <a:rPr lang="en-US" sz="4400" dirty="0" err="1">
                <a:solidFill>
                  <a:prstClr val="black"/>
                </a:solidFill>
              </a:rPr>
              <a:t>uyên</a:t>
            </a:r>
            <a:r>
              <a:rPr lang="en-US" sz="4400" dirty="0">
                <a:solidFill>
                  <a:prstClr val="black"/>
                </a:solidFill>
              </a:rPr>
              <a:t> </a:t>
            </a:r>
            <a:r>
              <a:rPr lang="en-US" sz="4400" dirty="0" err="1">
                <a:solidFill>
                  <a:prstClr val="black"/>
                </a:solidFill>
              </a:rPr>
              <a:t>bác</a:t>
            </a:r>
            <a:r>
              <a:rPr lang="en-US" sz="4400" dirty="0">
                <a:solidFill>
                  <a:prstClr val="black"/>
                </a:solidFill>
              </a:rPr>
              <a:t> </a:t>
            </a:r>
            <a:r>
              <a:rPr lang="en-US" sz="4400" dirty="0" err="1">
                <a:solidFill>
                  <a:prstClr val="black"/>
                </a:solidFill>
              </a:rPr>
              <a:t>hiếm</a:t>
            </a:r>
            <a:r>
              <a:rPr lang="en-US" sz="4400" dirty="0">
                <a:solidFill>
                  <a:prstClr val="black"/>
                </a:solidFill>
              </a:rPr>
              <a:t> </a:t>
            </a:r>
            <a:r>
              <a:rPr lang="en-US" sz="4400" dirty="0" err="1">
                <a:solidFill>
                  <a:prstClr val="black"/>
                </a:solidFill>
              </a:rPr>
              <a:t>có</a:t>
            </a:r>
            <a:r>
              <a:rPr lang="en-US" sz="4400" dirty="0">
                <a:solidFill>
                  <a:prstClr val="black"/>
                </a:solidFill>
              </a:rPr>
              <a:t>.</a:t>
            </a:r>
          </a:p>
        </p:txBody>
      </p:sp>
      <p:pic>
        <p:nvPicPr>
          <p:cNvPr id="2" name="Picture 1">
            <a:extLst>
              <a:ext uri="{FF2B5EF4-FFF2-40B4-BE49-F238E27FC236}">
                <a16:creationId xmlns:a16="http://schemas.microsoft.com/office/drawing/2014/main" xmlns="" id="{A44335A1-6DC2-598F-647A-171B96C7F621}"/>
              </a:ext>
            </a:extLst>
          </p:cNvPr>
          <p:cNvPicPr>
            <a:picLocks noChangeAspect="1"/>
          </p:cNvPicPr>
          <p:nvPr/>
        </p:nvPicPr>
        <p:blipFill>
          <a:blip r:embed="rId7"/>
          <a:stretch>
            <a:fillRect/>
          </a:stretch>
        </p:blipFill>
        <p:spPr>
          <a:xfrm>
            <a:off x="1462086" y="13509"/>
            <a:ext cx="9919052" cy="1225402"/>
          </a:xfrm>
          <a:prstGeom prst="rect">
            <a:avLst/>
          </a:prstGeom>
        </p:spPr>
      </p:pic>
    </p:spTree>
    <p:controls>
      <mc:AlternateContent xmlns:mc="http://schemas.openxmlformats.org/markup-compatibility/2006">
        <mc:Choice xmlns:v="urn:schemas-microsoft-com:vml" Requires="v">
          <p:control spid="1026" name="TextBox1" r:id="rId2" imgW="4229280" imgH="1168560"/>
        </mc:Choice>
        <mc:Fallback>
          <p:control name="TextBox1" r:id="rId2" imgW="4229280" imgH="1168560">
            <p:pic>
              <p:nvPicPr>
                <p:cNvPr id="0" name="TextBox1"/>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7924800" y="1174750"/>
                  <a:ext cx="4229100" cy="11715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6945385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800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38000" fill="hold" grpId="0"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2" presetClass="entr" presetSubtype="4" fill="hold" grpId="0" nodeType="withEffect">
                                  <p:stCondLst>
                                    <p:cond delay="75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750"/>
                                        <p:tgtEl>
                                          <p:spTgt spid="19"/>
                                        </p:tgtEl>
                                      </p:cBhvr>
                                    </p:animEffect>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xmlns="" id="{09006F9A-B404-718E-EF4C-1DC93770EDB7}"/>
              </a:ext>
            </a:extLst>
          </p:cNvPr>
          <p:cNvSpPr/>
          <p:nvPr/>
        </p:nvSpPr>
        <p:spPr>
          <a:xfrm>
            <a:off x="0" y="1678676"/>
            <a:ext cx="12191999" cy="5179324"/>
          </a:xfrm>
          <a:prstGeom prst="roundRect">
            <a:avLst>
              <a:gd name="adj" fmla="val 9993"/>
            </a:avLst>
          </a:prstGeom>
          <a:solidFill>
            <a:schemeClr val="bg1"/>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Rounded Corners 10">
            <a:extLst>
              <a:ext uri="{FF2B5EF4-FFF2-40B4-BE49-F238E27FC236}">
                <a16:creationId xmlns:a16="http://schemas.microsoft.com/office/drawing/2014/main" xmlns="" id="{83A45A94-5535-A8B4-BE41-260BEF75BEAB}"/>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xmlns="" id="{29EF7E6A-DF14-3E4A-5EBE-E08331FAFF0A}"/>
              </a:ext>
            </a:extLst>
          </p:cNvPr>
          <p:cNvSpPr txBox="1"/>
          <p:nvPr/>
        </p:nvSpPr>
        <p:spPr>
          <a:xfrm>
            <a:off x="428624" y="1407283"/>
            <a:ext cx="2066925"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ED7D31">
                      <a:lumMod val="50000"/>
                    </a:srgbClr>
                  </a:solidFill>
                </a:ln>
                <a:solidFill>
                  <a:srgbClr val="FF0066"/>
                </a:solidFill>
                <a:effectLst/>
                <a:uLnTx/>
                <a:uFillTx/>
                <a:latin typeface="UVN Banh Mi" pitchFamily="2" charset="0"/>
                <a:ea typeface="+mn-ea"/>
                <a:cs typeface="+mn-cs"/>
              </a:rPr>
              <a:t>ĐOẠN 2</a:t>
            </a:r>
          </a:p>
        </p:txBody>
      </p:sp>
      <p:sp>
        <p:nvSpPr>
          <p:cNvPr id="2" name="TextBox 1">
            <a:extLst>
              <a:ext uri="{FF2B5EF4-FFF2-40B4-BE49-F238E27FC236}">
                <a16:creationId xmlns:a16="http://schemas.microsoft.com/office/drawing/2014/main" xmlns="" id="{864EBDAE-2730-6D8D-DB9B-8EC583D3AF77}"/>
              </a:ext>
            </a:extLst>
          </p:cNvPr>
          <p:cNvSpPr txBox="1"/>
          <p:nvPr/>
        </p:nvSpPr>
        <p:spPr>
          <a:xfrm>
            <a:off x="471789" y="2535926"/>
            <a:ext cx="11248419" cy="3970318"/>
          </a:xfrm>
          <a:prstGeom prst="rect">
            <a:avLst/>
          </a:prstGeom>
          <a:noFill/>
        </p:spPr>
        <p:txBody>
          <a:bodyPr wrap="square" rtlCol="0">
            <a:spAutoFit/>
          </a:bodyPr>
          <a:lstStyle/>
          <a:p>
            <a:pPr lvl="0" algn="just"/>
            <a:r>
              <a:rPr lang="en-US" sz="3600" dirty="0">
                <a:solidFill>
                  <a:prstClr val="black"/>
                </a:solidFill>
                <a:latin typeface="Calibri"/>
              </a:rPr>
              <a:t>   </a:t>
            </a:r>
            <a:r>
              <a:rPr lang="vi-VN" sz="3600" dirty="0">
                <a:solidFill>
                  <a:prstClr val="black"/>
                </a:solidFill>
                <a:latin typeface="Calibri"/>
              </a:rPr>
              <a:t>Con đường đến với thành công của Tạ Quang Bửu rất giản dị: tự học, học suốt đời và học say mê. Ông có thói quen đọc sách ở mọi lúc, mọi nơi, đọc rất nhanh và nhớ rất lâu. Có lần, ngồi trên lưng ngựa, mải đọc sách, ông ngã tòm xuống suối. Tất cả những ai ở bên ông đều khâm phục khả năng tự học của ông. Ông học từ lúc còn trẻ đến lúc cuối đời, ngay cả khi đau ốm.</a:t>
            </a:r>
          </a:p>
        </p:txBody>
      </p:sp>
      <p:pic>
        <p:nvPicPr>
          <p:cNvPr id="3" name="Picture 2">
            <a:extLst>
              <a:ext uri="{FF2B5EF4-FFF2-40B4-BE49-F238E27FC236}">
                <a16:creationId xmlns:a16="http://schemas.microsoft.com/office/drawing/2014/main" xmlns="" id="{AA0354C5-F283-4FAC-27BC-D5B8095EE01B}"/>
              </a:ext>
            </a:extLst>
          </p:cNvPr>
          <p:cNvPicPr>
            <a:picLocks noChangeAspect="1"/>
          </p:cNvPicPr>
          <p:nvPr/>
        </p:nvPicPr>
        <p:blipFill>
          <a:blip r:embed="rId6"/>
          <a:stretch>
            <a:fillRect/>
          </a:stretch>
        </p:blipFill>
        <p:spPr>
          <a:xfrm>
            <a:off x="1462086" y="13509"/>
            <a:ext cx="9919052" cy="1225402"/>
          </a:xfrm>
          <a:prstGeom prst="rect">
            <a:avLst/>
          </a:prstGeom>
        </p:spPr>
      </p:pic>
    </p:spTree>
    <p:controls>
      <mc:AlternateContent xmlns:mc="http://schemas.openxmlformats.org/markup-compatibility/2006">
        <mc:Choice xmlns:v="urn:schemas-microsoft-com:vml" Requires="v">
          <p:control spid="2050" name="TextBox1" r:id="rId2" imgW="4229280" imgH="1168560"/>
        </mc:Choice>
        <mc:Fallback>
          <p:control name="TextBox1" r:id="rId2" imgW="4229280" imgH="116856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7924800" y="1174750"/>
                  <a:ext cx="4229100" cy="11715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41135844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xmlns="" id="{09006F9A-B404-718E-EF4C-1DC93770EDB7}"/>
              </a:ext>
            </a:extLst>
          </p:cNvPr>
          <p:cNvSpPr/>
          <p:nvPr/>
        </p:nvSpPr>
        <p:spPr>
          <a:xfrm>
            <a:off x="0" y="1678676"/>
            <a:ext cx="12191999" cy="5179324"/>
          </a:xfrm>
          <a:prstGeom prst="roundRect">
            <a:avLst>
              <a:gd name="adj" fmla="val 9993"/>
            </a:avLst>
          </a:prstGeom>
          <a:solidFill>
            <a:schemeClr val="bg1"/>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Rounded Corners 10">
            <a:extLst>
              <a:ext uri="{FF2B5EF4-FFF2-40B4-BE49-F238E27FC236}">
                <a16:creationId xmlns:a16="http://schemas.microsoft.com/office/drawing/2014/main" xmlns="" id="{83A45A94-5535-A8B4-BE41-260BEF75BEAB}"/>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xmlns="" id="{29EF7E6A-DF14-3E4A-5EBE-E08331FAFF0A}"/>
              </a:ext>
            </a:extLst>
          </p:cNvPr>
          <p:cNvSpPr txBox="1"/>
          <p:nvPr/>
        </p:nvSpPr>
        <p:spPr>
          <a:xfrm>
            <a:off x="428624" y="1407283"/>
            <a:ext cx="2066925"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ED7D31">
                      <a:lumMod val="50000"/>
                    </a:srgbClr>
                  </a:solidFill>
                </a:ln>
                <a:solidFill>
                  <a:srgbClr val="FF0066"/>
                </a:solidFill>
                <a:effectLst/>
                <a:uLnTx/>
                <a:uFillTx/>
                <a:latin typeface="UVN Banh Mi" pitchFamily="2" charset="0"/>
                <a:ea typeface="+mn-ea"/>
                <a:cs typeface="+mn-cs"/>
              </a:rPr>
              <a:t>ĐOẠN 3</a:t>
            </a:r>
          </a:p>
        </p:txBody>
      </p:sp>
      <p:sp>
        <p:nvSpPr>
          <p:cNvPr id="4" name="TextBox 3">
            <a:extLst>
              <a:ext uri="{FF2B5EF4-FFF2-40B4-BE49-F238E27FC236}">
                <a16:creationId xmlns:a16="http://schemas.microsoft.com/office/drawing/2014/main" xmlns="" id="{AF2A6356-E92C-ADA1-E3B1-D7A62C3E061E}"/>
              </a:ext>
            </a:extLst>
          </p:cNvPr>
          <p:cNvSpPr txBox="1"/>
          <p:nvPr/>
        </p:nvSpPr>
        <p:spPr>
          <a:xfrm>
            <a:off x="133349" y="2348617"/>
            <a:ext cx="12058651" cy="4401205"/>
          </a:xfrm>
          <a:prstGeom prst="rect">
            <a:avLst/>
          </a:prstGeom>
          <a:noFill/>
        </p:spPr>
        <p:txBody>
          <a:bodyPr wrap="square" rtlCol="0">
            <a:spAutoFit/>
          </a:bodyPr>
          <a:lstStyle/>
          <a:p>
            <a:pPr lvl="0" algn="just"/>
            <a:r>
              <a:rPr lang="en-US" sz="2800" dirty="0">
                <a:solidFill>
                  <a:prstClr val="black"/>
                </a:solidFill>
                <a:latin typeface="Calibri"/>
              </a:rPr>
              <a:t>   </a:t>
            </a:r>
            <a:r>
              <a:rPr lang="vi-VN" sz="2800" dirty="0">
                <a:solidFill>
                  <a:prstClr val="black"/>
                </a:solidFill>
                <a:latin typeface="Calibri"/>
              </a:rPr>
              <a:t>Tạ Quang Bửu còn là tấm gương của việc học toàn diện. Ông xuất sắc ở nhiều lĩnh vực: toán, lí, hoá, sinh, triết học,... đặc biệt là ngoại ngữ. Ông sử dụng thành thạo tiếng Anh, Pháp, Đức, Ba Lan; có thể đọc hiểu tiếng Nga, Trung, Hy Lạp cổ và La-tinh. Chỉ tự học tiếng Nga trong ba tháng mà ông đã có thể dịch trôi chảy các tài liệu quân sự tiếng Nga. Ông giúp Bác Hồ soạn thảo những bức công hàm bằng tiếng Anh, nhiều lần cùng Bác tiếp các chính khách nước ngoài. Ông được nhận xét là nói tiếng Anh “hoàn hảo đến mức người Anh phải kinh ngạc”. Ngoài ra, ông còn có hiểu biết sâu rộng về âm nhạc, hội hoạ, kiến trúc, thể thao,... Ông luôn tranh thủ thời gian tự học, để thoả mãn niềm đam mê của mình. Nhiều người coi ông là “Lê Quý Đôn thời nay”.</a:t>
            </a:r>
          </a:p>
        </p:txBody>
      </p:sp>
      <p:pic>
        <p:nvPicPr>
          <p:cNvPr id="2" name="Picture 1">
            <a:extLst>
              <a:ext uri="{FF2B5EF4-FFF2-40B4-BE49-F238E27FC236}">
                <a16:creationId xmlns:a16="http://schemas.microsoft.com/office/drawing/2014/main" xmlns="" id="{870BF50A-FF9A-D930-D59E-1A5CE20543B4}"/>
              </a:ext>
            </a:extLst>
          </p:cNvPr>
          <p:cNvPicPr>
            <a:picLocks noChangeAspect="1"/>
          </p:cNvPicPr>
          <p:nvPr/>
        </p:nvPicPr>
        <p:blipFill>
          <a:blip r:embed="rId7"/>
          <a:stretch>
            <a:fillRect/>
          </a:stretch>
        </p:blipFill>
        <p:spPr>
          <a:xfrm>
            <a:off x="1462086" y="13509"/>
            <a:ext cx="9919052" cy="1225402"/>
          </a:xfrm>
          <a:prstGeom prst="rect">
            <a:avLst/>
          </a:prstGeom>
        </p:spPr>
      </p:pic>
    </p:spTree>
    <p:controls>
      <mc:AlternateContent xmlns:mc="http://schemas.openxmlformats.org/markup-compatibility/2006">
        <mc:Choice xmlns:v="urn:schemas-microsoft-com:vml" Requires="v">
          <p:control spid="3074" name="TextBox1" r:id="rId2" imgW="4229280" imgH="1168560"/>
        </mc:Choice>
        <mc:Fallback>
          <p:control name="TextBox1" r:id="rId2" imgW="4229280" imgH="1168560">
            <p:pic>
              <p:nvPicPr>
                <p:cNvPr id="0" name="TextBox1"/>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7924800" y="1174750"/>
                  <a:ext cx="4229100" cy="11715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8336114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ppt_x"/>
                                          </p:val>
                                        </p:tav>
                                        <p:tav tm="100000">
                                          <p:val>
                                            <p:strVal val="#ppt_x"/>
                                          </p:val>
                                        </p:tav>
                                      </p:tavLst>
                                    </p:anim>
                                    <p:anim calcmode="lin" valueType="num">
                                      <p:cBhvr additive="base">
                                        <p:cTn id="12" dur="750" fill="hold"/>
                                        <p:tgtEl>
                                          <p:spTgt spid="12"/>
                                        </p:tgtEl>
                                        <p:attrNameLst>
                                          <p:attrName>ppt_y</p:attrName>
                                        </p:attrNameLst>
                                      </p:cBhvr>
                                      <p:tavLst>
                                        <p:tav tm="0">
                                          <p:val>
                                            <p:strVal val="1+#ppt_h/2"/>
                                          </p:val>
                                        </p:tav>
                                        <p:tav tm="100000">
                                          <p:val>
                                            <p:strVal val="#ppt_y"/>
                                          </p:val>
                                        </p:tav>
                                      </p:tavLst>
                                    </p:anim>
                                  </p:childTnLst>
                                </p:cTn>
                              </p:par>
                              <p:par>
                                <p:cTn id="13" presetID="22" presetClass="entr" presetSubtype="4" fill="hold" grpId="0" nodeType="withEffect">
                                  <p:stCondLst>
                                    <p:cond delay="75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75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xmlns="" id="{09006F9A-B404-718E-EF4C-1DC93770EDB7}"/>
              </a:ext>
            </a:extLst>
          </p:cNvPr>
          <p:cNvSpPr/>
          <p:nvPr/>
        </p:nvSpPr>
        <p:spPr>
          <a:xfrm>
            <a:off x="0" y="1678676"/>
            <a:ext cx="12191999" cy="4664974"/>
          </a:xfrm>
          <a:prstGeom prst="roundRect">
            <a:avLst>
              <a:gd name="adj" fmla="val 9993"/>
            </a:avLst>
          </a:prstGeom>
          <a:solidFill>
            <a:schemeClr val="bg1"/>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Rounded Corners 10">
            <a:extLst>
              <a:ext uri="{FF2B5EF4-FFF2-40B4-BE49-F238E27FC236}">
                <a16:creationId xmlns:a16="http://schemas.microsoft.com/office/drawing/2014/main" xmlns="" id="{83A45A94-5535-A8B4-BE41-260BEF75BEAB}"/>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xmlns="" id="{29EF7E6A-DF14-3E4A-5EBE-E08331FAFF0A}"/>
              </a:ext>
            </a:extLst>
          </p:cNvPr>
          <p:cNvSpPr txBox="1"/>
          <p:nvPr/>
        </p:nvSpPr>
        <p:spPr>
          <a:xfrm>
            <a:off x="428624" y="1407283"/>
            <a:ext cx="2066925"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ED7D31">
                      <a:lumMod val="50000"/>
                    </a:srgbClr>
                  </a:solidFill>
                </a:ln>
                <a:solidFill>
                  <a:srgbClr val="FF0066"/>
                </a:solidFill>
                <a:effectLst/>
                <a:uLnTx/>
                <a:uFillTx/>
                <a:latin typeface="UVN Banh Mi" pitchFamily="2" charset="0"/>
                <a:ea typeface="+mn-ea"/>
                <a:cs typeface="+mn-cs"/>
              </a:rPr>
              <a:t>ĐOẠN 4</a:t>
            </a:r>
          </a:p>
        </p:txBody>
      </p:sp>
      <p:sp>
        <p:nvSpPr>
          <p:cNvPr id="4" name="TextBox 3">
            <a:extLst>
              <a:ext uri="{FF2B5EF4-FFF2-40B4-BE49-F238E27FC236}">
                <a16:creationId xmlns:a16="http://schemas.microsoft.com/office/drawing/2014/main" xmlns="" id="{AF2A6356-E92C-ADA1-E3B1-D7A62C3E061E}"/>
              </a:ext>
            </a:extLst>
          </p:cNvPr>
          <p:cNvSpPr txBox="1"/>
          <p:nvPr/>
        </p:nvSpPr>
        <p:spPr>
          <a:xfrm>
            <a:off x="531778" y="2618406"/>
            <a:ext cx="11128441" cy="2308324"/>
          </a:xfrm>
          <a:prstGeom prst="rect">
            <a:avLst/>
          </a:prstGeom>
          <a:noFill/>
        </p:spPr>
        <p:txBody>
          <a:bodyPr wrap="square" rtlCol="0">
            <a:spAutoFit/>
          </a:bodyPr>
          <a:lstStyle/>
          <a:p>
            <a:pPr lvl="0" algn="just"/>
            <a:r>
              <a:rPr lang="en-US" sz="3600" dirty="0">
                <a:solidFill>
                  <a:prstClr val="black"/>
                </a:solidFill>
                <a:latin typeface="Calibri"/>
              </a:rPr>
              <a:t>   </a:t>
            </a:r>
            <a:r>
              <a:rPr lang="vi-VN" sz="3600" dirty="0">
                <a:solidFill>
                  <a:prstClr val="black"/>
                </a:solidFill>
                <a:latin typeface="Calibri"/>
              </a:rPr>
              <a:t>Tên của Tạ Quang Bửu được đặt cho các con phố ở Hà Nội, Thành phố Hồ Chí Minh, Huế, Đà Nẵng,... Ở Việt Nam, có một giải thưởng dành cho các nhà khoa học xuất sắc mang tên ông – Giải thưởng Tạ Quang Bửu.</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xmlns="" id="{799DCEC5-948F-ACAF-19B8-E70248B63762}"/>
              </a:ext>
            </a:extLst>
          </p:cNvPr>
          <p:cNvPicPr>
            <a:picLocks noChangeAspect="1"/>
          </p:cNvPicPr>
          <p:nvPr/>
        </p:nvPicPr>
        <p:blipFill>
          <a:blip r:embed="rId7"/>
          <a:stretch>
            <a:fillRect/>
          </a:stretch>
        </p:blipFill>
        <p:spPr>
          <a:xfrm>
            <a:off x="1462086" y="13509"/>
            <a:ext cx="9919052" cy="1225402"/>
          </a:xfrm>
          <a:prstGeom prst="rect">
            <a:avLst/>
          </a:prstGeom>
        </p:spPr>
      </p:pic>
    </p:spTree>
    <p:controls>
      <mc:AlternateContent xmlns:mc="http://schemas.openxmlformats.org/markup-compatibility/2006">
        <mc:Choice xmlns:v="urn:schemas-microsoft-com:vml" Requires="v">
          <p:control spid="4098" name="TextBox1" r:id="rId2" imgW="4229280" imgH="1168560"/>
        </mc:Choice>
        <mc:Fallback>
          <p:control name="TextBox1" r:id="rId2" imgW="4229280" imgH="1168560">
            <p:pic>
              <p:nvPicPr>
                <p:cNvPr id="0" name="TextBox1"/>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7924800" y="1174750"/>
                  <a:ext cx="4229100" cy="11715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4085194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ppt_x"/>
                                          </p:val>
                                        </p:tav>
                                        <p:tav tm="100000">
                                          <p:val>
                                            <p:strVal val="#ppt_x"/>
                                          </p:val>
                                        </p:tav>
                                      </p:tavLst>
                                    </p:anim>
                                    <p:anim calcmode="lin" valueType="num">
                                      <p:cBhvr additive="base">
                                        <p:cTn id="12" dur="750" fill="hold"/>
                                        <p:tgtEl>
                                          <p:spTgt spid="12"/>
                                        </p:tgtEl>
                                        <p:attrNameLst>
                                          <p:attrName>ppt_y</p:attrName>
                                        </p:attrNameLst>
                                      </p:cBhvr>
                                      <p:tavLst>
                                        <p:tav tm="0">
                                          <p:val>
                                            <p:strVal val="1+#ppt_h/2"/>
                                          </p:val>
                                        </p:tav>
                                        <p:tav tm="100000">
                                          <p:val>
                                            <p:strVal val="#ppt_y"/>
                                          </p:val>
                                        </p:tav>
                                      </p:tavLst>
                                    </p:anim>
                                  </p:childTnLst>
                                </p:cTn>
                              </p:par>
                              <p:par>
                                <p:cTn id="13" presetID="22" presetClass="entr" presetSubtype="4" fill="hold" grpId="0" nodeType="withEffect">
                                  <p:stCondLst>
                                    <p:cond delay="75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75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ACA58826-E3B7-2FC8-F0DF-1C2DAB6E35D1}"/>
              </a:ext>
            </a:extLst>
          </p:cNvPr>
          <p:cNvGrpSpPr/>
          <p:nvPr/>
        </p:nvGrpSpPr>
        <p:grpSpPr>
          <a:xfrm>
            <a:off x="110736" y="276630"/>
            <a:ext cx="2855983" cy="1379620"/>
            <a:chOff x="110736" y="276630"/>
            <a:chExt cx="2855983" cy="1379620"/>
          </a:xfrm>
        </p:grpSpPr>
        <p:pic>
          <p:nvPicPr>
            <p:cNvPr id="2" name="Picture 10">
              <a:extLst>
                <a:ext uri="{FF2B5EF4-FFF2-40B4-BE49-F238E27FC236}">
                  <a16:creationId xmlns:a16="http://schemas.microsoft.com/office/drawing/2014/main" xmlns="" id="{0F7F17CB-AC78-0D56-A483-DBDBDDC111E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0736" y="276630"/>
              <a:ext cx="2752119" cy="1379620"/>
            </a:xfrm>
            <a:prstGeom prst="rect">
              <a:avLst/>
            </a:prstGeom>
          </p:spPr>
        </p:pic>
        <p:sp>
          <p:nvSpPr>
            <p:cNvPr id="3" name="TextBox 2">
              <a:extLst>
                <a:ext uri="{FF2B5EF4-FFF2-40B4-BE49-F238E27FC236}">
                  <a16:creationId xmlns:a16="http://schemas.microsoft.com/office/drawing/2014/main" xmlns="" id="{79A9F340-96BD-2AB3-D6CC-ECF34B317483}"/>
                </a:ext>
              </a:extLst>
            </p:cNvPr>
            <p:cNvSpPr txBox="1"/>
            <p:nvPr/>
          </p:nvSpPr>
          <p:spPr>
            <a:xfrm>
              <a:off x="342116" y="667335"/>
              <a:ext cx="26246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solidFill>
                  <a:effectLst/>
                  <a:uLnTx/>
                  <a:uFillTx/>
                  <a:latin typeface="+mj-lt"/>
                  <a:ea typeface="LNTH-LuoLuoNotangYuanTi 1" pitchFamily="2" charset="-128"/>
                  <a:cs typeface="LNTH-LuoLuoNotangYuanTi 1" pitchFamily="2" charset="-128"/>
                </a:rPr>
                <a:t>Hoạt</a:t>
              </a:r>
              <a:r>
                <a:rPr kumimoji="0" lang="en-US" sz="4000" b="1" i="0" u="none" strike="noStrike" kern="1200" cap="none" spc="0" normalizeH="0" baseline="0" noProof="0" dirty="0">
                  <a:ln>
                    <a:noFill/>
                  </a:ln>
                  <a:solidFill>
                    <a:srgbClr val="ED7D31"/>
                  </a:solidFill>
                  <a:effectLst/>
                  <a:uLnTx/>
                  <a:uFillTx/>
                  <a:latin typeface="+mj-lt"/>
                  <a:ea typeface="LNTH-LuoLuoNotangYuanTi 1" pitchFamily="2" charset="-128"/>
                  <a:cs typeface="LNTH-LuoLuoNotangYuanTi 1" pitchFamily="2" charset="-128"/>
                </a:rPr>
                <a:t> </a:t>
              </a:r>
              <a:r>
                <a:rPr kumimoji="0" lang="en-US" sz="4000" b="1" i="0" u="none" strike="noStrike" kern="1200" cap="none" spc="0" normalizeH="0" baseline="0" noProof="0" dirty="0" err="1">
                  <a:ln>
                    <a:noFill/>
                  </a:ln>
                  <a:solidFill>
                    <a:srgbClr val="ED7D31"/>
                  </a:solidFill>
                  <a:effectLst/>
                  <a:uLnTx/>
                  <a:uFillTx/>
                  <a:latin typeface="+mj-lt"/>
                  <a:ea typeface="LNTH-LuoLuoNotangYuanTi 1" pitchFamily="2" charset="-128"/>
                  <a:cs typeface="LNTH-LuoLuoNotangYuanTi 1" pitchFamily="2" charset="-128"/>
                </a:rPr>
                <a:t>động</a:t>
              </a:r>
              <a:endParaRPr kumimoji="0" lang="en-US" sz="4000" b="1" i="0" u="none" strike="noStrike" kern="1200" cap="none" spc="0" normalizeH="0" baseline="0" noProof="0" dirty="0">
                <a:ln>
                  <a:noFill/>
                </a:ln>
                <a:solidFill>
                  <a:srgbClr val="ED7D31"/>
                </a:solidFill>
                <a:effectLst/>
                <a:uLnTx/>
                <a:uFillTx/>
                <a:latin typeface="+mj-lt"/>
                <a:ea typeface="LNTH-LuoLuoNotangYuanTi 1" pitchFamily="2" charset="-128"/>
                <a:cs typeface="LNTH-LuoLuoNotangYuanTi 1" pitchFamily="2" charset="-128"/>
              </a:endParaRPr>
            </a:p>
          </p:txBody>
        </p:sp>
      </p:grpSp>
      <p:sp>
        <p:nvSpPr>
          <p:cNvPr id="14" name="Rectangle: Rounded Corners 13">
            <a:extLst>
              <a:ext uri="{FF2B5EF4-FFF2-40B4-BE49-F238E27FC236}">
                <a16:creationId xmlns:a16="http://schemas.microsoft.com/office/drawing/2014/main" xmlns="" id="{EA235316-07BB-4731-8224-B2A592F52405}"/>
              </a:ext>
            </a:extLst>
          </p:cNvPr>
          <p:cNvSpPr/>
          <p:nvPr/>
        </p:nvSpPr>
        <p:spPr>
          <a:xfrm rot="10800000">
            <a:off x="297472" y="3143776"/>
            <a:ext cx="5638595" cy="3539067"/>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5" name="Rectangle: Rounded Corners 14">
            <a:extLst>
              <a:ext uri="{FF2B5EF4-FFF2-40B4-BE49-F238E27FC236}">
                <a16:creationId xmlns:a16="http://schemas.microsoft.com/office/drawing/2014/main" xmlns="" id="{E3F42BFF-9C80-90F7-405C-DAA3777C9F05}"/>
              </a:ext>
            </a:extLst>
          </p:cNvPr>
          <p:cNvSpPr/>
          <p:nvPr/>
        </p:nvSpPr>
        <p:spPr>
          <a:xfrm>
            <a:off x="443005" y="3498687"/>
            <a:ext cx="5367551" cy="2799408"/>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grpSp>
        <p:nvGrpSpPr>
          <p:cNvPr id="25" name="Group 24">
            <a:extLst>
              <a:ext uri="{FF2B5EF4-FFF2-40B4-BE49-F238E27FC236}">
                <a16:creationId xmlns:a16="http://schemas.microsoft.com/office/drawing/2014/main" xmlns="" id="{9D9B6596-C876-061F-724C-82A158A11F47}"/>
              </a:ext>
            </a:extLst>
          </p:cNvPr>
          <p:cNvGrpSpPr/>
          <p:nvPr/>
        </p:nvGrpSpPr>
        <p:grpSpPr>
          <a:xfrm>
            <a:off x="1827541" y="2685313"/>
            <a:ext cx="2346280" cy="857250"/>
            <a:chOff x="133349" y="1332602"/>
            <a:chExt cx="2346280" cy="857250"/>
          </a:xfrm>
        </p:grpSpPr>
        <p:sp>
          <p:nvSpPr>
            <p:cNvPr id="26" name="Rectangle: Rounded Corners 25">
              <a:extLst>
                <a:ext uri="{FF2B5EF4-FFF2-40B4-BE49-F238E27FC236}">
                  <a16:creationId xmlns:a16="http://schemas.microsoft.com/office/drawing/2014/main" xmlns="" id="{3B6EFE0B-6283-AFF9-D7B1-9B8D1EEABD20}"/>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27" name="TextBox 26">
              <a:extLst>
                <a:ext uri="{FF2B5EF4-FFF2-40B4-BE49-F238E27FC236}">
                  <a16:creationId xmlns:a16="http://schemas.microsoft.com/office/drawing/2014/main" xmlns="" id="{50C0EA36-15F1-D96A-ADA4-0D331EDBA4B2}"/>
                </a:ext>
              </a:extLst>
            </p:cNvPr>
            <p:cNvSpPr txBox="1"/>
            <p:nvPr/>
          </p:nvSpPr>
          <p:spPr>
            <a:xfrm>
              <a:off x="412704" y="1415848"/>
              <a:ext cx="2066925"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ED7D31">
                        <a:lumMod val="50000"/>
                      </a:srgbClr>
                    </a:solidFill>
                  </a:ln>
                  <a:solidFill>
                    <a:srgbClr val="FF0066"/>
                  </a:solidFill>
                  <a:effectLst/>
                  <a:uLnTx/>
                  <a:uFillTx/>
                  <a:latin typeface="+mj-lt"/>
                  <a:ea typeface="+mn-ea"/>
                  <a:cs typeface="+mn-cs"/>
                </a:rPr>
                <a:t>Yêu</a:t>
              </a:r>
              <a:r>
                <a:rPr kumimoji="0" lang="en-US" sz="4000" b="1" i="0" u="none" strike="noStrike" kern="1200" cap="none" spc="0" normalizeH="0" baseline="0" noProof="0" dirty="0">
                  <a:ln>
                    <a:solidFill>
                      <a:srgbClr val="ED7D31">
                        <a:lumMod val="50000"/>
                      </a:srgbClr>
                    </a:solidFill>
                  </a:ln>
                  <a:solidFill>
                    <a:srgbClr val="FF0066"/>
                  </a:solidFill>
                  <a:effectLst/>
                  <a:uLnTx/>
                  <a:uFillTx/>
                  <a:latin typeface="+mj-lt"/>
                  <a:ea typeface="+mn-ea"/>
                  <a:cs typeface="+mn-cs"/>
                </a:rPr>
                <a:t> </a:t>
              </a:r>
              <a:r>
                <a:rPr kumimoji="0" lang="en-US" sz="4000" b="1" i="0" u="none" strike="noStrike" kern="1200" cap="none" spc="0" normalizeH="0" baseline="0" noProof="0" dirty="0" err="1">
                  <a:ln>
                    <a:solidFill>
                      <a:srgbClr val="ED7D31">
                        <a:lumMod val="50000"/>
                      </a:srgbClr>
                    </a:solidFill>
                  </a:ln>
                  <a:solidFill>
                    <a:srgbClr val="FF0066"/>
                  </a:solidFill>
                  <a:effectLst/>
                  <a:uLnTx/>
                  <a:uFillTx/>
                  <a:latin typeface="+mj-lt"/>
                  <a:ea typeface="+mn-ea"/>
                  <a:cs typeface="+mn-cs"/>
                </a:rPr>
                <a:t>cầu</a:t>
              </a:r>
              <a:endParaRPr kumimoji="0" lang="en-US" sz="4000" b="1" i="0" u="none" strike="noStrike" kern="1200" cap="none" spc="0" normalizeH="0" baseline="0" noProof="0" dirty="0">
                <a:ln>
                  <a:solidFill>
                    <a:srgbClr val="ED7D31">
                      <a:lumMod val="50000"/>
                    </a:srgbClr>
                  </a:solidFill>
                </a:ln>
                <a:solidFill>
                  <a:srgbClr val="FF0066"/>
                </a:solidFill>
                <a:effectLst/>
                <a:uLnTx/>
                <a:uFillTx/>
                <a:latin typeface="+mj-lt"/>
                <a:ea typeface="+mn-ea"/>
                <a:cs typeface="+mn-cs"/>
              </a:endParaRPr>
            </a:p>
          </p:txBody>
        </p:sp>
      </p:grpSp>
      <p:sp>
        <p:nvSpPr>
          <p:cNvPr id="31" name="TextBox 30">
            <a:extLst>
              <a:ext uri="{FF2B5EF4-FFF2-40B4-BE49-F238E27FC236}">
                <a16:creationId xmlns:a16="http://schemas.microsoft.com/office/drawing/2014/main" xmlns="" id="{C36E84EF-0DBC-8531-8A2A-F9352A9F1E08}"/>
              </a:ext>
            </a:extLst>
          </p:cNvPr>
          <p:cNvSpPr txBox="1"/>
          <p:nvPr/>
        </p:nvSpPr>
        <p:spPr>
          <a:xfrm>
            <a:off x="960447" y="3499708"/>
            <a:ext cx="5374755"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mj-lt"/>
                <a:ea typeface="+mn-ea"/>
                <a:cs typeface="+mn-cs"/>
              </a:rPr>
              <a:t>Phân</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công</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đọc</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theo</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đoạn</a:t>
            </a:r>
            <a:r>
              <a:rPr kumimoji="0" lang="en-US" sz="3600" b="0" i="0" u="none" strike="noStrike" kern="1200" cap="none" spc="0" normalizeH="0" baseline="0" noProof="0" dirty="0">
                <a:ln>
                  <a:noFill/>
                </a:ln>
                <a:solidFill>
                  <a:prstClr val="black"/>
                </a:solidFill>
                <a:effectLst/>
                <a:uLnTx/>
                <a:uFillTx/>
                <a:latin typeface="+mj-lt"/>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mj-lt"/>
                <a:ea typeface="+mn-ea"/>
                <a:cs typeface="+mn-cs"/>
              </a:rPr>
              <a:t>Tất</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cả</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thành</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viên</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đều</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đọc</a:t>
            </a:r>
            <a:r>
              <a:rPr kumimoji="0" lang="en-US" sz="3600" b="0" i="0" u="none" strike="noStrike" kern="1200" cap="none" spc="0" normalizeH="0" baseline="0" noProof="0" dirty="0">
                <a:ln>
                  <a:noFill/>
                </a:ln>
                <a:solidFill>
                  <a:prstClr val="black"/>
                </a:solidFill>
                <a:effectLst/>
                <a:uLnTx/>
                <a:uFillTx/>
                <a:latin typeface="+mj-lt"/>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mj-lt"/>
                <a:ea typeface="+mn-ea"/>
                <a:cs typeface="+mn-cs"/>
              </a:rPr>
              <a:t>Giải</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nghĩa</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từ</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cùng</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nhau</a:t>
            </a:r>
            <a:r>
              <a:rPr kumimoji="0" lang="en-US" sz="3600" b="0" i="0" u="none" strike="noStrike" kern="1200" cap="none" spc="0" normalizeH="0" baseline="0" noProof="0" dirty="0">
                <a:ln>
                  <a:noFill/>
                </a:ln>
                <a:solidFill>
                  <a:prstClr val="black"/>
                </a:solidFill>
                <a:effectLst/>
                <a:uLnTx/>
                <a:uFillTx/>
                <a:latin typeface="+mj-lt"/>
                <a:ea typeface="+mn-ea"/>
                <a:cs typeface="+mn-cs"/>
              </a:rPr>
              <a:t>.</a:t>
            </a:r>
          </a:p>
        </p:txBody>
      </p:sp>
      <p:pic>
        <p:nvPicPr>
          <p:cNvPr id="33" name="Graphic 32" descr="Clipboard outline">
            <a:extLst>
              <a:ext uri="{FF2B5EF4-FFF2-40B4-BE49-F238E27FC236}">
                <a16:creationId xmlns:a16="http://schemas.microsoft.com/office/drawing/2014/main" xmlns="" id="{05FD6745-C00F-B840-21F5-F4E84E5F38A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15789" y="3717131"/>
            <a:ext cx="499802" cy="499802"/>
          </a:xfrm>
          <a:prstGeom prst="rect">
            <a:avLst/>
          </a:prstGeom>
        </p:spPr>
      </p:pic>
      <p:pic>
        <p:nvPicPr>
          <p:cNvPr id="34" name="Graphic 33" descr="Clipboard outline">
            <a:extLst>
              <a:ext uri="{FF2B5EF4-FFF2-40B4-BE49-F238E27FC236}">
                <a16:creationId xmlns:a16="http://schemas.microsoft.com/office/drawing/2014/main" xmlns="" id="{A9B05326-139F-3388-BEC5-18FC99A7908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20858" y="4558277"/>
            <a:ext cx="499802" cy="499802"/>
          </a:xfrm>
          <a:prstGeom prst="rect">
            <a:avLst/>
          </a:prstGeom>
        </p:spPr>
      </p:pic>
      <p:pic>
        <p:nvPicPr>
          <p:cNvPr id="35" name="Graphic 34" descr="Clipboard outline">
            <a:extLst>
              <a:ext uri="{FF2B5EF4-FFF2-40B4-BE49-F238E27FC236}">
                <a16:creationId xmlns:a16="http://schemas.microsoft.com/office/drawing/2014/main" xmlns="" id="{B1B728D4-5052-9433-0BA4-E0578131788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25927" y="5399423"/>
            <a:ext cx="499802" cy="499802"/>
          </a:xfrm>
          <a:prstGeom prst="rect">
            <a:avLst/>
          </a:prstGeom>
        </p:spPr>
      </p:pic>
      <p:sp>
        <p:nvSpPr>
          <p:cNvPr id="36" name="Rectangle: Rounded Corners 35">
            <a:extLst>
              <a:ext uri="{FF2B5EF4-FFF2-40B4-BE49-F238E27FC236}">
                <a16:creationId xmlns:a16="http://schemas.microsoft.com/office/drawing/2014/main" xmlns="" id="{53970EC6-A1D1-65D1-7645-ACD18B4C8284}"/>
              </a:ext>
            </a:extLst>
          </p:cNvPr>
          <p:cNvSpPr/>
          <p:nvPr/>
        </p:nvSpPr>
        <p:spPr>
          <a:xfrm rot="10800000">
            <a:off x="6349022" y="3105949"/>
            <a:ext cx="5638595" cy="3539067"/>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37" name="Rectangle: Rounded Corners 36">
            <a:extLst>
              <a:ext uri="{FF2B5EF4-FFF2-40B4-BE49-F238E27FC236}">
                <a16:creationId xmlns:a16="http://schemas.microsoft.com/office/drawing/2014/main" xmlns="" id="{62E91DB6-3C88-C20A-1281-5CA368F61339}"/>
              </a:ext>
            </a:extLst>
          </p:cNvPr>
          <p:cNvSpPr/>
          <p:nvPr/>
        </p:nvSpPr>
        <p:spPr>
          <a:xfrm>
            <a:off x="6494555" y="3460860"/>
            <a:ext cx="5367551" cy="2799408"/>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grpSp>
        <p:nvGrpSpPr>
          <p:cNvPr id="51" name="Group 50">
            <a:extLst>
              <a:ext uri="{FF2B5EF4-FFF2-40B4-BE49-F238E27FC236}">
                <a16:creationId xmlns:a16="http://schemas.microsoft.com/office/drawing/2014/main" xmlns="" id="{D8BD5130-D4C9-44CB-E70F-B78268CEFBBB}"/>
              </a:ext>
            </a:extLst>
          </p:cNvPr>
          <p:cNvGrpSpPr/>
          <p:nvPr/>
        </p:nvGrpSpPr>
        <p:grpSpPr>
          <a:xfrm>
            <a:off x="7174932" y="2625005"/>
            <a:ext cx="4162496" cy="857250"/>
            <a:chOff x="7623307" y="2634442"/>
            <a:chExt cx="4162496" cy="857250"/>
          </a:xfrm>
        </p:grpSpPr>
        <p:sp>
          <p:nvSpPr>
            <p:cNvPr id="45" name="Rectangle: Rounded Corners 44">
              <a:extLst>
                <a:ext uri="{FF2B5EF4-FFF2-40B4-BE49-F238E27FC236}">
                  <a16:creationId xmlns:a16="http://schemas.microsoft.com/office/drawing/2014/main" xmlns="" id="{45DE8CA9-4B13-B84C-1238-D6D8CF73DE53}"/>
                </a:ext>
              </a:extLst>
            </p:cNvPr>
            <p:cNvSpPr/>
            <p:nvPr/>
          </p:nvSpPr>
          <p:spPr>
            <a:xfrm>
              <a:off x="7623307" y="2634442"/>
              <a:ext cx="4117295"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46" name="TextBox 45">
              <a:extLst>
                <a:ext uri="{FF2B5EF4-FFF2-40B4-BE49-F238E27FC236}">
                  <a16:creationId xmlns:a16="http://schemas.microsoft.com/office/drawing/2014/main" xmlns="" id="{79279CE8-97EC-9ADE-0E4B-8CFF1B4C8E26}"/>
                </a:ext>
              </a:extLst>
            </p:cNvPr>
            <p:cNvSpPr txBox="1"/>
            <p:nvPr/>
          </p:nvSpPr>
          <p:spPr>
            <a:xfrm>
              <a:off x="7947863" y="2686871"/>
              <a:ext cx="3837940"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ED7D31">
                        <a:lumMod val="50000"/>
                      </a:srgbClr>
                    </a:solidFill>
                  </a:ln>
                  <a:solidFill>
                    <a:srgbClr val="FF0066"/>
                  </a:solidFill>
                  <a:effectLst/>
                  <a:uLnTx/>
                  <a:uFillTx/>
                  <a:latin typeface="+mj-lt"/>
                  <a:ea typeface="+mn-ea"/>
                  <a:cs typeface="+mn-cs"/>
                </a:rPr>
                <a:t>Tiêu chí đánh giá</a:t>
              </a:r>
            </a:p>
          </p:txBody>
        </p:sp>
      </p:grpSp>
      <p:sp>
        <p:nvSpPr>
          <p:cNvPr id="47" name="TextBox 46">
            <a:extLst>
              <a:ext uri="{FF2B5EF4-FFF2-40B4-BE49-F238E27FC236}">
                <a16:creationId xmlns:a16="http://schemas.microsoft.com/office/drawing/2014/main" xmlns="" id="{DA37EE3E-98C0-DBEB-602F-6962590D616B}"/>
              </a:ext>
            </a:extLst>
          </p:cNvPr>
          <p:cNvSpPr txBox="1"/>
          <p:nvPr/>
        </p:nvSpPr>
        <p:spPr>
          <a:xfrm>
            <a:off x="6658063" y="3471086"/>
            <a:ext cx="5374755"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mj-lt"/>
                <a:ea typeface="+mn-ea"/>
                <a:cs typeface="+mn-cs"/>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mj-lt"/>
                <a:ea typeface="+mn-ea"/>
                <a:cs typeface="+mn-cs"/>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mj-lt"/>
                <a:ea typeface="+mn-ea"/>
                <a:cs typeface="+mn-cs"/>
              </a:rPr>
              <a:t>3. Ngắt nghỉ đúng chỗ.</a:t>
            </a:r>
          </a:p>
        </p:txBody>
      </p:sp>
      <p:grpSp>
        <p:nvGrpSpPr>
          <p:cNvPr id="56" name="Group 55">
            <a:extLst>
              <a:ext uri="{FF2B5EF4-FFF2-40B4-BE49-F238E27FC236}">
                <a16:creationId xmlns:a16="http://schemas.microsoft.com/office/drawing/2014/main" xmlns="" id="{4B143E1F-3CE4-2549-563F-BCFBD422C321}"/>
              </a:ext>
            </a:extLst>
          </p:cNvPr>
          <p:cNvGrpSpPr/>
          <p:nvPr/>
        </p:nvGrpSpPr>
        <p:grpSpPr>
          <a:xfrm>
            <a:off x="8713558" y="3557758"/>
            <a:ext cx="1885916" cy="814430"/>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6A89BBE9-FBBD-FE87-2B96-63DC7960FF4C}"/>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F1346EED-1CB8-0BA0-BDD0-EC94B5E2F535}"/>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2598D643-9CE8-1B0A-5B88-ECC5B462C2D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xmlns="" id="{8E439632-BF72-080A-AC46-F180A9CB1902}"/>
              </a:ext>
            </a:extLst>
          </p:cNvPr>
          <p:cNvGrpSpPr/>
          <p:nvPr/>
        </p:nvGrpSpPr>
        <p:grpSpPr>
          <a:xfrm>
            <a:off x="8771854" y="4353970"/>
            <a:ext cx="1885916" cy="814430"/>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68ABED31-848C-4C1A-5CEA-627243ADE831}"/>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646FEA7E-4A55-CD9B-B446-EC8FD6D94E5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C788417F-0266-028A-308D-416A6A01EE6F}"/>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xmlns="" id="{64678ED0-4E41-A366-81E2-5528789892F1}"/>
              </a:ext>
            </a:extLst>
          </p:cNvPr>
          <p:cNvGrpSpPr/>
          <p:nvPr/>
        </p:nvGrpSpPr>
        <p:grpSpPr>
          <a:xfrm>
            <a:off x="10123824" y="5145934"/>
            <a:ext cx="1885916" cy="814430"/>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80BA5C78-E03A-92F5-5477-827A93F1CFCE}"/>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B6A6FB85-E963-C614-A5FC-195F47988C55}"/>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BE6A30E6-8A22-5F9B-402F-169C58F71BB6}"/>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xmlns="" id="{DE6A05FB-77F1-2C08-565B-4DF5AA63E99C}"/>
              </a:ext>
            </a:extLst>
          </p:cNvPr>
          <p:cNvPicPr>
            <a:picLocks noChangeAspect="1"/>
          </p:cNvPicPr>
          <p:nvPr/>
        </p:nvPicPr>
        <p:blipFill>
          <a:blip r:embed="rId10"/>
          <a:stretch>
            <a:fillRect/>
          </a:stretch>
        </p:blipFill>
        <p:spPr>
          <a:xfrm>
            <a:off x="3140358" y="279909"/>
            <a:ext cx="9156986" cy="2341067"/>
          </a:xfrm>
          <a:prstGeom prst="rect">
            <a:avLst/>
          </a:prstGeom>
        </p:spPr>
      </p:pic>
    </p:spTree>
    <p:extLst>
      <p:ext uri="{BB962C8B-B14F-4D97-AF65-F5344CB8AC3E}">
        <p14:creationId xmlns:p14="http://schemas.microsoft.com/office/powerpoint/2010/main" val="1592869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42" presetClass="entr" presetSubtype="0" fill="hold" nodeType="withEffect">
                                  <p:stCondLst>
                                    <p:cond delay="275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6" presetID="42" presetClass="entr" presetSubtype="0" fill="hold" grpId="0" nodeType="withEffect">
                                  <p:stCondLst>
                                    <p:cond delay="275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1000"/>
                                        <p:tgtEl>
                                          <p:spTgt spid="31"/>
                                        </p:tgtEl>
                                      </p:cBhvr>
                                    </p:animEffect>
                                    <p:anim calcmode="lin" valueType="num">
                                      <p:cBhvr>
                                        <p:cTn id="19" dur="1000" fill="hold"/>
                                        <p:tgtEl>
                                          <p:spTgt spid="31"/>
                                        </p:tgtEl>
                                        <p:attrNameLst>
                                          <p:attrName>ppt_x</p:attrName>
                                        </p:attrNameLst>
                                      </p:cBhvr>
                                      <p:tavLst>
                                        <p:tav tm="0">
                                          <p:val>
                                            <p:strVal val="#ppt_x"/>
                                          </p:val>
                                        </p:tav>
                                        <p:tav tm="100000">
                                          <p:val>
                                            <p:strVal val="#ppt_x"/>
                                          </p:val>
                                        </p:tav>
                                      </p:tavLst>
                                    </p:anim>
                                    <p:anim calcmode="lin" valueType="num">
                                      <p:cBhvr>
                                        <p:cTn id="20"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1" presetID="42" presetClass="entr" presetSubtype="0" fill="hold" grpId="0" nodeType="withEffect">
                                  <p:stCondLst>
                                    <p:cond delay="275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par>
                                <p:cTn id="26" presetID="42" presetClass="entr" presetSubtype="0" fill="hold" grpId="0" nodeType="withEffect">
                                  <p:stCondLst>
                                    <p:cond delay="275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425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425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1000"/>
                                        <p:tgtEl>
                                          <p:spTgt spid="37"/>
                                        </p:tgtEl>
                                      </p:cBhvr>
                                    </p:animEffect>
                                    <p:anim calcmode="lin" valueType="num">
                                      <p:cBhvr>
                                        <p:cTn id="39" dur="1000" fill="hold"/>
                                        <p:tgtEl>
                                          <p:spTgt spid="37"/>
                                        </p:tgtEl>
                                        <p:attrNameLst>
                                          <p:attrName>ppt_x</p:attrName>
                                        </p:attrNameLst>
                                      </p:cBhvr>
                                      <p:tavLst>
                                        <p:tav tm="0">
                                          <p:val>
                                            <p:strVal val="#ppt_x"/>
                                          </p:val>
                                        </p:tav>
                                        <p:tav tm="100000">
                                          <p:val>
                                            <p:strVal val="#ppt_x"/>
                                          </p:val>
                                        </p:tav>
                                      </p:tavLst>
                                    </p:anim>
                                    <p:anim calcmode="lin" valueType="num">
                                      <p:cBhvr>
                                        <p:cTn id="40" dur="1000" fill="hold"/>
                                        <p:tgtEl>
                                          <p:spTgt spid="37"/>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425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anim calcmode="lin" valueType="num">
                                      <p:cBhvr>
                                        <p:cTn id="44" dur="1000" fill="hold"/>
                                        <p:tgtEl>
                                          <p:spTgt spid="51"/>
                                        </p:tgtEl>
                                        <p:attrNameLst>
                                          <p:attrName>ppt_x</p:attrName>
                                        </p:attrNameLst>
                                      </p:cBhvr>
                                      <p:tavLst>
                                        <p:tav tm="0">
                                          <p:val>
                                            <p:strVal val="#ppt_x"/>
                                          </p:val>
                                        </p:tav>
                                        <p:tav tm="100000">
                                          <p:val>
                                            <p:strVal val="#ppt_x"/>
                                          </p:val>
                                        </p:tav>
                                      </p:tavLst>
                                    </p:anim>
                                    <p:anim calcmode="lin" valueType="num">
                                      <p:cBhvr>
                                        <p:cTn id="45" dur="1000" fill="hold"/>
                                        <p:tgtEl>
                                          <p:spTgt spid="5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4250"/>
                                  </p:stCondLst>
                                  <p:childTnLst>
                                    <p:set>
                                      <p:cBhvr>
                                        <p:cTn id="47" dur="1" fill="hold">
                                          <p:stCondLst>
                                            <p:cond delay="0"/>
                                          </p:stCondLst>
                                        </p:cTn>
                                        <p:tgtEl>
                                          <p:spTgt spid="47"/>
                                        </p:tgtEl>
                                        <p:attrNameLst>
                                          <p:attrName>style.visibility</p:attrName>
                                        </p:attrNameLst>
                                      </p:cBhvr>
                                      <p:to>
                                        <p:strVal val="visible"/>
                                      </p:to>
                                    </p:set>
                                    <p:animEffect transition="in" filter="fade">
                                      <p:cBhvr>
                                        <p:cTn id="48" dur="1000"/>
                                        <p:tgtEl>
                                          <p:spTgt spid="47"/>
                                        </p:tgtEl>
                                      </p:cBhvr>
                                    </p:animEffect>
                                    <p:anim calcmode="lin" valueType="num">
                                      <p:cBhvr>
                                        <p:cTn id="49" dur="1000" fill="hold"/>
                                        <p:tgtEl>
                                          <p:spTgt spid="47"/>
                                        </p:tgtEl>
                                        <p:attrNameLst>
                                          <p:attrName>ppt_x</p:attrName>
                                        </p:attrNameLst>
                                      </p:cBhvr>
                                      <p:tavLst>
                                        <p:tav tm="0">
                                          <p:val>
                                            <p:strVal val="#ppt_x"/>
                                          </p:val>
                                        </p:tav>
                                        <p:tav tm="100000">
                                          <p:val>
                                            <p:strVal val="#ppt_x"/>
                                          </p:val>
                                        </p:tav>
                                      </p:tavLst>
                                    </p:anim>
                                    <p:anim calcmode="lin" valueType="num">
                                      <p:cBhvr>
                                        <p:cTn id="50" dur="1000" fill="hold"/>
                                        <p:tgtEl>
                                          <p:spTgt spid="47"/>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4250"/>
                                  </p:stCondLst>
                                  <p:childTnLst>
                                    <p:set>
                                      <p:cBhvr>
                                        <p:cTn id="52" dur="1" fill="hold">
                                          <p:stCondLst>
                                            <p:cond delay="0"/>
                                          </p:stCondLst>
                                        </p:cTn>
                                        <p:tgtEl>
                                          <p:spTgt spid="56"/>
                                        </p:tgtEl>
                                        <p:attrNameLst>
                                          <p:attrName>style.visibility</p:attrName>
                                        </p:attrNameLst>
                                      </p:cBhvr>
                                      <p:to>
                                        <p:strVal val="visible"/>
                                      </p:to>
                                    </p:set>
                                    <p:animEffect transition="in" filter="fade">
                                      <p:cBhvr>
                                        <p:cTn id="53" dur="1000"/>
                                        <p:tgtEl>
                                          <p:spTgt spid="56"/>
                                        </p:tgtEl>
                                      </p:cBhvr>
                                    </p:animEffect>
                                    <p:anim calcmode="lin" valueType="num">
                                      <p:cBhvr>
                                        <p:cTn id="54" dur="1000" fill="hold"/>
                                        <p:tgtEl>
                                          <p:spTgt spid="56"/>
                                        </p:tgtEl>
                                        <p:attrNameLst>
                                          <p:attrName>ppt_x</p:attrName>
                                        </p:attrNameLst>
                                      </p:cBhvr>
                                      <p:tavLst>
                                        <p:tav tm="0">
                                          <p:val>
                                            <p:strVal val="#ppt_x"/>
                                          </p:val>
                                        </p:tav>
                                        <p:tav tm="100000">
                                          <p:val>
                                            <p:strVal val="#ppt_x"/>
                                          </p:val>
                                        </p:tav>
                                      </p:tavLst>
                                    </p:anim>
                                    <p:anim calcmode="lin" valueType="num">
                                      <p:cBhvr>
                                        <p:cTn id="55" dur="1000" fill="hold"/>
                                        <p:tgtEl>
                                          <p:spTgt spid="5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425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1000"/>
                                        <p:tgtEl>
                                          <p:spTgt spid="57"/>
                                        </p:tgtEl>
                                      </p:cBhvr>
                                    </p:animEffect>
                                    <p:anim calcmode="lin" valueType="num">
                                      <p:cBhvr>
                                        <p:cTn id="59" dur="1000" fill="hold"/>
                                        <p:tgtEl>
                                          <p:spTgt spid="57"/>
                                        </p:tgtEl>
                                        <p:attrNameLst>
                                          <p:attrName>ppt_x</p:attrName>
                                        </p:attrNameLst>
                                      </p:cBhvr>
                                      <p:tavLst>
                                        <p:tav tm="0">
                                          <p:val>
                                            <p:strVal val="#ppt_x"/>
                                          </p:val>
                                        </p:tav>
                                        <p:tav tm="100000">
                                          <p:val>
                                            <p:strVal val="#ppt_x"/>
                                          </p:val>
                                        </p:tav>
                                      </p:tavLst>
                                    </p:anim>
                                    <p:anim calcmode="lin" valueType="num">
                                      <p:cBhvr>
                                        <p:cTn id="60" dur="1000" fill="hold"/>
                                        <p:tgtEl>
                                          <p:spTgt spid="57"/>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4250"/>
                                  </p:stCondLst>
                                  <p:childTnLst>
                                    <p:set>
                                      <p:cBhvr>
                                        <p:cTn id="62" dur="1" fill="hold">
                                          <p:stCondLst>
                                            <p:cond delay="0"/>
                                          </p:stCondLst>
                                        </p:cTn>
                                        <p:tgtEl>
                                          <p:spTgt spid="61"/>
                                        </p:tgtEl>
                                        <p:attrNameLst>
                                          <p:attrName>style.visibility</p:attrName>
                                        </p:attrNameLst>
                                      </p:cBhvr>
                                      <p:to>
                                        <p:strVal val="visible"/>
                                      </p:to>
                                    </p:set>
                                    <p:animEffect transition="in" filter="fade">
                                      <p:cBhvr>
                                        <p:cTn id="63" dur="1000"/>
                                        <p:tgtEl>
                                          <p:spTgt spid="61"/>
                                        </p:tgtEl>
                                      </p:cBhvr>
                                    </p:animEffect>
                                    <p:anim calcmode="lin" valueType="num">
                                      <p:cBhvr>
                                        <p:cTn id="64" dur="1000" fill="hold"/>
                                        <p:tgtEl>
                                          <p:spTgt spid="61"/>
                                        </p:tgtEl>
                                        <p:attrNameLst>
                                          <p:attrName>ppt_x</p:attrName>
                                        </p:attrNameLst>
                                      </p:cBhvr>
                                      <p:tavLst>
                                        <p:tav tm="0">
                                          <p:val>
                                            <p:strVal val="#ppt_x"/>
                                          </p:val>
                                        </p:tav>
                                        <p:tav tm="100000">
                                          <p:val>
                                            <p:strVal val="#ppt_x"/>
                                          </p:val>
                                        </p:tav>
                                      </p:tavLst>
                                    </p:anim>
                                    <p:anim calcmode="lin" valueType="num">
                                      <p:cBhvr>
                                        <p:cTn id="65"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1" grpId="0"/>
      <p:bldP spid="36" grpId="0" animBg="1"/>
      <p:bldP spid="37" grpId="0" animBg="1"/>
      <p:bldP spid="4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ACA58826-E3B7-2FC8-F0DF-1C2DAB6E35D1}"/>
              </a:ext>
            </a:extLst>
          </p:cNvPr>
          <p:cNvGrpSpPr/>
          <p:nvPr/>
        </p:nvGrpSpPr>
        <p:grpSpPr>
          <a:xfrm>
            <a:off x="174905" y="132251"/>
            <a:ext cx="2752119" cy="1379620"/>
            <a:chOff x="110736" y="276630"/>
            <a:chExt cx="2752119" cy="1379620"/>
          </a:xfrm>
        </p:grpSpPr>
        <p:pic>
          <p:nvPicPr>
            <p:cNvPr id="2" name="Picture 10">
              <a:extLst>
                <a:ext uri="{FF2B5EF4-FFF2-40B4-BE49-F238E27FC236}">
                  <a16:creationId xmlns:a16="http://schemas.microsoft.com/office/drawing/2014/main" xmlns="" id="{0F7F17CB-AC78-0D56-A483-DBDBDDC111E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0736" y="276630"/>
              <a:ext cx="2752119" cy="1379620"/>
            </a:xfrm>
            <a:prstGeom prst="rect">
              <a:avLst/>
            </a:prstGeom>
          </p:spPr>
        </p:pic>
        <p:sp>
          <p:nvSpPr>
            <p:cNvPr id="3" name="TextBox 2">
              <a:extLst>
                <a:ext uri="{FF2B5EF4-FFF2-40B4-BE49-F238E27FC236}">
                  <a16:creationId xmlns:a16="http://schemas.microsoft.com/office/drawing/2014/main" xmlns="" id="{79A9F340-96BD-2AB3-D6CC-ECF34B317483}"/>
                </a:ext>
              </a:extLst>
            </p:cNvPr>
            <p:cNvSpPr txBox="1"/>
            <p:nvPr/>
          </p:nvSpPr>
          <p:spPr>
            <a:xfrm>
              <a:off x="352277" y="504775"/>
              <a:ext cx="22690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Hoạt</a:t>
              </a:r>
              <a:r>
                <a:rPr kumimoji="0" lang="en-US" sz="3600" b="1"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rPr>
                <a:t> </a:t>
              </a:r>
              <a:r>
                <a:rPr kumimoji="0" lang="en-US" sz="3600" b="1"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động</a:t>
              </a:r>
              <a:endParaRPr kumimoji="0" lang="en-US" sz="3600" b="1"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endParaRPr>
            </a:p>
          </p:txBody>
        </p:sp>
      </p:grpSp>
      <p:grpSp>
        <p:nvGrpSpPr>
          <p:cNvPr id="16" name="Group 15">
            <a:extLst>
              <a:ext uri="{FF2B5EF4-FFF2-40B4-BE49-F238E27FC236}">
                <a16:creationId xmlns:a16="http://schemas.microsoft.com/office/drawing/2014/main" xmlns="" id="{1A1C5349-EA12-5746-079C-D0FC626968C1}"/>
              </a:ext>
            </a:extLst>
          </p:cNvPr>
          <p:cNvGrpSpPr/>
          <p:nvPr/>
        </p:nvGrpSpPr>
        <p:grpSpPr>
          <a:xfrm>
            <a:off x="4014751" y="2821381"/>
            <a:ext cx="4162496" cy="857250"/>
            <a:chOff x="4014751" y="2821381"/>
            <a:chExt cx="4162496" cy="857250"/>
          </a:xfrm>
        </p:grpSpPr>
        <p:sp>
          <p:nvSpPr>
            <p:cNvPr id="45" name="Rectangle: Rounded Corners 44">
              <a:extLst>
                <a:ext uri="{FF2B5EF4-FFF2-40B4-BE49-F238E27FC236}">
                  <a16:creationId xmlns:a16="http://schemas.microsoft.com/office/drawing/2014/main" xmlns="" id="{45DE8CA9-4B13-B84C-1238-D6D8CF73DE53}"/>
                </a:ext>
              </a:extLst>
            </p:cNvPr>
            <p:cNvSpPr/>
            <p:nvPr/>
          </p:nvSpPr>
          <p:spPr>
            <a:xfrm>
              <a:off x="4014751" y="2821381"/>
              <a:ext cx="4117295" cy="857250"/>
            </a:xfrm>
            <a:prstGeom prst="roundRect">
              <a:avLst>
                <a:gd name="adj" fmla="val 50000"/>
              </a:avLst>
            </a:prstGeom>
            <a:solidFill>
              <a:schemeClr val="accent5">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ndParaRPr>
            </a:p>
          </p:txBody>
        </p:sp>
        <p:sp>
          <p:nvSpPr>
            <p:cNvPr id="46" name="TextBox 45">
              <a:extLst>
                <a:ext uri="{FF2B5EF4-FFF2-40B4-BE49-F238E27FC236}">
                  <a16:creationId xmlns:a16="http://schemas.microsoft.com/office/drawing/2014/main" xmlns="" id="{79279CE8-97EC-9ADE-0E4B-8CFF1B4C8E26}"/>
                </a:ext>
              </a:extLst>
            </p:cNvPr>
            <p:cNvSpPr txBox="1"/>
            <p:nvPr/>
          </p:nvSpPr>
          <p:spPr>
            <a:xfrm>
              <a:off x="4339307" y="2873810"/>
              <a:ext cx="3837940" cy="707886"/>
            </a:xfrm>
            <a:prstGeom prst="rect">
              <a:avLst/>
            </a:prstGeom>
            <a:noFill/>
          </p:spPr>
          <p:txBody>
            <a:bodyPr wrap="square" rtlCol="0">
              <a:spAutoFit/>
              <a:scene3d>
                <a:camera prst="obliqueTopLeft"/>
                <a:lightRig rig="threePt" dir="t"/>
              </a:scene3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ysClr val="windowText" lastClr="000000"/>
                    </a:solidFill>
                  </a:ln>
                  <a:solidFill>
                    <a:srgbClr val="ED7D31"/>
                  </a:solidFill>
                  <a:effectLst>
                    <a:outerShdw blurRad="38100" dist="38100" dir="2700000" algn="tl">
                      <a:srgbClr val="000000">
                        <a:alpha val="43137"/>
                      </a:srgbClr>
                    </a:outerShdw>
                  </a:effectLst>
                  <a:uLnTx/>
                  <a:uFillTx/>
                </a:rPr>
                <a:t>Tiêu chí đánh giá</a:t>
              </a:r>
            </a:p>
          </p:txBody>
        </p:sp>
      </p:grpSp>
      <p:sp>
        <p:nvSpPr>
          <p:cNvPr id="37" name="Rectangle: Rounded Corners 36">
            <a:extLst>
              <a:ext uri="{FF2B5EF4-FFF2-40B4-BE49-F238E27FC236}">
                <a16:creationId xmlns:a16="http://schemas.microsoft.com/office/drawing/2014/main" xmlns="" id="{62E91DB6-3C88-C20A-1281-5CA368F61339}"/>
              </a:ext>
            </a:extLst>
          </p:cNvPr>
          <p:cNvSpPr/>
          <p:nvPr/>
        </p:nvSpPr>
        <p:spPr>
          <a:xfrm>
            <a:off x="2983831" y="3789820"/>
            <a:ext cx="6224337" cy="2799408"/>
          </a:xfrm>
          <a:custGeom>
            <a:avLst/>
            <a:gdLst>
              <a:gd name="connsiteX0" fmla="*/ 0 w 6224337"/>
              <a:gd name="connsiteY0" fmla="*/ 466577 h 2799408"/>
              <a:gd name="connsiteX1" fmla="*/ 466577 w 6224337"/>
              <a:gd name="connsiteY1" fmla="*/ 0 h 2799408"/>
              <a:gd name="connsiteX2" fmla="*/ 5757760 w 6224337"/>
              <a:gd name="connsiteY2" fmla="*/ 0 h 2799408"/>
              <a:gd name="connsiteX3" fmla="*/ 6224337 w 6224337"/>
              <a:gd name="connsiteY3" fmla="*/ 466577 h 2799408"/>
              <a:gd name="connsiteX4" fmla="*/ 6224337 w 6224337"/>
              <a:gd name="connsiteY4" fmla="*/ 2332831 h 2799408"/>
              <a:gd name="connsiteX5" fmla="*/ 5757760 w 6224337"/>
              <a:gd name="connsiteY5" fmla="*/ 2799408 h 2799408"/>
              <a:gd name="connsiteX6" fmla="*/ 466577 w 6224337"/>
              <a:gd name="connsiteY6" fmla="*/ 2799408 h 2799408"/>
              <a:gd name="connsiteX7" fmla="*/ 0 w 6224337"/>
              <a:gd name="connsiteY7" fmla="*/ 2332831 h 2799408"/>
              <a:gd name="connsiteX8" fmla="*/ 0 w 6224337"/>
              <a:gd name="connsiteY8"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4337" h="2799408" fill="none" extrusionOk="0">
                <a:moveTo>
                  <a:pt x="0" y="466577"/>
                </a:moveTo>
                <a:cubicBezTo>
                  <a:pt x="1050" y="237328"/>
                  <a:pt x="214355" y="9165"/>
                  <a:pt x="466577" y="0"/>
                </a:cubicBezTo>
                <a:cubicBezTo>
                  <a:pt x="2789875" y="72427"/>
                  <a:pt x="4338687" y="61419"/>
                  <a:pt x="5757760" y="0"/>
                </a:cubicBezTo>
                <a:cubicBezTo>
                  <a:pt x="6011373" y="-28016"/>
                  <a:pt x="6180772" y="195717"/>
                  <a:pt x="6224337" y="466577"/>
                </a:cubicBezTo>
                <a:cubicBezTo>
                  <a:pt x="6390037" y="829265"/>
                  <a:pt x="6180633" y="1666578"/>
                  <a:pt x="6224337" y="2332831"/>
                </a:cubicBezTo>
                <a:cubicBezTo>
                  <a:pt x="6233426" y="2544385"/>
                  <a:pt x="5985796" y="2766173"/>
                  <a:pt x="5757760" y="2799408"/>
                </a:cubicBezTo>
                <a:cubicBezTo>
                  <a:pt x="3826902" y="2829235"/>
                  <a:pt x="1717850" y="2720102"/>
                  <a:pt x="466577" y="2799408"/>
                </a:cubicBezTo>
                <a:cubicBezTo>
                  <a:pt x="232077" y="2796787"/>
                  <a:pt x="-9025" y="2592299"/>
                  <a:pt x="0" y="2332831"/>
                </a:cubicBezTo>
                <a:cubicBezTo>
                  <a:pt x="-56312" y="1409405"/>
                  <a:pt x="5451" y="906794"/>
                  <a:pt x="0" y="466577"/>
                </a:cubicBezTo>
                <a:close/>
              </a:path>
              <a:path w="6224337" h="2799408" stroke="0" extrusionOk="0">
                <a:moveTo>
                  <a:pt x="0" y="466577"/>
                </a:moveTo>
                <a:cubicBezTo>
                  <a:pt x="18107" y="213830"/>
                  <a:pt x="219733" y="22583"/>
                  <a:pt x="466577" y="0"/>
                </a:cubicBezTo>
                <a:cubicBezTo>
                  <a:pt x="2863823" y="123000"/>
                  <a:pt x="3482945" y="-96860"/>
                  <a:pt x="5757760" y="0"/>
                </a:cubicBezTo>
                <a:cubicBezTo>
                  <a:pt x="5989589" y="-19704"/>
                  <a:pt x="6241675" y="173939"/>
                  <a:pt x="6224337" y="466577"/>
                </a:cubicBezTo>
                <a:cubicBezTo>
                  <a:pt x="6310519" y="916165"/>
                  <a:pt x="6085385" y="1603341"/>
                  <a:pt x="6224337" y="2332831"/>
                </a:cubicBezTo>
                <a:cubicBezTo>
                  <a:pt x="6193341" y="2601743"/>
                  <a:pt x="5983507" y="2794181"/>
                  <a:pt x="5757760" y="2799408"/>
                </a:cubicBezTo>
                <a:cubicBezTo>
                  <a:pt x="4044916" y="2638701"/>
                  <a:pt x="1522824" y="2839075"/>
                  <a:pt x="466577" y="2799408"/>
                </a:cubicBezTo>
                <a:cubicBezTo>
                  <a:pt x="170338" y="2791621"/>
                  <a:pt x="-16770" y="2582917"/>
                  <a:pt x="0" y="2332831"/>
                </a:cubicBezTo>
                <a:cubicBezTo>
                  <a:pt x="26754" y="2032421"/>
                  <a:pt x="133067" y="1282337"/>
                  <a:pt x="0" y="466577"/>
                </a:cubicBezTo>
                <a:close/>
              </a:path>
            </a:pathLst>
          </a:custGeom>
          <a:solidFill>
            <a:schemeClr val="bg1">
              <a:alpha val="78000"/>
            </a:schemeClr>
          </a:solidFill>
          <a:ln w="38100">
            <a:solidFill>
              <a:schemeClr val="accent2">
                <a:lumMod val="50000"/>
              </a:schemeClr>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ndParaRPr>
          </a:p>
        </p:txBody>
      </p:sp>
      <p:sp>
        <p:nvSpPr>
          <p:cNvPr id="47" name="TextBox 46">
            <a:extLst>
              <a:ext uri="{FF2B5EF4-FFF2-40B4-BE49-F238E27FC236}">
                <a16:creationId xmlns:a16="http://schemas.microsoft.com/office/drawing/2014/main" xmlns="" id="{DA37EE3E-98C0-DBEB-602F-6962590D616B}"/>
              </a:ext>
            </a:extLst>
          </p:cNvPr>
          <p:cNvSpPr txBox="1"/>
          <p:nvPr/>
        </p:nvSpPr>
        <p:spPr>
          <a:xfrm>
            <a:off x="3335101" y="3800046"/>
            <a:ext cx="5374755"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rPr>
              <a:t>3. Ngắt nghỉ đúng chỗ.</a:t>
            </a:r>
          </a:p>
        </p:txBody>
      </p:sp>
      <p:grpSp>
        <p:nvGrpSpPr>
          <p:cNvPr id="56" name="Group 55">
            <a:extLst>
              <a:ext uri="{FF2B5EF4-FFF2-40B4-BE49-F238E27FC236}">
                <a16:creationId xmlns:a16="http://schemas.microsoft.com/office/drawing/2014/main" xmlns="" id="{4B143E1F-3CE4-2549-563F-BCFBD422C321}"/>
              </a:ext>
            </a:extLst>
          </p:cNvPr>
          <p:cNvGrpSpPr/>
          <p:nvPr/>
        </p:nvGrpSpPr>
        <p:grpSpPr>
          <a:xfrm>
            <a:off x="5695396" y="3917198"/>
            <a:ext cx="1885916" cy="814430"/>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6A89BBE9-FBBD-FE87-2B96-63DC7960FF4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F1346EED-1CB8-0BA0-BDD0-EC94B5E2F5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2598D643-9CE8-1B0A-5B88-ECC5B462C2D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xmlns="" id="{8E439632-BF72-080A-AC46-F180A9CB1902}"/>
              </a:ext>
            </a:extLst>
          </p:cNvPr>
          <p:cNvGrpSpPr/>
          <p:nvPr/>
        </p:nvGrpSpPr>
        <p:grpSpPr>
          <a:xfrm>
            <a:off x="5448892" y="4682930"/>
            <a:ext cx="1885916" cy="814430"/>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68ABED31-848C-4C1A-5CEA-627243ADE83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646FEA7E-4A55-CD9B-B446-EC8FD6D94E5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C788417F-0266-028A-308D-416A6A01EE6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xmlns="" id="{64678ED0-4E41-A366-81E2-5528789892F1}"/>
              </a:ext>
            </a:extLst>
          </p:cNvPr>
          <p:cNvGrpSpPr/>
          <p:nvPr/>
        </p:nvGrpSpPr>
        <p:grpSpPr>
          <a:xfrm>
            <a:off x="7471422" y="5546014"/>
            <a:ext cx="1885916" cy="814430"/>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80BA5C78-E03A-92F5-5477-827A93F1CFC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B6A6FB85-E963-C614-A5FC-195F47988C5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BE6A30E6-8A22-5F9B-402F-169C58F71BB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0">
            <a:extLst>
              <a:ext uri="{FF2B5EF4-FFF2-40B4-BE49-F238E27FC236}">
                <a16:creationId xmlns:a16="http://schemas.microsoft.com/office/drawing/2014/main" xmlns="" id="{18E139F2-8B01-9A82-BCD6-398A9362CB79}"/>
              </a:ext>
            </a:extLst>
          </p:cNvPr>
          <p:cNvPicPr>
            <a:picLocks noChangeAspect="1"/>
          </p:cNvPicPr>
          <p:nvPr/>
        </p:nvPicPr>
        <p:blipFill>
          <a:blip r:embed="rId8"/>
          <a:srcRect/>
          <a:stretch>
            <a:fillRect/>
          </a:stretch>
        </p:blipFill>
        <p:spPr>
          <a:xfrm>
            <a:off x="575500" y="2549908"/>
            <a:ext cx="1497369" cy="3814953"/>
          </a:xfrm>
          <a:prstGeom prst="rect">
            <a:avLst/>
          </a:prstGeom>
        </p:spPr>
      </p:pic>
      <p:pic>
        <p:nvPicPr>
          <p:cNvPr id="18" name="Picture 19">
            <a:extLst>
              <a:ext uri="{FF2B5EF4-FFF2-40B4-BE49-F238E27FC236}">
                <a16:creationId xmlns:a16="http://schemas.microsoft.com/office/drawing/2014/main" xmlns="" id="{D491EA9D-9115-09E0-B080-6C4EF96D44C0}"/>
              </a:ext>
            </a:extLst>
          </p:cNvPr>
          <p:cNvPicPr>
            <a:picLocks noChangeAspect="1"/>
          </p:cNvPicPr>
          <p:nvPr/>
        </p:nvPicPr>
        <p:blipFill>
          <a:blip r:embed="rId9"/>
          <a:srcRect/>
          <a:stretch>
            <a:fillRect/>
          </a:stretch>
        </p:blipFill>
        <p:spPr>
          <a:xfrm>
            <a:off x="10047238" y="2549908"/>
            <a:ext cx="1815577" cy="3842491"/>
          </a:xfrm>
          <a:prstGeom prst="rect">
            <a:avLst/>
          </a:prstGeom>
        </p:spPr>
      </p:pic>
      <p:pic>
        <p:nvPicPr>
          <p:cNvPr id="5" name="Picture 4">
            <a:extLst>
              <a:ext uri="{FF2B5EF4-FFF2-40B4-BE49-F238E27FC236}">
                <a16:creationId xmlns:a16="http://schemas.microsoft.com/office/drawing/2014/main" xmlns="" id="{963B18A5-FF77-E819-3641-63A144266E95}"/>
              </a:ext>
            </a:extLst>
          </p:cNvPr>
          <p:cNvPicPr>
            <a:picLocks noChangeAspect="1"/>
          </p:cNvPicPr>
          <p:nvPr/>
        </p:nvPicPr>
        <p:blipFill>
          <a:blip r:embed="rId10"/>
          <a:stretch>
            <a:fillRect/>
          </a:stretch>
        </p:blipFill>
        <p:spPr>
          <a:xfrm>
            <a:off x="1190045" y="1187475"/>
            <a:ext cx="10681118" cy="1280271"/>
          </a:xfrm>
          <a:prstGeom prst="rect">
            <a:avLst/>
          </a:prstGeom>
        </p:spPr>
      </p:pic>
    </p:spTree>
    <p:extLst>
      <p:ext uri="{BB962C8B-B14F-4D97-AF65-F5344CB8AC3E}">
        <p14:creationId xmlns:p14="http://schemas.microsoft.com/office/powerpoint/2010/main" val="22080601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42" presetClass="entr" presetSubtype="0" fill="hold" nodeType="withEffect">
                                  <p:stCondLst>
                                    <p:cond delay="25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6" presetID="42" presetClass="entr" presetSubtype="0" fill="hold" grpId="0" nodeType="withEffect">
                                  <p:stCondLst>
                                    <p:cond delay="250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1000"/>
                                        <p:tgtEl>
                                          <p:spTgt spid="37"/>
                                        </p:tgtEl>
                                      </p:cBhvr>
                                    </p:animEffect>
                                    <p:anim calcmode="lin" valueType="num">
                                      <p:cBhvr>
                                        <p:cTn id="19" dur="1000" fill="hold"/>
                                        <p:tgtEl>
                                          <p:spTgt spid="37"/>
                                        </p:tgtEl>
                                        <p:attrNameLst>
                                          <p:attrName>ppt_x</p:attrName>
                                        </p:attrNameLst>
                                      </p:cBhvr>
                                      <p:tavLst>
                                        <p:tav tm="0">
                                          <p:val>
                                            <p:strVal val="#ppt_x"/>
                                          </p:val>
                                        </p:tav>
                                        <p:tav tm="100000">
                                          <p:val>
                                            <p:strVal val="#ppt_x"/>
                                          </p:val>
                                        </p:tav>
                                      </p:tavLst>
                                    </p:anim>
                                    <p:anim calcmode="lin" valueType="num">
                                      <p:cBhvr>
                                        <p:cTn id="20"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1" presetID="42" presetClass="entr" presetSubtype="0" fill="hold" grpId="0" nodeType="withEffect">
                                  <p:stCondLst>
                                    <p:cond delay="250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1000"/>
                                        <p:tgtEl>
                                          <p:spTgt spid="47"/>
                                        </p:tgtEl>
                                      </p:cBhvr>
                                    </p:animEffect>
                                    <p:anim calcmode="lin" valueType="num">
                                      <p:cBhvr>
                                        <p:cTn id="24" dur="1000" fill="hold"/>
                                        <p:tgtEl>
                                          <p:spTgt spid="47"/>
                                        </p:tgtEl>
                                        <p:attrNameLst>
                                          <p:attrName>ppt_x</p:attrName>
                                        </p:attrNameLst>
                                      </p:cBhvr>
                                      <p:tavLst>
                                        <p:tav tm="0">
                                          <p:val>
                                            <p:strVal val="#ppt_x"/>
                                          </p:val>
                                        </p:tav>
                                        <p:tav tm="100000">
                                          <p:val>
                                            <p:strVal val="#ppt_x"/>
                                          </p:val>
                                        </p:tav>
                                      </p:tavLst>
                                    </p:anim>
                                    <p:anim calcmode="lin" valueType="num">
                                      <p:cBhvr>
                                        <p:cTn id="25"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par>
                                <p:cTn id="26" presetID="42" presetClass="entr" presetSubtype="0" fill="hold" nodeType="withEffect">
                                  <p:stCondLst>
                                    <p:cond delay="250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1000"/>
                                        <p:tgtEl>
                                          <p:spTgt spid="57"/>
                                        </p:tgtEl>
                                      </p:cBhvr>
                                    </p:animEffect>
                                    <p:anim calcmode="lin" valueType="num">
                                      <p:cBhvr>
                                        <p:cTn id="29" dur="1000" fill="hold"/>
                                        <p:tgtEl>
                                          <p:spTgt spid="57"/>
                                        </p:tgtEl>
                                        <p:attrNameLst>
                                          <p:attrName>ppt_x</p:attrName>
                                        </p:attrNameLst>
                                      </p:cBhvr>
                                      <p:tavLst>
                                        <p:tav tm="0">
                                          <p:val>
                                            <p:strVal val="#ppt_x"/>
                                          </p:val>
                                        </p:tav>
                                        <p:tav tm="100000">
                                          <p:val>
                                            <p:strVal val="#ppt_x"/>
                                          </p:val>
                                        </p:tav>
                                      </p:tavLst>
                                    </p:anim>
                                    <p:anim calcmode="lin" valueType="num">
                                      <p:cBhvr>
                                        <p:cTn id="30"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nodeType="withEffect">
                                  <p:stCondLst>
                                    <p:cond delay="2500"/>
                                  </p:stCondLst>
                                  <p:childTnLst>
                                    <p:set>
                                      <p:cBhvr>
                                        <p:cTn id="32" dur="1" fill="hold">
                                          <p:stCondLst>
                                            <p:cond delay="0"/>
                                          </p:stCondLst>
                                        </p:cTn>
                                        <p:tgtEl>
                                          <p:spTgt spid="56"/>
                                        </p:tgtEl>
                                        <p:attrNameLst>
                                          <p:attrName>style.visibility</p:attrName>
                                        </p:attrNameLst>
                                      </p:cBhvr>
                                      <p:to>
                                        <p:strVal val="visible"/>
                                      </p:to>
                                    </p:set>
                                    <p:animEffect transition="in" filter="fade">
                                      <p:cBhvr>
                                        <p:cTn id="33" dur="1000"/>
                                        <p:tgtEl>
                                          <p:spTgt spid="56"/>
                                        </p:tgtEl>
                                      </p:cBhvr>
                                    </p:animEffect>
                                    <p:anim calcmode="lin" valueType="num">
                                      <p:cBhvr>
                                        <p:cTn id="34" dur="1000" fill="hold"/>
                                        <p:tgtEl>
                                          <p:spTgt spid="56"/>
                                        </p:tgtEl>
                                        <p:attrNameLst>
                                          <p:attrName>ppt_x</p:attrName>
                                        </p:attrNameLst>
                                      </p:cBhvr>
                                      <p:tavLst>
                                        <p:tav tm="0">
                                          <p:val>
                                            <p:strVal val="#ppt_x"/>
                                          </p:val>
                                        </p:tav>
                                        <p:tav tm="100000">
                                          <p:val>
                                            <p:strVal val="#ppt_x"/>
                                          </p:val>
                                        </p:tav>
                                      </p:tavLst>
                                    </p:anim>
                                    <p:anim calcmode="lin" valueType="num">
                                      <p:cBhvr>
                                        <p:cTn id="35"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nodeType="withEffect">
                                  <p:stCondLst>
                                    <p:cond delay="250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1000"/>
                                        <p:tgtEl>
                                          <p:spTgt spid="61"/>
                                        </p:tgtEl>
                                      </p:cBhvr>
                                    </p:animEffect>
                                    <p:anim calcmode="lin" valueType="num">
                                      <p:cBhvr>
                                        <p:cTn id="39" dur="1000" fill="hold"/>
                                        <p:tgtEl>
                                          <p:spTgt spid="61"/>
                                        </p:tgtEl>
                                        <p:attrNameLst>
                                          <p:attrName>ppt_x</p:attrName>
                                        </p:attrNameLst>
                                      </p:cBhvr>
                                      <p:tavLst>
                                        <p:tav tm="0">
                                          <p:val>
                                            <p:strVal val="#ppt_x"/>
                                          </p:val>
                                        </p:tav>
                                        <p:tav tm="100000">
                                          <p:val>
                                            <p:strVal val="#ppt_x"/>
                                          </p:val>
                                        </p:tav>
                                      </p:tavLst>
                                    </p:anim>
                                    <p:anim calcmode="lin" valueType="num">
                                      <p:cBhvr>
                                        <p:cTn id="40"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1" name="Picture 20" descr="A group of colorful flowers&#10;&#10;Description automatically generated with low confidence">
            <a:extLst>
              <a:ext uri="{FF2B5EF4-FFF2-40B4-BE49-F238E27FC236}">
                <a16:creationId xmlns:a16="http://schemas.microsoft.com/office/drawing/2014/main" xmlns="" id="{0B0364B4-3FA6-789E-4651-B2120736E6B9}"/>
              </a:ext>
            </a:extLst>
          </p:cNvPr>
          <p:cNvPicPr>
            <a:picLocks noChangeAspect="1"/>
          </p:cNvPicPr>
          <p:nvPr/>
        </p:nvPicPr>
        <p:blipFill rotWithShape="1">
          <a:blip r:embed="rId5">
            <a:extLst>
              <a:ext uri="{28A0092B-C50C-407E-A947-70E740481C1C}">
                <a14:useLocalDpi xmlns:a14="http://schemas.microsoft.com/office/drawing/2010/main" val="0"/>
              </a:ext>
            </a:extLst>
          </a:blip>
          <a:srcRect b="8304"/>
          <a:stretch/>
        </p:blipFill>
        <p:spPr>
          <a:xfrm flipH="1">
            <a:off x="7017494" y="2550259"/>
            <a:ext cx="5258397" cy="4287326"/>
          </a:xfrm>
          <a:prstGeom prst="rect">
            <a:avLst/>
          </a:prstGeom>
        </p:spPr>
      </p:pic>
      <p:sp>
        <p:nvSpPr>
          <p:cNvPr id="6" name="Rectangle: Rounded Corners 5">
            <a:extLst>
              <a:ext uri="{FF2B5EF4-FFF2-40B4-BE49-F238E27FC236}">
                <a16:creationId xmlns:a16="http://schemas.microsoft.com/office/drawing/2014/main" xmlns="" id="{56441C2C-9C23-8E03-FC2B-A92E545378E3}"/>
              </a:ext>
            </a:extLst>
          </p:cNvPr>
          <p:cNvSpPr/>
          <p:nvPr/>
        </p:nvSpPr>
        <p:spPr>
          <a:xfrm>
            <a:off x="401053" y="144379"/>
            <a:ext cx="11117180" cy="647413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xmlns="" id="{D5C609AA-E0AB-31AF-72F5-359DF9D9CC76}"/>
              </a:ext>
            </a:extLst>
          </p:cNvPr>
          <p:cNvPicPr>
            <a:picLocks noChangeAspect="1"/>
          </p:cNvPicPr>
          <p:nvPr/>
        </p:nvPicPr>
        <p:blipFill>
          <a:blip r:embed="rId6"/>
          <a:stretch>
            <a:fillRect/>
          </a:stretch>
        </p:blipFill>
        <p:spPr>
          <a:xfrm>
            <a:off x="934779" y="144379"/>
            <a:ext cx="10666026" cy="6858000"/>
          </a:xfrm>
          <a:prstGeom prst="rect">
            <a:avLst/>
          </a:prstGeom>
        </p:spPr>
      </p:pic>
      <p:pic>
        <p:nvPicPr>
          <p:cNvPr id="7" name="Picture 13">
            <a:extLst>
              <a:ext uri="{FF2B5EF4-FFF2-40B4-BE49-F238E27FC236}">
                <a16:creationId xmlns:a16="http://schemas.microsoft.com/office/drawing/2014/main" xmlns="" id="{C69B250C-9DEB-F632-722A-4796EB5A29FC}"/>
              </a:ext>
            </a:extLst>
          </p:cNvPr>
          <p:cNvPicPr>
            <a:picLocks noChangeAspect="1"/>
          </p:cNvPicPr>
          <p:nvPr/>
        </p:nvPicPr>
        <p:blipFill>
          <a:blip r:embed="rId7"/>
          <a:srcRect/>
          <a:stretch>
            <a:fillRect/>
          </a:stretch>
        </p:blipFill>
        <p:spPr>
          <a:xfrm>
            <a:off x="934779" y="2450525"/>
            <a:ext cx="4852770" cy="4217865"/>
          </a:xfrm>
          <a:prstGeom prst="rect">
            <a:avLst/>
          </a:prstGeom>
        </p:spPr>
      </p:pic>
    </p:spTree>
    <p:controls>
      <mc:AlternateContent xmlns:mc="http://schemas.openxmlformats.org/markup-compatibility/2006">
        <mc:Choice xmlns:v="urn:schemas-microsoft-com:vml" Requires="v">
          <p:control spid="5122" name="TextBox1" r:id="rId2" imgW="3403440" imgH="1428840"/>
        </mc:Choice>
        <mc:Fallback>
          <p:control name="TextBox1" r:id="rId2" imgW="3403440" imgH="1428840">
            <p:pic>
              <p:nvPicPr>
                <p:cNvPr id="0" name="TextBox1"/>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6616700" y="3381375"/>
                  <a:ext cx="3402013" cy="142875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4260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xmlns=""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0609" y="-25655"/>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xmlns=""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xmlns=""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xmlns=""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xmlns=""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xmlns=""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xmlns=""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xmlns=""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xmlns=""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xmlns=""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xmlns=""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xmlns=""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xmlns="" id="{5E935E33-D277-6F6F-9027-4B2AC0D324E7}"/>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2487CE75-19D6-FF16-43DE-C9382D46D204}"/>
              </a:ext>
            </a:extLst>
          </p:cNvPr>
          <p:cNvPicPr>
            <a:picLocks noChangeAspect="1"/>
          </p:cNvPicPr>
          <p:nvPr/>
        </p:nvPicPr>
        <p:blipFill>
          <a:blip r:embed="rId14"/>
          <a:stretch>
            <a:fillRect/>
          </a:stretch>
        </p:blipFill>
        <p:spPr>
          <a:xfrm>
            <a:off x="3964556" y="-25655"/>
            <a:ext cx="8590008" cy="3438442"/>
          </a:xfrm>
          <a:prstGeom prst="rect">
            <a:avLst/>
          </a:prstGeom>
        </p:spPr>
      </p:pic>
      <p:pic>
        <p:nvPicPr>
          <p:cNvPr id="3" name="Picture 20">
            <a:extLst>
              <a:ext uri="{FF2B5EF4-FFF2-40B4-BE49-F238E27FC236}">
                <a16:creationId xmlns:a16="http://schemas.microsoft.com/office/drawing/2014/main" xmlns="" id="{E201AF75-F716-B99E-3845-E1BCD91C97B2}"/>
              </a:ext>
            </a:extLst>
          </p:cNvPr>
          <p:cNvPicPr>
            <a:picLocks noChangeAspect="1"/>
          </p:cNvPicPr>
          <p:nvPr/>
        </p:nvPicPr>
        <p:blipFill>
          <a:blip r:embed="rId15"/>
          <a:srcRect/>
          <a:stretch>
            <a:fillRect/>
          </a:stretch>
        </p:blipFill>
        <p:spPr>
          <a:xfrm>
            <a:off x="575500" y="2269100"/>
            <a:ext cx="1607586" cy="4095761"/>
          </a:xfrm>
          <a:prstGeom prst="rect">
            <a:avLst/>
          </a:prstGeom>
        </p:spPr>
      </p:pic>
      <p:pic>
        <p:nvPicPr>
          <p:cNvPr id="4" name="Picture 19">
            <a:extLst>
              <a:ext uri="{FF2B5EF4-FFF2-40B4-BE49-F238E27FC236}">
                <a16:creationId xmlns:a16="http://schemas.microsoft.com/office/drawing/2014/main" xmlns="" id="{BAD2A196-0058-D10A-0F07-3DCCE17F661D}"/>
              </a:ext>
            </a:extLst>
          </p:cNvPr>
          <p:cNvPicPr>
            <a:picLocks noChangeAspect="1"/>
          </p:cNvPicPr>
          <p:nvPr/>
        </p:nvPicPr>
        <p:blipFill>
          <a:blip r:embed="rId16"/>
          <a:srcRect/>
          <a:stretch>
            <a:fillRect/>
          </a:stretch>
        </p:blipFill>
        <p:spPr>
          <a:xfrm>
            <a:off x="3347887" y="2481551"/>
            <a:ext cx="1815577" cy="3842491"/>
          </a:xfrm>
          <a:prstGeom prst="rect">
            <a:avLst/>
          </a:prstGeom>
        </p:spPr>
      </p:pic>
    </p:spTree>
    <p:extLst>
      <p:ext uri="{BB962C8B-B14F-4D97-AF65-F5344CB8AC3E}">
        <p14:creationId xmlns:p14="http://schemas.microsoft.com/office/powerpoint/2010/main" val="328126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xmlns=""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55599D40-CB30-E706-3F2B-51057033EC76}"/>
              </a:ext>
            </a:extLst>
          </p:cNvPr>
          <p:cNvSpPr txBox="1"/>
          <p:nvPr/>
        </p:nvSpPr>
        <p:spPr>
          <a:xfrm>
            <a:off x="3360286" y="2981308"/>
            <a:ext cx="5519554" cy="2123658"/>
          </a:xfrm>
          <a:prstGeom prst="rect">
            <a:avLst/>
          </a:prstGeom>
          <a:noFill/>
        </p:spPr>
        <p:txBody>
          <a:bodyPr wrap="square" rtlCol="0">
            <a:spAutoFit/>
          </a:bodyPr>
          <a:lstStyle/>
          <a:p>
            <a:pPr marL="0" marR="0" algn="just">
              <a:spcBef>
                <a:spcPts val="0"/>
              </a:spcBef>
              <a:spcAft>
                <a:spcPts val="0"/>
              </a:spcAft>
            </a:pPr>
            <a:r>
              <a:rPr lang="en-US" sz="44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công</a:t>
            </a:r>
            <a:r>
              <a:rPr lang="en-US" sz="44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hàm</a:t>
            </a:r>
            <a:r>
              <a:rPr lang="en-US" sz="44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công</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văn</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ngoại</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giao</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này</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gửi</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khác</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383520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Benjamin Franklin  Tấm Gương Khát Khao Tự Học Suốt Đời Của Cha Già Nước Mỹ  1000 Bài Học Danh Nhân_720pFH">
            <a:hlinkClick r:id="" action="ppaction://media"/>
            <a:extLst>
              <a:ext uri="{FF2B5EF4-FFF2-40B4-BE49-F238E27FC236}">
                <a16:creationId xmlns:a16="http://schemas.microsoft.com/office/drawing/2014/main" xmlns="" id="{958919AB-91D3-0FE6-3FB8-DB5838EF35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065564" cy="6786880"/>
          </a:xfrm>
          <a:prstGeom prst="rect">
            <a:avLst/>
          </a:prstGeom>
        </p:spPr>
      </p:pic>
    </p:spTree>
    <p:extLst>
      <p:ext uri="{BB962C8B-B14F-4D97-AF65-F5344CB8AC3E}">
        <p14:creationId xmlns:p14="http://schemas.microsoft.com/office/powerpoint/2010/main" val="348973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6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91440"/>
            <a:ext cx="7975600" cy="6361703"/>
          </a:xfrm>
          <a:prstGeom prst="rect">
            <a:avLst/>
          </a:prstGeom>
          <a:ln>
            <a:noFill/>
          </a:ln>
        </p:spPr>
      </p:pic>
      <p:pic>
        <p:nvPicPr>
          <p:cNvPr id="6" name="Picture 20">
            <a:extLst>
              <a:ext uri="{FF2B5EF4-FFF2-40B4-BE49-F238E27FC236}">
                <a16:creationId xmlns:a16="http://schemas.microsoft.com/office/drawing/2014/main" xmlns=""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55599D40-CB30-E706-3F2B-51057033EC76}"/>
              </a:ext>
            </a:extLst>
          </p:cNvPr>
          <p:cNvSpPr txBox="1"/>
          <p:nvPr/>
        </p:nvSpPr>
        <p:spPr>
          <a:xfrm>
            <a:off x="3279006" y="2341228"/>
            <a:ext cx="5661794"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chính khách: </a:t>
            </a:r>
            <a:r>
              <a:rPr kumimoji="0" lang="vi-VN" sz="3600"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(còn gọi là nhà chính trị hay chính trị gia) là một người tham gia trong việc gây ảnh hưởng tới chính sách công và ra quyết định. </a:t>
            </a:r>
            <a:endParaRPr kumimoji="0" lang="en-US" sz="36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91421855"/>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xmlns=""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xmlns=""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rPr>
              <a:t> 1</a:t>
            </a:r>
          </a:p>
        </p:txBody>
      </p:sp>
      <p:sp>
        <p:nvSpPr>
          <p:cNvPr id="10" name="Rounded Rectangle 8">
            <a:extLst>
              <a:ext uri="{FF2B5EF4-FFF2-40B4-BE49-F238E27FC236}">
                <a16:creationId xmlns:a16="http://schemas.microsoft.com/office/drawing/2014/main" xmlns="" id="{A703AA21-DFF3-DA22-8E00-1CEDCE5E54EA}"/>
              </a:ext>
            </a:extLst>
          </p:cNvPr>
          <p:cNvSpPr/>
          <p:nvPr/>
        </p:nvSpPr>
        <p:spPr>
          <a:xfrm>
            <a:off x="2143761" y="139086"/>
            <a:ext cx="10190480" cy="79563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Đoạn văn thứ nhất giới thiệu điều gì về Tạ Quang Bửu?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xmlns="" id="{BF3F9C52-664B-1268-0B22-190C83EC2D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34" b="90000" l="2482" r="89894"/>
                    </a14:imgEffect>
                  </a14:imgLayer>
                </a14:imgProps>
              </a:ext>
            </a:extLst>
          </a:blip>
          <a:stretch>
            <a:fillRect/>
          </a:stretch>
        </p:blipFill>
        <p:spPr>
          <a:xfrm>
            <a:off x="4148725" y="915745"/>
            <a:ext cx="4136277" cy="6380427"/>
          </a:xfrm>
          <a:prstGeom prst="rect">
            <a:avLst/>
          </a:prstGeom>
        </p:spPr>
      </p:pic>
      <p:sp>
        <p:nvSpPr>
          <p:cNvPr id="12" name="TextBox 11">
            <a:extLst>
              <a:ext uri="{FF2B5EF4-FFF2-40B4-BE49-F238E27FC236}">
                <a16:creationId xmlns:a16="http://schemas.microsoft.com/office/drawing/2014/main" xmlns="" id="{21115D0B-96FA-67C4-A540-58AD2DA82E56}"/>
              </a:ext>
            </a:extLst>
          </p:cNvPr>
          <p:cNvSpPr txBox="1"/>
          <p:nvPr/>
        </p:nvSpPr>
        <p:spPr>
          <a:xfrm>
            <a:off x="2519680" y="3147689"/>
            <a:ext cx="7264400" cy="2553891"/>
          </a:xfrm>
          <a:prstGeom prst="roundRect">
            <a:avLst/>
          </a:prstGeom>
          <a:solidFill>
            <a:srgbClr val="92D050"/>
          </a:solidFill>
          <a:ln w="25400" cap="flat" cmpd="sng" algn="ctr">
            <a:solidFill>
              <a:srgbClr val="FFFFFF"/>
            </a:solidFill>
            <a:prstDash val="solid"/>
          </a:ln>
          <a:effectLst/>
        </p:spPr>
        <p:txBody>
          <a:bodyPr wrap="square">
            <a:spAutoFit/>
          </a:bodyPr>
          <a:lstStyle/>
          <a:p>
            <a:pPr lvl="0" algn="just"/>
            <a:r>
              <a:rPr lang="vi-VN" sz="3600" dirty="0">
                <a:solidFill>
                  <a:prstClr val="black"/>
                </a:solidFill>
                <a:latin typeface="Cambria" panose="02040503050406030204" pitchFamily="18" charset="0"/>
                <a:ea typeface="Cambria" panose="02040503050406030204" pitchFamily="18" charset="0"/>
              </a:rPr>
              <a:t>Đoạn văn thứ nhất giới thiệu về quê quán và gia đình Tạ Quang Bửu, đồng thời giới thiệu khái quát về sự nghiệp của ông.</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88151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xmlns=""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Rút</a:t>
            </a:r>
            <a:r>
              <a:rPr kumimoji="0" lang="en-US"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ra</a:t>
            </a:r>
            <a:r>
              <a:rPr kumimoji="0" lang="en-US"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ý </a:t>
            </a:r>
            <a:r>
              <a:rPr kumimoji="0" lang="en-US" sz="480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a:t>
            </a:r>
            <a:r>
              <a:rPr kumimoji="0" lang="en-US"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1: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Giới</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thiệu</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xuất</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thân</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Tạ</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Quang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Bửu</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216484534"/>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xmlns=""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xmlns=""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2</a:t>
            </a:r>
          </a:p>
        </p:txBody>
      </p:sp>
      <p:sp>
        <p:nvSpPr>
          <p:cNvPr id="10" name="Rounded Rectangle 8">
            <a:extLst>
              <a:ext uri="{FF2B5EF4-FFF2-40B4-BE49-F238E27FC236}">
                <a16:creationId xmlns:a16="http://schemas.microsoft.com/office/drawing/2014/main" xmlns="" id="{A703AA21-DFF3-DA22-8E00-1CEDCE5E54EA}"/>
              </a:ext>
            </a:extLst>
          </p:cNvPr>
          <p:cNvSpPr/>
          <p:nvPr/>
        </p:nvSpPr>
        <p:spPr>
          <a:xfrm>
            <a:off x="2143761" y="139086"/>
            <a:ext cx="10190480" cy="95819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Những chi tiết nào cho thấy Tạ Quang Bửu là tấm gương tự học, học suốt đời và học say mê?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xmlns="" id="{CD71A6A2-C26E-EC96-BB9B-A44C3431ECB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34" b="90000" l="2482" r="89894"/>
                    </a14:imgEffect>
                  </a14:imgLayer>
                </a14:imgProps>
              </a:ext>
            </a:extLst>
          </a:blip>
          <a:stretch>
            <a:fillRect/>
          </a:stretch>
        </p:blipFill>
        <p:spPr>
          <a:xfrm>
            <a:off x="724805" y="1108785"/>
            <a:ext cx="4136277" cy="6380427"/>
          </a:xfrm>
          <a:prstGeom prst="rect">
            <a:avLst/>
          </a:prstGeom>
        </p:spPr>
      </p:pic>
      <p:sp>
        <p:nvSpPr>
          <p:cNvPr id="4" name="TextBox 3">
            <a:extLst>
              <a:ext uri="{FF2B5EF4-FFF2-40B4-BE49-F238E27FC236}">
                <a16:creationId xmlns:a16="http://schemas.microsoft.com/office/drawing/2014/main" xmlns="" id="{1270016F-997F-6FCE-52AD-F7B50A0A4DD5}"/>
              </a:ext>
            </a:extLst>
          </p:cNvPr>
          <p:cNvSpPr txBox="1"/>
          <p:nvPr/>
        </p:nvSpPr>
        <p:spPr>
          <a:xfrm>
            <a:off x="273132" y="3361049"/>
            <a:ext cx="5130141" cy="3371136"/>
          </a:xfrm>
          <a:prstGeom prst="roundRect">
            <a:avLst/>
          </a:prstGeom>
          <a:solidFill>
            <a:srgbClr val="92D050"/>
          </a:solidFill>
          <a:ln w="25400" cap="flat" cmpd="sng" algn="ctr">
            <a:solidFill>
              <a:srgbClr val="FFFFFF"/>
            </a:solidFill>
            <a:prstDash val="solid"/>
          </a:ln>
          <a:effectLst/>
        </p:spPr>
        <p:txBody>
          <a:bodyPr wrap="square">
            <a:spAutoFit/>
          </a:bodyPr>
          <a:lstStyle/>
          <a:p>
            <a:pPr lvl="0" algn="just"/>
            <a:r>
              <a:rPr lang="vi-VN" sz="2400" b="1" dirty="0">
                <a:solidFill>
                  <a:prstClr val="black"/>
                </a:solidFill>
                <a:latin typeface="Cambria" panose="02040503050406030204" pitchFamily="18" charset="0"/>
                <a:ea typeface="Cambria" panose="02040503050406030204" pitchFamily="18" charset="0"/>
              </a:rPr>
              <a:t>Biểu hiện trước hết của việc tự học đó là Tạ Quang Bửu rất chăm đọc sách: </a:t>
            </a:r>
            <a:r>
              <a:rPr lang="vi-VN" sz="2400" dirty="0">
                <a:solidFill>
                  <a:prstClr val="black"/>
                </a:solidFill>
                <a:latin typeface="Cambria" panose="02040503050406030204" pitchFamily="18" charset="0"/>
                <a:ea typeface="Cambria" panose="02040503050406030204" pitchFamily="18" charset="0"/>
              </a:rPr>
              <a:t>đọc sách ở mọi lúc, mọi nơi, đọc nhanh và nhớ lâu; đã từng vì mải đọc sách mà ngã xuống suối; tự học tiếng Nga chỉ trong 3 tháng mà dịch tiếng Nga rất giỏi; luôn tranh thủ thời gian đọc sách,... </a:t>
            </a:r>
          </a:p>
        </p:txBody>
      </p:sp>
      <p:pic>
        <p:nvPicPr>
          <p:cNvPr id="5" name="Picture 4">
            <a:extLst>
              <a:ext uri="{FF2B5EF4-FFF2-40B4-BE49-F238E27FC236}">
                <a16:creationId xmlns:a16="http://schemas.microsoft.com/office/drawing/2014/main" xmlns="" id="{DC81DEB5-0E13-98CA-B5A1-91D538C98F5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2184" l="2837" r="98404">
                        <a14:foregroundMark x1="38830" y1="34943" x2="51241" y2="37586"/>
                        <a14:foregroundMark x1="15248" y1="41149" x2="19858" y2="44713"/>
                        <a14:foregroundMark x1="84929" y1="39425" x2="85461" y2="43103"/>
                        <a14:foregroundMark x1="28901" y1="39885" x2="72518" y2="79080"/>
                        <a14:foregroundMark x1="56028" y1="36437" x2="79787" y2="73563"/>
                        <a14:foregroundMark x1="21809" y1="45287" x2="46454" y2="77126"/>
                        <a14:foregroundMark x1="44326" y1="88276" x2="47518" y2="88851"/>
                        <a14:foregroundMark x1="52837" y1="87701" x2="56915" y2="89195"/>
                        <a14:backgroundMark x1="39007" y1="31724" x2="39007" y2="31724"/>
                        <a14:backgroundMark x1="37057" y1="33103" x2="37057" y2="33103"/>
                        <a14:backgroundMark x1="32447" y1="36897" x2="32447" y2="36897"/>
                      </a14:backgroundRemoval>
                    </a14:imgEffect>
                  </a14:imgLayer>
                </a14:imgProps>
              </a:ext>
            </a:extLst>
          </a:blip>
          <a:stretch>
            <a:fillRect/>
          </a:stretch>
        </p:blipFill>
        <p:spPr>
          <a:xfrm>
            <a:off x="7017438" y="1290049"/>
            <a:ext cx="3972182" cy="6127302"/>
          </a:xfrm>
          <a:prstGeom prst="rect">
            <a:avLst/>
          </a:prstGeom>
        </p:spPr>
      </p:pic>
      <p:sp>
        <p:nvSpPr>
          <p:cNvPr id="6" name="TextBox 5">
            <a:extLst>
              <a:ext uri="{FF2B5EF4-FFF2-40B4-BE49-F238E27FC236}">
                <a16:creationId xmlns:a16="http://schemas.microsoft.com/office/drawing/2014/main" xmlns="" id="{14B9C200-D93F-E116-7200-6E9B52598EB0}"/>
              </a:ext>
            </a:extLst>
          </p:cNvPr>
          <p:cNvSpPr txBox="1"/>
          <p:nvPr/>
        </p:nvSpPr>
        <p:spPr>
          <a:xfrm>
            <a:off x="6360954" y="3361049"/>
            <a:ext cx="5285150" cy="3371136"/>
          </a:xfrm>
          <a:prstGeom prst="roundRect">
            <a:avLst/>
          </a:prstGeom>
          <a:solidFill>
            <a:srgbClr val="00B050"/>
          </a:solidFill>
          <a:ln w="25400" cap="flat" cmpd="sng" algn="ctr">
            <a:solidFill>
              <a:srgbClr val="FFFFFF"/>
            </a:solidFill>
            <a:prstDash val="solid"/>
          </a:ln>
          <a:effectLst/>
        </p:spPr>
        <p:txBody>
          <a:bodyPr wrap="square">
            <a:spAutoFit/>
          </a:bodyPr>
          <a:lstStyle/>
          <a:p>
            <a:pPr lvl="0" algn="just"/>
            <a:r>
              <a:rPr lang="vi-VN" sz="3200" b="1" dirty="0">
                <a:latin typeface="Cambria" panose="02040503050406030204" pitchFamily="18" charset="0"/>
                <a:ea typeface="Cambria" panose="02040503050406030204" pitchFamily="18" charset="0"/>
              </a:rPr>
              <a:t>Biểu hiện của việc học suốt đời và say mê thể hiện ở chi tiết: </a:t>
            </a:r>
            <a:r>
              <a:rPr lang="vi-VN" sz="3200" dirty="0">
                <a:latin typeface="Cambria" panose="02040503050406030204" pitchFamily="18" charset="0"/>
                <a:ea typeface="Cambria" panose="02040503050406030204" pitchFamily="18" charset="0"/>
              </a:rPr>
              <a:t>ông học từ lúc còn trẻ đến lúc cuối đời, cả khi đau ốm; giỏi ở nhiều lĩnh vực,...</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5684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xmlns=""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Rút ra ý đoạn 2: </a:t>
            </a:r>
            <a:endPar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Tạ Quang Bửu là người ham học.</a:t>
            </a:r>
          </a:p>
        </p:txBody>
      </p:sp>
    </p:spTree>
    <p:extLst>
      <p:ext uri="{BB962C8B-B14F-4D97-AF65-F5344CB8AC3E}">
        <p14:creationId xmlns:p14="http://schemas.microsoft.com/office/powerpoint/2010/main" val="4124548501"/>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xmlns=""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xmlns=""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3</a:t>
            </a:r>
          </a:p>
        </p:txBody>
      </p:sp>
      <p:sp>
        <p:nvSpPr>
          <p:cNvPr id="10" name="Rounded Rectangle 8">
            <a:extLst>
              <a:ext uri="{FF2B5EF4-FFF2-40B4-BE49-F238E27FC236}">
                <a16:creationId xmlns:a16="http://schemas.microsoft.com/office/drawing/2014/main" xmlns="" id="{A703AA21-DFF3-DA22-8E00-1CEDCE5E54EA}"/>
              </a:ext>
            </a:extLst>
          </p:cNvPr>
          <p:cNvSpPr/>
          <p:nvPr/>
        </p:nvSpPr>
        <p:spPr>
          <a:xfrm>
            <a:off x="2143761" y="139086"/>
            <a:ext cx="10190480" cy="88707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Theo em, vì sao Tạ Quang Bửu nhiều lần được cùng Bác Hồ tiếp các chính khách nước ngoài?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xmlns="" id="{BF3F9C52-664B-1268-0B22-190C83EC2D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34" b="90000" l="2482" r="89894"/>
                    </a14:imgEffect>
                  </a14:imgLayer>
                </a14:imgProps>
              </a:ext>
            </a:extLst>
          </a:blip>
          <a:stretch>
            <a:fillRect/>
          </a:stretch>
        </p:blipFill>
        <p:spPr>
          <a:xfrm>
            <a:off x="4423045" y="1027505"/>
            <a:ext cx="4136277" cy="6380427"/>
          </a:xfrm>
          <a:prstGeom prst="rect">
            <a:avLst/>
          </a:prstGeom>
        </p:spPr>
      </p:pic>
      <p:sp>
        <p:nvSpPr>
          <p:cNvPr id="12" name="TextBox 11">
            <a:extLst>
              <a:ext uri="{FF2B5EF4-FFF2-40B4-BE49-F238E27FC236}">
                <a16:creationId xmlns:a16="http://schemas.microsoft.com/office/drawing/2014/main" xmlns="" id="{21115D0B-96FA-67C4-A540-58AD2DA82E56}"/>
              </a:ext>
            </a:extLst>
          </p:cNvPr>
          <p:cNvSpPr txBox="1"/>
          <p:nvPr/>
        </p:nvSpPr>
        <p:spPr>
          <a:xfrm>
            <a:off x="2794000" y="3249289"/>
            <a:ext cx="7264400" cy="3098721"/>
          </a:xfrm>
          <a:prstGeom prst="roundRect">
            <a:avLst/>
          </a:prstGeom>
          <a:solidFill>
            <a:srgbClr val="FFFF00"/>
          </a:solidFill>
          <a:ln w="25400" cap="flat" cmpd="sng" algn="ctr">
            <a:solidFill>
              <a:srgbClr val="FFFFFF"/>
            </a:solidFill>
            <a:prstDash val="solid"/>
          </a:ln>
          <a:effectLst/>
        </p:spPr>
        <p:txBody>
          <a:bodyPr wrap="square">
            <a:spAutoFit/>
          </a:bodyPr>
          <a:lstStyle/>
          <a:p>
            <a:pPr lvl="0" algn="just"/>
            <a:r>
              <a:rPr lang="vi-VN" sz="4400" dirty="0">
                <a:solidFill>
                  <a:prstClr val="black"/>
                </a:solidFill>
                <a:latin typeface="Cambria" panose="02040503050406030204" pitchFamily="18" charset="0"/>
                <a:ea typeface="Cambria" panose="02040503050406030204" pitchFamily="18" charset="0"/>
              </a:rPr>
              <a:t>Tạ Quang Bửu nhiều lần được cùng Bác Hồ tiếp các chính khách nước ngoài vì ông rất giỏi ngoại ngữ. </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44845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xmlns=""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xmlns=""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4</a:t>
            </a:r>
          </a:p>
        </p:txBody>
      </p:sp>
      <p:sp>
        <p:nvSpPr>
          <p:cNvPr id="10" name="Rounded Rectangle 8">
            <a:extLst>
              <a:ext uri="{FF2B5EF4-FFF2-40B4-BE49-F238E27FC236}">
                <a16:creationId xmlns:a16="http://schemas.microsoft.com/office/drawing/2014/main" xmlns="" id="{A703AA21-DFF3-DA22-8E00-1CEDCE5E54EA}"/>
              </a:ext>
            </a:extLst>
          </p:cNvPr>
          <p:cNvSpPr/>
          <p:nvPr/>
        </p:nvSpPr>
        <p:spPr>
          <a:xfrm>
            <a:off x="2143761" y="139086"/>
            <a:ext cx="10190480" cy="88707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Sự đa tài, uyên bác của Tạ Quang Bửu được thể hiện như thế nào?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xmlns="" id="{BF3F9C52-664B-1268-0B22-190C83EC2D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34" b="90000" l="2482" r="89894"/>
                    </a14:imgEffect>
                  </a14:imgLayer>
                </a14:imgProps>
              </a:ext>
            </a:extLst>
          </a:blip>
          <a:stretch>
            <a:fillRect/>
          </a:stretch>
        </p:blipFill>
        <p:spPr>
          <a:xfrm>
            <a:off x="4423045" y="1027505"/>
            <a:ext cx="4136277" cy="6380427"/>
          </a:xfrm>
          <a:prstGeom prst="rect">
            <a:avLst/>
          </a:prstGeom>
        </p:spPr>
      </p:pic>
      <p:sp>
        <p:nvSpPr>
          <p:cNvPr id="12" name="TextBox 11">
            <a:extLst>
              <a:ext uri="{FF2B5EF4-FFF2-40B4-BE49-F238E27FC236}">
                <a16:creationId xmlns:a16="http://schemas.microsoft.com/office/drawing/2014/main" xmlns="" id="{21115D0B-96FA-67C4-A540-58AD2DA82E56}"/>
              </a:ext>
            </a:extLst>
          </p:cNvPr>
          <p:cNvSpPr txBox="1"/>
          <p:nvPr/>
        </p:nvSpPr>
        <p:spPr>
          <a:xfrm>
            <a:off x="2092960" y="3249289"/>
            <a:ext cx="8910320" cy="3507343"/>
          </a:xfrm>
          <a:prstGeom prst="roundRect">
            <a:avLst/>
          </a:prstGeom>
          <a:solidFill>
            <a:schemeClr val="accent2">
              <a:lumMod val="20000"/>
              <a:lumOff val="80000"/>
            </a:schemeClr>
          </a:solidFill>
          <a:ln w="25400" cap="flat" cmpd="sng" algn="ctr">
            <a:solidFill>
              <a:srgbClr val="FFFFFF"/>
            </a:solidFill>
            <a:prstDash val="solid"/>
          </a:ln>
          <a:effectLst/>
        </p:spPr>
        <p:txBody>
          <a:bodyPr wrap="square">
            <a:spAutoFit/>
          </a:bodyPr>
          <a:lstStyle/>
          <a:p>
            <a:pPr lvl="0" algn="just"/>
            <a:r>
              <a:rPr lang="vi-VN" sz="4000">
                <a:solidFill>
                  <a:prstClr val="black"/>
                </a:solidFill>
                <a:latin typeface="Cambria" panose="02040503050406030204" pitchFamily="18" charset="0"/>
                <a:ea typeface="Cambria" panose="02040503050406030204" pitchFamily="18" charset="0"/>
              </a:rPr>
              <a:t>Ông xuất sắc ở nhiều lĩnh vực: toán, lí, hoá, sinh, triết học, đặc biệt là ngoại ngữ. Ông còn có hiểu biết sâu rộng về âm nhạc, hội hoạ, kiến trúc, thể thao,... Ông được coi là “Lê Quý Đôn thời nay”</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5376712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xmlns=""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Rút ra ý đoạn 3: </a:t>
            </a:r>
            <a:endPar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Tạ Quang Bửu là người tài hoa. </a:t>
            </a:r>
          </a:p>
        </p:txBody>
      </p:sp>
    </p:spTree>
    <p:extLst>
      <p:ext uri="{BB962C8B-B14F-4D97-AF65-F5344CB8AC3E}">
        <p14:creationId xmlns:p14="http://schemas.microsoft.com/office/powerpoint/2010/main" val="3855807024"/>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xmlns=""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xmlns=""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5</a:t>
            </a:r>
          </a:p>
        </p:txBody>
      </p:sp>
      <p:sp>
        <p:nvSpPr>
          <p:cNvPr id="10" name="Rounded Rectangle 8">
            <a:extLst>
              <a:ext uri="{FF2B5EF4-FFF2-40B4-BE49-F238E27FC236}">
                <a16:creationId xmlns:a16="http://schemas.microsoft.com/office/drawing/2014/main" xmlns="" id="{A703AA21-DFF3-DA22-8E00-1CEDCE5E54EA}"/>
              </a:ext>
            </a:extLst>
          </p:cNvPr>
          <p:cNvSpPr/>
          <p:nvPr/>
        </p:nvSpPr>
        <p:spPr>
          <a:xfrm>
            <a:off x="2143761" y="139086"/>
            <a:ext cx="10190480" cy="88707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Tài năng, công lao của Tạ Quang Bửu được ghi nhận thế nào?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xmlns="" id="{BF3F9C52-664B-1268-0B22-190C83EC2D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34" b="90000" l="2482" r="89894"/>
                    </a14:imgEffect>
                  </a14:imgLayer>
                </a14:imgProps>
              </a:ext>
            </a:extLst>
          </a:blip>
          <a:stretch>
            <a:fillRect/>
          </a:stretch>
        </p:blipFill>
        <p:spPr>
          <a:xfrm>
            <a:off x="4423045" y="1027505"/>
            <a:ext cx="4136277" cy="6380427"/>
          </a:xfrm>
          <a:prstGeom prst="rect">
            <a:avLst/>
          </a:prstGeom>
        </p:spPr>
      </p:pic>
      <p:sp>
        <p:nvSpPr>
          <p:cNvPr id="12" name="TextBox 11">
            <a:extLst>
              <a:ext uri="{FF2B5EF4-FFF2-40B4-BE49-F238E27FC236}">
                <a16:creationId xmlns:a16="http://schemas.microsoft.com/office/drawing/2014/main" xmlns="" id="{21115D0B-96FA-67C4-A540-58AD2DA82E56}"/>
              </a:ext>
            </a:extLst>
          </p:cNvPr>
          <p:cNvSpPr txBox="1"/>
          <p:nvPr/>
        </p:nvSpPr>
        <p:spPr>
          <a:xfrm>
            <a:off x="1727200" y="3249289"/>
            <a:ext cx="9276080" cy="3166824"/>
          </a:xfrm>
          <a:prstGeom prst="roundRect">
            <a:avLst/>
          </a:prstGeom>
          <a:solidFill>
            <a:schemeClr val="accent4">
              <a:lumMod val="20000"/>
              <a:lumOff val="80000"/>
            </a:schemeClr>
          </a:solidFill>
          <a:ln w="25400" cap="flat" cmpd="sng" algn="ctr">
            <a:solidFill>
              <a:srgbClr val="FFFFFF"/>
            </a:solidFill>
            <a:prstDash val="solid"/>
          </a:ln>
          <a:effectLst/>
        </p:spPr>
        <p:txBody>
          <a:bodyPr wrap="square">
            <a:spAutoFit/>
          </a:bodyPr>
          <a:lstStyle/>
          <a:p>
            <a:pPr lvl="0" algn="just"/>
            <a:r>
              <a:rPr lang="vi-VN" sz="3600" dirty="0">
                <a:solidFill>
                  <a:prstClr val="black"/>
                </a:solidFill>
                <a:latin typeface="Cambria" panose="02040503050406030204" pitchFamily="18" charset="0"/>
                <a:ea typeface="Cambria" panose="02040503050406030204" pitchFamily="18" charset="0"/>
              </a:rPr>
              <a:t>Tài năng, công lao của Tạ Quang Bửu được ghi nhận qua việc lấy tên ông để đặt tên cho các con phố ở nhiều thành phố trên cả nước; lấy tên ông đặt cho tên một giải thưởng trao cho những nhà khoa học xuất sắc,...</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11318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pic>
        <p:nvPicPr>
          <p:cNvPr id="5" name="Picture 4">
            <a:extLst>
              <a:ext uri="{FF2B5EF4-FFF2-40B4-BE49-F238E27FC236}">
                <a16:creationId xmlns:a16="http://schemas.microsoft.com/office/drawing/2014/main" xmlns="" id="{47FD2EE8-A1E2-0464-2FCB-2E585BA18C78}"/>
              </a:ext>
            </a:extLst>
          </p:cNvPr>
          <p:cNvPicPr>
            <a:picLocks noChangeAspect="1"/>
          </p:cNvPicPr>
          <p:nvPr/>
        </p:nvPicPr>
        <p:blipFill>
          <a:blip r:embed="rId2"/>
          <a:stretch>
            <a:fillRect/>
          </a:stretch>
        </p:blipFill>
        <p:spPr>
          <a:xfrm>
            <a:off x="297180" y="1671637"/>
            <a:ext cx="3733800" cy="3514725"/>
          </a:xfrm>
          <a:prstGeom prst="rect">
            <a:avLst/>
          </a:prstGeom>
        </p:spPr>
      </p:pic>
      <p:pic>
        <p:nvPicPr>
          <p:cNvPr id="2052" name="Picture 4" descr="Giải thưởng Tạ Quang Bửu 2024 thuộc về hai nhà hóa học và vật lý học">
            <a:extLst>
              <a:ext uri="{FF2B5EF4-FFF2-40B4-BE49-F238E27FC236}">
                <a16:creationId xmlns:a16="http://schemas.microsoft.com/office/drawing/2014/main" xmlns="" id="{E118378C-8E26-0C3A-DF60-AB871DEB4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80029"/>
            <a:ext cx="5365750" cy="3357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9109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ipe(down)">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75DA0B7B-7B12-ED27-49AC-7C417BC6A6E9}"/>
              </a:ext>
            </a:extLst>
          </p:cNvPr>
          <p:cNvPicPr>
            <a:picLocks noChangeAspect="1"/>
          </p:cNvPicPr>
          <p:nvPr/>
        </p:nvPicPr>
        <p:blipFill rotWithShape="1">
          <a:blip r:embed="rId3"/>
          <a:srcRect r="1601"/>
          <a:stretch/>
        </p:blipFill>
        <p:spPr>
          <a:xfrm>
            <a:off x="0" y="-1"/>
            <a:ext cx="12192000" cy="6858001"/>
          </a:xfrm>
          <a:prstGeom prst="rect">
            <a:avLst/>
          </a:prstGeom>
        </p:spPr>
      </p:pic>
      <p:grpSp>
        <p:nvGrpSpPr>
          <p:cNvPr id="20" name="Group 19">
            <a:extLst>
              <a:ext uri="{FF2B5EF4-FFF2-40B4-BE49-F238E27FC236}">
                <a16:creationId xmlns:a16="http://schemas.microsoft.com/office/drawing/2014/main" xmlns="" id="{5DC388D0-6E80-973D-558E-57011070A25C}"/>
              </a:ext>
            </a:extLst>
          </p:cNvPr>
          <p:cNvGrpSpPr/>
          <p:nvPr/>
        </p:nvGrpSpPr>
        <p:grpSpPr>
          <a:xfrm>
            <a:off x="825808" y="538555"/>
            <a:ext cx="10639592" cy="1175946"/>
            <a:chOff x="692458" y="195654"/>
            <a:chExt cx="10639592" cy="1952741"/>
          </a:xfrm>
        </p:grpSpPr>
        <p:sp>
          <p:nvSpPr>
            <p:cNvPr id="10" name="Google Shape;5718;p61">
              <a:extLst>
                <a:ext uri="{FF2B5EF4-FFF2-40B4-BE49-F238E27FC236}">
                  <a16:creationId xmlns:a16="http://schemas.microsoft.com/office/drawing/2014/main" xmlns="" id="{1A2DF37C-CDF8-48D5-20E2-95687F46AD24}"/>
                </a:ext>
              </a:extLst>
            </p:cNvPr>
            <p:cNvSpPr/>
            <p:nvPr/>
          </p:nvSpPr>
          <p:spPr>
            <a:xfrm>
              <a:off x="692458" y="195654"/>
              <a:ext cx="10639592" cy="1952741"/>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E6FFD9"/>
            </a:solidFill>
            <a:ln w="19050">
              <a:solidFill>
                <a:srgbClr val="0070C0"/>
              </a:solidFill>
              <a:prstDash val="lgDashDot"/>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CE82D6C3-2FE9-D2F2-0E68-DF5ED5137F78}"/>
                </a:ext>
              </a:extLst>
            </p:cNvPr>
            <p:cNvSpPr txBox="1"/>
            <p:nvPr/>
          </p:nvSpPr>
          <p:spPr>
            <a:xfrm>
              <a:off x="2253490" y="385436"/>
              <a:ext cx="8717678"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có suy nghĩ gì về tinh thần tự học?</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 name="Graphic 1">
            <a:extLst>
              <a:ext uri="{FF2B5EF4-FFF2-40B4-BE49-F238E27FC236}">
                <a16:creationId xmlns:a16="http://schemas.microsoft.com/office/drawing/2014/main" xmlns="" id="{8CB6834A-8A41-1841-A4A5-C83BDE43266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193871" y="2096010"/>
            <a:ext cx="3837822" cy="4687259"/>
          </a:xfrm>
          <a:prstGeom prst="rect">
            <a:avLst/>
          </a:prstGeom>
        </p:spPr>
      </p:pic>
      <p:sp>
        <p:nvSpPr>
          <p:cNvPr id="3" name="Flowchart: Alternate Process 2">
            <a:extLst>
              <a:ext uri="{FF2B5EF4-FFF2-40B4-BE49-F238E27FC236}">
                <a16:creationId xmlns:a16="http://schemas.microsoft.com/office/drawing/2014/main" xmlns="" id="{931D14C5-3055-5165-B7E4-216516F212AC}"/>
              </a:ext>
            </a:extLst>
          </p:cNvPr>
          <p:cNvSpPr/>
          <p:nvPr/>
        </p:nvSpPr>
        <p:spPr>
          <a:xfrm>
            <a:off x="4418250" y="2581533"/>
            <a:ext cx="7049849" cy="3133468"/>
          </a:xfrm>
          <a:prstGeom prst="flowChartAlternateProcess">
            <a:avLst/>
          </a:prstGeom>
          <a:solidFill>
            <a:srgbClr val="FFFFCC"/>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Tinh thần tự học là một đức tính tốt đẹp của con người. Tinh thần tự học là ý thức tự rèn luyện tích cực để thu nhận kiến thức và hình thành kỹ năng cho bản thân.</a:t>
            </a:r>
          </a:p>
        </p:txBody>
      </p:sp>
    </p:spTree>
    <p:extLst>
      <p:ext uri="{BB962C8B-B14F-4D97-AF65-F5344CB8AC3E}">
        <p14:creationId xmlns:p14="http://schemas.microsoft.com/office/powerpoint/2010/main" val="20595685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3"/>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0" presetID="2" presetClass="entr" presetSubtype="4" fill="hold" nodeType="withEffect" p14:presetBounceEnd="4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40000">
                                          <p:cBhvr additive="base">
                                            <p:cTn id="12" dur="50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3"/>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par>
                                    <p:cTn id="10" presetID="2" presetClass="entr" presetSubtype="4"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xmlns=""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Rút ra ý đoạn 4:</a:t>
            </a:r>
            <a:endPar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Sức ảnh hưởng của Tạ Quang Bửu.</a:t>
            </a:r>
          </a:p>
        </p:txBody>
      </p:sp>
    </p:spTree>
    <p:extLst>
      <p:ext uri="{BB962C8B-B14F-4D97-AF65-F5344CB8AC3E}">
        <p14:creationId xmlns:p14="http://schemas.microsoft.com/office/powerpoint/2010/main" val="48177099"/>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Rectangle 5"/>
          <p:cNvSpPr/>
          <p:nvPr/>
        </p:nvSpPr>
        <p:spPr>
          <a:xfrm>
            <a:off x="0" y="1474262"/>
            <a:ext cx="12191999" cy="281971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endParaRPr kumimoji="0" lang="id-ID" sz="36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Cambria" panose="02040503050406030204" pitchFamily="18" charset="0"/>
              <a:cs typeface="#9Slide05 Bodega Script" pitchFamily="2" charset="0"/>
              <a:sym typeface="Arial"/>
            </a:endParaRPr>
          </a:p>
        </p:txBody>
      </p:sp>
      <p:sp>
        <p:nvSpPr>
          <p:cNvPr id="3" name="Cloud 2"/>
          <p:cNvSpPr/>
          <p:nvPr/>
        </p:nvSpPr>
        <p:spPr>
          <a:xfrm>
            <a:off x="688064" y="41077"/>
            <a:ext cx="4418091" cy="148261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loud 12"/>
          <p:cNvSpPr/>
          <p:nvPr/>
        </p:nvSpPr>
        <p:spPr>
          <a:xfrm>
            <a:off x="3683251" y="174731"/>
            <a:ext cx="4418091" cy="134896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loud 13"/>
          <p:cNvSpPr/>
          <p:nvPr/>
        </p:nvSpPr>
        <p:spPr>
          <a:xfrm>
            <a:off x="6889546" y="41077"/>
            <a:ext cx="4418091" cy="146402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1994499" y="358054"/>
            <a:ext cx="8021370" cy="802181"/>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2">
              <a:avLst/>
            </a:prstTxWarp>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NỘI</a:t>
            </a:r>
            <a:r>
              <a:rPr kumimoji="0" lang="en-US" sz="40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a:ln w="0"/>
                <a:solidFill>
                  <a:srgbClr val="00B05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DUNG</a:t>
            </a:r>
            <a:r>
              <a:rPr kumimoji="0" lang="en-US" sz="40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a:ln w="0"/>
                <a:solidFill>
                  <a:srgbClr val="FF9933"/>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a:ln w="0"/>
                <a:solidFill>
                  <a:srgbClr val="FF3399"/>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HỌC</a:t>
            </a:r>
            <a:endParaRPr kumimoji="0" lang="id-ID" sz="4000" b="1" i="0" u="none" strike="noStrike" kern="0" cap="none" spc="0" normalizeH="0" baseline="0" noProof="0" dirty="0">
              <a:ln w="0"/>
              <a:solidFill>
                <a:srgbClr val="FF3399"/>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16" name="Rectangle 15"/>
          <p:cNvSpPr/>
          <p:nvPr/>
        </p:nvSpPr>
        <p:spPr>
          <a:xfrm>
            <a:off x="171364" y="1474262"/>
            <a:ext cx="11849269"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thấy</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tài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năng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công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lao</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nhân</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cách</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giáo</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sư</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Tạ</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Quang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Bửu</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tấm</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gương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để</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mọi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noi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2" descr="Tạ Quang Bửu">
            <a:extLst>
              <a:ext uri="{FF2B5EF4-FFF2-40B4-BE49-F238E27FC236}">
                <a16:creationId xmlns:a16="http://schemas.microsoft.com/office/drawing/2014/main" xmlns="" id="{80149B4C-F5EB-8EA7-E0EE-E5D2D8EFB2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8532" y="3931919"/>
            <a:ext cx="1972708" cy="27289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6368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13"/>
                                        </p:tgtEl>
                                        <p:attrNameLst>
                                          <p:attrName>r</p:attrName>
                                        </p:attrNameLst>
                                      </p:cBhvr>
                                    </p:animRot>
                                    <p:animRot by="-240000">
                                      <p:cBhvr>
                                        <p:cTn id="16" dur="200" fill="hold">
                                          <p:stCondLst>
                                            <p:cond delay="200"/>
                                          </p:stCondLst>
                                        </p:cTn>
                                        <p:tgtEl>
                                          <p:spTgt spid="13"/>
                                        </p:tgtEl>
                                        <p:attrNameLst>
                                          <p:attrName>r</p:attrName>
                                        </p:attrNameLst>
                                      </p:cBhvr>
                                    </p:animRot>
                                    <p:animRot by="240000">
                                      <p:cBhvr>
                                        <p:cTn id="17" dur="200" fill="hold">
                                          <p:stCondLst>
                                            <p:cond delay="400"/>
                                          </p:stCondLst>
                                        </p:cTn>
                                        <p:tgtEl>
                                          <p:spTgt spid="13"/>
                                        </p:tgtEl>
                                        <p:attrNameLst>
                                          <p:attrName>r</p:attrName>
                                        </p:attrNameLst>
                                      </p:cBhvr>
                                    </p:animRot>
                                    <p:animRot by="-240000">
                                      <p:cBhvr>
                                        <p:cTn id="18" dur="200" fill="hold">
                                          <p:stCondLst>
                                            <p:cond delay="600"/>
                                          </p:stCondLst>
                                        </p:cTn>
                                        <p:tgtEl>
                                          <p:spTgt spid="13"/>
                                        </p:tgtEl>
                                        <p:attrNameLst>
                                          <p:attrName>r</p:attrName>
                                        </p:attrNameLst>
                                      </p:cBhvr>
                                    </p:animRot>
                                    <p:animRot by="120000">
                                      <p:cBhvr>
                                        <p:cTn id="19" dur="200" fill="hold">
                                          <p:stCondLst>
                                            <p:cond delay="800"/>
                                          </p:stCondLst>
                                        </p:cTn>
                                        <p:tgtEl>
                                          <p:spTgt spid="13"/>
                                        </p:tgtEl>
                                        <p:attrNameLst>
                                          <p:attrName>r</p:attrName>
                                        </p:attrNameLst>
                                      </p:cBhvr>
                                    </p:animRot>
                                  </p:childTnLst>
                                </p:cTn>
                              </p:par>
                              <p:par>
                                <p:cTn id="20" presetID="32" presetClass="emph" presetSubtype="0" fill="hold" grpId="0"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9"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xmlns=""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0609" y="-25655"/>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xmlns=""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xmlns=""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xmlns=""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xmlns=""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xmlns=""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xmlns=""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xmlns=""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xmlns=""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xmlns=""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xmlns=""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xmlns=""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xmlns="" id="{5E935E33-D277-6F6F-9027-4B2AC0D324E7}"/>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0">
            <a:extLst>
              <a:ext uri="{FF2B5EF4-FFF2-40B4-BE49-F238E27FC236}">
                <a16:creationId xmlns:a16="http://schemas.microsoft.com/office/drawing/2014/main" xmlns="" id="{E201AF75-F716-B99E-3845-E1BCD91C97B2}"/>
              </a:ext>
            </a:extLst>
          </p:cNvPr>
          <p:cNvPicPr>
            <a:picLocks noChangeAspect="1"/>
          </p:cNvPicPr>
          <p:nvPr/>
        </p:nvPicPr>
        <p:blipFill>
          <a:blip r:embed="rId14"/>
          <a:srcRect/>
          <a:stretch>
            <a:fillRect/>
          </a:stretch>
        </p:blipFill>
        <p:spPr>
          <a:xfrm>
            <a:off x="575500" y="2269100"/>
            <a:ext cx="1607586" cy="4095761"/>
          </a:xfrm>
          <a:prstGeom prst="rect">
            <a:avLst/>
          </a:prstGeom>
        </p:spPr>
      </p:pic>
      <p:pic>
        <p:nvPicPr>
          <p:cNvPr id="4" name="Picture 19">
            <a:extLst>
              <a:ext uri="{FF2B5EF4-FFF2-40B4-BE49-F238E27FC236}">
                <a16:creationId xmlns:a16="http://schemas.microsoft.com/office/drawing/2014/main" xmlns="" id="{BAD2A196-0058-D10A-0F07-3DCCE17F661D}"/>
              </a:ext>
            </a:extLst>
          </p:cNvPr>
          <p:cNvPicPr>
            <a:picLocks noChangeAspect="1"/>
          </p:cNvPicPr>
          <p:nvPr/>
        </p:nvPicPr>
        <p:blipFill>
          <a:blip r:embed="rId15"/>
          <a:srcRect/>
          <a:stretch>
            <a:fillRect/>
          </a:stretch>
        </p:blipFill>
        <p:spPr>
          <a:xfrm>
            <a:off x="3347887" y="2481551"/>
            <a:ext cx="1815577" cy="3842491"/>
          </a:xfrm>
          <a:prstGeom prst="rect">
            <a:avLst/>
          </a:prstGeom>
        </p:spPr>
      </p:pic>
      <p:pic>
        <p:nvPicPr>
          <p:cNvPr id="6" name="Picture 5" descr="A logo with a black background&#10;&#10;Description automatically generated">
            <a:extLst>
              <a:ext uri="{FF2B5EF4-FFF2-40B4-BE49-F238E27FC236}">
                <a16:creationId xmlns:a16="http://schemas.microsoft.com/office/drawing/2014/main" xmlns="" id="{83ACB39F-24C9-CEF3-B65A-3B29013965C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89927" y="1293089"/>
            <a:ext cx="8315665" cy="6425741"/>
          </a:xfrm>
          <a:prstGeom prst="rect">
            <a:avLst/>
          </a:prstGeom>
        </p:spPr>
      </p:pic>
    </p:spTree>
    <p:extLst>
      <p:ext uri="{BB962C8B-B14F-4D97-AF65-F5344CB8AC3E}">
        <p14:creationId xmlns:p14="http://schemas.microsoft.com/office/powerpoint/2010/main" val="14987195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xmlns=""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xmlns=""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1</a:t>
            </a:r>
          </a:p>
        </p:txBody>
      </p:sp>
      <p:sp>
        <p:nvSpPr>
          <p:cNvPr id="10" name="Rounded Rectangle 8">
            <a:extLst>
              <a:ext uri="{FF2B5EF4-FFF2-40B4-BE49-F238E27FC236}">
                <a16:creationId xmlns:a16="http://schemas.microsoft.com/office/drawing/2014/main" xmlns="" id="{A703AA21-DFF3-DA22-8E00-1CEDCE5E54EA}"/>
              </a:ext>
            </a:extLst>
          </p:cNvPr>
          <p:cNvSpPr/>
          <p:nvPr/>
        </p:nvSpPr>
        <p:spPr>
          <a:xfrm>
            <a:off x="2143761" y="139086"/>
            <a:ext cx="9601199" cy="79563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prstClr val="black"/>
                </a:solidFill>
                <a:latin typeface="Cambria" panose="02040503050406030204" pitchFamily="18" charset="0"/>
                <a:ea typeface="Cambria" panose="02040503050406030204" pitchFamily="18" charset="0"/>
              </a:rPr>
              <a:t>Dựa vào gợi ý, tìm nghĩa cho mỗi từ dưới đây:</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Flowchart: Punched Tape 1">
            <a:extLst>
              <a:ext uri="{FF2B5EF4-FFF2-40B4-BE49-F238E27FC236}">
                <a16:creationId xmlns:a16="http://schemas.microsoft.com/office/drawing/2014/main" xmlns="" id="{5F921911-F7A0-B094-BA23-B3DA633E7AEE}"/>
              </a:ext>
            </a:extLst>
          </p:cNvPr>
          <p:cNvSpPr/>
          <p:nvPr/>
        </p:nvSpPr>
        <p:spPr>
          <a:xfrm>
            <a:off x="721360" y="1645920"/>
            <a:ext cx="2174240" cy="894080"/>
          </a:xfrm>
          <a:prstGeom prst="flowChartPunchedTap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chính</a:t>
            </a:r>
            <a:r>
              <a:rPr lang="en-US" sz="2800" dirty="0">
                <a:solidFill>
                  <a:srgbClr val="002060"/>
                </a:solidFill>
              </a:rPr>
              <a:t> </a:t>
            </a:r>
            <a:r>
              <a:rPr lang="en-US" sz="2800" dirty="0" err="1">
                <a:solidFill>
                  <a:srgbClr val="002060"/>
                </a:solidFill>
              </a:rPr>
              <a:t>khách</a:t>
            </a:r>
            <a:endParaRPr lang="en-US" sz="2800" dirty="0">
              <a:solidFill>
                <a:srgbClr val="002060"/>
              </a:solidFill>
            </a:endParaRPr>
          </a:p>
        </p:txBody>
      </p:sp>
      <p:sp>
        <p:nvSpPr>
          <p:cNvPr id="4" name="Flowchart: Punched Tape 3">
            <a:extLst>
              <a:ext uri="{FF2B5EF4-FFF2-40B4-BE49-F238E27FC236}">
                <a16:creationId xmlns:a16="http://schemas.microsoft.com/office/drawing/2014/main" xmlns="" id="{2902150F-BAFE-3CAB-B967-7EEA31AB9E92}"/>
              </a:ext>
            </a:extLst>
          </p:cNvPr>
          <p:cNvSpPr/>
          <p:nvPr/>
        </p:nvSpPr>
        <p:spPr>
          <a:xfrm>
            <a:off x="4693920" y="1635760"/>
            <a:ext cx="2174240" cy="894080"/>
          </a:xfrm>
          <a:prstGeom prst="flowChartPunchedTap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chính</a:t>
            </a:r>
            <a:r>
              <a:rPr lang="en-US" sz="2800" dirty="0">
                <a:solidFill>
                  <a:srgbClr val="002060"/>
                </a:solidFill>
              </a:rPr>
              <a:t> </a:t>
            </a:r>
            <a:r>
              <a:rPr lang="en-US" sz="2800" dirty="0" err="1">
                <a:solidFill>
                  <a:srgbClr val="002060"/>
                </a:solidFill>
              </a:rPr>
              <a:t>phủ</a:t>
            </a:r>
            <a:endParaRPr lang="en-US" sz="2800" dirty="0">
              <a:solidFill>
                <a:srgbClr val="002060"/>
              </a:solidFill>
            </a:endParaRPr>
          </a:p>
        </p:txBody>
      </p:sp>
      <p:sp>
        <p:nvSpPr>
          <p:cNvPr id="5" name="Flowchart: Punched Tape 4">
            <a:extLst>
              <a:ext uri="{FF2B5EF4-FFF2-40B4-BE49-F238E27FC236}">
                <a16:creationId xmlns:a16="http://schemas.microsoft.com/office/drawing/2014/main" xmlns="" id="{74073157-8590-4590-34D0-CED938CA32E0}"/>
              </a:ext>
            </a:extLst>
          </p:cNvPr>
          <p:cNvSpPr/>
          <p:nvPr/>
        </p:nvSpPr>
        <p:spPr>
          <a:xfrm>
            <a:off x="8442960" y="1605280"/>
            <a:ext cx="2174240" cy="894080"/>
          </a:xfrm>
          <a:prstGeom prst="flowChartPunchedTap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chính</a:t>
            </a:r>
            <a:r>
              <a:rPr lang="en-US" sz="2800" dirty="0">
                <a:solidFill>
                  <a:srgbClr val="002060"/>
                </a:solidFill>
              </a:rPr>
              <a:t> </a:t>
            </a:r>
            <a:r>
              <a:rPr lang="en-US" sz="2800" dirty="0" err="1">
                <a:solidFill>
                  <a:srgbClr val="002060"/>
                </a:solidFill>
              </a:rPr>
              <a:t>khoá</a:t>
            </a:r>
            <a:endParaRPr lang="en-US" sz="2800" dirty="0">
              <a:solidFill>
                <a:srgbClr val="002060"/>
              </a:solidFill>
            </a:endParaRPr>
          </a:p>
        </p:txBody>
      </p:sp>
      <p:sp>
        <p:nvSpPr>
          <p:cNvPr id="6" name="TextBox 5">
            <a:extLst>
              <a:ext uri="{FF2B5EF4-FFF2-40B4-BE49-F238E27FC236}">
                <a16:creationId xmlns:a16="http://schemas.microsoft.com/office/drawing/2014/main" xmlns="" id="{05846F78-F658-135D-B00C-736945B550EF}"/>
              </a:ext>
            </a:extLst>
          </p:cNvPr>
          <p:cNvSpPr txBox="1"/>
          <p:nvPr/>
        </p:nvSpPr>
        <p:spPr>
          <a:xfrm>
            <a:off x="731520" y="3048000"/>
            <a:ext cx="11460480" cy="2543838"/>
          </a:xfrm>
          <a:prstGeom prst="rect">
            <a:avLst/>
          </a:prstGeom>
          <a:noFill/>
        </p:spPr>
        <p:txBody>
          <a:bodyPr wrap="square" rtlCol="0">
            <a:spAutoFit/>
          </a:bodyPr>
          <a:lstStyle/>
          <a:p>
            <a:pPr algn="just">
              <a:lnSpc>
                <a:spcPct val="200000"/>
              </a:lnSpc>
            </a:pPr>
            <a:r>
              <a:rPr lang="vi-VN" sz="2800" b="0" i="0" dirty="0">
                <a:solidFill>
                  <a:srgbClr val="000000"/>
                </a:solidFill>
                <a:effectLst/>
                <a:latin typeface="Cambria" panose="02040503050406030204" pitchFamily="18" charset="0"/>
                <a:ea typeface="Cambria" panose="02040503050406030204" pitchFamily="18" charset="0"/>
              </a:rPr>
              <a:t>a. Chương trình học tập chính thức, bắt buộc.</a:t>
            </a:r>
          </a:p>
          <a:p>
            <a:pPr algn="just">
              <a:lnSpc>
                <a:spcPct val="200000"/>
              </a:lnSpc>
            </a:pPr>
            <a:r>
              <a:rPr lang="vi-VN" sz="2800" b="0" i="0" dirty="0">
                <a:solidFill>
                  <a:srgbClr val="000000"/>
                </a:solidFill>
                <a:effectLst/>
                <a:latin typeface="Cambria" panose="02040503050406030204" pitchFamily="18" charset="0"/>
                <a:ea typeface="Cambria" panose="02040503050406030204" pitchFamily="18" charset="0"/>
              </a:rPr>
              <a:t>b. Người chuyên hoạt động chính trị, khá nổi tiếng.</a:t>
            </a:r>
          </a:p>
          <a:p>
            <a:pPr algn="just">
              <a:lnSpc>
                <a:spcPct val="200000"/>
              </a:lnSpc>
            </a:pPr>
            <a:r>
              <a:rPr lang="vi-VN" sz="2800" b="0" i="0" dirty="0">
                <a:solidFill>
                  <a:srgbClr val="000000"/>
                </a:solidFill>
                <a:effectLst/>
                <a:latin typeface="Cambria" panose="02040503050406030204" pitchFamily="18" charset="0"/>
                <a:ea typeface="Cambria" panose="02040503050406030204" pitchFamily="18" charset="0"/>
              </a:rPr>
              <a:t>c. Cơ quan hành chính nhà nước cao nhất.</a:t>
            </a:r>
          </a:p>
        </p:txBody>
      </p:sp>
    </p:spTree>
    <p:extLst>
      <p:ext uri="{BB962C8B-B14F-4D97-AF65-F5344CB8AC3E}">
        <p14:creationId xmlns:p14="http://schemas.microsoft.com/office/powerpoint/2010/main" val="23730191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6.25E-7 -4.07407E-6 L -0.05742 0.20463 " pathEditMode="relative" rAng="0" ptsTypes="AA">
                                      <p:cBhvr>
                                        <p:cTn id="26" dur="2000" fill="hold"/>
                                        <p:tgtEl>
                                          <p:spTgt spid="5"/>
                                        </p:tgtEl>
                                        <p:attrNameLst>
                                          <p:attrName>ppt_x</p:attrName>
                                          <p:attrName>ppt_y</p:attrName>
                                        </p:attrNameLst>
                                      </p:cBhvr>
                                      <p:rCtr x="-2878" y="10231"/>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1" nodeType="clickEffect">
                                  <p:stCondLst>
                                    <p:cond delay="0"/>
                                  </p:stCondLst>
                                  <p:childTnLst>
                                    <p:animMotion origin="layout" path="M 2.70833E-6 -2.59259E-6 L 0.64414 0.33334 " pathEditMode="relative" rAng="0" ptsTypes="AA">
                                      <p:cBhvr>
                                        <p:cTn id="30" dur="2000" fill="hold"/>
                                        <p:tgtEl>
                                          <p:spTgt spid="2"/>
                                        </p:tgtEl>
                                        <p:attrNameLst>
                                          <p:attrName>ppt_x</p:attrName>
                                          <p:attrName>ppt_y</p:attrName>
                                        </p:attrNameLst>
                                      </p:cBhvr>
                                      <p:rCtr x="32201" y="16667"/>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1" nodeType="clickEffect">
                                  <p:stCondLst>
                                    <p:cond delay="0"/>
                                  </p:stCondLst>
                                  <p:childTnLst>
                                    <p:animMotion origin="layout" path="M 1.45833E-6 -3.7037E-6 L 0.21172 0.46667 " pathEditMode="relative" rAng="0" ptsTypes="AA">
                                      <p:cBhvr>
                                        <p:cTn id="34" dur="2000" fill="hold"/>
                                        <p:tgtEl>
                                          <p:spTgt spid="4"/>
                                        </p:tgtEl>
                                        <p:attrNameLst>
                                          <p:attrName>ppt_x</p:attrName>
                                          <p:attrName>ppt_y</p:attrName>
                                        </p:attrNameLst>
                                      </p:cBhvr>
                                      <p:rCtr x="10586" y="233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animBg="1"/>
      <p:bldP spid="2" grpId="1" animBg="1"/>
      <p:bldP spid="4" grpId="0" animBg="1"/>
      <p:bldP spid="4" grpId="1" animBg="1"/>
      <p:bldP spid="5" grpId="0" animBg="1"/>
      <p:bldP spid="5" grpId="1"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1C89C7D-5D94-DCE2-2715-BF1E8F8B1A97}"/>
              </a:ext>
            </a:extLst>
          </p:cNvPr>
          <p:cNvPicPr>
            <a:picLocks noChangeAspect="1"/>
          </p:cNvPicPr>
          <p:nvPr/>
        </p:nvPicPr>
        <p:blipFill>
          <a:blip r:embed="rId3"/>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xmlns=""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xmlns=""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2</a:t>
            </a:r>
          </a:p>
        </p:txBody>
      </p:sp>
      <p:sp>
        <p:nvSpPr>
          <p:cNvPr id="10" name="Rounded Rectangle 8">
            <a:extLst>
              <a:ext uri="{FF2B5EF4-FFF2-40B4-BE49-F238E27FC236}">
                <a16:creationId xmlns:a16="http://schemas.microsoft.com/office/drawing/2014/main" xmlns="" id="{A703AA21-DFF3-DA22-8E00-1CEDCE5E54EA}"/>
              </a:ext>
            </a:extLst>
          </p:cNvPr>
          <p:cNvSpPr/>
          <p:nvPr/>
        </p:nvSpPr>
        <p:spPr>
          <a:xfrm>
            <a:off x="2092960" y="220366"/>
            <a:ext cx="10099040" cy="79563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000" b="1" dirty="0">
                <a:solidFill>
                  <a:prstClr val="black"/>
                </a:solidFill>
                <a:latin typeface="Cambria" panose="02040503050406030204" pitchFamily="18" charset="0"/>
                <a:ea typeface="Cambria" panose="02040503050406030204" pitchFamily="18" charset="0"/>
              </a:rPr>
              <a:t>Chọn các từ ở bài tập 1 để hoàn thiện các câu dưới đây:</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xmlns="" id="{6C5FF44B-86EA-BB99-5C96-ED4407AE04F7}"/>
              </a:ext>
            </a:extLst>
          </p:cNvPr>
          <p:cNvSpPr txBox="1"/>
          <p:nvPr/>
        </p:nvSpPr>
        <p:spPr>
          <a:xfrm>
            <a:off x="538480" y="2092960"/>
            <a:ext cx="11399520" cy="2955681"/>
          </a:xfrm>
          <a:prstGeom prst="rect">
            <a:avLst/>
          </a:prstGeom>
          <a:noFill/>
        </p:spPr>
        <p:txBody>
          <a:bodyPr wrap="square" rtlCol="0">
            <a:spAutoFit/>
          </a:bodyPr>
          <a:lstStyle/>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a. Nhiều </a:t>
            </a:r>
            <a:r>
              <a:rPr lang="vi-VN" sz="3200" b="1" i="0" dirty="0">
                <a:solidFill>
                  <a:srgbClr val="000000"/>
                </a:solidFill>
                <a:effectLst/>
                <a:latin typeface="Cambria" panose="02040503050406030204" pitchFamily="18" charset="0"/>
                <a:ea typeface="Cambria" panose="02040503050406030204" pitchFamily="18" charset="0"/>
              </a:rPr>
              <a:t>chính khách</a:t>
            </a:r>
            <a:r>
              <a:rPr lang="vi-VN" sz="3200" b="0" i="0" dirty="0">
                <a:solidFill>
                  <a:srgbClr val="000000"/>
                </a:solidFill>
                <a:effectLst/>
                <a:latin typeface="Cambria" panose="02040503050406030204" pitchFamily="18" charset="0"/>
                <a:ea typeface="Cambria" panose="02040503050406030204" pitchFamily="18" charset="0"/>
              </a:rPr>
              <a:t> quốc tế đã có mặt tại hội nghị này.</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b. </a:t>
            </a:r>
            <a:r>
              <a:rPr lang="vi-VN" sz="3200" b="1" i="0" dirty="0">
                <a:solidFill>
                  <a:srgbClr val="000000"/>
                </a:solidFill>
                <a:effectLst/>
                <a:latin typeface="Cambria" panose="02040503050406030204" pitchFamily="18" charset="0"/>
                <a:ea typeface="Cambria" panose="02040503050406030204" pitchFamily="18" charset="0"/>
              </a:rPr>
              <a:t>Chính phủ</a:t>
            </a:r>
            <a:r>
              <a:rPr lang="vi-VN" sz="3200" b="0" i="0" dirty="0">
                <a:solidFill>
                  <a:srgbClr val="000000"/>
                </a:solidFill>
                <a:effectLst/>
                <a:latin typeface="Cambria" panose="02040503050406030204" pitchFamily="18" charset="0"/>
                <a:ea typeface="Cambria" panose="02040503050406030204" pitchFamily="18" charset="0"/>
              </a:rPr>
              <a:t> các nước phải đảm bảo mọi quyền lợi cho trẻ em.</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c. Một số hoạt động trải nghiệm sẽ được tổ chức ngoài giờ học </a:t>
            </a:r>
            <a:r>
              <a:rPr lang="vi-VN" sz="3200" b="1" i="0" dirty="0">
                <a:solidFill>
                  <a:srgbClr val="000000"/>
                </a:solidFill>
                <a:effectLst/>
                <a:latin typeface="Cambria" panose="02040503050406030204" pitchFamily="18" charset="0"/>
                <a:ea typeface="Cambria" panose="02040503050406030204" pitchFamily="18" charset="0"/>
              </a:rPr>
              <a:t>chính khoá</a:t>
            </a:r>
            <a:r>
              <a:rPr lang="vi-VN" sz="3200" b="0" i="0" dirty="0">
                <a:solidFill>
                  <a:srgbClr val="000000"/>
                </a:solidFill>
                <a:effectLst/>
                <a:latin typeface="Cambria" panose="02040503050406030204" pitchFamily="18" charset="0"/>
                <a:ea typeface="Cambria" panose="02040503050406030204" pitchFamily="18" charset="0"/>
              </a:rPr>
              <a:t>.</a:t>
            </a:r>
          </a:p>
        </p:txBody>
      </p:sp>
      <p:pic>
        <p:nvPicPr>
          <p:cNvPr id="12" name="Picture 11">
            <a:extLst>
              <a:ext uri="{FF2B5EF4-FFF2-40B4-BE49-F238E27FC236}">
                <a16:creationId xmlns:a16="http://schemas.microsoft.com/office/drawing/2014/main" xmlns="" id="{F6F19A77-A240-4381-1A68-91052D4BED80}"/>
              </a:ext>
            </a:extLst>
          </p:cNvPr>
          <p:cNvPicPr>
            <a:picLocks noChangeAspect="1"/>
          </p:cNvPicPr>
          <p:nvPr/>
        </p:nvPicPr>
        <p:blipFill>
          <a:blip r:embed="rId4"/>
          <a:stretch>
            <a:fillRect/>
          </a:stretch>
        </p:blipFill>
        <p:spPr>
          <a:xfrm>
            <a:off x="2153920" y="2174239"/>
            <a:ext cx="2214880" cy="582295"/>
          </a:xfrm>
          <a:prstGeom prst="rect">
            <a:avLst/>
          </a:prstGeom>
        </p:spPr>
      </p:pic>
      <p:pic>
        <p:nvPicPr>
          <p:cNvPr id="13" name="Picture 12">
            <a:extLst>
              <a:ext uri="{FF2B5EF4-FFF2-40B4-BE49-F238E27FC236}">
                <a16:creationId xmlns:a16="http://schemas.microsoft.com/office/drawing/2014/main" xmlns="" id="{683A96A2-9E61-FB77-B2F6-D7BED2E5924D}"/>
              </a:ext>
            </a:extLst>
          </p:cNvPr>
          <p:cNvPicPr>
            <a:picLocks noChangeAspect="1"/>
          </p:cNvPicPr>
          <p:nvPr/>
        </p:nvPicPr>
        <p:blipFill>
          <a:blip r:embed="rId4"/>
          <a:stretch>
            <a:fillRect/>
          </a:stretch>
        </p:blipFill>
        <p:spPr>
          <a:xfrm>
            <a:off x="995680" y="2946399"/>
            <a:ext cx="1920240" cy="582295"/>
          </a:xfrm>
          <a:prstGeom prst="rect">
            <a:avLst/>
          </a:prstGeom>
        </p:spPr>
      </p:pic>
      <p:pic>
        <p:nvPicPr>
          <p:cNvPr id="14" name="Picture 13">
            <a:extLst>
              <a:ext uri="{FF2B5EF4-FFF2-40B4-BE49-F238E27FC236}">
                <a16:creationId xmlns:a16="http://schemas.microsoft.com/office/drawing/2014/main" xmlns="" id="{51EFB961-B546-A2BF-42E6-FDE4F52B57FB}"/>
              </a:ext>
            </a:extLst>
          </p:cNvPr>
          <p:cNvPicPr>
            <a:picLocks noChangeAspect="1"/>
          </p:cNvPicPr>
          <p:nvPr/>
        </p:nvPicPr>
        <p:blipFill>
          <a:blip r:embed="rId4"/>
          <a:stretch>
            <a:fillRect/>
          </a:stretch>
        </p:blipFill>
        <p:spPr>
          <a:xfrm>
            <a:off x="1341120" y="4419599"/>
            <a:ext cx="2062480" cy="582295"/>
          </a:xfrm>
          <a:prstGeom prst="rect">
            <a:avLst/>
          </a:prstGeom>
        </p:spPr>
      </p:pic>
    </p:spTree>
    <p:extLst>
      <p:ext uri="{BB962C8B-B14F-4D97-AF65-F5344CB8AC3E}">
        <p14:creationId xmlns:p14="http://schemas.microsoft.com/office/powerpoint/2010/main" val="10130365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2"/>
                                        </p:tgtEl>
                                        <p:attrNameLst>
                                          <p:attrName>ppt_w</p:attrName>
                                        </p:attrNameLst>
                                      </p:cBhvr>
                                      <p:tavLst>
                                        <p:tav tm="0">
                                          <p:val>
                                            <p:strVal val="ppt_w"/>
                                          </p:val>
                                        </p:tav>
                                        <p:tav tm="100000">
                                          <p:val>
                                            <p:fltVal val="0"/>
                                          </p:val>
                                        </p:tav>
                                      </p:tavLst>
                                    </p:anim>
                                    <p:anim calcmode="lin" valueType="num">
                                      <p:cBhvr>
                                        <p:cTn id="7" dur="500"/>
                                        <p:tgtEl>
                                          <p:spTgt spid="12"/>
                                        </p:tgtEl>
                                        <p:attrNameLst>
                                          <p:attrName>ppt_h</p:attrName>
                                        </p:attrNameLst>
                                      </p:cBhvr>
                                      <p:tavLst>
                                        <p:tav tm="0">
                                          <p:val>
                                            <p:strVal val="ppt_h"/>
                                          </p:val>
                                        </p:tav>
                                        <p:tav tm="100000">
                                          <p:val>
                                            <p:fltVal val="0"/>
                                          </p:val>
                                        </p:tav>
                                      </p:tavLst>
                                    </p:anim>
                                    <p:animEffect transition="out" filter="fade">
                                      <p:cBhvr>
                                        <p:cTn id="8" dur="500"/>
                                        <p:tgtEl>
                                          <p:spTgt spid="12"/>
                                        </p:tgtEl>
                                      </p:cBhvr>
                                    </p:animEffect>
                                    <p:set>
                                      <p:cBhvr>
                                        <p:cTn id="9"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3"/>
                                        </p:tgtEl>
                                        <p:attrNameLst>
                                          <p:attrName>ppt_w</p:attrName>
                                        </p:attrNameLst>
                                      </p:cBhvr>
                                      <p:tavLst>
                                        <p:tav tm="0">
                                          <p:val>
                                            <p:strVal val="ppt_w"/>
                                          </p:val>
                                        </p:tav>
                                        <p:tav tm="100000">
                                          <p:val>
                                            <p:fltVal val="0"/>
                                          </p:val>
                                        </p:tav>
                                      </p:tavLst>
                                    </p:anim>
                                    <p:anim calcmode="lin" valueType="num">
                                      <p:cBhvr>
                                        <p:cTn id="14" dur="500"/>
                                        <p:tgtEl>
                                          <p:spTgt spid="13"/>
                                        </p:tgtEl>
                                        <p:attrNameLst>
                                          <p:attrName>ppt_h</p:attrName>
                                        </p:attrNameLst>
                                      </p:cBhvr>
                                      <p:tavLst>
                                        <p:tav tm="0">
                                          <p:val>
                                            <p:strVal val="ppt_h"/>
                                          </p:val>
                                        </p:tav>
                                        <p:tav tm="100000">
                                          <p:val>
                                            <p:fltVal val="0"/>
                                          </p:val>
                                        </p:tav>
                                      </p:tavLst>
                                    </p:anim>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4"/>
                                        </p:tgtEl>
                                        <p:attrNameLst>
                                          <p:attrName>ppt_w</p:attrName>
                                        </p:attrNameLst>
                                      </p:cBhvr>
                                      <p:tavLst>
                                        <p:tav tm="0">
                                          <p:val>
                                            <p:strVal val="ppt_w"/>
                                          </p:val>
                                        </p:tav>
                                        <p:tav tm="100000">
                                          <p:val>
                                            <p:fltVal val="0"/>
                                          </p:val>
                                        </p:tav>
                                      </p:tavLst>
                                    </p:anim>
                                    <p:anim calcmode="lin" valueType="num">
                                      <p:cBhvr>
                                        <p:cTn id="21" dur="500"/>
                                        <p:tgtEl>
                                          <p:spTgt spid="14"/>
                                        </p:tgtEl>
                                        <p:attrNameLst>
                                          <p:attrName>ppt_h</p:attrName>
                                        </p:attrNameLst>
                                      </p:cBhvr>
                                      <p:tavLst>
                                        <p:tav tm="0">
                                          <p:val>
                                            <p:strVal val="ppt_h"/>
                                          </p:val>
                                        </p:tav>
                                        <p:tav tm="100000">
                                          <p:val>
                                            <p:fltVal val="0"/>
                                          </p:val>
                                        </p:tav>
                                      </p:tavLst>
                                    </p:anim>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FAAD291-A931-49F1-FFE0-B72B08F527D0}"/>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t="453" b="3075"/>
          <a:stretch/>
        </p:blipFill>
        <p:spPr>
          <a:xfrm>
            <a:off x="0" y="0"/>
            <a:ext cx="12192000" cy="6858000"/>
          </a:xfrm>
          <a:prstGeom prst="rect">
            <a:avLst/>
          </a:prstGeom>
        </p:spPr>
      </p:pic>
      <p:pic>
        <p:nvPicPr>
          <p:cNvPr id="6" name="Picture 5">
            <a:extLst>
              <a:ext uri="{FF2B5EF4-FFF2-40B4-BE49-F238E27FC236}">
                <a16:creationId xmlns:a16="http://schemas.microsoft.com/office/drawing/2014/main" xmlns="" id="{FAF9566E-812E-849B-D601-63E3DD70302E}"/>
              </a:ext>
            </a:extLst>
          </p:cNvPr>
          <p:cNvPicPr>
            <a:picLocks noChangeAspect="1"/>
          </p:cNvPicPr>
          <p:nvPr/>
        </p:nvPicPr>
        <p:blipFill>
          <a:blip r:embed="rId6"/>
          <a:stretch>
            <a:fillRect/>
          </a:stretch>
        </p:blipFill>
        <p:spPr>
          <a:xfrm rot="19189429">
            <a:off x="10114193" y="3456275"/>
            <a:ext cx="2595860" cy="3394082"/>
          </a:xfrm>
          <a:prstGeom prst="rect">
            <a:avLst/>
          </a:prstGeom>
        </p:spPr>
      </p:pic>
      <p:pic>
        <p:nvPicPr>
          <p:cNvPr id="7" name="Picture 6">
            <a:extLst>
              <a:ext uri="{FF2B5EF4-FFF2-40B4-BE49-F238E27FC236}">
                <a16:creationId xmlns:a16="http://schemas.microsoft.com/office/drawing/2014/main" xmlns="" id="{B340D4E8-A945-EFAC-0751-71DDA8225FFD}"/>
              </a:ext>
            </a:extLst>
          </p:cNvPr>
          <p:cNvPicPr>
            <a:picLocks noChangeAspect="1"/>
          </p:cNvPicPr>
          <p:nvPr/>
        </p:nvPicPr>
        <p:blipFill>
          <a:blip r:embed="rId7"/>
          <a:stretch>
            <a:fillRect/>
          </a:stretch>
        </p:blipFill>
        <p:spPr>
          <a:xfrm rot="2837166">
            <a:off x="-276747" y="3471827"/>
            <a:ext cx="2274849" cy="3362978"/>
          </a:xfrm>
          <a:prstGeom prst="rect">
            <a:avLst/>
          </a:prstGeom>
        </p:spPr>
      </p:pic>
      <p:grpSp>
        <p:nvGrpSpPr>
          <p:cNvPr id="3" name="Group 2">
            <a:extLst>
              <a:ext uri="{FF2B5EF4-FFF2-40B4-BE49-F238E27FC236}">
                <a16:creationId xmlns:a16="http://schemas.microsoft.com/office/drawing/2014/main" xmlns="" id="{0DD7DD14-F254-A116-2AD5-F6D69179BA99}"/>
              </a:ext>
            </a:extLst>
          </p:cNvPr>
          <p:cNvGrpSpPr/>
          <p:nvPr/>
        </p:nvGrpSpPr>
        <p:grpSpPr>
          <a:xfrm>
            <a:off x="3090783" y="2296234"/>
            <a:ext cx="6012281" cy="2554546"/>
            <a:chOff x="3090783" y="2296234"/>
            <a:chExt cx="6012281" cy="2554546"/>
          </a:xfrm>
        </p:grpSpPr>
        <p:sp>
          <p:nvSpPr>
            <p:cNvPr id="2" name="TextBox 1">
              <a:extLst>
                <a:ext uri="{FF2B5EF4-FFF2-40B4-BE49-F238E27FC236}">
                  <a16:creationId xmlns:a16="http://schemas.microsoft.com/office/drawing/2014/main" xmlns="" id="{5ECF52D6-E178-157D-A074-504D8709796A}"/>
                </a:ext>
              </a:extLst>
            </p:cNvPr>
            <p:cNvSpPr txBox="1"/>
            <p:nvPr/>
          </p:nvSpPr>
          <p:spPr>
            <a:xfrm>
              <a:off x="3092630" y="2296235"/>
              <a:ext cx="601043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17475">
                    <a:solidFill>
                      <a:prstClr val="white"/>
                    </a:solidFill>
                    <a:prstDash val="solid"/>
                  </a:ln>
                  <a:solidFill>
                    <a:prstClr val="white"/>
                  </a:solidFill>
                  <a:effectLst>
                    <a:outerShdw dist="38100" dir="2700000" algn="tl" rotWithShape="0">
                      <a:srgbClr val="3366FF"/>
                    </a:outerShdw>
                  </a:effectLst>
                  <a:uLnTx/>
                  <a:uFillTx/>
                  <a:latin typeface="UVN Banh Mi" pitchFamily="2" charset="0"/>
                  <a:ea typeface="+mn-ea"/>
                  <a:cs typeface="+mn-cs"/>
                </a:rPr>
                <a:t>TẠM BIỆT VÀ HẸN GẶP LẠI</a:t>
              </a:r>
              <a:endParaRPr kumimoji="0" lang="vi-VN" sz="8000" b="0" i="0" u="none" strike="noStrike" kern="1200" cap="none" spc="0" normalizeH="0" baseline="0" noProof="0" dirty="0">
                <a:ln w="117475">
                  <a:solidFill>
                    <a:prstClr val="white"/>
                  </a:solidFill>
                  <a:prstDash val="solid"/>
                </a:ln>
                <a:solidFill>
                  <a:prstClr val="white"/>
                </a:solidFill>
                <a:effectLst>
                  <a:outerShdw dist="38100" dir="2700000" algn="tl" rotWithShape="0">
                    <a:srgbClr val="3366FF"/>
                  </a:outerShdw>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xmlns="" id="{84483826-02E6-B493-6C36-2D3C2B2EA989}"/>
                </a:ext>
              </a:extLst>
            </p:cNvPr>
            <p:cNvSpPr txBox="1"/>
            <p:nvPr/>
          </p:nvSpPr>
          <p:spPr>
            <a:xfrm>
              <a:off x="3090783" y="2296234"/>
              <a:ext cx="601043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9050">
                    <a:solidFill>
                      <a:srgbClr val="0070C0"/>
                    </a:solidFill>
                    <a:prstDash val="solid"/>
                  </a:ln>
                  <a:solidFill>
                    <a:srgbClr val="66FFCC"/>
                  </a:solidFill>
                  <a:effectLst/>
                  <a:uLnTx/>
                  <a:uFillTx/>
                  <a:latin typeface="UVN Banh Mi" pitchFamily="2" charset="0"/>
                  <a:ea typeface="+mn-ea"/>
                  <a:cs typeface="+mn-cs"/>
                </a:rPr>
                <a:t>T</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Ạ</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M</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CC99FF"/>
                  </a:solidFill>
                  <a:effectLst/>
                  <a:uLnTx/>
                  <a:uFillTx/>
                  <a:latin typeface="UVN Banh Mi" pitchFamily="2" charset="0"/>
                  <a:ea typeface="+mn-ea"/>
                  <a:cs typeface="+mn-cs"/>
                </a:rPr>
                <a:t>B</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I</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Ệ</a:t>
              </a:r>
              <a:r>
                <a:rPr kumimoji="0" lang="en-US" sz="8000" b="1" i="0" u="none" strike="noStrike" kern="1200" cap="none" spc="0" normalizeH="0" baseline="0" noProof="0" dirty="0">
                  <a:ln w="19050">
                    <a:solidFill>
                      <a:srgbClr val="0070C0"/>
                    </a:solidFill>
                    <a:prstDash val="solid"/>
                  </a:ln>
                  <a:solidFill>
                    <a:srgbClr val="66FFCC"/>
                  </a:solidFill>
                  <a:effectLst/>
                  <a:uLnTx/>
                  <a:uFillTx/>
                  <a:latin typeface="UVN Banh Mi" pitchFamily="2" charset="0"/>
                  <a:ea typeface="+mn-ea"/>
                  <a:cs typeface="+mn-cs"/>
                </a:rPr>
                <a:t>T</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V</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À</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H</a:t>
              </a:r>
              <a:r>
                <a:rPr kumimoji="0" lang="en-US" sz="8000" b="1" i="0" u="none" strike="noStrike" kern="1200" cap="none" spc="0" normalizeH="0" baseline="0" noProof="0" dirty="0">
                  <a:ln w="19050">
                    <a:solidFill>
                      <a:srgbClr val="0070C0"/>
                    </a:solidFill>
                    <a:prstDash val="solid"/>
                  </a:ln>
                  <a:solidFill>
                    <a:srgbClr val="CC99FF"/>
                  </a:solidFill>
                  <a:effectLst/>
                  <a:uLnTx/>
                  <a:uFillTx/>
                  <a:latin typeface="UVN Banh Mi" pitchFamily="2" charset="0"/>
                  <a:ea typeface="+mn-ea"/>
                  <a:cs typeface="+mn-cs"/>
                </a:rPr>
                <a:t>Ẹ</a:t>
              </a:r>
              <a:r>
                <a:rPr kumimoji="0" lang="en-US" sz="8000" b="1" i="0" u="none" strike="noStrike" kern="1200" cap="none" spc="0" normalizeH="0" baseline="0" noProof="0" dirty="0">
                  <a:ln w="19050">
                    <a:solidFill>
                      <a:srgbClr val="0070C0"/>
                    </a:solidFill>
                    <a:prstDash val="solid"/>
                  </a:ln>
                  <a:solidFill>
                    <a:srgbClr val="66FFCC"/>
                  </a:solidFill>
                  <a:effectLst/>
                  <a:uLnTx/>
                  <a:uFillTx/>
                  <a:latin typeface="UVN Banh Mi" pitchFamily="2" charset="0"/>
                  <a:ea typeface="+mn-ea"/>
                  <a:cs typeface="+mn-cs"/>
                </a:rPr>
                <a:t>N</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G</a:t>
              </a:r>
              <a:r>
                <a:rPr kumimoji="0" lang="en-US" sz="8000" b="1" i="0" u="none" strike="noStrike" kern="1200" cap="none" spc="0" normalizeH="0" baseline="0" noProof="0" dirty="0">
                  <a:ln w="19050">
                    <a:solidFill>
                      <a:srgbClr val="0070C0"/>
                    </a:solidFill>
                    <a:prstDash val="solid"/>
                  </a:ln>
                  <a:solidFill>
                    <a:srgbClr val="CC99FF"/>
                  </a:solidFill>
                  <a:effectLst/>
                  <a:uLnTx/>
                  <a:uFillTx/>
                  <a:latin typeface="UVN Banh Mi" pitchFamily="2" charset="0"/>
                  <a:ea typeface="+mn-ea"/>
                  <a:cs typeface="+mn-cs"/>
                </a:rPr>
                <a:t>Ặ</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P</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L</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Ạ</a:t>
              </a:r>
              <a:r>
                <a:rPr kumimoji="0" lang="en-US" sz="8000" b="1" i="0" u="none" strike="noStrike" kern="1200" cap="none" spc="0" normalizeH="0" baseline="0" noProof="0" dirty="0">
                  <a:ln w="19050">
                    <a:solidFill>
                      <a:srgbClr val="0070C0"/>
                    </a:solidFill>
                    <a:prstDash val="solid"/>
                  </a:ln>
                  <a:solidFill>
                    <a:srgbClr val="CC99FF"/>
                  </a:solidFill>
                  <a:effectLst/>
                  <a:uLnTx/>
                  <a:uFillTx/>
                  <a:latin typeface="UVN Banh Mi" pitchFamily="2" charset="0"/>
                  <a:ea typeface="+mn-ea"/>
                  <a:cs typeface="+mn-cs"/>
                </a:rPr>
                <a:t>I</a:t>
              </a:r>
              <a:endParaRPr kumimoji="0" lang="vi-VN" sz="8000" b="1" i="0" u="none" strike="noStrike" kern="1200" cap="none" spc="0" normalizeH="0" baseline="0" noProof="0" dirty="0">
                <a:ln w="19050">
                  <a:solidFill>
                    <a:srgbClr val="0070C0"/>
                  </a:solidFill>
                  <a:prstDash val="solid"/>
                </a:ln>
                <a:solidFill>
                  <a:srgbClr val="CC99FF"/>
                </a:solidFill>
                <a:effectLst/>
                <a:uLnTx/>
                <a:uFillTx/>
                <a:latin typeface="Arial" panose="020B0604020202020204" pitchFamily="34" charset="0"/>
                <a:ea typeface="+mn-ea"/>
                <a:cs typeface="+mn-cs"/>
              </a:endParaRPr>
            </a:p>
          </p:txBody>
        </p:sp>
      </p:grpSp>
      <p:pic>
        <p:nvPicPr>
          <p:cNvPr id="5" name="Picture 4" descr="A round pink label with white text and a black background&#10;&#10;Description automatically generated">
            <a:extLst>
              <a:ext uri="{FF2B5EF4-FFF2-40B4-BE49-F238E27FC236}">
                <a16:creationId xmlns:a16="http://schemas.microsoft.com/office/drawing/2014/main" xmlns="" id="{3CFE59C3-2382-0D33-74CE-3894DA46BC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25104" y="86513"/>
            <a:ext cx="1576531" cy="1576531"/>
          </a:xfrm>
          <a:prstGeom prst="rect">
            <a:avLst/>
          </a:prstGeom>
        </p:spPr>
      </p:pic>
    </p:spTree>
    <p:extLst>
      <p:ext uri="{BB962C8B-B14F-4D97-AF65-F5344CB8AC3E}">
        <p14:creationId xmlns:p14="http://schemas.microsoft.com/office/powerpoint/2010/main" val="35817713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11" fill="hold">
                            <p:stCondLst>
                              <p:cond delay="500"/>
                            </p:stCondLst>
                            <p:childTnLst>
                              <p:par>
                                <p:cTn id="12" presetID="32" presetClass="emph" presetSubtype="0" repeatCount="indefinite" fill="hold" nodeType="afterEffect">
                                  <p:stCondLst>
                                    <p:cond delay="500"/>
                                  </p:stCondLst>
                                  <p:childTnLst>
                                    <p:animRot by="120000">
                                      <p:cBhvr>
                                        <p:cTn id="13" dur="200" fill="hold">
                                          <p:stCondLst>
                                            <p:cond delay="0"/>
                                          </p:stCondLst>
                                        </p:cTn>
                                        <p:tgtEl>
                                          <p:spTgt spid="3"/>
                                        </p:tgtEl>
                                        <p:attrNameLst>
                                          <p:attrName>r</p:attrName>
                                        </p:attrNameLst>
                                      </p:cBhvr>
                                    </p:animRot>
                                    <p:animRot by="-240000">
                                      <p:cBhvr>
                                        <p:cTn id="14" dur="400" fill="hold">
                                          <p:stCondLst>
                                            <p:cond delay="400"/>
                                          </p:stCondLst>
                                        </p:cTn>
                                        <p:tgtEl>
                                          <p:spTgt spid="3"/>
                                        </p:tgtEl>
                                        <p:attrNameLst>
                                          <p:attrName>r</p:attrName>
                                        </p:attrNameLst>
                                      </p:cBhvr>
                                    </p:animRot>
                                    <p:animRot by="240000">
                                      <p:cBhvr>
                                        <p:cTn id="15" dur="400" fill="hold">
                                          <p:stCondLst>
                                            <p:cond delay="800"/>
                                          </p:stCondLst>
                                        </p:cTn>
                                        <p:tgtEl>
                                          <p:spTgt spid="3"/>
                                        </p:tgtEl>
                                        <p:attrNameLst>
                                          <p:attrName>r</p:attrName>
                                        </p:attrNameLst>
                                      </p:cBhvr>
                                    </p:animRot>
                                    <p:animRot by="-240000">
                                      <p:cBhvr>
                                        <p:cTn id="16" dur="400" fill="hold">
                                          <p:stCondLst>
                                            <p:cond delay="1200"/>
                                          </p:stCondLst>
                                        </p:cTn>
                                        <p:tgtEl>
                                          <p:spTgt spid="3"/>
                                        </p:tgtEl>
                                        <p:attrNameLst>
                                          <p:attrName>r</p:attrName>
                                        </p:attrNameLst>
                                      </p:cBhvr>
                                    </p:animRot>
                                    <p:animRot by="120000">
                                      <p:cBhvr>
                                        <p:cTn id="17" dur="400" fill="hold">
                                          <p:stCondLst>
                                            <p:cond delay="1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8A4901C7-81BD-4DDC-202F-DC552D99163A}"/>
              </a:ext>
            </a:extLst>
          </p:cNvPr>
          <p:cNvPicPr>
            <a:picLocks noChangeAspect="1"/>
          </p:cNvPicPr>
          <p:nvPr/>
        </p:nvPicPr>
        <p:blipFill rotWithShape="1">
          <a:blip r:embed="rId3"/>
          <a:srcRect r="1601"/>
          <a:stretch/>
        </p:blipFill>
        <p:spPr>
          <a:xfrm>
            <a:off x="0" y="-1"/>
            <a:ext cx="12192000" cy="6858001"/>
          </a:xfrm>
          <a:prstGeom prst="rect">
            <a:avLst/>
          </a:prstGeom>
        </p:spPr>
      </p:pic>
      <p:pic>
        <p:nvPicPr>
          <p:cNvPr id="22" name="Picture 21">
            <a:extLst>
              <a:ext uri="{FF2B5EF4-FFF2-40B4-BE49-F238E27FC236}">
                <a16:creationId xmlns:a16="http://schemas.microsoft.com/office/drawing/2014/main" xmlns="" id="{FF19F875-9035-AB78-73A5-3D87791F2110}"/>
              </a:ext>
            </a:extLst>
          </p:cNvPr>
          <p:cNvPicPr>
            <a:picLocks noChangeAspect="1"/>
          </p:cNvPicPr>
          <p:nvPr/>
        </p:nvPicPr>
        <p:blipFill>
          <a:blip r:embed="rId4"/>
          <a:stretch>
            <a:fillRect/>
          </a:stretch>
        </p:blipFill>
        <p:spPr>
          <a:xfrm>
            <a:off x="8099267" y="3869680"/>
            <a:ext cx="3167469" cy="1728589"/>
          </a:xfrm>
          <a:prstGeom prst="rect">
            <a:avLst/>
          </a:prstGeom>
        </p:spPr>
      </p:pic>
      <p:pic>
        <p:nvPicPr>
          <p:cNvPr id="29" name="Picture 28">
            <a:extLst>
              <a:ext uri="{FF2B5EF4-FFF2-40B4-BE49-F238E27FC236}">
                <a16:creationId xmlns:a16="http://schemas.microsoft.com/office/drawing/2014/main" xmlns="" id="{0F9FFFE1-859D-0EAD-9DA2-2EEB807A8094}"/>
              </a:ext>
            </a:extLst>
          </p:cNvPr>
          <p:cNvPicPr>
            <a:picLocks noChangeAspect="1"/>
          </p:cNvPicPr>
          <p:nvPr/>
        </p:nvPicPr>
        <p:blipFill>
          <a:blip r:embed="rId5"/>
          <a:stretch>
            <a:fillRect/>
          </a:stretch>
        </p:blipFill>
        <p:spPr>
          <a:xfrm>
            <a:off x="4955626" y="4138199"/>
            <a:ext cx="615749" cy="615749"/>
          </a:xfrm>
          <a:prstGeom prst="rect">
            <a:avLst/>
          </a:prstGeom>
        </p:spPr>
      </p:pic>
      <p:pic>
        <p:nvPicPr>
          <p:cNvPr id="30" name="Picture 29">
            <a:extLst>
              <a:ext uri="{FF2B5EF4-FFF2-40B4-BE49-F238E27FC236}">
                <a16:creationId xmlns:a16="http://schemas.microsoft.com/office/drawing/2014/main" xmlns="" id="{721E97D0-696D-0396-6C2C-EA021978CDDB}"/>
              </a:ext>
            </a:extLst>
          </p:cNvPr>
          <p:cNvPicPr>
            <a:picLocks noChangeAspect="1"/>
          </p:cNvPicPr>
          <p:nvPr/>
        </p:nvPicPr>
        <p:blipFill>
          <a:blip r:embed="rId5"/>
          <a:stretch>
            <a:fillRect/>
          </a:stretch>
        </p:blipFill>
        <p:spPr>
          <a:xfrm>
            <a:off x="11439325" y="187511"/>
            <a:ext cx="615749" cy="615749"/>
          </a:xfrm>
          <a:prstGeom prst="rect">
            <a:avLst/>
          </a:prstGeom>
        </p:spPr>
      </p:pic>
      <p:pic>
        <p:nvPicPr>
          <p:cNvPr id="1026" name="Picture 2" descr="Tạ Quang Bửu">
            <a:extLst>
              <a:ext uri="{FF2B5EF4-FFF2-40B4-BE49-F238E27FC236}">
                <a16:creationId xmlns:a16="http://schemas.microsoft.com/office/drawing/2014/main" xmlns="" id="{434465A5-5C02-C2DE-4678-78C6DE8E3C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725" y="3057525"/>
            <a:ext cx="2626835" cy="36337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8" name="Picture 4" descr="Giáo sư Tạ Quang Bửu - Nhà đại trí thức Việt Nam thời đại Hồ Chí Minh.">
            <a:extLst>
              <a:ext uri="{FF2B5EF4-FFF2-40B4-BE49-F238E27FC236}">
                <a16:creationId xmlns:a16="http://schemas.microsoft.com/office/drawing/2014/main" xmlns="" id="{0E16A5E2-30C4-A607-0CFD-3A4E3F6141C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74848" y="-239395"/>
            <a:ext cx="4817152" cy="31349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yellow circles with red lines&#10;&#10;Description automatically generated">
            <a:extLst>
              <a:ext uri="{FF2B5EF4-FFF2-40B4-BE49-F238E27FC236}">
                <a16:creationId xmlns:a16="http://schemas.microsoft.com/office/drawing/2014/main" xmlns="" id="{A692136C-0CF1-413C-35B9-9EA684C00F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6274" y="936417"/>
            <a:ext cx="2867025" cy="1716295"/>
          </a:xfrm>
          <a:prstGeom prst="rect">
            <a:avLst/>
          </a:prstGeom>
        </p:spPr>
      </p:pic>
      <p:pic>
        <p:nvPicPr>
          <p:cNvPr id="5" name="Picture 4" descr="A purple text with eyes&#10;&#10;Description automatically generated">
            <a:extLst>
              <a:ext uri="{FF2B5EF4-FFF2-40B4-BE49-F238E27FC236}">
                <a16:creationId xmlns:a16="http://schemas.microsoft.com/office/drawing/2014/main" xmlns="" id="{78994FD8-FAD4-0C36-77D2-53FB9E5655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05000" y="1985962"/>
            <a:ext cx="9753600" cy="2409825"/>
          </a:xfrm>
          <a:prstGeom prst="rect">
            <a:avLst/>
          </a:prstGeom>
        </p:spPr>
      </p:pic>
      <p:pic>
        <p:nvPicPr>
          <p:cNvPr id="7" name="Picture 6">
            <a:extLst>
              <a:ext uri="{FF2B5EF4-FFF2-40B4-BE49-F238E27FC236}">
                <a16:creationId xmlns:a16="http://schemas.microsoft.com/office/drawing/2014/main" xmlns="" id="{C856143A-341B-E84E-AD91-CB9A51132887}"/>
              </a:ext>
            </a:extLst>
          </p:cNvPr>
          <p:cNvPicPr>
            <a:picLocks noChangeAspect="1"/>
          </p:cNvPicPr>
          <p:nvPr/>
        </p:nvPicPr>
        <p:blipFill>
          <a:blip r:embed="rId10"/>
          <a:stretch>
            <a:fillRect/>
          </a:stretch>
        </p:blipFill>
        <p:spPr>
          <a:xfrm>
            <a:off x="-212665" y="-220478"/>
            <a:ext cx="1523956" cy="1508868"/>
          </a:xfrm>
          <a:prstGeom prst="rect">
            <a:avLst/>
          </a:prstGeom>
        </p:spPr>
      </p:pic>
      <p:grpSp>
        <p:nvGrpSpPr>
          <p:cNvPr id="8" name="Group 7">
            <a:extLst>
              <a:ext uri="{FF2B5EF4-FFF2-40B4-BE49-F238E27FC236}">
                <a16:creationId xmlns:a16="http://schemas.microsoft.com/office/drawing/2014/main" xmlns="" id="{6600995A-071D-3EBB-3B82-CA8DBC0DE1F5}"/>
              </a:ext>
            </a:extLst>
          </p:cNvPr>
          <p:cNvGrpSpPr/>
          <p:nvPr/>
        </p:nvGrpSpPr>
        <p:grpSpPr>
          <a:xfrm>
            <a:off x="3495675" y="-188629"/>
            <a:ext cx="3933314" cy="1369729"/>
            <a:chOff x="3718521" y="453356"/>
            <a:chExt cx="3627734" cy="2193758"/>
          </a:xfrm>
        </p:grpSpPr>
        <p:pic>
          <p:nvPicPr>
            <p:cNvPr id="9" name="图片 38">
              <a:extLst>
                <a:ext uri="{FF2B5EF4-FFF2-40B4-BE49-F238E27FC236}">
                  <a16:creationId xmlns:a16="http://schemas.microsoft.com/office/drawing/2014/main" xmlns="" id="{A6B756AC-4502-178D-F3EC-2F13711E326B}"/>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718521" y="453356"/>
              <a:ext cx="3627734" cy="2193758"/>
            </a:xfrm>
            <a:prstGeom prst="rect">
              <a:avLst/>
            </a:prstGeom>
          </p:spPr>
        </p:pic>
        <p:sp>
          <p:nvSpPr>
            <p:cNvPr id="11" name="Rectangle 10">
              <a:extLst>
                <a:ext uri="{FF2B5EF4-FFF2-40B4-BE49-F238E27FC236}">
                  <a16:creationId xmlns:a16="http://schemas.microsoft.com/office/drawing/2014/main" xmlns="" id="{874B9444-B617-44B4-40C3-87AA6166AFA2}"/>
                </a:ext>
              </a:extLst>
            </p:cNvPr>
            <p:cNvSpPr/>
            <p:nvPr/>
          </p:nvSpPr>
          <p:spPr>
            <a:xfrm>
              <a:off x="4632370" y="910784"/>
              <a:ext cx="1856253" cy="932455"/>
            </a:xfrm>
            <a:prstGeom prst="rect">
              <a:avLst/>
            </a:prstGeom>
            <a:noFill/>
          </p:spPr>
          <p:txBody>
            <a:bodyPr wrap="none" lIns="91440" tIns="45720" rIns="91440" bIns="45720">
              <a:prstTxWarp prst="textChevron">
                <a:avLst>
                  <a:gd name="adj" fmla="val 23768"/>
                </a:avLst>
              </a:prstTxWarp>
              <a:spAutoFit/>
            </a:bodyPr>
            <a:lstStyle/>
            <a:p>
              <a:pPr algn="ctr"/>
              <a:r>
                <a:rPr lang="vi-VN" sz="5400">
                  <a:ln w="38100">
                    <a:noFill/>
                  </a:ln>
                  <a:effectLst>
                    <a:outerShdw blurRad="38100" dist="19050" dir="2700000" algn="tl" rotWithShape="0">
                      <a:schemeClr val="dk1">
                        <a:alpha val="40000"/>
                      </a:schemeClr>
                    </a:outerShdw>
                  </a:effectLst>
                  <a:latin typeface="iCiel Pequena" pitchFamily="50" charset="0"/>
                </a:rPr>
                <a:t>Tiếng Việt</a:t>
              </a:r>
              <a:endParaRPr lang="en-US" sz="5400" b="0" cap="none" spc="0">
                <a:ln w="38100">
                  <a:noFill/>
                </a:ln>
                <a:effectLst>
                  <a:outerShdw blurRad="38100" dist="19050" dir="2700000" algn="tl" rotWithShape="0">
                    <a:schemeClr val="dk1">
                      <a:alpha val="40000"/>
                    </a:schemeClr>
                  </a:outerShdw>
                </a:effectLst>
                <a:latin typeface="iCiel Pequena" pitchFamily="50" charset="0"/>
              </a:endParaRPr>
            </a:p>
          </p:txBody>
        </p:sp>
      </p:grpSp>
      <p:pic>
        <p:nvPicPr>
          <p:cNvPr id="2" name="Picture 1" descr="A round pink label with white text and a black background&#10;&#10;Description automatically generated">
            <a:extLst>
              <a:ext uri="{FF2B5EF4-FFF2-40B4-BE49-F238E27FC236}">
                <a16:creationId xmlns:a16="http://schemas.microsoft.com/office/drawing/2014/main" xmlns="" id="{C502D677-32A7-3A9F-26BE-85EEC36A709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25104" y="86513"/>
            <a:ext cx="1576531" cy="1576531"/>
          </a:xfrm>
          <a:prstGeom prst="rect">
            <a:avLst/>
          </a:prstGeom>
        </p:spPr>
      </p:pic>
    </p:spTree>
    <p:extLst>
      <p:ext uri="{BB962C8B-B14F-4D97-AF65-F5344CB8AC3E}">
        <p14:creationId xmlns:p14="http://schemas.microsoft.com/office/powerpoint/2010/main" val="9948539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anim calcmode="lin" valueType="num">
                                      <p:cBhvr>
                                        <p:cTn id="23" dur="1000" fill="hold"/>
                                        <p:tgtEl>
                                          <p:spTgt spid="1028"/>
                                        </p:tgtEl>
                                        <p:attrNameLst>
                                          <p:attrName>ppt_x</p:attrName>
                                        </p:attrNameLst>
                                      </p:cBhvr>
                                      <p:tavLst>
                                        <p:tav tm="0">
                                          <p:val>
                                            <p:strVal val="#ppt_x"/>
                                          </p:val>
                                        </p:tav>
                                        <p:tav tm="100000">
                                          <p:val>
                                            <p:strVal val="#ppt_x"/>
                                          </p:val>
                                        </p:tav>
                                      </p:tavLst>
                                    </p:anim>
                                    <p:anim calcmode="lin" valueType="num">
                                      <p:cBhvr>
                                        <p:cTn id="2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xmlns=""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6256" y="-39527"/>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xmlns=""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xmlns=""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xmlns=""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xmlns=""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xmlns=""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xmlns=""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xmlns=""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xmlns=""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xmlns=""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xmlns=""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xmlns=""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xmlns="" id="{5E935E33-D277-6F6F-9027-4B2AC0D324E7}"/>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D1264516-3FB8-034A-03D4-B97D1C3157AA}"/>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635430" y="2173399"/>
            <a:ext cx="3335608" cy="510624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3A886F80-7AF0-6F99-97D3-43EF720B2631}"/>
              </a:ext>
            </a:extLst>
          </p:cNvPr>
          <p:cNvPicPr>
            <a:picLocks noChangeAspect="1"/>
          </p:cNvPicPr>
          <p:nvPr/>
        </p:nvPicPr>
        <p:blipFill>
          <a:blip r:embed="rId16"/>
          <a:stretch>
            <a:fillRect/>
          </a:stretch>
        </p:blipFill>
        <p:spPr>
          <a:xfrm>
            <a:off x="3338770" y="0"/>
            <a:ext cx="8590008" cy="3432345"/>
          </a:xfrm>
          <a:prstGeom prst="rect">
            <a:avLst/>
          </a:prstGeom>
        </p:spPr>
      </p:pic>
    </p:spTree>
    <p:extLst>
      <p:ext uri="{BB962C8B-B14F-4D97-AF65-F5344CB8AC3E}">
        <p14:creationId xmlns:p14="http://schemas.microsoft.com/office/powerpoint/2010/main" val="342554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xmlns="" id="{2605772A-1E5C-F0B6-F038-153067DD31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4127" y="0"/>
            <a:ext cx="1162373" cy="1137672"/>
          </a:xfrm>
          <a:prstGeom prst="rect">
            <a:avLst/>
          </a:prstGeom>
        </p:spPr>
      </p:pic>
      <p:pic>
        <p:nvPicPr>
          <p:cNvPr id="14" name="Picture 7">
            <a:extLst>
              <a:ext uri="{FF2B5EF4-FFF2-40B4-BE49-F238E27FC236}">
                <a16:creationId xmlns:a16="http://schemas.microsoft.com/office/drawing/2014/main" xmlns="" id="{BD2DF8EB-4BFE-535F-E1B0-2B80B3B15EE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83503" y="3277967"/>
            <a:ext cx="4725776" cy="2861243"/>
          </a:xfrm>
          <a:prstGeom prst="rect">
            <a:avLst/>
          </a:prstGeom>
        </p:spPr>
      </p:pic>
      <p:pic>
        <p:nvPicPr>
          <p:cNvPr id="3074" name="Picture 2" descr="Em Bé Học Bài, Học Sinh Mầm Non - KhoThietKe.Net">
            <a:extLst>
              <a:ext uri="{FF2B5EF4-FFF2-40B4-BE49-F238E27FC236}">
                <a16:creationId xmlns:a16="http://schemas.microsoft.com/office/drawing/2014/main" xmlns="" id="{66CFE989-F209-D174-4268-BE93BA0083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1363" y="3734242"/>
            <a:ext cx="3171849" cy="1909777"/>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xmlns="" id="{6812A794-AB04-F44C-E2EC-C3304D5B7BBC}"/>
              </a:ext>
            </a:extLst>
          </p:cNvPr>
          <p:cNvGrpSpPr/>
          <p:nvPr/>
        </p:nvGrpSpPr>
        <p:grpSpPr>
          <a:xfrm>
            <a:off x="4384746" y="1229464"/>
            <a:ext cx="3099216" cy="1678441"/>
            <a:chOff x="869770" y="2086606"/>
            <a:chExt cx="3099216" cy="1678441"/>
          </a:xfrm>
        </p:grpSpPr>
        <p:sp>
          <p:nvSpPr>
            <p:cNvPr id="20" name="Rectangle: Rounded Corners 19">
              <a:extLst>
                <a:ext uri="{FF2B5EF4-FFF2-40B4-BE49-F238E27FC236}">
                  <a16:creationId xmlns:a16="http://schemas.microsoft.com/office/drawing/2014/main" xmlns="" id="{5CCCB092-2F57-7D64-AF16-CCD2F6984601}"/>
                </a:ext>
              </a:extLst>
            </p:cNvPr>
            <p:cNvSpPr/>
            <p:nvPr/>
          </p:nvSpPr>
          <p:spPr>
            <a:xfrm>
              <a:off x="1451869" y="2768585"/>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xmlns="" id="{7D2E7978-A87B-A5C2-2FC7-531D264CDADD}"/>
                </a:ext>
              </a:extLst>
            </p:cNvPr>
            <p:cNvSpPr txBox="1"/>
            <p:nvPr/>
          </p:nvSpPr>
          <p:spPr>
            <a:xfrm>
              <a:off x="1668208" y="2882095"/>
              <a:ext cx="23007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srgbClr val="002060"/>
                  </a:solidFill>
                  <a:effectLst>
                    <a:outerShdw blurRad="38100" dist="25400" dir="5400000" algn="ctr" rotWithShape="0">
                      <a:srgbClr val="6E747A">
                        <a:alpha val="43000"/>
                      </a:srgbClr>
                    </a:outerShdw>
                  </a:effectLst>
                  <a:uLnTx/>
                  <a:uFillTx/>
                  <a:latin typeface="UTM Duepuntozero" panose="02040603050506020204" pitchFamily="18" charset="0"/>
                  <a:ea typeface="+mn-ea"/>
                  <a:cs typeface="+mn-cs"/>
                </a:rPr>
                <a:t>Mắt dõi</a:t>
              </a:r>
            </a:p>
          </p:txBody>
        </p:sp>
        <p:pic>
          <p:nvPicPr>
            <p:cNvPr id="24" name="Picture 23">
              <a:extLst>
                <a:ext uri="{FF2B5EF4-FFF2-40B4-BE49-F238E27FC236}">
                  <a16:creationId xmlns:a16="http://schemas.microsoft.com/office/drawing/2014/main" xmlns="" id="{90E5BADE-E60B-AB26-745D-FEAF10F6158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52" name="Group 51">
            <a:extLst>
              <a:ext uri="{FF2B5EF4-FFF2-40B4-BE49-F238E27FC236}">
                <a16:creationId xmlns:a16="http://schemas.microsoft.com/office/drawing/2014/main" xmlns="" id="{8F18881C-B74E-6843-68A6-9ADCF96DA3C7}"/>
              </a:ext>
            </a:extLst>
          </p:cNvPr>
          <p:cNvGrpSpPr/>
          <p:nvPr/>
        </p:nvGrpSpPr>
        <p:grpSpPr>
          <a:xfrm>
            <a:off x="8923004" y="1409817"/>
            <a:ext cx="3030511" cy="1504256"/>
            <a:chOff x="5006569" y="2258732"/>
            <a:chExt cx="3030511" cy="1504256"/>
          </a:xfrm>
        </p:grpSpPr>
        <p:sp>
          <p:nvSpPr>
            <p:cNvPr id="37" name="Rectangle: Rounded Corners 36">
              <a:extLst>
                <a:ext uri="{FF2B5EF4-FFF2-40B4-BE49-F238E27FC236}">
                  <a16:creationId xmlns:a16="http://schemas.microsoft.com/office/drawing/2014/main" xmlns="" id="{BB3C7EA4-9FE4-23B3-22D4-BD1F16CCD208}"/>
                </a:ext>
              </a:extLst>
            </p:cNvPr>
            <p:cNvSpPr/>
            <p:nvPr/>
          </p:nvSpPr>
          <p:spPr>
            <a:xfrm>
              <a:off x="5519963" y="2766526"/>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TextBox 40">
              <a:extLst>
                <a:ext uri="{FF2B5EF4-FFF2-40B4-BE49-F238E27FC236}">
                  <a16:creationId xmlns:a16="http://schemas.microsoft.com/office/drawing/2014/main" xmlns="" id="{2F06BA5C-9689-DD44-38C2-D7895C3D299A}"/>
                </a:ext>
              </a:extLst>
            </p:cNvPr>
            <p:cNvSpPr txBox="1"/>
            <p:nvPr/>
          </p:nvSpPr>
          <p:spPr>
            <a:xfrm>
              <a:off x="5736302" y="2880036"/>
              <a:ext cx="23007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srgbClr val="002060"/>
                  </a:solidFill>
                  <a:effectLst>
                    <a:outerShdw blurRad="38100" dist="25400" dir="5400000" algn="ctr" rotWithShape="0">
                      <a:srgbClr val="6E747A">
                        <a:alpha val="43000"/>
                      </a:srgbClr>
                    </a:outerShdw>
                  </a:effectLst>
                  <a:uLnTx/>
                  <a:uFillTx/>
                  <a:latin typeface="UTM Duepuntozero" panose="02040603050506020204" pitchFamily="18" charset="0"/>
                  <a:ea typeface="+mn-ea"/>
                  <a:cs typeface="+mn-cs"/>
                </a:rPr>
                <a:t>Tai nghe</a:t>
              </a:r>
            </a:p>
          </p:txBody>
        </p:sp>
        <p:pic>
          <p:nvPicPr>
            <p:cNvPr id="48" name="Picture 47">
              <a:extLst>
                <a:ext uri="{FF2B5EF4-FFF2-40B4-BE49-F238E27FC236}">
                  <a16:creationId xmlns:a16="http://schemas.microsoft.com/office/drawing/2014/main" xmlns="" id="{DD7A32DA-AF21-784E-BD0F-B5965D031C0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487" b="94385" l="9367" r="95696">
                          <a14:foregroundMark x1="63797" y1="7487" x2="63797" y2="7487"/>
                          <a14:foregroundMark x1="95949" y1="38770" x2="95949" y2="38770"/>
                          <a14:foregroundMark x1="54177" y1="94385" x2="54177" y2="94385"/>
                          <a14:foregroundMark x1="36203" y1="54011" x2="36203" y2="54011"/>
                          <a14:foregroundMark x1="28101" y1="52139" x2="28101" y2="52139"/>
                          <a14:foregroundMark x1="19494" y1="55882" x2="19494" y2="55882"/>
                        </a14:backgroundRemoval>
                      </a14:imgEffect>
                    </a14:imgLayer>
                  </a14:imgProps>
                </a:ext>
              </a:extLst>
            </a:blip>
            <a:stretch>
              <a:fillRect/>
            </a:stretch>
          </p:blipFill>
          <p:spPr>
            <a:xfrm>
              <a:off x="5006569" y="2258732"/>
              <a:ext cx="1052414" cy="996463"/>
            </a:xfrm>
            <a:prstGeom prst="rect">
              <a:avLst/>
            </a:prstGeom>
          </p:spPr>
        </p:pic>
      </p:grpSp>
      <p:grpSp>
        <p:nvGrpSpPr>
          <p:cNvPr id="51" name="Group 50">
            <a:extLst>
              <a:ext uri="{FF2B5EF4-FFF2-40B4-BE49-F238E27FC236}">
                <a16:creationId xmlns:a16="http://schemas.microsoft.com/office/drawing/2014/main" xmlns="" id="{65B60BCA-6829-9747-3DE4-C293F42B9C44}"/>
              </a:ext>
            </a:extLst>
          </p:cNvPr>
          <p:cNvGrpSpPr/>
          <p:nvPr/>
        </p:nvGrpSpPr>
        <p:grpSpPr>
          <a:xfrm>
            <a:off x="6871861" y="3239439"/>
            <a:ext cx="3281287" cy="1443735"/>
            <a:chOff x="8958284" y="2317194"/>
            <a:chExt cx="3281287" cy="1443735"/>
          </a:xfrm>
        </p:grpSpPr>
        <p:sp>
          <p:nvSpPr>
            <p:cNvPr id="42" name="Rectangle: Rounded Corners 41">
              <a:extLst>
                <a:ext uri="{FF2B5EF4-FFF2-40B4-BE49-F238E27FC236}">
                  <a16:creationId xmlns:a16="http://schemas.microsoft.com/office/drawing/2014/main" xmlns="" id="{D7F91695-3144-B12A-B6BF-580A0E3942D2}"/>
                </a:ext>
              </a:extLst>
            </p:cNvPr>
            <p:cNvSpPr/>
            <p:nvPr/>
          </p:nvSpPr>
          <p:spPr>
            <a:xfrm>
              <a:off x="9588057" y="2764467"/>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TextBox 42">
              <a:extLst>
                <a:ext uri="{FF2B5EF4-FFF2-40B4-BE49-F238E27FC236}">
                  <a16:creationId xmlns:a16="http://schemas.microsoft.com/office/drawing/2014/main" xmlns="" id="{BAADA1BB-D75D-B009-F589-95DD776A4AEF}"/>
                </a:ext>
              </a:extLst>
            </p:cNvPr>
            <p:cNvSpPr txBox="1"/>
            <p:nvPr/>
          </p:nvSpPr>
          <p:spPr>
            <a:xfrm>
              <a:off x="9938793" y="2880036"/>
              <a:ext cx="23007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srgbClr val="002060"/>
                  </a:solidFill>
                  <a:effectLst>
                    <a:outerShdw blurRad="38100" dist="25400" dir="5400000" algn="ctr" rotWithShape="0">
                      <a:srgbClr val="6E747A">
                        <a:alpha val="43000"/>
                      </a:srgbClr>
                    </a:outerShdw>
                  </a:effectLst>
                  <a:uLnTx/>
                  <a:uFillTx/>
                  <a:latin typeface="UTM Duepuntozero" panose="02040603050506020204" pitchFamily="18" charset="0"/>
                  <a:ea typeface="+mn-ea"/>
                  <a:cs typeface="+mn-cs"/>
                </a:rPr>
                <a:t>Tay dò</a:t>
              </a:r>
            </a:p>
          </p:txBody>
        </p:sp>
        <p:pic>
          <p:nvPicPr>
            <p:cNvPr id="50" name="Picture 49">
              <a:extLst>
                <a:ext uri="{FF2B5EF4-FFF2-40B4-BE49-F238E27FC236}">
                  <a16:creationId xmlns:a16="http://schemas.microsoft.com/office/drawing/2014/main" xmlns="" id="{63EF6D5D-B1F4-580D-1959-BD00E7FB271C}"/>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762" b="95536" l="7990" r="89691">
                          <a14:foregroundMark x1="20876" y1="7143" x2="49742" y2="60714"/>
                          <a14:foregroundMark x1="49742" y1="60714" x2="49742" y2="61012"/>
                          <a14:foregroundMark x1="42268" y1="14583" x2="78866" y2="73214"/>
                          <a14:foregroundMark x1="61340" y1="7143" x2="73711" y2="51190"/>
                          <a14:foregroundMark x1="17268" y1="4762" x2="76804" y2="7440"/>
                          <a14:foregroundMark x1="8763" y1="19345" x2="7990" y2="33631"/>
                          <a14:foregroundMark x1="70361" y1="93155" x2="70361" y2="93155"/>
                          <a14:foregroundMark x1="65979" y1="92262" x2="65979" y2="95536"/>
                          <a14:backgroundMark x1="46134" y1="84821" x2="51289" y2="88095"/>
                        </a14:backgroundRemoval>
                      </a14:imgEffect>
                    </a14:imgLayer>
                  </a14:imgProps>
                </a:ext>
              </a:extLst>
            </a:blip>
            <a:stretch>
              <a:fillRect/>
            </a:stretch>
          </p:blipFill>
          <p:spPr>
            <a:xfrm>
              <a:off x="8958284" y="2317194"/>
              <a:ext cx="1223131" cy="1059206"/>
            </a:xfrm>
            <a:prstGeom prst="rect">
              <a:avLst/>
            </a:prstGeom>
          </p:spPr>
        </p:pic>
      </p:grpSp>
      <p:pic>
        <p:nvPicPr>
          <p:cNvPr id="2" name="Picture 1">
            <a:extLst>
              <a:ext uri="{FF2B5EF4-FFF2-40B4-BE49-F238E27FC236}">
                <a16:creationId xmlns:a16="http://schemas.microsoft.com/office/drawing/2014/main" xmlns="" id="{A7DE891A-324D-7CF1-503A-E76081938097}"/>
              </a:ext>
            </a:extLst>
          </p:cNvPr>
          <p:cNvPicPr>
            <a:picLocks noChangeAspect="1"/>
          </p:cNvPicPr>
          <p:nvPr/>
        </p:nvPicPr>
        <p:blipFill>
          <a:blip r:embed="rId15"/>
          <a:stretch>
            <a:fillRect/>
          </a:stretch>
        </p:blipFill>
        <p:spPr>
          <a:xfrm>
            <a:off x="5836136" y="296088"/>
            <a:ext cx="4322439" cy="1780186"/>
          </a:xfrm>
          <a:prstGeom prst="rect">
            <a:avLst/>
          </a:prstGeom>
        </p:spPr>
      </p:pic>
      <p:pic>
        <p:nvPicPr>
          <p:cNvPr id="4" name="Picture 4" descr="3D animation, mother, short hair, glasses, blue checkered shirt, gray pants, sandals, backpack">
            <a:extLst>
              <a:ext uri="{FF2B5EF4-FFF2-40B4-BE49-F238E27FC236}">
                <a16:creationId xmlns:a16="http://schemas.microsoft.com/office/drawing/2014/main" xmlns="" id="{31CA1379-9197-3C36-2E9E-AD969D2FDF1A}"/>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53526" y="1843314"/>
            <a:ext cx="5014686" cy="5014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67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0000" fill="hold" nodeType="withEffect">
                                  <p:stCondLst>
                                    <p:cond delay="50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750" fill="hold"/>
                                        <p:tgtEl>
                                          <p:spTgt spid="44"/>
                                        </p:tgtEl>
                                        <p:attrNameLst>
                                          <p:attrName>ppt_x</p:attrName>
                                        </p:attrNameLst>
                                      </p:cBhvr>
                                      <p:tavLst>
                                        <p:tav tm="0">
                                          <p:val>
                                            <p:strVal val="#ppt_x"/>
                                          </p:val>
                                        </p:tav>
                                        <p:tav tm="100000">
                                          <p:val>
                                            <p:strVal val="#ppt_x"/>
                                          </p:val>
                                        </p:tav>
                                      </p:tavLst>
                                    </p:anim>
                                    <p:anim calcmode="lin" valueType="num">
                                      <p:cBhvr additive="base">
                                        <p:cTn id="8" dur="750" fill="hold"/>
                                        <p:tgtEl>
                                          <p:spTgt spid="4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9" presetID="2" presetClass="entr" presetSubtype="4" decel="30000" fill="hold" nodeType="withEffect">
                                  <p:stCondLst>
                                    <p:cond delay="125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750" fill="hold"/>
                                        <p:tgtEl>
                                          <p:spTgt spid="52"/>
                                        </p:tgtEl>
                                        <p:attrNameLst>
                                          <p:attrName>ppt_x</p:attrName>
                                        </p:attrNameLst>
                                      </p:cBhvr>
                                      <p:tavLst>
                                        <p:tav tm="0">
                                          <p:val>
                                            <p:strVal val="#ppt_x"/>
                                          </p:val>
                                        </p:tav>
                                        <p:tav tm="100000">
                                          <p:val>
                                            <p:strVal val="#ppt_x"/>
                                          </p:val>
                                        </p:tav>
                                      </p:tavLst>
                                    </p:anim>
                                    <p:anim calcmode="lin" valueType="num">
                                      <p:cBhvr additive="base">
                                        <p:cTn id="12"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par>
                                <p:cTn id="13" presetID="2" presetClass="entr" presetSubtype="4" decel="30000" fill="hold" nodeType="withEffect">
                                  <p:stCondLst>
                                    <p:cond delay="200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750" fill="hold"/>
                                        <p:tgtEl>
                                          <p:spTgt spid="51"/>
                                        </p:tgtEl>
                                        <p:attrNameLst>
                                          <p:attrName>ppt_x</p:attrName>
                                        </p:attrNameLst>
                                      </p:cBhvr>
                                      <p:tavLst>
                                        <p:tav tm="0">
                                          <p:val>
                                            <p:strVal val="#ppt_x"/>
                                          </p:val>
                                        </p:tav>
                                        <p:tav tm="100000">
                                          <p:val>
                                            <p:strVal val="#ppt_x"/>
                                          </p:val>
                                        </p:tav>
                                      </p:tavLst>
                                    </p:anim>
                                    <p:anim calcmode="lin" valueType="num">
                                      <p:cBhvr additive="base">
                                        <p:cTn id="16" dur="750" fill="hold"/>
                                        <p:tgtEl>
                                          <p:spTgt spid="5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xmlns="" id="{E0FB9838-FA85-32ED-FE35-3D978DC6C558}"/>
              </a:ext>
            </a:extLst>
          </p:cNvPr>
          <p:cNvSpPr txBox="1"/>
          <p:nvPr/>
        </p:nvSpPr>
        <p:spPr>
          <a:xfrm>
            <a:off x="3332136" y="480447"/>
            <a:ext cx="3859078" cy="4184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xmlns="" id="{2B539C93-6DEC-A04B-5515-7745B79BD9EC}"/>
              </a:ext>
            </a:extLst>
          </p:cNvPr>
          <p:cNvSpPr txBox="1"/>
          <p:nvPr/>
        </p:nvSpPr>
        <p:spPr>
          <a:xfrm>
            <a:off x="477520" y="1016000"/>
            <a:ext cx="11369040" cy="5632311"/>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Tạ Quang Bửu sinh ra trong một gia đình nhà nho ở Nghệ An. Ông là nhà khoa học và nhà giáo dục đa tài, uyên bác hiếm có.</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Con đường đến với thành công của Tạ Quang Bửu rất giản dị: tự học, học suốt đời và học say mê. Ông có thói quen đọc sách ở mọi lúc, mọi nơi, đọc rất nhanh và nhớ rất lâu. Có lần, ngồi trên lưng ngựa, mải đọc sách, ông ngã tòm xuống suối. Tất cả những ai ở bên ông đều khâm phục khả năng tự học của ông. Ông học từ lúc còn trẻ đến lúc cuối đời, ngay cả khi đau ốm.</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Tạ Quang Bửu còn là tấm gương của việc học toàn diện. Ông xuất sắc ở nhiều lĩnh vực: toán, lí, hoá, sinh, triết học,... đặc biệt là ngoại ngữ. Ông sử dụng thành thạo tiếng Anh, Pháp, Đức, Ba Lan; có thể đọc hiểu tiếng Nga, Trung, Hy Lạp cổ và La-tinh. Chỉ tự học tiếng Nga trong ba tháng mà ông đã có thể dịch trôi chảy các tài liệu quân sự tiếng Nga. Ông giúp Bác Hồ soạn thảo những bức công hàm bằng tiếng Anh, nhiều lần cùng Bác tiếp các chính khách nước ngoài. Ông được nhận xét là nói tiếng Anh “hoàn hảo đến mức người Anh phải kinh ngạc”. Ngoài ra, ông còn có hiểu biết sâu rộng về âm nhạc, hội hoạ, kiến trúc, thể thao,... Ông luôn tranh thủ thời gian tự học, để thoả mãn niềm đam mê của mình. Nhiều người coi ông là “Lê Quý Đôn thời nay”.</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Tên của Tạ Quang Bửu được đặt cho các con phố ở Hà Nội, Thành phố Hồ Chí Minh, Huế, Đà Nẵng,... Ở Việt Nam, có một giải thưởng dành cho các nhà khoa học xuất sắc mang tên ông – Giải thưởng Tạ Quang Bửu.</a:t>
            </a:r>
          </a:p>
          <a:p>
            <a:pPr algn="r"/>
            <a:r>
              <a:rPr lang="vi-VN" sz="2000" b="0" i="0" dirty="0">
                <a:solidFill>
                  <a:srgbClr val="000000"/>
                </a:solidFill>
                <a:effectLst/>
                <a:latin typeface="Cambria" panose="02040503050406030204" pitchFamily="18" charset="0"/>
                <a:ea typeface="Cambria" panose="02040503050406030204" pitchFamily="18" charset="0"/>
              </a:rPr>
              <a:t>(Phan Sơn </a:t>
            </a:r>
            <a:r>
              <a:rPr lang="vi-VN" sz="2000" b="0" i="1" dirty="0">
                <a:solidFill>
                  <a:srgbClr val="000000"/>
                </a:solidFill>
                <a:effectLst/>
                <a:latin typeface="Cambria" panose="02040503050406030204" pitchFamily="18" charset="0"/>
                <a:ea typeface="Cambria" panose="02040503050406030204" pitchFamily="18" charset="0"/>
              </a:rPr>
              <a:t>tổng hợp</a:t>
            </a:r>
            <a:r>
              <a:rPr lang="vi-VN" sz="2000" b="0" i="0" dirty="0">
                <a:solidFill>
                  <a:srgbClr val="000000"/>
                </a:solidFill>
                <a:effectLst/>
                <a:latin typeface="Cambria" panose="02040503050406030204" pitchFamily="18" charset="0"/>
                <a:ea typeface="Cambria" panose="02040503050406030204" pitchFamily="18" charset="0"/>
              </a:rPr>
              <a:t>)</a:t>
            </a:r>
          </a:p>
        </p:txBody>
      </p:sp>
      <p:pic>
        <p:nvPicPr>
          <p:cNvPr id="6" name="Picture 5" descr="A purple text with eyes&#10;&#10;Description automatically generated">
            <a:extLst>
              <a:ext uri="{FF2B5EF4-FFF2-40B4-BE49-F238E27FC236}">
                <a16:creationId xmlns:a16="http://schemas.microsoft.com/office/drawing/2014/main" xmlns="" id="{1044F9B9-7D19-66F0-9DB7-E932FF4527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9680" y="0"/>
            <a:ext cx="4536440" cy="1120820"/>
          </a:xfrm>
          <a:prstGeom prst="rect">
            <a:avLst/>
          </a:prstGeom>
        </p:spPr>
      </p:pic>
    </p:spTree>
    <p:extLst>
      <p:ext uri="{BB962C8B-B14F-4D97-AF65-F5344CB8AC3E}">
        <p14:creationId xmlns:p14="http://schemas.microsoft.com/office/powerpoint/2010/main" val="132497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xmlns="" id="{A8EC8E7E-97E8-6E46-319A-AFF173C13A39}"/>
              </a:ext>
            </a:extLst>
          </p:cNvPr>
          <p:cNvSpPr/>
          <p:nvPr/>
        </p:nvSpPr>
        <p:spPr>
          <a:xfrm>
            <a:off x="-132858" y="0"/>
            <a:ext cx="12382320" cy="6858000"/>
          </a:xfrm>
          <a:prstGeom prst="rect">
            <a:avLst/>
          </a:prstGeom>
          <a:solidFill>
            <a:srgbClr val="FFFC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11DABC30-3B51-9BD3-9193-14E7AE736530}"/>
              </a:ext>
            </a:extLst>
          </p:cNvPr>
          <p:cNvSpPr/>
          <p:nvPr/>
        </p:nvSpPr>
        <p:spPr>
          <a:xfrm>
            <a:off x="1" y="749508"/>
            <a:ext cx="12192000" cy="830997"/>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EA9A9002-233E-E00D-B10F-6ED4645C0B9D}"/>
              </a:ext>
            </a:extLst>
          </p:cNvPr>
          <p:cNvSpPr txBox="1"/>
          <p:nvPr/>
        </p:nvSpPr>
        <p:spPr>
          <a:xfrm>
            <a:off x="1431008" y="749508"/>
            <a:ext cx="9841425" cy="830997"/>
          </a:xfrm>
          <a:prstGeom prst="rect">
            <a:avLst/>
          </a:prstGeom>
          <a:noFill/>
        </p:spPr>
        <p:txBody>
          <a:bodyPr wrap="square" rtlCol="0">
            <a:spAutoFit/>
          </a:bodyPr>
          <a:lstStyle/>
          <a:p>
            <a:r>
              <a:rPr lang="en-US" sz="4800">
                <a:ln w="190500">
                  <a:solidFill>
                    <a:schemeClr val="bg1"/>
                  </a:solidFill>
                </a:ln>
                <a:solidFill>
                  <a:schemeClr val="bg1"/>
                </a:solidFill>
                <a:ea typeface="LNTH-LuoLuoNotangYuanTi 1" pitchFamily="2" charset="-128"/>
                <a:cs typeface="LNTH-LuoLuoNotangYuanTi 1" pitchFamily="2" charset="-128"/>
              </a:rPr>
              <a:t>Bài tập đọc được chia làm mấy đoạn</a:t>
            </a:r>
          </a:p>
        </p:txBody>
      </p:sp>
      <p:sp>
        <p:nvSpPr>
          <p:cNvPr id="10" name="TextBox 9">
            <a:extLst>
              <a:ext uri="{FF2B5EF4-FFF2-40B4-BE49-F238E27FC236}">
                <a16:creationId xmlns:a16="http://schemas.microsoft.com/office/drawing/2014/main" xmlns="" id="{BADA0F6D-0BDE-0683-57C2-F5E7C39BB107}"/>
              </a:ext>
            </a:extLst>
          </p:cNvPr>
          <p:cNvSpPr txBox="1"/>
          <p:nvPr/>
        </p:nvSpPr>
        <p:spPr>
          <a:xfrm>
            <a:off x="1431008" y="749508"/>
            <a:ext cx="9722393" cy="830997"/>
          </a:xfrm>
          <a:prstGeom prst="rect">
            <a:avLst/>
          </a:prstGeom>
          <a:noFill/>
        </p:spPr>
        <p:txBody>
          <a:bodyPr wrap="square" rtlCol="0">
            <a:spAutoFit/>
          </a:bodyPr>
          <a:lstStyle/>
          <a:p>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Bài</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tập</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đọc</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được</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chia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làm</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mấy</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đoạn</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a:t>
            </a:r>
          </a:p>
        </p:txBody>
      </p:sp>
      <p:cxnSp>
        <p:nvCxnSpPr>
          <p:cNvPr id="11" name="Straight Connector 10">
            <a:extLst>
              <a:ext uri="{FF2B5EF4-FFF2-40B4-BE49-F238E27FC236}">
                <a16:creationId xmlns:a16="http://schemas.microsoft.com/office/drawing/2014/main" xmlns="" id="{92F349D7-EF37-EE1F-A522-929287D8A60C}"/>
              </a:ext>
            </a:extLst>
          </p:cNvPr>
          <p:cNvCxnSpPr/>
          <p:nvPr/>
        </p:nvCxnSpPr>
        <p:spPr>
          <a:xfrm>
            <a:off x="0" y="6445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xmlns="" id="{7E66A4EC-18AF-80FB-548B-1C9EB1C8E24C}"/>
              </a:ext>
            </a:extLst>
          </p:cNvPr>
          <p:cNvCxnSpPr/>
          <p:nvPr/>
        </p:nvCxnSpPr>
        <p:spPr>
          <a:xfrm>
            <a:off x="-57463" y="17113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3" name="Arrow: Chevron 12">
            <a:extLst>
              <a:ext uri="{FF2B5EF4-FFF2-40B4-BE49-F238E27FC236}">
                <a16:creationId xmlns:a16="http://schemas.microsoft.com/office/drawing/2014/main" xmlns="" id="{F828181F-66DA-0437-2CAA-B7496FD36194}"/>
              </a:ext>
            </a:extLst>
          </p:cNvPr>
          <p:cNvSpPr/>
          <p:nvPr/>
        </p:nvSpPr>
        <p:spPr>
          <a:xfrm rot="10800000" flipH="1">
            <a:off x="10287677" y="542144"/>
            <a:ext cx="1274164" cy="1244176"/>
          </a:xfrm>
          <a:prstGeom prst="chevron">
            <a:avLst>
              <a:gd name="adj" fmla="val 8012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4" name="Arrow: Chevron 13">
            <a:extLst>
              <a:ext uri="{FF2B5EF4-FFF2-40B4-BE49-F238E27FC236}">
                <a16:creationId xmlns:a16="http://schemas.microsoft.com/office/drawing/2014/main" xmlns="" id="{508710B3-ABE4-A3A9-53A7-46F61F39AB0E}"/>
              </a:ext>
            </a:extLst>
          </p:cNvPr>
          <p:cNvSpPr/>
          <p:nvPr/>
        </p:nvSpPr>
        <p:spPr>
          <a:xfrm rot="10800000" flipH="1">
            <a:off x="10899903" y="542144"/>
            <a:ext cx="1274164" cy="1244176"/>
          </a:xfrm>
          <a:prstGeom prst="chevron">
            <a:avLst>
              <a:gd name="adj" fmla="val 7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grpSp>
        <p:nvGrpSpPr>
          <p:cNvPr id="15" name="Group 14">
            <a:extLst>
              <a:ext uri="{FF2B5EF4-FFF2-40B4-BE49-F238E27FC236}">
                <a16:creationId xmlns:a16="http://schemas.microsoft.com/office/drawing/2014/main" xmlns="" id="{B67ABC0E-F304-3D77-8EE6-DEAF2FC6334F}"/>
              </a:ext>
            </a:extLst>
          </p:cNvPr>
          <p:cNvGrpSpPr/>
          <p:nvPr/>
        </p:nvGrpSpPr>
        <p:grpSpPr>
          <a:xfrm>
            <a:off x="3232196" y="1738342"/>
            <a:ext cx="8877612" cy="963418"/>
            <a:chOff x="3371850" y="2328463"/>
            <a:chExt cx="8877612" cy="963418"/>
          </a:xfrm>
        </p:grpSpPr>
        <p:sp>
          <p:nvSpPr>
            <p:cNvPr id="16" name="Rectangle: Rounded Corners 15">
              <a:extLst>
                <a:ext uri="{FF2B5EF4-FFF2-40B4-BE49-F238E27FC236}">
                  <a16:creationId xmlns:a16="http://schemas.microsoft.com/office/drawing/2014/main" xmlns="" id="{DC17836D-23CB-85AE-F527-C8056EB4BC57}"/>
                </a:ext>
              </a:extLst>
            </p:cNvPr>
            <p:cNvSpPr/>
            <p:nvPr/>
          </p:nvSpPr>
          <p:spPr>
            <a:xfrm>
              <a:off x="3371850" y="232846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17" name="TextBox 16">
              <a:extLst>
                <a:ext uri="{FF2B5EF4-FFF2-40B4-BE49-F238E27FC236}">
                  <a16:creationId xmlns:a16="http://schemas.microsoft.com/office/drawing/2014/main" xmlns="" id="{885B4415-888E-259F-2A68-B187D449D586}"/>
                </a:ext>
              </a:extLst>
            </p:cNvPr>
            <p:cNvSpPr txBox="1"/>
            <p:nvPr/>
          </p:nvSpPr>
          <p:spPr>
            <a:xfrm>
              <a:off x="3611262" y="2510403"/>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1: </a:t>
              </a:r>
              <a:r>
                <a:rPr lang="en-US" sz="3200" dirty="0" err="1">
                  <a:effectLst/>
                  <a:latin typeface="+mj-lt"/>
                  <a:ea typeface="Calibri" panose="020F0502020204030204" pitchFamily="34" charset="0"/>
                </a:rPr>
                <a:t>Từ</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đầu</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đến</a:t>
              </a:r>
              <a:r>
                <a:rPr lang="en-US" sz="3200" dirty="0">
                  <a:effectLst/>
                  <a:latin typeface="+mj-lt"/>
                  <a:ea typeface="Calibri" panose="020F0502020204030204" pitchFamily="34" charset="0"/>
                </a:rPr>
                <a:t> </a:t>
              </a:r>
              <a:r>
                <a:rPr lang="en-US" sz="3200" b="1" i="1" dirty="0" err="1">
                  <a:effectLst/>
                  <a:latin typeface="+mj-lt"/>
                  <a:ea typeface="Calibri" panose="020F0502020204030204" pitchFamily="34" charset="0"/>
                </a:rPr>
                <a:t>uyên</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bác</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hiếm</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có</a:t>
              </a:r>
              <a:r>
                <a:rPr lang="en-US" sz="3200" dirty="0">
                  <a:effectLst/>
                  <a:latin typeface="+mj-lt"/>
                  <a:ea typeface="Calibri" panose="020F0502020204030204" pitchFamily="34" charset="0"/>
                </a:rPr>
                <a:t>.</a:t>
              </a:r>
            </a:p>
          </p:txBody>
        </p:sp>
      </p:grpSp>
      <p:grpSp>
        <p:nvGrpSpPr>
          <p:cNvPr id="18" name="Group 17">
            <a:extLst>
              <a:ext uri="{FF2B5EF4-FFF2-40B4-BE49-F238E27FC236}">
                <a16:creationId xmlns:a16="http://schemas.microsoft.com/office/drawing/2014/main" xmlns="" id="{91BC91C4-A95F-97D0-28FE-8D7B22A72151}"/>
              </a:ext>
            </a:extLst>
          </p:cNvPr>
          <p:cNvGrpSpPr/>
          <p:nvPr/>
        </p:nvGrpSpPr>
        <p:grpSpPr>
          <a:xfrm>
            <a:off x="3252144" y="2936048"/>
            <a:ext cx="8877612" cy="963418"/>
            <a:chOff x="3371850" y="3848047"/>
            <a:chExt cx="8877612" cy="963418"/>
          </a:xfrm>
        </p:grpSpPr>
        <p:sp>
          <p:nvSpPr>
            <p:cNvPr id="19" name="Rectangle: Rounded Corners 18">
              <a:extLst>
                <a:ext uri="{FF2B5EF4-FFF2-40B4-BE49-F238E27FC236}">
                  <a16:creationId xmlns:a16="http://schemas.microsoft.com/office/drawing/2014/main" xmlns="" id="{C5E95E7F-FC7D-40A9-52F3-D88D522FDF76}"/>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20" name="TextBox 19">
              <a:extLst>
                <a:ext uri="{FF2B5EF4-FFF2-40B4-BE49-F238E27FC236}">
                  <a16:creationId xmlns:a16="http://schemas.microsoft.com/office/drawing/2014/main" xmlns="" id="{2748C31E-F37D-828E-B865-B41A522EB6EF}"/>
                </a:ext>
              </a:extLst>
            </p:cNvPr>
            <p:cNvSpPr txBox="1"/>
            <p:nvPr/>
          </p:nvSpPr>
          <p:spPr>
            <a:xfrm>
              <a:off x="3611262" y="4049537"/>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2: </a:t>
              </a:r>
              <a:r>
                <a:rPr lang="en-US" sz="3200" dirty="0" err="1">
                  <a:effectLst/>
                  <a:latin typeface="+mj-lt"/>
                  <a:ea typeface="Calibri" panose="020F0502020204030204" pitchFamily="34" charset="0"/>
                </a:rPr>
                <a:t>Tiếp</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theo</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đến</a:t>
              </a:r>
              <a:r>
                <a:rPr lang="en-US" sz="3200" dirty="0">
                  <a:effectLst/>
                  <a:latin typeface="+mj-lt"/>
                  <a:ea typeface="Calibri" panose="020F0502020204030204" pitchFamily="34" charset="0"/>
                </a:rPr>
                <a:t> … </a:t>
              </a:r>
              <a:r>
                <a:rPr lang="en-US" sz="3200" b="1" i="1" dirty="0" err="1">
                  <a:effectLst/>
                  <a:latin typeface="+mj-lt"/>
                  <a:ea typeface="Calibri" panose="020F0502020204030204" pitchFamily="34" charset="0"/>
                </a:rPr>
                <a:t>khi</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đau</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ốm</a:t>
              </a:r>
              <a:r>
                <a:rPr lang="en-US" sz="3200" b="1" i="1" dirty="0">
                  <a:effectLst/>
                  <a:latin typeface="+mj-lt"/>
                  <a:ea typeface="Calibri" panose="020F0502020204030204" pitchFamily="34" charset="0"/>
                </a:rPr>
                <a:t>.</a:t>
              </a:r>
            </a:p>
          </p:txBody>
        </p:sp>
      </p:grpSp>
      <p:grpSp>
        <p:nvGrpSpPr>
          <p:cNvPr id="21" name="Group 20">
            <a:extLst>
              <a:ext uri="{FF2B5EF4-FFF2-40B4-BE49-F238E27FC236}">
                <a16:creationId xmlns:a16="http://schemas.microsoft.com/office/drawing/2014/main" xmlns="" id="{0BCEE54A-2D98-8690-79CC-01F5C4E1BE02}"/>
              </a:ext>
            </a:extLst>
          </p:cNvPr>
          <p:cNvGrpSpPr/>
          <p:nvPr/>
        </p:nvGrpSpPr>
        <p:grpSpPr>
          <a:xfrm>
            <a:off x="3314388" y="5352438"/>
            <a:ext cx="8877612" cy="963418"/>
            <a:chOff x="3371850" y="5334533"/>
            <a:chExt cx="8877612" cy="963418"/>
          </a:xfrm>
        </p:grpSpPr>
        <p:sp>
          <p:nvSpPr>
            <p:cNvPr id="22" name="Rectangle: Rounded Corners 21">
              <a:extLst>
                <a:ext uri="{FF2B5EF4-FFF2-40B4-BE49-F238E27FC236}">
                  <a16:creationId xmlns:a16="http://schemas.microsoft.com/office/drawing/2014/main" xmlns="" id="{1D76581D-DCFE-124C-1860-8182828E8784}"/>
                </a:ext>
              </a:extLst>
            </p:cNvPr>
            <p:cNvSpPr/>
            <p:nvPr/>
          </p:nvSpPr>
          <p:spPr>
            <a:xfrm>
              <a:off x="3371850" y="533453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23" name="TextBox 22">
              <a:extLst>
                <a:ext uri="{FF2B5EF4-FFF2-40B4-BE49-F238E27FC236}">
                  <a16:creationId xmlns:a16="http://schemas.microsoft.com/office/drawing/2014/main" xmlns="" id="{E6C8CC50-750B-8B8C-0E5A-2D17CE5CDEE2}"/>
                </a:ext>
              </a:extLst>
            </p:cNvPr>
            <p:cNvSpPr txBox="1"/>
            <p:nvPr/>
          </p:nvSpPr>
          <p:spPr>
            <a:xfrm>
              <a:off x="3611262" y="5536023"/>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4: </a:t>
              </a:r>
              <a:r>
                <a:rPr lang="en-US" sz="3200" dirty="0" err="1">
                  <a:effectLst/>
                  <a:latin typeface="+mj-lt"/>
                  <a:ea typeface="Calibri" panose="020F0502020204030204" pitchFamily="34" charset="0"/>
                </a:rPr>
                <a:t>Phần</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còn</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lại</a:t>
              </a:r>
              <a:r>
                <a:rPr lang="en-US" sz="3200" dirty="0">
                  <a:effectLst/>
                  <a:latin typeface="+mj-lt"/>
                  <a:ea typeface="Calibri" panose="020F0502020204030204" pitchFamily="34" charset="0"/>
                </a:rPr>
                <a:t>.</a:t>
              </a:r>
            </a:p>
          </p:txBody>
        </p:sp>
      </p:grpSp>
      <p:pic>
        <p:nvPicPr>
          <p:cNvPr id="24" name="Picture 23">
            <a:extLst>
              <a:ext uri="{FF2B5EF4-FFF2-40B4-BE49-F238E27FC236}">
                <a16:creationId xmlns:a16="http://schemas.microsoft.com/office/drawing/2014/main" xmlns="" id="{B520B5ED-62D8-8E9C-823B-E4CC0ABADCA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36242" y="2165729"/>
            <a:ext cx="3335608" cy="510624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Adrien Agreste Ladybird bọ cánh cứng Plagg Áo thun côn trùng - png tải về -  Miễn phí trong suốt Trái Cam png Tải về.">
            <a:extLst>
              <a:ext uri="{FF2B5EF4-FFF2-40B4-BE49-F238E27FC236}">
                <a16:creationId xmlns:a16="http://schemas.microsoft.com/office/drawing/2014/main" xmlns="" id="{418F0B11-1B7B-F241-7186-E6A79D1D76D2}"/>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33" b="97500" l="10000" r="90000">
                        <a14:foregroundMark x1="40889" y1="83611" x2="55333" y2="97500"/>
                        <a14:foregroundMark x1="34889" y1="86389" x2="55556" y2="95278"/>
                        <a14:foregroundMark x1="54889" y1="73056" x2="58222" y2="83333"/>
                        <a14:foregroundMark x1="44000" y1="6111" x2="44000" y2="6111"/>
                        <a14:foregroundMark x1="50000" y1="833" x2="50000" y2="833"/>
                      </a14:backgroundRemoval>
                    </a14:imgEffect>
                  </a14:imgLayer>
                </a14:imgProps>
              </a:ext>
              <a:ext uri="{28A0092B-C50C-407E-A947-70E740481C1C}">
                <a14:useLocalDpi xmlns:a14="http://schemas.microsoft.com/office/drawing/2010/main" val="0"/>
              </a:ext>
            </a:extLst>
          </a:blip>
          <a:srcRect/>
          <a:stretch>
            <a:fillRect/>
          </a:stretch>
        </p:blipFill>
        <p:spPr bwMode="auto">
          <a:xfrm>
            <a:off x="-271590" y="295983"/>
            <a:ext cx="1755595" cy="1404476"/>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xmlns="" id="{3C7A8C4A-9125-1A98-FC79-5EC797300E7C}"/>
              </a:ext>
            </a:extLst>
          </p:cNvPr>
          <p:cNvGrpSpPr/>
          <p:nvPr/>
        </p:nvGrpSpPr>
        <p:grpSpPr>
          <a:xfrm>
            <a:off x="3252144" y="4237144"/>
            <a:ext cx="8877612" cy="963418"/>
            <a:chOff x="3371850" y="3848047"/>
            <a:chExt cx="8877612" cy="963418"/>
          </a:xfrm>
        </p:grpSpPr>
        <p:sp>
          <p:nvSpPr>
            <p:cNvPr id="27" name="Rectangle: Rounded Corners 26">
              <a:extLst>
                <a:ext uri="{FF2B5EF4-FFF2-40B4-BE49-F238E27FC236}">
                  <a16:creationId xmlns:a16="http://schemas.microsoft.com/office/drawing/2014/main" xmlns="" id="{9E73EDCE-62BC-2799-FE02-04D8B28819F5}"/>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28" name="TextBox 27">
              <a:extLst>
                <a:ext uri="{FF2B5EF4-FFF2-40B4-BE49-F238E27FC236}">
                  <a16:creationId xmlns:a16="http://schemas.microsoft.com/office/drawing/2014/main" xmlns="" id="{5F00783F-BEE7-A502-E195-E8DAEE4E6046}"/>
                </a:ext>
              </a:extLst>
            </p:cNvPr>
            <p:cNvSpPr txBox="1"/>
            <p:nvPr/>
          </p:nvSpPr>
          <p:spPr>
            <a:xfrm>
              <a:off x="3611262" y="4049537"/>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3: </a:t>
              </a:r>
              <a:r>
                <a:rPr lang="en-US" sz="3200" dirty="0" err="1">
                  <a:effectLst/>
                  <a:latin typeface="+mj-lt"/>
                  <a:ea typeface="Calibri" panose="020F0502020204030204" pitchFamily="34" charset="0"/>
                </a:rPr>
                <a:t>Tiếp</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theo</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đến</a:t>
              </a:r>
              <a:r>
                <a:rPr lang="en-US" sz="3200" dirty="0">
                  <a:effectLst/>
                  <a:latin typeface="+mj-lt"/>
                  <a:ea typeface="Calibri" panose="020F0502020204030204" pitchFamily="34" charset="0"/>
                </a:rPr>
                <a:t> … </a:t>
              </a:r>
              <a:r>
                <a:rPr lang="en-US" sz="3200" b="1" i="1" dirty="0">
                  <a:effectLst/>
                  <a:latin typeface="+mj-lt"/>
                  <a:ea typeface="Calibri" panose="020F0502020204030204" pitchFamily="34" charset="0"/>
                </a:rPr>
                <a:t>Lê </a:t>
              </a:r>
              <a:r>
                <a:rPr lang="en-US" sz="3200" b="1" i="1" dirty="0" err="1">
                  <a:effectLst/>
                  <a:latin typeface="+mj-lt"/>
                  <a:ea typeface="Calibri" panose="020F0502020204030204" pitchFamily="34" charset="0"/>
                </a:rPr>
                <a:t>Quý</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Đôn</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thời</a:t>
              </a:r>
              <a:r>
                <a:rPr lang="en-US" sz="3200" b="1" i="1" dirty="0">
                  <a:effectLst/>
                  <a:latin typeface="+mj-lt"/>
                  <a:ea typeface="Calibri" panose="020F0502020204030204" pitchFamily="34" charset="0"/>
                </a:rPr>
                <a:t> nay.</a:t>
              </a:r>
            </a:p>
          </p:txBody>
        </p:sp>
      </p:grpSp>
    </p:spTree>
    <p:extLst>
      <p:ext uri="{BB962C8B-B14F-4D97-AF65-F5344CB8AC3E}">
        <p14:creationId xmlns:p14="http://schemas.microsoft.com/office/powerpoint/2010/main" val="290140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5400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decel="5400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1+#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decel="5400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1+#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6" decel="5400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1+#ppt_w/2"/>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32" presetClass="emph" presetSubtype="0" repeatCount="indefinite" fill="hold" nodeType="withEffect">
                                  <p:stCondLst>
                                    <p:cond delay="0"/>
                                  </p:stCondLst>
                                  <p:childTnLst>
                                    <p:animRot by="120000">
                                      <p:cBhvr>
                                        <p:cTn id="28" dur="100" fill="hold">
                                          <p:stCondLst>
                                            <p:cond delay="0"/>
                                          </p:stCondLst>
                                        </p:cTn>
                                        <p:tgtEl>
                                          <p:spTgt spid="24"/>
                                        </p:tgtEl>
                                        <p:attrNameLst>
                                          <p:attrName>r</p:attrName>
                                        </p:attrNameLst>
                                      </p:cBhvr>
                                    </p:animRot>
                                    <p:animRot by="-240000">
                                      <p:cBhvr>
                                        <p:cTn id="29" dur="200" fill="hold">
                                          <p:stCondLst>
                                            <p:cond delay="200"/>
                                          </p:stCondLst>
                                        </p:cTn>
                                        <p:tgtEl>
                                          <p:spTgt spid="24"/>
                                        </p:tgtEl>
                                        <p:attrNameLst>
                                          <p:attrName>r</p:attrName>
                                        </p:attrNameLst>
                                      </p:cBhvr>
                                    </p:animRot>
                                    <p:animRot by="240000">
                                      <p:cBhvr>
                                        <p:cTn id="30" dur="200" fill="hold">
                                          <p:stCondLst>
                                            <p:cond delay="400"/>
                                          </p:stCondLst>
                                        </p:cTn>
                                        <p:tgtEl>
                                          <p:spTgt spid="24"/>
                                        </p:tgtEl>
                                        <p:attrNameLst>
                                          <p:attrName>r</p:attrName>
                                        </p:attrNameLst>
                                      </p:cBhvr>
                                    </p:animRot>
                                    <p:animRot by="-240000">
                                      <p:cBhvr>
                                        <p:cTn id="31" dur="200" fill="hold">
                                          <p:stCondLst>
                                            <p:cond delay="600"/>
                                          </p:stCondLst>
                                        </p:cTn>
                                        <p:tgtEl>
                                          <p:spTgt spid="24"/>
                                        </p:tgtEl>
                                        <p:attrNameLst>
                                          <p:attrName>r</p:attrName>
                                        </p:attrNameLst>
                                      </p:cBhvr>
                                    </p:animRot>
                                    <p:animRot by="120000">
                                      <p:cBhvr>
                                        <p:cTn id="32"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5E26FD6-C9F2-33FA-A105-118BBB72D92B}"/>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4" descr="3D animation, mother, short hair, glasses, blue checkered shirt, gray pants, sandals, backpack">
            <a:extLst>
              <a:ext uri="{FF2B5EF4-FFF2-40B4-BE49-F238E27FC236}">
                <a16:creationId xmlns:a16="http://schemas.microsoft.com/office/drawing/2014/main" xmlns="" id="{C1AD9FB9-5381-9DA1-89B3-5AC5C47D514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754822" y="1843314"/>
            <a:ext cx="5014686" cy="50146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06DCBA7B-7278-C31C-1926-C65115636779}"/>
              </a:ext>
            </a:extLst>
          </p:cNvPr>
          <p:cNvPicPr>
            <a:picLocks noChangeAspect="1"/>
          </p:cNvPicPr>
          <p:nvPr/>
        </p:nvPicPr>
        <p:blipFill>
          <a:blip r:embed="rId4"/>
          <a:stretch>
            <a:fillRect/>
          </a:stretch>
        </p:blipFill>
        <p:spPr>
          <a:xfrm>
            <a:off x="1583153" y="-99542"/>
            <a:ext cx="9813767" cy="1902106"/>
          </a:xfrm>
          <a:prstGeom prst="rect">
            <a:avLst/>
          </a:prstGeom>
        </p:spPr>
      </p:pic>
      <p:grpSp>
        <p:nvGrpSpPr>
          <p:cNvPr id="11" name="Group 10">
            <a:extLst>
              <a:ext uri="{FF2B5EF4-FFF2-40B4-BE49-F238E27FC236}">
                <a16:creationId xmlns:a16="http://schemas.microsoft.com/office/drawing/2014/main" xmlns="" id="{ED064577-377F-0678-5DF8-6921732072B5}"/>
              </a:ext>
            </a:extLst>
          </p:cNvPr>
          <p:cNvGrpSpPr/>
          <p:nvPr/>
        </p:nvGrpSpPr>
        <p:grpSpPr>
          <a:xfrm>
            <a:off x="1896277" y="2400505"/>
            <a:ext cx="3882349" cy="923330"/>
            <a:chOff x="1896277" y="2400505"/>
            <a:chExt cx="3882349" cy="923330"/>
          </a:xfrm>
        </p:grpSpPr>
        <p:sp>
          <p:nvSpPr>
            <p:cNvPr id="9" name="Rectangle: Rounded Corners 8">
              <a:extLst>
                <a:ext uri="{FF2B5EF4-FFF2-40B4-BE49-F238E27FC236}">
                  <a16:creationId xmlns:a16="http://schemas.microsoft.com/office/drawing/2014/main" xmlns="" id="{EA4F0168-3BE9-6DE4-0C61-572D31BA6487}"/>
                </a:ext>
              </a:extLst>
            </p:cNvPr>
            <p:cNvSpPr/>
            <p:nvPr/>
          </p:nvSpPr>
          <p:spPr>
            <a:xfrm>
              <a:off x="1896277" y="2482006"/>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xmlns="" id="{07B08F5B-F076-A226-2894-083F74EFE71B}"/>
                </a:ext>
              </a:extLst>
            </p:cNvPr>
            <p:cNvSpPr txBox="1"/>
            <p:nvPr/>
          </p:nvSpPr>
          <p:spPr>
            <a:xfrm>
              <a:off x="2266169" y="2400505"/>
              <a:ext cx="3512457" cy="923330"/>
            </a:xfrm>
            <a:prstGeom prst="rect">
              <a:avLst/>
            </a:prstGeom>
            <a:noFill/>
          </p:spPr>
          <p:txBody>
            <a:bodyPr wrap="square" rtlCol="0">
              <a:spAutoFit/>
            </a:bodyPr>
            <a:lstStyle/>
            <a:p>
              <a:pPr lvl="0"/>
              <a:r>
                <a:rPr lang="en-US" sz="5400" b="1" dirty="0">
                  <a:solidFill>
                    <a:prstClr val="black"/>
                  </a:solidFill>
                </a:rPr>
                <a:t>c</a:t>
              </a:r>
              <a:r>
                <a:rPr lang="en-US" sz="5400" b="1" noProof="0" dirty="0" err="1">
                  <a:solidFill>
                    <a:prstClr val="black"/>
                  </a:solidFill>
                </a:rPr>
                <a:t>ông</a:t>
              </a:r>
              <a:r>
                <a:rPr lang="en-US" sz="5400" b="1" noProof="0" dirty="0">
                  <a:solidFill>
                    <a:prstClr val="black"/>
                  </a:solidFill>
                </a:rPr>
                <a:t> </a:t>
              </a:r>
              <a:r>
                <a:rPr lang="en-US" sz="5400" b="1" noProof="0" dirty="0" err="1">
                  <a:solidFill>
                    <a:prstClr val="black"/>
                  </a:solidFill>
                </a:rPr>
                <a:t>hàm</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xmlns="" id="{3F9D2A32-7086-4674-AE41-2DB6446F4EDC}"/>
              </a:ext>
            </a:extLst>
          </p:cNvPr>
          <p:cNvGrpSpPr/>
          <p:nvPr/>
        </p:nvGrpSpPr>
        <p:grpSpPr>
          <a:xfrm>
            <a:off x="4986318" y="3420007"/>
            <a:ext cx="6764248" cy="952295"/>
            <a:chOff x="1896277" y="2400505"/>
            <a:chExt cx="3882349" cy="923330"/>
          </a:xfrm>
        </p:grpSpPr>
        <p:sp>
          <p:nvSpPr>
            <p:cNvPr id="13" name="Rectangle: Rounded Corners 12">
              <a:extLst>
                <a:ext uri="{FF2B5EF4-FFF2-40B4-BE49-F238E27FC236}">
                  <a16:creationId xmlns:a16="http://schemas.microsoft.com/office/drawing/2014/main" xmlns="" id="{2ABEE83A-57C3-2DC6-864D-F7963E775BC2}"/>
                </a:ext>
              </a:extLst>
            </p:cNvPr>
            <p:cNvSpPr/>
            <p:nvPr/>
          </p:nvSpPr>
          <p:spPr>
            <a:xfrm>
              <a:off x="1896277" y="2482006"/>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xmlns="" id="{9CAD47B3-0F36-66AF-6E07-85977D14F7BF}"/>
                </a:ext>
              </a:extLst>
            </p:cNvPr>
            <p:cNvSpPr txBox="1"/>
            <p:nvPr/>
          </p:nvSpPr>
          <p:spPr>
            <a:xfrm>
              <a:off x="2010300" y="2400505"/>
              <a:ext cx="3768326" cy="895246"/>
            </a:xfrm>
            <a:prstGeom prst="rect">
              <a:avLst/>
            </a:prstGeom>
            <a:noFill/>
          </p:spPr>
          <p:txBody>
            <a:bodyPr wrap="square" rtlCol="0">
              <a:spAutoFit/>
            </a:bodyPr>
            <a:lstStyle/>
            <a:p>
              <a:pPr lvl="0"/>
              <a:r>
                <a:rPr lang="en-US" sz="5400" b="1" dirty="0" err="1">
                  <a:solidFill>
                    <a:prstClr val="black"/>
                  </a:solidFill>
                </a:rPr>
                <a:t>ngã</a:t>
              </a:r>
              <a:r>
                <a:rPr lang="en-US" sz="5400" b="1" dirty="0">
                  <a:solidFill>
                    <a:prstClr val="black"/>
                  </a:solidFill>
                </a:rPr>
                <a:t> </a:t>
              </a:r>
              <a:r>
                <a:rPr lang="en-US" sz="5400" b="1" dirty="0" err="1">
                  <a:solidFill>
                    <a:prstClr val="black"/>
                  </a:solidFill>
                </a:rPr>
                <a:t>tòm</a:t>
              </a:r>
              <a:r>
                <a:rPr lang="en-US" sz="5400" b="1" dirty="0">
                  <a:solidFill>
                    <a:prstClr val="black"/>
                  </a:solidFill>
                </a:rPr>
                <a:t> </a:t>
              </a:r>
              <a:r>
                <a:rPr lang="en-US" sz="5400" b="1" dirty="0" err="1">
                  <a:solidFill>
                    <a:prstClr val="black"/>
                  </a:solidFill>
                </a:rPr>
                <a:t>xuống</a:t>
              </a:r>
              <a:r>
                <a:rPr lang="en-US" sz="5400" b="1" dirty="0">
                  <a:solidFill>
                    <a:prstClr val="black"/>
                  </a:solidFill>
                </a:rPr>
                <a:t> </a:t>
              </a:r>
              <a:r>
                <a:rPr lang="en-US" sz="5400" b="1" dirty="0" err="1">
                  <a:solidFill>
                    <a:prstClr val="black"/>
                  </a:solidFill>
                </a:rPr>
                <a:t>suối</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5" name="Group 14">
            <a:extLst>
              <a:ext uri="{FF2B5EF4-FFF2-40B4-BE49-F238E27FC236}">
                <a16:creationId xmlns:a16="http://schemas.microsoft.com/office/drawing/2014/main" xmlns="" id="{8FD8E5F2-102E-D7AE-1973-47CE73698947}"/>
              </a:ext>
            </a:extLst>
          </p:cNvPr>
          <p:cNvGrpSpPr/>
          <p:nvPr/>
        </p:nvGrpSpPr>
        <p:grpSpPr>
          <a:xfrm>
            <a:off x="2873739" y="4954519"/>
            <a:ext cx="4336358" cy="923330"/>
            <a:chOff x="1896277" y="2400505"/>
            <a:chExt cx="3882349" cy="923330"/>
          </a:xfrm>
        </p:grpSpPr>
        <p:sp>
          <p:nvSpPr>
            <p:cNvPr id="16" name="Rectangle: Rounded Corners 15">
              <a:extLst>
                <a:ext uri="{FF2B5EF4-FFF2-40B4-BE49-F238E27FC236}">
                  <a16:creationId xmlns:a16="http://schemas.microsoft.com/office/drawing/2014/main" xmlns="" id="{813FD57F-34F5-BBDD-6245-9B47DDBF5CA8}"/>
                </a:ext>
              </a:extLst>
            </p:cNvPr>
            <p:cNvSpPr/>
            <p:nvPr/>
          </p:nvSpPr>
          <p:spPr>
            <a:xfrm>
              <a:off x="1896277" y="2482006"/>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xmlns="" id="{85152AE4-C552-3E38-AE9F-59D7CA035CBE}"/>
                </a:ext>
              </a:extLst>
            </p:cNvPr>
            <p:cNvSpPr txBox="1"/>
            <p:nvPr/>
          </p:nvSpPr>
          <p:spPr>
            <a:xfrm>
              <a:off x="2091559" y="2400505"/>
              <a:ext cx="3687067" cy="923330"/>
            </a:xfrm>
            <a:prstGeom prst="rect">
              <a:avLst/>
            </a:prstGeom>
            <a:noFill/>
          </p:spPr>
          <p:txBody>
            <a:bodyPr wrap="square" rtlCol="0">
              <a:spAutoFit/>
            </a:bodyPr>
            <a:lstStyle/>
            <a:p>
              <a:pPr lvl="0"/>
              <a:r>
                <a:rPr lang="en-US" sz="5400" b="1" dirty="0" err="1">
                  <a:solidFill>
                    <a:prstClr val="black"/>
                  </a:solidFill>
                </a:rPr>
                <a:t>chính</a:t>
              </a:r>
              <a:r>
                <a:rPr lang="en-US" sz="5400" b="1" dirty="0">
                  <a:solidFill>
                    <a:prstClr val="black"/>
                  </a:solidFill>
                </a:rPr>
                <a:t> </a:t>
              </a:r>
              <a:r>
                <a:rPr lang="en-US" sz="5400" b="1" dirty="0" err="1">
                  <a:solidFill>
                    <a:prstClr val="black"/>
                  </a:solidFill>
                </a:rPr>
                <a:t>khách</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68909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TotalTime>
  <Words>1808</Words>
  <Application>Microsoft Office PowerPoint</Application>
  <PresentationFormat>Custom</PresentationFormat>
  <Paragraphs>105</Paragraphs>
  <Slides>35</Slides>
  <Notes>6</Notes>
  <HiddenSlides>0</HiddenSlides>
  <MMClips>1</MMClips>
  <ScaleCrop>false</ScaleCrop>
  <HeadingPairs>
    <vt:vector size="4" baseType="variant">
      <vt:variant>
        <vt:lpstr>Theme</vt:lpstr>
      </vt:variant>
      <vt:variant>
        <vt:i4>6</vt:i4>
      </vt:variant>
      <vt:variant>
        <vt:lpstr>Slide Titles</vt:lpstr>
      </vt:variant>
      <vt:variant>
        <vt:i4>35</vt:i4>
      </vt:variant>
    </vt:vector>
  </HeadingPairs>
  <TitlesOfParts>
    <vt:vector size="41" baseType="lpstr">
      <vt:lpstr>1_Office Theme</vt:lpstr>
      <vt:lpstr>Office 主题</vt:lpstr>
      <vt:lpstr>1_Office 主题</vt:lpstr>
      <vt:lpstr>2_Office 主题</vt:lpstr>
      <vt:lpstr>3_Office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30</cp:revision>
  <dcterms:created xsi:type="dcterms:W3CDTF">2024-09-05T01:52:44Z</dcterms:created>
  <dcterms:modified xsi:type="dcterms:W3CDTF">2025-12-01T09:33:01Z</dcterms:modified>
</cp:coreProperties>
</file>