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62" r:id="rId2"/>
    <p:sldMasterId id="2147483686" r:id="rId3"/>
    <p:sldMasterId id="2147483698" r:id="rId4"/>
    <p:sldMasterId id="2147483710" r:id="rId5"/>
  </p:sldMasterIdLst>
  <p:notesMasterIdLst>
    <p:notesMasterId r:id="rId29"/>
  </p:notesMasterIdLst>
  <p:sldIdLst>
    <p:sldId id="257" r:id="rId6"/>
    <p:sldId id="283" r:id="rId7"/>
    <p:sldId id="259" r:id="rId8"/>
    <p:sldId id="256" r:id="rId9"/>
    <p:sldId id="330" r:id="rId10"/>
    <p:sldId id="319" r:id="rId11"/>
    <p:sldId id="322" r:id="rId12"/>
    <p:sldId id="331" r:id="rId13"/>
    <p:sldId id="332" r:id="rId14"/>
    <p:sldId id="342" r:id="rId15"/>
    <p:sldId id="329" r:id="rId16"/>
    <p:sldId id="333" r:id="rId17"/>
    <p:sldId id="334" r:id="rId18"/>
    <p:sldId id="335" r:id="rId19"/>
    <p:sldId id="336" r:id="rId20"/>
    <p:sldId id="337" r:id="rId21"/>
    <p:sldId id="338" r:id="rId22"/>
    <p:sldId id="321" r:id="rId23"/>
    <p:sldId id="343" r:id="rId24"/>
    <p:sldId id="339" r:id="rId25"/>
    <p:sldId id="341" r:id="rId26"/>
    <p:sldId id="300" r:id="rId27"/>
    <p:sldId id="280" r:id="rId28"/>
  </p:sldIdLst>
  <p:sldSz cx="12192000" cy="6858000"/>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2EDF9"/>
    <a:srgbClr val="FACCB3"/>
    <a:srgbClr val="34BEAA"/>
    <a:srgbClr val="E6E6E6"/>
    <a:srgbClr val="5D8558"/>
    <a:srgbClr val="1A331A"/>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9" autoAdjust="0"/>
    <p:restoredTop sz="86940" autoAdjust="0"/>
  </p:normalViewPr>
  <p:slideViewPr>
    <p:cSldViewPr snapToGrid="0">
      <p:cViewPr varScale="1">
        <p:scale>
          <a:sx n="55" d="100"/>
          <a:sy n="55" d="100"/>
        </p:scale>
        <p:origin x="1160" y="1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FA01E-47C9-4D77-A7FC-824C76C9AE1A}" type="datetimeFigureOut">
              <a:rPr lang="zh-CN" altLang="en-US" smtClean="0"/>
              <a:t>2024/10/12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3E13F-BDF6-412A-89E4-5B71A603F4E6}" type="slidenum">
              <a:rPr lang="zh-CN" altLang="en-US" smtClean="0"/>
              <a:t>‹#›</a:t>
            </a:fld>
            <a:endParaRPr lang="zh-CN" altLang="en-US"/>
          </a:p>
        </p:txBody>
      </p:sp>
    </p:spTree>
    <p:extLst>
      <p:ext uri="{BB962C8B-B14F-4D97-AF65-F5344CB8AC3E}">
        <p14:creationId xmlns:p14="http://schemas.microsoft.com/office/powerpoint/2010/main" val="4114265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08589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83E13F-BDF6-412A-89E4-5B71A603F4E6}" type="slidenum">
              <a:rPr lang="zh-CN" altLang="en-US" smtClean="0"/>
              <a:t>2</a:t>
            </a:fld>
            <a:endParaRPr lang="zh-CN" altLang="en-US"/>
          </a:p>
        </p:txBody>
      </p:sp>
    </p:spTree>
    <p:extLst>
      <p:ext uri="{BB962C8B-B14F-4D97-AF65-F5344CB8AC3E}">
        <p14:creationId xmlns:p14="http://schemas.microsoft.com/office/powerpoint/2010/main" val="301579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875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130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68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8485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7260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809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532018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86666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331535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91802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435050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768698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98989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579195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092784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24665401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3326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251916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110533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896149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181428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2926161"/>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239342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05424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765789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609069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85578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29965470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6081977"/>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533308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551616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90660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7850973"/>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19842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1407074"/>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55641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7312923"/>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926322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953654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1230274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68793281"/>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6886358"/>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781765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265259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204223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2051080"/>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6245131"/>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67161070"/>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839644"/>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452049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288493"/>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5680017"/>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63844923"/>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065619"/>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8521643"/>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4392691"/>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922129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678268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20566962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581821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812225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658388E1-63B2-4333-9F80-4149CE37B33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2352A970-13FA-E3C8-A755-59174AFC1D9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92771" y="0"/>
            <a:ext cx="1451728" cy="1451728"/>
          </a:xfrm>
          <a:prstGeom prst="rect">
            <a:avLst/>
          </a:prstGeom>
        </p:spPr>
      </p:pic>
    </p:spTree>
    <p:extLst>
      <p:ext uri="{BB962C8B-B14F-4D97-AF65-F5344CB8AC3E}">
        <p14:creationId xmlns:p14="http://schemas.microsoft.com/office/powerpoint/2010/main" val="139611132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72D73981-CCDD-4E0C-8C4D-D0AB5CDCA4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3AD7D36-CF0F-5355-48C4-A88AD74FAF0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6862" y="0"/>
            <a:ext cx="1451728" cy="1451728"/>
          </a:xfrm>
          <a:prstGeom prst="rect">
            <a:avLst/>
          </a:prstGeom>
        </p:spPr>
      </p:pic>
    </p:spTree>
    <p:extLst>
      <p:ext uri="{BB962C8B-B14F-4D97-AF65-F5344CB8AC3E}">
        <p14:creationId xmlns:p14="http://schemas.microsoft.com/office/powerpoint/2010/main" val="171544746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85428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508363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7383A6F-51EA-4AC2-83BD-6E1A6EE1D9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506464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9.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9.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9.png"/><Relationship Id="rId1" Type="http://schemas.openxmlformats.org/officeDocument/2006/relationships/slideLayout" Target="../slideLayouts/slideLayout4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53.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0.png"/><Relationship Id="rId11" Type="http://schemas.openxmlformats.org/officeDocument/2006/relationships/image" Target="../media/image35.png"/><Relationship Id="rId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87440AA9-230C-27F3-5C7A-BA6DE1AF5EB5}"/>
              </a:ext>
            </a:extLst>
          </p:cNvPr>
          <p:cNvPicPr>
            <a:picLocks noChangeAspect="1"/>
          </p:cNvPicPr>
          <p:nvPr/>
        </p:nvPicPr>
        <p:blipFill>
          <a:blip r:embed="rId5"/>
          <a:stretch>
            <a:fillRect/>
          </a:stretch>
        </p:blipFill>
        <p:spPr>
          <a:xfrm>
            <a:off x="1137972" y="2423822"/>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CDA0F63-8BE0-E814-EAF7-F4E8E572D363}"/>
              </a:ext>
            </a:extLst>
          </p:cNvPr>
          <p:cNvGrpSpPr/>
          <p:nvPr/>
        </p:nvGrpSpPr>
        <p:grpSpPr>
          <a:xfrm>
            <a:off x="-906123" y="4954736"/>
            <a:ext cx="4614523" cy="2335065"/>
            <a:chOff x="0" y="0"/>
            <a:chExt cx="12332011" cy="7052337"/>
          </a:xfrm>
        </p:grpSpPr>
        <p:sp>
          <p:nvSpPr>
            <p:cNvPr id="3" name="Freeform 3">
              <a:extLst>
                <a:ext uri="{FF2B5EF4-FFF2-40B4-BE49-F238E27FC236}">
                  <a16:creationId xmlns:a16="http://schemas.microsoft.com/office/drawing/2014/main" id="{6D457B34-5BE0-7396-A6C9-E7147D023248}"/>
                </a:ext>
              </a:extLst>
            </p:cNvPr>
            <p:cNvSpPr/>
            <p:nvPr/>
          </p:nvSpPr>
          <p:spPr>
            <a:xfrm>
              <a:off x="0" y="4370124"/>
              <a:ext cx="12332011" cy="2682212"/>
            </a:xfrm>
            <a:custGeom>
              <a:avLst/>
              <a:gdLst/>
              <a:ahLst/>
              <a:cxnLst/>
              <a:rect l="l" t="t" r="r" b="b"/>
              <a:pathLst>
                <a:path w="12332011" h="2682212">
                  <a:moveTo>
                    <a:pt x="0" y="0"/>
                  </a:moveTo>
                  <a:lnTo>
                    <a:pt x="12332011" y="0"/>
                  </a:lnTo>
                  <a:lnTo>
                    <a:pt x="12332011" y="2682213"/>
                  </a:lnTo>
                  <a:lnTo>
                    <a:pt x="0" y="26822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a:extLst>
                <a:ext uri="{FF2B5EF4-FFF2-40B4-BE49-F238E27FC236}">
                  <a16:creationId xmlns:a16="http://schemas.microsoft.com/office/drawing/2014/main" id="{C16B09CB-7E4C-D7BB-5C7A-261242F50B29}"/>
                </a:ext>
              </a:extLst>
            </p:cNvPr>
            <p:cNvSpPr/>
            <p:nvPr/>
          </p:nvSpPr>
          <p:spPr>
            <a:xfrm>
              <a:off x="840409" y="0"/>
              <a:ext cx="7418245" cy="6187416"/>
            </a:xfrm>
            <a:custGeom>
              <a:avLst/>
              <a:gdLst/>
              <a:ahLst/>
              <a:cxnLst/>
              <a:rect l="l" t="t" r="r" b="b"/>
              <a:pathLst>
                <a:path w="7418245" h="6187416">
                  <a:moveTo>
                    <a:pt x="0" y="0"/>
                  </a:moveTo>
                  <a:lnTo>
                    <a:pt x="7418246" y="0"/>
                  </a:lnTo>
                  <a:lnTo>
                    <a:pt x="7418246" y="6187416"/>
                  </a:lnTo>
                  <a:lnTo>
                    <a:pt x="0" y="618741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sp>
        <p:nvSpPr>
          <p:cNvPr id="5" name="Freeform 5">
            <a:extLst>
              <a:ext uri="{FF2B5EF4-FFF2-40B4-BE49-F238E27FC236}">
                <a16:creationId xmlns:a16="http://schemas.microsoft.com/office/drawing/2014/main" id="{1E72FC03-039C-8FCA-89EA-DC1D04821CD7}"/>
              </a:ext>
            </a:extLst>
          </p:cNvPr>
          <p:cNvSpPr/>
          <p:nvPr/>
        </p:nvSpPr>
        <p:spPr>
          <a:xfrm flipV="1">
            <a:off x="-129150" y="-518983"/>
            <a:ext cx="12970619" cy="1763583"/>
          </a:xfrm>
          <a:custGeom>
            <a:avLst/>
            <a:gdLst/>
            <a:ahLst/>
            <a:cxnLst/>
            <a:rect l="l" t="t" r="r" b="b"/>
            <a:pathLst>
              <a:path w="19455929" h="4640844">
                <a:moveTo>
                  <a:pt x="0" y="4640844"/>
                </a:moveTo>
                <a:lnTo>
                  <a:pt x="19455929" y="4640844"/>
                </a:lnTo>
                <a:lnTo>
                  <a:pt x="19455929" y="0"/>
                </a:lnTo>
                <a:lnTo>
                  <a:pt x="0" y="0"/>
                </a:lnTo>
                <a:lnTo>
                  <a:pt x="0" y="4640844"/>
                </a:lnTo>
                <a:close/>
              </a:path>
            </a:pathLst>
          </a:custGeom>
          <a:blipFill>
            <a:blip r:embed="rId5"/>
            <a:stretch>
              <a:fillRect b="-152063"/>
            </a:stretch>
          </a:blipFill>
        </p:spPr>
        <p:txBody>
          <a:bodyPr/>
          <a:lstStyle/>
          <a:p>
            <a:pPr defTabSz="609630"/>
            <a:endParaRPr lang="en-US" sz="1200">
              <a:solidFill>
                <a:prstClr val="black"/>
              </a:solidFill>
              <a:latin typeface="Calibri"/>
            </a:endParaRPr>
          </a:p>
        </p:txBody>
      </p:sp>
      <p:sp>
        <p:nvSpPr>
          <p:cNvPr id="6" name="TextBox 5">
            <a:extLst>
              <a:ext uri="{FF2B5EF4-FFF2-40B4-BE49-F238E27FC236}">
                <a16:creationId xmlns:a16="http://schemas.microsoft.com/office/drawing/2014/main" id="{270DC423-605C-90C0-5C60-52206665F8B9}"/>
              </a:ext>
            </a:extLst>
          </p:cNvPr>
          <p:cNvSpPr txBox="1"/>
          <p:nvPr/>
        </p:nvSpPr>
        <p:spPr>
          <a:xfrm>
            <a:off x="337952" y="889000"/>
            <a:ext cx="11650848" cy="5939126"/>
          </a:xfrm>
          <a:prstGeom prst="rect">
            <a:avLst/>
          </a:prstGeom>
          <a:noFill/>
        </p:spPr>
        <p:txBody>
          <a:bodyPr wrap="square" rtlCol="0">
            <a:spAutoFit/>
          </a:bodyPr>
          <a:lstStyle/>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Truyện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kể</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hằng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đêm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dành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cho</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các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bé</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cá</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tác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giả</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Ê-</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lê</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Pha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-vi-li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và</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Phran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xét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-ca Ca-</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là</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cuốn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sách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thú</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vị</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kể</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về</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100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phụ</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nữ</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nổi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tiếng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toàn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cầu</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Trong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đó</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để</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lại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ấn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tượng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mạnh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nhất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là</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nữ</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nghệ</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sĩ</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Cu-</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ba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Ngay</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từ</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nhỏ</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đã</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bộc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lộ</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rõ</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năng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khiếu</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âm</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tim</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-pan-</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công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-ga,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bông-gô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loại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nào</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cũng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a:t>
            </a:r>
          </a:p>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Mi-</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trở</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thành</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nghệ</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sĩ</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mặc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dù</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ở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quê</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hương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chỉ</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con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trai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mới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quyết</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tâm</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theo</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đuổi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Hằng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ngày</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rèn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khả</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năng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cảm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nhận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âm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thanh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bằng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cách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lắng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nghe</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những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tiếng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động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xung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quanh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tiếng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lá</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đu</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đưa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tiếng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chim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ruồi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vỗ</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cánh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Với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sự</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kiên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trì</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đã</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thuyết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phục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cha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cho</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tham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gia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lớp</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học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Trải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qua bao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khó</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khăn</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vẫn</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tin: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Sẽ</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đến</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ngày</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trong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ban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thứ</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thiệt</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p>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Nhờ</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tài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năng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sự</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nổ</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lực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và</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niềm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tin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thế</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giới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đã</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có</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p>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nghệ</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sĩ</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nổi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tiếng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trở</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thành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tấm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gương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về</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lòng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quyết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p>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tâm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theo</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đuổi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algn="r"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(Vũ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Mạnh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Huy)</a:t>
            </a:r>
          </a:p>
        </p:txBody>
      </p:sp>
      <p:sp>
        <p:nvSpPr>
          <p:cNvPr id="7" name="Rectangle: Rounded Corners 6">
            <a:extLst>
              <a:ext uri="{FF2B5EF4-FFF2-40B4-BE49-F238E27FC236}">
                <a16:creationId xmlns:a16="http://schemas.microsoft.com/office/drawing/2014/main" id="{FE3020C6-BC84-FBE3-F624-77C23557E410}"/>
              </a:ext>
            </a:extLst>
          </p:cNvPr>
          <p:cNvSpPr/>
          <p:nvPr/>
        </p:nvSpPr>
        <p:spPr>
          <a:xfrm>
            <a:off x="508000" y="127000"/>
            <a:ext cx="1676188" cy="730331"/>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8" name="TextBox 7">
            <a:extLst>
              <a:ext uri="{FF2B5EF4-FFF2-40B4-BE49-F238E27FC236}">
                <a16:creationId xmlns:a16="http://schemas.microsoft.com/office/drawing/2014/main" id="{3F73502C-EE8F-0C1A-329B-396E1FDC33E0}"/>
              </a:ext>
            </a:extLst>
          </p:cNvPr>
          <p:cNvSpPr txBox="1"/>
          <p:nvPr/>
        </p:nvSpPr>
        <p:spPr>
          <a:xfrm>
            <a:off x="559012" y="215166"/>
            <a:ext cx="1676188" cy="584775"/>
          </a:xfrm>
          <a:prstGeom prst="rect">
            <a:avLst/>
          </a:prstGeom>
          <a:noFill/>
        </p:spPr>
        <p:txBody>
          <a:bodyPr wrap="square" rtlCol="0">
            <a:spAutoFit/>
          </a:bodyPr>
          <a:lstStyle/>
          <a:p>
            <a:pPr algn="just" defTabSz="609630"/>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Gợi</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ý: </a:t>
            </a:r>
          </a:p>
        </p:txBody>
      </p:sp>
      <p:sp>
        <p:nvSpPr>
          <p:cNvPr id="9" name="TextBox 8">
            <a:extLst>
              <a:ext uri="{FF2B5EF4-FFF2-40B4-BE49-F238E27FC236}">
                <a16:creationId xmlns:a16="http://schemas.microsoft.com/office/drawing/2014/main" id="{994CC166-B643-D7BE-1971-06F7108DFD95}"/>
              </a:ext>
            </a:extLst>
          </p:cNvPr>
          <p:cNvSpPr txBox="1"/>
          <p:nvPr/>
        </p:nvSpPr>
        <p:spPr>
          <a:xfrm>
            <a:off x="350652" y="2028944"/>
            <a:ext cx="11650848" cy="871905"/>
          </a:xfrm>
          <a:prstGeom prst="rect">
            <a:avLst/>
          </a:prstGeom>
          <a:noFill/>
        </p:spPr>
        <p:txBody>
          <a:bodyPr wrap="square" rtlCol="0">
            <a:spAutoFit/>
          </a:bodyPr>
          <a:lstStyle/>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Ngay</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từ</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nhỏ</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đã</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bộc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lộ</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rõ</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năng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khiếu</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âm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tim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-pan-</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-ga,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bông-gô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loại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nào</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cũng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
        <p:nvSpPr>
          <p:cNvPr id="10" name="TextBox 9">
            <a:extLst>
              <a:ext uri="{FF2B5EF4-FFF2-40B4-BE49-F238E27FC236}">
                <a16:creationId xmlns:a16="http://schemas.microsoft.com/office/drawing/2014/main" id="{F6C2EE15-94F4-3D78-1330-57B8FAE20915}"/>
              </a:ext>
            </a:extLst>
          </p:cNvPr>
          <p:cNvSpPr txBox="1"/>
          <p:nvPr/>
        </p:nvSpPr>
        <p:spPr>
          <a:xfrm>
            <a:off x="350652" y="2028944"/>
            <a:ext cx="11650848" cy="871905"/>
          </a:xfrm>
          <a:prstGeom prst="rect">
            <a:avLst/>
          </a:prstGeom>
          <a:noFill/>
        </p:spPr>
        <p:txBody>
          <a:bodyPr wrap="square" rtlCol="0">
            <a:spAutoFit/>
          </a:bodyPr>
          <a:lstStyle/>
          <a:p>
            <a:pPr algn="just" defTabSz="609630"/>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Ngay</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từ</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nhỏ</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đã</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bộc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lộ</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rõ</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năng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khiếu</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âm</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tim</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-pan-</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công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-ga,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bông-gô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loại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nào</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cũng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a:t>
            </a:r>
          </a:p>
        </p:txBody>
      </p:sp>
      <p:sp>
        <p:nvSpPr>
          <p:cNvPr id="11" name="TextBox 10">
            <a:extLst>
              <a:ext uri="{FF2B5EF4-FFF2-40B4-BE49-F238E27FC236}">
                <a16:creationId xmlns:a16="http://schemas.microsoft.com/office/drawing/2014/main" id="{99090031-D088-F444-5247-4A01BDF2FDBC}"/>
              </a:ext>
            </a:extLst>
          </p:cNvPr>
          <p:cNvSpPr txBox="1"/>
          <p:nvPr/>
        </p:nvSpPr>
        <p:spPr>
          <a:xfrm>
            <a:off x="406400" y="2833647"/>
            <a:ext cx="11650848" cy="871905"/>
          </a:xfrm>
          <a:prstGeom prst="rect">
            <a:avLst/>
          </a:prstGeom>
          <a:noFill/>
        </p:spPr>
        <p:txBody>
          <a:bodyPr wrap="square" rtlCol="0">
            <a:spAutoFit/>
          </a:bodyPr>
          <a:lstStyle/>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trở</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thành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nghệ</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sĩ</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mặc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dù</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ở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quê</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hương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chỉ</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con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trai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mới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quyết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tâm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theo</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đuổi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12" name="TextBox 11">
            <a:extLst>
              <a:ext uri="{FF2B5EF4-FFF2-40B4-BE49-F238E27FC236}">
                <a16:creationId xmlns:a16="http://schemas.microsoft.com/office/drawing/2014/main" id="{6F086C5B-C06E-F275-8249-DA1C6BF254E1}"/>
              </a:ext>
            </a:extLst>
          </p:cNvPr>
          <p:cNvSpPr txBox="1"/>
          <p:nvPr/>
        </p:nvSpPr>
        <p:spPr>
          <a:xfrm>
            <a:off x="406400" y="2833647"/>
            <a:ext cx="11650848" cy="871905"/>
          </a:xfrm>
          <a:prstGeom prst="rect">
            <a:avLst/>
          </a:prstGeom>
          <a:noFill/>
        </p:spPr>
        <p:txBody>
          <a:bodyPr wrap="square" rtlCol="0">
            <a:spAutoFit/>
          </a:bodyPr>
          <a:lstStyle/>
          <a:p>
            <a:pPr algn="just" defTabSz="609630"/>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trở</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thành</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nghệ</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sĩ</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mặc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dù</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ở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quê</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hương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chỉ</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con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trai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mới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quyết</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tâm</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theo</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đuổi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p>
        </p:txBody>
      </p:sp>
      <p:sp>
        <p:nvSpPr>
          <p:cNvPr id="13" name="TextBox 12">
            <a:extLst>
              <a:ext uri="{FF2B5EF4-FFF2-40B4-BE49-F238E27FC236}">
                <a16:creationId xmlns:a16="http://schemas.microsoft.com/office/drawing/2014/main" id="{C5B39A84-86F9-4180-D9A4-C5703501209C}"/>
              </a:ext>
            </a:extLst>
          </p:cNvPr>
          <p:cNvSpPr txBox="1"/>
          <p:nvPr/>
        </p:nvSpPr>
        <p:spPr>
          <a:xfrm>
            <a:off x="410076" y="4365744"/>
            <a:ext cx="11650848" cy="871905"/>
          </a:xfrm>
          <a:prstGeom prst="rect">
            <a:avLst/>
          </a:prstGeom>
          <a:noFill/>
        </p:spPr>
        <p:txBody>
          <a:bodyPr wrap="square" rtlCol="0">
            <a:spAutoFit/>
          </a:bodyPr>
          <a:lstStyle/>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Trải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qua bao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khó</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khăn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vẫn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tin: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Sẽ</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đến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ngày</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trong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ban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thứ</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thiệt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14" name="TextBox 13">
            <a:extLst>
              <a:ext uri="{FF2B5EF4-FFF2-40B4-BE49-F238E27FC236}">
                <a16:creationId xmlns:a16="http://schemas.microsoft.com/office/drawing/2014/main" id="{7CB98A8E-427D-5413-0778-FF2836FBE20A}"/>
              </a:ext>
            </a:extLst>
          </p:cNvPr>
          <p:cNvSpPr txBox="1"/>
          <p:nvPr/>
        </p:nvSpPr>
        <p:spPr>
          <a:xfrm>
            <a:off x="410076" y="4365744"/>
            <a:ext cx="11650848" cy="871905"/>
          </a:xfrm>
          <a:prstGeom prst="rect">
            <a:avLst/>
          </a:prstGeom>
          <a:noFill/>
        </p:spPr>
        <p:txBody>
          <a:bodyPr wrap="square" rtlCol="0">
            <a:spAutoFit/>
          </a:bodyPr>
          <a:lstStyle/>
          <a:p>
            <a:pPr algn="just" defTabSz="609630"/>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Trải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qua bao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khó</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khăn</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vẫn</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tin: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Sẽ</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đến</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ngày</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trong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ban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thứ</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thiệt</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p>
        </p:txBody>
      </p:sp>
      <p:grpSp>
        <p:nvGrpSpPr>
          <p:cNvPr id="15" name="Group 14">
            <a:extLst>
              <a:ext uri="{FF2B5EF4-FFF2-40B4-BE49-F238E27FC236}">
                <a16:creationId xmlns:a16="http://schemas.microsoft.com/office/drawing/2014/main" id="{DE8B76B3-E73C-5411-29D6-B022987E256C}"/>
              </a:ext>
            </a:extLst>
          </p:cNvPr>
          <p:cNvGrpSpPr/>
          <p:nvPr/>
        </p:nvGrpSpPr>
        <p:grpSpPr>
          <a:xfrm>
            <a:off x="7025602" y="889189"/>
            <a:ext cx="3048000" cy="1103183"/>
            <a:chOff x="10538403" y="1333784"/>
            <a:chExt cx="4572000" cy="1654774"/>
          </a:xfrm>
        </p:grpSpPr>
        <p:sp>
          <p:nvSpPr>
            <p:cNvPr id="16" name="Speech Bubble: Oval 15">
              <a:extLst>
                <a:ext uri="{FF2B5EF4-FFF2-40B4-BE49-F238E27FC236}">
                  <a16:creationId xmlns:a16="http://schemas.microsoft.com/office/drawing/2014/main" id="{614005B8-DAEE-197F-906D-72582EC665F3}"/>
                </a:ext>
              </a:extLst>
            </p:cNvPr>
            <p:cNvSpPr/>
            <p:nvPr/>
          </p:nvSpPr>
          <p:spPr>
            <a:xfrm>
              <a:off x="10538403" y="1333784"/>
              <a:ext cx="4572000" cy="1654774"/>
            </a:xfrm>
            <a:prstGeom prst="wedgeEllipseCallout">
              <a:avLst>
                <a:gd name="adj1" fmla="val -42412"/>
                <a:gd name="adj2" fmla="val 625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7" name="TextBox 16">
              <a:extLst>
                <a:ext uri="{FF2B5EF4-FFF2-40B4-BE49-F238E27FC236}">
                  <a16:creationId xmlns:a16="http://schemas.microsoft.com/office/drawing/2014/main" id="{F8A480C2-2B05-82D2-1135-07B28666CA63}"/>
                </a:ext>
              </a:extLst>
            </p:cNvPr>
            <p:cNvSpPr txBox="1"/>
            <p:nvPr/>
          </p:nvSpPr>
          <p:spPr>
            <a:xfrm>
              <a:off x="11403180" y="1627415"/>
              <a:ext cx="3258585" cy="969496"/>
            </a:xfrm>
            <a:prstGeom prst="rect">
              <a:avLst/>
            </a:prstGeom>
            <a:noFill/>
          </p:spPr>
          <p:txBody>
            <a:bodyPr wrap="none" rtlCol="0">
              <a:spAutoFit/>
            </a:bodyPr>
            <a:lstStyle/>
            <a:p>
              <a:pPr defTabSz="609630"/>
              <a:r>
                <a:rPr lang="en-US" sz="3600" b="1" dirty="0" err="1">
                  <a:solidFill>
                    <a:srgbClr val="2AB0DA"/>
                  </a:solidFill>
                  <a:latin typeface="Tahoma" panose="020B0604030504040204" pitchFamily="34" charset="0"/>
                  <a:ea typeface="Tahoma" panose="020B0604030504040204" pitchFamily="34" charset="0"/>
                  <a:cs typeface="Tahoma" panose="020B0604030504040204" pitchFamily="34" charset="0"/>
                </a:rPr>
                <a:t>Tài</a:t>
              </a:r>
              <a:r>
                <a:rPr lang="en-US" sz="3600" b="1" dirty="0">
                  <a:solidFill>
                    <a:srgbClr val="2AB0DA"/>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2AB0DA"/>
                  </a:solidFill>
                  <a:latin typeface="Tahoma" panose="020B0604030504040204" pitchFamily="34" charset="0"/>
                  <a:ea typeface="Tahoma" panose="020B0604030504040204" pitchFamily="34" charset="0"/>
                  <a:cs typeface="Tahoma" panose="020B0604030504040204" pitchFamily="34" charset="0"/>
                </a:rPr>
                <a:t>năng</a:t>
              </a:r>
              <a:endParaRPr lang="en-US" sz="3600" b="1" dirty="0">
                <a:solidFill>
                  <a:srgbClr val="2AB0DA"/>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87DE0B13-D395-1F33-A6C5-9FE4CBFBFD78}"/>
              </a:ext>
            </a:extLst>
          </p:cNvPr>
          <p:cNvGrpSpPr/>
          <p:nvPr/>
        </p:nvGrpSpPr>
        <p:grpSpPr>
          <a:xfrm>
            <a:off x="660400" y="3659693"/>
            <a:ext cx="3048000" cy="1103183"/>
            <a:chOff x="10538403" y="1547881"/>
            <a:chExt cx="4572000" cy="1654774"/>
          </a:xfrm>
        </p:grpSpPr>
        <p:sp>
          <p:nvSpPr>
            <p:cNvPr id="19" name="Speech Bubble: Oval 18">
              <a:extLst>
                <a:ext uri="{FF2B5EF4-FFF2-40B4-BE49-F238E27FC236}">
                  <a16:creationId xmlns:a16="http://schemas.microsoft.com/office/drawing/2014/main" id="{CFFB40DC-C21C-93E4-1245-A86B726AEC5A}"/>
                </a:ext>
              </a:extLst>
            </p:cNvPr>
            <p:cNvSpPr/>
            <p:nvPr/>
          </p:nvSpPr>
          <p:spPr>
            <a:xfrm>
              <a:off x="10538403" y="1547881"/>
              <a:ext cx="4572000" cy="1654774"/>
            </a:xfrm>
            <a:prstGeom prst="wedgeEllipseCallout">
              <a:avLst>
                <a:gd name="adj1" fmla="val 62325"/>
                <a:gd name="adj2" fmla="val -5383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a:extLst>
                <a:ext uri="{FF2B5EF4-FFF2-40B4-BE49-F238E27FC236}">
                  <a16:creationId xmlns:a16="http://schemas.microsoft.com/office/drawing/2014/main" id="{4DC3248B-A6CF-48B0-1563-E66C2B4CE478}"/>
                </a:ext>
              </a:extLst>
            </p:cNvPr>
            <p:cNvSpPr txBox="1"/>
            <p:nvPr/>
          </p:nvSpPr>
          <p:spPr>
            <a:xfrm>
              <a:off x="10985655" y="1893803"/>
              <a:ext cx="3917418" cy="969496"/>
            </a:xfrm>
            <a:prstGeom prst="rect">
              <a:avLst/>
            </a:prstGeom>
            <a:noFill/>
          </p:spPr>
          <p:txBody>
            <a:bodyPr wrap="none" rtlCol="0">
              <a:spAutoFit/>
            </a:bodyPr>
            <a:lstStyle/>
            <a:p>
              <a:pPr defTabSz="609630"/>
              <a:r>
                <a:rPr lang="en-US" sz="3600" b="1" dirty="0" err="1">
                  <a:solidFill>
                    <a:srgbClr val="2AB0DA"/>
                  </a:solidFill>
                  <a:latin typeface="Tahoma" panose="020B0604030504040204" pitchFamily="34" charset="0"/>
                  <a:ea typeface="Tahoma" panose="020B0604030504040204" pitchFamily="34" charset="0"/>
                  <a:cs typeface="Tahoma" panose="020B0604030504040204" pitchFamily="34" charset="0"/>
                </a:rPr>
                <a:t>Quyết</a:t>
              </a:r>
              <a:r>
                <a:rPr lang="en-US" sz="3600" b="1" dirty="0">
                  <a:solidFill>
                    <a:srgbClr val="2AB0DA"/>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2AB0DA"/>
                  </a:solidFill>
                  <a:latin typeface="Tahoma" panose="020B0604030504040204" pitchFamily="34" charset="0"/>
                  <a:ea typeface="Tahoma" panose="020B0604030504040204" pitchFamily="34" charset="0"/>
                  <a:cs typeface="Tahoma" panose="020B0604030504040204" pitchFamily="34" charset="0"/>
                </a:rPr>
                <a:t>tâm</a:t>
              </a:r>
              <a:endParaRPr lang="en-US" sz="3600" b="1" dirty="0">
                <a:solidFill>
                  <a:srgbClr val="2AB0DA"/>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1" name="Group 20">
            <a:extLst>
              <a:ext uri="{FF2B5EF4-FFF2-40B4-BE49-F238E27FC236}">
                <a16:creationId xmlns:a16="http://schemas.microsoft.com/office/drawing/2014/main" id="{E6CCCB39-9DC2-424B-042F-D62E68F711E5}"/>
              </a:ext>
            </a:extLst>
          </p:cNvPr>
          <p:cNvGrpSpPr/>
          <p:nvPr/>
        </p:nvGrpSpPr>
        <p:grpSpPr>
          <a:xfrm>
            <a:off x="3977602" y="5219354"/>
            <a:ext cx="3048000" cy="1103183"/>
            <a:chOff x="5930308" y="7696267"/>
            <a:chExt cx="4572000" cy="1654774"/>
          </a:xfrm>
        </p:grpSpPr>
        <p:sp>
          <p:nvSpPr>
            <p:cNvPr id="22" name="Speech Bubble: Oval 21">
              <a:extLst>
                <a:ext uri="{FF2B5EF4-FFF2-40B4-BE49-F238E27FC236}">
                  <a16:creationId xmlns:a16="http://schemas.microsoft.com/office/drawing/2014/main" id="{5F55100C-BAD2-EA4F-3519-9612F65A19DD}"/>
                </a:ext>
              </a:extLst>
            </p:cNvPr>
            <p:cNvSpPr/>
            <p:nvPr/>
          </p:nvSpPr>
          <p:spPr>
            <a:xfrm>
              <a:off x="5930308" y="7696267"/>
              <a:ext cx="4572000" cy="1654774"/>
            </a:xfrm>
            <a:prstGeom prst="wedgeEllipseCallout">
              <a:avLst>
                <a:gd name="adj1" fmla="val 62325"/>
                <a:gd name="adj2" fmla="val -5383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3" name="TextBox 22">
              <a:extLst>
                <a:ext uri="{FF2B5EF4-FFF2-40B4-BE49-F238E27FC236}">
                  <a16:creationId xmlns:a16="http://schemas.microsoft.com/office/drawing/2014/main" id="{8EF7AE64-C421-F807-6174-BF5FED2BE53A}"/>
                </a:ext>
              </a:extLst>
            </p:cNvPr>
            <p:cNvSpPr txBox="1"/>
            <p:nvPr/>
          </p:nvSpPr>
          <p:spPr>
            <a:xfrm>
              <a:off x="7016383" y="8045285"/>
              <a:ext cx="2335254" cy="969496"/>
            </a:xfrm>
            <a:prstGeom prst="rect">
              <a:avLst/>
            </a:prstGeom>
            <a:noFill/>
          </p:spPr>
          <p:txBody>
            <a:bodyPr wrap="none" rtlCol="0">
              <a:spAutoFit/>
            </a:bodyPr>
            <a:lstStyle/>
            <a:p>
              <a:pPr defTabSz="609630"/>
              <a:r>
                <a:rPr lang="en-US" sz="3600" b="1" dirty="0" err="1">
                  <a:solidFill>
                    <a:srgbClr val="2AB0DA"/>
                  </a:solidFill>
                  <a:latin typeface="Tahoma" panose="020B0604030504040204" pitchFamily="34" charset="0"/>
                  <a:ea typeface="Tahoma" panose="020B0604030504040204" pitchFamily="34" charset="0"/>
                  <a:cs typeface="Tahoma" panose="020B0604030504040204" pitchFamily="34" charset="0"/>
                </a:rPr>
                <a:t>Tự</a:t>
              </a:r>
              <a:r>
                <a:rPr lang="en-US" sz="3600" b="1" dirty="0">
                  <a:solidFill>
                    <a:srgbClr val="2AB0DA"/>
                  </a:solidFill>
                  <a:latin typeface="Tahoma" panose="020B0604030504040204" pitchFamily="34" charset="0"/>
                  <a:ea typeface="Tahoma" panose="020B0604030504040204" pitchFamily="34" charset="0"/>
                  <a:cs typeface="Tahoma" panose="020B0604030504040204" pitchFamily="34" charset="0"/>
                </a:rPr>
                <a:t> tin</a:t>
              </a:r>
            </a:p>
          </p:txBody>
        </p:sp>
      </p:grpSp>
    </p:spTree>
    <p:extLst>
      <p:ext uri="{BB962C8B-B14F-4D97-AF65-F5344CB8AC3E}">
        <p14:creationId xmlns:p14="http://schemas.microsoft.com/office/powerpoint/2010/main" val="296418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2D67F-E954-244B-C7C9-FC2534CE51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3309" y="1575447"/>
            <a:ext cx="8896783" cy="4472813"/>
          </a:xfrm>
          <a:prstGeom prst="rect">
            <a:avLst/>
          </a:prstGeom>
          <a:noFill/>
          <a:ln>
            <a:noFill/>
          </a:ln>
        </p:spPr>
      </p:pic>
      <p:sp>
        <p:nvSpPr>
          <p:cNvPr id="5" name="Rectangle: Rounded Corners 4">
            <a:extLst>
              <a:ext uri="{FF2B5EF4-FFF2-40B4-BE49-F238E27FC236}">
                <a16:creationId xmlns:a16="http://schemas.microsoft.com/office/drawing/2014/main" id="{7E271A12-F807-6881-0EB3-7277F1CE4090}"/>
              </a:ext>
            </a:extLst>
          </p:cNvPr>
          <p:cNvSpPr/>
          <p:nvPr/>
        </p:nvSpPr>
        <p:spPr>
          <a:xfrm>
            <a:off x="1625219" y="414542"/>
            <a:ext cx="8534399" cy="79731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6" name="Text Box 20">
            <a:extLst>
              <a:ext uri="{FF2B5EF4-FFF2-40B4-BE49-F238E27FC236}">
                <a16:creationId xmlns:a16="http://schemas.microsoft.com/office/drawing/2014/main" id="{FBE61385-239E-B4C6-E1B0-FC7A2B5AE087}"/>
              </a:ext>
            </a:extLst>
          </p:cNvPr>
          <p:cNvSpPr txBox="1">
            <a:spLocks noChangeArrowheads="1"/>
          </p:cNvSpPr>
          <p:nvPr/>
        </p:nvSpPr>
        <p:spPr bwMode="auto">
          <a:xfrm>
            <a:off x="1542362" y="568778"/>
            <a:ext cx="8705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defTabSz="914400">
              <a:spcBef>
                <a:spcPct val="50000"/>
              </a:spcBef>
              <a:buNone/>
            </a:pPr>
            <a:r>
              <a:rPr lang="en-US" altLang="en-US" b="1" dirty="0">
                <a:solidFill>
                  <a:srgbClr val="C00000"/>
                </a:solidFill>
              </a:rPr>
              <a:t>Hoàn </a:t>
            </a:r>
            <a:r>
              <a:rPr lang="en-US" altLang="en-US" b="1" dirty="0" err="1">
                <a:solidFill>
                  <a:srgbClr val="C00000"/>
                </a:solidFill>
              </a:rPr>
              <a:t>thành</a:t>
            </a:r>
            <a:r>
              <a:rPr lang="en-US" altLang="en-US" b="1" dirty="0">
                <a:solidFill>
                  <a:srgbClr val="C00000"/>
                </a:solidFill>
              </a:rPr>
              <a:t> </a:t>
            </a:r>
            <a:r>
              <a:rPr lang="en-US" altLang="en-US" b="1" dirty="0" err="1">
                <a:solidFill>
                  <a:srgbClr val="C00000"/>
                </a:solidFill>
              </a:rPr>
              <a:t>phiếu</a:t>
            </a:r>
            <a:r>
              <a:rPr lang="en-US" altLang="en-US" b="1" dirty="0">
                <a:solidFill>
                  <a:srgbClr val="C00000"/>
                </a:solidFill>
              </a:rPr>
              <a:t> </a:t>
            </a:r>
            <a:r>
              <a:rPr lang="en-US" altLang="en-US" b="1" dirty="0" err="1">
                <a:solidFill>
                  <a:srgbClr val="C00000"/>
                </a:solidFill>
              </a:rPr>
              <a:t>bài</a:t>
            </a:r>
            <a:r>
              <a:rPr lang="en-US" altLang="en-US" b="1" dirty="0">
                <a:solidFill>
                  <a:srgbClr val="C00000"/>
                </a:solidFill>
              </a:rPr>
              <a:t> </a:t>
            </a:r>
            <a:r>
              <a:rPr lang="en-US" altLang="en-US" b="1" dirty="0" err="1">
                <a:solidFill>
                  <a:srgbClr val="C00000"/>
                </a:solidFill>
              </a:rPr>
              <a:t>tập</a:t>
            </a:r>
            <a:endParaRPr kumimoji="0" lang="vi-VN" altLang="en-US" b="1" i="0" u="none" strike="noStrike" kern="1200" cap="none" spc="0" normalizeH="0" baseline="0" noProof="0" dirty="0">
              <a:ln>
                <a:noFill/>
              </a:ln>
              <a:solidFill>
                <a:srgbClr val="C00000"/>
              </a:solidFill>
              <a:effectLst/>
              <a:uLnTx/>
              <a:uFillTx/>
              <a:ea typeface="字魂35号-经典雅黑"/>
            </a:endParaRPr>
          </a:p>
        </p:txBody>
      </p:sp>
      <p:sp>
        <p:nvSpPr>
          <p:cNvPr id="7" name="Rectangle: Rounded Corners 6">
            <a:extLst>
              <a:ext uri="{FF2B5EF4-FFF2-40B4-BE49-F238E27FC236}">
                <a16:creationId xmlns:a16="http://schemas.microsoft.com/office/drawing/2014/main" id="{EE49E7E8-F2A4-3AC9-70BE-C40E535DCEFE}"/>
              </a:ext>
            </a:extLst>
          </p:cNvPr>
          <p:cNvSpPr/>
          <p:nvPr/>
        </p:nvSpPr>
        <p:spPr>
          <a:xfrm>
            <a:off x="3966072" y="2269475"/>
            <a:ext cx="1575412" cy="80423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latin typeface="Cambria" panose="02040503050406030204" pitchFamily="18" charset="0"/>
                <a:ea typeface="Cambria" panose="02040503050406030204" pitchFamily="18" charset="0"/>
              </a:rPr>
              <a:t>Có</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năng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khiếu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âm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nhạc</a:t>
            </a:r>
            <a:endParaRPr lang="en-US"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2A6FE318-878C-FCB2-E03D-2C1A12FEE5FC}"/>
              </a:ext>
            </a:extLst>
          </p:cNvPr>
          <p:cNvSpPr/>
          <p:nvPr/>
        </p:nvSpPr>
        <p:spPr>
          <a:xfrm>
            <a:off x="6290630" y="2148290"/>
            <a:ext cx="3789803" cy="50677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Chơi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được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mọi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loại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trống</a:t>
            </a:r>
            <a:endParaRPr lang="en-US" sz="2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D02F0456-3711-2B4B-C520-213C6FB9CB25}"/>
              </a:ext>
            </a:extLst>
          </p:cNvPr>
          <p:cNvSpPr/>
          <p:nvPr/>
        </p:nvSpPr>
        <p:spPr>
          <a:xfrm>
            <a:off x="3966072" y="3536415"/>
            <a:ext cx="1575412" cy="80423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latin typeface="Cambria" panose="02040503050406030204" pitchFamily="18" charset="0"/>
                <a:ea typeface="Cambria" panose="02040503050406030204" pitchFamily="18" charset="0"/>
              </a:rPr>
              <a:t>Có</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ước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mơ</a:t>
            </a:r>
            <a:endParaRPr lang="en-US"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D6E61AE6-7FCE-484E-937B-CD6E360C106F}"/>
              </a:ext>
            </a:extLst>
          </p:cNvPr>
          <p:cNvSpPr/>
          <p:nvPr/>
        </p:nvSpPr>
        <p:spPr>
          <a:xfrm>
            <a:off x="6290630" y="3349128"/>
            <a:ext cx="4032175" cy="50677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Cambria" panose="02040503050406030204" pitchFamily="18" charset="0"/>
                <a:ea typeface="Cambria" panose="02040503050406030204" pitchFamily="18" charset="0"/>
              </a:rPr>
              <a:t>T</a:t>
            </a:r>
            <a:r>
              <a:rPr lang="vi-VN" sz="1600" dirty="0">
                <a:solidFill>
                  <a:srgbClr val="002060"/>
                </a:solidFill>
                <a:latin typeface="Cambria" panose="02040503050406030204" pitchFamily="18" charset="0"/>
                <a:ea typeface="Cambria" panose="02040503050406030204" pitchFamily="18" charset="0"/>
              </a:rPr>
              <a:t>rở thành một nghệ sĩ trống, mặc dù ở quê hương cô, chỉ con trai mới được chơi trống.</a:t>
            </a:r>
            <a:endParaRPr lang="en-US" sz="1600" dirty="0">
              <a:solidFill>
                <a:srgbClr val="00206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A635028D-4B7A-5750-4947-586CC28E58B7}"/>
              </a:ext>
            </a:extLst>
          </p:cNvPr>
          <p:cNvSpPr/>
          <p:nvPr/>
        </p:nvSpPr>
        <p:spPr>
          <a:xfrm>
            <a:off x="3966072" y="4792338"/>
            <a:ext cx="1575412" cy="80423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Cambria" panose="02040503050406030204" pitchFamily="18" charset="0"/>
                <a:ea typeface="Cambria" panose="02040503050406030204" pitchFamily="18" charset="0"/>
              </a:rPr>
              <a:t>lòng quyết tâm</a:t>
            </a:r>
            <a:endParaRPr lang="en-US"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65064768-9DB4-B7F0-B3FB-4AFB18A5CBBA}"/>
              </a:ext>
            </a:extLst>
          </p:cNvPr>
          <p:cNvSpPr/>
          <p:nvPr/>
        </p:nvSpPr>
        <p:spPr>
          <a:xfrm>
            <a:off x="6290630" y="4583016"/>
            <a:ext cx="4032175" cy="113473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Cambria" panose="02040503050406030204" pitchFamily="18" charset="0"/>
                <a:ea typeface="Cambria" panose="02040503050406030204" pitchFamily="18" charset="0"/>
              </a:rPr>
              <a:t>H</a:t>
            </a:r>
            <a:r>
              <a:rPr lang="vi-VN" sz="1600" dirty="0">
                <a:solidFill>
                  <a:srgbClr val="002060"/>
                </a:solidFill>
                <a:latin typeface="Cambria" panose="02040503050406030204" pitchFamily="18" charset="0"/>
                <a:ea typeface="Cambria" panose="02040503050406030204" pitchFamily="18" charset="0"/>
              </a:rPr>
              <a:t>ằng ngày, cô rèn khả năng cảm nhận âm thanh bằng cách lắng nghe những tiếng động xung quanh: tiếng lá đu đưa, tiếng chim ruồi vỗ cánh.</a:t>
            </a:r>
            <a:endParaRPr lang="en-US" sz="1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78135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11" grpId="0" animBg="1"/>
      <p:bldP spid="12" grpId="0" animBg="1"/>
      <p:bldP spid="1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947451" y="282340"/>
            <a:ext cx="9959248" cy="98460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1189823" y="282340"/>
            <a:ext cx="99041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defTabSz="914400">
              <a:spcBef>
                <a:spcPct val="50000"/>
              </a:spcBef>
              <a:buNone/>
            </a:pPr>
            <a:r>
              <a:rPr lang="en-US" altLang="en-US" b="1" dirty="0">
                <a:solidFill>
                  <a:srgbClr val="C00000"/>
                </a:solidFill>
              </a:rPr>
              <a:t>2. </a:t>
            </a:r>
            <a:r>
              <a:rPr lang="vi-VN" altLang="en-US" b="1" dirty="0">
                <a:solidFill>
                  <a:srgbClr val="C00000"/>
                </a:solidFill>
              </a:rPr>
              <a:t>Trao đổi về những điểm cần lưu ý khi viết đoạn văn giới thiệu nhân vật trong một cuốn sách.</a:t>
            </a:r>
            <a:endParaRPr kumimoji="0" lang="vi-VN" altLang="en-US" sz="3200" b="1" i="0" u="none" strike="noStrike" kern="1200" cap="none" spc="0" normalizeH="0" baseline="0" noProof="0" dirty="0">
              <a:ln>
                <a:noFill/>
              </a:ln>
              <a:solidFill>
                <a:srgbClr val="C00000"/>
              </a:solidFill>
              <a:effectLst/>
              <a:uLnTx/>
              <a:uFillTx/>
              <a:latin typeface="Arial" panose="020B0604020202020204" pitchFamily="34" charset="0"/>
              <a:ea typeface="字魂35号-经典雅黑"/>
              <a:cs typeface="Arial" panose="020B0604020202020204" pitchFamily="34" charset="0"/>
            </a:endParaRPr>
          </a:p>
        </p:txBody>
      </p:sp>
      <p:grpSp>
        <p:nvGrpSpPr>
          <p:cNvPr id="3" name="Group 2">
            <a:extLst>
              <a:ext uri="{FF2B5EF4-FFF2-40B4-BE49-F238E27FC236}">
                <a16:creationId xmlns:a16="http://schemas.microsoft.com/office/drawing/2014/main" id="{5EF69F01-3306-37EB-3755-B975E8776860}"/>
              </a:ext>
            </a:extLst>
          </p:cNvPr>
          <p:cNvGrpSpPr/>
          <p:nvPr/>
        </p:nvGrpSpPr>
        <p:grpSpPr>
          <a:xfrm>
            <a:off x="304561" y="1665657"/>
            <a:ext cx="4720543" cy="2674989"/>
            <a:chOff x="12254717" y="1694695"/>
            <a:chExt cx="4720543" cy="5373758"/>
          </a:xfrm>
        </p:grpSpPr>
        <p:pic>
          <p:nvPicPr>
            <p:cNvPr id="5" name="Picture 4">
              <a:extLst>
                <a:ext uri="{FF2B5EF4-FFF2-40B4-BE49-F238E27FC236}">
                  <a16:creationId xmlns:a16="http://schemas.microsoft.com/office/drawing/2014/main" id="{66A6A514-DFCA-9CAA-868B-CAD3FD22091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7" name="TextBox 6">
              <a:extLst>
                <a:ext uri="{FF2B5EF4-FFF2-40B4-BE49-F238E27FC236}">
                  <a16:creationId xmlns:a16="http://schemas.microsoft.com/office/drawing/2014/main" id="{DC7A4D9F-717F-20A5-5F50-DEA1D2378391}"/>
                </a:ext>
              </a:extLst>
            </p:cNvPr>
            <p:cNvSpPr txBox="1"/>
            <p:nvPr/>
          </p:nvSpPr>
          <p:spPr>
            <a:xfrm>
              <a:off x="12632097" y="2500511"/>
              <a:ext cx="3921114" cy="1477328"/>
            </a:xfrm>
            <a:prstGeom prst="rect">
              <a:avLst/>
            </a:prstGeom>
            <a:noFill/>
          </p:spPr>
          <p:txBody>
            <a:bodyPr wrap="square">
              <a:spAutoFit/>
            </a:bodyPr>
            <a:lstStyle/>
            <a:p>
              <a:pPr algn="ctr"/>
              <a:r>
                <a:rPr lang="vi-VN" sz="3000" i="0" dirty="0">
                  <a:ln w="12700">
                    <a:solidFill>
                      <a:schemeClr val="tx1"/>
                    </a:solidFill>
                  </a:ln>
                  <a:effectLst/>
                  <a:latin typeface="Arial" panose="020B0604020202020204" pitchFamily="34" charset="0"/>
                  <a:cs typeface="Arial" panose="020B0604020202020204" pitchFamily="34" charset="0"/>
                </a:rPr>
                <a:t>Bố cục của đoạn văn (mở đầu, triển khai, kết thúc)</a:t>
              </a:r>
              <a:endParaRPr lang="en-US" sz="3000" i="0" dirty="0">
                <a:ln w="12700">
                  <a:solidFill>
                    <a:schemeClr val="tx1"/>
                  </a:solidFill>
                </a:ln>
                <a:effectLst/>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C0D707E3-029A-9A5C-37B3-0C115825214B}"/>
              </a:ext>
            </a:extLst>
          </p:cNvPr>
          <p:cNvGrpSpPr/>
          <p:nvPr/>
        </p:nvGrpSpPr>
        <p:grpSpPr>
          <a:xfrm>
            <a:off x="6727395" y="1654640"/>
            <a:ext cx="4720543" cy="2674989"/>
            <a:chOff x="12254717" y="1694695"/>
            <a:chExt cx="4720543" cy="5373758"/>
          </a:xfrm>
        </p:grpSpPr>
        <p:pic>
          <p:nvPicPr>
            <p:cNvPr id="9" name="Picture 8">
              <a:extLst>
                <a:ext uri="{FF2B5EF4-FFF2-40B4-BE49-F238E27FC236}">
                  <a16:creationId xmlns:a16="http://schemas.microsoft.com/office/drawing/2014/main" id="{DD4DAAAB-B9F5-4639-1ED3-BE4D84055F5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10" name="TextBox 9">
              <a:extLst>
                <a:ext uri="{FF2B5EF4-FFF2-40B4-BE49-F238E27FC236}">
                  <a16:creationId xmlns:a16="http://schemas.microsoft.com/office/drawing/2014/main" id="{4900B066-F261-84B7-52EB-D4233B7FD55E}"/>
                </a:ext>
              </a:extLst>
            </p:cNvPr>
            <p:cNvSpPr txBox="1"/>
            <p:nvPr/>
          </p:nvSpPr>
          <p:spPr>
            <a:xfrm>
              <a:off x="12632097" y="2500511"/>
              <a:ext cx="3921114" cy="2967789"/>
            </a:xfrm>
            <a:prstGeom prst="rect">
              <a:avLst/>
            </a:prstGeom>
            <a:noFill/>
          </p:spPr>
          <p:txBody>
            <a:bodyPr wrap="square">
              <a:spAutoFit/>
            </a:bodyPr>
            <a:lstStyle/>
            <a:p>
              <a:pPr algn="ctr"/>
              <a:r>
                <a:rPr lang="vi-VN" sz="3000" i="0" dirty="0">
                  <a:ln w="12700">
                    <a:solidFill>
                      <a:schemeClr val="tx1"/>
                    </a:solidFill>
                  </a:ln>
                  <a:effectLst/>
                  <a:latin typeface="Arial" panose="020B0604020202020204" pitchFamily="34" charset="0"/>
                  <a:cs typeface="Arial" panose="020B0604020202020204" pitchFamily="34" charset="0"/>
                </a:rPr>
                <a:t>Cách lựa chọn đặc điểm của nhân vật để giới thiệu</a:t>
              </a:r>
              <a:endParaRPr lang="en-US" sz="3000" i="0" dirty="0">
                <a:ln w="12700">
                  <a:solidFill>
                    <a:schemeClr val="tx1"/>
                  </a:solidFill>
                </a:ln>
                <a:effectLst/>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3FDDCF4C-C984-9AFF-47CE-08E5E686E125}"/>
              </a:ext>
            </a:extLst>
          </p:cNvPr>
          <p:cNvGrpSpPr/>
          <p:nvPr/>
        </p:nvGrpSpPr>
        <p:grpSpPr>
          <a:xfrm>
            <a:off x="326595" y="4331739"/>
            <a:ext cx="4720543" cy="2674989"/>
            <a:chOff x="12254717" y="1694695"/>
            <a:chExt cx="4720543" cy="5373758"/>
          </a:xfrm>
        </p:grpSpPr>
        <p:pic>
          <p:nvPicPr>
            <p:cNvPr id="12" name="Picture 11">
              <a:extLst>
                <a:ext uri="{FF2B5EF4-FFF2-40B4-BE49-F238E27FC236}">
                  <a16:creationId xmlns:a16="http://schemas.microsoft.com/office/drawing/2014/main" id="{8E1D933D-71F7-1FF3-E2CD-7FA70542C43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13" name="TextBox 12">
              <a:extLst>
                <a:ext uri="{FF2B5EF4-FFF2-40B4-BE49-F238E27FC236}">
                  <a16:creationId xmlns:a16="http://schemas.microsoft.com/office/drawing/2014/main" id="{89416169-1895-2745-7BE9-AB5783592446}"/>
                </a:ext>
              </a:extLst>
            </p:cNvPr>
            <p:cNvSpPr txBox="1"/>
            <p:nvPr/>
          </p:nvSpPr>
          <p:spPr>
            <a:xfrm>
              <a:off x="12632097" y="2500511"/>
              <a:ext cx="3921114" cy="2967789"/>
            </a:xfrm>
            <a:prstGeom prst="rect">
              <a:avLst/>
            </a:prstGeom>
            <a:noFill/>
          </p:spPr>
          <p:txBody>
            <a:bodyPr wrap="square">
              <a:spAutoFit/>
            </a:bodyPr>
            <a:lstStyle/>
            <a:p>
              <a:pPr algn="ctr"/>
              <a:r>
                <a:rPr lang="vi-VN" sz="3000" i="0" dirty="0">
                  <a:ln w="12700">
                    <a:solidFill>
                      <a:schemeClr val="tx1"/>
                    </a:solidFill>
                  </a:ln>
                  <a:effectLst/>
                  <a:latin typeface="Arial" panose="020B0604020202020204" pitchFamily="34" charset="0"/>
                  <a:cs typeface="Arial" panose="020B0604020202020204" pitchFamily="34" charset="0"/>
                </a:rPr>
                <a:t>Cách đưa dẫn chứng làm rõ đặc điểm của nhân vật</a:t>
              </a:r>
              <a:endParaRPr lang="en-US" sz="3000" i="0" dirty="0">
                <a:ln w="12700">
                  <a:solidFill>
                    <a:schemeClr val="tx1"/>
                  </a:solidFill>
                </a:ln>
                <a:effectLst/>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389354B6-F25E-1ABC-7932-D34C1733A61E}"/>
              </a:ext>
            </a:extLst>
          </p:cNvPr>
          <p:cNvGrpSpPr/>
          <p:nvPr/>
        </p:nvGrpSpPr>
        <p:grpSpPr>
          <a:xfrm>
            <a:off x="6815530" y="4375807"/>
            <a:ext cx="4720543" cy="2674989"/>
            <a:chOff x="12254717" y="1694695"/>
            <a:chExt cx="4720543" cy="5373758"/>
          </a:xfrm>
        </p:grpSpPr>
        <p:pic>
          <p:nvPicPr>
            <p:cNvPr id="16" name="Picture 15">
              <a:extLst>
                <a:ext uri="{FF2B5EF4-FFF2-40B4-BE49-F238E27FC236}">
                  <a16:creationId xmlns:a16="http://schemas.microsoft.com/office/drawing/2014/main" id="{07B30625-13F5-DF21-2AA8-E6AF9568A1A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17" name="TextBox 16">
              <a:extLst>
                <a:ext uri="{FF2B5EF4-FFF2-40B4-BE49-F238E27FC236}">
                  <a16:creationId xmlns:a16="http://schemas.microsoft.com/office/drawing/2014/main" id="{9BF2C65B-4E8A-B0C7-93C9-424944BD5F33}"/>
                </a:ext>
              </a:extLst>
            </p:cNvPr>
            <p:cNvSpPr txBox="1"/>
            <p:nvPr/>
          </p:nvSpPr>
          <p:spPr>
            <a:xfrm>
              <a:off x="12632097" y="2500511"/>
              <a:ext cx="3921114" cy="2967789"/>
            </a:xfrm>
            <a:prstGeom prst="rect">
              <a:avLst/>
            </a:prstGeom>
            <a:noFill/>
          </p:spPr>
          <p:txBody>
            <a:bodyPr wrap="square">
              <a:spAutoFit/>
            </a:bodyPr>
            <a:lstStyle/>
            <a:p>
              <a:pPr algn="ctr"/>
              <a:r>
                <a:rPr lang="vi-VN" sz="3000" i="0" dirty="0">
                  <a:ln w="12700">
                    <a:solidFill>
                      <a:schemeClr val="tx1"/>
                    </a:solidFill>
                  </a:ln>
                  <a:effectLst/>
                  <a:latin typeface="Arial" panose="020B0604020202020204" pitchFamily="34" charset="0"/>
                  <a:cs typeface="Arial" panose="020B0604020202020204" pitchFamily="34" charset="0"/>
                </a:rPr>
                <a:t>Tình cảm, cảm xúc của người đọc đối với nhân vật</a:t>
              </a:r>
              <a:endParaRPr lang="en-US" sz="3000" i="0" dirty="0">
                <a:ln w="12700">
                  <a:solidFill>
                    <a:schemeClr val="tx1"/>
                  </a:solidFill>
                </a:ln>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8123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0" y="177507"/>
            <a:ext cx="11655846" cy="1079496"/>
            <a:chOff x="1670038" y="893073"/>
            <a:chExt cx="9089137" cy="1494535"/>
          </a:xfrm>
        </p:grpSpPr>
        <p:sp>
          <p:nvSpPr>
            <p:cNvPr id="4" name="TextBox 3">
              <a:extLst>
                <a:ext uri="{FF2B5EF4-FFF2-40B4-BE49-F238E27FC236}">
                  <a16:creationId xmlns:a16="http://schemas.microsoft.com/office/drawing/2014/main" id="{1FC90016-E70E-0987-CABF-459E2CC39B5C}"/>
                </a:ext>
              </a:extLst>
            </p:cNvPr>
            <p:cNvSpPr txBox="1"/>
            <p:nvPr/>
          </p:nvSpPr>
          <p:spPr>
            <a:xfrm>
              <a:off x="2405961" y="926145"/>
              <a:ext cx="8353214" cy="146146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Khi viết đoạn văn giới thiệu nhân vật trong một cuốn sách, có một số điểm cần lưu ý như sau:</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4"/>
            <a:stretch>
              <a:fillRect/>
            </a:stretch>
          </p:blipFill>
          <p:spPr>
            <a:xfrm>
              <a:off x="1670038" y="893073"/>
              <a:ext cx="1048300" cy="1195311"/>
            </a:xfrm>
            <a:prstGeom prst="rect">
              <a:avLst/>
            </a:prstGeom>
          </p:spPr>
        </p:pic>
      </p:grpSp>
      <p:sp>
        <p:nvSpPr>
          <p:cNvPr id="3" name="TextBox 2">
            <a:extLst>
              <a:ext uri="{FF2B5EF4-FFF2-40B4-BE49-F238E27FC236}">
                <a16:creationId xmlns:a16="http://schemas.microsoft.com/office/drawing/2014/main" id="{8BF22A22-9822-5D61-E2CC-155C489F6BD6}"/>
              </a:ext>
            </a:extLst>
          </p:cNvPr>
          <p:cNvSpPr txBox="1"/>
          <p:nvPr/>
        </p:nvSpPr>
        <p:spPr>
          <a:xfrm>
            <a:off x="1399142" y="2046648"/>
            <a:ext cx="9793995" cy="337113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400" b="1" dirty="0">
                <a:solidFill>
                  <a:srgbClr val="FF0000"/>
                </a:solidFill>
                <a:latin typeface="Arial" panose="020B0604020202020204" pitchFamily="34" charset="0"/>
                <a:ea typeface="Roboto" panose="02000000000000000000" pitchFamily="2" charset="0"/>
                <a:cs typeface="Arial" panose="020B0604020202020204" pitchFamily="34" charset="0"/>
              </a:rPr>
              <a:t>- Bố cục của đoạn văn:</a:t>
            </a:r>
          </a:p>
          <a:p>
            <a:pPr algn="just"/>
            <a:r>
              <a:rPr lang="vi-VN" sz="2400" b="1" dirty="0">
                <a:solidFill>
                  <a:srgbClr val="FF0000"/>
                </a:solidFill>
                <a:latin typeface="Arial" panose="020B0604020202020204" pitchFamily="34" charset="0"/>
                <a:ea typeface="Roboto" panose="02000000000000000000" pitchFamily="2" charset="0"/>
                <a:cs typeface="Arial" panose="020B0604020202020204" pitchFamily="34" charset="0"/>
              </a:rPr>
              <a:t>+ Mở đầu: </a:t>
            </a:r>
            <a:r>
              <a:rPr lang="vi-VN" sz="2400" dirty="0">
                <a:solidFill>
                  <a:srgbClr val="FF0000"/>
                </a:solidFill>
                <a:latin typeface="Arial" panose="020B0604020202020204" pitchFamily="34" charset="0"/>
                <a:ea typeface="Roboto" panose="02000000000000000000" pitchFamily="2" charset="0"/>
                <a:cs typeface="Arial" panose="020B0604020202020204" pitchFamily="34" charset="0"/>
              </a:rPr>
              <a:t>Đoạn mở đầu cần thu hút sự chú ý của độc giả bằng cách giới thiệu nhân vật một cách đầy đủ và hấp dẫn.</a:t>
            </a:r>
          </a:p>
          <a:p>
            <a:pPr algn="just"/>
            <a:r>
              <a:rPr lang="vi-VN" sz="2400" b="1" dirty="0">
                <a:solidFill>
                  <a:srgbClr val="FF0000"/>
                </a:solidFill>
                <a:latin typeface="Arial" panose="020B0604020202020204" pitchFamily="34" charset="0"/>
                <a:ea typeface="Roboto" panose="02000000000000000000" pitchFamily="2" charset="0"/>
                <a:cs typeface="Arial" panose="020B0604020202020204" pitchFamily="34" charset="0"/>
              </a:rPr>
              <a:t>+ Triển khai: </a:t>
            </a:r>
            <a:r>
              <a:rPr lang="vi-VN" sz="2400" dirty="0">
                <a:solidFill>
                  <a:srgbClr val="FF0000"/>
                </a:solidFill>
                <a:latin typeface="Arial" panose="020B0604020202020204" pitchFamily="34" charset="0"/>
                <a:ea typeface="Roboto" panose="02000000000000000000" pitchFamily="2" charset="0"/>
                <a:cs typeface="Arial" panose="020B0604020202020204" pitchFamily="34" charset="0"/>
              </a:rPr>
              <a:t>Phần này mô tả chi tiết về những đặc điểm, tính cách và hành động của nhân vật, cùng với các dẫn chứng để minh họa cho từng điểm.</a:t>
            </a:r>
          </a:p>
          <a:p>
            <a:pPr algn="just"/>
            <a:r>
              <a:rPr lang="vi-VN" sz="2400" b="1" dirty="0">
                <a:solidFill>
                  <a:srgbClr val="FF0000"/>
                </a:solidFill>
                <a:latin typeface="Arial" panose="020B0604020202020204" pitchFamily="34" charset="0"/>
                <a:ea typeface="Roboto" panose="02000000000000000000" pitchFamily="2" charset="0"/>
                <a:cs typeface="Arial" panose="020B0604020202020204" pitchFamily="34" charset="0"/>
              </a:rPr>
              <a:t>+ Kết thúc: </a:t>
            </a:r>
            <a:r>
              <a:rPr lang="vi-VN" sz="2400" dirty="0">
                <a:solidFill>
                  <a:srgbClr val="FF0000"/>
                </a:solidFill>
                <a:latin typeface="Arial" panose="020B0604020202020204" pitchFamily="34" charset="0"/>
                <a:ea typeface="Roboto" panose="02000000000000000000" pitchFamily="2" charset="0"/>
                <a:cs typeface="Arial" panose="020B0604020202020204" pitchFamily="34" charset="0"/>
              </a:rPr>
              <a:t>Đoạn kết thúc có thể tóm tắt lại những điểm nổi bật về nhân vật và để lại một ấn tượng sâu sắc cho độc giả.</a:t>
            </a:r>
          </a:p>
        </p:txBody>
      </p:sp>
    </p:spTree>
    <p:extLst>
      <p:ext uri="{BB962C8B-B14F-4D97-AF65-F5344CB8AC3E}">
        <p14:creationId xmlns:p14="http://schemas.microsoft.com/office/powerpoint/2010/main" val="1049783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0" y="177507"/>
            <a:ext cx="11655846" cy="1079496"/>
            <a:chOff x="1670038" y="893073"/>
            <a:chExt cx="9089137" cy="1494535"/>
          </a:xfrm>
        </p:grpSpPr>
        <p:sp>
          <p:nvSpPr>
            <p:cNvPr id="4" name="TextBox 3">
              <a:extLst>
                <a:ext uri="{FF2B5EF4-FFF2-40B4-BE49-F238E27FC236}">
                  <a16:creationId xmlns:a16="http://schemas.microsoft.com/office/drawing/2014/main" id="{1FC90016-E70E-0987-CABF-459E2CC39B5C}"/>
                </a:ext>
              </a:extLst>
            </p:cNvPr>
            <p:cNvSpPr txBox="1"/>
            <p:nvPr/>
          </p:nvSpPr>
          <p:spPr>
            <a:xfrm>
              <a:off x="2405961" y="926145"/>
              <a:ext cx="8353214" cy="146146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Khi viết đoạn văn giới thiệu nhân vật trong một cuốn sách, có một số điểm cần lưu ý như sau:</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3"/>
            <a:stretch>
              <a:fillRect/>
            </a:stretch>
          </p:blipFill>
          <p:spPr>
            <a:xfrm>
              <a:off x="1670038" y="893073"/>
              <a:ext cx="1048300" cy="1195311"/>
            </a:xfrm>
            <a:prstGeom prst="rect">
              <a:avLst/>
            </a:prstGeom>
          </p:spPr>
        </p:pic>
      </p:grpSp>
      <p:sp>
        <p:nvSpPr>
          <p:cNvPr id="3" name="TextBox 2">
            <a:extLst>
              <a:ext uri="{FF2B5EF4-FFF2-40B4-BE49-F238E27FC236}">
                <a16:creationId xmlns:a16="http://schemas.microsoft.com/office/drawing/2014/main" id="{8BF22A22-9822-5D61-E2CC-155C489F6BD6}"/>
              </a:ext>
            </a:extLst>
          </p:cNvPr>
          <p:cNvSpPr txBox="1"/>
          <p:nvPr/>
        </p:nvSpPr>
        <p:spPr>
          <a:xfrm>
            <a:off x="1333042" y="1744188"/>
            <a:ext cx="9793995" cy="446079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dirty="0">
                <a:solidFill>
                  <a:srgbClr val="FF0000"/>
                </a:solidFill>
                <a:latin typeface="Arial" panose="020B0604020202020204" pitchFamily="34" charset="0"/>
                <a:ea typeface="Roboto" panose="02000000000000000000" pitchFamily="2" charset="0"/>
                <a:cs typeface="Arial" panose="020B0604020202020204" pitchFamily="34" charset="0"/>
              </a:rPr>
              <a:t>- Cách lựa chọn đặc điểm của nhân vật để giới thiệu:</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Chọn những đặc điểm quan trọng và đặc biệt nhất của nhân vật, những điểm làm nổi bật tính cách, năng lực và những ước mơ, hoặc những thách thức mà nhân vật phải đối mặt.</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Cần đảm bảo rằng các đặc điểm được chọn là có liên quan và phản ánh sâu sắc nhân vật đó.</a:t>
            </a:r>
          </a:p>
        </p:txBody>
      </p:sp>
    </p:spTree>
    <p:extLst>
      <p:ext uri="{BB962C8B-B14F-4D97-AF65-F5344CB8AC3E}">
        <p14:creationId xmlns:p14="http://schemas.microsoft.com/office/powerpoint/2010/main" val="190015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0" y="177507"/>
            <a:ext cx="11655846" cy="1079496"/>
            <a:chOff x="1670038" y="893073"/>
            <a:chExt cx="9089137" cy="1494535"/>
          </a:xfrm>
        </p:grpSpPr>
        <p:sp>
          <p:nvSpPr>
            <p:cNvPr id="4" name="TextBox 3">
              <a:extLst>
                <a:ext uri="{FF2B5EF4-FFF2-40B4-BE49-F238E27FC236}">
                  <a16:creationId xmlns:a16="http://schemas.microsoft.com/office/drawing/2014/main" id="{1FC90016-E70E-0987-CABF-459E2CC39B5C}"/>
                </a:ext>
              </a:extLst>
            </p:cNvPr>
            <p:cNvSpPr txBox="1"/>
            <p:nvPr/>
          </p:nvSpPr>
          <p:spPr>
            <a:xfrm>
              <a:off x="2405961" y="926145"/>
              <a:ext cx="8353214" cy="146146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Khi viết đoạn văn giới thiệu nhân vật trong một cuốn sách, có một số điểm cần lưu ý như sau:</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3"/>
            <a:stretch>
              <a:fillRect/>
            </a:stretch>
          </p:blipFill>
          <p:spPr>
            <a:xfrm>
              <a:off x="1670038" y="893073"/>
              <a:ext cx="1048300" cy="1195311"/>
            </a:xfrm>
            <a:prstGeom prst="rect">
              <a:avLst/>
            </a:prstGeom>
          </p:spPr>
        </p:pic>
      </p:grpSp>
      <p:sp>
        <p:nvSpPr>
          <p:cNvPr id="3" name="TextBox 2">
            <a:extLst>
              <a:ext uri="{FF2B5EF4-FFF2-40B4-BE49-F238E27FC236}">
                <a16:creationId xmlns:a16="http://schemas.microsoft.com/office/drawing/2014/main" id="{8BF22A22-9822-5D61-E2CC-155C489F6BD6}"/>
              </a:ext>
            </a:extLst>
          </p:cNvPr>
          <p:cNvSpPr txBox="1"/>
          <p:nvPr/>
        </p:nvSpPr>
        <p:spPr>
          <a:xfrm>
            <a:off x="1333042" y="2016603"/>
            <a:ext cx="9793995" cy="391596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dirty="0">
                <a:solidFill>
                  <a:srgbClr val="FF0000"/>
                </a:solidFill>
                <a:latin typeface="Arial" panose="020B0604020202020204" pitchFamily="34" charset="0"/>
                <a:ea typeface="Roboto" panose="02000000000000000000" pitchFamily="2" charset="0"/>
                <a:cs typeface="Arial" panose="020B0604020202020204" pitchFamily="34" charset="0"/>
              </a:rPr>
              <a:t>- Cách đưa dẫn chứng làm rõ đặc điểm của nhân vật:</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Sử dụng các tình tiết cụ thể, ví dụ, hoặc câu chuyện để minh họa cho mỗi đặc điểm.</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Cần lựa chọn các dẫn chứng có tính biểu đạt cao, giúp người đọc dễ dàng hình dung và hiểu rõ hơn về nhân vật.</a:t>
            </a:r>
          </a:p>
        </p:txBody>
      </p:sp>
    </p:spTree>
    <p:extLst>
      <p:ext uri="{BB962C8B-B14F-4D97-AF65-F5344CB8AC3E}">
        <p14:creationId xmlns:p14="http://schemas.microsoft.com/office/powerpoint/2010/main" val="149646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0" y="177507"/>
            <a:ext cx="11655846" cy="1079496"/>
            <a:chOff x="1670038" y="893073"/>
            <a:chExt cx="9089137" cy="1494535"/>
          </a:xfrm>
        </p:grpSpPr>
        <p:sp>
          <p:nvSpPr>
            <p:cNvPr id="4" name="TextBox 3">
              <a:extLst>
                <a:ext uri="{FF2B5EF4-FFF2-40B4-BE49-F238E27FC236}">
                  <a16:creationId xmlns:a16="http://schemas.microsoft.com/office/drawing/2014/main" id="{1FC90016-E70E-0987-CABF-459E2CC39B5C}"/>
                </a:ext>
              </a:extLst>
            </p:cNvPr>
            <p:cNvSpPr txBox="1"/>
            <p:nvPr/>
          </p:nvSpPr>
          <p:spPr>
            <a:xfrm>
              <a:off x="2405961" y="926145"/>
              <a:ext cx="8353214" cy="146146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Khi viết đoạn văn giới thiệu nhân vật trong một cuốn sách, có một số điểm cần lưu ý như sau:</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3"/>
            <a:stretch>
              <a:fillRect/>
            </a:stretch>
          </p:blipFill>
          <p:spPr>
            <a:xfrm>
              <a:off x="1670038" y="893073"/>
              <a:ext cx="1048300" cy="1195311"/>
            </a:xfrm>
            <a:prstGeom prst="rect">
              <a:avLst/>
            </a:prstGeom>
          </p:spPr>
        </p:pic>
      </p:grpSp>
      <p:sp>
        <p:nvSpPr>
          <p:cNvPr id="3" name="TextBox 2">
            <a:extLst>
              <a:ext uri="{FF2B5EF4-FFF2-40B4-BE49-F238E27FC236}">
                <a16:creationId xmlns:a16="http://schemas.microsoft.com/office/drawing/2014/main" id="{8BF22A22-9822-5D61-E2CC-155C489F6BD6}"/>
              </a:ext>
            </a:extLst>
          </p:cNvPr>
          <p:cNvSpPr txBox="1"/>
          <p:nvPr/>
        </p:nvSpPr>
        <p:spPr>
          <a:xfrm>
            <a:off x="1333042" y="1744188"/>
            <a:ext cx="9793995" cy="446079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dirty="0">
                <a:solidFill>
                  <a:srgbClr val="FF0000"/>
                </a:solidFill>
                <a:latin typeface="Arial" panose="020B0604020202020204" pitchFamily="34" charset="0"/>
                <a:ea typeface="Roboto" panose="02000000000000000000" pitchFamily="2" charset="0"/>
                <a:cs typeface="Arial" panose="020B0604020202020204" pitchFamily="34" charset="0"/>
              </a:rPr>
              <a:t>- Tình cảm, cảm xúc của người đọc đối với nhân vật:</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Cần tạo ra một cảm xúc tích cực hoặc tiêu cực đối với nhân vật, tùy thuộc vào mục đích của tác giả và tính cách của nhân vật.</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Mục tiêu là làm cho độc giả cảm thấy gần gũi và quan tâm đến nhân vật, để họ muốn tiếp tục đọc về cuộc phiêu lưu của nhân vật đó.</a:t>
            </a:r>
          </a:p>
        </p:txBody>
      </p:sp>
    </p:spTree>
    <p:extLst>
      <p:ext uri="{BB962C8B-B14F-4D97-AF65-F5344CB8AC3E}">
        <p14:creationId xmlns:p14="http://schemas.microsoft.com/office/powerpoint/2010/main" val="1046263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B5F00C3-1706-EFEC-51BB-14AC2C734852}"/>
              </a:ext>
            </a:extLst>
          </p:cNvPr>
          <p:cNvSpPr/>
          <p:nvPr/>
        </p:nvSpPr>
        <p:spPr>
          <a:xfrm flipH="1">
            <a:off x="0" y="0"/>
            <a:ext cx="12192000" cy="6981713"/>
          </a:xfrm>
          <a:custGeom>
            <a:avLst/>
            <a:gdLst/>
            <a:ahLst/>
            <a:cxnLst/>
            <a:rect l="l" t="t" r="r" b="b"/>
            <a:pathLst>
              <a:path w="20396918" h="10420971">
                <a:moveTo>
                  <a:pt x="20396918" y="0"/>
                </a:moveTo>
                <a:lnTo>
                  <a:pt x="0" y="0"/>
                </a:lnTo>
                <a:lnTo>
                  <a:pt x="0" y="10420971"/>
                </a:lnTo>
                <a:lnTo>
                  <a:pt x="20396918" y="10420971"/>
                </a:lnTo>
                <a:lnTo>
                  <a:pt x="20396918" y="0"/>
                </a:lnTo>
                <a:close/>
              </a:path>
            </a:pathLst>
          </a:custGeom>
          <a:blipFill>
            <a:blip r:embed="rId2">
              <a:extLst>
                <a:ext uri="{96DAC541-7B7A-43D3-8B79-37D633B846F1}">
                  <asvg:svgBlip xmlns:asvg="http://schemas.microsoft.com/office/drawing/2016/SVG/main" r:embed="rId3"/>
                </a:ext>
              </a:extLst>
            </a:blip>
            <a:stretch>
              <a:fillRect l="-18750" t="-24683" r="-9584" b="-30606"/>
            </a:stretch>
          </a:blipFill>
        </p:spPr>
        <p:txBody>
          <a:bodyPr/>
          <a:lstStyle/>
          <a:p>
            <a:pPr defTabSz="609630"/>
            <a:endParaRPr lang="en-US" sz="1200">
              <a:solidFill>
                <a:prstClr val="black"/>
              </a:solidFill>
              <a:latin typeface="Calibri"/>
            </a:endParaRPr>
          </a:p>
        </p:txBody>
      </p:sp>
      <p:sp>
        <p:nvSpPr>
          <p:cNvPr id="4" name="Freeform 3">
            <a:extLst>
              <a:ext uri="{FF2B5EF4-FFF2-40B4-BE49-F238E27FC236}">
                <a16:creationId xmlns:a16="http://schemas.microsoft.com/office/drawing/2014/main" id="{DE0EC865-118F-85FC-6796-E9A5B3D0D71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6425" r="-4864"/>
            </a:stretch>
          </a:blipFill>
        </p:spPr>
        <p:txBody>
          <a:bodyPr/>
          <a:lstStyle/>
          <a:p>
            <a:pPr defTabSz="609630"/>
            <a:endParaRPr lang="en-US" sz="1200">
              <a:solidFill>
                <a:prstClr val="black"/>
              </a:solidFill>
              <a:latin typeface="Calibri"/>
            </a:endParaRPr>
          </a:p>
        </p:txBody>
      </p:sp>
      <p:sp>
        <p:nvSpPr>
          <p:cNvPr id="5" name="Rectangle: Rounded Corners 4">
            <a:extLst>
              <a:ext uri="{FF2B5EF4-FFF2-40B4-BE49-F238E27FC236}">
                <a16:creationId xmlns:a16="http://schemas.microsoft.com/office/drawing/2014/main" id="{07EBA536-595F-10A3-86DF-69099BF967A7}"/>
              </a:ext>
            </a:extLst>
          </p:cNvPr>
          <p:cNvSpPr/>
          <p:nvPr/>
        </p:nvSpPr>
        <p:spPr>
          <a:xfrm>
            <a:off x="152400" y="385464"/>
            <a:ext cx="11887200" cy="6243936"/>
          </a:xfrm>
          <a:prstGeom prst="roundRect">
            <a:avLst>
              <a:gd name="adj" fmla="val 274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pic>
        <p:nvPicPr>
          <p:cNvPr id="6" name="Picture 5">
            <a:extLst>
              <a:ext uri="{FF2B5EF4-FFF2-40B4-BE49-F238E27FC236}">
                <a16:creationId xmlns:a16="http://schemas.microsoft.com/office/drawing/2014/main" id="{3270891D-5D3A-5DED-8DD7-795398FC2D15}"/>
              </a:ext>
            </a:extLst>
          </p:cNvPr>
          <p:cNvPicPr>
            <a:picLocks noChangeAspect="1"/>
          </p:cNvPicPr>
          <p:nvPr/>
        </p:nvPicPr>
        <p:blipFill>
          <a:blip r:embed="rId5"/>
          <a:stretch>
            <a:fillRect/>
          </a:stretch>
        </p:blipFill>
        <p:spPr>
          <a:xfrm>
            <a:off x="4572000" y="373432"/>
            <a:ext cx="3649333" cy="1233650"/>
          </a:xfrm>
          <a:prstGeom prst="rect">
            <a:avLst/>
          </a:prstGeom>
        </p:spPr>
      </p:pic>
      <p:sp>
        <p:nvSpPr>
          <p:cNvPr id="7" name="TextBox 6">
            <a:extLst>
              <a:ext uri="{FF2B5EF4-FFF2-40B4-BE49-F238E27FC236}">
                <a16:creationId xmlns:a16="http://schemas.microsoft.com/office/drawing/2014/main" id="{ED5EA943-C7F5-CBC6-9CDA-42E15FAC2CEB}"/>
              </a:ext>
            </a:extLst>
          </p:cNvPr>
          <p:cNvSpPr txBox="1"/>
          <p:nvPr/>
        </p:nvSpPr>
        <p:spPr>
          <a:xfrm>
            <a:off x="622301" y="1143000"/>
            <a:ext cx="10947399" cy="5078313"/>
          </a:xfrm>
          <a:prstGeom prst="rect">
            <a:avLst/>
          </a:prstGeom>
          <a:noFill/>
        </p:spPr>
        <p:txBody>
          <a:bodyPr wrap="square" rtlCol="0">
            <a:spAutoFit/>
          </a:bodyPr>
          <a:lstStyle/>
          <a:p>
            <a:pPr algn="just" defTabSz="609630"/>
            <a:r>
              <a:rPr lang="en-US" sz="3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dirty="0">
                <a:solidFill>
                  <a:prstClr val="black"/>
                </a:solidFill>
                <a:latin typeface="Tahoma" panose="020B0604030504040204" pitchFamily="34" charset="0"/>
                <a:ea typeface="Tahoma" panose="020B0604030504040204" pitchFamily="34" charset="0"/>
                <a:cs typeface="Tahoma" panose="020B0604030504040204" pitchFamily="34" charset="0"/>
              </a:rPr>
              <a:t>Đoạn văn giới thiệu về nhân vật trong một cuốn sách thường gồm 3 phần:</a:t>
            </a:r>
          </a:p>
          <a:p>
            <a:pPr algn="just" defTabSz="609630"/>
            <a:r>
              <a:rPr lang="vi-VN" sz="3600" dirty="0">
                <a:solidFill>
                  <a:prstClr val="black"/>
                </a:solidFill>
                <a:latin typeface="Tahoma" panose="020B0604030504040204" pitchFamily="34" charset="0"/>
                <a:ea typeface="Tahoma" panose="020B0604030504040204" pitchFamily="34" charset="0"/>
                <a:cs typeface="Tahoma" panose="020B0604030504040204" pitchFamily="34" charset="0"/>
              </a:rPr>
              <a:t>+ Mở đầu: Giới thiệu tên sách, tên tác giả, tên nhân vật và nêu ấn tượng chung về nhân vật.</a:t>
            </a:r>
          </a:p>
          <a:p>
            <a:pPr algn="just" defTabSz="609630"/>
            <a:r>
              <a:rPr lang="vi-VN" sz="3600" dirty="0">
                <a:solidFill>
                  <a:prstClr val="black"/>
                </a:solidFill>
                <a:latin typeface="Tahoma" panose="020B0604030504040204" pitchFamily="34" charset="0"/>
                <a:ea typeface="Tahoma" panose="020B0604030504040204" pitchFamily="34" charset="0"/>
                <a:cs typeface="Tahoma" panose="020B0604030504040204" pitchFamily="34" charset="0"/>
              </a:rPr>
              <a:t>+ Triển khai: Cung cấp những thông tin về đặc điểm của nhân vật (ngoại hình, hành động, lời nói, suy nghĩ,...) và đưa ra dẫn chứng minh hoạ.</a:t>
            </a:r>
          </a:p>
          <a:p>
            <a:pPr algn="just" defTabSz="609630"/>
            <a:r>
              <a:rPr lang="vi-VN" sz="3600" dirty="0">
                <a:solidFill>
                  <a:prstClr val="black"/>
                </a:solidFill>
                <a:latin typeface="Tahoma" panose="020B0604030504040204" pitchFamily="34" charset="0"/>
                <a:ea typeface="Tahoma" panose="020B0604030504040204" pitchFamily="34" charset="0"/>
                <a:cs typeface="Tahoma" panose="020B0604030504040204" pitchFamily="34" charset="0"/>
              </a:rPr>
              <a:t>+ Kết thúc: Nêu nhận xét hoặc cảm nghĩ về nhân vật,...</a:t>
            </a:r>
            <a:endParaRPr lang="en-US"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7516583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5BB90708-0E3F-76BC-3D0D-8E1C9337FE0B}"/>
              </a:ext>
            </a:extLst>
          </p:cNvPr>
          <p:cNvPicPr>
            <a:picLocks noChangeAspect="1"/>
          </p:cNvPicPr>
          <p:nvPr/>
        </p:nvPicPr>
        <p:blipFill>
          <a:blip r:embed="rId5"/>
          <a:stretch>
            <a:fillRect/>
          </a:stretch>
        </p:blipFill>
        <p:spPr>
          <a:xfrm>
            <a:off x="2503008" y="2534947"/>
            <a:ext cx="7340220" cy="1633870"/>
          </a:xfrm>
          <a:prstGeom prst="rect">
            <a:avLst/>
          </a:prstGeom>
        </p:spPr>
      </p:pic>
    </p:spTree>
    <p:extLst>
      <p:ext uri="{BB962C8B-B14F-4D97-AF65-F5344CB8AC3E}">
        <p14:creationId xmlns:p14="http://schemas.microsoft.com/office/powerpoint/2010/main" val="1087067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FF591DF-0ED3-E3E7-D3CD-0852882AB220}"/>
              </a:ext>
            </a:extLst>
          </p:cNvPr>
          <p:cNvSpPr/>
          <p:nvPr/>
        </p:nvSpPr>
        <p:spPr>
          <a:xfrm flipV="1">
            <a:off x="-389310" y="-463595"/>
            <a:ext cx="12970619" cy="3093896"/>
          </a:xfrm>
          <a:custGeom>
            <a:avLst/>
            <a:gdLst/>
            <a:ahLst/>
            <a:cxnLst/>
            <a:rect l="l" t="t" r="r" b="b"/>
            <a:pathLst>
              <a:path w="19455929" h="4640844">
                <a:moveTo>
                  <a:pt x="0" y="4640844"/>
                </a:moveTo>
                <a:lnTo>
                  <a:pt x="19455929" y="4640844"/>
                </a:lnTo>
                <a:lnTo>
                  <a:pt x="19455929" y="0"/>
                </a:lnTo>
                <a:lnTo>
                  <a:pt x="0" y="0"/>
                </a:lnTo>
                <a:lnTo>
                  <a:pt x="0" y="4640844"/>
                </a:lnTo>
                <a:close/>
              </a:path>
            </a:pathLst>
          </a:custGeom>
          <a:blipFill>
            <a:blip r:embed="rId2"/>
            <a:stretch>
              <a:fillRect b="-152063"/>
            </a:stretch>
          </a:blipFill>
        </p:spPr>
        <p:txBody>
          <a:bodyPr/>
          <a:lstStyle/>
          <a:p>
            <a:pPr defTabSz="609630"/>
            <a:endParaRPr lang="en-US" sz="1200">
              <a:solidFill>
                <a:prstClr val="black"/>
              </a:solidFill>
              <a:latin typeface="Calibri"/>
            </a:endParaRPr>
          </a:p>
        </p:txBody>
      </p:sp>
      <p:grpSp>
        <p:nvGrpSpPr>
          <p:cNvPr id="3" name="Group 2">
            <a:extLst>
              <a:ext uri="{FF2B5EF4-FFF2-40B4-BE49-F238E27FC236}">
                <a16:creationId xmlns:a16="http://schemas.microsoft.com/office/drawing/2014/main" id="{BF795A86-D2F5-4751-C168-C64952A4D2CD}"/>
              </a:ext>
            </a:extLst>
          </p:cNvPr>
          <p:cNvGrpSpPr/>
          <p:nvPr/>
        </p:nvGrpSpPr>
        <p:grpSpPr>
          <a:xfrm>
            <a:off x="1320800" y="366700"/>
            <a:ext cx="11393539" cy="882411"/>
            <a:chOff x="2438386" y="195357"/>
            <a:chExt cx="21034229" cy="1323617"/>
          </a:xfrm>
        </p:grpSpPr>
        <p:sp>
          <p:nvSpPr>
            <p:cNvPr id="4" name="Rectangle: Rounded Corners 3">
              <a:extLst>
                <a:ext uri="{FF2B5EF4-FFF2-40B4-BE49-F238E27FC236}">
                  <a16:creationId xmlns:a16="http://schemas.microsoft.com/office/drawing/2014/main" id="{2AE52F21-73E0-472D-BBEA-0D66FF711C98}"/>
                </a:ext>
              </a:extLst>
            </p:cNvPr>
            <p:cNvSpPr/>
            <p:nvPr/>
          </p:nvSpPr>
          <p:spPr>
            <a:xfrm>
              <a:off x="2438386" y="195357"/>
              <a:ext cx="19694773" cy="1323617"/>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sp>
          <p:nvSpPr>
            <p:cNvPr id="5" name="TextBox 4">
              <a:extLst>
                <a:ext uri="{FF2B5EF4-FFF2-40B4-BE49-F238E27FC236}">
                  <a16:creationId xmlns:a16="http://schemas.microsoft.com/office/drawing/2014/main" id="{54096D1D-107D-3DF5-E7EF-67A72C7E330C}"/>
                </a:ext>
              </a:extLst>
            </p:cNvPr>
            <p:cNvSpPr txBox="1"/>
            <p:nvPr/>
          </p:nvSpPr>
          <p:spPr>
            <a:xfrm>
              <a:off x="2681524" y="421835"/>
              <a:ext cx="20791091" cy="908133"/>
            </a:xfrm>
            <a:prstGeom prst="rect">
              <a:avLst/>
            </a:prstGeom>
            <a:noFill/>
          </p:spPr>
          <p:txBody>
            <a:bodyPr wrap="square" rtlCol="0">
              <a:spAutoFit/>
            </a:bodyPr>
            <a:lstStyle/>
            <a:p>
              <a:pPr defTabSz="609630"/>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1.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dự</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án</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Sổ</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tay</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từ</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ngữ</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Tiếng</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Việt</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em</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grpSp>
      <p:pic>
        <p:nvPicPr>
          <p:cNvPr id="6" name="Picture 5">
            <a:extLst>
              <a:ext uri="{FF2B5EF4-FFF2-40B4-BE49-F238E27FC236}">
                <a16:creationId xmlns:a16="http://schemas.microsoft.com/office/drawing/2014/main" id="{799C21B7-CAAD-7471-D0DA-CE445684FE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248" t="26293" r="34998" b="17403"/>
          <a:stretch/>
        </p:blipFill>
        <p:spPr>
          <a:xfrm>
            <a:off x="103044" y="49416"/>
            <a:ext cx="1089197" cy="1199695"/>
          </a:xfrm>
          <a:prstGeom prst="rect">
            <a:avLst/>
          </a:prstGeom>
        </p:spPr>
      </p:pic>
      <p:grpSp>
        <p:nvGrpSpPr>
          <p:cNvPr id="7" name="Group 6">
            <a:extLst>
              <a:ext uri="{FF2B5EF4-FFF2-40B4-BE49-F238E27FC236}">
                <a16:creationId xmlns:a16="http://schemas.microsoft.com/office/drawing/2014/main" id="{392C9968-8200-6169-5A14-DA56712A993E}"/>
              </a:ext>
            </a:extLst>
          </p:cNvPr>
          <p:cNvGrpSpPr/>
          <p:nvPr/>
        </p:nvGrpSpPr>
        <p:grpSpPr>
          <a:xfrm>
            <a:off x="809296" y="2370546"/>
            <a:ext cx="2474462" cy="2777644"/>
            <a:chOff x="1195137" y="2424834"/>
            <a:chExt cx="3711693" cy="4166466"/>
          </a:xfrm>
        </p:grpSpPr>
        <p:sp>
          <p:nvSpPr>
            <p:cNvPr id="8" name="Rectangle: Rounded Corners 7">
              <a:extLst>
                <a:ext uri="{FF2B5EF4-FFF2-40B4-BE49-F238E27FC236}">
                  <a16:creationId xmlns:a16="http://schemas.microsoft.com/office/drawing/2014/main" id="{2CC7E563-684C-55CB-BC31-F432B116E8F3}"/>
                </a:ext>
              </a:extLst>
            </p:cNvPr>
            <p:cNvSpPr/>
            <p:nvPr/>
          </p:nvSpPr>
          <p:spPr>
            <a:xfrm>
              <a:off x="1219200" y="2424834"/>
              <a:ext cx="3581400" cy="4166466"/>
            </a:xfrm>
            <a:prstGeom prst="roundRect">
              <a:avLst/>
            </a:prstGeom>
            <a:solidFill>
              <a:srgbClr val="A6DEF0"/>
            </a:solidFill>
            <a:ln>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9" name="Picture 8">
              <a:extLst>
                <a:ext uri="{FF2B5EF4-FFF2-40B4-BE49-F238E27FC236}">
                  <a16:creationId xmlns:a16="http://schemas.microsoft.com/office/drawing/2014/main" id="{5349E741-5E6A-FAAB-87E1-26BC02AF6561}"/>
                </a:ext>
              </a:extLst>
            </p:cNvPr>
            <p:cNvPicPr>
              <a:picLocks noChangeAspect="1"/>
            </p:cNvPicPr>
            <p:nvPr/>
          </p:nvPicPr>
          <p:blipFill>
            <a:blip r:embed="rId4"/>
            <a:stretch>
              <a:fillRect/>
            </a:stretch>
          </p:blipFill>
          <p:spPr>
            <a:xfrm>
              <a:off x="1195137" y="2527371"/>
              <a:ext cx="3711693" cy="3208186"/>
            </a:xfrm>
            <a:prstGeom prst="rect">
              <a:avLst/>
            </a:prstGeom>
          </p:spPr>
        </p:pic>
      </p:grpSp>
      <p:grpSp>
        <p:nvGrpSpPr>
          <p:cNvPr id="10" name="Group 9">
            <a:extLst>
              <a:ext uri="{FF2B5EF4-FFF2-40B4-BE49-F238E27FC236}">
                <a16:creationId xmlns:a16="http://schemas.microsoft.com/office/drawing/2014/main" id="{B2F59803-437E-AEB3-CBEB-0D24F0233318}"/>
              </a:ext>
            </a:extLst>
          </p:cNvPr>
          <p:cNvGrpSpPr/>
          <p:nvPr/>
        </p:nvGrpSpPr>
        <p:grpSpPr>
          <a:xfrm>
            <a:off x="3407143" y="2370546"/>
            <a:ext cx="2608789" cy="2777644"/>
            <a:chOff x="5091908" y="2424834"/>
            <a:chExt cx="3913183" cy="4166466"/>
          </a:xfrm>
        </p:grpSpPr>
        <p:sp>
          <p:nvSpPr>
            <p:cNvPr id="11" name="Rectangle: Rounded Corners 10">
              <a:extLst>
                <a:ext uri="{FF2B5EF4-FFF2-40B4-BE49-F238E27FC236}">
                  <a16:creationId xmlns:a16="http://schemas.microsoft.com/office/drawing/2014/main" id="{FAA1D510-C89E-E933-48CC-BBEEE3E972B3}"/>
                </a:ext>
              </a:extLst>
            </p:cNvPr>
            <p:cNvSpPr/>
            <p:nvPr/>
          </p:nvSpPr>
          <p:spPr>
            <a:xfrm>
              <a:off x="5257800" y="2424834"/>
              <a:ext cx="3581400" cy="4166466"/>
            </a:xfrm>
            <a:prstGeom prst="roundRect">
              <a:avLst/>
            </a:prstGeom>
            <a:solidFill>
              <a:srgbClr val="A6DEF0"/>
            </a:solidFill>
            <a:ln>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a16="http://schemas.microsoft.com/office/drawing/2014/main" id="{A06ED74D-4C83-D7E1-2E8A-B827C8AA84C0}"/>
                </a:ext>
              </a:extLst>
            </p:cNvPr>
            <p:cNvPicPr>
              <a:picLocks noChangeAspect="1"/>
            </p:cNvPicPr>
            <p:nvPr/>
          </p:nvPicPr>
          <p:blipFill>
            <a:blip r:embed="rId5"/>
            <a:stretch>
              <a:fillRect/>
            </a:stretch>
          </p:blipFill>
          <p:spPr>
            <a:xfrm>
              <a:off x="5091908" y="2549278"/>
              <a:ext cx="3913183" cy="3208186"/>
            </a:xfrm>
            <a:prstGeom prst="rect">
              <a:avLst/>
            </a:prstGeom>
          </p:spPr>
        </p:pic>
      </p:grpSp>
      <p:grpSp>
        <p:nvGrpSpPr>
          <p:cNvPr id="13" name="Group 12">
            <a:extLst>
              <a:ext uri="{FF2B5EF4-FFF2-40B4-BE49-F238E27FC236}">
                <a16:creationId xmlns:a16="http://schemas.microsoft.com/office/drawing/2014/main" id="{C78F42B3-73C7-164C-1EBE-B458D0337718}"/>
              </a:ext>
            </a:extLst>
          </p:cNvPr>
          <p:cNvGrpSpPr/>
          <p:nvPr/>
        </p:nvGrpSpPr>
        <p:grpSpPr>
          <a:xfrm>
            <a:off x="6057738" y="2370546"/>
            <a:ext cx="2608789" cy="2903881"/>
            <a:chOff x="9067800" y="2424834"/>
            <a:chExt cx="3913183" cy="4355822"/>
          </a:xfrm>
        </p:grpSpPr>
        <p:sp>
          <p:nvSpPr>
            <p:cNvPr id="14" name="Rectangle: Rounded Corners 13">
              <a:extLst>
                <a:ext uri="{FF2B5EF4-FFF2-40B4-BE49-F238E27FC236}">
                  <a16:creationId xmlns:a16="http://schemas.microsoft.com/office/drawing/2014/main" id="{853D7E15-5F31-26A8-785D-4E6A5AD258B2}"/>
                </a:ext>
              </a:extLst>
            </p:cNvPr>
            <p:cNvSpPr/>
            <p:nvPr/>
          </p:nvSpPr>
          <p:spPr>
            <a:xfrm>
              <a:off x="9260305" y="2424834"/>
              <a:ext cx="3581400" cy="4166466"/>
            </a:xfrm>
            <a:prstGeom prst="roundRect">
              <a:avLst/>
            </a:prstGeom>
            <a:solidFill>
              <a:srgbClr val="A6DEF0"/>
            </a:solidFill>
            <a:ln>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5" name="Picture 14">
              <a:extLst>
                <a:ext uri="{FF2B5EF4-FFF2-40B4-BE49-F238E27FC236}">
                  <a16:creationId xmlns:a16="http://schemas.microsoft.com/office/drawing/2014/main" id="{80C57CB3-E354-4F9C-5594-E1B875487BE9}"/>
                </a:ext>
              </a:extLst>
            </p:cNvPr>
            <p:cNvPicPr>
              <a:picLocks noChangeAspect="1"/>
            </p:cNvPicPr>
            <p:nvPr/>
          </p:nvPicPr>
          <p:blipFill>
            <a:blip r:embed="rId6"/>
            <a:stretch>
              <a:fillRect/>
            </a:stretch>
          </p:blipFill>
          <p:spPr>
            <a:xfrm>
              <a:off x="9067800" y="2456968"/>
              <a:ext cx="3913183" cy="4323688"/>
            </a:xfrm>
            <a:prstGeom prst="rect">
              <a:avLst/>
            </a:prstGeom>
          </p:spPr>
        </p:pic>
      </p:grpSp>
      <p:grpSp>
        <p:nvGrpSpPr>
          <p:cNvPr id="16" name="Group 15">
            <a:extLst>
              <a:ext uri="{FF2B5EF4-FFF2-40B4-BE49-F238E27FC236}">
                <a16:creationId xmlns:a16="http://schemas.microsoft.com/office/drawing/2014/main" id="{6FA1FFBB-44AC-CCAF-DCBE-D50F135CA2A3}"/>
              </a:ext>
            </a:extLst>
          </p:cNvPr>
          <p:cNvGrpSpPr/>
          <p:nvPr/>
        </p:nvGrpSpPr>
        <p:grpSpPr>
          <a:xfrm>
            <a:off x="8752526" y="2370546"/>
            <a:ext cx="2608789" cy="2777644"/>
            <a:chOff x="13109983" y="2424834"/>
            <a:chExt cx="3913183" cy="4166466"/>
          </a:xfrm>
        </p:grpSpPr>
        <p:sp>
          <p:nvSpPr>
            <p:cNvPr id="17" name="Rectangle: Rounded Corners 16">
              <a:extLst>
                <a:ext uri="{FF2B5EF4-FFF2-40B4-BE49-F238E27FC236}">
                  <a16:creationId xmlns:a16="http://schemas.microsoft.com/office/drawing/2014/main" id="{8E85CF8C-7408-276B-3733-504A113813C3}"/>
                </a:ext>
              </a:extLst>
            </p:cNvPr>
            <p:cNvSpPr/>
            <p:nvPr/>
          </p:nvSpPr>
          <p:spPr>
            <a:xfrm>
              <a:off x="13298905" y="2424834"/>
              <a:ext cx="3581400" cy="4166466"/>
            </a:xfrm>
            <a:prstGeom prst="roundRect">
              <a:avLst/>
            </a:prstGeom>
            <a:solidFill>
              <a:srgbClr val="A6DEF0"/>
            </a:solidFill>
            <a:ln>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8" name="Picture 17">
              <a:extLst>
                <a:ext uri="{FF2B5EF4-FFF2-40B4-BE49-F238E27FC236}">
                  <a16:creationId xmlns:a16="http://schemas.microsoft.com/office/drawing/2014/main" id="{E6E246AA-57BB-D619-D678-9F20A5A32499}"/>
                </a:ext>
              </a:extLst>
            </p:cNvPr>
            <p:cNvPicPr>
              <a:picLocks noChangeAspect="1"/>
            </p:cNvPicPr>
            <p:nvPr/>
          </p:nvPicPr>
          <p:blipFill>
            <a:blip r:embed="rId7"/>
            <a:stretch>
              <a:fillRect/>
            </a:stretch>
          </p:blipFill>
          <p:spPr>
            <a:xfrm>
              <a:off x="13109983" y="2625098"/>
              <a:ext cx="3913183" cy="3765937"/>
            </a:xfrm>
            <a:prstGeom prst="rect">
              <a:avLst/>
            </a:prstGeom>
          </p:spPr>
        </p:pic>
      </p:grpSp>
      <p:pic>
        <p:nvPicPr>
          <p:cNvPr id="19" name="Picture 18">
            <a:extLst>
              <a:ext uri="{FF2B5EF4-FFF2-40B4-BE49-F238E27FC236}">
                <a16:creationId xmlns:a16="http://schemas.microsoft.com/office/drawing/2014/main" id="{3751D28B-51B3-7095-09B2-CD813A8DA1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60228">
            <a:off x="2610166" y="1775304"/>
            <a:ext cx="1313219" cy="1313219"/>
          </a:xfrm>
          <a:prstGeom prst="rect">
            <a:avLst/>
          </a:prstGeom>
        </p:spPr>
      </p:pic>
      <p:pic>
        <p:nvPicPr>
          <p:cNvPr id="20" name="Picture 19">
            <a:extLst>
              <a:ext uri="{FF2B5EF4-FFF2-40B4-BE49-F238E27FC236}">
                <a16:creationId xmlns:a16="http://schemas.microsoft.com/office/drawing/2014/main" id="{EA2DE864-F10E-B4C4-BE1C-3BDD8F6F03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60228">
            <a:off x="5282712" y="1755418"/>
            <a:ext cx="1313219" cy="1313219"/>
          </a:xfrm>
          <a:prstGeom prst="rect">
            <a:avLst/>
          </a:prstGeom>
        </p:spPr>
      </p:pic>
      <p:pic>
        <p:nvPicPr>
          <p:cNvPr id="21" name="Picture 20">
            <a:extLst>
              <a:ext uri="{FF2B5EF4-FFF2-40B4-BE49-F238E27FC236}">
                <a16:creationId xmlns:a16="http://schemas.microsoft.com/office/drawing/2014/main" id="{C1B869D3-9361-5B96-A374-575C57F8FD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60228">
            <a:off x="8052917" y="1756379"/>
            <a:ext cx="1313219" cy="1313219"/>
          </a:xfrm>
          <a:prstGeom prst="rect">
            <a:avLst/>
          </a:prstGeom>
        </p:spPr>
      </p:pic>
    </p:spTree>
    <p:extLst>
      <p:ext uri="{BB962C8B-B14F-4D97-AF65-F5344CB8AC3E}">
        <p14:creationId xmlns:p14="http://schemas.microsoft.com/office/powerpoint/2010/main" val="3494731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Những Câu Chuyện Cổ Tích  Bé Minh Vy MV Official  Ca Nhạc Thiếu Nhi Cho Bé_720pFH">
            <a:hlinkClick r:id="" action="ppaction://media"/>
            <a:extLst>
              <a:ext uri="{FF2B5EF4-FFF2-40B4-BE49-F238E27FC236}">
                <a16:creationId xmlns:a16="http://schemas.microsoft.com/office/drawing/2014/main" id="{32FDA860-FE62-1BFE-7A98-D8AE592410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192001" cy="6858001"/>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69389626-CD13-3983-EA22-8569DD5CD78C}"/>
              </a:ext>
            </a:extLst>
          </p:cNvPr>
          <p:cNvSpPr/>
          <p:nvPr/>
        </p:nvSpPr>
        <p:spPr>
          <a:xfrm flipV="1">
            <a:off x="-389310" y="-463595"/>
            <a:ext cx="12970619" cy="3093896"/>
          </a:xfrm>
          <a:custGeom>
            <a:avLst/>
            <a:gdLst/>
            <a:ahLst/>
            <a:cxnLst/>
            <a:rect l="l" t="t" r="r" b="b"/>
            <a:pathLst>
              <a:path w="19455929" h="4640844">
                <a:moveTo>
                  <a:pt x="0" y="4640844"/>
                </a:moveTo>
                <a:lnTo>
                  <a:pt x="19455929" y="4640844"/>
                </a:lnTo>
                <a:lnTo>
                  <a:pt x="19455929" y="0"/>
                </a:lnTo>
                <a:lnTo>
                  <a:pt x="0" y="0"/>
                </a:lnTo>
                <a:lnTo>
                  <a:pt x="0" y="4640844"/>
                </a:lnTo>
                <a:close/>
              </a:path>
            </a:pathLst>
          </a:custGeom>
          <a:blipFill>
            <a:blip r:embed="rId3"/>
            <a:stretch>
              <a:fillRect b="-152063"/>
            </a:stretch>
          </a:blipFill>
        </p:spPr>
        <p:txBody>
          <a:bodyPr/>
          <a:lstStyle/>
          <a:p>
            <a:pPr defTabSz="609630"/>
            <a:endParaRPr lang="en-US" sz="1200">
              <a:solidFill>
                <a:prstClr val="black"/>
              </a:solidFill>
              <a:latin typeface="Calibri"/>
            </a:endParaRPr>
          </a:p>
        </p:txBody>
      </p:sp>
      <p:grpSp>
        <p:nvGrpSpPr>
          <p:cNvPr id="4" name="Group 3">
            <a:extLst>
              <a:ext uri="{FF2B5EF4-FFF2-40B4-BE49-F238E27FC236}">
                <a16:creationId xmlns:a16="http://schemas.microsoft.com/office/drawing/2014/main" id="{D58DD50C-3F46-19F7-A227-6D32C89F02DE}"/>
              </a:ext>
            </a:extLst>
          </p:cNvPr>
          <p:cNvGrpSpPr/>
          <p:nvPr/>
        </p:nvGrpSpPr>
        <p:grpSpPr>
          <a:xfrm>
            <a:off x="1320800" y="366700"/>
            <a:ext cx="11393539" cy="882411"/>
            <a:chOff x="2438386" y="195357"/>
            <a:chExt cx="21034229" cy="1323617"/>
          </a:xfrm>
        </p:grpSpPr>
        <p:sp>
          <p:nvSpPr>
            <p:cNvPr id="5" name="Rectangle: Rounded Corners 4">
              <a:extLst>
                <a:ext uri="{FF2B5EF4-FFF2-40B4-BE49-F238E27FC236}">
                  <a16:creationId xmlns:a16="http://schemas.microsoft.com/office/drawing/2014/main" id="{A43D199C-22DB-EC96-FDD5-3E8C697ACAD4}"/>
                </a:ext>
              </a:extLst>
            </p:cNvPr>
            <p:cNvSpPr/>
            <p:nvPr/>
          </p:nvSpPr>
          <p:spPr>
            <a:xfrm>
              <a:off x="2438386" y="195357"/>
              <a:ext cx="19694773" cy="1323617"/>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sp>
          <p:nvSpPr>
            <p:cNvPr id="6" name="TextBox 5">
              <a:extLst>
                <a:ext uri="{FF2B5EF4-FFF2-40B4-BE49-F238E27FC236}">
                  <a16:creationId xmlns:a16="http://schemas.microsoft.com/office/drawing/2014/main" id="{8C60F7A3-0DAA-76EB-A2FA-8C975DA5B8EB}"/>
                </a:ext>
              </a:extLst>
            </p:cNvPr>
            <p:cNvSpPr txBox="1"/>
            <p:nvPr/>
          </p:nvSpPr>
          <p:spPr>
            <a:xfrm>
              <a:off x="2681524" y="421835"/>
              <a:ext cx="20791091" cy="908133"/>
            </a:xfrm>
            <a:prstGeom prst="rect">
              <a:avLst/>
            </a:prstGeom>
            <a:noFill/>
          </p:spPr>
          <p:txBody>
            <a:bodyPr wrap="square" rtlCol="0">
              <a:spAutoFit/>
            </a:bodyPr>
            <a:lstStyle/>
            <a:p>
              <a:pPr defTabSz="609630"/>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1.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dự</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án</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Sổ</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tay</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từ</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ngữ</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Tiếng</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Việt</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em</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grpSp>
      <p:pic>
        <p:nvPicPr>
          <p:cNvPr id="7" name="Picture 6">
            <a:extLst>
              <a:ext uri="{FF2B5EF4-FFF2-40B4-BE49-F238E27FC236}">
                <a16:creationId xmlns:a16="http://schemas.microsoft.com/office/drawing/2014/main" id="{37DF55D1-5507-F2AF-E88E-16370132C6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248" t="26293" r="34998" b="17403"/>
          <a:stretch/>
        </p:blipFill>
        <p:spPr>
          <a:xfrm>
            <a:off x="103044" y="49416"/>
            <a:ext cx="1089197" cy="1199695"/>
          </a:xfrm>
          <a:prstGeom prst="rect">
            <a:avLst/>
          </a:prstGeom>
        </p:spPr>
      </p:pic>
      <p:pic>
        <p:nvPicPr>
          <p:cNvPr id="8" name="Picture 7">
            <a:extLst>
              <a:ext uri="{FF2B5EF4-FFF2-40B4-BE49-F238E27FC236}">
                <a16:creationId xmlns:a16="http://schemas.microsoft.com/office/drawing/2014/main" id="{6DF14EA6-C216-5736-5ACF-839E91CD010B}"/>
              </a:ext>
            </a:extLst>
          </p:cNvPr>
          <p:cNvPicPr>
            <a:picLocks noChangeAspect="1"/>
          </p:cNvPicPr>
          <p:nvPr/>
        </p:nvPicPr>
        <p:blipFill rotWithShape="1">
          <a:blip r:embed="rId5">
            <a:extLst>
              <a:ext uri="{28A0092B-C50C-407E-A947-70E740481C1C}">
                <a14:useLocalDpi xmlns:a14="http://schemas.microsoft.com/office/drawing/2010/main" val="0"/>
              </a:ext>
            </a:extLst>
          </a:blip>
          <a:srcRect r="1704"/>
          <a:stretch/>
        </p:blipFill>
        <p:spPr>
          <a:xfrm>
            <a:off x="13369" y="1571424"/>
            <a:ext cx="11835678" cy="5237161"/>
          </a:xfrm>
          <a:prstGeom prst="rect">
            <a:avLst/>
          </a:prstGeom>
        </p:spPr>
      </p:pic>
      <p:sp>
        <p:nvSpPr>
          <p:cNvPr id="9" name="TextBox 8">
            <a:extLst>
              <a:ext uri="{FF2B5EF4-FFF2-40B4-BE49-F238E27FC236}">
                <a16:creationId xmlns:a16="http://schemas.microsoft.com/office/drawing/2014/main" id="{A749767E-1F24-1FE4-8923-719E8681B10D}"/>
              </a:ext>
            </a:extLst>
          </p:cNvPr>
          <p:cNvSpPr txBox="1"/>
          <p:nvPr/>
        </p:nvSpPr>
        <p:spPr>
          <a:xfrm>
            <a:off x="8585200" y="1504986"/>
            <a:ext cx="700833" cy="584775"/>
          </a:xfrm>
          <a:prstGeom prst="rect">
            <a:avLst/>
          </a:prstGeom>
          <a:noFill/>
        </p:spPr>
        <p:txBody>
          <a:bodyPr wrap="none" rtlCol="0">
            <a:spAutoFit/>
          </a:bodyPr>
          <a:lstStyle/>
          <a:p>
            <a:pPr defTabSz="60963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a:t>
            </a:r>
          </a:p>
        </p:txBody>
      </p:sp>
    </p:spTree>
    <p:extLst>
      <p:ext uri="{BB962C8B-B14F-4D97-AF65-F5344CB8AC3E}">
        <p14:creationId xmlns:p14="http://schemas.microsoft.com/office/powerpoint/2010/main" val="412943528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848299" y="282340"/>
            <a:ext cx="10135518" cy="797313"/>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947451" y="348441"/>
            <a:ext cx="1015755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defTabSz="914400">
              <a:spcBef>
                <a:spcPct val="50000"/>
              </a:spcBef>
              <a:buNone/>
            </a:pPr>
            <a:r>
              <a:rPr lang="vi-VN" altLang="en-US" sz="3000" b="1" dirty="0">
                <a:solidFill>
                  <a:srgbClr val="C00000"/>
                </a:solidFill>
              </a:rPr>
              <a:t>Tìm đọc câu chuyện về nhà trường, thầy cô, học sinh</a:t>
            </a:r>
            <a:endParaRPr kumimoji="0" lang="vi-VN" altLang="en-US" sz="3000" b="1" i="0" u="none" strike="noStrike" kern="1200" cap="none" spc="0" normalizeH="0" baseline="0" noProof="0" dirty="0">
              <a:ln>
                <a:noFill/>
              </a:ln>
              <a:solidFill>
                <a:srgbClr val="C00000"/>
              </a:solidFill>
              <a:effectLst/>
              <a:uLnTx/>
              <a:uFillTx/>
              <a:ea typeface="字魂35号-经典雅黑"/>
            </a:endParaRPr>
          </a:p>
        </p:txBody>
      </p:sp>
      <p:sp>
        <p:nvSpPr>
          <p:cNvPr id="2" name="TextBox 1">
            <a:extLst>
              <a:ext uri="{FF2B5EF4-FFF2-40B4-BE49-F238E27FC236}">
                <a16:creationId xmlns:a16="http://schemas.microsoft.com/office/drawing/2014/main" id="{56882FFF-C1CB-1277-6526-BD117F65F0AE}"/>
              </a:ext>
            </a:extLst>
          </p:cNvPr>
          <p:cNvSpPr txBox="1"/>
          <p:nvPr/>
        </p:nvSpPr>
        <p:spPr>
          <a:xfrm>
            <a:off x="1035585" y="1090670"/>
            <a:ext cx="10939750" cy="5478423"/>
          </a:xfrm>
          <a:prstGeom prst="rect">
            <a:avLst/>
          </a:prstGeom>
          <a:noFill/>
        </p:spPr>
        <p:txBody>
          <a:bodyPr wrap="square" rtlCol="0">
            <a:spAutoFit/>
          </a:bodyPr>
          <a:lstStyle/>
          <a:p>
            <a:pPr algn="ctr"/>
            <a:r>
              <a:rPr lang="vi-VN" sz="1400" b="1" i="0" dirty="0">
                <a:solidFill>
                  <a:srgbClr val="000000"/>
                </a:solidFill>
                <a:effectLst/>
                <a:latin typeface="Cambria" panose="02040503050406030204" pitchFamily="18" charset="0"/>
                <a:ea typeface="Cambria" panose="02040503050406030204" pitchFamily="18" charset="0"/>
              </a:rPr>
              <a:t>Người thầy và chiếc đồng hồ</a:t>
            </a:r>
            <a:endParaRPr lang="vi-VN" sz="1400" b="0" i="0" dirty="0">
              <a:solidFill>
                <a:srgbClr val="000000"/>
              </a:solidFill>
              <a:effectLst/>
              <a:latin typeface="Cambria" panose="02040503050406030204" pitchFamily="18" charset="0"/>
              <a:ea typeface="Cambria" panose="02040503050406030204" pitchFamily="18" charset="0"/>
            </a:endParaRPr>
          </a:p>
          <a:p>
            <a:pPr algn="just"/>
            <a:r>
              <a:rPr lang="vi-VN" sz="1400" b="0" i="0" dirty="0">
                <a:solidFill>
                  <a:srgbClr val="000000"/>
                </a:solidFill>
                <a:effectLst/>
                <a:latin typeface="Cambria" panose="02040503050406030204" pitchFamily="18" charset="0"/>
                <a:ea typeface="Cambria" panose="02040503050406030204" pitchFamily="18" charset="0"/>
              </a:rPr>
              <a:t>Một thanh niên nhìn thấy người thầy thời tiểu học của mình tại một đám cưới. Anh ta đến chào người thầy với tất cả sự kính trọng:</a:t>
            </a:r>
          </a:p>
          <a:p>
            <a:pPr algn="just"/>
            <a:r>
              <a:rPr lang="vi-VN" sz="1400" b="0" i="0" dirty="0">
                <a:solidFill>
                  <a:srgbClr val="000000"/>
                </a:solidFill>
                <a:effectLst/>
                <a:latin typeface="Cambria" panose="02040503050406030204" pitchFamily="18" charset="0"/>
                <a:ea typeface="Cambria" panose="02040503050406030204" pitchFamily="18" charset="0"/>
              </a:rPr>
              <a:t>– Thầy có nhớ em không ạ?</a:t>
            </a:r>
          </a:p>
          <a:p>
            <a:pPr algn="just"/>
            <a:r>
              <a:rPr lang="vi-VN" sz="1400" b="0" i="0" dirty="0">
                <a:solidFill>
                  <a:srgbClr val="000000"/>
                </a:solidFill>
                <a:effectLst/>
                <a:latin typeface="Cambria" panose="02040503050406030204" pitchFamily="18" charset="0"/>
                <a:ea typeface="Cambria" panose="02040503050406030204" pitchFamily="18" charset="0"/>
              </a:rPr>
              <a:t>Thầy giáo nói:</a:t>
            </a:r>
          </a:p>
          <a:p>
            <a:pPr algn="just"/>
            <a:r>
              <a:rPr lang="vi-VN" sz="1400" b="0" i="0" dirty="0">
                <a:solidFill>
                  <a:srgbClr val="000000"/>
                </a:solidFill>
                <a:effectLst/>
                <a:latin typeface="Cambria" panose="02040503050406030204" pitchFamily="18" charset="0"/>
                <a:ea typeface="Cambria" panose="02040503050406030204" pitchFamily="18" charset="0"/>
              </a:rPr>
              <a:t>– Thầy không nhớ lắm, hãy nói về em xem nào.</a:t>
            </a:r>
          </a:p>
          <a:p>
            <a:pPr algn="just"/>
            <a:r>
              <a:rPr lang="vi-VN" sz="1400" b="0" i="0" dirty="0">
                <a:solidFill>
                  <a:srgbClr val="000000"/>
                </a:solidFill>
                <a:effectLst/>
                <a:latin typeface="Cambria" panose="02040503050406030204" pitchFamily="18" charset="0"/>
                <a:ea typeface="Cambria" panose="02040503050406030204" pitchFamily="18" charset="0"/>
              </a:rPr>
              <a:t>Người học trò nói: Em đã học lớp 3 của thầy hồi đó, em đã ăn cắp chiếc đồng hồ của một bạn trong lớp. Em chắc là thầy nhớ chuyện đó mà.</a:t>
            </a:r>
          </a:p>
          <a:p>
            <a:pPr algn="just"/>
            <a:r>
              <a:rPr lang="vi-VN" sz="1400" b="0" i="0" dirty="0">
                <a:solidFill>
                  <a:srgbClr val="000000"/>
                </a:solidFill>
                <a:effectLst/>
                <a:latin typeface="Cambria" panose="02040503050406030204" pitchFamily="18" charset="0"/>
                <a:ea typeface="Cambria" panose="02040503050406030204" pitchFamily="18" charset="0"/>
              </a:rPr>
              <a:t>Nghề giáo cần rất nhiều tình thương yêu, lòng nhiệt huyết, đam mê, và cả sự cống hiến cho sự nghiệp giáo dục con người.</a:t>
            </a:r>
          </a:p>
          <a:p>
            <a:pPr algn="just"/>
            <a:r>
              <a:rPr lang="vi-VN" sz="1400" b="0" i="0" dirty="0">
                <a:solidFill>
                  <a:srgbClr val="000000"/>
                </a:solidFill>
                <a:effectLst/>
                <a:latin typeface="Cambria" panose="02040503050406030204" pitchFamily="18" charset="0"/>
                <a:ea typeface="Cambria" panose="02040503050406030204" pitchFamily="18" charset="0"/>
              </a:rPr>
              <a:t>Một bạn trong lớp có một chiếc đồng hồ rất đẹp, vì vậy em đã ăn trộm nó. Bạn ấy khóc và méc với thầy có người lấy cắp đồng hồ của bạn. Thầy bảo cả lớp đứng cho thầy soát túi. Em nhận ra rằng, hành động của mình trước sau sẽ bị phơi bày ra trước mặt tất cả các bạn. Em sẽ bị gọi là thằng ăn cắp, một kẻ nói dối và hạnh kiểm của em sẽ bị hoen ố mãi mãi.</a:t>
            </a:r>
          </a:p>
          <a:p>
            <a:pPr algn="just"/>
            <a:r>
              <a:rPr lang="vi-VN" sz="1400" b="0" i="0" dirty="0">
                <a:solidFill>
                  <a:srgbClr val="000000"/>
                </a:solidFill>
                <a:effectLst/>
                <a:latin typeface="Cambria" panose="02040503050406030204" pitchFamily="18" charset="0"/>
                <a:ea typeface="Cambria" panose="02040503050406030204" pitchFamily="18" charset="0"/>
              </a:rPr>
              <a:t>Thầy đã bắt chúng em đứng quay mặt vào tường và nhắm mắt lại. Thầy soát từng chiếc túi, và khi lấy chiếc đồng hồ từ túi của em, thầy tiếp tục soát đến túi của bạn cuối cùng. Xong xuôi, thầy kêu chúng em mở mắt ra và thầy ngồi xuống ghế. Giây phút đó em thật sự lo sợ là thầy sẽ bêu tên em ra trước các bạn.</a:t>
            </a:r>
          </a:p>
          <a:p>
            <a:pPr algn="just"/>
            <a:r>
              <a:rPr lang="vi-VN" sz="1400" b="0" i="0" dirty="0">
                <a:solidFill>
                  <a:srgbClr val="000000"/>
                </a:solidFill>
                <a:effectLst/>
                <a:latin typeface="Cambria" panose="02040503050406030204" pitchFamily="18" charset="0"/>
                <a:ea typeface="Cambria" panose="02040503050406030204" pitchFamily="18" charset="0"/>
              </a:rPr>
              <a:t>Thầy giơ cái đồng hồ cho cả lớp thấy và đưa trả lại cho bạn ấy. Thầy đã không nêu tên người ăn cắp chiếc đồng hồ. Thầy không nói với em một lời nào và cũng không bao giờ đề cập chuyện đó với bất cứ ai. Suốt những năm tiểu học, không một giáo viên hay học sinh nào nói với em về chuyện ăn cắp đồng hồ.</a:t>
            </a:r>
          </a:p>
          <a:p>
            <a:pPr algn="just"/>
            <a:r>
              <a:rPr lang="vi-VN" sz="1400" b="0" i="0" dirty="0">
                <a:solidFill>
                  <a:srgbClr val="000000"/>
                </a:solidFill>
                <a:effectLst/>
                <a:latin typeface="Cambria" panose="02040503050406030204" pitchFamily="18" charset="0"/>
                <a:ea typeface="Cambria" panose="02040503050406030204" pitchFamily="18" charset="0"/>
              </a:rPr>
              <a:t>Em nghĩ Thầy đã cứu vớt cho danh dự của em ngày đó. Thầy không nhớ em sao? Sao thầy lại không nhớ em được, thưa thầy? Em chắc là thầy phải nhớ câu chuyện em đã ăn cắp cái đồng hồ và thầy không muốn làm em xấu hổ. Đó là một câu chuyện không thể nào quên.</a:t>
            </a:r>
          </a:p>
          <a:p>
            <a:pPr algn="just"/>
            <a:r>
              <a:rPr lang="vi-VN" sz="1400" b="0" i="0" dirty="0">
                <a:solidFill>
                  <a:srgbClr val="000000"/>
                </a:solidFill>
                <a:effectLst/>
                <a:latin typeface="Cambria" panose="02040503050406030204" pitchFamily="18" charset="0"/>
                <a:ea typeface="Cambria" panose="02040503050406030204" pitchFamily="18" charset="0"/>
              </a:rPr>
              <a:t>Đừng để chữ “tâm” của người thầy ngày càng mai một, vơi đi.</a:t>
            </a:r>
          </a:p>
          <a:p>
            <a:pPr algn="just"/>
            <a:r>
              <a:rPr lang="vi-VN" sz="1400" b="0" i="0" dirty="0">
                <a:solidFill>
                  <a:srgbClr val="000000"/>
                </a:solidFill>
                <a:effectLst/>
                <a:latin typeface="Cambria" panose="02040503050406030204" pitchFamily="18" charset="0"/>
                <a:ea typeface="Cambria" panose="02040503050406030204" pitchFamily="18" charset="0"/>
              </a:rPr>
              <a:t>Người thầy đáp: – Thầy không thể nào nhớ được ai đã lấy cắp cái đồng hồ ngày đó, bởi vì khi thầy soát túi các em, thầy cũng… nhắm mắt!</a:t>
            </a:r>
          </a:p>
          <a:p>
            <a:pPr algn="just"/>
            <a:r>
              <a:rPr lang="vi-VN" sz="1400" b="0" i="0" dirty="0">
                <a:solidFill>
                  <a:srgbClr val="000000"/>
                </a:solidFill>
                <a:effectLst/>
                <a:latin typeface="Cambria" panose="02040503050406030204" pitchFamily="18" charset="0"/>
                <a:ea typeface="Cambria" panose="02040503050406030204" pitchFamily="18" charset="0"/>
              </a:rPr>
              <a:t>Thầy nghĩ rằng việc lấy chiếc đồng hồ đó là một hành động nhất thời bồng bột của các em. Thầy không muốn hành vi đó lưu lại trong trí nhớ của các em như một vết nhơ mà muốn đó như là một bài học để rút kinh nghiệm. Cho nên tốt nhất thầy không nên biết người đó là ai và cũng không nên nhắc lại việc đó vì thầy tin rằng, em nào đã lấy sẽ tự biết sửa đổi để trở thành người tốt hơn.</a:t>
            </a:r>
          </a:p>
          <a:p>
            <a:pPr algn="r"/>
            <a:r>
              <a:rPr lang="vi-VN" sz="1400" b="0" i="0" dirty="0">
                <a:solidFill>
                  <a:srgbClr val="000000"/>
                </a:solidFill>
                <a:effectLst/>
                <a:latin typeface="Cambria" panose="02040503050406030204" pitchFamily="18" charset="0"/>
                <a:ea typeface="Cambria" panose="02040503050406030204" pitchFamily="18" charset="0"/>
              </a:rPr>
              <a:t>(Sưu tầm)</a:t>
            </a:r>
          </a:p>
          <a:p>
            <a:endParaRPr lang="en-US"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4598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849884" y="267632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Xem</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lại</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vi-VN" altLang="en-US" sz="4000" b="1" i="0" u="none" strike="noStrike" kern="1200" cap="none" spc="0" normalizeH="0" baseline="0" noProof="0" dirty="0">
                <a:ln>
                  <a:noFill/>
                </a:ln>
                <a:solidFill>
                  <a:srgbClr val="3C72BE"/>
                </a:solidFill>
                <a:effectLst/>
                <a:uLnTx/>
                <a:uFillTx/>
                <a:ea typeface="字魂35号-经典雅黑"/>
              </a:rPr>
              <a:t>bài</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học</a:t>
            </a:r>
            <a:r>
              <a:rPr kumimoji="0" lang="en-US" altLang="en-US" sz="4000" b="1" i="0" u="none" strike="noStrike" kern="1200" cap="none" spc="0" normalizeH="0" noProof="0" dirty="0">
                <a:ln>
                  <a:noFill/>
                </a:ln>
                <a:solidFill>
                  <a:srgbClr val="3C72BE"/>
                </a:solidFill>
                <a:effectLst/>
                <a:uLnTx/>
                <a:uFillTx/>
                <a:ea typeface="字魂35号-经典雅黑"/>
              </a:rPr>
              <a:t> </a:t>
            </a:r>
            <a:r>
              <a:rPr kumimoji="0" lang="en-US" altLang="en-US" sz="4000" b="1" i="0" u="none" strike="noStrike" kern="1200" cap="none" spc="0" normalizeH="0" noProof="0" dirty="0" err="1">
                <a:ln>
                  <a:noFill/>
                </a:ln>
                <a:solidFill>
                  <a:srgbClr val="3C72BE"/>
                </a:solidFill>
                <a:effectLst/>
                <a:uLnTx/>
                <a:uFillTx/>
                <a:ea typeface="字魂35号-经典雅黑"/>
              </a:rPr>
              <a:t>hôm</a:t>
            </a:r>
            <a:r>
              <a:rPr kumimoji="0" lang="en-US" altLang="en-US" sz="4000" b="1" i="0" u="none" strike="noStrike" kern="1200" cap="none" spc="0" normalizeH="0" noProof="0" dirty="0">
                <a:ln>
                  <a:noFill/>
                </a:ln>
                <a:solidFill>
                  <a:srgbClr val="3C72BE"/>
                </a:solidFill>
                <a:effectLst/>
                <a:uLnTx/>
                <a:uFillTx/>
                <a:ea typeface="字魂35号-经典雅黑"/>
              </a:rPr>
              <a:t> nay</a:t>
            </a:r>
            <a:endParaRPr kumimoji="0" lang="en-US" altLang="en-US" sz="4000" b="1" i="0" u="none" strike="noStrike" kern="1200" cap="none" spc="0" normalizeH="0" baseline="0" noProof="0" dirty="0">
              <a:ln>
                <a:noFill/>
              </a:ln>
              <a:solidFill>
                <a:srgbClr val="3C72BE"/>
              </a:solidFill>
              <a:effectLst/>
              <a:uLnTx/>
              <a:uFillTx/>
              <a:ea typeface="字魂35号-经典雅黑"/>
            </a:endParaRP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Chuẩn</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bị</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bài</a:t>
            </a:r>
            <a:r>
              <a:rPr kumimoji="0" lang="en-US" altLang="en-US" sz="4000" b="1" i="0" u="none" strike="noStrike" kern="1200" cap="none" spc="0" normalizeH="0" noProof="0" dirty="0">
                <a:ln>
                  <a:noFill/>
                </a:ln>
                <a:solidFill>
                  <a:srgbClr val="3C72BE"/>
                </a:solidFill>
                <a:effectLst/>
                <a:uLnTx/>
                <a:uFillTx/>
                <a:ea typeface="字魂35号-经典雅黑"/>
              </a:rPr>
              <a:t> </a:t>
            </a:r>
            <a:r>
              <a:rPr kumimoji="0" lang="en-US" altLang="en-US" sz="4000" b="1" i="0" u="none" strike="noStrike" kern="1200" cap="none" spc="0" normalizeH="0" noProof="0" dirty="0" err="1">
                <a:ln>
                  <a:noFill/>
                </a:ln>
                <a:solidFill>
                  <a:srgbClr val="3C72BE"/>
                </a:solidFill>
                <a:effectLst/>
                <a:uLnTx/>
                <a:uFillTx/>
                <a:ea typeface="字魂35号-经典雅黑"/>
              </a:rPr>
              <a:t>học</a:t>
            </a:r>
            <a:r>
              <a:rPr kumimoji="0" lang="en-US" altLang="en-US" sz="4000" b="1" i="0" u="none" strike="noStrike" kern="1200" cap="none" spc="0" normalizeH="0" noProof="0" dirty="0">
                <a:ln>
                  <a:noFill/>
                </a:ln>
                <a:solidFill>
                  <a:srgbClr val="3C72BE"/>
                </a:solidFill>
                <a:effectLst/>
                <a:uLnTx/>
                <a:uFillTx/>
                <a:ea typeface="字魂35号-经典雅黑"/>
              </a:rPr>
              <a:t> </a:t>
            </a:r>
            <a:r>
              <a:rPr kumimoji="0" lang="en-US" altLang="en-US" sz="4000" b="1" i="0" u="none" strike="noStrike" kern="1200" cap="none" spc="0" normalizeH="0" noProof="0" dirty="0" err="1">
                <a:ln>
                  <a:noFill/>
                </a:ln>
                <a:solidFill>
                  <a:srgbClr val="3C72BE"/>
                </a:solidFill>
                <a:effectLst/>
                <a:uLnTx/>
                <a:uFillTx/>
                <a:ea typeface="字魂35号-经典雅黑"/>
              </a:rPr>
              <a:t>tiếp</a:t>
            </a:r>
            <a:r>
              <a:rPr kumimoji="0" lang="en-US" altLang="en-US" sz="4000" b="1" i="0" u="none" strike="noStrike" kern="1200" cap="none" spc="0" normalizeH="0" noProof="0" dirty="0">
                <a:ln>
                  <a:noFill/>
                </a:ln>
                <a:solidFill>
                  <a:srgbClr val="3C72BE"/>
                </a:solidFill>
                <a:effectLst/>
                <a:uLnTx/>
                <a:uFillTx/>
                <a:ea typeface="字魂35号-经典雅黑"/>
              </a:rPr>
              <a:t> </a:t>
            </a:r>
            <a:r>
              <a:rPr kumimoji="0" lang="en-US" altLang="en-US" sz="4000" b="1" i="0" u="none" strike="noStrike" kern="1200" cap="none" spc="0" normalizeH="0" noProof="0" dirty="0" err="1">
                <a:ln>
                  <a:noFill/>
                </a:ln>
                <a:solidFill>
                  <a:srgbClr val="3C72BE"/>
                </a:solidFill>
                <a:effectLst/>
                <a:uLnTx/>
                <a:uFillTx/>
                <a:ea typeface="字魂35号-经典雅黑"/>
              </a:rPr>
              <a:t>theo</a:t>
            </a:r>
            <a:endParaRPr kumimoji="0" lang="en-US" altLang="en-US" sz="4000" b="1" i="0" u="none" strike="noStrike" kern="1200" cap="none" spc="0" normalizeH="0" baseline="0" noProof="0" dirty="0">
              <a:ln>
                <a:noFill/>
              </a:ln>
              <a:solidFill>
                <a:srgbClr val="3C72BE"/>
              </a:solidFill>
              <a:effectLst/>
              <a:uLnTx/>
              <a:uFillTx/>
              <a:ea typeface="字魂35号-经典雅黑"/>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dirty="0">
              <a:ln>
                <a:noFill/>
              </a:ln>
              <a:solidFill>
                <a:srgbClr val="3C72BE"/>
              </a:solidFill>
              <a:effectLst/>
              <a:uLnTx/>
              <a:uFillTx/>
              <a:ea typeface="字魂35号-经典雅黑"/>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ea typeface="字魂35号-经典雅黑"/>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ea typeface="字魂35号-经典雅黑"/>
            </a:endParaRPr>
          </a:p>
        </p:txBody>
      </p:sp>
    </p:spTree>
    <p:extLst>
      <p:ext uri="{BB962C8B-B14F-4D97-AF65-F5344CB8AC3E}">
        <p14:creationId xmlns:p14="http://schemas.microsoft.com/office/powerpoint/2010/main" val="4063213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5A9A488F-FD20-772D-F116-24D0F69E992D}"/>
              </a:ext>
            </a:extLst>
          </p:cNvPr>
          <p:cNvPicPr>
            <a:picLocks noChangeAspect="1"/>
          </p:cNvPicPr>
          <p:nvPr/>
        </p:nvPicPr>
        <p:blipFill>
          <a:blip r:embed="rId8"/>
          <a:stretch>
            <a:fillRect/>
          </a:stretch>
        </p:blipFill>
        <p:spPr>
          <a:xfrm>
            <a:off x="2220480" y="2140329"/>
            <a:ext cx="7773074" cy="2334970"/>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2" name="TextBox 1">
            <a:extLst>
              <a:ext uri="{FF2B5EF4-FFF2-40B4-BE49-F238E27FC236}">
                <a16:creationId xmlns:a16="http://schemas.microsoft.com/office/drawing/2014/main" id="{7267D2EE-4840-452B-5B5F-92FDE30CB4BD}"/>
              </a:ext>
            </a:extLst>
          </p:cNvPr>
          <p:cNvSpPr txBox="1"/>
          <p:nvPr/>
        </p:nvSpPr>
        <p:spPr>
          <a:xfrm>
            <a:off x="2864386" y="2181340"/>
            <a:ext cx="6477918" cy="2123658"/>
          </a:xfrm>
          <a:prstGeom prst="rect">
            <a:avLst/>
          </a:prstGeom>
          <a:noFill/>
        </p:spPr>
        <p:txBody>
          <a:bodyPr wrap="square" rtlCol="0">
            <a:spAutoFit/>
          </a:bodyPr>
          <a:lstStyle/>
          <a:p>
            <a:pPr algn="ct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thích</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cuốn</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đã</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từng</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616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AD608359-2B3C-9C87-F767-50D9BCC3BF01}"/>
              </a:ext>
            </a:extLst>
          </p:cNvPr>
          <p:cNvPicPr>
            <a:picLocks noChangeAspect="1"/>
          </p:cNvPicPr>
          <p:nvPr/>
        </p:nvPicPr>
        <p:blipFill>
          <a:blip r:embed="rId8"/>
          <a:stretch>
            <a:fillRect/>
          </a:stretch>
        </p:blipFill>
        <p:spPr>
          <a:xfrm>
            <a:off x="4314620" y="1322103"/>
            <a:ext cx="3493311" cy="810838"/>
          </a:xfrm>
          <a:prstGeom prst="rect">
            <a:avLst/>
          </a:prstGeom>
        </p:spPr>
      </p:pic>
      <p:pic>
        <p:nvPicPr>
          <p:cNvPr id="3" name="Picture 2">
            <a:extLst>
              <a:ext uri="{FF2B5EF4-FFF2-40B4-BE49-F238E27FC236}">
                <a16:creationId xmlns:a16="http://schemas.microsoft.com/office/drawing/2014/main" id="{92A9E044-9F06-4EF9-CA87-915838F0CEDE}"/>
              </a:ext>
            </a:extLst>
          </p:cNvPr>
          <p:cNvPicPr>
            <a:picLocks noChangeAspect="1"/>
          </p:cNvPicPr>
          <p:nvPr/>
        </p:nvPicPr>
        <p:blipFill>
          <a:blip r:embed="rId9"/>
          <a:stretch>
            <a:fillRect/>
          </a:stretch>
        </p:blipFill>
        <p:spPr>
          <a:xfrm>
            <a:off x="2380210" y="2320138"/>
            <a:ext cx="7315834" cy="1963082"/>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EFD1D0C1-2905-2286-1B99-BF47505B79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9912" y="176270"/>
            <a:ext cx="1451728" cy="1451728"/>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4" name="Picture 3">
            <a:extLst>
              <a:ext uri="{FF2B5EF4-FFF2-40B4-BE49-F238E27FC236}">
                <a16:creationId xmlns:a16="http://schemas.microsoft.com/office/drawing/2014/main" id="{D0C0EF54-837B-E6F2-A221-C99EC0D92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9981" y="1272321"/>
            <a:ext cx="6298629" cy="4717534"/>
          </a:xfrm>
          <a:prstGeom prst="rect">
            <a:avLst/>
          </a:prstGeom>
        </p:spPr>
      </p:pic>
    </p:spTree>
    <p:extLst>
      <p:ext uri="{BB962C8B-B14F-4D97-AF65-F5344CB8AC3E}">
        <p14:creationId xmlns:p14="http://schemas.microsoft.com/office/powerpoint/2010/main" val="2062727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1581151" y="282340"/>
            <a:ext cx="8534399" cy="797313"/>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1410159" y="282340"/>
            <a:ext cx="8705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defTabSz="914400">
              <a:spcBef>
                <a:spcPct val="50000"/>
              </a:spcBef>
              <a:buNone/>
            </a:pPr>
            <a:r>
              <a:rPr lang="en-US" altLang="en-US" b="1" dirty="0">
                <a:solidFill>
                  <a:srgbClr val="C00000"/>
                </a:solidFill>
              </a:rPr>
              <a:t>1. </a:t>
            </a:r>
            <a:r>
              <a:rPr lang="vi-VN" altLang="en-US" b="1" dirty="0">
                <a:solidFill>
                  <a:srgbClr val="C00000"/>
                </a:solidFill>
              </a:rPr>
              <a:t>Đọc đoạn văn dưới đây và trả lời câu hỏi.</a:t>
            </a:r>
            <a:endParaRPr kumimoji="0" lang="vi-VN" altLang="en-US" b="1" i="0" u="none" strike="noStrike" kern="1200" cap="none" spc="0" normalizeH="0" baseline="0" noProof="0" dirty="0">
              <a:ln>
                <a:noFill/>
              </a:ln>
              <a:solidFill>
                <a:srgbClr val="C00000"/>
              </a:solidFill>
              <a:effectLst/>
              <a:uLnTx/>
              <a:uFillTx/>
              <a:ea typeface="字魂35号-经典雅黑"/>
            </a:endParaRPr>
          </a:p>
        </p:txBody>
      </p:sp>
      <p:pic>
        <p:nvPicPr>
          <p:cNvPr id="4" name="Picture 3">
            <a:extLst>
              <a:ext uri="{FF2B5EF4-FFF2-40B4-BE49-F238E27FC236}">
                <a16:creationId xmlns:a16="http://schemas.microsoft.com/office/drawing/2014/main" id="{6CFDD98D-806A-6CC5-CC14-B3D2C0F0C39B}"/>
              </a:ext>
            </a:extLst>
          </p:cNvPr>
          <p:cNvPicPr>
            <a:picLocks noChangeAspect="1"/>
          </p:cNvPicPr>
          <p:nvPr/>
        </p:nvPicPr>
        <p:blipFill>
          <a:blip r:embed="rId3"/>
          <a:stretch>
            <a:fillRect/>
          </a:stretch>
        </p:blipFill>
        <p:spPr>
          <a:xfrm>
            <a:off x="2081297" y="1348018"/>
            <a:ext cx="7356772" cy="1637554"/>
          </a:xfrm>
          <a:prstGeom prst="rect">
            <a:avLst/>
          </a:prstGeom>
        </p:spPr>
      </p:pic>
      <p:pic>
        <p:nvPicPr>
          <p:cNvPr id="6" name="Picture 5">
            <a:extLst>
              <a:ext uri="{FF2B5EF4-FFF2-40B4-BE49-F238E27FC236}">
                <a16:creationId xmlns:a16="http://schemas.microsoft.com/office/drawing/2014/main" id="{1B2EBE87-94CB-B1F7-1F67-25B91EB93B68}"/>
              </a:ext>
            </a:extLst>
          </p:cNvPr>
          <p:cNvPicPr>
            <a:picLocks noChangeAspect="1"/>
          </p:cNvPicPr>
          <p:nvPr/>
        </p:nvPicPr>
        <p:blipFill>
          <a:blip r:embed="rId4"/>
          <a:stretch>
            <a:fillRect/>
          </a:stretch>
        </p:blipFill>
        <p:spPr>
          <a:xfrm>
            <a:off x="1983036" y="3046969"/>
            <a:ext cx="7523201" cy="3075057"/>
          </a:xfrm>
          <a:prstGeom prst="rect">
            <a:avLst/>
          </a:prstGeom>
        </p:spPr>
      </p:pic>
    </p:spTree>
    <p:extLst>
      <p:ext uri="{BB962C8B-B14F-4D97-AF65-F5344CB8AC3E}">
        <p14:creationId xmlns:p14="http://schemas.microsoft.com/office/powerpoint/2010/main" val="4283147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965891" y="254646"/>
            <a:ext cx="10113235" cy="1328023"/>
            <a:chOff x="1670038" y="926145"/>
            <a:chExt cx="9089137" cy="1328023"/>
          </a:xfrm>
        </p:grpSpPr>
        <p:sp>
          <p:nvSpPr>
            <p:cNvPr id="4" name="TextBox 3">
              <a:extLst>
                <a:ext uri="{FF2B5EF4-FFF2-40B4-BE49-F238E27FC236}">
                  <a16:creationId xmlns:a16="http://schemas.microsoft.com/office/drawing/2014/main" id="{1FC90016-E70E-0987-CABF-459E2CC39B5C}"/>
                </a:ext>
              </a:extLst>
            </p:cNvPr>
            <p:cNvSpPr txBox="1"/>
            <p:nvPr/>
          </p:nvSpPr>
          <p:spPr>
            <a:xfrm>
              <a:off x="2405961" y="926145"/>
              <a:ext cx="8353214" cy="132802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a.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Đoạn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văn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trên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có</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nội</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dung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chính</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là</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gì</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Chọn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đáp</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án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đúng</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a:t>
              </a: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4"/>
            <a:stretch>
              <a:fillRect/>
            </a:stretch>
          </p:blipFill>
          <p:spPr>
            <a:xfrm>
              <a:off x="1670038" y="937140"/>
              <a:ext cx="1048300" cy="1195311"/>
            </a:xfrm>
            <a:prstGeom prst="rect">
              <a:avLst/>
            </a:prstGeom>
          </p:spPr>
        </p:pic>
      </p:grpSp>
      <p:grpSp>
        <p:nvGrpSpPr>
          <p:cNvPr id="8" name="Group 7">
            <a:extLst>
              <a:ext uri="{FF2B5EF4-FFF2-40B4-BE49-F238E27FC236}">
                <a16:creationId xmlns:a16="http://schemas.microsoft.com/office/drawing/2014/main" id="{37F4F953-889F-BBE3-F081-06EEFAA613CF}"/>
              </a:ext>
            </a:extLst>
          </p:cNvPr>
          <p:cNvGrpSpPr/>
          <p:nvPr/>
        </p:nvGrpSpPr>
        <p:grpSpPr>
          <a:xfrm>
            <a:off x="547894" y="1802985"/>
            <a:ext cx="11096212" cy="1015663"/>
            <a:chOff x="547894" y="1802985"/>
            <a:chExt cx="11096212" cy="1015663"/>
          </a:xfrm>
        </p:grpSpPr>
        <p:sp>
          <p:nvSpPr>
            <p:cNvPr id="9" name="Rectangle 8">
              <a:extLst>
                <a:ext uri="{FF2B5EF4-FFF2-40B4-BE49-F238E27FC236}">
                  <a16:creationId xmlns:a16="http://schemas.microsoft.com/office/drawing/2014/main" id="{32CB6C0B-ED5F-D1E3-92B2-3D1D94FBE37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a:extLst>
                <a:ext uri="{FF2B5EF4-FFF2-40B4-BE49-F238E27FC236}">
                  <a16:creationId xmlns:a16="http://schemas.microsoft.com/office/drawing/2014/main" id="{D6A08311-D6EF-C783-2E18-DB57297A2B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7443" y="1960761"/>
              <a:ext cx="566948" cy="668763"/>
            </a:xfrm>
            <a:prstGeom prst="rect">
              <a:avLst/>
            </a:prstGeom>
          </p:spPr>
        </p:pic>
        <p:sp>
          <p:nvSpPr>
            <p:cNvPr id="11" name="TextBox 10">
              <a:extLst>
                <a:ext uri="{FF2B5EF4-FFF2-40B4-BE49-F238E27FC236}">
                  <a16:creationId xmlns:a16="http://schemas.microsoft.com/office/drawing/2014/main" id="{2DA39214-E46B-AE90-23C4-5CC140537259}"/>
                </a:ext>
              </a:extLst>
            </p:cNvPr>
            <p:cNvSpPr txBox="1"/>
            <p:nvPr/>
          </p:nvSpPr>
          <p:spPr>
            <a:xfrm>
              <a:off x="1290860" y="1802985"/>
              <a:ext cx="10068778" cy="1015663"/>
            </a:xfrm>
            <a:prstGeom prst="rect">
              <a:avLst/>
            </a:prstGeom>
            <a:noFill/>
          </p:spPr>
          <p:txBody>
            <a:bodyPr wrap="square">
              <a:spAutoFit/>
            </a:bodyPr>
            <a:lstStyle/>
            <a:p>
              <a:r>
                <a:rPr lang="vi-VN" sz="3000" b="1" i="0" dirty="0">
                  <a:solidFill>
                    <a:srgbClr val="202124"/>
                  </a:solidFill>
                  <a:effectLst/>
                  <a:latin typeface="Arial" panose="020B0604020202020204" pitchFamily="34" charset="0"/>
                  <a:cs typeface="Arial" panose="020B0604020202020204" pitchFamily="34" charset="0"/>
                </a:rPr>
                <a:t>Nêu tình cảm, cảm xúc của người viết đối với nhân vật Mi-lô.</a:t>
              </a:r>
              <a:endParaRPr lang="en-US" sz="3000" b="1" dirty="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4834824B-BFEF-499A-A32D-3C19CF48FD15}"/>
              </a:ext>
            </a:extLst>
          </p:cNvPr>
          <p:cNvGrpSpPr/>
          <p:nvPr/>
        </p:nvGrpSpPr>
        <p:grpSpPr>
          <a:xfrm>
            <a:off x="547894" y="3048257"/>
            <a:ext cx="11065746" cy="982890"/>
            <a:chOff x="547894" y="3048257"/>
            <a:chExt cx="11065746" cy="982890"/>
          </a:xfrm>
        </p:grpSpPr>
        <p:sp>
          <p:nvSpPr>
            <p:cNvPr id="13" name="Rectangle 12">
              <a:extLst>
                <a:ext uri="{FF2B5EF4-FFF2-40B4-BE49-F238E27FC236}">
                  <a16:creationId xmlns:a16="http://schemas.microsoft.com/office/drawing/2014/main" id="{36E89B85-E023-95A2-0FAD-14F2433F63C7}"/>
                </a:ext>
              </a:extLst>
            </p:cNvPr>
            <p:cNvSpPr/>
            <p:nvPr/>
          </p:nvSpPr>
          <p:spPr>
            <a:xfrm>
              <a:off x="547894" y="3048257"/>
              <a:ext cx="11065746" cy="963114"/>
            </a:xfrm>
            <a:prstGeom prst="rect">
              <a:avLst/>
            </a:prstGeom>
            <a:solidFill>
              <a:schemeClr val="bg1"/>
            </a:solidFill>
            <a:ln w="76200">
              <a:solidFill>
                <a:srgbClr val="51E3CE"/>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1">
              <a:extLst>
                <a:ext uri="{FF2B5EF4-FFF2-40B4-BE49-F238E27FC236}">
                  <a16:creationId xmlns:a16="http://schemas.microsoft.com/office/drawing/2014/main" id="{9D8ED294-3093-9F8B-DB12-87216FB92B6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768" y="3230426"/>
              <a:ext cx="528406" cy="625901"/>
            </a:xfrm>
            <a:prstGeom prst="rect">
              <a:avLst/>
            </a:prstGeom>
          </p:spPr>
        </p:pic>
        <p:sp>
          <p:nvSpPr>
            <p:cNvPr id="15" name="TextBox 14">
              <a:extLst>
                <a:ext uri="{FF2B5EF4-FFF2-40B4-BE49-F238E27FC236}">
                  <a16:creationId xmlns:a16="http://schemas.microsoft.com/office/drawing/2014/main" id="{387FB613-21D9-92AE-DFC7-87DA7CAA8C33}"/>
                </a:ext>
              </a:extLst>
            </p:cNvPr>
            <p:cNvSpPr txBox="1"/>
            <p:nvPr/>
          </p:nvSpPr>
          <p:spPr>
            <a:xfrm>
              <a:off x="1294769" y="3077040"/>
              <a:ext cx="10068778" cy="954107"/>
            </a:xfrm>
            <a:prstGeom prst="rect">
              <a:avLst/>
            </a:prstGeom>
            <a:noFill/>
          </p:spPr>
          <p:txBody>
            <a:bodyPr wrap="square">
              <a:spAutoFit/>
            </a:bodyPr>
            <a:lstStyle/>
            <a:p>
              <a:r>
                <a:rPr lang="vi-VN" sz="2800" b="1" i="0" dirty="0">
                  <a:solidFill>
                    <a:srgbClr val="202124"/>
                  </a:solidFill>
                  <a:effectLst/>
                  <a:latin typeface="Arial" panose="020B0604020202020204" pitchFamily="34" charset="0"/>
                  <a:cs typeface="Arial" panose="020B0604020202020204" pitchFamily="34" charset="0"/>
                </a:rPr>
                <a:t>Giới thiệu về nhân vật Mi-lô trong cuốn sách Truyện kể hằng đêm dành cho các cô bé cá tính.</a:t>
              </a:r>
              <a:endParaRPr lang="en-US" sz="2800" b="1" dirty="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A6621CF0-E3E7-E526-BAC2-5C68B083B865}"/>
              </a:ext>
            </a:extLst>
          </p:cNvPr>
          <p:cNvGrpSpPr/>
          <p:nvPr/>
        </p:nvGrpSpPr>
        <p:grpSpPr>
          <a:xfrm>
            <a:off x="578360" y="4293140"/>
            <a:ext cx="11065746" cy="964733"/>
            <a:chOff x="578360" y="4293140"/>
            <a:chExt cx="11065746" cy="964733"/>
          </a:xfrm>
        </p:grpSpPr>
        <p:sp>
          <p:nvSpPr>
            <p:cNvPr id="17" name="Rectangle 16">
              <a:extLst>
                <a:ext uri="{FF2B5EF4-FFF2-40B4-BE49-F238E27FC236}">
                  <a16:creationId xmlns:a16="http://schemas.microsoft.com/office/drawing/2014/main" id="{18C70012-93C4-6DF5-5DDF-7B79D7465BA7}"/>
                </a:ext>
              </a:extLst>
            </p:cNvPr>
            <p:cNvSpPr/>
            <p:nvPr/>
          </p:nvSpPr>
          <p:spPr>
            <a:xfrm>
              <a:off x="578360" y="4293140"/>
              <a:ext cx="11065746" cy="963114"/>
            </a:xfrm>
            <a:prstGeom prst="rect">
              <a:avLst/>
            </a:prstGeom>
            <a:solidFill>
              <a:schemeClr val="bg1"/>
            </a:solidFill>
            <a:ln w="76200">
              <a:solidFill>
                <a:srgbClr val="FF727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2">
              <a:extLst>
                <a:ext uri="{FF2B5EF4-FFF2-40B4-BE49-F238E27FC236}">
                  <a16:creationId xmlns:a16="http://schemas.microsoft.com/office/drawing/2014/main" id="{E2BB0265-9BF5-0C98-6F2C-3BB2DC2A330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1460" y="4451245"/>
              <a:ext cx="571512" cy="664030"/>
            </a:xfrm>
            <a:prstGeom prst="rect">
              <a:avLst/>
            </a:prstGeom>
          </p:spPr>
        </p:pic>
        <p:sp>
          <p:nvSpPr>
            <p:cNvPr id="19" name="TextBox 18">
              <a:extLst>
                <a:ext uri="{FF2B5EF4-FFF2-40B4-BE49-F238E27FC236}">
                  <a16:creationId xmlns:a16="http://schemas.microsoft.com/office/drawing/2014/main" id="{7BC70E1B-DCF4-DEC7-3BDD-E96EB74B6A7C}"/>
                </a:ext>
              </a:extLst>
            </p:cNvPr>
            <p:cNvSpPr txBox="1"/>
            <p:nvPr/>
          </p:nvSpPr>
          <p:spPr>
            <a:xfrm>
              <a:off x="1356962" y="4303766"/>
              <a:ext cx="10068778" cy="954107"/>
            </a:xfrm>
            <a:prstGeom prst="rect">
              <a:avLst/>
            </a:prstGeom>
            <a:noFill/>
          </p:spPr>
          <p:txBody>
            <a:bodyPr wrap="square">
              <a:spAutoFit/>
            </a:bodyPr>
            <a:lstStyle/>
            <a:p>
              <a:pPr algn="just"/>
              <a:r>
                <a:rPr lang="vi-VN" sz="2800" b="1" i="0" dirty="0">
                  <a:solidFill>
                    <a:srgbClr val="202124"/>
                  </a:solidFill>
                  <a:effectLst/>
                  <a:latin typeface="Arial" panose="020B0604020202020204" pitchFamily="34" charset="0"/>
                  <a:cs typeface="Arial" panose="020B0604020202020204" pitchFamily="34" charset="0"/>
                </a:rPr>
                <a:t>Nêu lí do người viết yêu thích cuốn sách Truyện kể hằng đêm dành cho các cô bé cá tính.</a:t>
              </a:r>
              <a:endParaRPr lang="en-US" sz="2800" b="1"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BF56C651-DD41-03EC-3215-7CADC173030A}"/>
              </a:ext>
            </a:extLst>
          </p:cNvPr>
          <p:cNvGrpSpPr/>
          <p:nvPr/>
        </p:nvGrpSpPr>
        <p:grpSpPr>
          <a:xfrm>
            <a:off x="592470" y="5552462"/>
            <a:ext cx="11178635" cy="963114"/>
            <a:chOff x="592470" y="5552462"/>
            <a:chExt cx="11178635" cy="963114"/>
          </a:xfrm>
        </p:grpSpPr>
        <p:sp>
          <p:nvSpPr>
            <p:cNvPr id="21" name="Rectangle 20">
              <a:extLst>
                <a:ext uri="{FF2B5EF4-FFF2-40B4-BE49-F238E27FC236}">
                  <a16:creationId xmlns:a16="http://schemas.microsoft.com/office/drawing/2014/main" id="{B1536C76-8B8F-E5E4-0F3D-1BD9054ACDB6}"/>
                </a:ext>
              </a:extLst>
            </p:cNvPr>
            <p:cNvSpPr/>
            <p:nvPr/>
          </p:nvSpPr>
          <p:spPr>
            <a:xfrm>
              <a:off x="592470" y="5552462"/>
              <a:ext cx="11051636" cy="963114"/>
            </a:xfrm>
            <a:prstGeom prst="rect">
              <a:avLst/>
            </a:prstGeom>
            <a:solidFill>
              <a:schemeClr val="bg1"/>
            </a:solidFill>
            <a:ln w="76200">
              <a:solidFill>
                <a:srgbClr val="FFDF37"/>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3">
              <a:extLst>
                <a:ext uri="{FF2B5EF4-FFF2-40B4-BE49-F238E27FC236}">
                  <a16:creationId xmlns:a16="http://schemas.microsoft.com/office/drawing/2014/main" id="{D9A3CE5B-CF84-81A9-8128-6C164B5612B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8301" y="5731023"/>
              <a:ext cx="539905" cy="631616"/>
            </a:xfrm>
            <a:prstGeom prst="rect">
              <a:avLst/>
            </a:prstGeom>
          </p:spPr>
        </p:pic>
        <p:sp>
          <p:nvSpPr>
            <p:cNvPr id="23" name="TextBox 22">
              <a:extLst>
                <a:ext uri="{FF2B5EF4-FFF2-40B4-BE49-F238E27FC236}">
                  <a16:creationId xmlns:a16="http://schemas.microsoft.com/office/drawing/2014/main" id="{4CF61289-9BBC-2BAE-3935-1231900B0475}"/>
                </a:ext>
              </a:extLst>
            </p:cNvPr>
            <p:cNvSpPr txBox="1"/>
            <p:nvPr/>
          </p:nvSpPr>
          <p:spPr>
            <a:xfrm>
              <a:off x="1301876" y="5785221"/>
              <a:ext cx="10469229" cy="523220"/>
            </a:xfrm>
            <a:prstGeom prst="rect">
              <a:avLst/>
            </a:prstGeom>
            <a:noFill/>
          </p:spPr>
          <p:txBody>
            <a:bodyPr wrap="square">
              <a:spAutoFit/>
            </a:bodyPr>
            <a:lstStyle/>
            <a:p>
              <a:r>
                <a:rPr lang="vi-VN" sz="2800" b="1" i="0" dirty="0">
                  <a:solidFill>
                    <a:srgbClr val="202124"/>
                  </a:solidFill>
                  <a:effectLst/>
                  <a:latin typeface="Arial" panose="020B0604020202020204" pitchFamily="34" charset="0"/>
                  <a:cs typeface="Arial" panose="020B0604020202020204" pitchFamily="34" charset="0"/>
                </a:rPr>
                <a:t>Kể về 100 phụ nữ nổi tiếng trên thế giới.</a:t>
              </a:r>
              <a:endParaRPr lang="en-US" sz="2800" b="1" dirty="0">
                <a:latin typeface="Arial" panose="020B0604020202020204" pitchFamily="34" charset="0"/>
                <a:cs typeface="Arial" panose="020B0604020202020204" pitchFamily="34" charset="0"/>
              </a:endParaRPr>
            </a:p>
          </p:txBody>
        </p:sp>
      </p:grpSp>
      <p:pic>
        <p:nvPicPr>
          <p:cNvPr id="24" name="Đúng">
            <a:extLst>
              <a:ext uri="{FF2B5EF4-FFF2-40B4-BE49-F238E27FC236}">
                <a16:creationId xmlns:a16="http://schemas.microsoft.com/office/drawing/2014/main" id="{556C7C32-CBDA-54AB-A2DD-E4B91DDE9E92}"/>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0945151" y="2977611"/>
            <a:ext cx="1216383" cy="97310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78610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80">
                                          <p:stCondLst>
                                            <p:cond delay="0"/>
                                          </p:stCondLst>
                                        </p:cTn>
                                        <p:tgtEl>
                                          <p:spTgt spid="12"/>
                                        </p:tgtEl>
                                      </p:cBhvr>
                                    </p:animEffect>
                                    <p:anim calcmode="lin" valueType="num">
                                      <p:cBhvr>
                                        <p:cTn id="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7" dur="26">
                                          <p:stCondLst>
                                            <p:cond delay="650"/>
                                          </p:stCondLst>
                                        </p:cTn>
                                        <p:tgtEl>
                                          <p:spTgt spid="12"/>
                                        </p:tgtEl>
                                      </p:cBhvr>
                                      <p:to x="100000" y="60000"/>
                                    </p:animScale>
                                    <p:animScale>
                                      <p:cBhvr>
                                        <p:cTn id="38" dur="166" decel="50000">
                                          <p:stCondLst>
                                            <p:cond delay="676"/>
                                          </p:stCondLst>
                                        </p:cTn>
                                        <p:tgtEl>
                                          <p:spTgt spid="12"/>
                                        </p:tgtEl>
                                      </p:cBhvr>
                                      <p:to x="100000" y="100000"/>
                                    </p:animScale>
                                    <p:animScale>
                                      <p:cBhvr>
                                        <p:cTn id="39" dur="26">
                                          <p:stCondLst>
                                            <p:cond delay="1312"/>
                                          </p:stCondLst>
                                        </p:cTn>
                                        <p:tgtEl>
                                          <p:spTgt spid="12"/>
                                        </p:tgtEl>
                                      </p:cBhvr>
                                      <p:to x="100000" y="80000"/>
                                    </p:animScale>
                                    <p:animScale>
                                      <p:cBhvr>
                                        <p:cTn id="40" dur="166" decel="50000">
                                          <p:stCondLst>
                                            <p:cond delay="1338"/>
                                          </p:stCondLst>
                                        </p:cTn>
                                        <p:tgtEl>
                                          <p:spTgt spid="12"/>
                                        </p:tgtEl>
                                      </p:cBhvr>
                                      <p:to x="100000" y="100000"/>
                                    </p:animScale>
                                    <p:animScale>
                                      <p:cBhvr>
                                        <p:cTn id="41" dur="26">
                                          <p:stCondLst>
                                            <p:cond delay="1642"/>
                                          </p:stCondLst>
                                        </p:cTn>
                                        <p:tgtEl>
                                          <p:spTgt spid="12"/>
                                        </p:tgtEl>
                                      </p:cBhvr>
                                      <p:to x="100000" y="90000"/>
                                    </p:animScale>
                                    <p:animScale>
                                      <p:cBhvr>
                                        <p:cTn id="42" dur="166" decel="50000">
                                          <p:stCondLst>
                                            <p:cond delay="1668"/>
                                          </p:stCondLst>
                                        </p:cTn>
                                        <p:tgtEl>
                                          <p:spTgt spid="12"/>
                                        </p:tgtEl>
                                      </p:cBhvr>
                                      <p:to x="100000" y="100000"/>
                                    </p:animScale>
                                    <p:animScale>
                                      <p:cBhvr>
                                        <p:cTn id="43" dur="26">
                                          <p:stCondLst>
                                            <p:cond delay="1808"/>
                                          </p:stCondLst>
                                        </p:cTn>
                                        <p:tgtEl>
                                          <p:spTgt spid="12"/>
                                        </p:tgtEl>
                                      </p:cBhvr>
                                      <p:to x="100000" y="95000"/>
                                    </p:animScale>
                                    <p:animScale>
                                      <p:cBhvr>
                                        <p:cTn id="44" dur="166" decel="50000">
                                          <p:stCondLst>
                                            <p:cond delay="1834"/>
                                          </p:stCondLst>
                                        </p:cTn>
                                        <p:tgtEl>
                                          <p:spTgt spid="12"/>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80">
                                          <p:stCondLst>
                                            <p:cond delay="0"/>
                                          </p:stCondLst>
                                        </p:cTn>
                                        <p:tgtEl>
                                          <p:spTgt spid="16"/>
                                        </p:tgtEl>
                                      </p:cBhvr>
                                    </p:animEffect>
                                    <p:anim calcmode="lin" valueType="num">
                                      <p:cBhvr>
                                        <p:cTn id="5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5" dur="26">
                                          <p:stCondLst>
                                            <p:cond delay="650"/>
                                          </p:stCondLst>
                                        </p:cTn>
                                        <p:tgtEl>
                                          <p:spTgt spid="16"/>
                                        </p:tgtEl>
                                      </p:cBhvr>
                                      <p:to x="100000" y="60000"/>
                                    </p:animScale>
                                    <p:animScale>
                                      <p:cBhvr>
                                        <p:cTn id="56" dur="166" decel="50000">
                                          <p:stCondLst>
                                            <p:cond delay="676"/>
                                          </p:stCondLst>
                                        </p:cTn>
                                        <p:tgtEl>
                                          <p:spTgt spid="16"/>
                                        </p:tgtEl>
                                      </p:cBhvr>
                                      <p:to x="100000" y="100000"/>
                                    </p:animScale>
                                    <p:animScale>
                                      <p:cBhvr>
                                        <p:cTn id="57" dur="26">
                                          <p:stCondLst>
                                            <p:cond delay="1312"/>
                                          </p:stCondLst>
                                        </p:cTn>
                                        <p:tgtEl>
                                          <p:spTgt spid="16"/>
                                        </p:tgtEl>
                                      </p:cBhvr>
                                      <p:to x="100000" y="80000"/>
                                    </p:animScale>
                                    <p:animScale>
                                      <p:cBhvr>
                                        <p:cTn id="58" dur="166" decel="50000">
                                          <p:stCondLst>
                                            <p:cond delay="1338"/>
                                          </p:stCondLst>
                                        </p:cTn>
                                        <p:tgtEl>
                                          <p:spTgt spid="16"/>
                                        </p:tgtEl>
                                      </p:cBhvr>
                                      <p:to x="100000" y="100000"/>
                                    </p:animScale>
                                    <p:animScale>
                                      <p:cBhvr>
                                        <p:cTn id="59" dur="26">
                                          <p:stCondLst>
                                            <p:cond delay="1642"/>
                                          </p:stCondLst>
                                        </p:cTn>
                                        <p:tgtEl>
                                          <p:spTgt spid="16"/>
                                        </p:tgtEl>
                                      </p:cBhvr>
                                      <p:to x="100000" y="90000"/>
                                    </p:animScale>
                                    <p:animScale>
                                      <p:cBhvr>
                                        <p:cTn id="60" dur="166" decel="50000">
                                          <p:stCondLst>
                                            <p:cond delay="1668"/>
                                          </p:stCondLst>
                                        </p:cTn>
                                        <p:tgtEl>
                                          <p:spTgt spid="16"/>
                                        </p:tgtEl>
                                      </p:cBhvr>
                                      <p:to x="100000" y="100000"/>
                                    </p:animScale>
                                    <p:animScale>
                                      <p:cBhvr>
                                        <p:cTn id="61" dur="26">
                                          <p:stCondLst>
                                            <p:cond delay="1808"/>
                                          </p:stCondLst>
                                        </p:cTn>
                                        <p:tgtEl>
                                          <p:spTgt spid="16"/>
                                        </p:tgtEl>
                                      </p:cBhvr>
                                      <p:to x="100000" y="95000"/>
                                    </p:animScale>
                                    <p:animScale>
                                      <p:cBhvr>
                                        <p:cTn id="62" dur="166" decel="50000">
                                          <p:stCondLst>
                                            <p:cond delay="1834"/>
                                          </p:stCondLst>
                                        </p:cTn>
                                        <p:tgtEl>
                                          <p:spTgt spid="1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80">
                                          <p:stCondLst>
                                            <p:cond delay="0"/>
                                          </p:stCondLst>
                                        </p:cTn>
                                        <p:tgtEl>
                                          <p:spTgt spid="20"/>
                                        </p:tgtEl>
                                      </p:cBhvr>
                                    </p:animEffect>
                                    <p:anim calcmode="lin" valueType="num">
                                      <p:cBhvr>
                                        <p:cTn id="6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3" dur="26">
                                          <p:stCondLst>
                                            <p:cond delay="650"/>
                                          </p:stCondLst>
                                        </p:cTn>
                                        <p:tgtEl>
                                          <p:spTgt spid="20"/>
                                        </p:tgtEl>
                                      </p:cBhvr>
                                      <p:to x="100000" y="60000"/>
                                    </p:animScale>
                                    <p:animScale>
                                      <p:cBhvr>
                                        <p:cTn id="74" dur="166" decel="50000">
                                          <p:stCondLst>
                                            <p:cond delay="676"/>
                                          </p:stCondLst>
                                        </p:cTn>
                                        <p:tgtEl>
                                          <p:spTgt spid="20"/>
                                        </p:tgtEl>
                                      </p:cBhvr>
                                      <p:to x="100000" y="100000"/>
                                    </p:animScale>
                                    <p:animScale>
                                      <p:cBhvr>
                                        <p:cTn id="75" dur="26">
                                          <p:stCondLst>
                                            <p:cond delay="1312"/>
                                          </p:stCondLst>
                                        </p:cTn>
                                        <p:tgtEl>
                                          <p:spTgt spid="20"/>
                                        </p:tgtEl>
                                      </p:cBhvr>
                                      <p:to x="100000" y="80000"/>
                                    </p:animScale>
                                    <p:animScale>
                                      <p:cBhvr>
                                        <p:cTn id="76" dur="166" decel="50000">
                                          <p:stCondLst>
                                            <p:cond delay="1338"/>
                                          </p:stCondLst>
                                        </p:cTn>
                                        <p:tgtEl>
                                          <p:spTgt spid="20"/>
                                        </p:tgtEl>
                                      </p:cBhvr>
                                      <p:to x="100000" y="100000"/>
                                    </p:animScale>
                                    <p:animScale>
                                      <p:cBhvr>
                                        <p:cTn id="77" dur="26">
                                          <p:stCondLst>
                                            <p:cond delay="1642"/>
                                          </p:stCondLst>
                                        </p:cTn>
                                        <p:tgtEl>
                                          <p:spTgt spid="20"/>
                                        </p:tgtEl>
                                      </p:cBhvr>
                                      <p:to x="100000" y="90000"/>
                                    </p:animScale>
                                    <p:animScale>
                                      <p:cBhvr>
                                        <p:cTn id="78" dur="166" decel="50000">
                                          <p:stCondLst>
                                            <p:cond delay="1668"/>
                                          </p:stCondLst>
                                        </p:cTn>
                                        <p:tgtEl>
                                          <p:spTgt spid="20"/>
                                        </p:tgtEl>
                                      </p:cBhvr>
                                      <p:to x="100000" y="100000"/>
                                    </p:animScale>
                                    <p:animScale>
                                      <p:cBhvr>
                                        <p:cTn id="79" dur="26">
                                          <p:stCondLst>
                                            <p:cond delay="1808"/>
                                          </p:stCondLst>
                                        </p:cTn>
                                        <p:tgtEl>
                                          <p:spTgt spid="20"/>
                                        </p:tgtEl>
                                      </p:cBhvr>
                                      <p:to x="100000" y="95000"/>
                                    </p:animScale>
                                    <p:animScale>
                                      <p:cBhvr>
                                        <p:cTn id="80" dur="166" decel="50000">
                                          <p:stCondLst>
                                            <p:cond delay="1834"/>
                                          </p:stCondLst>
                                        </p:cTn>
                                        <p:tgtEl>
                                          <p:spTgt spid="20"/>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500" fill="hold"/>
                                        <p:tgtEl>
                                          <p:spTgt spid="24"/>
                                        </p:tgtEl>
                                        <p:attrNameLst>
                                          <p:attrName>ppt_w</p:attrName>
                                        </p:attrNameLst>
                                      </p:cBhvr>
                                      <p:tavLst>
                                        <p:tav tm="0">
                                          <p:val>
                                            <p:fltVal val="0"/>
                                          </p:val>
                                        </p:tav>
                                        <p:tav tm="100000">
                                          <p:val>
                                            <p:strVal val="#ppt_w"/>
                                          </p:val>
                                        </p:tav>
                                      </p:tavLst>
                                    </p:anim>
                                    <p:anim calcmode="lin" valueType="num">
                                      <p:cBhvr>
                                        <p:cTn id="86" dur="500" fill="hold"/>
                                        <p:tgtEl>
                                          <p:spTgt spid="24"/>
                                        </p:tgtEl>
                                        <p:attrNameLst>
                                          <p:attrName>ppt_h</p:attrName>
                                        </p:attrNameLst>
                                      </p:cBhvr>
                                      <p:tavLst>
                                        <p:tav tm="0">
                                          <p:val>
                                            <p:fltVal val="0"/>
                                          </p:val>
                                        </p:tav>
                                        <p:tav tm="100000">
                                          <p:val>
                                            <p:strVal val="#ppt_h"/>
                                          </p:val>
                                        </p:tav>
                                      </p:tavLst>
                                    </p:anim>
                                    <p:anim calcmode="lin" valueType="num">
                                      <p:cBhvr>
                                        <p:cTn id="87" dur="500" fill="hold"/>
                                        <p:tgtEl>
                                          <p:spTgt spid="24"/>
                                        </p:tgtEl>
                                        <p:attrNameLst>
                                          <p:attrName>style.rotation</p:attrName>
                                        </p:attrNameLst>
                                      </p:cBhvr>
                                      <p:tavLst>
                                        <p:tav tm="0">
                                          <p:val>
                                            <p:fltVal val="360"/>
                                          </p:val>
                                        </p:tav>
                                        <p:tav tm="100000">
                                          <p:val>
                                            <p:fltVal val="0"/>
                                          </p:val>
                                        </p:tav>
                                      </p:tavLst>
                                    </p:anim>
                                    <p:animEffect transition="in" filter="fade">
                                      <p:cBhvr>
                                        <p:cTn id="88" dur="500"/>
                                        <p:tgtEl>
                                          <p:spTgt spid="24"/>
                                        </p:tgtEl>
                                      </p:cBhvr>
                                    </p:animEffec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965891" y="254646"/>
            <a:ext cx="10502667" cy="1328023"/>
            <a:chOff x="1670038" y="926145"/>
            <a:chExt cx="9439134" cy="1328023"/>
          </a:xfrm>
        </p:grpSpPr>
        <p:sp>
          <p:nvSpPr>
            <p:cNvPr id="4" name="TextBox 3">
              <a:extLst>
                <a:ext uri="{FF2B5EF4-FFF2-40B4-BE49-F238E27FC236}">
                  <a16:creationId xmlns:a16="http://schemas.microsoft.com/office/drawing/2014/main" id="{1FC90016-E70E-0987-CABF-459E2CC39B5C}"/>
                </a:ext>
              </a:extLst>
            </p:cNvPr>
            <p:cNvSpPr txBox="1"/>
            <p:nvPr/>
          </p:nvSpPr>
          <p:spPr>
            <a:xfrm>
              <a:off x="2405960" y="926145"/>
              <a:ext cx="8703212" cy="132802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b.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Tìm</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mở</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và</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kết</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thúc</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của</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văn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Mỗi</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cho</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biết</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thông</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tin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gì</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a:t>
              </a: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5"/>
            <a:stretch>
              <a:fillRect/>
            </a:stretch>
          </p:blipFill>
          <p:spPr>
            <a:xfrm>
              <a:off x="1670038" y="937140"/>
              <a:ext cx="1048300" cy="1195311"/>
            </a:xfrm>
            <a:prstGeom prst="rect">
              <a:avLst/>
            </a:prstGeom>
          </p:spPr>
        </p:pic>
      </p:grpSp>
      <p:pic>
        <p:nvPicPr>
          <p:cNvPr id="3" name="Picture 2">
            <a:extLst>
              <a:ext uri="{FF2B5EF4-FFF2-40B4-BE49-F238E27FC236}">
                <a16:creationId xmlns:a16="http://schemas.microsoft.com/office/drawing/2014/main" id="{B4D9EC26-8C3C-447D-B4FA-C0443C33A2B2}"/>
              </a:ext>
            </a:extLst>
          </p:cNvPr>
          <p:cNvPicPr>
            <a:picLocks noChangeAspect="1"/>
          </p:cNvPicPr>
          <p:nvPr/>
        </p:nvPicPr>
        <p:blipFill>
          <a:blip r:embed="rId6"/>
          <a:stretch>
            <a:fillRect/>
          </a:stretch>
        </p:blipFill>
        <p:spPr>
          <a:xfrm>
            <a:off x="2411803" y="1898861"/>
            <a:ext cx="7356772" cy="1637554"/>
          </a:xfrm>
          <a:prstGeom prst="rect">
            <a:avLst/>
          </a:prstGeom>
        </p:spPr>
      </p:pic>
      <p:pic>
        <p:nvPicPr>
          <p:cNvPr id="5" name="Picture 4">
            <a:extLst>
              <a:ext uri="{FF2B5EF4-FFF2-40B4-BE49-F238E27FC236}">
                <a16:creationId xmlns:a16="http://schemas.microsoft.com/office/drawing/2014/main" id="{79595324-EA98-72B8-8E16-81378BE6B059}"/>
              </a:ext>
            </a:extLst>
          </p:cNvPr>
          <p:cNvPicPr>
            <a:picLocks noChangeAspect="1"/>
          </p:cNvPicPr>
          <p:nvPr/>
        </p:nvPicPr>
        <p:blipFill>
          <a:blip r:embed="rId7"/>
          <a:stretch>
            <a:fillRect/>
          </a:stretch>
        </p:blipFill>
        <p:spPr>
          <a:xfrm>
            <a:off x="2313542" y="3597812"/>
            <a:ext cx="7523201" cy="3075057"/>
          </a:xfrm>
          <a:prstGeom prst="rect">
            <a:avLst/>
          </a:prstGeom>
        </p:spPr>
      </p:pic>
      <p:sp>
        <p:nvSpPr>
          <p:cNvPr id="6" name="Rectangle: Rounded Corners 5">
            <a:extLst>
              <a:ext uri="{FF2B5EF4-FFF2-40B4-BE49-F238E27FC236}">
                <a16:creationId xmlns:a16="http://schemas.microsoft.com/office/drawing/2014/main" id="{16493669-DF8F-81AE-F37D-4338D6AD5DF6}"/>
              </a:ext>
            </a:extLst>
          </p:cNvPr>
          <p:cNvSpPr/>
          <p:nvPr/>
        </p:nvSpPr>
        <p:spPr>
          <a:xfrm>
            <a:off x="2655065" y="2005070"/>
            <a:ext cx="6852492" cy="804231"/>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9B60D3E3-E74A-C80A-11ED-F930C567FAB8}"/>
              </a:ext>
            </a:extLst>
          </p:cNvPr>
          <p:cNvSpPr/>
          <p:nvPr/>
        </p:nvSpPr>
        <p:spPr>
          <a:xfrm>
            <a:off x="2677099" y="2831336"/>
            <a:ext cx="1861850" cy="22033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EFA2E8D1-4151-910B-7E96-5276E2F62375}"/>
              </a:ext>
            </a:extLst>
          </p:cNvPr>
          <p:cNvSpPr/>
          <p:nvPr/>
        </p:nvSpPr>
        <p:spPr>
          <a:xfrm>
            <a:off x="815248" y="2148289"/>
            <a:ext cx="1718632" cy="94745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Mở</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đầu</a:t>
            </a:r>
            <a:endParaRPr lang="en-US" sz="2800" dirty="0">
              <a:solidFill>
                <a:srgbClr val="002060"/>
              </a:solidFill>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E4562954-2E7F-1425-BC87-19630CF3FC0F}"/>
              </a:ext>
            </a:extLst>
          </p:cNvPr>
          <p:cNvSpPr/>
          <p:nvPr/>
        </p:nvSpPr>
        <p:spPr>
          <a:xfrm>
            <a:off x="4682169" y="5310130"/>
            <a:ext cx="5001658" cy="34152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E158E9F4-E14A-060A-304B-484291728EDD}"/>
              </a:ext>
            </a:extLst>
          </p:cNvPr>
          <p:cNvSpPr/>
          <p:nvPr/>
        </p:nvSpPr>
        <p:spPr>
          <a:xfrm>
            <a:off x="2842352" y="5596568"/>
            <a:ext cx="6863508" cy="60592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2828914-9B48-3C35-433D-4F0D77E2951E}"/>
              </a:ext>
            </a:extLst>
          </p:cNvPr>
          <p:cNvSpPr/>
          <p:nvPr/>
        </p:nvSpPr>
        <p:spPr>
          <a:xfrm>
            <a:off x="638978" y="5365214"/>
            <a:ext cx="1718632" cy="94745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Kết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thúc</a:t>
            </a:r>
            <a:endParaRPr lang="en-US" sz="2800" dirty="0">
              <a:solidFill>
                <a:srgbClr val="002060"/>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26A5E7FA-6D03-6E73-A97C-C336F1108AA6}"/>
              </a:ext>
            </a:extLst>
          </p:cNvPr>
          <p:cNvSpPr txBox="1"/>
          <p:nvPr/>
        </p:nvSpPr>
        <p:spPr>
          <a:xfrm>
            <a:off x="2668377" y="1944483"/>
            <a:ext cx="6971381" cy="1328023"/>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400" b="1">
                <a:latin typeface="Arial" panose="020B0604020202020204" pitchFamily="34" charset="0"/>
                <a:ea typeface="Roboto" panose="02000000000000000000" pitchFamily="2" charset="0"/>
                <a:cs typeface="Arial" panose="020B0604020202020204" pitchFamily="34" charset="0"/>
              </a:rPr>
              <a:t>Cho biết tên nhân vật được giới thiệu, tên cuốc sách có nhân vật đó và ấn tượng chung của người giới thiệu đối với nhân vật đó</a:t>
            </a:r>
            <a:endParaRPr lang="en-US" sz="2400" b="1" dirty="0">
              <a:latin typeface="Arial" panose="020B0604020202020204" pitchFamily="34" charset="0"/>
              <a:ea typeface="Roboto" panose="02000000000000000000" pitchFamily="2" charset="0"/>
              <a:cs typeface="Arial" panose="020B0604020202020204" pitchFamily="34" charset="0"/>
            </a:endParaRPr>
          </a:p>
        </p:txBody>
      </p:sp>
      <p:sp>
        <p:nvSpPr>
          <p:cNvPr id="31" name="TextBox 30">
            <a:extLst>
              <a:ext uri="{FF2B5EF4-FFF2-40B4-BE49-F238E27FC236}">
                <a16:creationId xmlns:a16="http://schemas.microsoft.com/office/drawing/2014/main" id="{7C2D2599-F311-6A90-1D3A-D7C3F4F3B1A6}"/>
              </a:ext>
            </a:extLst>
          </p:cNvPr>
          <p:cNvSpPr txBox="1"/>
          <p:nvPr/>
        </p:nvSpPr>
        <p:spPr>
          <a:xfrm>
            <a:off x="2723462" y="5255551"/>
            <a:ext cx="6971381" cy="91940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400" b="1" dirty="0">
                <a:latin typeface="Arial" panose="020B0604020202020204" pitchFamily="34" charset="0"/>
                <a:ea typeface="Roboto" panose="02000000000000000000" pitchFamily="2" charset="0"/>
                <a:cs typeface="Arial" panose="020B0604020202020204" pitchFamily="34" charset="0"/>
              </a:rPr>
              <a:t>Nêu nhận định tổng quan của người đọc về nhân vật trong cuốn sách.</a:t>
            </a:r>
            <a:endParaRPr lang="en-US" sz="2400" b="1"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3306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900" decel="100000" fill="hold"/>
                                        <p:tgtEl>
                                          <p:spTgt spid="30"/>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par>
                                <p:cTn id="35" presetID="2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900" decel="100000" fill="hold"/>
                                        <p:tgtEl>
                                          <p:spTgt spid="3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6" grpId="0" animBg="1"/>
      <p:bldP spid="27"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0" y="177507"/>
            <a:ext cx="11655846" cy="1556222"/>
            <a:chOff x="1670038" y="893073"/>
            <a:chExt cx="9089137" cy="2154551"/>
          </a:xfrm>
        </p:grpSpPr>
        <p:sp>
          <p:nvSpPr>
            <p:cNvPr id="4" name="TextBox 3">
              <a:extLst>
                <a:ext uri="{FF2B5EF4-FFF2-40B4-BE49-F238E27FC236}">
                  <a16:creationId xmlns:a16="http://schemas.microsoft.com/office/drawing/2014/main" id="{1FC90016-E70E-0987-CABF-459E2CC39B5C}"/>
                </a:ext>
              </a:extLst>
            </p:cNvPr>
            <p:cNvSpPr txBox="1"/>
            <p:nvPr/>
          </p:nvSpPr>
          <p:spPr>
            <a:xfrm>
              <a:off x="2405961" y="926145"/>
              <a:ext cx="8353214" cy="212147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c. Phần triển khai nói về những đặc điểm nào của nhân vật Mi-lô? Với mỗi đặc điểm, người viết đã đưa những dẫn chứng gì (về hành động, suy nghĩ,... của nhân vật)?</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3"/>
            <a:stretch>
              <a:fillRect/>
            </a:stretch>
          </p:blipFill>
          <p:spPr>
            <a:xfrm>
              <a:off x="1670038" y="893073"/>
              <a:ext cx="1048300" cy="1195311"/>
            </a:xfrm>
            <a:prstGeom prst="rect">
              <a:avLst/>
            </a:prstGeom>
          </p:spPr>
        </p:pic>
      </p:grpSp>
      <p:sp>
        <p:nvSpPr>
          <p:cNvPr id="35" name="Freeform 4">
            <a:extLst>
              <a:ext uri="{FF2B5EF4-FFF2-40B4-BE49-F238E27FC236}">
                <a16:creationId xmlns:a16="http://schemas.microsoft.com/office/drawing/2014/main" id="{1A13793E-8963-FE69-88E3-B44DB2683D36}"/>
              </a:ext>
            </a:extLst>
          </p:cNvPr>
          <p:cNvSpPr/>
          <p:nvPr/>
        </p:nvSpPr>
        <p:spPr>
          <a:xfrm>
            <a:off x="413195" y="1774437"/>
            <a:ext cx="3445311" cy="3797867"/>
          </a:xfrm>
          <a:custGeom>
            <a:avLst/>
            <a:gdLst/>
            <a:ahLst/>
            <a:cxnLst/>
            <a:rect l="l" t="t" r="r" b="b"/>
            <a:pathLst>
              <a:path w="11865218" h="9896550">
                <a:moveTo>
                  <a:pt x="0" y="0"/>
                </a:moveTo>
                <a:lnTo>
                  <a:pt x="11865218" y="0"/>
                </a:lnTo>
                <a:lnTo>
                  <a:pt x="11865218" y="9896549"/>
                </a:lnTo>
                <a:lnTo>
                  <a:pt x="0" y="9896549"/>
                </a:lnTo>
                <a:lnTo>
                  <a:pt x="0" y="0"/>
                </a:lnTo>
                <a:close/>
              </a:path>
            </a:pathLst>
          </a:custGeom>
          <a:blipFill>
            <a:blip r:embed="rId4">
              <a:extLst>
                <a:ext uri="{BEBA8EAE-BF5A-486C-A8C5-ECC9F3942E4B}">
                  <a14:imgProps xmlns:a14="http://schemas.microsoft.com/office/drawing/2010/main">
                    <a14:imgLayer r:embed="rId5">
                      <a14:imgEffect>
                        <a14:backgroundRemoval t="20968" b="100000" l="31054" r="96076"/>
                      </a14:imgEffect>
                    </a14:imgLayer>
                  </a14:imgProps>
                </a:ext>
              </a:extLst>
            </a:blip>
            <a:stretch>
              <a:fillRect l="-48100" t="-26851" r="-4628" b="-1"/>
            </a:stretch>
          </a:blipFill>
        </p:spPr>
        <p:txBody>
          <a:bodyPr/>
          <a:lstStyle/>
          <a:p>
            <a:pPr defTabSz="609630"/>
            <a:endParaRPr lang="en-US" sz="1200">
              <a:solidFill>
                <a:prstClr val="black"/>
              </a:solidFill>
              <a:latin typeface="Calibri"/>
            </a:endParaRPr>
          </a:p>
        </p:txBody>
      </p:sp>
      <p:grpSp>
        <p:nvGrpSpPr>
          <p:cNvPr id="36" name="Group 35">
            <a:extLst>
              <a:ext uri="{FF2B5EF4-FFF2-40B4-BE49-F238E27FC236}">
                <a16:creationId xmlns:a16="http://schemas.microsoft.com/office/drawing/2014/main" id="{A8530CCD-53BC-AF07-9ADB-D8A4060137BA}"/>
              </a:ext>
            </a:extLst>
          </p:cNvPr>
          <p:cNvGrpSpPr/>
          <p:nvPr/>
        </p:nvGrpSpPr>
        <p:grpSpPr>
          <a:xfrm>
            <a:off x="3708400" y="1774436"/>
            <a:ext cx="7548748" cy="4932245"/>
            <a:chOff x="5426231" y="2738919"/>
            <a:chExt cx="11323122" cy="7398368"/>
          </a:xfrm>
        </p:grpSpPr>
        <p:cxnSp>
          <p:nvCxnSpPr>
            <p:cNvPr id="37" name="Straight Connector 36">
              <a:extLst>
                <a:ext uri="{FF2B5EF4-FFF2-40B4-BE49-F238E27FC236}">
                  <a16:creationId xmlns:a16="http://schemas.microsoft.com/office/drawing/2014/main" id="{C45E8FF1-4641-1013-2B77-569847199DD9}"/>
                </a:ext>
              </a:extLst>
            </p:cNvPr>
            <p:cNvCxnSpPr>
              <a:cxnSpLocks/>
            </p:cNvCxnSpPr>
            <p:nvPr/>
          </p:nvCxnSpPr>
          <p:spPr>
            <a:xfrm flipV="1">
              <a:off x="9870703" y="3448571"/>
              <a:ext cx="758388" cy="306082"/>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61A1986-D38E-1F54-060A-7668C376249E}"/>
                </a:ext>
              </a:extLst>
            </p:cNvPr>
            <p:cNvCxnSpPr>
              <a:cxnSpLocks/>
            </p:cNvCxnSpPr>
            <p:nvPr/>
          </p:nvCxnSpPr>
          <p:spPr>
            <a:xfrm>
              <a:off x="9904391" y="4360587"/>
              <a:ext cx="724700" cy="278340"/>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C3F2C199-A247-8971-B961-3B6FC9ECC07C}"/>
                </a:ext>
              </a:extLst>
            </p:cNvPr>
            <p:cNvCxnSpPr>
              <a:cxnSpLocks/>
            </p:cNvCxnSpPr>
            <p:nvPr/>
          </p:nvCxnSpPr>
          <p:spPr>
            <a:xfrm flipV="1">
              <a:off x="5442273" y="3848100"/>
              <a:ext cx="1644327" cy="2535376"/>
            </a:xfrm>
            <a:prstGeom prst="line">
              <a:avLst/>
            </a:prstGeom>
            <a:ln w="3810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6A2DF25-A5F9-3ADE-1E47-756B67A381DA}"/>
                </a:ext>
              </a:extLst>
            </p:cNvPr>
            <p:cNvCxnSpPr>
              <a:cxnSpLocks/>
            </p:cNvCxnSpPr>
            <p:nvPr/>
          </p:nvCxnSpPr>
          <p:spPr>
            <a:xfrm>
              <a:off x="5426231" y="6427949"/>
              <a:ext cx="166036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944D0147-FB1C-BDA6-B29A-5E8DED1E71CF}"/>
                </a:ext>
              </a:extLst>
            </p:cNvPr>
            <p:cNvCxnSpPr>
              <a:cxnSpLocks/>
            </p:cNvCxnSpPr>
            <p:nvPr/>
          </p:nvCxnSpPr>
          <p:spPr>
            <a:xfrm>
              <a:off x="5442273" y="6437213"/>
              <a:ext cx="1644327" cy="1982887"/>
            </a:xfrm>
            <a:prstGeom prst="line">
              <a:avLst/>
            </a:prstGeom>
            <a:ln w="381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F87B3689-B50C-B7DE-DD32-0746F8877534}"/>
                </a:ext>
              </a:extLst>
            </p:cNvPr>
            <p:cNvCxnSpPr>
              <a:cxnSpLocks/>
            </p:cNvCxnSpPr>
            <p:nvPr/>
          </p:nvCxnSpPr>
          <p:spPr>
            <a:xfrm>
              <a:off x="9814503" y="9109058"/>
              <a:ext cx="724700" cy="278340"/>
            </a:xfrm>
            <a:prstGeom prst="line">
              <a:avLst/>
            </a:prstGeom>
            <a:ln w="38100"/>
          </p:spPr>
          <p:style>
            <a:lnRef idx="1">
              <a:schemeClr val="dk1"/>
            </a:lnRef>
            <a:fillRef idx="0">
              <a:schemeClr val="dk1"/>
            </a:fillRef>
            <a:effectRef idx="0">
              <a:schemeClr val="dk1"/>
            </a:effectRef>
            <a:fontRef idx="minor">
              <a:schemeClr val="tx1"/>
            </a:fontRef>
          </p:style>
        </p:cxnSp>
        <p:sp>
          <p:nvSpPr>
            <p:cNvPr id="43" name="Wave 42">
              <a:extLst>
                <a:ext uri="{FF2B5EF4-FFF2-40B4-BE49-F238E27FC236}">
                  <a16:creationId xmlns:a16="http://schemas.microsoft.com/office/drawing/2014/main" id="{73686108-AD67-E27D-876B-B38B2A188E25}"/>
                </a:ext>
              </a:extLst>
            </p:cNvPr>
            <p:cNvSpPr/>
            <p:nvPr/>
          </p:nvSpPr>
          <p:spPr>
            <a:xfrm>
              <a:off x="7090611" y="3064198"/>
              <a:ext cx="2891589" cy="1850702"/>
            </a:xfrm>
            <a:prstGeom prst="wave">
              <a:avLst>
                <a:gd name="adj1" fmla="val 5999"/>
                <a:gd name="adj2" fmla="val 0"/>
              </a:avLst>
            </a:prstGeom>
            <a:solidFill>
              <a:srgbClr val="D7EFF1"/>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4" name="Picture 43">
              <a:extLst>
                <a:ext uri="{FF2B5EF4-FFF2-40B4-BE49-F238E27FC236}">
                  <a16:creationId xmlns:a16="http://schemas.microsoft.com/office/drawing/2014/main" id="{97A0F7D5-DF75-3267-A73A-70CDAC59EE2D}"/>
                </a:ext>
              </a:extLst>
            </p:cNvPr>
            <p:cNvPicPr>
              <a:picLocks noChangeAspect="1"/>
            </p:cNvPicPr>
            <p:nvPr/>
          </p:nvPicPr>
          <p:blipFill>
            <a:blip r:embed="rId6"/>
            <a:stretch>
              <a:fillRect/>
            </a:stretch>
          </p:blipFill>
          <p:spPr>
            <a:xfrm>
              <a:off x="6814070" y="3081801"/>
              <a:ext cx="3435827" cy="1913882"/>
            </a:xfrm>
            <a:prstGeom prst="rect">
              <a:avLst/>
            </a:prstGeom>
          </p:spPr>
        </p:pic>
        <p:sp>
          <p:nvSpPr>
            <p:cNvPr id="45" name="Wave 44">
              <a:extLst>
                <a:ext uri="{FF2B5EF4-FFF2-40B4-BE49-F238E27FC236}">
                  <a16:creationId xmlns:a16="http://schemas.microsoft.com/office/drawing/2014/main" id="{216DA206-9937-1BF3-77EC-4960823AB78D}"/>
                </a:ext>
              </a:extLst>
            </p:cNvPr>
            <p:cNvSpPr/>
            <p:nvPr/>
          </p:nvSpPr>
          <p:spPr>
            <a:xfrm>
              <a:off x="7086600" y="7868009"/>
              <a:ext cx="2891589" cy="1850702"/>
            </a:xfrm>
            <a:prstGeom prst="wave">
              <a:avLst>
                <a:gd name="adj1" fmla="val 5999"/>
                <a:gd name="adj2" fmla="val 0"/>
              </a:avLst>
            </a:prstGeom>
            <a:solidFill>
              <a:srgbClr val="FDCD9C"/>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6" name="Picture 45">
              <a:extLst>
                <a:ext uri="{FF2B5EF4-FFF2-40B4-BE49-F238E27FC236}">
                  <a16:creationId xmlns:a16="http://schemas.microsoft.com/office/drawing/2014/main" id="{2DA682BC-96FE-47EE-E3CC-0B3A97121214}"/>
                </a:ext>
              </a:extLst>
            </p:cNvPr>
            <p:cNvPicPr>
              <a:picLocks noChangeAspect="1"/>
            </p:cNvPicPr>
            <p:nvPr/>
          </p:nvPicPr>
          <p:blipFill>
            <a:blip r:embed="rId7"/>
            <a:stretch>
              <a:fillRect/>
            </a:stretch>
          </p:blipFill>
          <p:spPr>
            <a:xfrm>
              <a:off x="6591098" y="8161114"/>
              <a:ext cx="3987847" cy="1630586"/>
            </a:xfrm>
            <a:prstGeom prst="rect">
              <a:avLst/>
            </a:prstGeom>
          </p:spPr>
        </p:pic>
        <p:sp>
          <p:nvSpPr>
            <p:cNvPr id="47" name="Rectangle 46">
              <a:extLst>
                <a:ext uri="{FF2B5EF4-FFF2-40B4-BE49-F238E27FC236}">
                  <a16:creationId xmlns:a16="http://schemas.microsoft.com/office/drawing/2014/main" id="{56C3B505-CBFF-F87A-3784-D7BF65571412}"/>
                </a:ext>
              </a:extLst>
            </p:cNvPr>
            <p:cNvSpPr/>
            <p:nvPr/>
          </p:nvSpPr>
          <p:spPr>
            <a:xfrm>
              <a:off x="10613049" y="2781300"/>
              <a:ext cx="6136304" cy="1141348"/>
            </a:xfrm>
            <a:prstGeom prst="rect">
              <a:avLst/>
            </a:prstGeom>
            <a:solidFill>
              <a:schemeClr val="bg1"/>
            </a:solidFill>
            <a:ln w="38100">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48" name="Rectangle 47">
              <a:extLst>
                <a:ext uri="{FF2B5EF4-FFF2-40B4-BE49-F238E27FC236}">
                  <a16:creationId xmlns:a16="http://schemas.microsoft.com/office/drawing/2014/main" id="{699F886A-9515-0875-83FF-D8365F35CDC1}"/>
                </a:ext>
              </a:extLst>
            </p:cNvPr>
            <p:cNvSpPr/>
            <p:nvPr/>
          </p:nvSpPr>
          <p:spPr>
            <a:xfrm>
              <a:off x="10613049" y="4078352"/>
              <a:ext cx="4855552" cy="911656"/>
            </a:xfrm>
            <a:prstGeom prst="rect">
              <a:avLst/>
            </a:prstGeom>
            <a:solidFill>
              <a:schemeClr val="bg1"/>
            </a:solidFill>
            <a:ln w="38100">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9" name="Picture 48">
              <a:extLst>
                <a:ext uri="{FF2B5EF4-FFF2-40B4-BE49-F238E27FC236}">
                  <a16:creationId xmlns:a16="http://schemas.microsoft.com/office/drawing/2014/main" id="{E4421A35-1493-BC20-02F5-214C5755C07A}"/>
                </a:ext>
              </a:extLst>
            </p:cNvPr>
            <p:cNvPicPr>
              <a:picLocks noChangeAspect="1"/>
            </p:cNvPicPr>
            <p:nvPr/>
          </p:nvPicPr>
          <p:blipFill>
            <a:blip r:embed="rId8"/>
            <a:stretch>
              <a:fillRect/>
            </a:stretch>
          </p:blipFill>
          <p:spPr>
            <a:xfrm>
              <a:off x="10618583" y="2738919"/>
              <a:ext cx="5725642" cy="1413981"/>
            </a:xfrm>
            <a:prstGeom prst="rect">
              <a:avLst/>
            </a:prstGeom>
          </p:spPr>
        </p:pic>
        <p:pic>
          <p:nvPicPr>
            <p:cNvPr id="50" name="Picture 49">
              <a:extLst>
                <a:ext uri="{FF2B5EF4-FFF2-40B4-BE49-F238E27FC236}">
                  <a16:creationId xmlns:a16="http://schemas.microsoft.com/office/drawing/2014/main" id="{F1B32848-0921-05A0-2305-166317323A41}"/>
                </a:ext>
              </a:extLst>
            </p:cNvPr>
            <p:cNvPicPr>
              <a:picLocks noChangeAspect="1"/>
            </p:cNvPicPr>
            <p:nvPr/>
          </p:nvPicPr>
          <p:blipFill>
            <a:blip r:embed="rId9"/>
            <a:stretch>
              <a:fillRect/>
            </a:stretch>
          </p:blipFill>
          <p:spPr>
            <a:xfrm>
              <a:off x="10561559" y="4112062"/>
              <a:ext cx="5839689" cy="986358"/>
            </a:xfrm>
            <a:prstGeom prst="rect">
              <a:avLst/>
            </a:prstGeom>
          </p:spPr>
        </p:pic>
        <p:cxnSp>
          <p:nvCxnSpPr>
            <p:cNvPr id="51" name="Straight Connector 50">
              <a:extLst>
                <a:ext uri="{FF2B5EF4-FFF2-40B4-BE49-F238E27FC236}">
                  <a16:creationId xmlns:a16="http://schemas.microsoft.com/office/drawing/2014/main" id="{0E3C3970-84F4-65D4-DA37-B67F0EE66A1E}"/>
                </a:ext>
              </a:extLst>
            </p:cNvPr>
            <p:cNvCxnSpPr>
              <a:cxnSpLocks/>
            </p:cNvCxnSpPr>
            <p:nvPr/>
          </p:nvCxnSpPr>
          <p:spPr>
            <a:xfrm flipV="1">
              <a:off x="9905463" y="6029247"/>
              <a:ext cx="758388" cy="306082"/>
            </a:xfrm>
            <a:prstGeom prst="line">
              <a:avLst/>
            </a:prstGeom>
            <a:ln w="3810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72B077F2-C536-CCD5-4324-1AEB33396C59}"/>
                </a:ext>
              </a:extLst>
            </p:cNvPr>
            <p:cNvCxnSpPr>
              <a:cxnSpLocks/>
            </p:cNvCxnSpPr>
            <p:nvPr/>
          </p:nvCxnSpPr>
          <p:spPr>
            <a:xfrm>
              <a:off x="9939151" y="6941263"/>
              <a:ext cx="724700" cy="278340"/>
            </a:xfrm>
            <a:prstGeom prst="line">
              <a:avLst/>
            </a:prstGeom>
            <a:ln w="38100"/>
          </p:spPr>
          <p:style>
            <a:lnRef idx="1">
              <a:schemeClr val="dk1"/>
            </a:lnRef>
            <a:fillRef idx="0">
              <a:schemeClr val="dk1"/>
            </a:fillRef>
            <a:effectRef idx="0">
              <a:schemeClr val="dk1"/>
            </a:effectRef>
            <a:fontRef idx="minor">
              <a:schemeClr val="tx1"/>
            </a:fontRef>
          </p:style>
        </p:cxnSp>
        <p:sp>
          <p:nvSpPr>
            <p:cNvPr id="53" name="Wave 52">
              <a:extLst>
                <a:ext uri="{FF2B5EF4-FFF2-40B4-BE49-F238E27FC236}">
                  <a16:creationId xmlns:a16="http://schemas.microsoft.com/office/drawing/2014/main" id="{122E394F-AE34-00BA-3197-CEEB03FD23E9}"/>
                </a:ext>
              </a:extLst>
            </p:cNvPr>
            <p:cNvSpPr/>
            <p:nvPr/>
          </p:nvSpPr>
          <p:spPr>
            <a:xfrm>
              <a:off x="7102242" y="5578798"/>
              <a:ext cx="2891589" cy="1850702"/>
            </a:xfrm>
            <a:prstGeom prst="wave">
              <a:avLst>
                <a:gd name="adj1" fmla="val 5999"/>
                <a:gd name="adj2" fmla="val 0"/>
              </a:avLst>
            </a:prstGeom>
            <a:solidFill>
              <a:srgbClr val="D3E08A"/>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54" name="Picture 53">
              <a:extLst>
                <a:ext uri="{FF2B5EF4-FFF2-40B4-BE49-F238E27FC236}">
                  <a16:creationId xmlns:a16="http://schemas.microsoft.com/office/drawing/2014/main" id="{116F4429-9D4E-A15D-5222-43E7EE63B9FC}"/>
                </a:ext>
              </a:extLst>
            </p:cNvPr>
            <p:cNvPicPr>
              <a:picLocks noChangeAspect="1"/>
            </p:cNvPicPr>
            <p:nvPr/>
          </p:nvPicPr>
          <p:blipFill>
            <a:blip r:embed="rId10"/>
            <a:stretch>
              <a:fillRect/>
            </a:stretch>
          </p:blipFill>
          <p:spPr>
            <a:xfrm>
              <a:off x="6614360" y="5822715"/>
              <a:ext cx="3687141" cy="1507631"/>
            </a:xfrm>
            <a:prstGeom prst="rect">
              <a:avLst/>
            </a:prstGeom>
          </p:spPr>
        </p:pic>
        <p:cxnSp>
          <p:nvCxnSpPr>
            <p:cNvPr id="55" name="Straight Connector 54">
              <a:extLst>
                <a:ext uri="{FF2B5EF4-FFF2-40B4-BE49-F238E27FC236}">
                  <a16:creationId xmlns:a16="http://schemas.microsoft.com/office/drawing/2014/main" id="{9744E474-53F2-CDFF-BAF1-FDCEB11CAC26}"/>
                </a:ext>
              </a:extLst>
            </p:cNvPr>
            <p:cNvCxnSpPr>
              <a:cxnSpLocks/>
            </p:cNvCxnSpPr>
            <p:nvPr/>
          </p:nvCxnSpPr>
          <p:spPr>
            <a:xfrm flipV="1">
              <a:off x="9944681" y="8389409"/>
              <a:ext cx="758388" cy="306082"/>
            </a:xfrm>
            <a:prstGeom prst="line">
              <a:avLst/>
            </a:prstGeom>
            <a:ln w="38100"/>
          </p:spPr>
          <p:style>
            <a:lnRef idx="1">
              <a:schemeClr val="dk1"/>
            </a:lnRef>
            <a:fillRef idx="0">
              <a:schemeClr val="dk1"/>
            </a:fillRef>
            <a:effectRef idx="0">
              <a:schemeClr val="dk1"/>
            </a:effectRef>
            <a:fontRef idx="minor">
              <a:schemeClr val="tx1"/>
            </a:fontRef>
          </p:style>
        </p:cxnSp>
        <p:sp>
          <p:nvSpPr>
            <p:cNvPr id="56" name="Rectangle 55">
              <a:extLst>
                <a:ext uri="{FF2B5EF4-FFF2-40B4-BE49-F238E27FC236}">
                  <a16:creationId xmlns:a16="http://schemas.microsoft.com/office/drawing/2014/main" id="{F034580C-148F-9BB7-CB9E-E61B887C88C5}"/>
                </a:ext>
              </a:extLst>
            </p:cNvPr>
            <p:cNvSpPr/>
            <p:nvPr/>
          </p:nvSpPr>
          <p:spPr>
            <a:xfrm>
              <a:off x="10613049" y="5471820"/>
              <a:ext cx="4855552" cy="911656"/>
            </a:xfrm>
            <a:prstGeom prst="rect">
              <a:avLst/>
            </a:prstGeom>
            <a:solidFill>
              <a:schemeClr val="bg1"/>
            </a:solidFill>
            <a:ln w="38100">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7" name="Rectangle 56">
              <a:extLst>
                <a:ext uri="{FF2B5EF4-FFF2-40B4-BE49-F238E27FC236}">
                  <a16:creationId xmlns:a16="http://schemas.microsoft.com/office/drawing/2014/main" id="{953596B7-F428-BA94-8ED5-A8583D292C40}"/>
                </a:ext>
              </a:extLst>
            </p:cNvPr>
            <p:cNvSpPr/>
            <p:nvPr/>
          </p:nvSpPr>
          <p:spPr>
            <a:xfrm>
              <a:off x="10613049" y="6669698"/>
              <a:ext cx="4855552" cy="911656"/>
            </a:xfrm>
            <a:prstGeom prst="rect">
              <a:avLst/>
            </a:prstGeom>
            <a:solidFill>
              <a:schemeClr val="bg1"/>
            </a:solidFill>
            <a:ln w="38100">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8" name="Rectangle 57">
              <a:extLst>
                <a:ext uri="{FF2B5EF4-FFF2-40B4-BE49-F238E27FC236}">
                  <a16:creationId xmlns:a16="http://schemas.microsoft.com/office/drawing/2014/main" id="{4DA4FEC4-2EC4-1FF6-4003-45C37BD78B51}"/>
                </a:ext>
              </a:extLst>
            </p:cNvPr>
            <p:cNvSpPr/>
            <p:nvPr/>
          </p:nvSpPr>
          <p:spPr>
            <a:xfrm>
              <a:off x="10631447" y="7891792"/>
              <a:ext cx="4855552" cy="911656"/>
            </a:xfrm>
            <a:prstGeom prst="rect">
              <a:avLst/>
            </a:prstGeom>
            <a:solidFill>
              <a:schemeClr val="bg1"/>
            </a:solidFill>
            <a:ln w="38100">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9" name="Rectangle 58">
              <a:extLst>
                <a:ext uri="{FF2B5EF4-FFF2-40B4-BE49-F238E27FC236}">
                  <a16:creationId xmlns:a16="http://schemas.microsoft.com/office/drawing/2014/main" id="{F3216FF4-4811-923C-13BF-0A99240512F1}"/>
                </a:ext>
              </a:extLst>
            </p:cNvPr>
            <p:cNvSpPr/>
            <p:nvPr/>
          </p:nvSpPr>
          <p:spPr>
            <a:xfrm>
              <a:off x="10613049" y="9119328"/>
              <a:ext cx="4855552" cy="911656"/>
            </a:xfrm>
            <a:prstGeom prst="rect">
              <a:avLst/>
            </a:prstGeom>
            <a:solidFill>
              <a:schemeClr val="bg1"/>
            </a:solidFill>
            <a:ln w="38100">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60" name="Picture 59">
              <a:extLst>
                <a:ext uri="{FF2B5EF4-FFF2-40B4-BE49-F238E27FC236}">
                  <a16:creationId xmlns:a16="http://schemas.microsoft.com/office/drawing/2014/main" id="{C6298AE0-2F48-80C5-3B52-5C1C7FD5EF1B}"/>
                </a:ext>
              </a:extLst>
            </p:cNvPr>
            <p:cNvPicPr>
              <a:picLocks noChangeAspect="1"/>
            </p:cNvPicPr>
            <p:nvPr/>
          </p:nvPicPr>
          <p:blipFill>
            <a:blip r:embed="rId11"/>
            <a:stretch>
              <a:fillRect/>
            </a:stretch>
          </p:blipFill>
          <p:spPr>
            <a:xfrm>
              <a:off x="10629091" y="5510055"/>
              <a:ext cx="5992477" cy="1012165"/>
            </a:xfrm>
            <a:prstGeom prst="rect">
              <a:avLst/>
            </a:prstGeom>
          </p:spPr>
        </p:pic>
        <p:pic>
          <p:nvPicPr>
            <p:cNvPr id="61" name="Picture 60">
              <a:extLst>
                <a:ext uri="{FF2B5EF4-FFF2-40B4-BE49-F238E27FC236}">
                  <a16:creationId xmlns:a16="http://schemas.microsoft.com/office/drawing/2014/main" id="{6EEF038B-A189-C565-06DD-D6B5518417BE}"/>
                </a:ext>
              </a:extLst>
            </p:cNvPr>
            <p:cNvPicPr>
              <a:picLocks noChangeAspect="1"/>
            </p:cNvPicPr>
            <p:nvPr/>
          </p:nvPicPr>
          <p:blipFill>
            <a:blip r:embed="rId9"/>
            <a:stretch>
              <a:fillRect/>
            </a:stretch>
          </p:blipFill>
          <p:spPr>
            <a:xfrm>
              <a:off x="10616363" y="6680345"/>
              <a:ext cx="5839689" cy="986358"/>
            </a:xfrm>
            <a:prstGeom prst="rect">
              <a:avLst/>
            </a:prstGeom>
          </p:spPr>
        </p:pic>
        <p:pic>
          <p:nvPicPr>
            <p:cNvPr id="62" name="Picture 61">
              <a:extLst>
                <a:ext uri="{FF2B5EF4-FFF2-40B4-BE49-F238E27FC236}">
                  <a16:creationId xmlns:a16="http://schemas.microsoft.com/office/drawing/2014/main" id="{82E464C6-9ECD-4612-59AF-7420E1009BA6}"/>
                </a:ext>
              </a:extLst>
            </p:cNvPr>
            <p:cNvPicPr>
              <a:picLocks noChangeAspect="1"/>
            </p:cNvPicPr>
            <p:nvPr/>
          </p:nvPicPr>
          <p:blipFill>
            <a:blip r:embed="rId11"/>
            <a:stretch>
              <a:fillRect/>
            </a:stretch>
          </p:blipFill>
          <p:spPr>
            <a:xfrm>
              <a:off x="10683678" y="7980639"/>
              <a:ext cx="5992477" cy="1012165"/>
            </a:xfrm>
            <a:prstGeom prst="rect">
              <a:avLst/>
            </a:prstGeom>
          </p:spPr>
        </p:pic>
        <p:pic>
          <p:nvPicPr>
            <p:cNvPr id="63" name="Picture 62">
              <a:extLst>
                <a:ext uri="{FF2B5EF4-FFF2-40B4-BE49-F238E27FC236}">
                  <a16:creationId xmlns:a16="http://schemas.microsoft.com/office/drawing/2014/main" id="{D1B38E01-72D5-736B-4712-47B7421090F0}"/>
                </a:ext>
              </a:extLst>
            </p:cNvPr>
            <p:cNvPicPr>
              <a:picLocks noChangeAspect="1"/>
            </p:cNvPicPr>
            <p:nvPr/>
          </p:nvPicPr>
          <p:blipFill>
            <a:blip r:embed="rId9"/>
            <a:stretch>
              <a:fillRect/>
            </a:stretch>
          </p:blipFill>
          <p:spPr>
            <a:xfrm>
              <a:off x="10670950" y="9150929"/>
              <a:ext cx="5839689" cy="986358"/>
            </a:xfrm>
            <a:prstGeom prst="rect">
              <a:avLst/>
            </a:prstGeom>
          </p:spPr>
        </p:pic>
      </p:grpSp>
    </p:spTree>
    <p:extLst>
      <p:ext uri="{BB962C8B-B14F-4D97-AF65-F5344CB8AC3E}">
        <p14:creationId xmlns:p14="http://schemas.microsoft.com/office/powerpoint/2010/main" val="211159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7028073-2F1D-4C17-9300-01AD1917A89C"/>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2.26.0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256</TotalTime>
  <Words>1982</Words>
  <Application>Microsoft Office PowerPoint</Application>
  <PresentationFormat>Widescreen</PresentationFormat>
  <Paragraphs>95</Paragraphs>
  <Slides>23</Slides>
  <Notes>11</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23</vt:i4>
      </vt:variant>
    </vt:vector>
  </HeadingPairs>
  <TitlesOfParts>
    <vt:vector size="34" baseType="lpstr">
      <vt:lpstr>等线</vt:lpstr>
      <vt:lpstr>字魂35号-经典雅黑</vt:lpstr>
      <vt:lpstr>Arial</vt:lpstr>
      <vt:lpstr>Calibri</vt:lpstr>
      <vt:lpstr>Cambria</vt:lpstr>
      <vt:lpstr>Tahoma</vt:lpstr>
      <vt:lpstr>Office 主题</vt:lpstr>
      <vt:lpstr>1_Office 主题</vt:lpstr>
      <vt:lpstr>3_Office 主题</vt:lpstr>
      <vt:lpstr>4_Office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Thao Tran</cp:lastModifiedBy>
  <cp:revision>27</cp:revision>
  <dcterms:created xsi:type="dcterms:W3CDTF">2017-08-18T03:02:00Z</dcterms:created>
  <dcterms:modified xsi:type="dcterms:W3CDTF">2024-10-12T02:29:08Z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