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8" r:id="rId3"/>
    <p:sldId id="281" r:id="rId4"/>
    <p:sldId id="282" r:id="rId5"/>
    <p:sldId id="298" r:id="rId6"/>
    <p:sldId id="283" r:id="rId7"/>
    <p:sldId id="299" r:id="rId8"/>
    <p:sldId id="284" r:id="rId9"/>
    <p:sldId id="300" r:id="rId10"/>
    <p:sldId id="285" r:id="rId11"/>
    <p:sldId id="301" r:id="rId12"/>
    <p:sldId id="286" r:id="rId13"/>
    <p:sldId id="27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878BC"/>
    <a:srgbClr val="66C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C390-6E93-F09E-ED4B-7C2550D31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5BA07-7862-2E32-5A56-C6B98F73B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DF83A-A804-FCC3-0091-1BB906FF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25FBA-8FCF-BE2E-E381-D963867A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CD230-EE0C-F93B-5128-79E87A18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0C04-2871-A720-0BDD-101C2261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0506D-BE3F-103E-EC54-4532154EF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46E71-4881-5D60-4710-E9535940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0BF0B-F00F-BCC8-FD10-3CC67CAB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4403-1270-D68B-E507-40CE8907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07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392B5-B3A7-1750-36C3-C58C788BC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0C18-E2C1-9B92-962C-FFE3C526E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CF3E5-50D5-7211-FE4B-C6CA49EB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7F9C-C7CC-65BD-65CE-860AF28C7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1ECD9-1819-A27C-800F-AEB5CFAC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547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7326-71B2-C216-4B34-C6BA8813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DDB8D-5F1D-FED9-334F-445B4C216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E923-0A0A-30C0-78A1-23F7FD6C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107A7-1463-F385-27F4-BF4C720D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9C4A-CF83-F7BA-033A-166D8058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7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803C-2C98-6DAC-0844-4F74AF9A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9A920-4043-9A96-60FB-2BEB593C6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942B3-51CD-B5C8-4E56-AEC7B539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92003-5269-ED7B-9E39-9C8E8678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EF11-AB49-4B6B-AB0B-E2458363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19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5172-0632-B1A2-0997-1306611C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DA75-34BB-18AB-1C6E-41F7166E0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9793B-C44C-EB95-6DA1-C0E620B3B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4C166-106E-4A00-E953-0887A6F4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920CE-6B53-C77C-50EF-EAB902C5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64073-4C2F-934D-7ADB-0C2793C2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7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7B4C1-2D35-F63E-9C0E-7D168F43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419B5-5308-20E9-B7CD-52F8096B9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11B75-1EA7-DFE7-4063-E61EAFC76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50CCD-DF20-C2D2-075E-90AEEF97D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38A35-B3F4-F9D6-7DC9-A14EBC554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B1E005-2BC8-0DEA-D35D-90961667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8EC57-17D4-BB18-3F8F-280AE96E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38C14-EF19-01F5-5C42-4239B257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67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5DC4-4491-F320-9A20-DF96E56D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BA4B5-44A4-F7BE-91D0-0A57A16C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A22DC5-BE3D-E671-F4DF-1D068F5B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5E8AA-930A-FBF5-2536-419BB896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18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3F9DB-9023-4909-465F-8269A4D5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B7731-C2A4-85D1-5ED2-AD4CA55B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4138A-3E49-8DA4-D37D-F0DC06D8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8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E35E-47E8-8190-6201-9C90228B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7EA52-9D88-7AF0-F250-646A7A63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E87E-1D0F-CFA0-6837-103E2EFD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3C750-D09C-194A-E069-88CD699C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4F9F9-AAAF-2C6E-2446-68FAD588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051C9-0D00-B4E8-9568-B54507A5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1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890A-F293-2F83-626D-4E28EC72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CCE329-D0D8-7BF6-F3F5-0B112A98D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0DEB-337E-B332-0F18-5651B19B7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F550-2CAD-ADDE-B348-2B5C4AE0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F52E39C-94F5-4D6C-ABDE-077393ED38C7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88C5-4BD7-246E-8347-91A8C6A6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0CF9E-499D-B2EF-F735-B6AA90D7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B5B4D9B-33B3-486D-ADF9-872F5FC92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29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5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8A7086-2AB2-8FAD-2B5A-4216C8CB3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89" y="1754366"/>
            <a:ext cx="9539239" cy="24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4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287489" y="147798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6132C-6197-92A1-7C19-C3CF93907D6F}"/>
              </a:ext>
            </a:extLst>
          </p:cNvPr>
          <p:cNvGrpSpPr/>
          <p:nvPr/>
        </p:nvGrpSpPr>
        <p:grpSpPr>
          <a:xfrm>
            <a:off x="2046695" y="896112"/>
            <a:ext cx="6631487" cy="3063239"/>
            <a:chOff x="2028407" y="3035808"/>
            <a:chExt cx="6631487" cy="3063239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4B624AF6-816B-B9DE-5BA4-B9C3787B6452}"/>
                </a:ext>
              </a:extLst>
            </p:cNvPr>
            <p:cNvSpPr/>
            <p:nvPr/>
          </p:nvSpPr>
          <p:spPr>
            <a:xfrm>
              <a:off x="2028407" y="3035808"/>
              <a:ext cx="6631487" cy="3063239"/>
            </a:xfrm>
            <a:custGeom>
              <a:avLst/>
              <a:gdLst/>
              <a:ahLst/>
              <a:cxnLst/>
              <a:rect l="l" t="t" r="r" b="b"/>
              <a:pathLst>
                <a:path w="2980869" h="1911482">
                  <a:moveTo>
                    <a:pt x="0" y="0"/>
                  </a:moveTo>
                  <a:lnTo>
                    <a:pt x="2980869" y="0"/>
                  </a:lnTo>
                  <a:lnTo>
                    <a:pt x="2980869" y="1911482"/>
                  </a:lnTo>
                  <a:lnTo>
                    <a:pt x="0" y="191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224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9ACBE-7F29-CF3C-2B16-2EACB2AA9A93}"/>
                </a:ext>
              </a:extLst>
            </p:cNvPr>
            <p:cNvSpPr txBox="1"/>
            <p:nvPr/>
          </p:nvSpPr>
          <p:spPr>
            <a:xfrm>
              <a:off x="2096994" y="3484534"/>
              <a:ext cx="5492526" cy="2165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khảo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000" dirty="0">
                <a:effectLst/>
                <a:latin typeface="Montserrat Medium" panose="00000600000000000000" pitchFamily="2" charset="-93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6C6A4-F0D5-FB93-374B-F021925C4AC8}"/>
              </a:ext>
            </a:extLst>
          </p:cNvPr>
          <p:cNvSpPr/>
          <p:nvPr/>
        </p:nvSpPr>
        <p:spPr>
          <a:xfrm>
            <a:off x="356616" y="4249715"/>
            <a:ext cx="8110728" cy="2066544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Bia đá khắc chữ San-krits, tượng thần Vít-xnu, dấu tích công trình bằng gỗ, gạch, …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25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691896" y="608076"/>
            <a:ext cx="7205472" cy="521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F31B19-E1E7-E5A8-3383-7FBCBD797794}"/>
              </a:ext>
            </a:extLst>
          </p:cNvPr>
          <p:cNvSpPr/>
          <p:nvPr/>
        </p:nvSpPr>
        <p:spPr>
          <a:xfrm>
            <a:off x="4294632" y="3177540"/>
            <a:ext cx="3602736" cy="2569464"/>
          </a:xfrm>
          <a:prstGeom prst="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4</a:t>
            </a:r>
            <a:endParaRPr lang="vi-VN" sz="66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8798029" y="740664"/>
            <a:ext cx="3133390" cy="213969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rgbClr val="F878BC"/>
                </a:solidFill>
              </a:rPr>
              <a:t>Chọn</a:t>
            </a:r>
            <a:r>
              <a:rPr lang="en-GB" sz="6000" b="1" dirty="0">
                <a:solidFill>
                  <a:srgbClr val="F878BC"/>
                </a:solidFill>
              </a:rPr>
              <a:t> </a:t>
            </a:r>
            <a:r>
              <a:rPr lang="en-GB" sz="6000" b="1" dirty="0" err="1">
                <a:solidFill>
                  <a:srgbClr val="F878BC"/>
                </a:solidFill>
              </a:rPr>
              <a:t>số</a:t>
            </a:r>
            <a:endParaRPr lang="vi-VN" sz="6000" b="1" dirty="0">
              <a:solidFill>
                <a:srgbClr val="F87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9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130291" y="608075"/>
            <a:ext cx="6425957" cy="4652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22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6914364" y="283465"/>
            <a:ext cx="5064276" cy="2650758"/>
          </a:xfrm>
          <a:prstGeom prst="wedgeEllipseCallout">
            <a:avLst>
              <a:gd name="adj1" fmla="val 26205"/>
              <a:gd name="adj2" fmla="val 54221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Bếp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ràng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878B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92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189CF-353C-267F-025C-FF01C42499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6693DF-6D07-CC2D-09EC-3D4E955C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0CC76B-96CB-4642-DC70-E09F942F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5490">
              <a:off x="2440082" y="303310"/>
              <a:ext cx="7804825" cy="19866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57558A-5273-02F4-598C-3EDED092F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0480" y="2279883"/>
              <a:ext cx="8351520" cy="33571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D3FD7E-2711-907B-5A02-346D220999C4}"/>
              </a:ext>
            </a:extLst>
          </p:cNvPr>
          <p:cNvGrpSpPr/>
          <p:nvPr/>
        </p:nvGrpSpPr>
        <p:grpSpPr>
          <a:xfrm>
            <a:off x="3904547" y="1429622"/>
            <a:ext cx="3395353" cy="851252"/>
            <a:chOff x="3904547" y="1429622"/>
            <a:chExt cx="3395353" cy="8512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B41483-1D15-05F2-EE36-7AA4D04C0080}"/>
                </a:ext>
              </a:extLst>
            </p:cNvPr>
            <p:cNvSpPr txBox="1"/>
            <p:nvPr/>
          </p:nvSpPr>
          <p:spPr>
            <a:xfrm>
              <a:off x="3904547" y="1449877"/>
              <a:ext cx="3395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ln w="19685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5 VL Fadilla" pitchFamily="2" charset="-93"/>
                </a:rPr>
                <a:t>Bài</a:t>
              </a:r>
              <a:r>
                <a:rPr lang="en-GB" sz="4800" dirty="0">
                  <a:ln w="19685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5 VL Fadilla" pitchFamily="2" charset="-93"/>
                </a:rPr>
                <a:t> 6 – </a:t>
              </a:r>
              <a:r>
                <a:rPr lang="en-GB" sz="4800" dirty="0" err="1">
                  <a:ln w="19685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5 VL Fadilla" pitchFamily="2" charset="-93"/>
                </a:rPr>
                <a:t>Tiết</a:t>
              </a:r>
              <a:r>
                <a:rPr lang="en-GB" sz="4800" dirty="0">
                  <a:ln w="19685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#9Slide05 VL Fadilla" pitchFamily="2" charset="-93"/>
                </a:rPr>
                <a:t> 2</a:t>
              </a:r>
              <a:endParaRPr lang="vi-VN" sz="4800" dirty="0">
                <a:ln w="19685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#9Slide05 VL Fadilla" pitchFamily="2" charset="-93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BF2E2-3A0A-FCC1-8436-044E161CC0DB}"/>
                </a:ext>
              </a:extLst>
            </p:cNvPr>
            <p:cNvSpPr txBox="1"/>
            <p:nvPr/>
          </p:nvSpPr>
          <p:spPr>
            <a:xfrm>
              <a:off x="3904547" y="1429622"/>
              <a:ext cx="33953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dirty="0" err="1">
                  <a:latin typeface="#9Slide05 VL Fadilla" pitchFamily="2" charset="-93"/>
                </a:rPr>
                <a:t>Bài</a:t>
              </a:r>
              <a:r>
                <a:rPr lang="en-GB" sz="4800" dirty="0">
                  <a:latin typeface="#9Slide05 VL Fadilla" pitchFamily="2" charset="-93"/>
                </a:rPr>
                <a:t> 6 – </a:t>
              </a:r>
              <a:r>
                <a:rPr lang="en-GB" sz="4800" dirty="0" err="1">
                  <a:latin typeface="#9Slide05 VL Fadilla" pitchFamily="2" charset="-93"/>
                </a:rPr>
                <a:t>Tiết</a:t>
              </a:r>
              <a:r>
                <a:rPr lang="en-GB" sz="4800" dirty="0">
                  <a:latin typeface="#9Slide05 VL Fadilla" pitchFamily="2" charset="-93"/>
                </a:rPr>
                <a:t> 2</a:t>
              </a:r>
              <a:endParaRPr lang="vi-VN" sz="4800" dirty="0">
                <a:latin typeface="#9Slide05 VL Fadilla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6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2AC8C-1AFF-4FD8-A287-963692DE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4" y="1695450"/>
            <a:ext cx="11101037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96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8449C7-B8BA-9A46-8F45-7197754B77D7}"/>
              </a:ext>
            </a:extLst>
          </p:cNvPr>
          <p:cNvSpPr/>
          <p:nvPr/>
        </p:nvSpPr>
        <p:spPr>
          <a:xfrm>
            <a:off x="1819656" y="525410"/>
            <a:ext cx="9299448" cy="140083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accent1"/>
                </a:solidFill>
                <a:latin typeface="Montserrat Medium" panose="00000600000000000000" pitchFamily="2" charset="-93"/>
              </a:rPr>
              <a:t>Viết tên những hiện vật khảo cổ phản ánh lĩnh vực tương ứng của Phù Nam theo bảng dưới đây vào vở ghi.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A8EF786-9AA9-B696-F607-4C44C77CB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38608"/>
              </p:ext>
            </p:extLst>
          </p:nvPr>
        </p:nvGraphicFramePr>
        <p:xfrm>
          <a:off x="897636" y="2432305"/>
          <a:ext cx="10396728" cy="2617356"/>
        </p:xfrm>
        <a:graphic>
          <a:graphicData uri="http://schemas.openxmlformats.org/drawingml/2006/table">
            <a:tbl>
              <a:tblPr/>
              <a:tblGrid>
                <a:gridCol w="5198364">
                  <a:extLst>
                    <a:ext uri="{9D8B030D-6E8A-4147-A177-3AD203B41FA5}">
                      <a16:colId xmlns:a16="http://schemas.microsoft.com/office/drawing/2014/main" val="2843372010"/>
                    </a:ext>
                  </a:extLst>
                </a:gridCol>
                <a:gridCol w="5198364">
                  <a:extLst>
                    <a:ext uri="{9D8B030D-6E8A-4147-A177-3AD203B41FA5}">
                      <a16:colId xmlns:a16="http://schemas.microsoft.com/office/drawing/2014/main" val="2630365494"/>
                    </a:ext>
                  </a:extLst>
                </a:gridCol>
              </a:tblGrid>
              <a:tr h="1308678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Đời sống vật chất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</a:rPr>
                        <a:t>Đời sống tinh thần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7520721"/>
                  </a:ext>
                </a:extLst>
              </a:tr>
              <a:tr h="1308678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35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10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2"/>
            <a:ext cx="11191702" cy="61724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E690537-DA73-5713-7C40-A5700E222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55" t="35018" r="73231" b="32513"/>
          <a:stretch/>
        </p:blipFill>
        <p:spPr>
          <a:xfrm rot="738694" flipH="1">
            <a:off x="733487" y="315333"/>
            <a:ext cx="1133854" cy="129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8449C7-B8BA-9A46-8F45-7197754B77D7}"/>
              </a:ext>
            </a:extLst>
          </p:cNvPr>
          <p:cNvSpPr/>
          <p:nvPr/>
        </p:nvSpPr>
        <p:spPr>
          <a:xfrm>
            <a:off x="1819656" y="525410"/>
            <a:ext cx="1865376" cy="8919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400" dirty="0" err="1">
                <a:solidFill>
                  <a:schemeClr val="accent1"/>
                </a:solidFill>
                <a:latin typeface="Montserrat Medium" panose="00000600000000000000" pitchFamily="2" charset="-93"/>
              </a:rPr>
              <a:t>Gợi</a:t>
            </a:r>
            <a:r>
              <a:rPr lang="en-GB" sz="4400" dirty="0">
                <a:solidFill>
                  <a:schemeClr val="accent1"/>
                </a:solidFill>
                <a:latin typeface="Montserrat Medium" panose="00000600000000000000" pitchFamily="2" charset="-93"/>
              </a:rPr>
              <a:t> ý</a:t>
            </a:r>
            <a:endParaRPr lang="vi-VN" sz="4400" dirty="0">
              <a:solidFill>
                <a:schemeClr val="accent1"/>
              </a:solidFill>
              <a:latin typeface="Montserrat Medium" panose="00000600000000000000" pitchFamily="2" charset="-93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884006-6913-CE3C-17B5-D4387074C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461856"/>
              </p:ext>
            </p:extLst>
          </p:nvPr>
        </p:nvGraphicFramePr>
        <p:xfrm>
          <a:off x="998220" y="2099249"/>
          <a:ext cx="10195560" cy="3581198"/>
        </p:xfrm>
        <a:graphic>
          <a:graphicData uri="http://schemas.openxmlformats.org/drawingml/2006/table">
            <a:tbl>
              <a:tblPr firstRow="1" firstCol="1" bandRow="1"/>
              <a:tblGrid>
                <a:gridCol w="5097023">
                  <a:extLst>
                    <a:ext uri="{9D8B030D-6E8A-4147-A177-3AD203B41FA5}">
                      <a16:colId xmlns:a16="http://schemas.microsoft.com/office/drawing/2014/main" val="3348120914"/>
                    </a:ext>
                  </a:extLst>
                </a:gridCol>
                <a:gridCol w="5098537">
                  <a:extLst>
                    <a:ext uri="{9D8B030D-6E8A-4147-A177-3AD203B41FA5}">
                      <a16:colId xmlns:a16="http://schemas.microsoft.com/office/drawing/2014/main" val="1737679355"/>
                    </a:ext>
                  </a:extLst>
                </a:gridCol>
              </a:tblGrid>
              <a:tr h="355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Đời sống vật chất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Đời sống tinh thần</a:t>
                      </a:r>
                      <a:endParaRPr lang="vi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97872"/>
                  </a:ext>
                </a:extLst>
              </a:tr>
              <a:tr h="31192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Bếp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cà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rang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Cọc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gỗ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sàn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qua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dấu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thấy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Khuyên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tai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Tượng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Vit –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xnu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thần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Gò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Thị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An Giang </a:t>
                      </a:r>
                      <a:endParaRPr lang="vi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514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723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E7F58-7D14-A4FA-A532-8DA16DC5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79" y="1972399"/>
            <a:ext cx="10769710" cy="29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2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3"/>
            <a:ext cx="11191702" cy="1082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Vật dụng nào phổ biến ở các di ti tích?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46E4D6-5A43-FD24-B43F-927AD1AC66CE}"/>
              </a:ext>
            </a:extLst>
          </p:cNvPr>
          <p:cNvSpPr/>
          <p:nvPr/>
        </p:nvSpPr>
        <p:spPr>
          <a:xfrm>
            <a:off x="411480" y="2351942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Khuyên tai bằng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C71E9-E488-09F4-C5C9-F24DFCFF4E31}"/>
              </a:ext>
            </a:extLst>
          </p:cNvPr>
          <p:cNvSpPr/>
          <p:nvPr/>
        </p:nvSpPr>
        <p:spPr>
          <a:xfrm>
            <a:off x="6304716" y="2361086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Bếp cà ràng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F82760-DF2B-5795-3D9B-F6F5C5E4656B}"/>
              </a:ext>
            </a:extLst>
          </p:cNvPr>
          <p:cNvSpPr/>
          <p:nvPr/>
        </p:nvSpPr>
        <p:spPr>
          <a:xfrm>
            <a:off x="411480" y="4319836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Tượng thần Vít – xnu.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443044-A5C7-C68A-2094-0BCA72023C02}"/>
              </a:ext>
            </a:extLst>
          </p:cNvPr>
          <p:cNvSpPr/>
          <p:nvPr/>
        </p:nvSpPr>
        <p:spPr>
          <a:xfrm>
            <a:off x="6304716" y="4328980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Đồng tiền bằng kim loại.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910E-278C-0B3A-EA30-B1FA85CF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640" y="2631138"/>
            <a:ext cx="147536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92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3"/>
            <a:ext cx="11191702" cy="1082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 Vương quốc Phù Nam tồn tại trong khoảng: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46E4D6-5A43-FD24-B43F-927AD1AC66CE}"/>
              </a:ext>
            </a:extLst>
          </p:cNvPr>
          <p:cNvSpPr/>
          <p:nvPr/>
        </p:nvSpPr>
        <p:spPr>
          <a:xfrm>
            <a:off x="411480" y="2351942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thời gian từ thế kỉ I đến thế kỉ XVII.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C71E9-E488-09F4-C5C9-F24DFCFF4E31}"/>
              </a:ext>
            </a:extLst>
          </p:cNvPr>
          <p:cNvSpPr/>
          <p:nvPr/>
        </p:nvSpPr>
        <p:spPr>
          <a:xfrm>
            <a:off x="6304716" y="2361086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thời gian từ thế kỉ I đến thế kỉ V.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F82760-DF2B-5795-3D9B-F6F5C5E4656B}"/>
              </a:ext>
            </a:extLst>
          </p:cNvPr>
          <p:cNvSpPr/>
          <p:nvPr/>
        </p:nvSpPr>
        <p:spPr>
          <a:xfrm>
            <a:off x="411480" y="4319836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thời gian từ thế kỉ XVII  đến thế kỉ XVIII.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443044-A5C7-C68A-2094-0BCA72023C02}"/>
              </a:ext>
            </a:extLst>
          </p:cNvPr>
          <p:cNvSpPr/>
          <p:nvPr/>
        </p:nvSpPr>
        <p:spPr>
          <a:xfrm>
            <a:off x="6304716" y="4328980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thời gian từ thế kỉ II đến thế kỉ XVII.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910E-278C-0B3A-EA30-B1FA85CF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232" y="2685762"/>
            <a:ext cx="147536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55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stationery in containers&#10;&#10;Description automatically generated">
            <a:extLst>
              <a:ext uri="{FF2B5EF4-FFF2-40B4-BE49-F238E27FC236}">
                <a16:creationId xmlns:a16="http://schemas.microsoft.com/office/drawing/2014/main" id="{9A52D391-DE8B-0472-BBFA-FA6C2DEFF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858CF8-A60F-F429-538B-77679A6AAC96}"/>
              </a:ext>
            </a:extLst>
          </p:cNvPr>
          <p:cNvGrpSpPr/>
          <p:nvPr/>
        </p:nvGrpSpPr>
        <p:grpSpPr>
          <a:xfrm>
            <a:off x="2914395" y="393191"/>
            <a:ext cx="6362123" cy="2554546"/>
            <a:chOff x="2914395" y="393191"/>
            <a:chExt cx="6362123" cy="25545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A80C70-A301-4DC3-ECEA-C40962B7C5FB}"/>
                </a:ext>
              </a:extLst>
            </p:cNvPr>
            <p:cNvSpPr txBox="1"/>
            <p:nvPr/>
          </p:nvSpPr>
          <p:spPr>
            <a:xfrm>
              <a:off x="2915481" y="393192"/>
              <a:ext cx="6361037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Bango" panose="02000000000000000000" pitchFamily="2" charset="0"/>
                </a:rPr>
                <a:t>TRÒ CHƠI</a:t>
              </a:r>
            </a:p>
            <a:p>
              <a:pPr algn="ctr"/>
              <a:r>
                <a:rPr lang="en-GB" sz="80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7 SVNBango" panose="02000000000000000000" pitchFamily="2" charset="0"/>
                </a:rPr>
                <a:t>Ô SỐ BÍ MẬT</a:t>
              </a:r>
              <a:endParaRPr lang="vi-VN" sz="8000" dirty="0">
                <a:ln w="31750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1CB263-AEA6-6F4B-1B42-AD5D77600E24}"/>
                </a:ext>
              </a:extLst>
            </p:cNvPr>
            <p:cNvSpPr txBox="1"/>
            <p:nvPr/>
          </p:nvSpPr>
          <p:spPr>
            <a:xfrm>
              <a:off x="2914395" y="393191"/>
              <a:ext cx="6293711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0" dirty="0">
                  <a:solidFill>
                    <a:srgbClr val="66C6BB"/>
                  </a:solidFill>
                  <a:latin typeface="#9Slide07 SVNBango" panose="02000000000000000000" pitchFamily="2" charset="0"/>
                </a:rPr>
                <a:t>TRÒ CHƠI</a:t>
              </a:r>
            </a:p>
            <a:p>
              <a:pPr algn="ctr"/>
              <a:r>
                <a:rPr lang="en-GB" sz="8000" dirty="0">
                  <a:solidFill>
                    <a:srgbClr val="F878BC"/>
                  </a:solidFill>
                  <a:latin typeface="#9Slide07 SVNBango" panose="02000000000000000000" pitchFamily="2" charset="0"/>
                </a:rPr>
                <a:t>Ô SỐ BÍ MẬT</a:t>
              </a:r>
              <a:endParaRPr lang="vi-VN" sz="8000" dirty="0">
                <a:solidFill>
                  <a:srgbClr val="F878B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47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3"/>
            <a:ext cx="11390376" cy="1082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3: Sự ra đ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ời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 Vương quốc Phù Nam được thể hiện: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46E4D6-5A43-FD24-B43F-927AD1AC66CE}"/>
              </a:ext>
            </a:extLst>
          </p:cNvPr>
          <p:cNvSpPr/>
          <p:nvPr/>
        </p:nvSpPr>
        <p:spPr>
          <a:xfrm>
            <a:off x="411480" y="2351942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truyền thuyết Con Rồng Cháu Tiên.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C71E9-E488-09F4-C5C9-F24DFCFF4E31}"/>
              </a:ext>
            </a:extLst>
          </p:cNvPr>
          <p:cNvSpPr/>
          <p:nvPr/>
        </p:nvSpPr>
        <p:spPr>
          <a:xfrm>
            <a:off x="6304716" y="2361086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truyền thuyết Po Klaong Girai.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F82760-DF2B-5795-3D9B-F6F5C5E4656B}"/>
              </a:ext>
            </a:extLst>
          </p:cNvPr>
          <p:cNvSpPr/>
          <p:nvPr/>
        </p:nvSpPr>
        <p:spPr>
          <a:xfrm>
            <a:off x="411480" y="4319836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truyền thuyết Hỗn Điền và Liễu Diệp.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443044-A5C7-C68A-2094-0BCA72023C02}"/>
              </a:ext>
            </a:extLst>
          </p:cNvPr>
          <p:cNvSpPr/>
          <p:nvPr/>
        </p:nvSpPr>
        <p:spPr>
          <a:xfrm>
            <a:off x="6304716" y="4328980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truyền thuyết Po Na – ga.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910E-278C-0B3A-EA30-B1FA85CF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432" y="4626464"/>
            <a:ext cx="147536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0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3"/>
            <a:ext cx="11390376" cy="10828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4: Bếp cà ràng được làm bằng: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46E4D6-5A43-FD24-B43F-927AD1AC66CE}"/>
              </a:ext>
            </a:extLst>
          </p:cNvPr>
          <p:cNvSpPr/>
          <p:nvPr/>
        </p:nvSpPr>
        <p:spPr>
          <a:xfrm>
            <a:off x="411480" y="2351942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đất sét.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C71E9-E488-09F4-C5C9-F24DFCFF4E31}"/>
              </a:ext>
            </a:extLst>
          </p:cNvPr>
          <p:cNvSpPr/>
          <p:nvPr/>
        </p:nvSpPr>
        <p:spPr>
          <a:xfrm>
            <a:off x="6304716" y="2361086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đất tử sa.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F82760-DF2B-5795-3D9B-F6F5C5E4656B}"/>
              </a:ext>
            </a:extLst>
          </p:cNvPr>
          <p:cNvSpPr/>
          <p:nvPr/>
        </p:nvSpPr>
        <p:spPr>
          <a:xfrm>
            <a:off x="411480" y="4319836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đất cao lanh.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443044-A5C7-C68A-2094-0BCA72023C02}"/>
              </a:ext>
            </a:extLst>
          </p:cNvPr>
          <p:cNvSpPr/>
          <p:nvPr/>
        </p:nvSpPr>
        <p:spPr>
          <a:xfrm>
            <a:off x="6304716" y="4328980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đất nung.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910E-278C-0B3A-EA30-B1FA85CF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640" y="4608176"/>
            <a:ext cx="147536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07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C3766-B580-9D46-1BCD-B46E8443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2F5B56-857D-E713-ED75-CCCB4DCA9D41}"/>
              </a:ext>
            </a:extLst>
          </p:cNvPr>
          <p:cNvSpPr/>
          <p:nvPr/>
        </p:nvSpPr>
        <p:spPr>
          <a:xfrm>
            <a:off x="487680" y="325313"/>
            <a:ext cx="11390376" cy="135718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5: Địa bàn ngày nay của vương quốc Phù Nam phần lớn là: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46E4D6-5A43-FD24-B43F-927AD1AC66CE}"/>
              </a:ext>
            </a:extLst>
          </p:cNvPr>
          <p:cNvSpPr/>
          <p:nvPr/>
        </p:nvSpPr>
        <p:spPr>
          <a:xfrm>
            <a:off x="411480" y="2351942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Nam Bộ.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6EC71E9-E488-09F4-C5C9-F24DFCFF4E31}"/>
              </a:ext>
            </a:extLst>
          </p:cNvPr>
          <p:cNvSpPr/>
          <p:nvPr/>
        </p:nvSpPr>
        <p:spPr>
          <a:xfrm>
            <a:off x="6304716" y="2361086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Tây Bắc Bộ.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F82760-DF2B-5795-3D9B-F6F5C5E4656B}"/>
              </a:ext>
            </a:extLst>
          </p:cNvPr>
          <p:cNvSpPr/>
          <p:nvPr/>
        </p:nvSpPr>
        <p:spPr>
          <a:xfrm>
            <a:off x="411480" y="4319836"/>
            <a:ext cx="5056632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Đông Bắc Bộ.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443044-A5C7-C68A-2094-0BCA72023C02}"/>
              </a:ext>
            </a:extLst>
          </p:cNvPr>
          <p:cNvSpPr/>
          <p:nvPr/>
        </p:nvSpPr>
        <p:spPr>
          <a:xfrm>
            <a:off x="6304716" y="4328980"/>
            <a:ext cx="5684520" cy="15289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Trung Bộ.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7910E-278C-0B3A-EA30-B1FA85CF0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40" y="2685762"/>
            <a:ext cx="1475360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42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7D713-20BE-76E2-4B18-DB941DE8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76EFB-0AB6-F94E-9C44-B771BF989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2" y="1447705"/>
            <a:ext cx="11999298" cy="46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691896" y="608076"/>
            <a:ext cx="7205472" cy="521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382447-172A-4094-1286-4BA825583C6D}"/>
              </a:ext>
            </a:extLst>
          </p:cNvPr>
          <p:cNvSpPr/>
          <p:nvPr/>
        </p:nvSpPr>
        <p:spPr>
          <a:xfrm>
            <a:off x="691896" y="608076"/>
            <a:ext cx="3602736" cy="2569464"/>
          </a:xfrm>
          <a:prstGeom prst="rect">
            <a:avLst/>
          </a:prstGeom>
          <a:solidFill>
            <a:srgbClr val="66C6B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1</a:t>
            </a:r>
            <a:endParaRPr lang="vi-VN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138E2-999C-7324-6118-430CE54D8FF8}"/>
              </a:ext>
            </a:extLst>
          </p:cNvPr>
          <p:cNvSpPr/>
          <p:nvPr/>
        </p:nvSpPr>
        <p:spPr>
          <a:xfrm>
            <a:off x="691896" y="3177540"/>
            <a:ext cx="3602736" cy="2569464"/>
          </a:xfrm>
          <a:prstGeom prst="rect">
            <a:avLst/>
          </a:prstGeom>
          <a:solidFill>
            <a:schemeClr val="accent4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3</a:t>
            </a:r>
            <a:endParaRPr lang="vi-VN" sz="6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A99FF-FC01-E267-FAF3-717B3E82FD2A}"/>
              </a:ext>
            </a:extLst>
          </p:cNvPr>
          <p:cNvSpPr/>
          <p:nvPr/>
        </p:nvSpPr>
        <p:spPr>
          <a:xfrm>
            <a:off x="4294632" y="608076"/>
            <a:ext cx="3602736" cy="2569464"/>
          </a:xfrm>
          <a:prstGeom prst="rect">
            <a:avLst/>
          </a:prstGeom>
          <a:solidFill>
            <a:srgbClr val="F878BC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2</a:t>
            </a:r>
            <a:endParaRPr lang="vi-VN" sz="6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31B19-E1E7-E5A8-3383-7FBCBD797794}"/>
              </a:ext>
            </a:extLst>
          </p:cNvPr>
          <p:cNvSpPr/>
          <p:nvPr/>
        </p:nvSpPr>
        <p:spPr>
          <a:xfrm>
            <a:off x="4294632" y="3177540"/>
            <a:ext cx="3602736" cy="2569464"/>
          </a:xfrm>
          <a:prstGeom prst="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4</a:t>
            </a:r>
            <a:endParaRPr lang="vi-VN" sz="66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8798029" y="740664"/>
            <a:ext cx="3133390" cy="213969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rgbClr val="F878BC"/>
                </a:solidFill>
              </a:rPr>
              <a:t>Chọn</a:t>
            </a:r>
            <a:r>
              <a:rPr lang="en-GB" sz="6000" b="1" dirty="0">
                <a:solidFill>
                  <a:srgbClr val="F878BC"/>
                </a:solidFill>
              </a:rPr>
              <a:t> </a:t>
            </a:r>
            <a:r>
              <a:rPr lang="en-GB" sz="6000" b="1" dirty="0" err="1">
                <a:solidFill>
                  <a:srgbClr val="F878BC"/>
                </a:solidFill>
              </a:rPr>
              <a:t>số</a:t>
            </a:r>
            <a:endParaRPr lang="vi-VN" sz="6000" b="1" dirty="0">
              <a:solidFill>
                <a:srgbClr val="F87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88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287489" y="147798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6132C-6197-92A1-7C19-C3CF93907D6F}"/>
              </a:ext>
            </a:extLst>
          </p:cNvPr>
          <p:cNvGrpSpPr/>
          <p:nvPr/>
        </p:nvGrpSpPr>
        <p:grpSpPr>
          <a:xfrm>
            <a:off x="2046695" y="896112"/>
            <a:ext cx="6631487" cy="3063239"/>
            <a:chOff x="2028407" y="3035808"/>
            <a:chExt cx="6631487" cy="3063239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4B624AF6-816B-B9DE-5BA4-B9C3787B6452}"/>
                </a:ext>
              </a:extLst>
            </p:cNvPr>
            <p:cNvSpPr/>
            <p:nvPr/>
          </p:nvSpPr>
          <p:spPr>
            <a:xfrm>
              <a:off x="2028407" y="3035808"/>
              <a:ext cx="6631487" cy="3063239"/>
            </a:xfrm>
            <a:custGeom>
              <a:avLst/>
              <a:gdLst/>
              <a:ahLst/>
              <a:cxnLst/>
              <a:rect l="l" t="t" r="r" b="b"/>
              <a:pathLst>
                <a:path w="2980869" h="1911482">
                  <a:moveTo>
                    <a:pt x="0" y="0"/>
                  </a:moveTo>
                  <a:lnTo>
                    <a:pt x="2980869" y="0"/>
                  </a:lnTo>
                  <a:lnTo>
                    <a:pt x="2980869" y="1911482"/>
                  </a:lnTo>
                  <a:lnTo>
                    <a:pt x="0" y="191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224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9ACBE-7F29-CF3C-2B16-2EACB2AA9A93}"/>
                </a:ext>
              </a:extLst>
            </p:cNvPr>
            <p:cNvSpPr txBox="1"/>
            <p:nvPr/>
          </p:nvSpPr>
          <p:spPr>
            <a:xfrm>
              <a:off x="2124426" y="3206418"/>
              <a:ext cx="5492526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sz="400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Câu</a:t>
              </a:r>
              <a:r>
                <a:rPr lang="en-SG" sz="400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1: Em </a:t>
              </a:r>
              <a:r>
                <a:rPr lang="en-SG" sz="400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hãy</a:t>
              </a:r>
              <a:r>
                <a:rPr lang="en-SG" sz="400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nêu</a:t>
              </a:r>
              <a:r>
                <a:rPr lang="en-SG" sz="400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hời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gian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ra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đời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và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tồn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tại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của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Vương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quốc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0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Phù</a:t>
              </a:r>
              <a:r>
                <a:rPr lang="en-SG" sz="40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Nam?</a:t>
              </a:r>
              <a:endParaRPr lang="vi-VN" sz="4000" dirty="0">
                <a:latin typeface="Montserrat Medium" panose="00000600000000000000" pitchFamily="2" charset="-93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6C6A4-F0D5-FB93-374B-F021925C4AC8}"/>
              </a:ext>
            </a:extLst>
          </p:cNvPr>
          <p:cNvSpPr/>
          <p:nvPr/>
        </p:nvSpPr>
        <p:spPr>
          <a:xfrm>
            <a:off x="356616" y="4249715"/>
            <a:ext cx="8678182" cy="2066544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6600"/>
              <a:t>Từ TK I đến TK VII</a:t>
            </a:r>
            <a:endParaRPr lang="vi-VN" sz="6600"/>
          </a:p>
        </p:txBody>
      </p:sp>
    </p:spTree>
    <p:extLst>
      <p:ext uri="{BB962C8B-B14F-4D97-AF65-F5344CB8AC3E}">
        <p14:creationId xmlns:p14="http://schemas.microsoft.com/office/powerpoint/2010/main" val="4271164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691896" y="608076"/>
            <a:ext cx="7205472" cy="521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382447-172A-4094-1286-4BA825583C6D}"/>
              </a:ext>
            </a:extLst>
          </p:cNvPr>
          <p:cNvSpPr/>
          <p:nvPr/>
        </p:nvSpPr>
        <p:spPr>
          <a:xfrm>
            <a:off x="691896" y="608076"/>
            <a:ext cx="3602736" cy="2569464"/>
          </a:xfrm>
          <a:prstGeom prst="rect">
            <a:avLst/>
          </a:prstGeom>
          <a:solidFill>
            <a:srgbClr val="66C6BB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1</a:t>
            </a:r>
            <a:endParaRPr lang="vi-VN" sz="6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138E2-999C-7324-6118-430CE54D8FF8}"/>
              </a:ext>
            </a:extLst>
          </p:cNvPr>
          <p:cNvSpPr/>
          <p:nvPr/>
        </p:nvSpPr>
        <p:spPr>
          <a:xfrm>
            <a:off x="691896" y="3177540"/>
            <a:ext cx="3602736" cy="2569464"/>
          </a:xfrm>
          <a:prstGeom prst="rect">
            <a:avLst/>
          </a:prstGeom>
          <a:solidFill>
            <a:schemeClr val="accent4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3</a:t>
            </a:r>
            <a:endParaRPr lang="vi-VN" sz="6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A99FF-FC01-E267-FAF3-717B3E82FD2A}"/>
              </a:ext>
            </a:extLst>
          </p:cNvPr>
          <p:cNvSpPr/>
          <p:nvPr/>
        </p:nvSpPr>
        <p:spPr>
          <a:xfrm>
            <a:off x="4294632" y="608076"/>
            <a:ext cx="3602736" cy="2569464"/>
          </a:xfrm>
          <a:prstGeom prst="rect">
            <a:avLst/>
          </a:prstGeom>
          <a:solidFill>
            <a:srgbClr val="F878BC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2</a:t>
            </a:r>
            <a:endParaRPr lang="vi-VN" sz="6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31B19-E1E7-E5A8-3383-7FBCBD797794}"/>
              </a:ext>
            </a:extLst>
          </p:cNvPr>
          <p:cNvSpPr/>
          <p:nvPr/>
        </p:nvSpPr>
        <p:spPr>
          <a:xfrm>
            <a:off x="4294632" y="3177540"/>
            <a:ext cx="3602736" cy="2569464"/>
          </a:xfrm>
          <a:prstGeom prst="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4</a:t>
            </a:r>
            <a:endParaRPr lang="vi-VN" sz="66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8798029" y="740664"/>
            <a:ext cx="3133390" cy="213969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rgbClr val="F878BC"/>
                </a:solidFill>
              </a:rPr>
              <a:t>Chọn</a:t>
            </a:r>
            <a:r>
              <a:rPr lang="en-GB" sz="6000" b="1" dirty="0">
                <a:solidFill>
                  <a:srgbClr val="F878BC"/>
                </a:solidFill>
              </a:rPr>
              <a:t> </a:t>
            </a:r>
            <a:r>
              <a:rPr lang="en-GB" sz="6000" b="1" dirty="0" err="1">
                <a:solidFill>
                  <a:srgbClr val="F878BC"/>
                </a:solidFill>
              </a:rPr>
              <a:t>số</a:t>
            </a:r>
            <a:endParaRPr lang="vi-VN" sz="6000" b="1" dirty="0">
              <a:solidFill>
                <a:srgbClr val="F87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61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287489" y="147798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6132C-6197-92A1-7C19-C3CF93907D6F}"/>
              </a:ext>
            </a:extLst>
          </p:cNvPr>
          <p:cNvGrpSpPr/>
          <p:nvPr/>
        </p:nvGrpSpPr>
        <p:grpSpPr>
          <a:xfrm>
            <a:off x="2046695" y="896112"/>
            <a:ext cx="6631487" cy="3063239"/>
            <a:chOff x="2028407" y="3035808"/>
            <a:chExt cx="6631487" cy="3063239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4B624AF6-816B-B9DE-5BA4-B9C3787B6452}"/>
                </a:ext>
              </a:extLst>
            </p:cNvPr>
            <p:cNvSpPr/>
            <p:nvPr/>
          </p:nvSpPr>
          <p:spPr>
            <a:xfrm>
              <a:off x="2028407" y="3035808"/>
              <a:ext cx="6631487" cy="3063239"/>
            </a:xfrm>
            <a:custGeom>
              <a:avLst/>
              <a:gdLst/>
              <a:ahLst/>
              <a:cxnLst/>
              <a:rect l="l" t="t" r="r" b="b"/>
              <a:pathLst>
                <a:path w="2980869" h="1911482">
                  <a:moveTo>
                    <a:pt x="0" y="0"/>
                  </a:moveTo>
                  <a:lnTo>
                    <a:pt x="2980869" y="0"/>
                  </a:lnTo>
                  <a:lnTo>
                    <a:pt x="2980869" y="1911482"/>
                  </a:lnTo>
                  <a:lnTo>
                    <a:pt x="0" y="191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224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9ACBE-7F29-CF3C-2B16-2EACB2AA9A93}"/>
                </a:ext>
              </a:extLst>
            </p:cNvPr>
            <p:cNvSpPr txBox="1"/>
            <p:nvPr/>
          </p:nvSpPr>
          <p:spPr>
            <a:xfrm>
              <a:off x="2124426" y="3206418"/>
              <a:ext cx="549252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Câu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2: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Địa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bàn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của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Vương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quốc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Phù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Nam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thuộc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khu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vực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nào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của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Việt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Nam </a:t>
              </a:r>
              <a:r>
                <a:rPr lang="en-SG" sz="3600" spc="-6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ngày</a:t>
              </a:r>
              <a:r>
                <a:rPr lang="en-SG" sz="3600" spc="-6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nay?</a:t>
              </a:r>
              <a:endParaRPr lang="vi-VN" sz="6600" dirty="0">
                <a:latin typeface="Montserrat Medium" panose="00000600000000000000" pitchFamily="2" charset="-93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6C6A4-F0D5-FB93-374B-F021925C4AC8}"/>
              </a:ext>
            </a:extLst>
          </p:cNvPr>
          <p:cNvSpPr/>
          <p:nvPr/>
        </p:nvSpPr>
        <p:spPr>
          <a:xfrm>
            <a:off x="356616" y="4249715"/>
            <a:ext cx="8678182" cy="2066544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5400" dirty="0"/>
              <a:t>Phần lớn ở Nam bộ của </a:t>
            </a:r>
            <a:br>
              <a:rPr lang="nn-NO" sz="5400" dirty="0"/>
            </a:br>
            <a:r>
              <a:rPr lang="nn-NO" sz="5400" dirty="0"/>
              <a:t>Việt Nam ngày nay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246824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691896" y="608076"/>
            <a:ext cx="7205472" cy="521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F138E2-999C-7324-6118-430CE54D8FF8}"/>
              </a:ext>
            </a:extLst>
          </p:cNvPr>
          <p:cNvSpPr/>
          <p:nvPr/>
        </p:nvSpPr>
        <p:spPr>
          <a:xfrm>
            <a:off x="691896" y="3177540"/>
            <a:ext cx="3602736" cy="2569464"/>
          </a:xfrm>
          <a:prstGeom prst="rect">
            <a:avLst/>
          </a:prstGeom>
          <a:solidFill>
            <a:schemeClr val="accent4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3</a:t>
            </a:r>
            <a:endParaRPr lang="vi-VN" sz="6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A99FF-FC01-E267-FAF3-717B3E82FD2A}"/>
              </a:ext>
            </a:extLst>
          </p:cNvPr>
          <p:cNvSpPr/>
          <p:nvPr/>
        </p:nvSpPr>
        <p:spPr>
          <a:xfrm>
            <a:off x="4294632" y="608076"/>
            <a:ext cx="3602736" cy="2569464"/>
          </a:xfrm>
          <a:prstGeom prst="rect">
            <a:avLst/>
          </a:prstGeom>
          <a:solidFill>
            <a:srgbClr val="F878BC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2</a:t>
            </a:r>
            <a:endParaRPr lang="vi-VN" sz="6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31B19-E1E7-E5A8-3383-7FBCBD797794}"/>
              </a:ext>
            </a:extLst>
          </p:cNvPr>
          <p:cNvSpPr/>
          <p:nvPr/>
        </p:nvSpPr>
        <p:spPr>
          <a:xfrm>
            <a:off x="4294632" y="3177540"/>
            <a:ext cx="3602736" cy="2569464"/>
          </a:xfrm>
          <a:prstGeom prst="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4</a:t>
            </a:r>
            <a:endParaRPr lang="vi-VN" sz="66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8798029" y="740664"/>
            <a:ext cx="3133390" cy="213969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rgbClr val="F878BC"/>
                </a:solidFill>
              </a:rPr>
              <a:t>Chọn</a:t>
            </a:r>
            <a:r>
              <a:rPr lang="en-GB" sz="6000" b="1" dirty="0">
                <a:solidFill>
                  <a:srgbClr val="F878BC"/>
                </a:solidFill>
              </a:rPr>
              <a:t> </a:t>
            </a:r>
            <a:r>
              <a:rPr lang="en-GB" sz="6000" b="1" dirty="0" err="1">
                <a:solidFill>
                  <a:srgbClr val="F878BC"/>
                </a:solidFill>
              </a:rPr>
              <a:t>số</a:t>
            </a:r>
            <a:endParaRPr lang="vi-VN" sz="6000" b="1" dirty="0">
              <a:solidFill>
                <a:srgbClr val="F87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1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287489" y="147798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6132C-6197-92A1-7C19-C3CF93907D6F}"/>
              </a:ext>
            </a:extLst>
          </p:cNvPr>
          <p:cNvGrpSpPr/>
          <p:nvPr/>
        </p:nvGrpSpPr>
        <p:grpSpPr>
          <a:xfrm>
            <a:off x="2046695" y="896112"/>
            <a:ext cx="6631487" cy="3063239"/>
            <a:chOff x="2028407" y="3035808"/>
            <a:chExt cx="6631487" cy="3063239"/>
          </a:xfrm>
        </p:grpSpPr>
        <p:sp>
          <p:nvSpPr>
            <p:cNvPr id="2" name="Freeform 12">
              <a:extLst>
                <a:ext uri="{FF2B5EF4-FFF2-40B4-BE49-F238E27FC236}">
                  <a16:creationId xmlns:a16="http://schemas.microsoft.com/office/drawing/2014/main" id="{4B624AF6-816B-B9DE-5BA4-B9C3787B6452}"/>
                </a:ext>
              </a:extLst>
            </p:cNvPr>
            <p:cNvSpPr/>
            <p:nvPr/>
          </p:nvSpPr>
          <p:spPr>
            <a:xfrm>
              <a:off x="2028407" y="3035808"/>
              <a:ext cx="6631487" cy="3063239"/>
            </a:xfrm>
            <a:custGeom>
              <a:avLst/>
              <a:gdLst/>
              <a:ahLst/>
              <a:cxnLst/>
              <a:rect l="l" t="t" r="r" b="b"/>
              <a:pathLst>
                <a:path w="2980869" h="1911482">
                  <a:moveTo>
                    <a:pt x="0" y="0"/>
                  </a:moveTo>
                  <a:lnTo>
                    <a:pt x="2980869" y="0"/>
                  </a:lnTo>
                  <a:lnTo>
                    <a:pt x="2980869" y="1911482"/>
                  </a:lnTo>
                  <a:lnTo>
                    <a:pt x="0" y="191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6224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2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19ACBE-7F29-CF3C-2B16-2EACB2AA9A93}"/>
                </a:ext>
              </a:extLst>
            </p:cNvPr>
            <p:cNvSpPr txBox="1"/>
            <p:nvPr/>
          </p:nvSpPr>
          <p:spPr>
            <a:xfrm>
              <a:off x="2124426" y="3206418"/>
              <a:ext cx="5492526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Câu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3: Em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hãy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kể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về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truyền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thuyết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ra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đời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Vương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quốc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</a:t>
              </a:r>
              <a:r>
                <a:rPr lang="en-SG" sz="4400" spc="-40" dirty="0" err="1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Phù</a:t>
              </a:r>
              <a:r>
                <a:rPr lang="en-SG" sz="4400" spc="-40" dirty="0">
                  <a:solidFill>
                    <a:srgbClr val="000000"/>
                  </a:solidFill>
                  <a:effectLst/>
                  <a:latin typeface="Montserrat Medium" panose="00000600000000000000" pitchFamily="2" charset="-93"/>
                  <a:ea typeface="Times New Roman" panose="02020603050405020304" pitchFamily="18" charset="0"/>
                </a:rPr>
                <a:t> Nam? </a:t>
              </a:r>
              <a:endParaRPr lang="vi-VN" sz="16600" dirty="0">
                <a:latin typeface="Montserrat Medium" panose="00000600000000000000" pitchFamily="2" charset="-93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AC6C6A4-F0D5-FB93-374B-F021925C4AC8}"/>
              </a:ext>
            </a:extLst>
          </p:cNvPr>
          <p:cNvSpPr/>
          <p:nvPr/>
        </p:nvSpPr>
        <p:spPr>
          <a:xfrm>
            <a:off x="356616" y="4249715"/>
            <a:ext cx="8678182" cy="2066544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Hỗn Điền từ Ấn độ đến đất Phù Nam, kết hôn với Liễu Diệp và cùng nhau cai trị đất nước Phù Nam</a:t>
            </a:r>
          </a:p>
        </p:txBody>
      </p:sp>
    </p:spTree>
    <p:extLst>
      <p:ext uri="{BB962C8B-B14F-4D97-AF65-F5344CB8AC3E}">
        <p14:creationId xmlns:p14="http://schemas.microsoft.com/office/powerpoint/2010/main" val="1884493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sky with clouds&#10;&#10;Description automatically generated">
            <a:extLst>
              <a:ext uri="{FF2B5EF4-FFF2-40B4-BE49-F238E27FC236}">
                <a16:creationId xmlns:a16="http://schemas.microsoft.com/office/drawing/2014/main" id="{5551E3B4-C924-45AC-38A9-E93010A4C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ollage of images of ancient artifacts&#10;&#10;Description automatically generated">
            <a:extLst>
              <a:ext uri="{FF2B5EF4-FFF2-40B4-BE49-F238E27FC236}">
                <a16:creationId xmlns:a16="http://schemas.microsoft.com/office/drawing/2014/main" id="{BE933048-6308-11A0-E9DC-E0E3ADDEC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15743" r="51013" b="60135"/>
          <a:stretch/>
        </p:blipFill>
        <p:spPr>
          <a:xfrm>
            <a:off x="691896" y="608076"/>
            <a:ext cx="7205472" cy="521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F138E2-999C-7324-6118-430CE54D8FF8}"/>
              </a:ext>
            </a:extLst>
          </p:cNvPr>
          <p:cNvSpPr/>
          <p:nvPr/>
        </p:nvSpPr>
        <p:spPr>
          <a:xfrm>
            <a:off x="691896" y="3177540"/>
            <a:ext cx="3602736" cy="2569464"/>
          </a:xfrm>
          <a:prstGeom prst="rect">
            <a:avLst/>
          </a:prstGeom>
          <a:solidFill>
            <a:schemeClr val="accent4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3</a:t>
            </a:r>
            <a:endParaRPr lang="vi-VN" sz="6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31B19-E1E7-E5A8-3383-7FBCBD797794}"/>
              </a:ext>
            </a:extLst>
          </p:cNvPr>
          <p:cNvSpPr/>
          <p:nvPr/>
        </p:nvSpPr>
        <p:spPr>
          <a:xfrm>
            <a:off x="4294632" y="3177540"/>
            <a:ext cx="3602736" cy="2569464"/>
          </a:xfrm>
          <a:prstGeom prst="rect">
            <a:avLst/>
          </a:prstGeom>
          <a:solidFill>
            <a:srgbClr val="00B0F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latin typeface="#9Slide07 SVNBango" panose="02000000000000000000" pitchFamily="2" charset="0"/>
              </a:rPr>
              <a:t>4</a:t>
            </a:r>
            <a:endParaRPr lang="vi-VN" sz="66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95B6B42-9AEA-1205-6D0B-AA3C06E3399C}"/>
              </a:ext>
            </a:extLst>
          </p:cNvPr>
          <p:cNvSpPr/>
          <p:nvPr/>
        </p:nvSpPr>
        <p:spPr>
          <a:xfrm>
            <a:off x="8132041" y="3133315"/>
            <a:ext cx="3133390" cy="5382825"/>
          </a:xfrm>
          <a:custGeom>
            <a:avLst/>
            <a:gdLst/>
            <a:ahLst/>
            <a:cxnLst/>
            <a:rect l="l" t="t" r="r" b="b"/>
            <a:pathLst>
              <a:path w="2933107" h="5257250">
                <a:moveTo>
                  <a:pt x="0" y="0"/>
                </a:moveTo>
                <a:lnTo>
                  <a:pt x="2933107" y="0"/>
                </a:lnTo>
                <a:lnTo>
                  <a:pt x="2933107" y="5257250"/>
                </a:lnTo>
                <a:lnTo>
                  <a:pt x="0" y="52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0567E5-93BB-5FEF-0AAF-D1852D3AC722}"/>
              </a:ext>
            </a:extLst>
          </p:cNvPr>
          <p:cNvSpPr/>
          <p:nvPr/>
        </p:nvSpPr>
        <p:spPr>
          <a:xfrm>
            <a:off x="8798029" y="740664"/>
            <a:ext cx="3133390" cy="213969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err="1">
                <a:solidFill>
                  <a:srgbClr val="F878BC"/>
                </a:solidFill>
              </a:rPr>
              <a:t>Chọn</a:t>
            </a:r>
            <a:r>
              <a:rPr lang="en-GB" sz="6000" b="1" dirty="0">
                <a:solidFill>
                  <a:srgbClr val="F878BC"/>
                </a:solidFill>
              </a:rPr>
              <a:t> </a:t>
            </a:r>
            <a:r>
              <a:rPr lang="en-GB" sz="6000" b="1" dirty="0" err="1">
                <a:solidFill>
                  <a:srgbClr val="F878BC"/>
                </a:solidFill>
              </a:rPr>
              <a:t>số</a:t>
            </a:r>
            <a:endParaRPr lang="vi-VN" sz="6000" b="1" dirty="0">
              <a:solidFill>
                <a:srgbClr val="F87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80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507</Words>
  <Application>Microsoft Office PowerPoint</Application>
  <PresentationFormat>Widescreen</PresentationFormat>
  <Paragraphs>71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#9Slide05 VL Fadilla</vt:lpstr>
      <vt:lpstr>#9Slide07 SVNBango</vt:lpstr>
      <vt:lpstr>Arial</vt:lpstr>
      <vt:lpstr>Calibri</vt:lpstr>
      <vt:lpstr>Montserrat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2024-09-29T11:21:13Z</dcterms:created>
  <dcterms:modified xsi:type="dcterms:W3CDTF">2024-09-29T12:05:59Z</dcterms:modified>
</cp:coreProperties>
</file>