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8288000" cy="10287000"/>
  <p:notesSz cx="6858000" cy="9144000"/>
  <p:embeddedFontLst>
    <p:embeddedFont>
      <p:font typeface="#9Slide03 IcielUni Sans Heavy" panose="00000500000000000000" pitchFamily="2" charset="-93"/>
      <p:bold r:id="rId17"/>
    </p:embeddedFont>
    <p:embeddedFont>
      <p:font typeface="#9Slide05 Habano" panose="02040603050506020204" pitchFamily="18" charset="0"/>
      <p:regular r:id="rId18"/>
    </p:embeddedFont>
    <p:embeddedFont>
      <p:font typeface="#9Slide07 Crocante" panose="02000000000000000000" pitchFamily="2" charset="-93"/>
      <p:regular r:id="rId19"/>
    </p:embeddedFont>
    <p:embeddedFont>
      <p:font typeface="Nunito" pitchFamily="2" charset="-93"/>
      <p:regular r:id="rId20"/>
      <p:bold r:id="rId21"/>
      <p:italic r:id="rId22"/>
      <p:boldItalic r:id="rId23"/>
    </p:embeddedFont>
    <p:embeddedFont>
      <p:font typeface="Nunito Black" pitchFamily="2" charset="-93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2AD"/>
    <a:srgbClr val="AD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22" autoAdjust="0"/>
  </p:normalViewPr>
  <p:slideViewPr>
    <p:cSldViewPr>
      <p:cViewPr varScale="1">
        <p:scale>
          <a:sx n="44" d="100"/>
          <a:sy n="44" d="100"/>
        </p:scale>
        <p:origin x="44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road with birds in the sky&#10;&#10;Description automatically generated">
            <a:extLst>
              <a:ext uri="{FF2B5EF4-FFF2-40B4-BE49-F238E27FC236}">
                <a16:creationId xmlns:a16="http://schemas.microsoft.com/office/drawing/2014/main" id="{E9F64F2E-AE8C-5E29-1894-1302DF856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8E59A-7250-B956-DCBD-D1417396F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08" y="4000500"/>
            <a:ext cx="14016983" cy="34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8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F6186-AFC3-567D-F9B7-32D48DFA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076700"/>
            <a:ext cx="10254766" cy="26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62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6D6B7-AC1D-5BDE-700D-0189D3CCA56C}"/>
              </a:ext>
            </a:extLst>
          </p:cNvPr>
          <p:cNvSpPr txBox="1"/>
          <p:nvPr/>
        </p:nvSpPr>
        <p:spPr>
          <a:xfrm>
            <a:off x="2514600" y="3390900"/>
            <a:ext cx="1295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0" i="0" dirty="0">
                <a:solidFill>
                  <a:srgbClr val="000000"/>
                </a:solidFill>
                <a:effectLst/>
                <a:latin typeface="Nunito" pitchFamily="2" charset="-93"/>
              </a:rPr>
              <a:t>Trình bày một số nguồn năng lượng thông dụng ở địa phương em và việc sử dụng chúng trong cuộc sống hằng ngày.</a:t>
            </a:r>
            <a:endParaRPr lang="vi-VN" sz="6600" dirty="0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6936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8DA5A4-B839-991A-52AE-7EC23921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81300"/>
            <a:ext cx="9518583" cy="53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BD7F2E-82A4-EEAB-1238-C4E47545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19500"/>
            <a:ext cx="122471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6D6B7-AC1D-5BDE-700D-0189D3CCA56C}"/>
              </a:ext>
            </a:extLst>
          </p:cNvPr>
          <p:cNvSpPr txBox="1"/>
          <p:nvPr/>
        </p:nvSpPr>
        <p:spPr>
          <a:xfrm>
            <a:off x="2514600" y="3390900"/>
            <a:ext cx="1295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93"/>
                <a:ea typeface="+mn-ea"/>
                <a:cs typeface="+mn-cs"/>
              </a:rPr>
              <a:t>Kể tên các nguồn cung cấp năng lượng cho hoạt động của con người, máy móc, ....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161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90F041-AE3C-D1B8-1450-1AC58039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1" y="3543300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BAA9BA-59C2-E94C-30FD-3BAF6AA98D91}"/>
              </a:ext>
            </a:extLst>
          </p:cNvPr>
          <p:cNvSpPr txBox="1"/>
          <p:nvPr/>
        </p:nvSpPr>
        <p:spPr>
          <a:xfrm>
            <a:off x="2819400" y="3435340"/>
            <a:ext cx="11430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200" b="0" i="0" dirty="0">
                <a:solidFill>
                  <a:srgbClr val="6482AD"/>
                </a:solidFill>
                <a:effectLst/>
                <a:latin typeface="Nunito Black" pitchFamily="2" charset="-93"/>
              </a:rPr>
              <a:t>Một căn phòng đang tối, nêu cách để làm căn phòng sáng lên.</a:t>
            </a:r>
            <a:endParaRPr lang="vi-VN" sz="7200" dirty="0">
              <a:solidFill>
                <a:srgbClr val="6482AD"/>
              </a:solidFill>
              <a:latin typeface="Nunito Black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1882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nuclear power plant with smoke coming out of the chimneys&#10;&#10;Description automatically generated">
            <a:extLst>
              <a:ext uri="{FF2B5EF4-FFF2-40B4-BE49-F238E27FC236}">
                <a16:creationId xmlns:a16="http://schemas.microsoft.com/office/drawing/2014/main" id="{BB5D3FFD-2D7B-C33D-6500-B7C4F7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1"/>
            <a:ext cx="18288000" cy="102493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E6CF52-2455-FAEF-5B94-D7FB6D13105A}"/>
              </a:ext>
            </a:extLst>
          </p:cNvPr>
          <p:cNvGrpSpPr/>
          <p:nvPr/>
        </p:nvGrpSpPr>
        <p:grpSpPr>
          <a:xfrm>
            <a:off x="731520" y="1498936"/>
            <a:ext cx="3179076" cy="1200329"/>
            <a:chOff x="2285999" y="647700"/>
            <a:chExt cx="3179076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C134A8-D25B-C15A-ED35-0A15717768A6}"/>
                </a:ext>
              </a:extLst>
            </p:cNvPr>
            <p:cNvSpPr txBox="1"/>
            <p:nvPr/>
          </p:nvSpPr>
          <p:spPr>
            <a:xfrm>
              <a:off x="2286000" y="647700"/>
              <a:ext cx="3179075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7200" dirty="0">
                  <a:ln w="317500">
                    <a:solidFill>
                      <a:schemeClr val="bg1"/>
                    </a:solidFill>
                  </a:ln>
                  <a:latin typeface="#9Slide05 Habano" panose="02040603050506020204" pitchFamily="18" charset="0"/>
                </a:rPr>
                <a:t>Khoa </a:t>
              </a:r>
              <a:r>
                <a:rPr lang="en-GB" sz="7200" dirty="0" err="1">
                  <a:ln w="317500">
                    <a:solidFill>
                      <a:schemeClr val="bg1"/>
                    </a:solidFill>
                  </a:ln>
                  <a:latin typeface="#9Slide05 Habano" panose="02040603050506020204" pitchFamily="18" charset="0"/>
                </a:rPr>
                <a:t>học</a:t>
              </a:r>
              <a:endParaRPr lang="vi-VN" sz="7200" dirty="0">
                <a:ln w="3175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874FFC-49EF-6211-A814-C2C31D246690}"/>
                </a:ext>
              </a:extLst>
            </p:cNvPr>
            <p:cNvSpPr txBox="1"/>
            <p:nvPr/>
          </p:nvSpPr>
          <p:spPr>
            <a:xfrm>
              <a:off x="2285999" y="647700"/>
              <a:ext cx="3179075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7200" dirty="0">
                  <a:gradFill>
                    <a:gsLst>
                      <a:gs pos="68000">
                        <a:srgbClr val="E25465"/>
                      </a:gs>
                      <a:gs pos="58000">
                        <a:srgbClr val="FF9900"/>
                      </a:gs>
                    </a:gsLst>
                    <a:lin ang="5400000" scaled="1"/>
                  </a:gradFill>
                  <a:latin typeface="#9Slide05 Habano" panose="02040603050506020204" pitchFamily="18" charset="0"/>
                </a:rPr>
                <a:t>Khoa </a:t>
              </a:r>
              <a:r>
                <a:rPr lang="en-GB" sz="7200" dirty="0" err="1">
                  <a:gradFill>
                    <a:gsLst>
                      <a:gs pos="68000">
                        <a:srgbClr val="E25465"/>
                      </a:gs>
                      <a:gs pos="58000">
                        <a:srgbClr val="FF9900"/>
                      </a:gs>
                    </a:gsLst>
                    <a:lin ang="5400000" scaled="1"/>
                  </a:gradFill>
                  <a:latin typeface="#9Slide05 Habano" panose="02040603050506020204" pitchFamily="18" charset="0"/>
                </a:rPr>
                <a:t>học</a:t>
              </a:r>
              <a:endParaRPr lang="vi-VN" sz="7200" dirty="0">
                <a:gradFill>
                  <a:gsLst>
                    <a:gs pos="68000">
                      <a:srgbClr val="E25465"/>
                    </a:gs>
                    <a:gs pos="58000">
                      <a:srgbClr val="FF9900"/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5856CA-29FB-1177-2B09-855810514769}"/>
              </a:ext>
            </a:extLst>
          </p:cNvPr>
          <p:cNvGrpSpPr/>
          <p:nvPr/>
        </p:nvGrpSpPr>
        <p:grpSpPr>
          <a:xfrm>
            <a:off x="701040" y="2171700"/>
            <a:ext cx="2148345" cy="1200329"/>
            <a:chOff x="2286000" y="647700"/>
            <a:chExt cx="2148345" cy="1200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937AFF-28FC-1E81-8A57-7F43D485CCA4}"/>
                </a:ext>
              </a:extLst>
            </p:cNvPr>
            <p:cNvSpPr txBox="1"/>
            <p:nvPr/>
          </p:nvSpPr>
          <p:spPr>
            <a:xfrm>
              <a:off x="2286000" y="647700"/>
              <a:ext cx="21483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 err="1">
                  <a:ln w="317500">
                    <a:solidFill>
                      <a:schemeClr val="bg1"/>
                    </a:solidFill>
                  </a:ln>
                  <a:latin typeface="#9Slide05 Habano" panose="02040603050506020204" pitchFamily="18" charset="0"/>
                </a:rPr>
                <a:t>Bài</a:t>
              </a:r>
              <a:r>
                <a:rPr lang="en-GB" sz="7200" dirty="0">
                  <a:ln w="317500">
                    <a:solidFill>
                      <a:schemeClr val="bg1"/>
                    </a:solidFill>
                  </a:ln>
                  <a:latin typeface="#9Slide05 Habano" panose="02040603050506020204" pitchFamily="18" charset="0"/>
                </a:rPr>
                <a:t> 5</a:t>
              </a:r>
              <a:endParaRPr lang="vi-VN" sz="7200" dirty="0">
                <a:ln w="3175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DD7836-3D80-27A3-FB72-9EDF01D9420C}"/>
                </a:ext>
              </a:extLst>
            </p:cNvPr>
            <p:cNvSpPr txBox="1"/>
            <p:nvPr/>
          </p:nvSpPr>
          <p:spPr>
            <a:xfrm>
              <a:off x="2286000" y="647700"/>
              <a:ext cx="21483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 err="1">
                  <a:solidFill>
                    <a:srgbClr val="00B0F0"/>
                  </a:solidFill>
                  <a:latin typeface="#9Slide05 Habano" panose="02040603050506020204" pitchFamily="18" charset="0"/>
                </a:rPr>
                <a:t>Bài</a:t>
              </a:r>
              <a:r>
                <a:rPr lang="en-GB" sz="7200" dirty="0">
                  <a:solidFill>
                    <a:srgbClr val="00B0F0"/>
                  </a:solidFill>
                  <a:latin typeface="#9Slide05 Habano" panose="02040603050506020204" pitchFamily="18" charset="0"/>
                </a:rPr>
                <a:t> 5</a:t>
              </a:r>
              <a:endParaRPr lang="vi-VN" sz="7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83F042-6623-4F72-7B4F-77C884577344}"/>
              </a:ext>
            </a:extLst>
          </p:cNvPr>
          <p:cNvGrpSpPr/>
          <p:nvPr/>
        </p:nvGrpSpPr>
        <p:grpSpPr>
          <a:xfrm>
            <a:off x="-461134" y="3372029"/>
            <a:ext cx="17967960" cy="3631763"/>
            <a:chOff x="-461134" y="3372029"/>
            <a:chExt cx="17967960" cy="36317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334188-13F7-9D4A-1AAB-E48577BBA0DF}"/>
                </a:ext>
              </a:extLst>
            </p:cNvPr>
            <p:cNvSpPr txBox="1"/>
            <p:nvPr/>
          </p:nvSpPr>
          <p:spPr>
            <a:xfrm>
              <a:off x="15240" y="3372029"/>
              <a:ext cx="17015212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>
                  <a:ln w="40005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accent5">
                        <a:lumMod val="75000"/>
                      </a:schemeClr>
                    </a:outerShdw>
                  </a:effectLst>
                  <a:latin typeface="#9Slide07 Crocante" panose="02000000000000000000" pitchFamily="2" charset="-93"/>
                </a:rPr>
                <a:t>Năng lượng và </a:t>
              </a:r>
              <a:endParaRPr lang="en-GB" sz="11500" dirty="0">
                <a:ln w="400050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#9Slide07 Crocante" panose="02000000000000000000" pitchFamily="2" charset="-93"/>
              </a:endParaRPr>
            </a:p>
            <a:p>
              <a:pPr algn="ctr"/>
              <a:r>
                <a:rPr lang="vi-VN" sz="11500" dirty="0">
                  <a:ln w="40005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accent5">
                        <a:lumMod val="75000"/>
                      </a:schemeClr>
                    </a:outerShdw>
                  </a:effectLst>
                  <a:latin typeface="#9Slide07 Crocante" panose="02000000000000000000" pitchFamily="2" charset="-93"/>
                </a:rPr>
                <a:t>năng lượng chất đốt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3921C-DF94-0E2A-672C-626E70FFBBE5}"/>
                </a:ext>
              </a:extLst>
            </p:cNvPr>
            <p:cNvSpPr txBox="1"/>
            <p:nvPr/>
          </p:nvSpPr>
          <p:spPr>
            <a:xfrm>
              <a:off x="-461134" y="3372029"/>
              <a:ext cx="1796796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>
                  <a:gradFill>
                    <a:gsLst>
                      <a:gs pos="44000">
                        <a:schemeClr val="accent5">
                          <a:lumMod val="60000"/>
                          <a:lumOff val="40000"/>
                        </a:schemeClr>
                      </a:gs>
                      <a:gs pos="78000">
                        <a:srgbClr val="0070C0"/>
                      </a:gs>
                    </a:gsLst>
                    <a:lin ang="5400000" scaled="1"/>
                  </a:gradFill>
                  <a:latin typeface="#9Slide07 Crocante" panose="02000000000000000000" pitchFamily="2" charset="-93"/>
                </a:rPr>
                <a:t>Năng lượng và </a:t>
              </a:r>
              <a:endParaRPr lang="en-GB" sz="11500" dirty="0">
                <a:gradFill>
                  <a:gsLst>
                    <a:gs pos="44000">
                      <a:schemeClr val="accent5">
                        <a:lumMod val="60000"/>
                        <a:lumOff val="40000"/>
                      </a:schemeClr>
                    </a:gs>
                    <a:gs pos="78000">
                      <a:srgbClr val="0070C0"/>
                    </a:gs>
                  </a:gsLst>
                  <a:lin ang="5400000" scaled="1"/>
                </a:gradFill>
                <a:latin typeface="#9Slide07 Crocante" panose="02000000000000000000" pitchFamily="2" charset="-93"/>
              </a:endParaRPr>
            </a:p>
            <a:p>
              <a:pPr algn="ctr"/>
              <a:r>
                <a:rPr lang="vi-VN" sz="11500" dirty="0">
                  <a:gradFill>
                    <a:gsLst>
                      <a:gs pos="44000">
                        <a:schemeClr val="accent5">
                          <a:lumMod val="60000"/>
                          <a:lumOff val="40000"/>
                        </a:schemeClr>
                      </a:gs>
                      <a:gs pos="78000">
                        <a:srgbClr val="0070C0"/>
                      </a:gs>
                    </a:gsLst>
                    <a:lin ang="5400000" scaled="1"/>
                  </a:gradFill>
                  <a:latin typeface="#9Slide07 Crocante" panose="02000000000000000000" pitchFamily="2" charset="-93"/>
                </a:rPr>
                <a:t>năng lượng chất đốt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5768E6D-7B0D-31E2-4D3B-A6C4AD421EA1}"/>
              </a:ext>
            </a:extLst>
          </p:cNvPr>
          <p:cNvSpPr/>
          <p:nvPr/>
        </p:nvSpPr>
        <p:spPr>
          <a:xfrm>
            <a:off x="11658600" y="7155777"/>
            <a:ext cx="3733800" cy="10483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>
                <a:solidFill>
                  <a:srgbClr val="00B0F0"/>
                </a:solidFill>
                <a:latin typeface="#9Slide03 IcielUni Sans Heavy" panose="00000500000000000000" pitchFamily="2" charset="-93"/>
              </a:rPr>
              <a:t>Tiết</a:t>
            </a:r>
            <a:r>
              <a:rPr lang="en-GB" sz="7200" dirty="0">
                <a:solidFill>
                  <a:srgbClr val="00B0F0"/>
                </a:solidFill>
                <a:latin typeface="#9Slide03 IcielUni Sans Heavy" panose="00000500000000000000" pitchFamily="2" charset="-93"/>
              </a:rPr>
              <a:t> 1</a:t>
            </a:r>
            <a:endParaRPr lang="vi-VN" sz="7200" dirty="0">
              <a:solidFill>
                <a:srgbClr val="00B0F0"/>
              </a:solidFill>
              <a:latin typeface="#9Slide03 IcielUni Sans Heavy" panose="00000500000000000000" pitchFamily="2" charset="-9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2575DA-EEE2-9727-824F-03E9A92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9795"/>
            <a:ext cx="13188740" cy="31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80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cartoon characters on it&#10;&#10;Description automatically generated">
            <a:extLst>
              <a:ext uri="{FF2B5EF4-FFF2-40B4-BE49-F238E27FC236}">
                <a16:creationId xmlns:a16="http://schemas.microsoft.com/office/drawing/2014/main" id="{767A387E-3053-5145-536D-C4B47062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A4D2C-340A-01C9-447D-B9B0913372A6}"/>
              </a:ext>
            </a:extLst>
          </p:cNvPr>
          <p:cNvSpPr txBox="1"/>
          <p:nvPr/>
        </p:nvSpPr>
        <p:spPr>
          <a:xfrm>
            <a:off x="2819400" y="3314700"/>
            <a:ext cx="12725400" cy="324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6000" b="1" dirty="0" err="1">
                <a:solidFill>
                  <a:srgbClr val="C00000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C00000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C00000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1: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nguồn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móc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6482AD"/>
                </a:solidFill>
                <a:effectLst/>
                <a:latin typeface="Nunito Black" pitchFamily="2" charset="-93"/>
                <a:ea typeface="Times New Roman" panose="02020603050405020304" pitchFamily="18" charset="0"/>
              </a:rPr>
              <a:t>tiện</a:t>
            </a:r>
            <a:endParaRPr lang="vi-VN" sz="5400" dirty="0">
              <a:solidFill>
                <a:srgbClr val="6482AD"/>
              </a:solidFill>
              <a:effectLst/>
              <a:latin typeface="Nunito Black" pitchFamily="2" charset="-93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50D883-22FE-C321-6984-C929B6D343E0}"/>
              </a:ext>
            </a:extLst>
          </p:cNvPr>
          <p:cNvSpPr txBox="1"/>
          <p:nvPr/>
        </p:nvSpPr>
        <p:spPr>
          <a:xfrm>
            <a:off x="1371600" y="952501"/>
            <a:ext cx="15925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0" i="0" dirty="0">
                <a:solidFill>
                  <a:srgbClr val="C00000"/>
                </a:solidFill>
                <a:effectLst/>
                <a:latin typeface="Nunito Black" pitchFamily="2" charset="-93"/>
              </a:rPr>
              <a:t>Kể tên hoạt động của con người, máy móc, phương tiện trong mỗi hình dưới đây. Nêu nguồn cung cấp năng lượng cho mỗi hoạt động đó.</a:t>
            </a:r>
            <a:endParaRPr lang="vi-VN" sz="4400" dirty="0">
              <a:solidFill>
                <a:srgbClr val="C00000"/>
              </a:solidFill>
              <a:latin typeface="Nunito Black" pitchFamily="2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38865-F62C-1B96-835F-A097984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5" y="632433"/>
            <a:ext cx="658425" cy="640135"/>
          </a:xfrm>
          <a:prstGeom prst="rect">
            <a:avLst/>
          </a:prstGeom>
        </p:spPr>
      </p:pic>
      <p:pic>
        <p:nvPicPr>
          <p:cNvPr id="6" name="Picture 5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FBB18FBB-21B6-4042-6C3C-CC9E4210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20074" r="8333" b="3960"/>
          <a:stretch/>
        </p:blipFill>
        <p:spPr>
          <a:xfrm>
            <a:off x="2247900" y="3396227"/>
            <a:ext cx="13792200" cy="60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7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FBB18FBB-21B6-4042-6C3C-CC9E4210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20075" r="58311" b="41771"/>
          <a:stretch/>
        </p:blipFill>
        <p:spPr>
          <a:xfrm>
            <a:off x="1143000" y="1104900"/>
            <a:ext cx="5410200" cy="3048000"/>
          </a:xfrm>
          <a:prstGeom prst="rect">
            <a:avLst/>
          </a:prstGeom>
        </p:spPr>
      </p:pic>
      <p:pic>
        <p:nvPicPr>
          <p:cNvPr id="2" name="Picture 1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83F41229-3FDB-5424-7BA7-FD6997B7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20031" r="29100" b="41815"/>
          <a:stretch/>
        </p:blipFill>
        <p:spPr>
          <a:xfrm>
            <a:off x="7162800" y="1104900"/>
            <a:ext cx="4953000" cy="3048000"/>
          </a:xfrm>
          <a:prstGeom prst="rect">
            <a:avLst/>
          </a:prstGeom>
        </p:spPr>
      </p:pic>
      <p:pic>
        <p:nvPicPr>
          <p:cNvPr id="5" name="Picture 4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2DF47A29-F740-2618-4D05-FD2B4E51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9" t="20807" r="9584" b="41039"/>
          <a:stretch/>
        </p:blipFill>
        <p:spPr>
          <a:xfrm>
            <a:off x="12877800" y="1104900"/>
            <a:ext cx="3276600" cy="304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A5B88-FCB2-1E16-5B86-C998FC23DB91}"/>
              </a:ext>
            </a:extLst>
          </p:cNvPr>
          <p:cNvSpPr/>
          <p:nvPr/>
        </p:nvSpPr>
        <p:spPr>
          <a:xfrm>
            <a:off x="1304499" y="4457700"/>
            <a:ext cx="4791501" cy="30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</a:rPr>
              <a:t>Hình 1: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vi-VN" sz="4400" dirty="0">
                <a:solidFill>
                  <a:schemeClr val="tx2"/>
                </a:solidFill>
              </a:rPr>
              <a:t>Con người ăn cơm. Năng lượng từ thức ăn.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03203A-AE50-E5AC-F968-158283B8DB03}"/>
              </a:ext>
            </a:extLst>
          </p:cNvPr>
          <p:cNvSpPr/>
          <p:nvPr/>
        </p:nvSpPr>
        <p:spPr>
          <a:xfrm>
            <a:off x="7162800" y="4435522"/>
            <a:ext cx="4953000" cy="42893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2:  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 </a:t>
            </a:r>
            <a:r>
              <a:rPr lang="vi-VN" sz="4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GB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ỏ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phơi quần áo nhờ năng lượng từ thức ăn. Quần áo kho nhờ năng lượng mặt trời</a:t>
            </a:r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4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D11ED-0B9A-8AF2-3208-69F4BBB4D9B3}"/>
              </a:ext>
            </a:extLst>
          </p:cNvPr>
          <p:cNvSpPr/>
          <p:nvPr/>
        </p:nvSpPr>
        <p:spPr>
          <a:xfrm>
            <a:off x="12649200" y="4305300"/>
            <a:ext cx="4334301" cy="2590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3: 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Quạt quay nhờ năng lượng điện</a:t>
            </a:r>
          </a:p>
        </p:txBody>
      </p:sp>
    </p:spTree>
    <p:extLst>
      <p:ext uri="{BB962C8B-B14F-4D97-AF65-F5344CB8AC3E}">
        <p14:creationId xmlns:p14="http://schemas.microsoft.com/office/powerpoint/2010/main" val="71081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FBB18FBB-21B6-4042-6C3C-CC9E4210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58984" r="60017" b="2862"/>
          <a:stretch/>
        </p:blipFill>
        <p:spPr>
          <a:xfrm>
            <a:off x="1143000" y="1104900"/>
            <a:ext cx="5410200" cy="3048000"/>
          </a:xfrm>
          <a:prstGeom prst="rect">
            <a:avLst/>
          </a:prstGeom>
        </p:spPr>
      </p:pic>
      <p:pic>
        <p:nvPicPr>
          <p:cNvPr id="2" name="Picture 1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83F41229-3FDB-5424-7BA7-FD6997B7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58984" r="35481" b="5724"/>
          <a:stretch/>
        </p:blipFill>
        <p:spPr>
          <a:xfrm>
            <a:off x="7162800" y="1104900"/>
            <a:ext cx="4267200" cy="2819400"/>
          </a:xfrm>
          <a:prstGeom prst="rect">
            <a:avLst/>
          </a:prstGeom>
        </p:spPr>
      </p:pic>
      <p:pic>
        <p:nvPicPr>
          <p:cNvPr id="5" name="Picture 4" descr="A collage of images of various activities&#10;&#10;Description automatically generated">
            <a:extLst>
              <a:ext uri="{FF2B5EF4-FFF2-40B4-BE49-F238E27FC236}">
                <a16:creationId xmlns:a16="http://schemas.microsoft.com/office/drawing/2014/main" id="{2DF47A29-F740-2618-4D05-FD2B4E51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7" t="59561" r="8222" b="5147"/>
          <a:stretch/>
        </p:blipFill>
        <p:spPr>
          <a:xfrm>
            <a:off x="12877800" y="1104900"/>
            <a:ext cx="4572000" cy="2819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A5B88-FCB2-1E16-5B86-C998FC23DB91}"/>
              </a:ext>
            </a:extLst>
          </p:cNvPr>
          <p:cNvSpPr/>
          <p:nvPr/>
        </p:nvSpPr>
        <p:spPr>
          <a:xfrm>
            <a:off x="1304499" y="4457700"/>
            <a:ext cx="4791501" cy="30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4: 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Bánh xe nước quay được nhờ năng lượng nước chảy.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03203A-AE50-E5AC-F968-158283B8DB03}"/>
              </a:ext>
            </a:extLst>
          </p:cNvPr>
          <p:cNvSpPr/>
          <p:nvPr/>
        </p:nvSpPr>
        <p:spPr>
          <a:xfrm>
            <a:off x="6667500" y="4391167"/>
            <a:ext cx="4953000" cy="24605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5: 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 di chuyển nhờ năng lượng gió.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D11ED-0B9A-8AF2-3208-69F4BBB4D9B3}"/>
              </a:ext>
            </a:extLst>
          </p:cNvPr>
          <p:cNvSpPr/>
          <p:nvPr/>
        </p:nvSpPr>
        <p:spPr>
          <a:xfrm>
            <a:off x="12649200" y="4305300"/>
            <a:ext cx="4572000" cy="2819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82AD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6: </a:t>
            </a:r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 máy hoạt động được nhờ năng lượng xăng (chất đốt).</a:t>
            </a:r>
          </a:p>
        </p:txBody>
      </p:sp>
    </p:spTree>
    <p:extLst>
      <p:ext uri="{BB962C8B-B14F-4D97-AF65-F5344CB8AC3E}">
        <p14:creationId xmlns:p14="http://schemas.microsoft.com/office/powerpoint/2010/main" val="413942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6F603-7C32-BC63-D256-7133FF99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944" y="5295900"/>
            <a:ext cx="3414056" cy="51576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BEB502-043F-FD2C-9AE3-8502DB3EC6E2}"/>
              </a:ext>
            </a:extLst>
          </p:cNvPr>
          <p:cNvGrpSpPr/>
          <p:nvPr/>
        </p:nvGrpSpPr>
        <p:grpSpPr>
          <a:xfrm>
            <a:off x="6705600" y="952500"/>
            <a:ext cx="3871296" cy="1072989"/>
            <a:chOff x="6705600" y="952500"/>
            <a:chExt cx="3871296" cy="10729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FFA61D-6A44-D604-0EA1-F9C02DA60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0" y="952500"/>
              <a:ext cx="3871296" cy="10729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6D3635-C88F-DC89-DCAC-4F794E34F4B8}"/>
                </a:ext>
              </a:extLst>
            </p:cNvPr>
            <p:cNvSpPr txBox="1"/>
            <p:nvPr/>
          </p:nvSpPr>
          <p:spPr>
            <a:xfrm>
              <a:off x="6971560" y="952500"/>
              <a:ext cx="33393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 err="1">
                  <a:solidFill>
                    <a:srgbClr val="C00000"/>
                  </a:solidFill>
                  <a:latin typeface="Nunito Black" pitchFamily="2" charset="-93"/>
                </a:rPr>
                <a:t>Kết</a:t>
              </a:r>
              <a:r>
                <a:rPr lang="en-GB" sz="6000" dirty="0">
                  <a:solidFill>
                    <a:srgbClr val="C00000"/>
                  </a:solidFill>
                  <a:latin typeface="Nunito Black" pitchFamily="2" charset="-93"/>
                </a:rPr>
                <a:t> </a:t>
              </a:r>
              <a:r>
                <a:rPr lang="en-GB" sz="6000" dirty="0" err="1">
                  <a:solidFill>
                    <a:srgbClr val="C00000"/>
                  </a:solidFill>
                  <a:latin typeface="Nunito Black" pitchFamily="2" charset="-93"/>
                </a:rPr>
                <a:t>luận</a:t>
              </a:r>
              <a:endParaRPr lang="vi-VN" sz="6000" dirty="0">
                <a:solidFill>
                  <a:srgbClr val="C00000"/>
                </a:solidFill>
                <a:latin typeface="Nunito Black" pitchFamily="2" charset="-93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EE1411-EEFA-3D70-717D-77FE135B3A08}"/>
              </a:ext>
            </a:extLst>
          </p:cNvPr>
          <p:cNvSpPr txBox="1"/>
          <p:nvPr/>
        </p:nvSpPr>
        <p:spPr>
          <a:xfrm>
            <a:off x="1219200" y="2324100"/>
            <a:ext cx="13030200" cy="705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ăn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cung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cấp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miệng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/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quần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</a:t>
            </a:r>
            <a:r>
              <a:rPr lang="en-US" sz="4400" b="1" i="1" dirty="0" err="1">
                <a:effectLst/>
                <a:latin typeface="+mj-lt"/>
                <a:ea typeface="Times New Roman" panose="02020603050405020304" pitchFamily="18" charset="0"/>
              </a:rPr>
              <a:t>ờ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tỏa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nhiệt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quần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ô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Điện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do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nhà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cung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cấp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quạt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quay.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chảy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bin 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quay.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Gió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thổi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đẩy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thuyền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Xăng</a:t>
            </a:r>
            <a:r>
              <a:rPr lang="en-US" sz="4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đốt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+mj-lt"/>
                <a:ea typeface="Times New Roman" panose="02020603050405020304" pitchFamily="18" charset="0"/>
              </a:rPr>
              <a:t>cháy</a:t>
            </a:r>
            <a:r>
              <a:rPr lang="en-US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+mj-lt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xe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di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vi-VN" sz="4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3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310</Words>
  <Application>Microsoft Office PowerPoint</Application>
  <PresentationFormat>Custom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#9Slide07 Crocante</vt:lpstr>
      <vt:lpstr>Calibri</vt:lpstr>
      <vt:lpstr>#9Slide03 IcielUni Sans Heavy</vt:lpstr>
      <vt:lpstr>Nunito</vt:lpstr>
      <vt:lpstr>Nunito Black</vt:lpstr>
      <vt:lpstr>#9Slide05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VO THI YEN NHI</cp:lastModifiedBy>
  <cp:revision>2</cp:revision>
  <dcterms:created xsi:type="dcterms:W3CDTF">2006-08-16T00:00:00Z</dcterms:created>
  <dcterms:modified xsi:type="dcterms:W3CDTF">2024-09-18T13:59:00Z</dcterms:modified>
  <dc:identifier>DAGRFyhgvEw</dc:identifier>
</cp:coreProperties>
</file>