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314" r:id="rId2"/>
    <p:sldId id="257" r:id="rId3"/>
    <p:sldId id="258" r:id="rId4"/>
    <p:sldId id="267" r:id="rId5"/>
    <p:sldId id="280" r:id="rId6"/>
    <p:sldId id="262" r:id="rId7"/>
    <p:sldId id="281" r:id="rId8"/>
    <p:sldId id="295" r:id="rId9"/>
    <p:sldId id="297" r:id="rId10"/>
    <p:sldId id="317" r:id="rId11"/>
    <p:sldId id="283" r:id="rId12"/>
    <p:sldId id="282" r:id="rId13"/>
    <p:sldId id="270" r:id="rId14"/>
    <p:sldId id="271" r:id="rId15"/>
    <p:sldId id="298" r:id="rId16"/>
    <p:sldId id="300" r:id="rId17"/>
    <p:sldId id="299" r:id="rId18"/>
    <p:sldId id="301" r:id="rId19"/>
    <p:sldId id="302" r:id="rId20"/>
    <p:sldId id="303" r:id="rId21"/>
    <p:sldId id="304" r:id="rId22"/>
    <p:sldId id="307" r:id="rId23"/>
    <p:sldId id="305" r:id="rId24"/>
    <p:sldId id="308" r:id="rId25"/>
    <p:sldId id="306" r:id="rId26"/>
    <p:sldId id="309" r:id="rId27"/>
    <p:sldId id="284" r:id="rId28"/>
    <p:sldId id="272" r:id="rId29"/>
    <p:sldId id="310" r:id="rId30"/>
    <p:sldId id="311" r:id="rId31"/>
    <p:sldId id="274" r:id="rId32"/>
    <p:sldId id="273" r:id="rId33"/>
    <p:sldId id="276" r:id="rId34"/>
    <p:sldId id="275" r:id="rId35"/>
    <p:sldId id="312" r:id="rId36"/>
    <p:sldId id="313" r:id="rId37"/>
    <p:sldId id="285" r:id="rId38"/>
    <p:sldId id="277" r:id="rId39"/>
    <p:sldId id="279" r:id="rId40"/>
    <p:sldId id="286" r:id="rId41"/>
    <p:sldId id="288" r:id="rId42"/>
    <p:sldId id="287" r:id="rId43"/>
    <p:sldId id="291" r:id="rId44"/>
    <p:sldId id="292" r:id="rId45"/>
    <p:sldId id="293" r:id="rId46"/>
    <p:sldId id="294" r:id="rId47"/>
    <p:sldId id="31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2" autoAdjust="0"/>
    <p:restoredTop sz="94660"/>
  </p:normalViewPr>
  <p:slideViewPr>
    <p:cSldViewPr snapToGrid="0">
      <p:cViewPr>
        <p:scale>
          <a:sx n="70" d="100"/>
          <a:sy n="70" d="100"/>
        </p:scale>
        <p:origin x="-472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363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8267970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6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66.png"/><Relationship Id="rId5" Type="http://schemas.openxmlformats.org/officeDocument/2006/relationships/audio" Target="../media/audio3.wav"/><Relationship Id="rId10" Type="http://schemas.openxmlformats.org/officeDocument/2006/relationships/image" Target="../media/image65.gif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81.png"/><Relationship Id="rId5" Type="http://schemas.openxmlformats.org/officeDocument/2006/relationships/audio" Target="../media/audio3.wav"/><Relationship Id="rId10" Type="http://schemas.openxmlformats.org/officeDocument/2006/relationships/image" Target="../media/image7.gif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82.png"/><Relationship Id="rId21" Type="http://schemas.openxmlformats.org/officeDocument/2006/relationships/image" Target="../media/image10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4233" y="-4763"/>
            <a:ext cx="427567" cy="6858001"/>
            <a:chOff x="202295" y="-322943"/>
            <a:chExt cx="319314" cy="7180943"/>
          </a:xfrm>
        </p:grpSpPr>
        <p:sp>
          <p:nvSpPr>
            <p:cNvPr id="112" name="Rectangle 111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028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120" name="AutoShape 51"/>
          <p:cNvSpPr>
            <a:spLocks noChangeArrowheads="1"/>
          </p:cNvSpPr>
          <p:nvPr/>
        </p:nvSpPr>
        <p:spPr bwMode="auto">
          <a:xfrm>
            <a:off x="2144807" y="3805517"/>
            <a:ext cx="8496300" cy="8875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“Trạm cấp cứu”</a:t>
            </a:r>
            <a:endParaRPr lang="en-US"/>
          </a:p>
        </p:txBody>
      </p:sp>
      <p:pic>
        <p:nvPicPr>
          <p:cNvPr id="121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39290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2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3760228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2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3779277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24" name="WordArt 226"/>
          <p:cNvSpPr>
            <a:spLocks noChangeArrowheads="1" noChangeShapeType="1" noTextEdit="1"/>
          </p:cNvSpPr>
          <p:nvPr/>
        </p:nvSpPr>
        <p:spPr bwMode="auto">
          <a:xfrm>
            <a:off x="776818" y="3945964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125" name="AutoShape 51"/>
          <p:cNvSpPr>
            <a:spLocks noChangeArrowheads="1"/>
          </p:cNvSpPr>
          <p:nvPr/>
        </p:nvSpPr>
        <p:spPr bwMode="auto">
          <a:xfrm>
            <a:off x="2185148" y="4881282"/>
            <a:ext cx="8496300" cy="86957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Biển báo “Giường bệnh”</a:t>
            </a:r>
            <a:endParaRPr lang="en-US"/>
          </a:p>
        </p:txBody>
      </p:sp>
      <p:pic>
        <p:nvPicPr>
          <p:cNvPr id="126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49196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7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4872225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28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4945250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29" name="WordArt 226"/>
          <p:cNvSpPr>
            <a:spLocks noChangeArrowheads="1" noChangeShapeType="1" noTextEdit="1"/>
          </p:cNvSpPr>
          <p:nvPr/>
        </p:nvSpPr>
        <p:spPr bwMode="auto">
          <a:xfrm>
            <a:off x="776818" y="5057961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30" name="AutoShape 51"/>
          <p:cNvSpPr>
            <a:spLocks noChangeArrowheads="1"/>
          </p:cNvSpPr>
          <p:nvPr/>
        </p:nvSpPr>
        <p:spPr bwMode="auto">
          <a:xfrm>
            <a:off x="2171701" y="5895975"/>
            <a:ext cx="8496300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Biển báo “Bệnh viện”</a:t>
            </a:r>
          </a:p>
        </p:txBody>
      </p:sp>
      <p:pic>
        <p:nvPicPr>
          <p:cNvPr id="131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59102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2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5975631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590895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34" name="WordArt 226"/>
          <p:cNvSpPr>
            <a:spLocks noChangeArrowheads="1" noChangeShapeType="1" noTextEdit="1"/>
          </p:cNvSpPr>
          <p:nvPr/>
        </p:nvSpPr>
        <p:spPr bwMode="auto">
          <a:xfrm>
            <a:off x="776818" y="6161367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35" name="AutoShape 27"/>
          <p:cNvSpPr>
            <a:spLocks noChangeArrowheads="1"/>
          </p:cNvSpPr>
          <p:nvPr/>
        </p:nvSpPr>
        <p:spPr bwMode="auto">
          <a:xfrm>
            <a:off x="389965" y="173505"/>
            <a:ext cx="1855694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WordArt 28"/>
          <p:cNvSpPr>
            <a:spLocks noChangeArrowheads="1" noChangeShapeType="1" noTextEdit="1"/>
          </p:cNvSpPr>
          <p:nvPr/>
        </p:nvSpPr>
        <p:spPr bwMode="auto">
          <a:xfrm>
            <a:off x="892363" y="609134"/>
            <a:ext cx="92299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Caâu </a:t>
            </a: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1</a:t>
            </a:r>
            <a:endParaRPr lang="en-US" sz="36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sp>
        <p:nvSpPr>
          <p:cNvPr id="140" name="WordArt 3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41" name="WordArt 3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42" name="WordArt 34"/>
          <p:cNvSpPr>
            <a:spLocks noChangeArrowheads="1" noChangeShapeType="1" noTextEdit="1"/>
          </p:cNvSpPr>
          <p:nvPr/>
        </p:nvSpPr>
        <p:spPr bwMode="auto">
          <a:xfrm>
            <a:off x="10483851" y="44196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43" name="WordArt 35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44" name="WordArt 36"/>
          <p:cNvSpPr>
            <a:spLocks noChangeArrowheads="1" noChangeShapeType="1" noTextEdit="1"/>
          </p:cNvSpPr>
          <p:nvPr/>
        </p:nvSpPr>
        <p:spPr bwMode="auto">
          <a:xfrm>
            <a:off x="105410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45" name="WordArt 37"/>
          <p:cNvSpPr>
            <a:spLocks noChangeArrowheads="1" noChangeShapeType="1" noTextEdit="1"/>
          </p:cNvSpPr>
          <p:nvPr/>
        </p:nvSpPr>
        <p:spPr bwMode="auto">
          <a:xfrm>
            <a:off x="10496551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46" name="WordArt 38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47" name="WordArt 39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48" name="WordArt 40"/>
          <p:cNvSpPr>
            <a:spLocks noChangeArrowheads="1" noChangeShapeType="1" noTextEdit="1"/>
          </p:cNvSpPr>
          <p:nvPr/>
        </p:nvSpPr>
        <p:spPr bwMode="auto">
          <a:xfrm>
            <a:off x="10483851" y="44338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49" name="WordArt 41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50" name="WordArt 4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51" name="WordArt 4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152" name="WordArt 44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153" name="WordArt 45"/>
          <p:cNvSpPr>
            <a:spLocks noChangeArrowheads="1" noChangeShapeType="1" noTextEdit="1"/>
          </p:cNvSpPr>
          <p:nvPr/>
        </p:nvSpPr>
        <p:spPr bwMode="auto">
          <a:xfrm>
            <a:off x="10464800" y="44291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154" name="WordArt 46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155" name="WordArt 47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10030012" y="4585447"/>
            <a:ext cx="2336800" cy="1752600"/>
            <a:chOff x="4320" y="2928"/>
            <a:chExt cx="1104" cy="1104"/>
          </a:xfrm>
        </p:grpSpPr>
        <p:sp>
          <p:nvSpPr>
            <p:cNvPr id="10282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0283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0281" name="Picture 51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</a:blip>
          <a:srcRect/>
          <a:stretch>
            <a:fillRect/>
          </a:stretch>
        </p:blipFill>
        <p:spPr bwMode="auto">
          <a:xfrm>
            <a:off x="11582400" y="6319838"/>
            <a:ext cx="6096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326341" y="237565"/>
            <a:ext cx="4666129" cy="25863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000" b="1"/>
              <a:t> </a:t>
            </a:r>
            <a:r>
              <a:rPr lang="en-US" sz="4000" b="1" smtClean="0"/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sau là loại 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gì? Chọn 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trả lời đúng.</a:t>
            </a:r>
            <a:endParaRPr lang="nl-NL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11036" y="228601"/>
            <a:ext cx="3980330" cy="333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" dur="1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5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3" grpId="0" animBg="1"/>
      <p:bldP spid="124" grpId="0" animBg="1"/>
      <p:bldP spid="128" grpId="0" animBg="1"/>
      <p:bldP spid="129" grpId="0" animBg="1"/>
      <p:bldP spid="130" grpId="0" animBg="1"/>
      <p:bldP spid="130" grpId="1" animBg="1"/>
      <p:bldP spid="133" grpId="0" animBg="1"/>
      <p:bldP spid="134" grpId="0" animBg="1"/>
      <p:bldP spid="135" grpId="0" animBg="1"/>
      <p:bldP spid="135" grpId="1" animBg="1"/>
      <p:bldP spid="136" grpId="0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52" y="291840"/>
            <a:ext cx="8044551" cy="96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906" y="1533784"/>
            <a:ext cx="8607093" cy="77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580" y="2572296"/>
            <a:ext cx="8308407" cy="78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1343" y="3562066"/>
            <a:ext cx="10837365" cy="148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3633" y="5315495"/>
            <a:ext cx="8469549" cy="716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1505240"/>
            <a:ext cx="4784539" cy="2799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</a:p>
          <a:p>
            <a:pPr algn="ctr"/>
            <a:r>
              <a:rPr lang="en-US" sz="5865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</a:t>
            </a:r>
          </a:p>
          <a:p>
            <a:pPr algn="ctr"/>
            <a:r>
              <a:rPr lang="en-US" sz="5865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753" y="0"/>
            <a:ext cx="11241139" cy="353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5456" y="4067032"/>
            <a:ext cx="9880173" cy="181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6038" y="3565097"/>
            <a:ext cx="5071114" cy="51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8465" y="5800298"/>
            <a:ext cx="9826222" cy="1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Viết vào </a:t>
            </a:r>
            <a:b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</a:br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706" y="303680"/>
            <a:ext cx="9952318" cy="81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751199"/>
            <a:ext cx="5405718" cy="95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7573" y="1802672"/>
            <a:ext cx="1815376" cy="66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695" y="1358537"/>
            <a:ext cx="10647362" cy="279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206" y="888274"/>
            <a:ext cx="10842171" cy="409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9086" y="1633946"/>
            <a:ext cx="10332720" cy="318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951" y="334599"/>
            <a:ext cx="3841478" cy="106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1269" y="561703"/>
            <a:ext cx="5943599" cy="5734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776" y="1398494"/>
            <a:ext cx="10838329" cy="331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3839789" y="2192867"/>
            <a:ext cx="2448232" cy="5800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6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561493" y="4262120"/>
            <a:ext cx="3498427" cy="257556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927773" y="2173393"/>
            <a:ext cx="716534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6600" b="1" kern="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5: Đèn giao thông</a:t>
            </a:r>
            <a:endParaRPr lang="en-US" sz="6600" b="1" kern="0" dirty="0" smtClean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541" y="941294"/>
            <a:ext cx="11093824" cy="465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695" y="1358537"/>
            <a:ext cx="10647362" cy="279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96153" y="2124634"/>
            <a:ext cx="1299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X</a:t>
            </a:r>
            <a:endParaRPr lang="en-US" sz="7200" dirty="0"/>
          </a:p>
        </p:txBody>
      </p:sp>
      <p:sp>
        <p:nvSpPr>
          <p:cNvPr id="4" name="Rectangle 3"/>
          <p:cNvSpPr/>
          <p:nvPr/>
        </p:nvSpPr>
        <p:spPr>
          <a:xfrm>
            <a:off x="3545540" y="2102221"/>
            <a:ext cx="1299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X</a:t>
            </a:r>
            <a:endParaRPr lang="en-US" sz="7200" dirty="0"/>
          </a:p>
        </p:txBody>
      </p:sp>
      <p:sp>
        <p:nvSpPr>
          <p:cNvPr id="5" name="Rectangle 4"/>
          <p:cNvSpPr/>
          <p:nvPr/>
        </p:nvSpPr>
        <p:spPr>
          <a:xfrm>
            <a:off x="6503893" y="2088775"/>
            <a:ext cx="1299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X</a:t>
            </a:r>
            <a:endParaRPr lang="en-US" sz="7200" dirty="0"/>
          </a:p>
        </p:txBody>
      </p:sp>
      <p:sp>
        <p:nvSpPr>
          <p:cNvPr id="6" name="Rectangle 5"/>
          <p:cNvSpPr/>
          <p:nvPr/>
        </p:nvSpPr>
        <p:spPr>
          <a:xfrm>
            <a:off x="9448800" y="2088775"/>
            <a:ext cx="1299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X</a:t>
            </a:r>
            <a:endParaRPr lang="en-US" sz="7200" dirty="0"/>
          </a:p>
        </p:txBody>
      </p:sp>
      <p:sp>
        <p:nvSpPr>
          <p:cNvPr id="7" name="Rectangle 6"/>
          <p:cNvSpPr/>
          <p:nvPr/>
        </p:nvSpPr>
        <p:spPr>
          <a:xfrm>
            <a:off x="600636" y="3554504"/>
            <a:ext cx="730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X</a:t>
            </a:r>
            <a:endParaRPr lang="en-US" sz="3600" b="1" dirty="0"/>
          </a:p>
        </p:txBody>
      </p:sp>
      <p:sp>
        <p:nvSpPr>
          <p:cNvPr id="8" name="Rectangle 7"/>
          <p:cNvSpPr/>
          <p:nvPr/>
        </p:nvSpPr>
        <p:spPr>
          <a:xfrm>
            <a:off x="3563471" y="3558986"/>
            <a:ext cx="730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X</a:t>
            </a:r>
            <a:endParaRPr lang="en-US" sz="3600" b="1" dirty="0"/>
          </a:p>
        </p:txBody>
      </p:sp>
      <p:sp>
        <p:nvSpPr>
          <p:cNvPr id="9" name="Rectangle 8"/>
          <p:cNvSpPr/>
          <p:nvPr/>
        </p:nvSpPr>
        <p:spPr>
          <a:xfrm>
            <a:off x="6387354" y="3558986"/>
            <a:ext cx="730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X</a:t>
            </a:r>
            <a:endParaRPr lang="en-US" sz="3600" b="1" dirty="0"/>
          </a:p>
        </p:txBody>
      </p:sp>
      <p:sp>
        <p:nvSpPr>
          <p:cNvPr id="10" name="Rectangle 9"/>
          <p:cNvSpPr/>
          <p:nvPr/>
        </p:nvSpPr>
        <p:spPr>
          <a:xfrm>
            <a:off x="9453283" y="3558986"/>
            <a:ext cx="730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X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846"/>
            <a:ext cx="12017828" cy="35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8457" y="849085"/>
            <a:ext cx="11077303" cy="438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905531" y="2013088"/>
            <a:ext cx="2299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điều khiển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6970941" y="2034860"/>
            <a:ext cx="2299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điều khiển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853187" y="2801214"/>
            <a:ext cx="2299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điều khiển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3896815" y="2814277"/>
            <a:ext cx="2299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điều khiển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6979650" y="2788152"/>
            <a:ext cx="2299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điều khiển</a:t>
            </a:r>
            <a:endParaRPr lang="en-US" sz="3600" b="1" dirty="0"/>
          </a:p>
        </p:txBody>
      </p:sp>
      <p:sp>
        <p:nvSpPr>
          <p:cNvPr id="8" name="Rectangle 7"/>
          <p:cNvSpPr/>
          <p:nvPr/>
        </p:nvSpPr>
        <p:spPr>
          <a:xfrm>
            <a:off x="3896814" y="3558861"/>
            <a:ext cx="2712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giao thông</a:t>
            </a:r>
            <a:endParaRPr lang="en-US" sz="3600" b="1" dirty="0"/>
          </a:p>
        </p:txBody>
      </p:sp>
      <p:sp>
        <p:nvSpPr>
          <p:cNvPr id="9" name="Rectangle 8"/>
          <p:cNvSpPr/>
          <p:nvPr/>
        </p:nvSpPr>
        <p:spPr>
          <a:xfrm>
            <a:off x="6949169" y="3541444"/>
            <a:ext cx="2712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giao thông</a:t>
            </a:r>
            <a:endParaRPr lang="en-US" sz="3600" b="1" dirty="0"/>
          </a:p>
        </p:txBody>
      </p:sp>
      <p:sp>
        <p:nvSpPr>
          <p:cNvPr id="10" name="Rectangle 9"/>
          <p:cNvSpPr/>
          <p:nvPr/>
        </p:nvSpPr>
        <p:spPr>
          <a:xfrm>
            <a:off x="874941" y="4312152"/>
            <a:ext cx="2712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giao thông</a:t>
            </a:r>
            <a:endParaRPr lang="en-US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3892460" y="4312152"/>
            <a:ext cx="2712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giao thông</a:t>
            </a:r>
            <a:endParaRPr lang="en-US" sz="3600" b="1" dirty="0"/>
          </a:p>
        </p:txBody>
      </p:sp>
      <p:sp>
        <p:nvSpPr>
          <p:cNvPr id="12" name="Rectangle 11"/>
          <p:cNvSpPr/>
          <p:nvPr/>
        </p:nvSpPr>
        <p:spPr>
          <a:xfrm>
            <a:off x="6936106" y="4312153"/>
            <a:ext cx="2712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giao thông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137" y="1306286"/>
            <a:ext cx="11234057" cy="450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835" y="1317812"/>
            <a:ext cx="11672047" cy="350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247744" y="2792378"/>
            <a:ext cx="6618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HP001 4 hàng" pitchFamily="34" charset="0"/>
              </a:rPr>
              <a:t>Đèn giao thông có ba màu.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012" y="1463040"/>
            <a:ext cx="11247120" cy="357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  <p:pic>
        <p:nvPicPr>
          <p:cNvPr id="40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6788" y="2138083"/>
            <a:ext cx="2810435" cy="199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48871"/>
            <a:ext cx="11734800" cy="4329953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09971" y="2823883"/>
            <a:ext cx="1409793" cy="69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3925" y="4383740"/>
            <a:ext cx="1735605" cy="79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257" y="1789611"/>
            <a:ext cx="11625943" cy="36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208556" y="3275706"/>
            <a:ext cx="100385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Xe cộ cần phải dừng lại khi có đèn đỏ.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84312" y="2473424"/>
            <a:ext cx="4784539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Quan sát </a:t>
            </a:r>
            <a:b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</a:br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9611"/>
            <a:ext cx="12527280" cy="348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Quan sát tranh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024" y="0"/>
            <a:ext cx="967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7438" y="759479"/>
            <a:ext cx="9440209" cy="108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2430" y="1896035"/>
            <a:ext cx="5867400" cy="463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1250" y="2043952"/>
            <a:ext cx="6000750" cy="443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Nghe</a:t>
            </a:r>
            <a:b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</a:br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viết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798" y="618565"/>
            <a:ext cx="11027390" cy="56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Hình chữ nhật: Góc Tròn 1"/>
          <p:cNvSpPr/>
          <p:nvPr/>
        </p:nvSpPr>
        <p:spPr>
          <a:xfrm>
            <a:off x="5183549" y="2382542"/>
            <a:ext cx="2213538" cy="57902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4" name="Hình chữ nhật: Góc Tròn 1"/>
          <p:cNvSpPr/>
          <p:nvPr/>
        </p:nvSpPr>
        <p:spPr>
          <a:xfrm>
            <a:off x="2606397" y="3572172"/>
            <a:ext cx="2213538" cy="57902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31" y="914400"/>
            <a:ext cx="11573692" cy="536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090990" y="2295993"/>
            <a:ext cx="10730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Đèn đỏ báo hiệu dừng lại. Đèn xanh báo </a:t>
            </a:r>
            <a:endParaRPr lang="en-US" sz="4400" b="1" dirty="0"/>
          </a:p>
        </p:txBody>
      </p:sp>
      <p:sp>
        <p:nvSpPr>
          <p:cNvPr id="4" name="Rectangle 3"/>
          <p:cNvSpPr/>
          <p:nvPr/>
        </p:nvSpPr>
        <p:spPr>
          <a:xfrm>
            <a:off x="263675" y="3219102"/>
            <a:ext cx="11571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được phép di chuyển. Đèn vàng báo hiệu đi </a:t>
            </a:r>
            <a:endParaRPr lang="en-US" sz="4400" b="1" dirty="0"/>
          </a:p>
        </p:txBody>
      </p:sp>
      <p:sp>
        <p:nvSpPr>
          <p:cNvPr id="5" name="Rectangle 4"/>
          <p:cNvSpPr/>
          <p:nvPr/>
        </p:nvSpPr>
        <p:spPr>
          <a:xfrm>
            <a:off x="315926" y="4107375"/>
            <a:ext cx="10730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chậm trước khi dừng hẳn. 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446" y="1371600"/>
            <a:ext cx="11586754" cy="414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6104" y="1985555"/>
            <a:ext cx="2534194" cy="189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52" y="268941"/>
            <a:ext cx="7930496" cy="79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5249" y="1437612"/>
            <a:ext cx="5189324" cy="73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8992" y="2743199"/>
            <a:ext cx="10345002" cy="141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3445" y="2980804"/>
            <a:ext cx="3333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4830" y="2996727"/>
            <a:ext cx="3333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25702" y="2860249"/>
            <a:ext cx="3333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95946" y="2983079"/>
            <a:ext cx="3333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845777" y="-118116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0161" y="2306546"/>
            <a:ext cx="2325188" cy="127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75" y="970054"/>
            <a:ext cx="10676965" cy="54710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506" y="44825"/>
            <a:ext cx="9462060" cy="92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048" y="378823"/>
            <a:ext cx="6290763" cy="75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06" y="1169511"/>
            <a:ext cx="9366069" cy="5202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4233" y="-4763"/>
            <a:ext cx="427567" cy="6858001"/>
            <a:chOff x="202295" y="-322943"/>
            <a:chExt cx="319314" cy="7180943"/>
          </a:xfrm>
        </p:grpSpPr>
        <p:sp>
          <p:nvSpPr>
            <p:cNvPr id="112" name="Rectangle 111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028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120" name="AutoShape 51"/>
          <p:cNvSpPr>
            <a:spLocks noChangeArrowheads="1"/>
          </p:cNvSpPr>
          <p:nvPr/>
        </p:nvSpPr>
        <p:spPr bwMode="auto">
          <a:xfrm>
            <a:off x="2144807" y="3805517"/>
            <a:ext cx="8496300" cy="8875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“Trạm cấp cứu”</a:t>
            </a:r>
            <a:endParaRPr lang="en-US"/>
          </a:p>
        </p:txBody>
      </p:sp>
      <p:pic>
        <p:nvPicPr>
          <p:cNvPr id="121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39290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2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3760228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2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3779277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24" name="WordArt 226"/>
          <p:cNvSpPr>
            <a:spLocks noChangeArrowheads="1" noChangeShapeType="1" noTextEdit="1"/>
          </p:cNvSpPr>
          <p:nvPr/>
        </p:nvSpPr>
        <p:spPr bwMode="auto">
          <a:xfrm>
            <a:off x="776818" y="3945964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125" name="AutoShape 51"/>
          <p:cNvSpPr>
            <a:spLocks noChangeArrowheads="1"/>
          </p:cNvSpPr>
          <p:nvPr/>
        </p:nvSpPr>
        <p:spPr bwMode="auto">
          <a:xfrm>
            <a:off x="2185148" y="4881282"/>
            <a:ext cx="8496300" cy="86957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Biển báo “Giường bệnh”</a:t>
            </a:r>
            <a:endParaRPr lang="en-US"/>
          </a:p>
        </p:txBody>
      </p:sp>
      <p:pic>
        <p:nvPicPr>
          <p:cNvPr id="126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49196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7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4872225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28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4945250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29" name="WordArt 226"/>
          <p:cNvSpPr>
            <a:spLocks noChangeArrowheads="1" noChangeShapeType="1" noTextEdit="1"/>
          </p:cNvSpPr>
          <p:nvPr/>
        </p:nvSpPr>
        <p:spPr bwMode="auto">
          <a:xfrm>
            <a:off x="776818" y="5057961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30" name="AutoShape 51"/>
          <p:cNvSpPr>
            <a:spLocks noChangeArrowheads="1"/>
          </p:cNvSpPr>
          <p:nvPr/>
        </p:nvSpPr>
        <p:spPr bwMode="auto">
          <a:xfrm>
            <a:off x="2171701" y="5895975"/>
            <a:ext cx="8496300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Biển báo “Bệnh viện”</a:t>
            </a:r>
          </a:p>
        </p:txBody>
      </p:sp>
      <p:pic>
        <p:nvPicPr>
          <p:cNvPr id="131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59102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2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5975631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590895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34" name="WordArt 226"/>
          <p:cNvSpPr>
            <a:spLocks noChangeArrowheads="1" noChangeShapeType="1" noTextEdit="1"/>
          </p:cNvSpPr>
          <p:nvPr/>
        </p:nvSpPr>
        <p:spPr bwMode="auto">
          <a:xfrm>
            <a:off x="776818" y="6161367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35" name="AutoShape 27"/>
          <p:cNvSpPr>
            <a:spLocks noChangeArrowheads="1"/>
          </p:cNvSpPr>
          <p:nvPr/>
        </p:nvSpPr>
        <p:spPr bwMode="auto">
          <a:xfrm>
            <a:off x="389965" y="173505"/>
            <a:ext cx="1855694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WordArt 28"/>
          <p:cNvSpPr>
            <a:spLocks noChangeArrowheads="1" noChangeShapeType="1" noTextEdit="1"/>
          </p:cNvSpPr>
          <p:nvPr/>
        </p:nvSpPr>
        <p:spPr bwMode="auto">
          <a:xfrm>
            <a:off x="892363" y="609134"/>
            <a:ext cx="92299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Caâu </a:t>
            </a: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1</a:t>
            </a:r>
            <a:endParaRPr lang="en-US" sz="36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sp>
        <p:nvSpPr>
          <p:cNvPr id="140" name="WordArt 3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41" name="WordArt 3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42" name="WordArt 34"/>
          <p:cNvSpPr>
            <a:spLocks noChangeArrowheads="1" noChangeShapeType="1" noTextEdit="1"/>
          </p:cNvSpPr>
          <p:nvPr/>
        </p:nvSpPr>
        <p:spPr bwMode="auto">
          <a:xfrm>
            <a:off x="10483851" y="44196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43" name="WordArt 35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44" name="WordArt 36"/>
          <p:cNvSpPr>
            <a:spLocks noChangeArrowheads="1" noChangeShapeType="1" noTextEdit="1"/>
          </p:cNvSpPr>
          <p:nvPr/>
        </p:nvSpPr>
        <p:spPr bwMode="auto">
          <a:xfrm>
            <a:off x="105410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45" name="WordArt 37"/>
          <p:cNvSpPr>
            <a:spLocks noChangeArrowheads="1" noChangeShapeType="1" noTextEdit="1"/>
          </p:cNvSpPr>
          <p:nvPr/>
        </p:nvSpPr>
        <p:spPr bwMode="auto">
          <a:xfrm>
            <a:off x="10496551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46" name="WordArt 38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47" name="WordArt 39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48" name="WordArt 40"/>
          <p:cNvSpPr>
            <a:spLocks noChangeArrowheads="1" noChangeShapeType="1" noTextEdit="1"/>
          </p:cNvSpPr>
          <p:nvPr/>
        </p:nvSpPr>
        <p:spPr bwMode="auto">
          <a:xfrm>
            <a:off x="10483851" y="44338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49" name="WordArt 41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50" name="WordArt 4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51" name="WordArt 4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152" name="WordArt 44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153" name="WordArt 45"/>
          <p:cNvSpPr>
            <a:spLocks noChangeArrowheads="1" noChangeShapeType="1" noTextEdit="1"/>
          </p:cNvSpPr>
          <p:nvPr/>
        </p:nvSpPr>
        <p:spPr bwMode="auto">
          <a:xfrm>
            <a:off x="10464800" y="44291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154" name="WordArt 46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155" name="WordArt 47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10030012" y="4585447"/>
            <a:ext cx="2336800" cy="1752600"/>
            <a:chOff x="4320" y="2928"/>
            <a:chExt cx="1104" cy="1104"/>
          </a:xfrm>
        </p:grpSpPr>
        <p:sp>
          <p:nvSpPr>
            <p:cNvPr id="10282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0283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0281" name="Picture 51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</a:blip>
          <a:srcRect/>
          <a:stretch>
            <a:fillRect/>
          </a:stretch>
        </p:blipFill>
        <p:spPr bwMode="auto">
          <a:xfrm>
            <a:off x="11582400" y="6319838"/>
            <a:ext cx="6096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326341" y="237565"/>
            <a:ext cx="4666129" cy="25863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000" b="1"/>
              <a:t> </a:t>
            </a:r>
            <a:r>
              <a:rPr lang="en-US" sz="4000" b="1" smtClean="0"/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sau là loại 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gì? Chọn 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trả lời đúng.</a:t>
            </a:r>
            <a:endParaRPr lang="nl-NL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11036" y="228601"/>
            <a:ext cx="3980330" cy="333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" dur="1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5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3" grpId="0" animBg="1"/>
      <p:bldP spid="124" grpId="0" animBg="1"/>
      <p:bldP spid="128" grpId="0" animBg="1"/>
      <p:bldP spid="129" grpId="0" animBg="1"/>
      <p:bldP spid="130" grpId="0" animBg="1"/>
      <p:bldP spid="130" grpId="1" animBg="1"/>
      <p:bldP spid="133" grpId="0" animBg="1"/>
      <p:bldP spid="134" grpId="0" animBg="1"/>
      <p:bldP spid="135" grpId="0" animBg="1"/>
      <p:bldP spid="135" grpId="1" animBg="1"/>
      <p:bldP spid="136" grpId="0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4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907" y="256896"/>
            <a:ext cx="3895258" cy="325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6447" y="3570193"/>
            <a:ext cx="10584235" cy="292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017059" y="167808"/>
            <a:ext cx="4666129" cy="268296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3600">
              <a:solidFill>
                <a:schemeClr val="bg1"/>
              </a:solidFill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304800" y="0"/>
            <a:ext cx="427567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233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330451" y="3363258"/>
            <a:ext cx="7524749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Đường dành cho người đi bộ.</a:t>
            </a:r>
            <a:endParaRPr lang="en-US" sz="4000" b="1" dirty="0">
              <a:solidFill>
                <a:schemeClr val="bg1"/>
              </a:solidFill>
              <a:latin typeface="VNI-Times" pitchFamily="2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2252" y="3465514"/>
            <a:ext cx="79163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1" y="3372878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1" y="3445903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107018" y="3558614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487085" y="4527176"/>
            <a:ext cx="7368116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Vị trí người đi bộ qua đường.</a:t>
            </a:r>
            <a:endParaRPr lang="en-US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2" y="4757739"/>
            <a:ext cx="79163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4852" y="4510741"/>
            <a:ext cx="2000249" cy="801688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454342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081618" y="4709926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235200" y="5694363"/>
            <a:ext cx="76200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4000" b="1" smtClean="0">
                <a:solidFill>
                  <a:schemeClr val="bg1"/>
                </a:solidFill>
                <a:latin typeface="Times New Roman" pitchFamily="18" charset="0"/>
              </a:rPr>
              <a:t>  Cấm người đi bộ sang đường.</a:t>
            </a:r>
            <a:endParaRPr lang="en-US" sz="40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2" y="5953125"/>
            <a:ext cx="79163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4852" y="5730875"/>
            <a:ext cx="2000249" cy="801688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57594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081618" y="591661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35984" y="935038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607484" y="134302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Caâu </a:t>
            </a: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2</a:t>
            </a:r>
            <a:endParaRPr lang="en-US" sz="36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pic>
        <p:nvPicPr>
          <p:cNvPr id="1231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69851" y="-228600"/>
            <a:ext cx="220345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10331451" y="32194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103886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10344151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10331451" y="323373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74" name="WordArt 44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75" name="WordArt 45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76" name="WordArt 46"/>
          <p:cNvSpPr>
            <a:spLocks noChangeArrowheads="1" noChangeShapeType="1" noTextEdit="1"/>
          </p:cNvSpPr>
          <p:nvPr/>
        </p:nvSpPr>
        <p:spPr bwMode="auto">
          <a:xfrm>
            <a:off x="10312400" y="32289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77" name="WordArt 47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78" name="WordArt 48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991165" y="4362451"/>
            <a:ext cx="1953186" cy="1179513"/>
            <a:chOff x="4320" y="2928"/>
            <a:chExt cx="1104" cy="1104"/>
          </a:xfrm>
        </p:grpSpPr>
        <p:sp>
          <p:nvSpPr>
            <p:cNvPr id="1233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233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2241176" y="506523"/>
            <a:ext cx="46975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sau là loại 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gì? Chọn 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trả lời đúng.</a:t>
            </a:r>
            <a:endParaRPr lang="nl-NL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43801" y="161365"/>
            <a:ext cx="3980328" cy="299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936" y="1089212"/>
            <a:ext cx="2381064" cy="190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37883" y="318264"/>
            <a:ext cx="9184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loại biển báo dành cho người đi bộ</a:t>
            </a:r>
            <a:endParaRPr lang="nl-NL" sz="4000" b="1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311" y="3048841"/>
            <a:ext cx="3838575" cy="71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9842" y="981635"/>
            <a:ext cx="2186921" cy="2017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1203" y="2864223"/>
            <a:ext cx="5295900" cy="8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17159" y="3862948"/>
            <a:ext cx="2380782" cy="216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131" y="6024283"/>
            <a:ext cx="5181600" cy="75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39436" y="3818965"/>
            <a:ext cx="5204012" cy="213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59464" y="5930152"/>
            <a:ext cx="5505450" cy="82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765" y="235044"/>
            <a:ext cx="3052482" cy="285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817" y="3106552"/>
            <a:ext cx="4848225" cy="61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393606"/>
            <a:ext cx="5795682" cy="2403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2082" y="2952471"/>
            <a:ext cx="5791200" cy="110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3926541"/>
            <a:ext cx="5896068" cy="238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0182" y="4721599"/>
            <a:ext cx="5715000" cy="97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4233" y="-4763"/>
            <a:ext cx="427567" cy="6858001"/>
            <a:chOff x="202295" y="-322943"/>
            <a:chExt cx="319314" cy="7180943"/>
          </a:xfrm>
        </p:grpSpPr>
        <p:sp>
          <p:nvSpPr>
            <p:cNvPr id="112" name="Rectangle 111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028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120" name="AutoShape 51"/>
          <p:cNvSpPr>
            <a:spLocks noChangeArrowheads="1"/>
          </p:cNvSpPr>
          <p:nvPr/>
        </p:nvSpPr>
        <p:spPr bwMode="auto">
          <a:xfrm>
            <a:off x="2144807" y="3805517"/>
            <a:ext cx="8496300" cy="8875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Được họp chợ ở đây.</a:t>
            </a:r>
            <a:endParaRPr lang="en-US"/>
          </a:p>
        </p:txBody>
      </p:sp>
      <p:pic>
        <p:nvPicPr>
          <p:cNvPr id="12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39290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3760228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2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3779277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24" name="WordArt 226"/>
          <p:cNvSpPr>
            <a:spLocks noChangeArrowheads="1" noChangeShapeType="1" noTextEdit="1"/>
          </p:cNvSpPr>
          <p:nvPr/>
        </p:nvSpPr>
        <p:spPr bwMode="auto">
          <a:xfrm>
            <a:off x="776818" y="3945964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125" name="AutoShape 51"/>
          <p:cNvSpPr>
            <a:spLocks noChangeArrowheads="1"/>
          </p:cNvSpPr>
          <p:nvPr/>
        </p:nvSpPr>
        <p:spPr bwMode="auto">
          <a:xfrm>
            <a:off x="2185148" y="4881282"/>
            <a:ext cx="8496300" cy="86957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Cấm họp chợ ở đây</a:t>
            </a:r>
            <a:endParaRPr lang="en-US"/>
          </a:p>
        </p:txBody>
      </p:sp>
      <p:pic>
        <p:nvPicPr>
          <p:cNvPr id="126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49196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7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4872225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28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4945250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29" name="WordArt 226"/>
          <p:cNvSpPr>
            <a:spLocks noChangeArrowheads="1" noChangeShapeType="1" noTextEdit="1"/>
          </p:cNvSpPr>
          <p:nvPr/>
        </p:nvSpPr>
        <p:spPr bwMode="auto">
          <a:xfrm>
            <a:off x="776818" y="5057961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30" name="AutoShape 51"/>
          <p:cNvSpPr>
            <a:spLocks noChangeArrowheads="1"/>
          </p:cNvSpPr>
          <p:nvPr/>
        </p:nvSpPr>
        <p:spPr bwMode="auto">
          <a:xfrm>
            <a:off x="2171701" y="5895975"/>
            <a:ext cx="8496300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Sắp có chợ ở một khu vực gần đường.</a:t>
            </a:r>
          </a:p>
        </p:txBody>
      </p:sp>
      <p:pic>
        <p:nvPicPr>
          <p:cNvPr id="13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59102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5975631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590895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34" name="WordArt 226"/>
          <p:cNvSpPr>
            <a:spLocks noChangeArrowheads="1" noChangeShapeType="1" noTextEdit="1"/>
          </p:cNvSpPr>
          <p:nvPr/>
        </p:nvSpPr>
        <p:spPr bwMode="auto">
          <a:xfrm>
            <a:off x="776818" y="6161367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35" name="AutoShape 27"/>
          <p:cNvSpPr>
            <a:spLocks noChangeArrowheads="1"/>
          </p:cNvSpPr>
          <p:nvPr/>
        </p:nvSpPr>
        <p:spPr bwMode="auto">
          <a:xfrm>
            <a:off x="389965" y="173505"/>
            <a:ext cx="1855694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WordArt 28"/>
          <p:cNvSpPr>
            <a:spLocks noChangeArrowheads="1" noChangeShapeType="1" noTextEdit="1"/>
          </p:cNvSpPr>
          <p:nvPr/>
        </p:nvSpPr>
        <p:spPr bwMode="auto">
          <a:xfrm>
            <a:off x="892363" y="609134"/>
            <a:ext cx="92299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Caâu </a:t>
            </a: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3</a:t>
            </a:r>
            <a:endParaRPr lang="en-US" sz="36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sp>
        <p:nvSpPr>
          <p:cNvPr id="140" name="WordArt 3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41" name="WordArt 3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42" name="WordArt 34"/>
          <p:cNvSpPr>
            <a:spLocks noChangeArrowheads="1" noChangeShapeType="1" noTextEdit="1"/>
          </p:cNvSpPr>
          <p:nvPr/>
        </p:nvSpPr>
        <p:spPr bwMode="auto">
          <a:xfrm>
            <a:off x="10483851" y="44196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43" name="WordArt 35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44" name="WordArt 36"/>
          <p:cNvSpPr>
            <a:spLocks noChangeArrowheads="1" noChangeShapeType="1" noTextEdit="1"/>
          </p:cNvSpPr>
          <p:nvPr/>
        </p:nvSpPr>
        <p:spPr bwMode="auto">
          <a:xfrm>
            <a:off x="105410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45" name="WordArt 37"/>
          <p:cNvSpPr>
            <a:spLocks noChangeArrowheads="1" noChangeShapeType="1" noTextEdit="1"/>
          </p:cNvSpPr>
          <p:nvPr/>
        </p:nvSpPr>
        <p:spPr bwMode="auto">
          <a:xfrm>
            <a:off x="10496551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46" name="WordArt 38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47" name="WordArt 39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48" name="WordArt 40"/>
          <p:cNvSpPr>
            <a:spLocks noChangeArrowheads="1" noChangeShapeType="1" noTextEdit="1"/>
          </p:cNvSpPr>
          <p:nvPr/>
        </p:nvSpPr>
        <p:spPr bwMode="auto">
          <a:xfrm>
            <a:off x="10483851" y="44338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49" name="WordArt 41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50" name="WordArt 4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51" name="WordArt 4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152" name="WordArt 44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153" name="WordArt 45"/>
          <p:cNvSpPr>
            <a:spLocks noChangeArrowheads="1" noChangeShapeType="1" noTextEdit="1"/>
          </p:cNvSpPr>
          <p:nvPr/>
        </p:nvSpPr>
        <p:spPr bwMode="auto">
          <a:xfrm>
            <a:off x="10464800" y="44291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154" name="WordArt 46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155" name="WordArt 47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10030012" y="4585447"/>
            <a:ext cx="2336800" cy="1752600"/>
            <a:chOff x="4320" y="2928"/>
            <a:chExt cx="1104" cy="1104"/>
          </a:xfrm>
        </p:grpSpPr>
        <p:sp>
          <p:nvSpPr>
            <p:cNvPr id="10282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0283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0281" name="Picture 5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</a:blip>
          <a:srcRect/>
          <a:stretch>
            <a:fillRect/>
          </a:stretch>
        </p:blipFill>
        <p:spPr bwMode="auto">
          <a:xfrm>
            <a:off x="11582400" y="6319838"/>
            <a:ext cx="6096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326341" y="237565"/>
            <a:ext cx="4666129" cy="25863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000" b="1"/>
              <a:t> </a:t>
            </a:r>
            <a:r>
              <a:rPr lang="en-US" sz="4000" b="1" smtClean="0"/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bên có ý 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 gì? Chọn câu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trả lời đúng:</a:t>
            </a:r>
            <a:endParaRPr lang="nl-NL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82435" y="215154"/>
            <a:ext cx="4424083" cy="324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" dur="1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5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3" grpId="0" animBg="1"/>
      <p:bldP spid="124" grpId="0" animBg="1"/>
      <p:bldP spid="128" grpId="0" animBg="1"/>
      <p:bldP spid="129" grpId="0" animBg="1"/>
      <p:bldP spid="130" grpId="0" animBg="1"/>
      <p:bldP spid="130" grpId="1" animBg="1"/>
      <p:bldP spid="133" grpId="0" animBg="1"/>
      <p:bldP spid="134" grpId="0" animBg="1"/>
      <p:bldP spid="135" grpId="0" animBg="1"/>
      <p:bldP spid="135" grpId="1" animBg="1"/>
      <p:bldP spid="136" grpId="0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4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4844676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2" y="4818638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5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0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90" y="1740260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70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874394" y="4852296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4" y="3733800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6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9" y="4130523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17929"/>
          <a:stretch/>
        </p:blipFill>
        <p:spPr>
          <a:xfrm>
            <a:off x="0" y="5585229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6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3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8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1C8A9DF-67BC-427A-A116-7568FCF8F5D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23299" y="1067071"/>
            <a:ext cx="6919560" cy="35542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776" y="1452282"/>
            <a:ext cx="11013142" cy="301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Đọc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824" y="874058"/>
            <a:ext cx="10703858" cy="564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5789" y="196944"/>
            <a:ext cx="3630706" cy="70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 rot="5400000">
            <a:off x="7567098" y="1533091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>
            <a:off x="4053188" y="2434426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3099599" y="2865500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5607668" y="3309638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11054881" y="3897465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8808068" y="4289352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3191039" y="5190689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7998171" y="6183466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824" y="874058"/>
            <a:ext cx="10703858" cy="564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5789" y="196944"/>
            <a:ext cx="3630706" cy="70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Hình chữ nhật: Góc Tròn 1"/>
          <p:cNvSpPr/>
          <p:nvPr/>
        </p:nvSpPr>
        <p:spPr>
          <a:xfrm>
            <a:off x="6082938" y="1870166"/>
            <a:ext cx="2721428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3" name="Hình chữ nhật: Góc Tròn 1"/>
          <p:cNvSpPr/>
          <p:nvPr/>
        </p:nvSpPr>
        <p:spPr>
          <a:xfrm>
            <a:off x="1092925" y="2693126"/>
            <a:ext cx="2068285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4" name="Hình chữ nhật: Góc Tròn 1"/>
          <p:cNvSpPr/>
          <p:nvPr/>
        </p:nvSpPr>
        <p:spPr>
          <a:xfrm>
            <a:off x="1785256" y="4143103"/>
            <a:ext cx="2120537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5" name="Hình chữ nhật: Góc Tròn 1"/>
          <p:cNvSpPr/>
          <p:nvPr/>
        </p:nvSpPr>
        <p:spPr>
          <a:xfrm>
            <a:off x="9061268" y="4587240"/>
            <a:ext cx="1637212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886" y="679270"/>
            <a:ext cx="11430000" cy="109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 rot="5400000">
            <a:off x="2272938" y="1227910"/>
            <a:ext cx="653143" cy="104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5129352" y="1184367"/>
            <a:ext cx="653143" cy="104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9152712" y="1236619"/>
            <a:ext cx="653143" cy="104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9701352" y="1184367"/>
            <a:ext cx="653143" cy="104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0602688" y="1249681"/>
            <a:ext cx="653143" cy="104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11530151" y="1236619"/>
            <a:ext cx="653143" cy="104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958" y="2925945"/>
            <a:ext cx="11461613" cy="88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" name="Straight Connector 19"/>
          <p:cNvCxnSpPr/>
          <p:nvPr/>
        </p:nvCxnSpPr>
        <p:spPr>
          <a:xfrm rot="5400000">
            <a:off x="2455819" y="3300552"/>
            <a:ext cx="661851" cy="696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4711339" y="3296198"/>
            <a:ext cx="661851" cy="696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8355876" y="3296198"/>
            <a:ext cx="661851" cy="696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11490962" y="3257009"/>
            <a:ext cx="661851" cy="696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369</Words>
  <Application>WPS Presentation</Application>
  <PresentationFormat>Custom</PresentationFormat>
  <Paragraphs>151</Paragraphs>
  <Slides>47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17</cp:revision>
  <dcterms:created xsi:type="dcterms:W3CDTF">2020-09-01T13:58:58Z</dcterms:created>
  <dcterms:modified xsi:type="dcterms:W3CDTF">2025-03-19T02:18:28Z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