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94" r:id="rId2"/>
    <p:sldId id="291" r:id="rId3"/>
    <p:sldId id="257" r:id="rId4"/>
    <p:sldId id="258" r:id="rId5"/>
    <p:sldId id="259" r:id="rId6"/>
    <p:sldId id="260" r:id="rId7"/>
    <p:sldId id="261" r:id="rId8"/>
    <p:sldId id="293" r:id="rId9"/>
    <p:sldId id="286" r:id="rId10"/>
    <p:sldId id="265" r:id="rId11"/>
    <p:sldId id="267" r:id="rId12"/>
    <p:sldId id="290" r:id="rId13"/>
    <p:sldId id="268" r:id="rId14"/>
    <p:sldId id="289" r:id="rId15"/>
    <p:sldId id="287" r:id="rId16"/>
    <p:sldId id="270" r:id="rId17"/>
    <p:sldId id="271" r:id="rId18"/>
    <p:sldId id="272" r:id="rId19"/>
    <p:sldId id="273" r:id="rId20"/>
    <p:sldId id="296" r:id="rId21"/>
    <p:sldId id="274" r:id="rId22"/>
    <p:sldId id="275" r:id="rId23"/>
    <p:sldId id="283" r:id="rId24"/>
    <p:sldId id="295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70" d="100"/>
          <a:sy n="70" d="100"/>
        </p:scale>
        <p:origin x="-1386" y="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85BDD6-62DE-4DCB-86FE-6D9DA123B334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189CB-4E57-479F-8895-E69859F2E1A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953574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877318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E83068-B7AC-4F5F-B5AC-7283E0BD28E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89087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E83068-B7AC-4F5F-B5AC-7283E0BD28E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89087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4386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BB949-23D8-4F65-981C-DFAA1B973630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B07C9-09EC-40F6-8E41-24CA22675C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28665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BB949-23D8-4F65-981C-DFAA1B973630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B07C9-09EC-40F6-8E41-24CA22675C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0214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BB949-23D8-4F65-981C-DFAA1B973630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B07C9-09EC-40F6-8E41-24CA22675C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953078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9482579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BB949-23D8-4F65-981C-DFAA1B973630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B07C9-09EC-40F6-8E41-24CA22675C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4426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BB949-23D8-4F65-981C-DFAA1B973630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B07C9-09EC-40F6-8E41-24CA22675C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849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BB949-23D8-4F65-981C-DFAA1B973630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B07C9-09EC-40F6-8E41-24CA22675C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35974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BB949-23D8-4F65-981C-DFAA1B973630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B07C9-09EC-40F6-8E41-24CA22675C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53932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BB949-23D8-4F65-981C-DFAA1B973630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B07C9-09EC-40F6-8E41-24CA22675C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26318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BB949-23D8-4F65-981C-DFAA1B973630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B07C9-09EC-40F6-8E41-24CA22675C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2006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BB949-23D8-4F65-981C-DFAA1B973630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B07C9-09EC-40F6-8E41-24CA22675C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15233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BB949-23D8-4F65-981C-DFAA1B973630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B07C9-09EC-40F6-8E41-24CA22675C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87446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9BB949-23D8-4F65-981C-DFAA1B973630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EB07C9-09EC-40F6-8E41-24CA22675C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06061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24.svg"/><Relationship Id="rId12" Type="http://schemas.openxmlformats.org/officeDocument/2006/relationships/image" Target="../media/image26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11" Type="http://schemas.openxmlformats.org/officeDocument/2006/relationships/image" Target="../media/image34.png"/><Relationship Id="rId10" Type="http://schemas.microsoft.com/office/2007/relationships/hdphoto" Target="../media/hdphoto4.wdp"/><Relationship Id="rId4" Type="http://schemas.openxmlformats.org/officeDocument/2006/relationships/image" Target="../media/image31.png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24.svg"/><Relationship Id="rId12" Type="http://schemas.openxmlformats.org/officeDocument/2006/relationships/image" Target="../media/image26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11" Type="http://schemas.openxmlformats.org/officeDocument/2006/relationships/image" Target="../media/image34.png"/><Relationship Id="rId5" Type="http://schemas.microsoft.com/office/2007/relationships/hdphoto" Target="../media/hdphoto6.wdp"/><Relationship Id="rId10" Type="http://schemas.microsoft.com/office/2007/relationships/hdphoto" Target="../media/hdphoto4.wdp"/><Relationship Id="rId4" Type="http://schemas.openxmlformats.org/officeDocument/2006/relationships/image" Target="../media/image40.png"/><Relationship Id="rId9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26.png"/><Relationship Id="rId7" Type="http://schemas.openxmlformats.org/officeDocument/2006/relationships/image" Target="../media/image45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51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microsoft.com/office/2007/relationships/hdphoto" Target="../media/hdphoto4.wdp"/><Relationship Id="rId2" Type="http://schemas.openxmlformats.org/officeDocument/2006/relationships/slideLayout" Target="../slideLayouts/slideLayout12.xml"/><Relationship Id="rId1" Type="http://schemas.openxmlformats.org/officeDocument/2006/relationships/video" Target="file:///E:\n&#259;m%20h&#7885;c%202024%20-%202025\G.%20&#193;N%20-%20CT%204E%20-%2024-%2025\GI&#193;O%20&#193;N%20PP\Gi&#7899;i%20thi&#7879;u%20Khu%20Di%20T&#237;ch%20L&#7883;ch%20S&#7917;%20&#272;&#7873;n%20H&#249;ng%20-%20Tr&#7903;%20v&#7873;%20C&#7897;i%20Ngu&#7891;n%20(Full%20Version).mp4" TargetMode="External"/><Relationship Id="rId5" Type="http://schemas.openxmlformats.org/officeDocument/2006/relationships/image" Target="../media/image27.png"/><Relationship Id="rId10" Type="http://schemas.openxmlformats.org/officeDocument/2006/relationships/image" Target="../media/image55.png"/><Relationship Id="rId4" Type="http://schemas.openxmlformats.org/officeDocument/2006/relationships/image" Target="../media/image26.png"/><Relationship Id="rId9" Type="http://schemas.microsoft.com/office/2007/relationships/hdphoto" Target="../media/hdphoto3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slide" Target="slide7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slide" Target="slide4.xml"/><Relationship Id="rId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4.wdp"/><Relationship Id="rId5" Type="http://schemas.openxmlformats.org/officeDocument/2006/relationships/image" Target="../media/image27.png"/><Relationship Id="rId10" Type="http://schemas.microsoft.com/office/2007/relationships/hdphoto" Target="../media/hdphoto3.wdp"/><Relationship Id="rId4" Type="http://schemas.openxmlformats.org/officeDocument/2006/relationships/image" Target="../media/image26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06750ADD-F4D3-46C9-A625-276FCFA397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823" b="1283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xmlns="" id="{04518715-3F33-4096-B816-54E55064E9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892" b="29156"/>
          <a:stretch/>
        </p:blipFill>
        <p:spPr>
          <a:xfrm>
            <a:off x="1447800" y="-307876"/>
            <a:ext cx="6553200" cy="59860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67CFA766-160D-4CBE-92DA-2965312A076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238" t="57993" r="24514" b="-1075"/>
          <a:stretch/>
        </p:blipFill>
        <p:spPr>
          <a:xfrm>
            <a:off x="963436" y="4090219"/>
            <a:ext cx="1002892" cy="2954594"/>
          </a:xfrm>
          <a:prstGeom prst="rect">
            <a:avLst/>
          </a:prstGeom>
        </p:spPr>
      </p:pic>
      <p:grpSp>
        <p:nvGrpSpPr>
          <p:cNvPr id="6" name="组合 28">
            <a:extLst>
              <a:ext uri="{FF2B5EF4-FFF2-40B4-BE49-F238E27FC236}">
                <a16:creationId xmlns:a16="http://schemas.microsoft.com/office/drawing/2014/main" xmlns="" id="{8281CEB0-C03B-4023-8D37-E3B4CB48EA99}"/>
              </a:ext>
            </a:extLst>
          </p:cNvPr>
          <p:cNvGrpSpPr/>
          <p:nvPr/>
        </p:nvGrpSpPr>
        <p:grpSpPr>
          <a:xfrm>
            <a:off x="-85222" y="3429000"/>
            <a:ext cx="9229222" cy="3522407"/>
            <a:chOff x="-113629" y="3428999"/>
            <a:chExt cx="12305629" cy="3522407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5E5BB0C8-7E9C-4AE4-AE36-619901F433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56919" r="79247" b="5949"/>
            <a:stretch/>
          </p:blipFill>
          <p:spPr>
            <a:xfrm>
              <a:off x="-113629" y="3763295"/>
              <a:ext cx="948813" cy="2546555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95FAAF2F-07EF-4E4B-BC76-20E15E8437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3968" t="70707" r="42426" b="104"/>
            <a:stretch/>
          </p:blipFill>
          <p:spPr>
            <a:xfrm>
              <a:off x="10014154" y="4095135"/>
              <a:ext cx="1489587" cy="2762865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CB84EFC8-90A8-4F07-B0E9-E9EFE998A3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2473" t="56918"/>
            <a:stretch/>
          </p:blipFill>
          <p:spPr>
            <a:xfrm>
              <a:off x="11390671" y="3903406"/>
              <a:ext cx="801329" cy="2954594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6F38B4C8-3DAE-4D0B-BD27-5D475EFF30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064" t="71506" r="69295" b="-1"/>
            <a:stretch/>
          </p:blipFill>
          <p:spPr>
            <a:xfrm>
              <a:off x="89013" y="3428999"/>
              <a:ext cx="1816433" cy="342900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7F092904-E323-4B43-A578-9229B80E42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4454" t="50539" r="1953"/>
            <a:stretch/>
          </p:blipFill>
          <p:spPr>
            <a:xfrm>
              <a:off x="1702980" y="3903404"/>
              <a:ext cx="2069533" cy="2954595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E81ADB1E-3630-4131-A313-91EF52364A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84014" r="72007"/>
            <a:stretch/>
          </p:blipFill>
          <p:spPr>
            <a:xfrm>
              <a:off x="2225" y="5158905"/>
              <a:ext cx="1983524" cy="1699095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xmlns="" id="{B864279D-DFDB-41B0-8690-2B51ACA5E6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56919" r="79247" b="5949"/>
            <a:stretch/>
          </p:blipFill>
          <p:spPr>
            <a:xfrm>
              <a:off x="10893162" y="4404851"/>
              <a:ext cx="948813" cy="2546555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xmlns="" id="{5DF2B553-4E7C-4733-9C22-23DFB9311E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064" t="71506" r="69295" b="-1"/>
            <a:stretch/>
          </p:blipFill>
          <p:spPr>
            <a:xfrm>
              <a:off x="2788972" y="4516468"/>
              <a:ext cx="1232303" cy="2326299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xmlns="" id="{783936A9-FD48-4215-BE66-C7B2BCC6E0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4454" t="50539" r="1953"/>
            <a:stretch/>
          </p:blipFill>
          <p:spPr>
            <a:xfrm>
              <a:off x="3467342" y="4951894"/>
              <a:ext cx="1335123" cy="1906105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xmlns="" id="{E8EE603A-FABD-4F61-9A89-2B44E20746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8856" t="84371" r="6826" b="360"/>
            <a:stretch/>
          </p:blipFill>
          <p:spPr>
            <a:xfrm>
              <a:off x="3557664" y="5722374"/>
              <a:ext cx="2711405" cy="1143241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C25809AE-507C-4A9E-BBBF-980E2D7DC9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8856" t="84371" r="6826" b="360"/>
            <a:stretch/>
          </p:blipFill>
          <p:spPr>
            <a:xfrm>
              <a:off x="8634438" y="5722374"/>
              <a:ext cx="2711405" cy="1143241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xmlns="" id="{126234B8-3AE3-45D4-AB55-DA2FC05F8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4454" t="50539" r="1953" b="31637"/>
            <a:stretch/>
          </p:blipFill>
          <p:spPr>
            <a:xfrm>
              <a:off x="6344213" y="5800896"/>
              <a:ext cx="2069533" cy="1064719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xmlns="" id="{C7958AD2-FF33-48CE-86AF-394DE1316E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064" t="71506" r="69295" b="8801"/>
            <a:stretch/>
          </p:blipFill>
          <p:spPr>
            <a:xfrm>
              <a:off x="7723908" y="5257934"/>
              <a:ext cx="1232303" cy="1607681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xmlns="" id="{795970EF-FF8D-4330-ACCC-84815B52B0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4454" t="50539" r="1953" b="18845"/>
            <a:stretch/>
          </p:blipFill>
          <p:spPr>
            <a:xfrm>
              <a:off x="7989173" y="5678128"/>
              <a:ext cx="1335123" cy="1179871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xmlns="" id="{3B296BDB-A582-4269-A881-2A32C441B2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56919" r="79247" b="25085"/>
            <a:stretch/>
          </p:blipFill>
          <p:spPr>
            <a:xfrm>
              <a:off x="6470542" y="5631426"/>
              <a:ext cx="948813" cy="1234189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xmlns="" id="{58E1CF32-A92A-4C5A-ACE8-0CB117E3C0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4454" t="50539" r="1953" b="33639"/>
            <a:stretch/>
          </p:blipFill>
          <p:spPr>
            <a:xfrm>
              <a:off x="5616923" y="6255880"/>
              <a:ext cx="1335123" cy="609736"/>
            </a:xfrm>
            <a:prstGeom prst="rect">
              <a:avLst/>
            </a:prstGeom>
          </p:spPr>
        </p:pic>
      </p:grpSp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BD96DF90-6CBD-4838-8839-4CEECDA20D50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2473" b="82004"/>
          <a:stretch/>
        </p:blipFill>
        <p:spPr>
          <a:xfrm>
            <a:off x="7094786" y="4667872"/>
            <a:ext cx="1286797" cy="1234189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xmlns="" id="{76A0C412-DA72-4E5F-B95A-1C92E734AE85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617" t="10820" r="2856" b="71184"/>
          <a:stretch/>
        </p:blipFill>
        <p:spPr>
          <a:xfrm>
            <a:off x="7054306" y="558148"/>
            <a:ext cx="1286797" cy="1234189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xmlns="" id="{6E38DEB4-DA69-4491-8A1D-76E12128FF11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4779" t="35209" r="181" b="46795"/>
          <a:stretch/>
        </p:blipFill>
        <p:spPr>
          <a:xfrm>
            <a:off x="8623625" y="3077257"/>
            <a:ext cx="515713" cy="1234189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A713DBB4-5073-4304-8061-828D9C7414D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9350" r="78293" b="45125"/>
          <a:stretch/>
        </p:blipFill>
        <p:spPr>
          <a:xfrm>
            <a:off x="-6152" y="931892"/>
            <a:ext cx="1362325" cy="1948674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91E3285F-D980-4A99-A520-78293C7FE9F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4269" t="1181" r="376" b="83294"/>
          <a:stretch/>
        </p:blipFill>
        <p:spPr>
          <a:xfrm>
            <a:off x="8163720" y="479242"/>
            <a:ext cx="980281" cy="1982276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xmlns="" id="{30338FC9-80E6-4CE8-9189-85459D358526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2473" b="82004"/>
          <a:stretch/>
        </p:blipFill>
        <p:spPr>
          <a:xfrm>
            <a:off x="1296227" y="302036"/>
            <a:ext cx="741600" cy="711281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524000" y="1828800"/>
            <a:ext cx="6400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 smtClean="0"/>
              <a:t>LỊCH SỬ VÀ ĐỊA LÍ</a:t>
            </a:r>
          </a:p>
          <a:p>
            <a:pPr algn="ctr">
              <a:lnSpc>
                <a:spcPct val="150000"/>
              </a:lnSpc>
            </a:pPr>
            <a:r>
              <a:rPr lang="en-US" sz="4800" b="1" dirty="0" smtClean="0">
                <a:solidFill>
                  <a:srgbClr val="FF0000"/>
                </a:solidFill>
              </a:rPr>
              <a:t>LỚP 4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344901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19">
            <a:extLst>
              <a:ext uri="{FF2B5EF4-FFF2-40B4-BE49-F238E27FC236}">
                <a16:creationId xmlns="" xmlns:a16="http://schemas.microsoft.com/office/drawing/2014/main" id="{541060ED-08DC-ED51-CCD2-468424EF56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923225" y="791117"/>
            <a:ext cx="3735395" cy="7905597"/>
          </a:xfrm>
          <a:prstGeom prst="rect">
            <a:avLst/>
          </a:prstGeom>
        </p:spPr>
      </p:pic>
      <p:pic>
        <p:nvPicPr>
          <p:cNvPr id="21" name="Picture 8">
            <a:extLst>
              <a:ext uri="{FF2B5EF4-FFF2-40B4-BE49-F238E27FC236}">
                <a16:creationId xmlns="" xmlns:a16="http://schemas.microsoft.com/office/drawing/2014/main" id="{A45FC95F-0E2C-AEB9-ED8A-ED393D578E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31780" y="-10396"/>
            <a:ext cx="1408201" cy="2191752"/>
          </a:xfrm>
          <a:prstGeom prst="rect">
            <a:avLst/>
          </a:prstGeom>
        </p:spPr>
      </p:pic>
      <p:pic>
        <p:nvPicPr>
          <p:cNvPr id="22" name="Picture 8">
            <a:extLst>
              <a:ext uri="{FF2B5EF4-FFF2-40B4-BE49-F238E27FC236}">
                <a16:creationId xmlns="" xmlns:a16="http://schemas.microsoft.com/office/drawing/2014/main" id="{51A0A7D8-8A4C-FC26-93CB-F5BA442BE85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7733478" y="0"/>
            <a:ext cx="1410523" cy="2195366"/>
          </a:xfrm>
          <a:prstGeom prst="rect">
            <a:avLst/>
          </a:prstGeom>
        </p:spPr>
      </p:pic>
      <p:pic>
        <p:nvPicPr>
          <p:cNvPr id="24" name="Picture 23" descr="Text&#10;&#10;Description automatically generated">
            <a:extLst>
              <a:ext uri="{FF2B5EF4-FFF2-40B4-BE49-F238E27FC236}">
                <a16:creationId xmlns="" xmlns:a16="http://schemas.microsoft.com/office/drawing/2014/main" id="{DC8F0324-A490-6045-78D2-B97928A86EA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backgroundRemoval t="9976" b="96648" l="1548" r="90000">
                        <a14:foregroundMark x1="24762" y1="31745" x2="27381" y2="46890"/>
                        <a14:foregroundMark x1="1607" y1="59006" x2="24405" y2="73708"/>
                        <a14:foregroundMark x1="24405" y1="73708" x2="24524" y2="73708"/>
                        <a14:foregroundMark x1="24762" y1="75040" x2="25536" y2="96648"/>
                        <a14:foregroundMark x1="25536" y1="96648" x2="25655" y2="96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91132"/>
            <a:ext cx="5301465" cy="9341599"/>
          </a:xfrm>
          <a:prstGeom prst="rect">
            <a:avLst/>
          </a:prstGeom>
          <a:effectLst>
            <a:glow rad="114300">
              <a:schemeClr val="bg1">
                <a:lumMod val="95000"/>
                <a:alpha val="91000"/>
              </a:schemeClr>
            </a:glow>
            <a:outerShdw blurRad="50800" dist="38100" dir="2700000" sx="102000" sy="102000" algn="tl" rotWithShape="0">
              <a:prstClr val="black">
                <a:alpha val="22000"/>
              </a:prstClr>
            </a:outerShdw>
          </a:effectLst>
        </p:spPr>
      </p:pic>
      <p:pic>
        <p:nvPicPr>
          <p:cNvPr id="27" name="Picture 9">
            <a:extLst>
              <a:ext uri="{FF2B5EF4-FFF2-40B4-BE49-F238E27FC236}">
                <a16:creationId xmlns="" xmlns:a16="http://schemas.microsoft.com/office/drawing/2014/main" id="{E370591C-A785-98B7-B2E9-A5EAE932365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alphaModFix amt="66000"/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408201" y="-603101"/>
            <a:ext cx="6936983" cy="1700784"/>
          </a:xfrm>
          <a:prstGeom prst="rect">
            <a:avLst/>
          </a:prstGeom>
        </p:spPr>
      </p:pic>
      <p:pic>
        <p:nvPicPr>
          <p:cNvPr id="29" name="Picture 8">
            <a:extLst>
              <a:ext uri="{FF2B5EF4-FFF2-40B4-BE49-F238E27FC236}">
                <a16:creationId xmlns="" xmlns:a16="http://schemas.microsoft.com/office/drawing/2014/main" id="{7B6FF4D9-D75B-F4CC-615B-517BADE737D2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>
          <a:xfrm>
            <a:off x="-1756881" y="5671336"/>
            <a:ext cx="4723545" cy="15845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B634998-83F1-FFF3-481D-C8A5694ED642}"/>
              </a:ext>
            </a:extLst>
          </p:cNvPr>
          <p:cNvSpPr txBox="1"/>
          <p:nvPr/>
        </p:nvSpPr>
        <p:spPr>
          <a:xfrm flipH="1">
            <a:off x="2118335" y="1619083"/>
            <a:ext cx="62268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Hoạt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động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1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baseline="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6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6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6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6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6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6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sz="6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6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Đền</a:t>
            </a:r>
            <a:r>
              <a:rPr lang="en-US" sz="6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Hùng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706567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6">
            <a:extLst>
              <a:ext uri="{FF2B5EF4-FFF2-40B4-BE49-F238E27FC236}">
                <a16:creationId xmlns="" xmlns:a16="http://schemas.microsoft.com/office/drawing/2014/main" id="{015BFE91-663D-2438-4E78-3F6AD79654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907711" y="4704507"/>
            <a:ext cx="7540518" cy="3883367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42" name="Picture 25">
            <a:extLst>
              <a:ext uri="{FF2B5EF4-FFF2-40B4-BE49-F238E27FC236}">
                <a16:creationId xmlns="" xmlns:a16="http://schemas.microsoft.com/office/drawing/2014/main" id="{8FD59833-AAE3-FA6D-AA0A-B54A09884AA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414629" y="4955951"/>
            <a:ext cx="4926632" cy="2857446"/>
          </a:xfrm>
          <a:prstGeom prst="rect">
            <a:avLst/>
          </a:prstGeom>
        </p:spPr>
      </p:pic>
      <p:pic>
        <p:nvPicPr>
          <p:cNvPr id="41" name="Picture 25">
            <a:extLst>
              <a:ext uri="{FF2B5EF4-FFF2-40B4-BE49-F238E27FC236}">
                <a16:creationId xmlns="" xmlns:a16="http://schemas.microsoft.com/office/drawing/2014/main" id="{6D64ED2B-DE36-A225-4020-19D54C068C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815612" y="4884199"/>
            <a:ext cx="4926632" cy="2857446"/>
          </a:xfrm>
          <a:prstGeom prst="rect">
            <a:avLst/>
          </a:prstGeom>
        </p:spPr>
      </p:pic>
      <p:pic>
        <p:nvPicPr>
          <p:cNvPr id="35" name="Picture 26">
            <a:extLst>
              <a:ext uri="{FF2B5EF4-FFF2-40B4-BE49-F238E27FC236}">
                <a16:creationId xmlns="" xmlns:a16="http://schemas.microsoft.com/office/drawing/2014/main" id="{C5001027-2D9E-CF58-6A52-1FC1CF78D2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421824" y="4223675"/>
            <a:ext cx="7540518" cy="3883367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B96166E-DC4F-41B0-8C73-E304B9D215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bright="-14000" contrast="29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58" y="164395"/>
            <a:ext cx="4046521" cy="65292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74F0D43-F6D2-4D2A-AE98-341A7A1ACAD3}"/>
              </a:ext>
            </a:extLst>
          </p:cNvPr>
          <p:cNvSpPr txBox="1"/>
          <p:nvPr/>
        </p:nvSpPr>
        <p:spPr>
          <a:xfrm>
            <a:off x="4823165" y="304800"/>
            <a:ext cx="432083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74F0D43-F6D2-4D2A-AE98-341A7A1ACAD3}"/>
              </a:ext>
            </a:extLst>
          </p:cNvPr>
          <p:cNvSpPr txBox="1"/>
          <p:nvPr/>
        </p:nvSpPr>
        <p:spPr>
          <a:xfrm>
            <a:off x="4823165" y="3657600"/>
            <a:ext cx="432083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109343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B96166E-DC4F-41B0-8C73-E304B9D215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-12000" contrast="24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58" y="164395"/>
            <a:ext cx="8077042" cy="65292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6">
            <a:extLst>
              <a:ext uri="{FF2B5EF4-FFF2-40B4-BE49-F238E27FC236}">
                <a16:creationId xmlns="" xmlns:a16="http://schemas.microsoft.com/office/drawing/2014/main" id="{015BFE91-663D-2438-4E78-3F6AD79654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907711" y="4704507"/>
            <a:ext cx="7540518" cy="3883367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42" name="Picture 25">
            <a:extLst>
              <a:ext uri="{FF2B5EF4-FFF2-40B4-BE49-F238E27FC236}">
                <a16:creationId xmlns="" xmlns:a16="http://schemas.microsoft.com/office/drawing/2014/main" id="{8FD59833-AAE3-FA6D-AA0A-B54A09884AA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414629" y="4955951"/>
            <a:ext cx="4926632" cy="2857446"/>
          </a:xfrm>
          <a:prstGeom prst="rect">
            <a:avLst/>
          </a:prstGeom>
        </p:spPr>
      </p:pic>
      <p:pic>
        <p:nvPicPr>
          <p:cNvPr id="41" name="Picture 25">
            <a:extLst>
              <a:ext uri="{FF2B5EF4-FFF2-40B4-BE49-F238E27FC236}">
                <a16:creationId xmlns="" xmlns:a16="http://schemas.microsoft.com/office/drawing/2014/main" id="{6D64ED2B-DE36-A225-4020-19D54C068C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48687" y="5688228"/>
            <a:ext cx="4926632" cy="2857446"/>
          </a:xfrm>
          <a:prstGeom prst="rect">
            <a:avLst/>
          </a:prstGeom>
        </p:spPr>
      </p:pic>
      <p:pic>
        <p:nvPicPr>
          <p:cNvPr id="35" name="Picture 26">
            <a:extLst>
              <a:ext uri="{FF2B5EF4-FFF2-40B4-BE49-F238E27FC236}">
                <a16:creationId xmlns="" xmlns:a16="http://schemas.microsoft.com/office/drawing/2014/main" id="{C5001027-2D9E-CF58-6A52-1FC1CF78D2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421824" y="4223675"/>
            <a:ext cx="7540518" cy="3883367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B96166E-DC4F-41B0-8C73-E304B9D215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bright="-12000" contrast="21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575" y="219343"/>
            <a:ext cx="4163154" cy="681170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A47B7917-95AF-40CC-B64F-71D13946DB86}"/>
              </a:ext>
            </a:extLst>
          </p:cNvPr>
          <p:cNvSpPr txBox="1"/>
          <p:nvPr/>
        </p:nvSpPr>
        <p:spPr>
          <a:xfrm>
            <a:off x="533400" y="914400"/>
            <a:ext cx="3752416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solidFill>
                  <a:sysClr val="windowText" lastClr="000000"/>
                </a:solidFill>
              </a:rPr>
              <a:t>	</a:t>
            </a:r>
            <a:r>
              <a:rPr lang="vi-VN" sz="3600" dirty="0">
                <a:solidFill>
                  <a:sysClr val="windowText" lastClr="000000"/>
                </a:solidFill>
              </a:rPr>
              <a:t>Phần lớn Khu di tích Đền Hùng nằm ở thành phố Việt Trì và phần còn lại thuộc hai huyện Lâm Thao và Phù Ninh, tỉnh Phú Thọ. </a:t>
            </a:r>
            <a:endParaRPr lang="en-US" sz="36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253863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ownloads\170942baoxaydung_image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876800" cy="5486400"/>
          </a:xfrm>
          <a:prstGeom prst="rect">
            <a:avLst/>
          </a:prstGeom>
          <a:noFill/>
        </p:spPr>
      </p:pic>
      <p:pic>
        <p:nvPicPr>
          <p:cNvPr id="3075" name="Picture 3" descr="C:\Users\Administrator\Downloads\36c61173acace24950edca11ae55d00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1447800"/>
            <a:ext cx="3810000" cy="40386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200400" y="5867400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</a:rPr>
              <a:t>Núi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Nghĩa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Lĩnh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19">
            <a:extLst>
              <a:ext uri="{FF2B5EF4-FFF2-40B4-BE49-F238E27FC236}">
                <a16:creationId xmlns="" xmlns:a16="http://schemas.microsoft.com/office/drawing/2014/main" id="{541060ED-08DC-ED51-CCD2-468424EF56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923225" y="791117"/>
            <a:ext cx="3735395" cy="7905597"/>
          </a:xfrm>
          <a:prstGeom prst="rect">
            <a:avLst/>
          </a:prstGeom>
        </p:spPr>
      </p:pic>
      <p:pic>
        <p:nvPicPr>
          <p:cNvPr id="6" name="Picture 5" descr="A picture containing schematic&#10;&#10;Description automatically generated">
            <a:extLst>
              <a:ext uri="{FF2B5EF4-FFF2-40B4-BE49-F238E27FC236}">
                <a16:creationId xmlns="" xmlns:a16="http://schemas.microsoft.com/office/drawing/2014/main" id="{4B5019B1-EE56-42A1-02C0-36AD5B7BECC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rgbClr val="EEECE1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5093" b="94630" l="10000" r="90000">
                        <a14:foregroundMark x1="37813" y1="88426" x2="53594" y2="91852"/>
                        <a14:foregroundMark x1="53594" y1="91852" x2="55313" y2="91759"/>
                        <a14:foregroundMark x1="38385" y1="88426" x2="45990" y2="93241"/>
                        <a14:foregroundMark x1="45990" y1="93241" x2="54583" y2="94722"/>
                        <a14:foregroundMark x1="54844" y1="7037" x2="42031" y2="8796"/>
                        <a14:foregroundMark x1="42031" y1="8796" x2="36927" y2="12685"/>
                        <a14:foregroundMark x1="36927" y1="12685" x2="30000" y2="23704"/>
                        <a14:foregroundMark x1="30000" y1="23704" x2="27083" y2="32963"/>
                        <a14:foregroundMark x1="54115" y1="6019" x2="55313" y2="7130"/>
                        <a14:foregroundMark x1="45990" y1="5556" x2="52917" y2="6667"/>
                        <a14:foregroundMark x1="55313" y1="6296" x2="59219" y2="7963"/>
                        <a14:foregroundMark x1="60521" y1="9352" x2="66458" y2="15833"/>
                        <a14:foregroundMark x1="66615" y1="16111" x2="68958" y2="21296"/>
                        <a14:foregroundMark x1="69375" y1="21111" x2="73073" y2="32037"/>
                        <a14:foregroundMark x1="73490" y1="32870" x2="74219" y2="49537"/>
                        <a14:foregroundMark x1="74115" y1="36204" x2="74844" y2="44444"/>
                        <a14:foregroundMark x1="75417" y1="48241" x2="73646" y2="60926"/>
                        <a14:foregroundMark x1="75573" y1="51574" x2="73698" y2="65093"/>
                        <a14:foregroundMark x1="73802" y1="65741" x2="71875" y2="73148"/>
                        <a14:foregroundMark x1="52188" y1="5093" x2="53542" y2="5556"/>
                        <a14:foregroundMark x1="24531" y1="49167" x2="24531" y2="52315"/>
                        <a14:foregroundMark x1="86667" y1="53333" x2="86667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33334">
            <a:off x="-3451426" y="3901521"/>
            <a:ext cx="18376772" cy="11622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8">
            <a:extLst>
              <a:ext uri="{FF2B5EF4-FFF2-40B4-BE49-F238E27FC236}">
                <a16:creationId xmlns="" xmlns:a16="http://schemas.microsoft.com/office/drawing/2014/main" id="{A45FC95F-0E2C-AEB9-ED8A-ED393D578E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31780" y="-10396"/>
            <a:ext cx="1408201" cy="2191752"/>
          </a:xfrm>
          <a:prstGeom prst="rect">
            <a:avLst/>
          </a:prstGeom>
        </p:spPr>
      </p:pic>
      <p:pic>
        <p:nvPicPr>
          <p:cNvPr id="22" name="Picture 8">
            <a:extLst>
              <a:ext uri="{FF2B5EF4-FFF2-40B4-BE49-F238E27FC236}">
                <a16:creationId xmlns="" xmlns:a16="http://schemas.microsoft.com/office/drawing/2014/main" id="{51A0A7D8-8A4C-FC26-93CB-F5BA442BE85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7733478" y="0"/>
            <a:ext cx="1410523" cy="2195366"/>
          </a:xfrm>
          <a:prstGeom prst="rect">
            <a:avLst/>
          </a:prstGeom>
        </p:spPr>
      </p:pic>
      <p:pic>
        <p:nvPicPr>
          <p:cNvPr id="24" name="Picture 23" descr="Text&#10;&#10;Description automatically generated">
            <a:extLst>
              <a:ext uri="{FF2B5EF4-FFF2-40B4-BE49-F238E27FC236}">
                <a16:creationId xmlns="" xmlns:a16="http://schemas.microsoft.com/office/drawing/2014/main" id="{DC8F0324-A490-6045-78D2-B97928A86EA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backgroundRemoval t="9976" b="96648" l="1548" r="90000">
                        <a14:foregroundMark x1="24762" y1="31745" x2="27381" y2="46890"/>
                        <a14:foregroundMark x1="1607" y1="59006" x2="24405" y2="73708"/>
                        <a14:foregroundMark x1="24405" y1="73708" x2="24524" y2="73708"/>
                        <a14:foregroundMark x1="24762" y1="75040" x2="25536" y2="96648"/>
                        <a14:foregroundMark x1="25536" y1="96648" x2="25655" y2="96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91132"/>
            <a:ext cx="5301465" cy="9341599"/>
          </a:xfrm>
          <a:prstGeom prst="rect">
            <a:avLst/>
          </a:prstGeom>
          <a:effectLst>
            <a:glow rad="114300">
              <a:schemeClr val="bg1">
                <a:lumMod val="95000"/>
                <a:alpha val="91000"/>
              </a:schemeClr>
            </a:glow>
            <a:outerShdw blurRad="50800" dist="38100" dir="2700000" sx="102000" sy="102000" algn="tl" rotWithShape="0">
              <a:prstClr val="black">
                <a:alpha val="22000"/>
              </a:prstClr>
            </a:outerShdw>
          </a:effectLst>
        </p:spPr>
      </p:pic>
      <p:pic>
        <p:nvPicPr>
          <p:cNvPr id="27" name="Picture 9">
            <a:extLst>
              <a:ext uri="{FF2B5EF4-FFF2-40B4-BE49-F238E27FC236}">
                <a16:creationId xmlns="" xmlns:a16="http://schemas.microsoft.com/office/drawing/2014/main" id="{E370591C-A785-98B7-B2E9-A5EAE932365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alphaModFix amt="66000"/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408201" y="-603101"/>
            <a:ext cx="6936983" cy="1700784"/>
          </a:xfrm>
          <a:prstGeom prst="rect">
            <a:avLst/>
          </a:prstGeom>
        </p:spPr>
      </p:pic>
      <p:pic>
        <p:nvPicPr>
          <p:cNvPr id="29" name="Picture 8">
            <a:extLst>
              <a:ext uri="{FF2B5EF4-FFF2-40B4-BE49-F238E27FC236}">
                <a16:creationId xmlns="" xmlns:a16="http://schemas.microsoft.com/office/drawing/2014/main" id="{7B6FF4D9-D75B-F4CC-615B-517BADE737D2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>
          <a:xfrm>
            <a:off x="-1756881" y="5671336"/>
            <a:ext cx="4723545" cy="15845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B634998-83F1-FFF3-481D-C8A5694ED642}"/>
              </a:ext>
            </a:extLst>
          </p:cNvPr>
          <p:cNvSpPr txBox="1"/>
          <p:nvPr/>
        </p:nvSpPr>
        <p:spPr>
          <a:xfrm flipH="1">
            <a:off x="1600200" y="685800"/>
            <a:ext cx="701040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Hoạt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động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2</a:t>
            </a:r>
            <a:endParaRPr kumimoji="0" lang="en-US" sz="6600" b="1" i="0" u="none" strike="noStrike" kern="1200" cap="none" spc="0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baseline="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7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7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7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7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7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trúc</a:t>
            </a:r>
            <a:r>
              <a:rPr lang="en-US" sz="7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7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7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sz="7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706567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6">
            <a:extLst>
              <a:ext uri="{FF2B5EF4-FFF2-40B4-BE49-F238E27FC236}">
                <a16:creationId xmlns="" xmlns:a16="http://schemas.microsoft.com/office/drawing/2014/main" id="{015BFE91-663D-2438-4E78-3F6AD79654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907711" y="4704507"/>
            <a:ext cx="7540518" cy="3883367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41" name="Picture 25">
            <a:extLst>
              <a:ext uri="{FF2B5EF4-FFF2-40B4-BE49-F238E27FC236}">
                <a16:creationId xmlns="" xmlns:a16="http://schemas.microsoft.com/office/drawing/2014/main" id="{6D64ED2B-DE36-A225-4020-19D54C068C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815612" y="4884199"/>
            <a:ext cx="4926632" cy="285744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A47B7917-95AF-40CC-B64F-71D13946DB86}"/>
              </a:ext>
            </a:extLst>
          </p:cNvPr>
          <p:cNvSpPr txBox="1"/>
          <p:nvPr/>
        </p:nvSpPr>
        <p:spPr>
          <a:xfrm>
            <a:off x="5257800" y="2743200"/>
            <a:ext cx="366025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1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ý: 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i="1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220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kumimoji="0" lang="en-US" sz="220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20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kumimoji="0" lang="en-US" sz="220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20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0" lang="en-US" sz="220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20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kumimoji="0" lang="en-US" sz="220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20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kumimoji="0" lang="en-US" sz="220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20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kumimoji="0" lang="en-US" sz="220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20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kumimoji="0" lang="en-US" sz="220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20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cổng</a:t>
            </a:r>
            <a:r>
              <a:rPr kumimoji="0" lang="en-US" sz="220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20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kumimoji="0" lang="en-US" sz="220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20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kumimoji="0" lang="en-US" sz="220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kumimoji="0" lang="en-US" sz="220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kumimoji="0" lang="en-US" sz="220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20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kumimoji="0" lang="en-US" sz="220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20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220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200" u="none" strike="noStrike" kern="1200" cap="none" spc="0" normalizeH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đền</a:t>
            </a:r>
            <a:endParaRPr kumimoji="0" lang="vi-VN" sz="220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74F0D43-F6D2-4D2A-AE98-341A7A1ACAD3}"/>
              </a:ext>
            </a:extLst>
          </p:cNvPr>
          <p:cNvSpPr txBox="1"/>
          <p:nvPr/>
        </p:nvSpPr>
        <p:spPr>
          <a:xfrm>
            <a:off x="5105399" y="210483"/>
            <a:ext cx="4055459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A47B7917-95AF-40CC-B64F-71D13946DB86}"/>
              </a:ext>
            </a:extLst>
          </p:cNvPr>
          <p:cNvSpPr txBox="1"/>
          <p:nvPr/>
        </p:nvSpPr>
        <p:spPr>
          <a:xfrm>
            <a:off x="5562600" y="5029200"/>
            <a:ext cx="33528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kumimoji="0" lang="en-US" sz="2200" b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LUẬN NHÓM</a:t>
            </a:r>
            <a:endParaRPr kumimoji="0" lang="vi-VN" sz="220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2" descr="C:\Users\Administrator\Downloads\9615a6b4054dbc13e55c.jpg"/>
          <p:cNvPicPr>
            <a:picLocks noChangeAspect="1" noChangeArrowheads="1"/>
          </p:cNvPicPr>
          <p:nvPr/>
        </p:nvPicPr>
        <p:blipFill>
          <a:blip r:embed="rId4">
            <a:lum bright="8000" contrast="50000"/>
          </a:blip>
          <a:srcRect/>
          <a:stretch>
            <a:fillRect/>
          </a:stretch>
        </p:blipFill>
        <p:spPr bwMode="auto">
          <a:xfrm>
            <a:off x="0" y="0"/>
            <a:ext cx="5029200" cy="617220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990600" y="6172200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Hình</a:t>
            </a:r>
            <a:r>
              <a:rPr lang="en-US" b="1" dirty="0" smtClean="0"/>
              <a:t> 2: </a:t>
            </a:r>
            <a:r>
              <a:rPr lang="en-US" b="1" dirty="0" err="1" smtClean="0"/>
              <a:t>Sơ</a:t>
            </a:r>
            <a:r>
              <a:rPr lang="en-US" b="1" dirty="0" smtClean="0"/>
              <a:t> </a:t>
            </a:r>
            <a:r>
              <a:rPr lang="en-US" b="1" dirty="0" err="1" smtClean="0"/>
              <a:t>đồ</a:t>
            </a:r>
            <a:r>
              <a:rPr lang="en-US" b="1" dirty="0" smtClean="0"/>
              <a:t> </a:t>
            </a:r>
            <a:r>
              <a:rPr lang="en-US" b="1" dirty="0" err="1" smtClean="0"/>
              <a:t>khu</a:t>
            </a:r>
            <a:r>
              <a:rPr lang="en-US" b="1" dirty="0" smtClean="0"/>
              <a:t> </a:t>
            </a:r>
            <a:r>
              <a:rPr lang="en-US" b="1" dirty="0" err="1" smtClean="0"/>
              <a:t>di</a:t>
            </a:r>
            <a:r>
              <a:rPr lang="en-US" b="1" dirty="0" smtClean="0"/>
              <a:t> </a:t>
            </a:r>
            <a:r>
              <a:rPr lang="en-US" b="1" dirty="0" err="1" smtClean="0"/>
              <a:t>tích</a:t>
            </a:r>
            <a:r>
              <a:rPr lang="en-US" b="1" dirty="0" smtClean="0"/>
              <a:t> </a:t>
            </a:r>
            <a:r>
              <a:rPr lang="en-US" b="1" dirty="0" err="1" smtClean="0"/>
              <a:t>Đền</a:t>
            </a:r>
            <a:r>
              <a:rPr lang="en-US" b="1" dirty="0" smtClean="0"/>
              <a:t> </a:t>
            </a:r>
            <a:r>
              <a:rPr lang="en-US" b="1" dirty="0" err="1" smtClean="0"/>
              <a:t>Hùng</a:t>
            </a:r>
            <a:endParaRPr lang="en-US" b="1" dirty="0"/>
          </a:p>
        </p:txBody>
      </p:sp>
    </p:spTree>
    <p:extLst>
      <p:ext uri="{BB962C8B-B14F-4D97-AF65-F5344CB8AC3E}">
        <p14:creationId xmlns="" xmlns:p14="http://schemas.microsoft.com/office/powerpoint/2010/main" val="109840233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0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6">
            <a:extLst>
              <a:ext uri="{FF2B5EF4-FFF2-40B4-BE49-F238E27FC236}">
                <a16:creationId xmlns="" xmlns:a16="http://schemas.microsoft.com/office/drawing/2014/main" id="{015BFE91-663D-2438-4E78-3F6AD79654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907711" y="4704507"/>
            <a:ext cx="7540518" cy="3883367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42" name="Picture 25">
            <a:extLst>
              <a:ext uri="{FF2B5EF4-FFF2-40B4-BE49-F238E27FC236}">
                <a16:creationId xmlns="" xmlns:a16="http://schemas.microsoft.com/office/drawing/2014/main" id="{8FD59833-AAE3-FA6D-AA0A-B54A09884AA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414629" y="4955951"/>
            <a:ext cx="4926632" cy="2857446"/>
          </a:xfrm>
          <a:prstGeom prst="rect">
            <a:avLst/>
          </a:prstGeom>
        </p:spPr>
      </p:pic>
      <p:pic>
        <p:nvPicPr>
          <p:cNvPr id="41" name="Picture 25">
            <a:extLst>
              <a:ext uri="{FF2B5EF4-FFF2-40B4-BE49-F238E27FC236}">
                <a16:creationId xmlns="" xmlns:a16="http://schemas.microsoft.com/office/drawing/2014/main" id="{6D64ED2B-DE36-A225-4020-19D54C068C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815612" y="4884199"/>
            <a:ext cx="4926632" cy="2857446"/>
          </a:xfrm>
          <a:prstGeom prst="rect">
            <a:avLst/>
          </a:prstGeom>
        </p:spPr>
      </p:pic>
      <p:pic>
        <p:nvPicPr>
          <p:cNvPr id="1026" name="Picture 2" descr="C:\Users\Administrator\Downloads\9615a6b4054dbc13e55c.jpg"/>
          <p:cNvPicPr>
            <a:picLocks noChangeAspect="1" noChangeArrowheads="1"/>
          </p:cNvPicPr>
          <p:nvPr/>
        </p:nvPicPr>
        <p:blipFill>
          <a:blip r:embed="rId4">
            <a:lum bright="12000" contrast="46000"/>
          </a:blip>
          <a:srcRect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6640660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6">
            <a:extLst>
              <a:ext uri="{FF2B5EF4-FFF2-40B4-BE49-F238E27FC236}">
                <a16:creationId xmlns="" xmlns:a16="http://schemas.microsoft.com/office/drawing/2014/main" id="{015BFE91-663D-2438-4E78-3F6AD79654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907711" y="4704507"/>
            <a:ext cx="7540518" cy="3883367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42" name="Picture 25">
            <a:extLst>
              <a:ext uri="{FF2B5EF4-FFF2-40B4-BE49-F238E27FC236}">
                <a16:creationId xmlns="" xmlns:a16="http://schemas.microsoft.com/office/drawing/2014/main" id="{8FD59833-AAE3-FA6D-AA0A-B54A09884AA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414629" y="4955951"/>
            <a:ext cx="4926632" cy="2857446"/>
          </a:xfrm>
          <a:prstGeom prst="rect">
            <a:avLst/>
          </a:prstGeom>
        </p:spPr>
      </p:pic>
      <p:pic>
        <p:nvPicPr>
          <p:cNvPr id="41" name="Picture 25">
            <a:extLst>
              <a:ext uri="{FF2B5EF4-FFF2-40B4-BE49-F238E27FC236}">
                <a16:creationId xmlns="" xmlns:a16="http://schemas.microsoft.com/office/drawing/2014/main" id="{6D64ED2B-DE36-A225-4020-19D54C068C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815612" y="4884199"/>
            <a:ext cx="4926632" cy="2857446"/>
          </a:xfrm>
          <a:prstGeom prst="rect">
            <a:avLst/>
          </a:prstGeom>
        </p:spPr>
      </p:pic>
      <p:pic>
        <p:nvPicPr>
          <p:cNvPr id="35" name="Picture 26">
            <a:extLst>
              <a:ext uri="{FF2B5EF4-FFF2-40B4-BE49-F238E27FC236}">
                <a16:creationId xmlns="" xmlns:a16="http://schemas.microsoft.com/office/drawing/2014/main" id="{C5001027-2D9E-CF58-6A52-1FC1CF78D2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421824" y="4223675"/>
            <a:ext cx="7540518" cy="3883367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D16F34C1-465C-46CE-B3E4-30F0CE038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2614963" cy="26085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6AD713C-B904-443C-94B3-273D456509AB}"/>
              </a:ext>
            </a:extLst>
          </p:cNvPr>
          <p:cNvSpPr txBox="1"/>
          <p:nvPr/>
        </p:nvSpPr>
        <p:spPr>
          <a:xfrm>
            <a:off x="609600" y="2971800"/>
            <a:ext cx="1981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Cổng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tích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8" name="Picture 4" descr="Cổng dẫn lên khu di tích đền Hùng. Trán cửa ghi bốn chữ: Cao sơn cảnh hành">
            <a:extLst>
              <a:ext uri="{FF2B5EF4-FFF2-40B4-BE49-F238E27FC236}">
                <a16:creationId xmlns="" xmlns:a16="http://schemas.microsoft.com/office/drawing/2014/main" id="{37CDDDB0-4C2A-4D29-9B37-04D4AD073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28600"/>
            <a:ext cx="2514600" cy="25907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9303F3CB-BA3C-4FC8-80A7-67DDC3DC3E7D}"/>
              </a:ext>
            </a:extLst>
          </p:cNvPr>
          <p:cNvSpPr txBox="1"/>
          <p:nvPr/>
        </p:nvSpPr>
        <p:spPr>
          <a:xfrm>
            <a:off x="3429000" y="2895600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Cổng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trung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tâm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30" name="Picture 6" descr="Bảo tàng Hùng Vương, thành phố Việt Trì | Cổng Thông Tin Điện Tử Phú Thọ">
            <a:extLst>
              <a:ext uri="{FF2B5EF4-FFF2-40B4-BE49-F238E27FC236}">
                <a16:creationId xmlns="" xmlns:a16="http://schemas.microsoft.com/office/drawing/2014/main" id="{A68BBB54-B361-4387-88CB-61CE7AB29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28600"/>
            <a:ext cx="2805030" cy="2514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AC1327FF-89A4-4B07-9FAF-4519A011C1F4}"/>
              </a:ext>
            </a:extLst>
          </p:cNvPr>
          <p:cNvSpPr txBox="1"/>
          <p:nvPr/>
        </p:nvSpPr>
        <p:spPr>
          <a:xfrm>
            <a:off x="6477000" y="2819400"/>
            <a:ext cx="21838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Vương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32" name="Picture 8" descr="Đền Hạ">
            <a:extLst>
              <a:ext uri="{FF2B5EF4-FFF2-40B4-BE49-F238E27FC236}">
                <a16:creationId xmlns="" xmlns:a16="http://schemas.microsoft.com/office/drawing/2014/main" id="{48C7460E-8F1A-4F8A-A3F1-CDA28A2C5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607" y="4067458"/>
            <a:ext cx="2834593" cy="22696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89D459FC-440B-4F37-963C-6A24B78EC3F9}"/>
              </a:ext>
            </a:extLst>
          </p:cNvPr>
          <p:cNvSpPr txBox="1"/>
          <p:nvPr/>
        </p:nvSpPr>
        <p:spPr>
          <a:xfrm>
            <a:off x="1118635" y="6346903"/>
            <a:ext cx="1964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Đền Hạ</a:t>
            </a:r>
          </a:p>
        </p:txBody>
      </p:sp>
      <p:pic>
        <p:nvPicPr>
          <p:cNvPr id="1036" name="Picture 12" descr="Đền Trung">
            <a:extLst>
              <a:ext uri="{FF2B5EF4-FFF2-40B4-BE49-F238E27FC236}">
                <a16:creationId xmlns="" xmlns:a16="http://schemas.microsoft.com/office/drawing/2014/main" id="{02705F37-95A3-4E0B-AAB9-B94EB38B3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441" y="4038600"/>
            <a:ext cx="2489595" cy="22889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1EE09598-4AD3-4D67-8863-BA31D4125219}"/>
              </a:ext>
            </a:extLst>
          </p:cNvPr>
          <p:cNvSpPr txBox="1"/>
          <p:nvPr/>
        </p:nvSpPr>
        <p:spPr>
          <a:xfrm>
            <a:off x="4157010" y="6337156"/>
            <a:ext cx="1964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Đền Trung</a:t>
            </a:r>
          </a:p>
        </p:txBody>
      </p:sp>
      <p:pic>
        <p:nvPicPr>
          <p:cNvPr id="1038" name="Picture 14" descr="Đền Giếng">
            <a:extLst>
              <a:ext uri="{FF2B5EF4-FFF2-40B4-BE49-F238E27FC236}">
                <a16:creationId xmlns="" xmlns:a16="http://schemas.microsoft.com/office/drawing/2014/main" id="{1F0784A1-40BF-4B7C-B950-4B9D436F1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453" y="3962400"/>
            <a:ext cx="2489595" cy="23747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7410F596-9E8B-43AC-8160-AA60233759C4}"/>
              </a:ext>
            </a:extLst>
          </p:cNvPr>
          <p:cNvSpPr txBox="1"/>
          <p:nvPr/>
        </p:nvSpPr>
        <p:spPr>
          <a:xfrm>
            <a:off x="7045095" y="6337155"/>
            <a:ext cx="1964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Đền Giếng</a:t>
            </a:r>
          </a:p>
        </p:txBody>
      </p:sp>
    </p:spTree>
    <p:extLst>
      <p:ext uri="{BB962C8B-B14F-4D97-AF65-F5344CB8AC3E}">
        <p14:creationId xmlns="" xmlns:p14="http://schemas.microsoft.com/office/powerpoint/2010/main" val="210776189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/>
      <p:bldP spid="18" grpId="0"/>
      <p:bldP spid="19" grpId="0"/>
      <p:bldP spid="22" grpId="0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6">
            <a:extLst>
              <a:ext uri="{FF2B5EF4-FFF2-40B4-BE49-F238E27FC236}">
                <a16:creationId xmlns="" xmlns:a16="http://schemas.microsoft.com/office/drawing/2014/main" id="{015BFE91-663D-2438-4E78-3F6AD79654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907711" y="4704507"/>
            <a:ext cx="7540518" cy="3883367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42" name="Picture 25">
            <a:extLst>
              <a:ext uri="{FF2B5EF4-FFF2-40B4-BE49-F238E27FC236}">
                <a16:creationId xmlns="" xmlns:a16="http://schemas.microsoft.com/office/drawing/2014/main" id="{8FD59833-AAE3-FA6D-AA0A-B54A09884AA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414629" y="4955951"/>
            <a:ext cx="4926632" cy="2857446"/>
          </a:xfrm>
          <a:prstGeom prst="rect">
            <a:avLst/>
          </a:prstGeom>
        </p:spPr>
      </p:pic>
      <p:pic>
        <p:nvPicPr>
          <p:cNvPr id="41" name="Picture 25">
            <a:extLst>
              <a:ext uri="{FF2B5EF4-FFF2-40B4-BE49-F238E27FC236}">
                <a16:creationId xmlns="" xmlns:a16="http://schemas.microsoft.com/office/drawing/2014/main" id="{6D64ED2B-DE36-A225-4020-19D54C068C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815612" y="4884199"/>
            <a:ext cx="4926632" cy="2857446"/>
          </a:xfrm>
          <a:prstGeom prst="rect">
            <a:avLst/>
          </a:prstGeom>
        </p:spPr>
      </p:pic>
      <p:pic>
        <p:nvPicPr>
          <p:cNvPr id="35" name="Picture 26">
            <a:extLst>
              <a:ext uri="{FF2B5EF4-FFF2-40B4-BE49-F238E27FC236}">
                <a16:creationId xmlns="" xmlns:a16="http://schemas.microsoft.com/office/drawing/2014/main" id="{C5001027-2D9E-CF58-6A52-1FC1CF78D2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425724" y="4242842"/>
            <a:ext cx="7540518" cy="3883367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040" name="Picture 16" descr="Đền Thượng với bốn chữ Nam Việt triệu tổ, phía trong cổng là bức hoành ghi Thiên địa chi linh">
            <a:extLst>
              <a:ext uri="{FF2B5EF4-FFF2-40B4-BE49-F238E27FC236}">
                <a16:creationId xmlns="" xmlns:a16="http://schemas.microsoft.com/office/drawing/2014/main" id="{DC02B4CB-D252-498E-B335-43A4AF565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92" y="236168"/>
            <a:ext cx="3108907" cy="25156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2F927377-EA75-4C1E-8C5C-4F04EA18E4BA}"/>
              </a:ext>
            </a:extLst>
          </p:cNvPr>
          <p:cNvSpPr txBox="1"/>
          <p:nvPr/>
        </p:nvSpPr>
        <p:spPr>
          <a:xfrm>
            <a:off x="1480393" y="2784444"/>
            <a:ext cx="1964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Đền Thượng</a:t>
            </a:r>
          </a:p>
        </p:txBody>
      </p:sp>
      <p:pic>
        <p:nvPicPr>
          <p:cNvPr id="1042" name="Picture 18">
            <a:extLst>
              <a:ext uri="{FF2B5EF4-FFF2-40B4-BE49-F238E27FC236}">
                <a16:creationId xmlns="" xmlns:a16="http://schemas.microsoft.com/office/drawing/2014/main" id="{16B914ED-0ECB-41EA-B3F1-CD40E776C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505200"/>
            <a:ext cx="2588220" cy="28238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D9955997-A491-47AF-85EB-7293823FF4AA}"/>
              </a:ext>
            </a:extLst>
          </p:cNvPr>
          <p:cNvSpPr txBox="1"/>
          <p:nvPr/>
        </p:nvSpPr>
        <p:spPr>
          <a:xfrm>
            <a:off x="1066800" y="6396335"/>
            <a:ext cx="2905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Hùng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Vương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BE436F3-7DC7-4DEB-AD00-385276E95A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0306" y="267657"/>
            <a:ext cx="4246494" cy="263486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9F21C3C8-CC4F-4DA2-8E52-616D33351226}"/>
              </a:ext>
            </a:extLst>
          </p:cNvPr>
          <p:cNvSpPr txBox="1"/>
          <p:nvPr/>
        </p:nvSpPr>
        <p:spPr>
          <a:xfrm>
            <a:off x="4877944" y="2938674"/>
            <a:ext cx="3580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Đền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Âu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44" name="Picture 20" descr="Đền Lạc Long Quân – Đền Hùng">
            <a:extLst>
              <a:ext uri="{FF2B5EF4-FFF2-40B4-BE49-F238E27FC236}">
                <a16:creationId xmlns="" xmlns:a16="http://schemas.microsoft.com/office/drawing/2014/main" id="{8FBCF70D-F0B0-4BF0-B763-F534FD251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576466"/>
            <a:ext cx="3810000" cy="27357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D43E5763-4DA5-4476-A9A2-0A7D2B3421B6}"/>
              </a:ext>
            </a:extLst>
          </p:cNvPr>
          <p:cNvSpPr txBox="1"/>
          <p:nvPr/>
        </p:nvSpPr>
        <p:spPr>
          <a:xfrm>
            <a:off x="4953000" y="6396335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Đền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Lạc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Long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Quân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919912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  <p:bldP spid="30" grpId="0"/>
      <p:bldP spid="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F0357FFD-3397-4260-9A47-3411EC7A6C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" y="0"/>
            <a:ext cx="9132406" cy="685800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D4C24233-7B48-4EB1-96C1-CF4BAC54860A}"/>
              </a:ext>
            </a:extLst>
          </p:cNvPr>
          <p:cNvSpPr txBox="1"/>
          <p:nvPr/>
        </p:nvSpPr>
        <p:spPr>
          <a:xfrm>
            <a:off x="1697329" y="8550300"/>
            <a:ext cx="6776738" cy="3628322"/>
          </a:xfrm>
          <a:prstGeom prst="rect">
            <a:avLst/>
          </a:prstGeom>
          <a:noFill/>
        </p:spPr>
        <p:txBody>
          <a:bodyPr wrap="square" lIns="57552" tIns="28776" rIns="57552" bIns="28776" rtlCol="0">
            <a:spAutoFit/>
          </a:bodyPr>
          <a:lstStyle/>
          <a:p>
            <a:pPr algn="ctr" defTabSz="767346">
              <a:defRPr/>
            </a:pPr>
            <a:r>
              <a:rPr lang="en-US" sz="11600" dirty="0" err="1">
                <a:ln w="57150">
                  <a:solidFill>
                    <a:srgbClr val="FF9966"/>
                  </a:solidFill>
                </a:ln>
                <a:solidFill>
                  <a:srgbClr val="FF2929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Khởi</a:t>
            </a:r>
            <a:r>
              <a:rPr lang="en-US" sz="11600" dirty="0">
                <a:ln w="57150">
                  <a:solidFill>
                    <a:srgbClr val="FF9966"/>
                  </a:solidFill>
                </a:ln>
                <a:solidFill>
                  <a:srgbClr val="FF2929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1600" dirty="0" err="1">
                <a:ln w="57150">
                  <a:solidFill>
                    <a:srgbClr val="FF9966"/>
                  </a:solidFill>
                </a:ln>
                <a:solidFill>
                  <a:srgbClr val="FF2929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động</a:t>
            </a:r>
            <a:endParaRPr lang="en-US" sz="24100" b="1" dirty="0">
              <a:ln w="57150">
                <a:solidFill>
                  <a:srgbClr val="FF9966"/>
                </a:solidFill>
              </a:ln>
              <a:solidFill>
                <a:srgbClr val="FF2929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0D1AEB60-D44D-4ECA-98E7-31C46D4755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039" y="2247900"/>
            <a:ext cx="6253924" cy="20938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9522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ownloads\0DenHung112.jpg"/>
          <p:cNvPicPr>
            <a:picLocks noChangeAspect="1" noChangeArrowheads="1"/>
          </p:cNvPicPr>
          <p:nvPr/>
        </p:nvPicPr>
        <p:blipFill>
          <a:blip r:embed="rId2">
            <a:lum bright="3000" contrast="35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311"/>
            <a:ext cx="9067800" cy="6626578"/>
          </a:xfrm>
        </p:spPr>
      </p:pic>
    </p:spTree>
    <p:extLst>
      <p:ext uri="{BB962C8B-B14F-4D97-AF65-F5344CB8AC3E}">
        <p14:creationId xmlns="" xmlns:p14="http://schemas.microsoft.com/office/powerpoint/2010/main" val="1077131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978"/>
            <a:ext cx="8898467" cy="6683022"/>
          </a:xfrm>
        </p:spPr>
      </p:pic>
    </p:spTree>
    <p:extLst>
      <p:ext uri="{BB962C8B-B14F-4D97-AF65-F5344CB8AC3E}">
        <p14:creationId xmlns="" xmlns:p14="http://schemas.microsoft.com/office/powerpoint/2010/main" val="255364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6">
            <a:extLst>
              <a:ext uri="{FF2B5EF4-FFF2-40B4-BE49-F238E27FC236}">
                <a16:creationId xmlns="" xmlns:a16="http://schemas.microsoft.com/office/drawing/2014/main" id="{015BFE91-663D-2438-4E78-3F6AD796543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907711" y="4704507"/>
            <a:ext cx="7540518" cy="3883367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42" name="Picture 25">
            <a:extLst>
              <a:ext uri="{FF2B5EF4-FFF2-40B4-BE49-F238E27FC236}">
                <a16:creationId xmlns="" xmlns:a16="http://schemas.microsoft.com/office/drawing/2014/main" id="{8FD59833-AAE3-FA6D-AA0A-B54A09884AA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414629" y="4955951"/>
            <a:ext cx="4926632" cy="2857446"/>
          </a:xfrm>
          <a:prstGeom prst="rect">
            <a:avLst/>
          </a:prstGeom>
        </p:spPr>
      </p:pic>
      <p:pic>
        <p:nvPicPr>
          <p:cNvPr id="41" name="Picture 25">
            <a:extLst>
              <a:ext uri="{FF2B5EF4-FFF2-40B4-BE49-F238E27FC236}">
                <a16:creationId xmlns="" xmlns:a16="http://schemas.microsoft.com/office/drawing/2014/main" id="{6D64ED2B-DE36-A225-4020-19D54C068C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815612" y="4884199"/>
            <a:ext cx="4926632" cy="2857446"/>
          </a:xfrm>
          <a:prstGeom prst="rect">
            <a:avLst/>
          </a:prstGeom>
        </p:spPr>
      </p:pic>
      <p:pic>
        <p:nvPicPr>
          <p:cNvPr id="35" name="Picture 26">
            <a:extLst>
              <a:ext uri="{FF2B5EF4-FFF2-40B4-BE49-F238E27FC236}">
                <a16:creationId xmlns="" xmlns:a16="http://schemas.microsoft.com/office/drawing/2014/main" id="{C5001027-2D9E-CF58-6A52-1FC1CF78D27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421824" y="4223675"/>
            <a:ext cx="7540518" cy="3883367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="" xmlns:a16="http://schemas.microsoft.com/office/drawing/2014/main" id="{3D548DB4-D8B7-6824-EF0E-6F01C2F5F5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9976" b="96648" l="1548" r="90000">
                        <a14:foregroundMark x1="24762" y1="31745" x2="27381" y2="46890"/>
                        <a14:foregroundMark x1="1607" y1="59006" x2="24405" y2="73708"/>
                        <a14:foregroundMark x1="24405" y1="73708" x2="24524" y2="73708"/>
                        <a14:foregroundMark x1="24762" y1="75040" x2="25536" y2="96648"/>
                        <a14:foregroundMark x1="25536" y1="96648" x2="25655" y2="96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1029" y="-2702312"/>
            <a:ext cx="6232971" cy="10093275"/>
          </a:xfrm>
          <a:prstGeom prst="rect">
            <a:avLst/>
          </a:prstGeom>
          <a:effectLst>
            <a:glow rad="114300">
              <a:schemeClr val="bg1">
                <a:lumMod val="95000"/>
                <a:alpha val="91000"/>
              </a:schemeClr>
            </a:glow>
            <a:outerShdw blurRad="50800" dist="38100" dir="2700000" sx="102000" sy="102000" algn="tl" rotWithShape="0">
              <a:prstClr val="black">
                <a:alpha val="22000"/>
              </a:prstClr>
            </a:outerShdw>
          </a:effectLst>
        </p:spPr>
      </p:pic>
      <p:pic>
        <p:nvPicPr>
          <p:cNvPr id="8" name="Picture 25">
            <a:extLst>
              <a:ext uri="{FF2B5EF4-FFF2-40B4-BE49-F238E27FC236}">
                <a16:creationId xmlns="" xmlns:a16="http://schemas.microsoft.com/office/drawing/2014/main" id="{6FCE8882-BF2B-EAEC-D6C2-5B9DA35287D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414742" y="5197015"/>
            <a:ext cx="4926632" cy="2857446"/>
          </a:xfrm>
          <a:prstGeom prst="rect">
            <a:avLst/>
          </a:prstGeom>
        </p:spPr>
      </p:pic>
      <p:pic>
        <p:nvPicPr>
          <p:cNvPr id="11" name="Picture 25">
            <a:extLst>
              <a:ext uri="{FF2B5EF4-FFF2-40B4-BE49-F238E27FC236}">
                <a16:creationId xmlns="" xmlns:a16="http://schemas.microsoft.com/office/drawing/2014/main" id="{6B6E777D-6AF5-167E-F1AE-B857BC43B8D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815612" y="4884199"/>
            <a:ext cx="4926632" cy="2857446"/>
          </a:xfrm>
          <a:prstGeom prst="rect">
            <a:avLst/>
          </a:prstGeom>
        </p:spPr>
      </p:pic>
      <p:pic>
        <p:nvPicPr>
          <p:cNvPr id="12" name="Picture 26">
            <a:extLst>
              <a:ext uri="{FF2B5EF4-FFF2-40B4-BE49-F238E27FC236}">
                <a16:creationId xmlns="" xmlns:a16="http://schemas.microsoft.com/office/drawing/2014/main" id="{4830AAC0-C133-5897-28F3-2E097575CBE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756562" y="4371239"/>
            <a:ext cx="7540518" cy="3883367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4" name="Picture 13" descr="Text&#10;&#10;Description automatically generated">
            <a:extLst>
              <a:ext uri="{FF2B5EF4-FFF2-40B4-BE49-F238E27FC236}">
                <a16:creationId xmlns="" xmlns:a16="http://schemas.microsoft.com/office/drawing/2014/main" id="{1A3FEDD2-2700-4013-56C5-62D298A33A5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srgbClr val="F79646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ackgroundRemoval t="23352" b="35186" l="27012" r="62688">
                        <a14:foregroundMark x1="42619" y1="27868" x2="42619" y2="310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552" t="21873" r="32852" b="63335"/>
          <a:stretch/>
        </p:blipFill>
        <p:spPr>
          <a:xfrm rot="20946871">
            <a:off x="642508" y="5180591"/>
            <a:ext cx="2309501" cy="1505173"/>
          </a:xfrm>
          <a:prstGeom prst="rect">
            <a:avLst/>
          </a:prstGeom>
        </p:spPr>
      </p:pic>
      <p:pic>
        <p:nvPicPr>
          <p:cNvPr id="13" name="Giới thiệu Khu Di Tích Lịch Sử Đền Hùng - Trở về Cội Nguồn (Full Version)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10"/>
          <a:stretch>
            <a:fillRect/>
          </a:stretch>
        </p:blipFill>
        <p:spPr>
          <a:xfrm>
            <a:off x="0" y="0"/>
            <a:ext cx="9144000" cy="7086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02967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1379" t="20025" r="2299" b="24802"/>
          <a:stretch/>
        </p:blipFill>
        <p:spPr>
          <a:xfrm rot="20520875">
            <a:off x="978358" y="673423"/>
            <a:ext cx="1829414" cy="287593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425" t="10830" r="28047" b="42989"/>
          <a:stretch/>
        </p:blipFill>
        <p:spPr>
          <a:xfrm rot="21395099">
            <a:off x="1594626" y="1925410"/>
            <a:ext cx="4896720" cy="398795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5600" b="32444"/>
          <a:stretch/>
        </p:blipFill>
        <p:spPr>
          <a:xfrm rot="21079812">
            <a:off x="394280" y="2910833"/>
            <a:ext cx="8550907" cy="58337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4955"/>
          <a:stretch/>
        </p:blipFill>
        <p:spPr>
          <a:xfrm>
            <a:off x="0" y="3083036"/>
            <a:ext cx="9144000" cy="377496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403" t="6948" r="17586" b="9272"/>
          <a:stretch/>
        </p:blipFill>
        <p:spPr>
          <a:xfrm>
            <a:off x="1408387" y="476471"/>
            <a:ext cx="6127531" cy="574565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048000" y="3124200"/>
            <a:ext cx="3124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CẢM ƠN THẦY CÔ </a:t>
            </a:r>
          </a:p>
          <a:p>
            <a:pPr algn="ctr"/>
            <a:r>
              <a:rPr lang="en-US" sz="4400" dirty="0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VÀ CÁC EM</a:t>
            </a:r>
            <a:endParaRPr lang="en-US" sz="4400" dirty="0">
              <a:solidFill>
                <a:srgbClr val="FFFF00"/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03882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3048000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Mảnh</a:t>
            </a:r>
            <a:r>
              <a:rPr lang="en-US" sz="8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8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ghép</a:t>
            </a:r>
            <a:r>
              <a:rPr lang="en-US" sz="8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8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bí</a:t>
            </a:r>
            <a:r>
              <a:rPr lang="en-US" sz="8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8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ẩn</a:t>
            </a:r>
            <a:endParaRPr lang="en-US" sz="8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6" name="Picture 2" descr="C:\Users\Administrator\Downloads\den-hung-phu-tho-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3800" y="762000"/>
            <a:ext cx="5257800" cy="5029200"/>
          </a:xfrm>
          <a:prstGeom prst="rect">
            <a:avLst/>
          </a:prstGeom>
          <a:noFill/>
        </p:spPr>
      </p:pic>
      <p:sp>
        <p:nvSpPr>
          <p:cNvPr id="12" name="Flowchart: Process 11"/>
          <p:cNvSpPr/>
          <p:nvPr/>
        </p:nvSpPr>
        <p:spPr>
          <a:xfrm>
            <a:off x="3733800" y="3276600"/>
            <a:ext cx="2590800" cy="2539637"/>
          </a:xfrm>
          <a:prstGeom prst="flowChartProces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 smtClean="0">
                <a:solidFill>
                  <a:srgbClr val="00B050"/>
                </a:solidFill>
                <a:hlinkClick r:id="rId4" action="ppaction://hlinksldjump"/>
              </a:rPr>
              <a:t>3</a:t>
            </a:r>
            <a:endParaRPr lang="en-US" sz="16600" dirty="0">
              <a:solidFill>
                <a:srgbClr val="00B050"/>
              </a:solidFill>
            </a:endParaRPr>
          </a:p>
        </p:txBody>
      </p:sp>
      <p:sp>
        <p:nvSpPr>
          <p:cNvPr id="8" name="Flowchart: Process 7"/>
          <p:cNvSpPr/>
          <p:nvPr/>
        </p:nvSpPr>
        <p:spPr>
          <a:xfrm>
            <a:off x="3733800" y="762000"/>
            <a:ext cx="2667000" cy="2514600"/>
          </a:xfrm>
          <a:prstGeom prst="flowChart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>
                <a:solidFill>
                  <a:srgbClr val="00B0F0"/>
                </a:solidFill>
                <a:hlinkClick r:id="rId5" action="ppaction://hlinksldjump"/>
              </a:rPr>
              <a:t>1</a:t>
            </a:r>
            <a:endParaRPr lang="en-US" sz="16600" dirty="0">
              <a:solidFill>
                <a:srgbClr val="00B0F0"/>
              </a:solidFill>
            </a:endParaRPr>
          </a:p>
        </p:txBody>
      </p:sp>
      <p:sp>
        <p:nvSpPr>
          <p:cNvPr id="10" name="Flowchart: Process 9"/>
          <p:cNvSpPr/>
          <p:nvPr/>
        </p:nvSpPr>
        <p:spPr>
          <a:xfrm>
            <a:off x="6324600" y="762000"/>
            <a:ext cx="2654255" cy="2533650"/>
          </a:xfrm>
          <a:prstGeom prst="flowChartProces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 smtClean="0">
                <a:hlinkClick r:id="rId6" action="ppaction://hlinksldjump"/>
              </a:rPr>
              <a:t>2</a:t>
            </a:r>
            <a:endParaRPr lang="en-US" sz="16600" dirty="0"/>
          </a:p>
        </p:txBody>
      </p:sp>
      <p:sp>
        <p:nvSpPr>
          <p:cNvPr id="11" name="Flowchart: Process 10"/>
          <p:cNvSpPr/>
          <p:nvPr/>
        </p:nvSpPr>
        <p:spPr>
          <a:xfrm>
            <a:off x="6324600" y="3276600"/>
            <a:ext cx="2667000" cy="2539637"/>
          </a:xfrm>
          <a:prstGeom prst="flowChartProcess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 smtClean="0">
                <a:solidFill>
                  <a:srgbClr val="002060"/>
                </a:solidFill>
                <a:hlinkClick r:id="rId7" action="ppaction://hlinksldjump"/>
              </a:rPr>
              <a:t>4</a:t>
            </a:r>
            <a:endParaRPr lang="en-US" sz="16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1727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D1B1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D1B1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D1B10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D1B10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2022- 2023\hình nền slide\hinh-nen-powerpoint-hoc-tap-55.jpg"/>
          <p:cNvPicPr>
            <a:picLocks noChangeAspect="1" noChangeArrowheads="1"/>
          </p:cNvPicPr>
          <p:nvPr/>
        </p:nvPicPr>
        <p:blipFill>
          <a:blip r:embed="rId2">
            <a:lum bright="4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524000" y="152400"/>
            <a:ext cx="6934200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1.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Người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dân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vùng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Trung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du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và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miền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núi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Bắc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Bộ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thường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trồng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lúa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ở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đâu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?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19400" y="5410200"/>
            <a:ext cx="502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7030A0"/>
                </a:solidFill>
              </a:rPr>
              <a:t>Ruộng</a:t>
            </a:r>
            <a:r>
              <a:rPr lang="en-US" sz="4000" b="1" dirty="0" smtClean="0">
                <a:solidFill>
                  <a:srgbClr val="7030A0"/>
                </a:solidFill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</a:rPr>
              <a:t>bậc</a:t>
            </a:r>
            <a:r>
              <a:rPr lang="en-US" sz="4000" b="1" dirty="0" smtClean="0">
                <a:solidFill>
                  <a:srgbClr val="7030A0"/>
                </a:solidFill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</a:rPr>
              <a:t>thang</a:t>
            </a:r>
            <a:endParaRPr lang="en-US" sz="4000" b="1" dirty="0">
              <a:solidFill>
                <a:srgbClr val="7030A0"/>
              </a:solidFill>
            </a:endParaRPr>
          </a:p>
        </p:txBody>
      </p:sp>
      <p:sp>
        <p:nvSpPr>
          <p:cNvPr id="4" name="Left Arrow 3">
            <a:hlinkClick r:id="rId3" action="ppaction://hlinksldjump"/>
          </p:cNvPr>
          <p:cNvSpPr/>
          <p:nvPr/>
        </p:nvSpPr>
        <p:spPr>
          <a:xfrm>
            <a:off x="6629400" y="5867400"/>
            <a:ext cx="2514600" cy="99060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9197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7620000" cy="370300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.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Vùng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trung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du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và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miền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núi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Bắc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Bộ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giáp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với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các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quốc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gia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nào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?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Left Arrow 3">
            <a:hlinkClick r:id="rId3" action="ppaction://hlinksldjump"/>
          </p:cNvPr>
          <p:cNvSpPr/>
          <p:nvPr/>
        </p:nvSpPr>
        <p:spPr>
          <a:xfrm>
            <a:off x="6076950" y="5410200"/>
            <a:ext cx="2590800" cy="106680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371600" y="4343400"/>
            <a:ext cx="495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</a:rPr>
              <a:t>Trung</a:t>
            </a:r>
            <a:r>
              <a:rPr lang="en-US" sz="4800" dirty="0" smtClean="0">
                <a:solidFill>
                  <a:srgbClr val="FF0000"/>
                </a:solidFill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</a:rPr>
              <a:t>Quốc</a:t>
            </a:r>
            <a:r>
              <a:rPr lang="en-US" sz="4800" dirty="0" smtClean="0">
                <a:solidFill>
                  <a:srgbClr val="FF0000"/>
                </a:solidFill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</a:rPr>
              <a:t>và</a:t>
            </a:r>
            <a:r>
              <a:rPr lang="en-US" sz="4800" dirty="0" smtClean="0">
                <a:solidFill>
                  <a:srgbClr val="FF0000"/>
                </a:solidFill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</a:rPr>
              <a:t>Lào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0157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" y="0"/>
            <a:ext cx="8382000" cy="47089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6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3. </a:t>
            </a:r>
            <a:r>
              <a:rPr lang="en-US" sz="6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Lễ</a:t>
            </a:r>
            <a:r>
              <a:rPr lang="en-US" sz="6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6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hội</a:t>
            </a:r>
            <a:r>
              <a:rPr lang="en-US" sz="6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6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cầu</a:t>
            </a:r>
            <a:r>
              <a:rPr lang="en-US" sz="6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6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trời</a:t>
            </a:r>
            <a:r>
              <a:rPr lang="en-US" sz="6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6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cho</a:t>
            </a:r>
            <a:r>
              <a:rPr lang="en-US" sz="6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6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mưa</a:t>
            </a:r>
            <a:r>
              <a:rPr lang="en-US" sz="6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6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thuận</a:t>
            </a:r>
            <a:r>
              <a:rPr lang="en-US" sz="6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6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gió</a:t>
            </a:r>
            <a:r>
              <a:rPr lang="en-US" sz="6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6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hoà</a:t>
            </a:r>
            <a:r>
              <a:rPr lang="en-US" sz="6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ở</a:t>
            </a:r>
            <a:r>
              <a:rPr lang="en-US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6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Vùng</a:t>
            </a:r>
            <a:r>
              <a:rPr lang="en-US" sz="6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6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Trung</a:t>
            </a:r>
            <a:r>
              <a:rPr lang="en-US" sz="6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du </a:t>
            </a:r>
            <a:r>
              <a:rPr lang="en-US" sz="6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và</a:t>
            </a:r>
            <a:r>
              <a:rPr lang="en-US" sz="6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6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miền</a:t>
            </a:r>
            <a:r>
              <a:rPr lang="en-US" sz="6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6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núi</a:t>
            </a:r>
            <a:r>
              <a:rPr lang="en-US" sz="6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6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Bắc</a:t>
            </a:r>
            <a:r>
              <a:rPr lang="en-US" sz="6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6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Bộ</a:t>
            </a:r>
            <a:r>
              <a:rPr lang="en-US" sz="6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6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gọi</a:t>
            </a:r>
            <a:r>
              <a:rPr lang="en-US" sz="6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6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là</a:t>
            </a:r>
            <a:r>
              <a:rPr lang="en-US" sz="6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6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gì</a:t>
            </a:r>
            <a:r>
              <a:rPr lang="en-US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?</a:t>
            </a:r>
            <a:endParaRPr lang="en-US" sz="6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Left Arrow 3">
            <a:hlinkClick r:id="rId3" action="ppaction://hlinksldjump"/>
          </p:cNvPr>
          <p:cNvSpPr/>
          <p:nvPr/>
        </p:nvSpPr>
        <p:spPr>
          <a:xfrm>
            <a:off x="6096000" y="5181600"/>
            <a:ext cx="2743200" cy="121920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66800" y="5029200"/>
            <a:ext cx="4953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Lồng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Tồng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6894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2022- 2023\hình nền slide\hinh-nen-powerpoint-hoc-tap-4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2400"/>
            <a:ext cx="8991600" cy="6705600"/>
          </a:xfrm>
          <a:prstGeom prst="rect">
            <a:avLst/>
          </a:prstGeom>
          <a:noFill/>
        </p:spPr>
      </p:pic>
      <p:sp>
        <p:nvSpPr>
          <p:cNvPr id="4" name="Left Arrow 3">
            <a:hlinkClick r:id="rId3" action="ppaction://hlinksldjump"/>
          </p:cNvPr>
          <p:cNvSpPr/>
          <p:nvPr/>
        </p:nvSpPr>
        <p:spPr>
          <a:xfrm>
            <a:off x="6172200" y="5410200"/>
            <a:ext cx="2514600" cy="106680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04800" y="4343400"/>
            <a:ext cx="853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chemeClr val="accent6">
                    <a:lumMod val="75000"/>
                  </a:schemeClr>
                </a:solidFill>
              </a:rPr>
              <a:t>Nhà</a:t>
            </a:r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4000" b="1" dirty="0" err="1" smtClean="0">
                <a:solidFill>
                  <a:schemeClr val="accent6">
                    <a:lumMod val="75000"/>
                  </a:schemeClr>
                </a:solidFill>
              </a:rPr>
              <a:t>máy</a:t>
            </a:r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4000" b="1" dirty="0" err="1" smtClean="0">
                <a:solidFill>
                  <a:schemeClr val="accent6">
                    <a:lumMod val="75000"/>
                  </a:schemeClr>
                </a:solidFill>
              </a:rPr>
              <a:t>thuỷ</a:t>
            </a:r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4000" b="1" dirty="0" err="1" smtClean="0">
                <a:solidFill>
                  <a:schemeClr val="accent6">
                    <a:lumMod val="75000"/>
                  </a:schemeClr>
                </a:solidFill>
              </a:rPr>
              <a:t>điện</a:t>
            </a:r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4000" b="1" dirty="0" err="1" smtClean="0">
                <a:solidFill>
                  <a:schemeClr val="accent6">
                    <a:lumMod val="75000"/>
                  </a:schemeClr>
                </a:solidFill>
              </a:rPr>
              <a:t>Hoà</a:t>
            </a:r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4000" b="1" dirty="0" err="1" smtClean="0">
                <a:solidFill>
                  <a:schemeClr val="accent6">
                    <a:lumMod val="75000"/>
                  </a:schemeClr>
                </a:solidFill>
              </a:rPr>
              <a:t>Bình</a:t>
            </a:r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4000" b="1" dirty="0" err="1" smtClean="0">
                <a:solidFill>
                  <a:schemeClr val="accent6">
                    <a:lumMod val="75000"/>
                  </a:schemeClr>
                </a:solidFill>
              </a:rPr>
              <a:t>và</a:t>
            </a:r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4000" b="1" dirty="0" err="1" smtClean="0">
                <a:solidFill>
                  <a:schemeClr val="accent6">
                    <a:lumMod val="75000"/>
                  </a:schemeClr>
                </a:solidFill>
              </a:rPr>
              <a:t>Sơn</a:t>
            </a:r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</a:rPr>
              <a:t> La</a:t>
            </a:r>
            <a:endParaRPr lang="en-US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3400" y="304800"/>
            <a:ext cx="8229600" cy="330180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4</a:t>
            </a:r>
            <a:r>
              <a:rPr lang="en-US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. </a:t>
            </a:r>
            <a:r>
              <a:rPr lang="en-US" sz="4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Nêu</a:t>
            </a:r>
            <a:r>
              <a:rPr lang="en-US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tên</a:t>
            </a:r>
            <a:r>
              <a:rPr lang="en-US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2 </a:t>
            </a:r>
            <a:r>
              <a:rPr lang="en-US" sz="4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nhà</a:t>
            </a:r>
            <a:r>
              <a:rPr lang="en-US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máy</a:t>
            </a:r>
            <a:r>
              <a:rPr lang="en-US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thuỷ</a:t>
            </a:r>
            <a:r>
              <a:rPr lang="en-US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điện</a:t>
            </a:r>
            <a:r>
              <a:rPr lang="en-US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lớn</a:t>
            </a:r>
            <a:r>
              <a:rPr lang="en-US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ở </a:t>
            </a:r>
            <a:r>
              <a:rPr lang="en-US" sz="4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vùng</a:t>
            </a:r>
            <a:r>
              <a:rPr lang="en-US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Trung</a:t>
            </a:r>
            <a:r>
              <a:rPr lang="en-US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du </a:t>
            </a:r>
            <a:r>
              <a:rPr lang="en-US" sz="4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và</a:t>
            </a:r>
            <a:r>
              <a:rPr lang="en-US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miền</a:t>
            </a:r>
            <a:r>
              <a:rPr lang="en-US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núi</a:t>
            </a:r>
            <a:r>
              <a:rPr lang="en-US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Bắc</a:t>
            </a:r>
            <a:r>
              <a:rPr lang="en-US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Bộ</a:t>
            </a:r>
            <a:r>
              <a:rPr lang="en-US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?</a:t>
            </a:r>
            <a:endParaRPr lang="en-US" sz="4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3119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 descr="C:\Users\Administrator\Downloads\den-hung-phu-tho-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21727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0">
            <a:extLst>
              <a:ext uri="{FF2B5EF4-FFF2-40B4-BE49-F238E27FC236}">
                <a16:creationId xmlns="" xmlns:a16="http://schemas.microsoft.com/office/drawing/2014/main" id="{E6EAB50B-235F-0806-CB7B-2CA42B33F01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3000"/>
          </a:blip>
          <a:srcRect/>
          <a:stretch>
            <a:fillRect/>
          </a:stretch>
        </p:blipFill>
        <p:spPr>
          <a:xfrm flipH="1">
            <a:off x="-955497" y="-153093"/>
            <a:ext cx="4173794" cy="7011093"/>
          </a:xfrm>
          <a:prstGeom prst="rect">
            <a:avLst/>
          </a:prstGeom>
        </p:spPr>
      </p:pic>
      <p:pic>
        <p:nvPicPr>
          <p:cNvPr id="34" name="Picture 26">
            <a:extLst>
              <a:ext uri="{FF2B5EF4-FFF2-40B4-BE49-F238E27FC236}">
                <a16:creationId xmlns="" xmlns:a16="http://schemas.microsoft.com/office/drawing/2014/main" id="{015BFE91-663D-2438-4E78-3F6AD796543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907711" y="4704507"/>
            <a:ext cx="7540518" cy="3883367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42" name="Picture 25">
            <a:extLst>
              <a:ext uri="{FF2B5EF4-FFF2-40B4-BE49-F238E27FC236}">
                <a16:creationId xmlns="" xmlns:a16="http://schemas.microsoft.com/office/drawing/2014/main" id="{8FD59833-AAE3-FA6D-AA0A-B54A09884AA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414629" y="4955951"/>
            <a:ext cx="4926632" cy="2857446"/>
          </a:xfrm>
          <a:prstGeom prst="rect">
            <a:avLst/>
          </a:prstGeom>
        </p:spPr>
      </p:pic>
      <p:pic>
        <p:nvPicPr>
          <p:cNvPr id="41" name="Picture 25">
            <a:extLst>
              <a:ext uri="{FF2B5EF4-FFF2-40B4-BE49-F238E27FC236}">
                <a16:creationId xmlns="" xmlns:a16="http://schemas.microsoft.com/office/drawing/2014/main" id="{6D64ED2B-DE36-A225-4020-19D54C068C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815612" y="4884199"/>
            <a:ext cx="4926632" cy="2857446"/>
          </a:xfrm>
          <a:prstGeom prst="rect">
            <a:avLst/>
          </a:prstGeom>
        </p:spPr>
      </p:pic>
      <p:pic>
        <p:nvPicPr>
          <p:cNvPr id="35" name="Picture 26">
            <a:extLst>
              <a:ext uri="{FF2B5EF4-FFF2-40B4-BE49-F238E27FC236}">
                <a16:creationId xmlns="" xmlns:a16="http://schemas.microsoft.com/office/drawing/2014/main" id="{C5001027-2D9E-CF58-6A52-1FC1CF78D27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421824" y="4223675"/>
            <a:ext cx="7540518" cy="3883367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="" xmlns:a16="http://schemas.microsoft.com/office/drawing/2014/main" id="{3D548DB4-D8B7-6824-EF0E-6F01C2F5F5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9976" b="96648" l="1548" r="90000">
                        <a14:foregroundMark x1="24762" y1="31745" x2="27381" y2="46890"/>
                        <a14:foregroundMark x1="1607" y1="59006" x2="24405" y2="73708"/>
                        <a14:foregroundMark x1="24405" y1="73708" x2="24524" y2="73708"/>
                        <a14:foregroundMark x1="24762" y1="75040" x2="25536" y2="96648"/>
                        <a14:foregroundMark x1="25536" y1="96648" x2="25655" y2="96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1029" y="-2770931"/>
            <a:ext cx="6232971" cy="10093275"/>
          </a:xfrm>
          <a:prstGeom prst="rect">
            <a:avLst/>
          </a:prstGeom>
          <a:effectLst>
            <a:glow rad="114300">
              <a:schemeClr val="bg1">
                <a:lumMod val="95000"/>
                <a:alpha val="91000"/>
              </a:schemeClr>
            </a:glow>
            <a:outerShdw blurRad="50800" dist="38100" dir="2700000" sx="102000" sy="102000" algn="tl" rotWithShape="0">
              <a:prstClr val="black">
                <a:alpha val="22000"/>
              </a:prstClr>
            </a:outerShdw>
          </a:effectLst>
        </p:spPr>
      </p:pic>
      <p:pic>
        <p:nvPicPr>
          <p:cNvPr id="7" name="Picture 6" descr="A picture containing picture frame&#10;&#10;Description automatically generated">
            <a:extLst>
              <a:ext uri="{FF2B5EF4-FFF2-40B4-BE49-F238E27FC236}">
                <a16:creationId xmlns="" xmlns:a16="http://schemas.microsoft.com/office/drawing/2014/main" id="{27520DD4-9AF7-7889-5E67-C3D6B8B933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alphaModFix amt="91000"/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sharpenSoften amount="-14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997" y="466176"/>
            <a:ext cx="7455388" cy="5772554"/>
          </a:xfrm>
          <a:prstGeom prst="rect">
            <a:avLst/>
          </a:prstGeom>
        </p:spPr>
      </p:pic>
      <p:pic>
        <p:nvPicPr>
          <p:cNvPr id="8" name="Picture 25">
            <a:extLst>
              <a:ext uri="{FF2B5EF4-FFF2-40B4-BE49-F238E27FC236}">
                <a16:creationId xmlns="" xmlns:a16="http://schemas.microsoft.com/office/drawing/2014/main" id="{6FCE8882-BF2B-EAEC-D6C2-5B9DA35287D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414742" y="5197015"/>
            <a:ext cx="4926632" cy="2857446"/>
          </a:xfrm>
          <a:prstGeom prst="rect">
            <a:avLst/>
          </a:prstGeom>
        </p:spPr>
      </p:pic>
      <p:pic>
        <p:nvPicPr>
          <p:cNvPr id="11" name="Picture 25">
            <a:extLst>
              <a:ext uri="{FF2B5EF4-FFF2-40B4-BE49-F238E27FC236}">
                <a16:creationId xmlns="" xmlns:a16="http://schemas.microsoft.com/office/drawing/2014/main" id="{6B6E777D-6AF5-167E-F1AE-B857BC43B8D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815612" y="4884199"/>
            <a:ext cx="4926632" cy="2857446"/>
          </a:xfrm>
          <a:prstGeom prst="rect">
            <a:avLst/>
          </a:prstGeom>
        </p:spPr>
      </p:pic>
      <p:pic>
        <p:nvPicPr>
          <p:cNvPr id="12" name="Picture 26">
            <a:extLst>
              <a:ext uri="{FF2B5EF4-FFF2-40B4-BE49-F238E27FC236}">
                <a16:creationId xmlns="" xmlns:a16="http://schemas.microsoft.com/office/drawing/2014/main" id="{4830AAC0-C133-5897-28F3-2E097575CBE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756562" y="4371239"/>
            <a:ext cx="7540518" cy="3883367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01C28AAF-0455-8CBE-8F60-4723B3773B2E}"/>
              </a:ext>
            </a:extLst>
          </p:cNvPr>
          <p:cNvSpPr txBox="1"/>
          <p:nvPr/>
        </p:nvSpPr>
        <p:spPr>
          <a:xfrm>
            <a:off x="2878798" y="1452956"/>
            <a:ext cx="230280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iCiel Crocante" panose="02000000000000000000" pitchFamily="50" charset="0"/>
                <a:ea typeface="+mn-ea"/>
                <a:cs typeface="+mn-cs"/>
              </a:rPr>
              <a:t>Khám</a:t>
            </a:r>
            <a:r>
              <a:rPr kumimoji="0" lang="en-US" sz="6600" b="0" i="0" u="none" strike="noStrike" kern="1200" cap="none" spc="0" normalizeH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iCiel Crocante" panose="02000000000000000000" pitchFamily="50" charset="0"/>
                <a:ea typeface="+mn-ea"/>
                <a:cs typeface="+mn-cs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aseline="0" dirty="0" err="1" smtClean="0">
                <a:solidFill>
                  <a:srgbClr val="ED7D31">
                    <a:lumMod val="50000"/>
                  </a:srgbClr>
                </a:solidFill>
                <a:latin typeface="iCiel Crocante" panose="02000000000000000000" pitchFamily="50" charset="0"/>
              </a:rPr>
              <a:t>phá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iCiel Crocante" panose="02000000000000000000" pitchFamily="50" charset="0"/>
              <a:ea typeface="+mn-ea"/>
              <a:cs typeface="+mn-cs"/>
            </a:endParaRPr>
          </a:p>
        </p:txBody>
      </p:sp>
      <p:pic>
        <p:nvPicPr>
          <p:cNvPr id="14" name="Picture 13" descr="Text&#10;&#10;Description automatically generated">
            <a:extLst>
              <a:ext uri="{FF2B5EF4-FFF2-40B4-BE49-F238E27FC236}">
                <a16:creationId xmlns="" xmlns:a16="http://schemas.microsoft.com/office/drawing/2014/main" id="{1A3FEDD2-2700-4013-56C5-62D298A33A5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srgbClr val="F79646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backgroundRemoval t="23352" b="35186" l="27012" r="62688">
                        <a14:foregroundMark x1="42619" y1="27868" x2="42619" y2="310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552" t="21873" r="32852" b="63335"/>
          <a:stretch/>
        </p:blipFill>
        <p:spPr>
          <a:xfrm rot="20946871">
            <a:off x="642508" y="5180591"/>
            <a:ext cx="2309501" cy="150517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454100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</TotalTime>
  <Words>274</Words>
  <Application>Microsoft Office PowerPoint</Application>
  <PresentationFormat>On-screen Show (4:3)</PresentationFormat>
  <Paragraphs>48</Paragraphs>
  <Slides>24</Slides>
  <Notes>5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38</cp:revision>
  <dcterms:created xsi:type="dcterms:W3CDTF">2019-10-04T12:04:15Z</dcterms:created>
  <dcterms:modified xsi:type="dcterms:W3CDTF">2025-03-12T09:22:26Z</dcterms:modified>
</cp:coreProperties>
</file>