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</p:sldMasterIdLst>
  <p:notesMasterIdLst>
    <p:notesMasterId r:id="rId43"/>
  </p:notesMasterIdLst>
  <p:handoutMasterIdLst>
    <p:handoutMasterId r:id="rId44"/>
  </p:handoutMasterIdLst>
  <p:sldIdLst>
    <p:sldId id="626" r:id="rId5"/>
    <p:sldId id="621" r:id="rId6"/>
    <p:sldId id="611" r:id="rId7"/>
    <p:sldId id="612" r:id="rId8"/>
    <p:sldId id="627" r:id="rId9"/>
    <p:sldId id="628" r:id="rId10"/>
    <p:sldId id="641" r:id="rId11"/>
    <p:sldId id="643" r:id="rId12"/>
    <p:sldId id="657" r:id="rId13"/>
    <p:sldId id="630" r:id="rId14"/>
    <p:sldId id="644" r:id="rId15"/>
    <p:sldId id="631" r:id="rId16"/>
    <p:sldId id="652" r:id="rId17"/>
    <p:sldId id="654" r:id="rId18"/>
    <p:sldId id="642" r:id="rId19"/>
    <p:sldId id="647" r:id="rId20"/>
    <p:sldId id="634" r:id="rId21"/>
    <p:sldId id="648" r:id="rId22"/>
    <p:sldId id="645" r:id="rId23"/>
    <p:sldId id="649" r:id="rId24"/>
    <p:sldId id="646" r:id="rId25"/>
    <p:sldId id="637" r:id="rId26"/>
    <p:sldId id="638" r:id="rId27"/>
    <p:sldId id="655" r:id="rId28"/>
    <p:sldId id="614" r:id="rId29"/>
    <p:sldId id="615" r:id="rId30"/>
    <p:sldId id="650" r:id="rId31"/>
    <p:sldId id="651" r:id="rId32"/>
    <p:sldId id="616" r:id="rId33"/>
    <p:sldId id="306" r:id="rId34"/>
    <p:sldId id="307" r:id="rId35"/>
    <p:sldId id="308" r:id="rId36"/>
    <p:sldId id="309" r:id="rId37"/>
    <p:sldId id="310" r:id="rId38"/>
    <p:sldId id="656" r:id="rId39"/>
    <p:sldId id="313" r:id="rId40"/>
    <p:sldId id="351" r:id="rId41"/>
    <p:sldId id="625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Administrator" initials="A" lastIdx="1" clrIdx="2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654"/>
    <a:srgbClr val="00FF00"/>
    <a:srgbClr val="000099"/>
    <a:srgbClr val="FFCC99"/>
    <a:srgbClr val="0000FF"/>
    <a:srgbClr val="02023C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557" autoAdjust="0"/>
  </p:normalViewPr>
  <p:slideViewPr>
    <p:cSldViewPr>
      <p:cViewPr varScale="1">
        <p:scale>
          <a:sx n="109" d="100"/>
          <a:sy n="109" d="100"/>
        </p:scale>
        <p:origin x="6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90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4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18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30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83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3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33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7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8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6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6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Chạy</a:t>
            </a:r>
            <a:r>
              <a:rPr lang="en-US" dirty="0"/>
              <a:t> slide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2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4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0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emf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emf"/><Relationship Id="rId7" Type="http://schemas.openxmlformats.org/officeDocument/2006/relationships/image" Target="../media/image54.png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0" Type="http://schemas.openxmlformats.org/officeDocument/2006/relationships/image" Target="../media/image46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38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480.png"/><Relationship Id="rId5" Type="http://schemas.openxmlformats.org/officeDocument/2006/relationships/image" Target="../media/image67.png"/><Relationship Id="rId10" Type="http://schemas.openxmlformats.org/officeDocument/2006/relationships/image" Target="../media/image47.png"/><Relationship Id="rId4" Type="http://schemas.openxmlformats.org/officeDocument/2006/relationships/image" Target="../media/image66.png"/><Relationship Id="rId9" Type="http://schemas.openxmlformats.org/officeDocument/2006/relationships/image" Target="../media/image4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11" Type="http://schemas.openxmlformats.org/officeDocument/2006/relationships/image" Target="../media/image630.png"/><Relationship Id="rId5" Type="http://schemas.openxmlformats.org/officeDocument/2006/relationships/image" Target="../media/image78.png"/><Relationship Id="rId10" Type="http://schemas.openxmlformats.org/officeDocument/2006/relationships/image" Target="../media/image47.png"/><Relationship Id="rId4" Type="http://schemas.openxmlformats.org/officeDocument/2006/relationships/image" Target="../media/image77.png"/><Relationship Id="rId9" Type="http://schemas.openxmlformats.org/officeDocument/2006/relationships/image" Target="../media/image4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3" Type="http://schemas.openxmlformats.org/officeDocument/2006/relationships/image" Target="../media/image97.png"/><Relationship Id="rId7" Type="http://schemas.openxmlformats.org/officeDocument/2006/relationships/image" Target="../media/image77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em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3.xml"/><Relationship Id="rId5" Type="http://schemas.openxmlformats.org/officeDocument/2006/relationships/image" Target="../media/image45.png"/><Relationship Id="rId4" Type="http://schemas.openxmlformats.org/officeDocument/2006/relationships/slide" Target="slide31.xml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0.e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slide" Target="slide32.xml"/><Relationship Id="rId5" Type="http://schemas.openxmlformats.org/officeDocument/2006/relationships/audio" Target="../media/audio3.wav"/><Relationship Id="rId10" Type="http://schemas.openxmlformats.org/officeDocument/2006/relationships/image" Target="../media/image87.png"/><Relationship Id="rId4" Type="http://schemas.openxmlformats.org/officeDocument/2006/relationships/audio" Target="../media/audio2.wav"/><Relationship Id="rId9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34.xml"/><Relationship Id="rId4" Type="http://schemas.openxmlformats.org/officeDocument/2006/relationships/image" Target="../media/image9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8" Type="http://schemas.openxmlformats.org/officeDocument/2006/relationships/image" Target="../media/image101.e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7" Type="http://schemas.openxmlformats.org/officeDocument/2006/relationships/image" Target="../media/image8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20.png"/><Relationship Id="rId20" Type="http://schemas.openxmlformats.org/officeDocument/2006/relationships/image" Target="../media/image1060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6.wav"/><Relationship Id="rId11" Type="http://schemas.openxmlformats.org/officeDocument/2006/relationships/image" Target="../media/image100.png"/><Relationship Id="rId5" Type="http://schemas.openxmlformats.org/officeDocument/2006/relationships/audio" Target="../media/audio3.wav"/><Relationship Id="rId15" Type="http://schemas.openxmlformats.org/officeDocument/2006/relationships/image" Target="../media/image810.png"/><Relationship Id="rId10" Type="http://schemas.openxmlformats.org/officeDocument/2006/relationships/slide" Target="slide34.xml"/><Relationship Id="rId19" Type="http://schemas.openxmlformats.org/officeDocument/2006/relationships/image" Target="../media/image850.png"/><Relationship Id="rId4" Type="http://schemas.openxmlformats.org/officeDocument/2006/relationships/audio" Target="../media/audio2.wav"/><Relationship Id="rId9" Type="http://schemas.openxmlformats.org/officeDocument/2006/relationships/image" Target="../media/image94.png"/><Relationship Id="rId14" Type="http://schemas.openxmlformats.org/officeDocument/2006/relationships/image" Target="../media/image8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34.xml"/><Relationship Id="rId4" Type="http://schemas.openxmlformats.org/officeDocument/2006/relationships/image" Target="../media/image9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09.png"/><Relationship Id="rId18" Type="http://schemas.openxmlformats.org/officeDocument/2006/relationships/image" Target="../media/image1120.png"/><Relationship Id="rId3" Type="http://schemas.openxmlformats.org/officeDocument/2006/relationships/audio" Target="../media/audio1.wav"/><Relationship Id="rId21" Type="http://schemas.openxmlformats.org/officeDocument/2006/relationships/image" Target="../media/image110.emf"/><Relationship Id="rId7" Type="http://schemas.openxmlformats.org/officeDocument/2006/relationships/audio" Target="../media/audio5.wav"/><Relationship Id="rId12" Type="http://schemas.openxmlformats.org/officeDocument/2006/relationships/slide" Target="slide36.xml"/><Relationship Id="rId17" Type="http://schemas.openxmlformats.org/officeDocument/2006/relationships/image" Target="../media/image111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0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108.png"/><Relationship Id="rId5" Type="http://schemas.openxmlformats.org/officeDocument/2006/relationships/audio" Target="../media/audio3.wav"/><Relationship Id="rId10" Type="http://schemas.openxmlformats.org/officeDocument/2006/relationships/slide" Target="slide35.xml"/><Relationship Id="rId19" Type="http://schemas.openxmlformats.org/officeDocument/2006/relationships/image" Target="../media/image1130.png"/><Relationship Id="rId4" Type="http://schemas.openxmlformats.org/officeDocument/2006/relationships/audio" Target="../media/audio2.wav"/><Relationship Id="rId9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gif"/><Relationship Id="rId5" Type="http://schemas.openxmlformats.org/officeDocument/2006/relationships/image" Target="../media/image91.gif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emf"/><Relationship Id="rId18" Type="http://schemas.openxmlformats.org/officeDocument/2006/relationships/image" Target="../media/image30.emf"/><Relationship Id="rId3" Type="http://schemas.openxmlformats.org/officeDocument/2006/relationships/image" Target="../media/image15.emf"/><Relationship Id="rId21" Type="http://schemas.openxmlformats.org/officeDocument/2006/relationships/image" Target="../media/image33.emf"/><Relationship Id="rId7" Type="http://schemas.openxmlformats.org/officeDocument/2006/relationships/image" Target="../media/image27.png"/><Relationship Id="rId12" Type="http://schemas.openxmlformats.org/officeDocument/2006/relationships/image" Target="../media/image19.emf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emf"/><Relationship Id="rId20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18.emf"/><Relationship Id="rId5" Type="http://schemas.openxmlformats.org/officeDocument/2006/relationships/image" Target="../media/image25.png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19" Type="http://schemas.openxmlformats.org/officeDocument/2006/relationships/image" Target="../media/image31.emf"/><Relationship Id="rId4" Type="http://schemas.openxmlformats.org/officeDocument/2006/relationships/image" Target="../media/image24.png"/><Relationship Id="rId9" Type="http://schemas.openxmlformats.org/officeDocument/2006/relationships/image" Target="../media/image16.emf"/><Relationship Id="rId14" Type="http://schemas.openxmlformats.org/officeDocument/2006/relationships/image" Target="../media/image21.emf"/><Relationship Id="rId22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3DE8A2-D204-91E3-0A92-B83CE6388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" y="136449"/>
            <a:ext cx="3200400" cy="239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048BA7-8243-85A9-F023-8564EAA89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" y="2664656"/>
            <a:ext cx="3200400" cy="242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E117D1-B082-842E-0382-89C2A6402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90"/>
          <a:stretch/>
        </p:blipFill>
        <p:spPr bwMode="auto">
          <a:xfrm>
            <a:off x="3231715" y="0"/>
            <a:ext cx="233088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26E016-CBEC-468F-819D-760FA13E5BD5}"/>
              </a:ext>
            </a:extLst>
          </p:cNvPr>
          <p:cNvSpPr txBox="1"/>
          <p:nvPr/>
        </p:nvSpPr>
        <p:spPr>
          <a:xfrm>
            <a:off x="3962400" y="2952750"/>
            <a:ext cx="4876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pic>
        <p:nvPicPr>
          <p:cNvPr id="14" name="Picture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423DED-C933-1D8E-4B82-418EF59A1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854"/>
            <a:ext cx="3556348" cy="24696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8B8CC9-3690-457B-89C2-84948127432F}"/>
              </a:ext>
            </a:extLst>
          </p:cNvPr>
          <p:cNvSpPr txBox="1"/>
          <p:nvPr/>
        </p:nvSpPr>
        <p:spPr>
          <a:xfrm>
            <a:off x="3962400" y="2664656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3896DD-11BD-4DAB-A2BD-6F5BE92BB36B}"/>
              </a:ext>
            </a:extLst>
          </p:cNvPr>
          <p:cNvSpPr txBox="1"/>
          <p:nvPr/>
        </p:nvSpPr>
        <p:spPr>
          <a:xfrm>
            <a:off x="3810000" y="310515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4" grpId="0"/>
      <p:bldP spid="4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7620" y="500980"/>
            <a:ext cx="243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1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0F7094-56F0-413E-866E-A910B2CC0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63" y="1171753"/>
                <a:ext cx="5548576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                  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1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0F7094-56F0-413E-866E-A910B2CC0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463" y="1171753"/>
                <a:ext cx="5548576" cy="954107"/>
              </a:xfrm>
              <a:prstGeom prst="rect">
                <a:avLst/>
              </a:prstGeom>
              <a:blipFill>
                <a:blip r:embed="rId3"/>
                <a:stretch>
                  <a:fillRect l="-2198" t="-6369" r="-29451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F98502-9D1A-9C21-ABB6-4E63816F5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27" y="2318412"/>
                <a:ext cx="53340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Do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1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F98502-9D1A-9C21-ABB6-4E63816F56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27" y="2318412"/>
                <a:ext cx="5334000" cy="954107"/>
              </a:xfrm>
              <a:prstGeom prst="rect">
                <a:avLst/>
              </a:prstGeom>
              <a:blipFill>
                <a:blip r:embed="rId4"/>
                <a:stretch>
                  <a:fillRect l="-2400" t="-5732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CEB005-4E13-D74C-EB31-6D8BC7BE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692" y="524067"/>
            <a:ext cx="3945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thích: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96DED2-A004-520C-DFA0-B572F2784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77" y="648533"/>
            <a:ext cx="3618796" cy="32292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04A283-B41D-FCA7-9D3E-E981BAA05155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145DD-88D1-39EA-8118-0436FCF64383}"/>
              </a:ext>
            </a:extLst>
          </p:cNvPr>
          <p:cNvSpPr/>
          <p:nvPr/>
        </p:nvSpPr>
        <p:spPr>
          <a:xfrm>
            <a:off x="18789" y="386442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169D27-A9FF-0A39-CBF3-AACE550C818C}"/>
              </a:ext>
            </a:extLst>
          </p:cNvPr>
          <p:cNvSpPr/>
          <p:nvPr/>
        </p:nvSpPr>
        <p:spPr>
          <a:xfrm>
            <a:off x="18789" y="817083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Khái niệm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B36A-10A1-512E-8561-8FB529A576D0}"/>
              </a:ext>
            </a:extLst>
          </p:cNvPr>
          <p:cNvSpPr/>
          <p:nvPr/>
        </p:nvSpPr>
        <p:spPr>
          <a:xfrm>
            <a:off x="18789" y="1278501"/>
            <a:ext cx="5301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Tính chất của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9501FE-1570-9861-5F70-851A5F5CDDF0}"/>
              </a:ext>
            </a:extLst>
          </p:cNvPr>
          <p:cNvSpPr txBox="1"/>
          <p:nvPr/>
        </p:nvSpPr>
        <p:spPr>
          <a:xfrm>
            <a:off x="55789" y="1848816"/>
            <a:ext cx="5743602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Bằng quan sát, hãy dự đoán mối quan hệ gữa các yếu tố: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Các cạnh đối của hình hành.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Các góc đối của hình bình hành.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Hai đường chéo của hình bình hành.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EFF76-5D84-C740-2AB9-7EEE59CFE443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408BE-5DCD-F5D0-1E4E-FFA40AD7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11125" r="23333" b="3720"/>
          <a:stretch/>
        </p:blipFill>
        <p:spPr>
          <a:xfrm>
            <a:off x="5943600" y="2104917"/>
            <a:ext cx="2972369" cy="20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145DD-88D1-39EA-8118-0436FCF64383}"/>
              </a:ext>
            </a:extLst>
          </p:cNvPr>
          <p:cNvSpPr/>
          <p:nvPr/>
        </p:nvSpPr>
        <p:spPr>
          <a:xfrm>
            <a:off x="18789" y="386442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169D27-A9FF-0A39-CBF3-AACE550C818C}"/>
              </a:ext>
            </a:extLst>
          </p:cNvPr>
          <p:cNvSpPr/>
          <p:nvPr/>
        </p:nvSpPr>
        <p:spPr>
          <a:xfrm>
            <a:off x="18789" y="817083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Khái niệm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B36A-10A1-512E-8561-8FB529A576D0}"/>
              </a:ext>
            </a:extLst>
          </p:cNvPr>
          <p:cNvSpPr/>
          <p:nvPr/>
        </p:nvSpPr>
        <p:spPr>
          <a:xfrm>
            <a:off x="18789" y="1278501"/>
            <a:ext cx="5301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Tính chất của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9501FE-1570-9861-5F70-851A5F5CDDF0}"/>
              </a:ext>
            </a:extLst>
          </p:cNvPr>
          <p:cNvSpPr txBox="1"/>
          <p:nvPr/>
        </p:nvSpPr>
        <p:spPr>
          <a:xfrm>
            <a:off x="32358" y="2647437"/>
            <a:ext cx="91040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EFF76-5D84-C740-2AB9-7EEE59CFE443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2FFB9C-61B5-5B06-1554-0A14AB7904C0}"/>
              </a:ext>
            </a:extLst>
          </p:cNvPr>
          <p:cNvSpPr txBox="1"/>
          <p:nvPr/>
        </p:nvSpPr>
        <p:spPr>
          <a:xfrm>
            <a:off x="7620" y="1741888"/>
            <a:ext cx="91040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DE4654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HĐ2(SGK/58)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B36A-10A1-512E-8561-8FB529A576D0}"/>
              </a:ext>
            </a:extLst>
          </p:cNvPr>
          <p:cNvSpPr/>
          <p:nvPr/>
        </p:nvSpPr>
        <p:spPr>
          <a:xfrm>
            <a:off x="18789" y="438150"/>
            <a:ext cx="5301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9501FE-1570-9861-5F70-851A5F5CDDF0}"/>
              </a:ext>
            </a:extLst>
          </p:cNvPr>
          <p:cNvSpPr txBox="1"/>
          <p:nvPr/>
        </p:nvSpPr>
        <p:spPr>
          <a:xfrm>
            <a:off x="32358" y="1388299"/>
            <a:ext cx="4996842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c)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ché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EFF76-5D84-C740-2AB9-7EEE59CFE443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HÌNH BÌNH HÀNH 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2FFB9C-61B5-5B06-1554-0A14AB7904C0}"/>
              </a:ext>
            </a:extLst>
          </p:cNvPr>
          <p:cNvSpPr txBox="1"/>
          <p:nvPr/>
        </p:nvSpPr>
        <p:spPr>
          <a:xfrm>
            <a:off x="56138" y="895350"/>
            <a:ext cx="3220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0000"/>
                </a:solidFill>
                <a:highlight>
                  <a:srgbClr val="DE4654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highlight>
                  <a:srgbClr val="DE4654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highlight>
                  <a:srgbClr val="DE4654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highlight>
                  <a:srgbClr val="DE4654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DE4654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(SGK/58)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AF4107-41AD-474A-A261-150017C4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65" y="1563720"/>
            <a:ext cx="3575629" cy="184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B36A-10A1-512E-8561-8FB529A576D0}"/>
              </a:ext>
            </a:extLst>
          </p:cNvPr>
          <p:cNvSpPr/>
          <p:nvPr/>
        </p:nvSpPr>
        <p:spPr>
          <a:xfrm>
            <a:off x="18789" y="438150"/>
            <a:ext cx="5301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EFF76-5D84-C740-2AB9-7EEE59CFE443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12: 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2FFB9C-61B5-5B06-1554-0A14AB7904C0}"/>
              </a:ext>
            </a:extLst>
          </p:cNvPr>
          <p:cNvSpPr txBox="1"/>
          <p:nvPr/>
        </p:nvSpPr>
        <p:spPr>
          <a:xfrm>
            <a:off x="56138" y="895350"/>
            <a:ext cx="3220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E4654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E4654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E4654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E4654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1(SGK/58)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3" name="Tab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E00098-DCF7-4F04-8838-004B9FD21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746863"/>
              </p:ext>
            </p:extLst>
          </p:nvPr>
        </p:nvGraphicFramePr>
        <p:xfrm>
          <a:off x="1183709" y="1810406"/>
          <a:ext cx="3733800" cy="59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1348494057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363105451"/>
                    </a:ext>
                  </a:extLst>
                </a:gridCol>
              </a:tblGrid>
              <a:tr h="2616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296235"/>
                  </a:ext>
                </a:extLst>
              </a:tr>
              <a:tr h="2616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47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CBA71B-7D65-4F8F-BE62-DC4C30CBCA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87229"/>
                  </p:ext>
                </p:extLst>
              </p:nvPr>
            </p:nvGraphicFramePr>
            <p:xfrm>
              <a:off x="152402" y="1743731"/>
              <a:ext cx="4765107" cy="22272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358">
                      <a:extLst>
                        <a:ext uri="{9D8B030D-6E8A-4147-A177-3AD203B41FA5}">
                          <a16:colId xmlns:a16="http://schemas.microsoft.com/office/drawing/2014/main" val="3645837175"/>
                        </a:ext>
                      </a:extLst>
                    </a:gridCol>
                    <a:gridCol w="4044749">
                      <a:extLst>
                        <a:ext uri="{9D8B030D-6E8A-4147-A177-3AD203B41FA5}">
                          <a16:colId xmlns:a16="http://schemas.microsoft.com/office/drawing/2014/main" val="1249979319"/>
                        </a:ext>
                      </a:extLst>
                    </a:gridCol>
                  </a:tblGrid>
                  <a:tr h="10254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ABCD</m:t>
                              </m:r>
                            </m:oMath>
                          </a14:m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bình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hành</a:t>
                          </a:r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oMath>
                          </a14:m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0" i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BD</m:t>
                              </m:r>
                            </m:oMath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6514110"/>
                      </a:ext>
                    </a:extLst>
                  </a:tr>
                  <a:tr h="1036206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:r>
                            <a:rPr lang="en-US" sz="24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</m:t>
                              </m:r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CD</m:t>
                              </m:r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AD</m:t>
                              </m:r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dirty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BC</m:t>
                              </m:r>
                            </m:oMath>
                          </a14:m>
                          <a:endParaRPr lang="en-US" sz="24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>
                            <a:buNone/>
                          </a:pPr>
                          <a:r>
                            <a:rPr lang="en-US" sz="24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</a:t>
                          </a:r>
                          <a:r>
                            <a:rPr lang="en-US" sz="2400" b="0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4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0" i="0" baseline="0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e>
                              </m:acc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0" i="0" baseline="0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4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</m:e>
                              </m:acc>
                            </m:oMath>
                          </a14:m>
                          <a:endParaRPr lang="en-US" sz="24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>
                            <a:buNone/>
                          </a:pPr>
                          <a:r>
                            <a:rPr lang="en-US" sz="24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 OA = OC, OB = OD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26908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CBA71B-7D65-4F8F-BE62-DC4C30CBCA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87229"/>
                  </p:ext>
                </p:extLst>
              </p:nvPr>
            </p:nvGraphicFramePr>
            <p:xfrm>
              <a:off x="152402" y="1743731"/>
              <a:ext cx="4765107" cy="22272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358">
                      <a:extLst>
                        <a:ext uri="{9D8B030D-6E8A-4147-A177-3AD203B41FA5}">
                          <a16:colId xmlns:a16="http://schemas.microsoft.com/office/drawing/2014/main" val="3645837175"/>
                        </a:ext>
                      </a:extLst>
                    </a:gridCol>
                    <a:gridCol w="4044749">
                      <a:extLst>
                        <a:ext uri="{9D8B030D-6E8A-4147-A177-3AD203B41FA5}">
                          <a16:colId xmlns:a16="http://schemas.microsoft.com/office/drawing/2014/main" val="1249979319"/>
                        </a:ext>
                      </a:extLst>
                    </a:gridCol>
                  </a:tblGrid>
                  <a:tr h="10254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072" t="-4734" r="-301" b="-129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6514110"/>
                      </a:ext>
                    </a:extLst>
                  </a:tr>
                  <a:tr h="1201801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18072" t="-89848" r="-301" b="-111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9084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68F460-C168-4CEB-ACF3-20CDDF1F1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375" y="1563720"/>
            <a:ext cx="4313519" cy="2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797684-2464-2536-E5F5-A66443D685EA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29DA26-068B-7CAA-8F23-9F21AB1F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4183"/>
            <a:ext cx="3172968" cy="2285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/>
              <p:nvPr/>
            </p:nvSpPr>
            <p:spPr>
              <a:xfrm>
                <a:off x="49236" y="571202"/>
                <a:ext cx="6357691" cy="4309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000000"/>
                    </a:solidFill>
                    <a:effectLst/>
                    <a:highlight>
                      <a:srgbClr val="FFCC99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</a:rPr>
                  <a:t>HĐ3(SGK/58):</a:t>
                </a:r>
                <a:r>
                  <a:rPr lang="en-US" sz="2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(H3.30)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minh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∆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CDA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suy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DC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minh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∆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CDB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ừ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suy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DAB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chéo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à</a:t>
                </a:r>
                <a:r>
                  <a:rPr lang="en-US" sz="2800" b="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minh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AOB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∆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COD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suy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ra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OD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6" y="571202"/>
                <a:ext cx="6357691" cy="4309000"/>
              </a:xfrm>
              <a:prstGeom prst="rect">
                <a:avLst/>
              </a:prstGeom>
              <a:blipFill>
                <a:blip r:embed="rId3"/>
                <a:stretch>
                  <a:fillRect l="-1918" t="-1556" r="-2013" b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5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078080"/>
            <a:ext cx="9510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797684-2464-2536-E5F5-A66443D685EA}"/>
              </a:ext>
            </a:extLst>
          </p:cNvPr>
          <p:cNvSpPr/>
          <p:nvPr/>
        </p:nvSpPr>
        <p:spPr>
          <a:xfrm>
            <a:off x="7620" y="0"/>
            <a:ext cx="715518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12: HÌNH BÌNH HÀNH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29DA26-068B-7CAA-8F23-9F21AB1F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013" y="28993"/>
            <a:ext cx="3172968" cy="2285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/>
              <p:nvPr/>
            </p:nvSpPr>
            <p:spPr>
              <a:xfrm>
                <a:off x="49235" y="516825"/>
                <a:ext cx="6357691" cy="538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;  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5" y="516825"/>
                <a:ext cx="6357691" cy="538674"/>
              </a:xfrm>
              <a:prstGeom prst="rect">
                <a:avLst/>
              </a:prstGeom>
              <a:blipFill>
                <a:blip r:embed="rId4"/>
                <a:stretch>
                  <a:fillRect t="-9091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EAB3C2-B628-3E74-87F6-FD4C0CCAD77C}"/>
                  </a:ext>
                </a:extLst>
              </p:cNvPr>
              <p:cNvSpPr txBox="1"/>
              <p:nvPr/>
            </p:nvSpPr>
            <p:spPr>
              <a:xfrm>
                <a:off x="685800" y="1287324"/>
                <a:ext cx="46332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∆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CDA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EAB3C2-B628-3E74-87F6-FD4C0CCAD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87324"/>
                <a:ext cx="463323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560804-6835-2DE9-7324-3CA914DEEB0A}"/>
              </a:ext>
            </a:extLst>
          </p:cNvPr>
          <p:cNvSpPr/>
          <p:nvPr/>
        </p:nvSpPr>
        <p:spPr>
          <a:xfrm rot="10800000">
            <a:off x="2895600" y="1682318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CBD90C-315F-F10D-DDAE-CE4D46C1E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2400" y="2126819"/>
                <a:ext cx="2922564" cy="969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CBD90C-315F-F10D-DDAE-CE4D46C1EC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52400" y="2126819"/>
                <a:ext cx="2922564" cy="969561"/>
              </a:xfrm>
              <a:prstGeom prst="rect">
                <a:avLst/>
              </a:prstGeom>
              <a:blipFill>
                <a:blip r:embed="rId6"/>
                <a:stretch>
                  <a:fillRect l="-1670" r="-1670" b="-17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3D45D6-1B90-A9D0-1C62-105162A79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164" y="2126768"/>
                <a:ext cx="173287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3D45D6-1B90-A9D0-1C62-105162A79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0164" y="2126768"/>
                <a:ext cx="1732870" cy="523220"/>
              </a:xfrm>
              <a:prstGeom prst="rect">
                <a:avLst/>
              </a:prstGeom>
              <a:blipFill>
                <a:blip r:embed="rId7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4F99E6-30CB-F36C-932C-84ADD2DB3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83" y="2148780"/>
                <a:ext cx="3047999" cy="969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BCA</m:t>
                          </m:r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DAC</m:t>
                          </m:r>
                        </m:e>
                      </m:acc>
                    </m:oMath>
                  </m:oMathPara>
                </a14:m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4F99E6-30CB-F36C-932C-84ADD2DB3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8283" y="2148780"/>
                <a:ext cx="3047999" cy="969561"/>
              </a:xfrm>
              <a:prstGeom prst="rect">
                <a:avLst/>
              </a:prstGeom>
              <a:blipFill>
                <a:blip r:embed="rId8"/>
                <a:stretch>
                  <a:fillRect b="-168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611912"/>
                <a:ext cx="404975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bình hành</a:t>
                </a:r>
              </a:p>
            </p:txBody>
          </p:sp>
        </mc:Choice>
        <mc:Fallback xmlns="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1912"/>
                <a:ext cx="4049759" cy="523220"/>
              </a:xfrm>
              <a:prstGeom prst="rect">
                <a:avLst/>
              </a:prstGeom>
              <a:blipFill>
                <a:blip r:embed="rId9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2AC19392-E6DD-F38C-291E-1A69C6202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034" y="4526714"/>
                <a:ext cx="404975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bình hành</a:t>
                </a:r>
              </a:p>
            </p:txBody>
          </p:sp>
        </mc:Choice>
        <mc:Fallback xmlns="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2AC19392-E6DD-F38C-291E-1A69C6202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3034" y="4526714"/>
                <a:ext cx="4049759" cy="523220"/>
              </a:xfrm>
              <a:prstGeom prst="rect">
                <a:avLst/>
              </a:prstGeom>
              <a:blipFill>
                <a:blip r:embed="rId10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38" y="3650718"/>
                <a:ext cx="176076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438" y="3650718"/>
                <a:ext cx="1760764" cy="523220"/>
              </a:xfrm>
              <a:prstGeom prst="rect">
                <a:avLst/>
              </a:prstGeom>
              <a:blipFill>
                <a:blip r:embed="rId11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6543" y="3518248"/>
                <a:ext cx="176076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altLang="en-US" sz="2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6543" y="3518248"/>
                <a:ext cx="1760765" cy="523220"/>
              </a:xfrm>
              <a:prstGeom prst="rect">
                <a:avLst/>
              </a:prstGeom>
              <a:blipFill>
                <a:blip r:embed="rId12"/>
                <a:stretch>
                  <a:fillRect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>
            <a:extLst>
              <a:ext uri="{FF2B5EF4-FFF2-40B4-BE49-F238E27FC236}">
                <a16:creationId xmlns:a16="http://schemas.microsoft.com/office/drawing/2014/main" id="{16556260-8239-737B-3ACA-B92557EAB602}"/>
              </a:ext>
            </a:extLst>
          </p:cNvPr>
          <p:cNvSpPr/>
          <p:nvPr/>
        </p:nvSpPr>
        <p:spPr>
          <a:xfrm rot="10800000">
            <a:off x="2895600" y="1004295"/>
            <a:ext cx="11072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B3A3ED7-CF52-4CE3-8348-8F065AB6D9CF}"/>
              </a:ext>
            </a:extLst>
          </p:cNvPr>
          <p:cNvSpPr/>
          <p:nvPr/>
        </p:nvSpPr>
        <p:spPr>
          <a:xfrm rot="10800000">
            <a:off x="6210640" y="420670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CED237A-8027-BCF2-C031-67E43D510AA6}"/>
              </a:ext>
            </a:extLst>
          </p:cNvPr>
          <p:cNvSpPr/>
          <p:nvPr/>
        </p:nvSpPr>
        <p:spPr>
          <a:xfrm rot="10800000">
            <a:off x="6172282" y="3174663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40A0604-90B4-4F3D-079E-318B6E1ED918}"/>
              </a:ext>
            </a:extLst>
          </p:cNvPr>
          <p:cNvSpPr/>
          <p:nvPr/>
        </p:nvSpPr>
        <p:spPr>
          <a:xfrm rot="10800000">
            <a:off x="1268954" y="423529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E82FE35-0F15-01C0-14D0-53D600563098}"/>
              </a:ext>
            </a:extLst>
          </p:cNvPr>
          <p:cNvSpPr/>
          <p:nvPr/>
        </p:nvSpPr>
        <p:spPr>
          <a:xfrm rot="10800000">
            <a:off x="1198878" y="3138714"/>
            <a:ext cx="172722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92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35A2ECB-3496-8486-32FA-E98A62F09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424" y="367839"/>
                <a:ext cx="7449776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kumimoji="0" lang="en-US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35A2ECB-3496-8486-32FA-E98A62F09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1424" y="367839"/>
                <a:ext cx="7449776" cy="954107"/>
              </a:xfrm>
              <a:prstGeom prst="rect">
                <a:avLst/>
              </a:prstGeom>
              <a:blipFill>
                <a:blip r:embed="rId2"/>
                <a:stretch>
                  <a:fillRect l="-1718" t="-5732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99A60-D73E-7703-892E-7E072392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1396345"/>
                <a:ext cx="4191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CDA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99A60-D73E-7703-892E-7E072392C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396345"/>
                <a:ext cx="4191000" cy="523220"/>
              </a:xfrm>
              <a:prstGeom prst="rect">
                <a:avLst/>
              </a:prstGeom>
              <a:blipFill>
                <a:blip r:embed="rId3"/>
                <a:stretch>
                  <a:fillRect l="-3057" t="-11628" r="-2911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2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D30FB3-B13B-393F-C8A2-CC2079763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386281"/>
                <a:ext cx="523135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CDA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g.c.g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2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D30FB3-B13B-393F-C8A2-CC2079763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3386281"/>
                <a:ext cx="5231355" cy="523220"/>
              </a:xfrm>
              <a:prstGeom prst="rect">
                <a:avLst/>
              </a:prstGeom>
              <a:blipFill>
                <a:blip r:embed="rId4"/>
                <a:stretch>
                  <a:fillRect l="-699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982EAD0-1425-88FF-BABF-F4D181538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27" y="3896657"/>
                <a:ext cx="7185841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1" name="Rectangle 3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982EAD0-1425-88FF-BABF-F4D181538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227" y="3896657"/>
                <a:ext cx="7185841" cy="523220"/>
              </a:xfrm>
              <a:prstGeom prst="rect">
                <a:avLst/>
              </a:prstGeom>
              <a:blipFill>
                <a:blip r:embed="rId5"/>
                <a:stretch>
                  <a:fillRect l="-1781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D06869-39C3-BB26-3DDC-241DD2B6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1901820"/>
                <a:ext cx="5231356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D06869-39C3-BB26-3DDC-241DD2B60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1901820"/>
                <a:ext cx="5231356" cy="537583"/>
              </a:xfrm>
              <a:prstGeom prst="rect">
                <a:avLst/>
              </a:prstGeom>
              <a:blipFill>
                <a:blip r:embed="rId6"/>
                <a:stretch>
                  <a:fillRect t="-7955" b="-31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EEEC85-DC81-62D4-F3D7-0AD0E2C47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2362264"/>
                <a:ext cx="341132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6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EEEC85-DC81-62D4-F3D7-0AD0E2C47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2362264"/>
                <a:ext cx="3411324" cy="523220"/>
              </a:xfrm>
              <a:prstGeom prst="rect">
                <a:avLst/>
              </a:prstGeom>
              <a:blipFill>
                <a:blip r:embed="rId7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5CAA-2E71-4754-616C-E16888D5D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2873756"/>
                <a:ext cx="4902731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BCA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DAC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8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5CAA-2E71-4754-616C-E16888D5D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873756"/>
                <a:ext cx="4902731" cy="537583"/>
              </a:xfrm>
              <a:prstGeom prst="rect">
                <a:avLst/>
              </a:prstGeom>
              <a:blipFill>
                <a:blip r:embed="rId8"/>
                <a:stretch>
                  <a:fillRect t="-7865" b="-314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3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A796E9-CB69-4F5A-7DBC-8878F146A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320" y="4392670"/>
                <a:ext cx="5105653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CDA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3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A796E9-CB69-4F5A-7DBC-8878F146AC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8320" y="4392670"/>
                <a:ext cx="5105653" cy="537583"/>
              </a:xfrm>
              <a:prstGeom prst="rect">
                <a:avLst/>
              </a:prstGeom>
              <a:blipFill>
                <a:blip r:embed="rId9"/>
                <a:stretch>
                  <a:fillRect t="-9091" b="-31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7AF38A-919A-AC0A-A928-653132801AD4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HÌNH BÌNH HÀNH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49946-1ECE-0146-3EDD-4E6FEC3D0008}"/>
              </a:ext>
            </a:extLst>
          </p:cNvPr>
          <p:cNvSpPr txBox="1"/>
          <p:nvPr/>
        </p:nvSpPr>
        <p:spPr>
          <a:xfrm>
            <a:off x="7620" y="415608"/>
            <a:ext cx="2354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DE4654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HĐ3(SGK/58)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9D8DD-6462-1E32-B6F3-A66D51155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3454" y="1161229"/>
            <a:ext cx="3172968" cy="22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  <p:bldP spid="41" grpId="0"/>
      <p:bldP spid="35" grpId="0"/>
      <p:bldP spid="36" grpId="0"/>
      <p:bldP spid="38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078080"/>
            <a:ext cx="9510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797684-2464-2536-E5F5-A66443D685EA}"/>
              </a:ext>
            </a:extLst>
          </p:cNvPr>
          <p:cNvSpPr/>
          <p:nvPr/>
        </p:nvSpPr>
        <p:spPr>
          <a:xfrm>
            <a:off x="7620" y="0"/>
            <a:ext cx="700278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12: HÌNH BÌNH HÀNH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29DA26-068B-7CAA-8F23-9F21AB1F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12" y="-87500"/>
            <a:ext cx="3172968" cy="2285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/>
              <p:nvPr/>
            </p:nvSpPr>
            <p:spPr>
              <a:xfrm>
                <a:off x="1922299" y="579545"/>
                <a:ext cx="2008165" cy="538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DAB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299" y="579545"/>
                <a:ext cx="2008165" cy="538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EAB3C2-B628-3E74-87F6-FD4C0CCAD77C}"/>
                  </a:ext>
                </a:extLst>
              </p:cNvPr>
              <p:cNvSpPr txBox="1"/>
              <p:nvPr/>
            </p:nvSpPr>
            <p:spPr>
              <a:xfrm>
                <a:off x="1446242" y="1285464"/>
                <a:ext cx="3048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ABD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∆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CDB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EAB3C2-B628-3E74-87F6-FD4C0CCAD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242" y="1285464"/>
                <a:ext cx="30480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560804-6835-2DE9-7324-3CA914DEEB0A}"/>
              </a:ext>
            </a:extLst>
          </p:cNvPr>
          <p:cNvSpPr/>
          <p:nvPr/>
        </p:nvSpPr>
        <p:spPr>
          <a:xfrm rot="10800000">
            <a:off x="2895600" y="1682318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CBD90C-315F-F10D-DDAE-CE4D46C1E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2400" y="2126819"/>
                <a:ext cx="2922564" cy="969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ABD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CDB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CBD90C-315F-F10D-DDAE-CE4D46C1EC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52400" y="2126819"/>
                <a:ext cx="2922564" cy="969561"/>
              </a:xfrm>
              <a:prstGeom prst="rect">
                <a:avLst/>
              </a:prstGeom>
              <a:blipFill>
                <a:blip r:embed="rId5"/>
                <a:stretch>
                  <a:fillRect l="-1670" r="-1670" b="-17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3D45D6-1B90-A9D0-1C62-105162A79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164" y="2126769"/>
                <a:ext cx="173287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3D45D6-1B90-A9D0-1C62-105162A79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0164" y="2126769"/>
                <a:ext cx="1732870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4F99E6-30CB-F36C-932C-84ADD2DB3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83" y="2148780"/>
                <a:ext cx="3047999" cy="969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ADB</m:t>
                          </m:r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CBD</m:t>
                          </m:r>
                        </m:e>
                      </m:acc>
                    </m:oMath>
                  </m:oMathPara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so le trong)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4F99E6-30CB-F36C-932C-84ADD2DB3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8283" y="2148780"/>
                <a:ext cx="3047999" cy="969561"/>
              </a:xfrm>
              <a:prstGeom prst="rect">
                <a:avLst/>
              </a:prstGeom>
              <a:blipFill>
                <a:blip r:embed="rId7"/>
                <a:stretch>
                  <a:fillRect b="-168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611912"/>
                <a:ext cx="404975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bình hành</a:t>
                </a:r>
              </a:p>
            </p:txBody>
          </p:sp>
        </mc:Choice>
        <mc:Fallback xmlns="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1912"/>
                <a:ext cx="4049759" cy="523220"/>
              </a:xfrm>
              <a:prstGeom prst="rect">
                <a:avLst/>
              </a:prstGeom>
              <a:blipFill>
                <a:blip r:embed="rId8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2AC19392-E6DD-F38C-291E-1A69C6202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034" y="4526714"/>
                <a:ext cx="404975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bình hành</a:t>
                </a:r>
              </a:p>
            </p:txBody>
          </p:sp>
        </mc:Choice>
        <mc:Fallback xmlns="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2AC19392-E6DD-F38C-291E-1A69C6202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3034" y="4526714"/>
                <a:ext cx="4049759" cy="523220"/>
              </a:xfrm>
              <a:prstGeom prst="rect">
                <a:avLst/>
              </a:prstGeom>
              <a:blipFill>
                <a:blip r:embed="rId9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38" y="3650718"/>
                <a:ext cx="176076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438" y="3650718"/>
                <a:ext cx="1760764" cy="523220"/>
              </a:xfrm>
              <a:prstGeom prst="rect">
                <a:avLst/>
              </a:prstGeom>
              <a:blipFill>
                <a:blip r:embed="rId10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6543" y="3518248"/>
                <a:ext cx="176076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altLang="en-US" sz="2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6543" y="3518248"/>
                <a:ext cx="1760765" cy="523220"/>
              </a:xfrm>
              <a:prstGeom prst="rect">
                <a:avLst/>
              </a:prstGeom>
              <a:blipFill>
                <a:blip r:embed="rId11"/>
                <a:stretch>
                  <a:fillRect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>
            <a:extLst>
              <a:ext uri="{FF2B5EF4-FFF2-40B4-BE49-F238E27FC236}">
                <a16:creationId xmlns:a16="http://schemas.microsoft.com/office/drawing/2014/main" id="{16556260-8239-737B-3ACA-B92557EAB602}"/>
              </a:ext>
            </a:extLst>
          </p:cNvPr>
          <p:cNvSpPr/>
          <p:nvPr/>
        </p:nvSpPr>
        <p:spPr>
          <a:xfrm rot="10800000">
            <a:off x="2846440" y="1004295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B3A3ED7-CF52-4CE3-8348-8F065AB6D9CF}"/>
              </a:ext>
            </a:extLst>
          </p:cNvPr>
          <p:cNvSpPr/>
          <p:nvPr/>
        </p:nvSpPr>
        <p:spPr>
          <a:xfrm rot="10800000">
            <a:off x="6210640" y="420670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CED237A-8027-BCF2-C031-67E43D510AA6}"/>
              </a:ext>
            </a:extLst>
          </p:cNvPr>
          <p:cNvSpPr/>
          <p:nvPr/>
        </p:nvSpPr>
        <p:spPr>
          <a:xfrm rot="10800000">
            <a:off x="6172282" y="3174663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40A0604-90B4-4F3D-079E-318B6E1ED918}"/>
              </a:ext>
            </a:extLst>
          </p:cNvPr>
          <p:cNvSpPr/>
          <p:nvPr/>
        </p:nvSpPr>
        <p:spPr>
          <a:xfrm rot="10800000">
            <a:off x="1268954" y="423529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E82FE35-0F15-01C0-14D0-53D600563098}"/>
              </a:ext>
            </a:extLst>
          </p:cNvPr>
          <p:cNvSpPr/>
          <p:nvPr/>
        </p:nvSpPr>
        <p:spPr>
          <a:xfrm rot="10800000">
            <a:off x="1198878" y="3138715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F158E-1E0E-4C9C-BF0C-31103F4F7C30}"/>
              </a:ext>
            </a:extLst>
          </p:cNvPr>
          <p:cNvSpPr txBox="1"/>
          <p:nvPr/>
        </p:nvSpPr>
        <p:spPr>
          <a:xfrm>
            <a:off x="152400" y="57954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6524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99A60-D73E-7703-892E-7E072392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1396345"/>
                <a:ext cx="4191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CDB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99A60-D73E-7703-892E-7E072392C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396345"/>
                <a:ext cx="4191000" cy="523220"/>
              </a:xfrm>
              <a:prstGeom prst="rect">
                <a:avLst/>
              </a:prstGeom>
              <a:blipFill>
                <a:blip r:embed="rId2"/>
                <a:stretch>
                  <a:fillRect l="-3057" t="-11628" r="-334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2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D30FB3-B13B-393F-C8A2-CC2079763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386281"/>
                <a:ext cx="523135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CDB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g.c.g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2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D30FB3-B13B-393F-C8A2-CC2079763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3386281"/>
                <a:ext cx="5231355" cy="523220"/>
              </a:xfrm>
              <a:prstGeom prst="rect">
                <a:avLst/>
              </a:prstGeom>
              <a:blipFill>
                <a:blip r:embed="rId3"/>
                <a:stretch>
                  <a:fillRect l="-699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3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82EAD0-1425-88FF-BABF-F4D181538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27" y="3896657"/>
            <a:ext cx="13781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 ra: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D06869-39C3-BB26-3DDC-241DD2B6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1901820"/>
                <a:ext cx="5231356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ABD</m:t>
                        </m:r>
                      </m:e>
                    </m:acc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CDB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D06869-39C3-BB26-3DDC-241DD2B60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1901820"/>
                <a:ext cx="5231356" cy="537583"/>
              </a:xfrm>
              <a:prstGeom prst="rect">
                <a:avLst/>
              </a:prstGeom>
              <a:blipFill>
                <a:blip r:embed="rId4"/>
                <a:stretch>
                  <a:fillRect t="-7955" b="-31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EEEC85-DC81-62D4-F3D7-0AD0E2C47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2362264"/>
                <a:ext cx="341132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6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EEEC85-DC81-62D4-F3D7-0AD0E2C47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2362264"/>
                <a:ext cx="3411324" cy="523220"/>
              </a:xfrm>
              <a:prstGeom prst="rect">
                <a:avLst/>
              </a:prstGeom>
              <a:blipFill>
                <a:blip r:embed="rId5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5CAA-2E71-4754-616C-E16888D5D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2873756"/>
                <a:ext cx="4902731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ADB</m:t>
                        </m:r>
                      </m:e>
                    </m:acc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CBD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8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5CAA-2E71-4754-616C-E16888D5D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873756"/>
                <a:ext cx="4902731" cy="537583"/>
              </a:xfrm>
              <a:prstGeom prst="rect">
                <a:avLst/>
              </a:prstGeom>
              <a:blipFill>
                <a:blip r:embed="rId6"/>
                <a:stretch>
                  <a:fillRect t="-7865" r="-373" b="-314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3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A796E9-CB69-4F5A-7DBC-8878F146A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600" y="3882294"/>
                <a:ext cx="5105653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DAB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ứng)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3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A796E9-CB69-4F5A-7DBC-8878F146AC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3882294"/>
                <a:ext cx="5105653" cy="537583"/>
              </a:xfrm>
              <a:prstGeom prst="rect">
                <a:avLst/>
              </a:prstGeom>
              <a:blipFill>
                <a:blip r:embed="rId7"/>
                <a:stretch>
                  <a:fillRect t="-7955" b="-31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7AF38A-919A-AC0A-A928-653132801AD4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049946-1ECE-0146-3EDD-4E6FEC3D0008}"/>
              </a:ext>
            </a:extLst>
          </p:cNvPr>
          <p:cNvSpPr txBox="1"/>
          <p:nvPr/>
        </p:nvSpPr>
        <p:spPr>
          <a:xfrm>
            <a:off x="7620" y="415608"/>
            <a:ext cx="2601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DE4654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HĐ3(SGK/58):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9D8DD-6462-1E32-B6F3-A66D51155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3454" y="1161229"/>
            <a:ext cx="3172968" cy="22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599024" y="1581150"/>
            <a:ext cx="79459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499200" y="590550"/>
            <a:ext cx="25991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078080"/>
            <a:ext cx="9510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797684-2464-2536-E5F5-A66443D685EA}"/>
              </a:ext>
            </a:extLst>
          </p:cNvPr>
          <p:cNvSpPr/>
          <p:nvPr/>
        </p:nvSpPr>
        <p:spPr>
          <a:xfrm>
            <a:off x="7620" y="0"/>
            <a:ext cx="685038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..BÀI 12: HÌNH BÌNH HÀNH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29DA26-068B-7CAA-8F23-9F21AB1F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12" y="-87500"/>
            <a:ext cx="3172968" cy="2285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/>
              <p:nvPr/>
            </p:nvSpPr>
            <p:spPr>
              <a:xfrm>
                <a:off x="2030435" y="532886"/>
                <a:ext cx="3455965" cy="561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OC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OB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OD</m:t>
                      </m:r>
                    </m:oMath>
                  </m:oMathPara>
                </a14:m>
                <a:endParaRPr lang="en-US" sz="2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5" y="532886"/>
                <a:ext cx="3455965" cy="5616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EAB3C2-B628-3E74-87F6-FD4C0CCAD77C}"/>
                  </a:ext>
                </a:extLst>
              </p:cNvPr>
              <p:cNvSpPr txBox="1"/>
              <p:nvPr/>
            </p:nvSpPr>
            <p:spPr>
              <a:xfrm>
                <a:off x="2361429" y="1303705"/>
                <a:ext cx="29225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AOB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∆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COD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EAB3C2-B628-3E74-87F6-FD4C0CCAD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429" y="1303705"/>
                <a:ext cx="292256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560804-6835-2DE9-7324-3CA914DEEB0A}"/>
              </a:ext>
            </a:extLst>
          </p:cNvPr>
          <p:cNvSpPr/>
          <p:nvPr/>
        </p:nvSpPr>
        <p:spPr>
          <a:xfrm rot="10800000">
            <a:off x="3735173" y="1772073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CBD90C-315F-F10D-DDAE-CE4D46C1E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2400" y="2126819"/>
                <a:ext cx="2922564" cy="969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ABO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CDO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CBD90C-315F-F10D-DDAE-CE4D46C1EC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52400" y="2126819"/>
                <a:ext cx="2922564" cy="969561"/>
              </a:xfrm>
              <a:prstGeom prst="rect">
                <a:avLst/>
              </a:prstGeom>
              <a:blipFill>
                <a:blip r:embed="rId5"/>
                <a:stretch>
                  <a:fillRect l="-1670" r="-1670" b="-17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3D45D6-1B90-A9D0-1C62-105162A79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1310" y="2043503"/>
                <a:ext cx="1732870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(chứng minh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a)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3D45D6-1B90-A9D0-1C62-105162A79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1310" y="2043503"/>
                <a:ext cx="1732870" cy="1815882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4F99E6-30CB-F36C-932C-84ADD2DB3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8283" y="2148780"/>
                <a:ext cx="3047999" cy="969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BAO</m:t>
                          </m:r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kumimoji="0" lang="en-US" altLang="en-US" sz="28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altLang="en-US" sz="2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CDO</m:t>
                          </m:r>
                        </m:e>
                      </m:acc>
                    </m:oMath>
                  </m:oMathPara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so le trong)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4F99E6-30CB-F36C-932C-84ADD2DB3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8283" y="2148780"/>
                <a:ext cx="3047999" cy="969561"/>
              </a:xfrm>
              <a:prstGeom prst="rect">
                <a:avLst/>
              </a:prstGeom>
              <a:blipFill>
                <a:blip r:embed="rId7"/>
                <a:stretch>
                  <a:fillRect b="-168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611912"/>
                <a:ext cx="404975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bình hành</a:t>
                </a:r>
              </a:p>
            </p:txBody>
          </p:sp>
        </mc:Choice>
        <mc:Fallback xmlns="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1912"/>
                <a:ext cx="4049759" cy="523220"/>
              </a:xfrm>
              <a:prstGeom prst="rect">
                <a:avLst/>
              </a:prstGeom>
              <a:blipFill>
                <a:blip r:embed="rId8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2AC19392-E6DD-F38C-291E-1A69C6202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034" y="4526714"/>
                <a:ext cx="404975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en-US" alt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bình hành</a:t>
                </a:r>
              </a:p>
            </p:txBody>
          </p:sp>
        </mc:Choice>
        <mc:Fallback xmlns=""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2AC19392-E6DD-F38C-291E-1A69C6202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3034" y="4526714"/>
                <a:ext cx="4049759" cy="523220"/>
              </a:xfrm>
              <a:prstGeom prst="rect">
                <a:avLst/>
              </a:prstGeom>
              <a:blipFill>
                <a:blip r:embed="rId9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38" y="3650718"/>
                <a:ext cx="176076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438" y="3650718"/>
                <a:ext cx="1760764" cy="523220"/>
              </a:xfrm>
              <a:prstGeom prst="rect">
                <a:avLst/>
              </a:prstGeom>
              <a:blipFill>
                <a:blip r:embed="rId10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6543" y="3518248"/>
                <a:ext cx="176076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altLang="en-US" sz="2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6543" y="3518248"/>
                <a:ext cx="1760765" cy="523220"/>
              </a:xfrm>
              <a:prstGeom prst="rect">
                <a:avLst/>
              </a:prstGeom>
              <a:blipFill>
                <a:blip r:embed="rId11"/>
                <a:stretch>
                  <a:fillRect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>
            <a:extLst>
              <a:ext uri="{FF2B5EF4-FFF2-40B4-BE49-F238E27FC236}">
                <a16:creationId xmlns:a16="http://schemas.microsoft.com/office/drawing/2014/main" id="{16556260-8239-737B-3ACA-B92557EAB602}"/>
              </a:ext>
            </a:extLst>
          </p:cNvPr>
          <p:cNvSpPr/>
          <p:nvPr/>
        </p:nvSpPr>
        <p:spPr>
          <a:xfrm rot="10800000">
            <a:off x="3766457" y="1037316"/>
            <a:ext cx="102686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B3A3ED7-CF52-4CE3-8348-8F065AB6D9CF}"/>
              </a:ext>
            </a:extLst>
          </p:cNvPr>
          <p:cNvSpPr/>
          <p:nvPr/>
        </p:nvSpPr>
        <p:spPr>
          <a:xfrm rot="10800000">
            <a:off x="6210640" y="420670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CED237A-8027-BCF2-C031-67E43D510AA6}"/>
              </a:ext>
            </a:extLst>
          </p:cNvPr>
          <p:cNvSpPr/>
          <p:nvPr/>
        </p:nvSpPr>
        <p:spPr>
          <a:xfrm rot="10800000">
            <a:off x="6172282" y="3174663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40A0604-90B4-4F3D-079E-318B6E1ED918}"/>
              </a:ext>
            </a:extLst>
          </p:cNvPr>
          <p:cNvSpPr/>
          <p:nvPr/>
        </p:nvSpPr>
        <p:spPr>
          <a:xfrm rot="10800000">
            <a:off x="1268954" y="423529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E82FE35-0F15-01C0-14D0-53D600563098}"/>
              </a:ext>
            </a:extLst>
          </p:cNvPr>
          <p:cNvSpPr/>
          <p:nvPr/>
        </p:nvSpPr>
        <p:spPr>
          <a:xfrm rot="10800000">
            <a:off x="1198878" y="3138715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F7062-A677-4AE9-BBA7-CF2D1AD4D5BC}"/>
              </a:ext>
            </a:extLst>
          </p:cNvPr>
          <p:cNvSpPr txBox="1"/>
          <p:nvPr/>
        </p:nvSpPr>
        <p:spPr>
          <a:xfrm>
            <a:off x="102302" y="557867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7865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99A60-D73E-7703-892E-7E072392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1396345"/>
                <a:ext cx="4191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AOB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COD</m:t>
                    </m:r>
                  </m:oMath>
                </a14:m>
                <a:r>
                  <a:rPr kumimoji="0" lang="en-US" altLang="en-US" sz="2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2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99A60-D73E-7703-892E-7E072392C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396345"/>
                <a:ext cx="4191000" cy="523220"/>
              </a:xfrm>
              <a:prstGeom prst="rect">
                <a:avLst/>
              </a:prstGeom>
              <a:blipFill>
                <a:blip r:embed="rId2"/>
                <a:stretch>
                  <a:fillRect l="-3057" t="-11628" r="-3493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2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D30FB3-B13B-393F-C8A2-CC2079763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386281"/>
                <a:ext cx="505512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AOB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g.c.g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2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D30FB3-B13B-393F-C8A2-CC2079763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3386281"/>
                <a:ext cx="5055129" cy="523220"/>
              </a:xfrm>
              <a:prstGeom prst="rect">
                <a:avLst/>
              </a:prstGeom>
              <a:blipFill>
                <a:blip r:embed="rId3"/>
                <a:stretch>
                  <a:fillRect l="-724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3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82EAD0-1425-88FF-BABF-F4D181538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27" y="3970403"/>
            <a:ext cx="13781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 ra: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D06869-39C3-BB26-3DDC-241DD2B6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1901820"/>
                <a:ext cx="5231356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ABO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CDO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D06869-39C3-BB26-3DDC-241DD2B60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1901820"/>
                <a:ext cx="5231356" cy="537583"/>
              </a:xfrm>
              <a:prstGeom prst="rect">
                <a:avLst/>
              </a:prstGeom>
              <a:blipFill>
                <a:blip r:embed="rId4"/>
                <a:stretch>
                  <a:fillRect t="-7955" b="-31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EEEC85-DC81-62D4-F3D7-0AD0E2C47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999" y="2362264"/>
                <a:ext cx="4826531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6" name="Rectangle 2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EEEC85-DC81-62D4-F3D7-0AD0E2C47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99" y="2362264"/>
                <a:ext cx="4826531" cy="523220"/>
              </a:xfrm>
              <a:prstGeom prst="rect">
                <a:avLst/>
              </a:prstGeom>
              <a:blipFill>
                <a:blip r:embed="rId5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5CAA-2E71-4754-616C-E16888D5D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2873756"/>
                <a:ext cx="4902731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BAO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CDO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8" name="Rectangle 2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5CAA-2E71-4754-616C-E16888D5D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873756"/>
                <a:ext cx="4902731" cy="537583"/>
              </a:xfrm>
              <a:prstGeom prst="rect">
                <a:avLst/>
              </a:prstGeom>
              <a:blipFill>
                <a:blip r:embed="rId6"/>
                <a:stretch>
                  <a:fillRect t="-7865" b="-314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3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A796E9-CB69-4F5A-7DBC-8878F146A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3963221"/>
                <a:ext cx="67818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342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3342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3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A796E9-CB69-4F5A-7DBC-8878F146AC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3963221"/>
                <a:ext cx="6781800" cy="523220"/>
              </a:xfrm>
              <a:prstGeom prst="rect">
                <a:avLst/>
              </a:prstGeom>
              <a:blipFill>
                <a:blip r:embed="rId7"/>
                <a:stretch>
                  <a:fillRect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7AF38A-919A-AC0A-A928-653132801AD4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049946-1ECE-0146-3EDD-4E6FEC3D0008}"/>
              </a:ext>
            </a:extLst>
          </p:cNvPr>
          <p:cNvSpPr txBox="1"/>
          <p:nvPr/>
        </p:nvSpPr>
        <p:spPr>
          <a:xfrm>
            <a:off x="7619" y="415608"/>
            <a:ext cx="2253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DE4654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HĐ3</a:t>
            </a:r>
            <a:r>
              <a:rPr lang="en-US" sz="2800" b="1" dirty="0">
                <a:solidFill>
                  <a:srgbClr val="000000"/>
                </a:solidFill>
                <a:highlight>
                  <a:srgbClr val="DE4654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DE4654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SG/58):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9D8DD-6462-1E32-B6F3-A66D51155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3454" y="1161229"/>
            <a:ext cx="3172968" cy="22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145DD-88D1-39EA-8118-0436FCF64383}"/>
              </a:ext>
            </a:extLst>
          </p:cNvPr>
          <p:cNvSpPr/>
          <p:nvPr/>
        </p:nvSpPr>
        <p:spPr>
          <a:xfrm>
            <a:off x="18789" y="66675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169D27-A9FF-0A39-CBF3-AACE550C818C}"/>
              </a:ext>
            </a:extLst>
          </p:cNvPr>
          <p:cNvSpPr/>
          <p:nvPr/>
        </p:nvSpPr>
        <p:spPr>
          <a:xfrm>
            <a:off x="18789" y="1097391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B36A-10A1-512E-8561-8FB529A576D0}"/>
              </a:ext>
            </a:extLst>
          </p:cNvPr>
          <p:cNvSpPr/>
          <p:nvPr/>
        </p:nvSpPr>
        <p:spPr>
          <a:xfrm>
            <a:off x="32358" y="1620611"/>
            <a:ext cx="5301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Tính chất của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9501FE-1570-9861-5F70-851A5F5CDDF0}"/>
              </a:ext>
            </a:extLst>
          </p:cNvPr>
          <p:cNvSpPr txBox="1"/>
          <p:nvPr/>
        </p:nvSpPr>
        <p:spPr>
          <a:xfrm>
            <a:off x="247910" y="2143831"/>
            <a:ext cx="8648179" cy="2046714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C8931C-CF4F-2670-F2BF-68F47F98808B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145DD-88D1-39EA-8118-0436FCF64383}"/>
              </a:ext>
            </a:extLst>
          </p:cNvPr>
          <p:cNvSpPr/>
          <p:nvPr/>
        </p:nvSpPr>
        <p:spPr>
          <a:xfrm>
            <a:off x="18789" y="66675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169D27-A9FF-0A39-CBF3-AACE550C818C}"/>
              </a:ext>
            </a:extLst>
          </p:cNvPr>
          <p:cNvSpPr/>
          <p:nvPr/>
        </p:nvSpPr>
        <p:spPr>
          <a:xfrm>
            <a:off x="18789" y="1097391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4EB36A-10A1-512E-8561-8FB529A576D0}"/>
              </a:ext>
            </a:extLst>
          </p:cNvPr>
          <p:cNvSpPr/>
          <p:nvPr/>
        </p:nvSpPr>
        <p:spPr>
          <a:xfrm>
            <a:off x="32358" y="1620611"/>
            <a:ext cx="5301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Tính chất của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9501FE-1570-9861-5F70-851A5F5CDDF0}"/>
              </a:ext>
            </a:extLst>
          </p:cNvPr>
          <p:cNvSpPr txBox="1"/>
          <p:nvPr/>
        </p:nvSpPr>
        <p:spPr>
          <a:xfrm>
            <a:off x="247911" y="2143831"/>
            <a:ext cx="3485890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 lí 1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(SGK – 58)</a:t>
            </a:r>
          </a:p>
        </p:txBody>
      </p:sp>
      <p:pic>
        <p:nvPicPr>
          <p:cNvPr id="2" name="Pictur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BBB120-B9EE-EF4B-4A68-6755EF313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04" y="1054654"/>
            <a:ext cx="3153300" cy="20255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1F138D-B8F3-00D6-7569-A80638234A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8232378"/>
                  </p:ext>
                </p:extLst>
              </p:nvPr>
            </p:nvGraphicFramePr>
            <p:xfrm>
              <a:off x="47784" y="2730750"/>
              <a:ext cx="5364857" cy="23013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76414">
                      <a:extLst>
                        <a:ext uri="{9D8B030D-6E8A-4147-A177-3AD203B41FA5}">
                          <a16:colId xmlns:a16="http://schemas.microsoft.com/office/drawing/2014/main" val="3058095637"/>
                        </a:ext>
                      </a:extLst>
                    </a:gridCol>
                    <a:gridCol w="4688443">
                      <a:extLst>
                        <a:ext uri="{9D8B030D-6E8A-4147-A177-3AD203B41FA5}">
                          <a16:colId xmlns:a16="http://schemas.microsoft.com/office/drawing/2014/main" val="1665703872"/>
                        </a:ext>
                      </a:extLst>
                    </a:gridCol>
                  </a:tblGrid>
                  <a:tr h="629776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ABCD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bình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hành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BD</m:t>
                              </m:r>
                            </m:oMath>
                          </a14:m>
                          <a:endParaRPr lang="en-US" sz="28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23141795"/>
                      </a:ext>
                    </a:extLst>
                  </a:tr>
                  <a:tr h="992375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8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CD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AD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BC</m:t>
                              </m:r>
                            </m:oMath>
                          </a14:m>
                          <a:endParaRPr lang="en-US" sz="28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kumimoji="0" lang="en-US" altLang="en-US" sz="2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kumimoji="0" lang="en-US" altLang="en-US" sz="2800" b="0" i="0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kumimoji="0" lang="en-US" altLang="en-US" sz="28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altLang="en-US" sz="28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kumimoji="0" lang="en-US" altLang="en-US" sz="2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kumimoji="0" lang="en-US" altLang="en-US" sz="2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kumimoji="0" lang="en-US" altLang="en-US" sz="2800" b="0" i="0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</m:t>
                                  </m:r>
                                </m:e>
                              </m:acc>
                              <m:r>
                                <a:rPr kumimoji="0" lang="en-US" altLang="en-US" sz="28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kumimoji="0" lang="en-US" altLang="en-US" sz="2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kumimoji="0" lang="en-US" altLang="en-US" sz="2800" b="0" i="0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kumimoji="0" lang="en-US" altLang="en-US" sz="28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altLang="en-US" sz="2800" b="0" i="0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kumimoji="0" lang="en-US" altLang="en-US" sz="2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en-US" sz="280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en-US" sz="2800">
                                      <a:latin typeface="Times New Roman" panose="020206030504050203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D</m:t>
                                  </m:r>
                                </m:e>
                              </m:acc>
                            </m:oMath>
                          </a14:m>
                          <a:endParaRPr lang="en-US" sz="28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733425" algn="l"/>
                            </a:tabLst>
                            <a:defRPr/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OA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OC</m:t>
                              </m:r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OB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OD</m:t>
                              </m:r>
                            </m:oMath>
                          </a14:m>
                          <a:endParaRPr lang="en-US" sz="28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387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1F138D-B8F3-00D6-7569-A80638234A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8232378"/>
                  </p:ext>
                </p:extLst>
              </p:nvPr>
            </p:nvGraphicFramePr>
            <p:xfrm>
              <a:off x="47784" y="2730750"/>
              <a:ext cx="5364857" cy="23013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76414">
                      <a:extLst>
                        <a:ext uri="{9D8B030D-6E8A-4147-A177-3AD203B41FA5}">
                          <a16:colId xmlns:a16="http://schemas.microsoft.com/office/drawing/2014/main" val="3058095637"/>
                        </a:ext>
                      </a:extLst>
                    </a:gridCol>
                    <a:gridCol w="4688443">
                      <a:extLst>
                        <a:ext uri="{9D8B030D-6E8A-4147-A177-3AD203B41FA5}">
                          <a16:colId xmlns:a16="http://schemas.microsoft.com/office/drawing/2014/main" val="1665703872"/>
                        </a:ext>
                      </a:extLst>
                    </a:gridCol>
                  </a:tblGrid>
                  <a:tr h="85344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545" t="-12057" r="-260" b="-1936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3141795"/>
                      </a:ext>
                    </a:extLst>
                  </a:tr>
                  <a:tr h="1447864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tabLst>
                              <a:tab pos="733425" algn="l"/>
                            </a:tabLst>
                          </a:pPr>
                          <a:r>
                            <a:rPr lang="en-US" sz="2800" b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8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4545" t="-66387" r="-260" b="-147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7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13396B-A7F2-9DC6-E08F-5A1C9D6C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04" y="3142668"/>
            <a:ext cx="3402095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 (SGK/58)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D69CDD-4488-04CB-06E1-98AACDF0D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04" y="3621797"/>
            <a:ext cx="3402095" cy="138499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3425" algn="l"/>
              </a:tabLst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Rectangl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B2F6CF-9FE1-3976-9206-00E3D351223E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339690"/>
            <a:ext cx="95102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145DD-88D1-39EA-8118-0436FCF64383}"/>
              </a:ext>
            </a:extLst>
          </p:cNvPr>
          <p:cNvSpPr/>
          <p:nvPr/>
        </p:nvSpPr>
        <p:spPr>
          <a:xfrm>
            <a:off x="18789" y="66675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13396B-A7F2-9DC6-E08F-5A1C9D6C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79612"/>
            <a:ext cx="3402095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(SGK/58)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B2F6CF-9FE1-3976-9206-00E3D351223E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…..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12: 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1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1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265EB2-C0AC-4C04-884F-7D2C76F49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542" y="1208495"/>
            <a:ext cx="3945257" cy="197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239334-6318-447D-8FC3-D47369D12313}"/>
                  </a:ext>
                </a:extLst>
              </p:cNvPr>
              <p:cNvSpPr txBox="1"/>
              <p:nvPr/>
            </p:nvSpPr>
            <p:spPr>
              <a:xfrm>
                <a:off x="457200" y="1807142"/>
                <a:ext cx="3701646" cy="1005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alt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(Theo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1)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239334-6318-447D-8FC3-D47369D12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07142"/>
                <a:ext cx="3701646" cy="1005660"/>
              </a:xfrm>
              <a:prstGeom prst="rect">
                <a:avLst/>
              </a:prstGeom>
              <a:blipFill>
                <a:blip r:embed="rId4"/>
                <a:stretch>
                  <a:fillRect l="-3295" t="-4242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32D864-2E07-4B1E-84CE-9CBF0F161ABE}"/>
                  </a:ext>
                </a:extLst>
              </p:cNvPr>
              <p:cNvSpPr txBox="1"/>
              <p:nvPr/>
            </p:nvSpPr>
            <p:spPr>
              <a:xfrm>
                <a:off x="256478" y="2752150"/>
                <a:ext cx="3701646" cy="538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: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 i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32D864-2E07-4B1E-84CE-9CBF0F161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78" y="2752150"/>
                <a:ext cx="3701646" cy="538674"/>
              </a:xfrm>
              <a:prstGeom prst="rect">
                <a:avLst/>
              </a:prstGeom>
              <a:blipFill>
                <a:blip r:embed="rId5"/>
                <a:stretch>
                  <a:fillRect l="-3295" t="-7865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05F2447-B7C1-4152-B386-214D62F9DA20}"/>
                  </a:ext>
                </a:extLst>
              </p:cNvPr>
              <p:cNvSpPr txBox="1"/>
              <p:nvPr/>
            </p:nvSpPr>
            <p:spPr>
              <a:xfrm>
                <a:off x="228600" y="3302440"/>
                <a:ext cx="8686800" cy="96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b="0" dirty="0"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05F2447-B7C1-4152-B386-214D62F9D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302440"/>
                <a:ext cx="8686800" cy="969561"/>
              </a:xfrm>
              <a:prstGeom prst="rect">
                <a:avLst/>
              </a:prstGeom>
              <a:blipFill>
                <a:blip r:embed="rId6"/>
                <a:stretch>
                  <a:fillRect l="-1474" t="-5660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38C4D9-9F1C-4678-ACFB-0D5B58CB504A}"/>
                  </a:ext>
                </a:extLst>
              </p:cNvPr>
              <p:cNvSpPr txBox="1"/>
              <p:nvPr/>
            </p:nvSpPr>
            <p:spPr>
              <a:xfrm>
                <a:off x="152400" y="4275578"/>
                <a:ext cx="9220200" cy="598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:</a:t>
                </a:r>
                <a:r>
                  <a:rPr lang="en-US" sz="2600" b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b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38C4D9-9F1C-4678-ACFB-0D5B58CB5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275578"/>
                <a:ext cx="9220200" cy="598305"/>
              </a:xfrm>
              <a:prstGeom prst="rect">
                <a:avLst/>
              </a:prstGeom>
              <a:blipFill>
                <a:blip r:embed="rId7"/>
                <a:stretch>
                  <a:fillRect l="-119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0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8.73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75380E-9471-76E6-105B-EEDD4ED150A8}"/>
                  </a:ext>
                </a:extLst>
              </p:cNvPr>
              <p:cNvSpPr txBox="1"/>
              <p:nvPr/>
            </p:nvSpPr>
            <p:spPr>
              <a:xfrm>
                <a:off x="152400" y="971550"/>
                <a:ext cx="472297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75380E-9471-76E6-105B-EEDD4ED15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71550"/>
                <a:ext cx="4722978" cy="3970318"/>
              </a:xfrm>
              <a:prstGeom prst="rect">
                <a:avLst/>
              </a:prstGeom>
              <a:blipFill>
                <a:blip r:embed="rId4"/>
                <a:stretch>
                  <a:fillRect l="-2581" t="-1534" r="-2581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191F41-C7F1-32C2-2738-D43591F6771A}"/>
              </a:ext>
            </a:extLst>
          </p:cNvPr>
          <p:cNvSpPr txBox="1"/>
          <p:nvPr/>
        </p:nvSpPr>
        <p:spPr>
          <a:xfrm>
            <a:off x="152400" y="40231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6A87A4-7338-4D58-976C-36567516BACE}"/>
              </a:ext>
            </a:extLst>
          </p:cNvPr>
          <p:cNvSpPr txBox="1"/>
          <p:nvPr/>
        </p:nvSpPr>
        <p:spPr>
          <a:xfrm>
            <a:off x="1777647" y="438150"/>
            <a:ext cx="3708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2 Minute Timer (Nho)" descr="OPL20U25GSXzBJYl68kk8uQGfFKzs7yb1M4KJWUiLk6ZEvGF+qCIPSnY57AbBFCvTW2023.18.7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0446530-F7B6-48B1-86F8-45828B408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7188" y="925530"/>
            <a:ext cx="1657200" cy="931493"/>
          </a:xfrm>
          <a:prstGeom prst="rect">
            <a:avLst/>
          </a:prstGeom>
        </p:spPr>
      </p:pic>
      <p:sp>
        <p:nvSpPr>
          <p:cNvPr id="9" name="AutoShap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EA6688-58D7-4B27-A7A6-5BAE8FA8236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173663" y="2076450"/>
            <a:ext cx="419893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625D49-EABD-4040-8828-2438AEE969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5775" y="2490788"/>
            <a:ext cx="862012" cy="1712913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043FDD-C484-4E83-B98B-B6791D00E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490788"/>
            <a:ext cx="2530475" cy="1724025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57B618-4C85-4809-A366-2F4B66DA50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5775" y="4203700"/>
            <a:ext cx="3392487" cy="11113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B1C882-E205-4085-8D2E-5A3704D1A5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1913" y="3565525"/>
            <a:ext cx="323850" cy="644525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AFAE0B13-EEAA-49FC-968B-9F982CB549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03938" y="3135313"/>
            <a:ext cx="1577975" cy="1074738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F3A7E251-B614-4188-8027-7918390B0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490788"/>
            <a:ext cx="1254125" cy="1719263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6DF417A7-7E04-4664-A3F7-103D45084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3938" y="3135313"/>
            <a:ext cx="1901825" cy="430213"/>
          </a:xfrm>
          <a:prstGeom prst="line">
            <a:avLst/>
          </a:prstGeom>
          <a:noFill/>
          <a:ln w="11113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16DBD764-787A-44E3-A50C-FC1A4E41B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300" y="3084513"/>
            <a:ext cx="1682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B74E4CE-FA72-41EE-98DF-E250AC063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3" y="2212975"/>
            <a:ext cx="2555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AD0964D8-42C1-41EA-B97D-121239EC0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4081463"/>
            <a:ext cx="2428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E7836533-4063-46CD-90F2-D76CD20CB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3343275"/>
            <a:ext cx="2555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533B839E-1560-4AF3-9E28-85C4BF248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8575" y="4249738"/>
            <a:ext cx="293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9F4A08-3C11-4335-BF97-4EB6383C1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9863" y="4081463"/>
            <a:ext cx="2428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44F097AB-3CFF-49FC-869D-84FDE8F3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29400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4" name="Group 21">
            <a:extLst>
              <a:ext uri="{FF2B5EF4-FFF2-40B4-BE49-F238E27FC236}">
                <a16:creationId xmlns:a16="http://schemas.microsoft.com/office/drawing/2014/main" id="{01169467-BA47-4367-A002-323D2FC5D903}"/>
              </a:ext>
            </a:extLst>
          </p:cNvPr>
          <p:cNvGrpSpPr>
            <a:grpSpLocks/>
          </p:cNvGrpSpPr>
          <p:nvPr/>
        </p:nvGrpSpPr>
        <p:grpSpPr bwMode="auto">
          <a:xfrm>
            <a:off x="6081713" y="3113088"/>
            <a:ext cx="44450" cy="44450"/>
            <a:chOff x="3831" y="1961"/>
            <a:chExt cx="28" cy="28"/>
          </a:xfrm>
        </p:grpSpPr>
        <p:sp>
          <p:nvSpPr>
            <p:cNvPr id="40" name="Oval 19">
              <a:extLst>
                <a:ext uri="{FF2B5EF4-FFF2-40B4-BE49-F238E27FC236}">
                  <a16:creationId xmlns:a16="http://schemas.microsoft.com/office/drawing/2014/main" id="{E151E72E-CADB-4301-B693-5C2FDFEB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1961"/>
              <a:ext cx="28" cy="2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0">
              <a:extLst>
                <a:ext uri="{FF2B5EF4-FFF2-40B4-BE49-F238E27FC236}">
                  <a16:creationId xmlns:a16="http://schemas.microsoft.com/office/drawing/2014/main" id="{E8A003C7-1A27-42EF-A9ED-AC4D04044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1961"/>
              <a:ext cx="28" cy="2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4A44F8-65B2-4200-8FBA-2CB4B4A1BF05}"/>
              </a:ext>
            </a:extLst>
          </p:cNvPr>
          <p:cNvGrpSpPr>
            <a:grpSpLocks/>
          </p:cNvGrpSpPr>
          <p:nvPr/>
        </p:nvGrpSpPr>
        <p:grpSpPr bwMode="auto">
          <a:xfrm>
            <a:off x="7983538" y="3543300"/>
            <a:ext cx="46037" cy="46038"/>
            <a:chOff x="5029" y="2232"/>
            <a:chExt cx="29" cy="29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71E781FE-8ACA-4D4B-813C-2A4781651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232"/>
              <a:ext cx="29" cy="2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>
              <a:extLst>
                <a:ext uri="{FF2B5EF4-FFF2-40B4-BE49-F238E27FC236}">
                  <a16:creationId xmlns:a16="http://schemas.microsoft.com/office/drawing/2014/main" id="{269D29E7-70D6-42BF-9816-6911A5237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232"/>
              <a:ext cx="29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27">
            <a:extLst>
              <a:ext uri="{FF2B5EF4-FFF2-40B4-BE49-F238E27FC236}">
                <a16:creationId xmlns:a16="http://schemas.microsoft.com/office/drawing/2014/main" id="{8E48BE37-6D0D-4660-93CB-B2298EF32D41}"/>
              </a:ext>
            </a:extLst>
          </p:cNvPr>
          <p:cNvGrpSpPr>
            <a:grpSpLocks/>
          </p:cNvGrpSpPr>
          <p:nvPr/>
        </p:nvGrpSpPr>
        <p:grpSpPr bwMode="auto">
          <a:xfrm>
            <a:off x="5543550" y="4181475"/>
            <a:ext cx="44450" cy="44450"/>
            <a:chOff x="3492" y="2634"/>
            <a:chExt cx="28" cy="28"/>
          </a:xfrm>
        </p:grpSpPr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ED6DB874-1F60-4E0F-B3CF-A01B61C6D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" y="2634"/>
              <a:ext cx="28" cy="2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26">
              <a:extLst>
                <a:ext uri="{FF2B5EF4-FFF2-40B4-BE49-F238E27FC236}">
                  <a16:creationId xmlns:a16="http://schemas.microsoft.com/office/drawing/2014/main" id="{CBE1BA02-80CC-4F4C-A4A9-25A56F4E0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" y="2634"/>
              <a:ext cx="28" cy="2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4D19C00D-6C71-46F8-8C75-DA45720733ED}"/>
              </a:ext>
            </a:extLst>
          </p:cNvPr>
          <p:cNvGrpSpPr>
            <a:grpSpLocks/>
          </p:cNvGrpSpPr>
          <p:nvPr/>
        </p:nvGrpSpPr>
        <p:grpSpPr bwMode="auto">
          <a:xfrm>
            <a:off x="6405563" y="2468563"/>
            <a:ext cx="44450" cy="44450"/>
            <a:chOff x="4035" y="1555"/>
            <a:chExt cx="28" cy="28"/>
          </a:xfrm>
        </p:grpSpPr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ABC36D3C-FEC1-44C8-B80D-9ABABECA7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5" y="1555"/>
              <a:ext cx="28" cy="2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27ED9D34-7913-4842-8714-6F252F38B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5" y="1555"/>
              <a:ext cx="28" cy="2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33">
            <a:extLst>
              <a:ext uri="{FF2B5EF4-FFF2-40B4-BE49-F238E27FC236}">
                <a16:creationId xmlns:a16="http://schemas.microsoft.com/office/drawing/2014/main" id="{DF9B09EC-5894-42D9-9B37-C591AECAFD79}"/>
              </a:ext>
            </a:extLst>
          </p:cNvPr>
          <p:cNvGrpSpPr>
            <a:grpSpLocks/>
          </p:cNvGrpSpPr>
          <p:nvPr/>
        </p:nvGrpSpPr>
        <p:grpSpPr bwMode="auto">
          <a:xfrm>
            <a:off x="8936038" y="4192588"/>
            <a:ext cx="44450" cy="44450"/>
            <a:chOff x="5629" y="2641"/>
            <a:chExt cx="28" cy="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820E9C-E5F3-4295-9C3B-E55F43C42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" y="2641"/>
              <a:ext cx="28" cy="2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78260F-091D-45DF-97BC-5AC6268A4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" y="2641"/>
              <a:ext cx="28" cy="2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36">
            <a:extLst>
              <a:ext uri="{FF2B5EF4-FFF2-40B4-BE49-F238E27FC236}">
                <a16:creationId xmlns:a16="http://schemas.microsoft.com/office/drawing/2014/main" id="{D8ACD6FB-57AA-4BD2-B9EA-8EC8E2E41EAC}"/>
              </a:ext>
            </a:extLst>
          </p:cNvPr>
          <p:cNvGrpSpPr>
            <a:grpSpLocks/>
          </p:cNvGrpSpPr>
          <p:nvPr/>
        </p:nvGrpSpPr>
        <p:grpSpPr bwMode="auto">
          <a:xfrm>
            <a:off x="7659688" y="4187825"/>
            <a:ext cx="44450" cy="46038"/>
            <a:chOff x="4825" y="2638"/>
            <a:chExt cx="28" cy="29"/>
          </a:xfrm>
        </p:grpSpPr>
        <p:sp>
          <p:nvSpPr>
            <p:cNvPr id="30" name="Oval 34">
              <a:extLst>
                <a:ext uri="{FF2B5EF4-FFF2-40B4-BE49-F238E27FC236}">
                  <a16:creationId xmlns:a16="http://schemas.microsoft.com/office/drawing/2014/main" id="{00B1C5F0-705A-4D92-A8B7-0EFD11C1B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2638"/>
              <a:ext cx="28" cy="2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08FA0B67-E059-48DD-A66F-FD36BF84C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2638"/>
              <a:ext cx="28" cy="2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09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75068C-AD1B-D38A-EC1E-FA6FA3AB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82" y="1078080"/>
            <a:ext cx="9510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797684-2464-2536-E5F5-A66443D685EA}"/>
              </a:ext>
            </a:extLst>
          </p:cNvPr>
          <p:cNvSpPr/>
          <p:nvPr/>
        </p:nvSpPr>
        <p:spPr>
          <a:xfrm>
            <a:off x="7620" y="0"/>
            <a:ext cx="707898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…BÀI 12: HÌNH BÌNH HÀNH (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/>
              <p:nvPr/>
            </p:nvSpPr>
            <p:spPr>
              <a:xfrm>
                <a:off x="776284" y="460049"/>
                <a:ext cx="39467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AM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3838A0-7282-7D4C-6957-880260354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84" y="460049"/>
                <a:ext cx="3946704" cy="523220"/>
              </a:xfrm>
              <a:prstGeom prst="rect">
                <a:avLst/>
              </a:prstGeom>
              <a:blipFill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3D45D6-1B90-A9D0-1C62-105162A79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41" y="2186731"/>
            <a:ext cx="15718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3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3425" algn="l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204" y="1241931"/>
                <a:ext cx="2433212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PMN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endParaRPr kumimoji="0" lang="en-US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02BFF7-4146-5202-9202-152359112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204" y="1241931"/>
                <a:ext cx="2433212" cy="954107"/>
              </a:xfrm>
              <a:prstGeom prst="rect">
                <a:avLst/>
              </a:prstGeom>
              <a:blipFill>
                <a:blip r:embed="rId3"/>
                <a:stretch>
                  <a:fillRect t="-6410" r="-1504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C19392-E6DD-F38C-291E-1A69C6202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569" y="1324178"/>
            <a:ext cx="22394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891" y="2514639"/>
                <a:ext cx="176076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AP</m:t>
                    </m:r>
                  </m:oMath>
                </a14:m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4C7409-C76A-53C3-D8EC-0B7B1D888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6891" y="2514639"/>
                <a:ext cx="1760764" cy="523220"/>
              </a:xfrm>
              <a:prstGeom prst="rect">
                <a:avLst/>
              </a:prstGeom>
              <a:blipFill>
                <a:blip r:embed="rId4"/>
                <a:stretch>
                  <a:fillRect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630" y="2556362"/>
                <a:ext cx="176076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</m:oMath>
                </a14:m>
                <a:r>
                  <a:rPr lang="en-US" altLang="en-US" sz="2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AN</m:t>
                    </m:r>
                  </m:oMath>
                </a14:m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822A72-CA4E-8F7E-ED53-629DA8C37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5630" y="2556362"/>
                <a:ext cx="1760765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556260-8239-737B-3ACA-B92557EAB602}"/>
              </a:ext>
            </a:extLst>
          </p:cNvPr>
          <p:cNvSpPr/>
          <p:nvPr/>
        </p:nvSpPr>
        <p:spPr>
          <a:xfrm rot="10800000">
            <a:off x="2419916" y="986664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Arrow: Down 1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ED237A-8027-BCF2-C031-67E43D510AA6}"/>
              </a:ext>
            </a:extLst>
          </p:cNvPr>
          <p:cNvSpPr/>
          <p:nvPr/>
        </p:nvSpPr>
        <p:spPr>
          <a:xfrm rot="10800000">
            <a:off x="5322343" y="302272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40A0604-90B4-4F3D-079E-318B6E1ED918}"/>
              </a:ext>
            </a:extLst>
          </p:cNvPr>
          <p:cNvSpPr/>
          <p:nvPr/>
        </p:nvSpPr>
        <p:spPr>
          <a:xfrm rot="10800000">
            <a:off x="2977331" y="3022470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E82FE35-0F15-01C0-14D0-53D600563098}"/>
              </a:ext>
            </a:extLst>
          </p:cNvPr>
          <p:cNvSpPr/>
          <p:nvPr/>
        </p:nvSpPr>
        <p:spPr>
          <a:xfrm rot="10800000" flipH="1">
            <a:off x="4052810" y="2160287"/>
            <a:ext cx="159884" cy="335395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D7374-4E5C-F88E-CC8A-AF4F0CD143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97" y="57150"/>
            <a:ext cx="3932682" cy="239119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F4469739-BFCF-1B76-D81B-B2A1E855B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0" y="3333750"/>
                <a:ext cx="2370402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∈ </m:t>
                      </m:r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AB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F4469739-BFCF-1B76-D81B-B2A1E855B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333750"/>
                <a:ext cx="2370402" cy="954107"/>
              </a:xfrm>
              <a:prstGeom prst="rect">
                <a:avLst/>
              </a:prstGeom>
              <a:blipFill>
                <a:blip r:embed="rId7"/>
                <a:stretch>
                  <a:fillRect b="-179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9DB0E895-1D95-75D5-8A82-2918F822F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200" y="3486150"/>
                <a:ext cx="2670905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∈ </m:t>
                      </m:r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AC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MP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9DB0E895-1D95-75D5-8A82-2918F822F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3486150"/>
                <a:ext cx="2670905" cy="954107"/>
              </a:xfrm>
              <a:prstGeom prst="rect">
                <a:avLst/>
              </a:prstGeom>
              <a:blipFill>
                <a:blip r:embed="rId8"/>
                <a:stretch>
                  <a:fillRect b="-179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8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 animBg="1"/>
      <p:bldP spid="19" grpId="0" animBg="1"/>
      <p:bldP spid="20" grpId="0" animBg="1"/>
      <p:bldP spid="21" grpId="0" animBg="1"/>
      <p:bldP spid="16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8.73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HÌNH BÌNH HÀNH </a:t>
            </a:r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76E338-3E7D-8E3C-2291-79313CE03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60" y="1999725"/>
            <a:ext cx="3321050" cy="20193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75380E-9471-76E6-105B-EEDD4ED150A8}"/>
                  </a:ext>
                </a:extLst>
              </p:cNvPr>
              <p:cNvSpPr txBox="1"/>
              <p:nvPr/>
            </p:nvSpPr>
            <p:spPr>
              <a:xfrm>
                <a:off x="77622" y="338229"/>
                <a:ext cx="8990178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tùy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2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75380E-9471-76E6-105B-EEDD4ED15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2" y="338229"/>
                <a:ext cx="8990178" cy="1692771"/>
              </a:xfrm>
              <a:prstGeom prst="rect">
                <a:avLst/>
              </a:prstGeom>
              <a:blipFill>
                <a:blip r:embed="rId3"/>
                <a:stretch>
                  <a:fillRect l="-1220" t="-3237" r="-1220" b="-8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E2D72B-C4B0-8616-35DC-D947B7BB4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4" y="2358539"/>
                <a:ext cx="6532467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∈ 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altLang="en-US" sz="26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E2D72B-C4B0-8616-35DC-D947B7BB4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24" y="2358539"/>
                <a:ext cx="6532467" cy="492443"/>
              </a:xfrm>
              <a:prstGeom prst="rect">
                <a:avLst/>
              </a:prstGeom>
              <a:blipFill>
                <a:blip r:embed="rId4"/>
                <a:stretch>
                  <a:fillRect l="-1679" t="-11111" b="-308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1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7B68A9-C11A-91EC-E0B5-D5EB36E56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303" y="3225296"/>
                <a:ext cx="6612920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MNAP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altLang="en-US" sz="26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AP</m:t>
                    </m:r>
                  </m:oMath>
                </a14:m>
                <a:r>
                  <a:rPr kumimoji="0" lang="en-US" altLang="en-US" sz="26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en-US" sz="26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kumimoji="0" lang="en-US" altLang="en-US" sz="26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1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7B68A9-C11A-91EC-E0B5-D5EB36E56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9303" y="3225296"/>
                <a:ext cx="6612920" cy="492443"/>
              </a:xfrm>
              <a:prstGeom prst="rect">
                <a:avLst/>
              </a:prstGeom>
              <a:blipFill>
                <a:blip r:embed="rId5"/>
                <a:stretch>
                  <a:fillRect l="-1659" t="-11111" b="-308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2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BD73E6-922F-A7DC-4051-548765105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6200" y="3611961"/>
                <a:ext cx="7315200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ra: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MNAP</m:t>
                    </m:r>
                    <m:r>
                      <a:rPr kumimoji="0" lang="en-US" altLang="en-US" sz="2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2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BD73E6-922F-A7DC-4051-548765105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76200" y="3611961"/>
                <a:ext cx="7315200" cy="492443"/>
              </a:xfrm>
              <a:prstGeom prst="rect">
                <a:avLst/>
              </a:prstGeom>
              <a:blipFill>
                <a:blip r:embed="rId6"/>
                <a:stretch>
                  <a:fillRect l="-250" t="-11250" b="-3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C43BAC-9654-ADA4-2B63-83E40735F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558651" y="4041040"/>
                <a:ext cx="6406574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kumimoji="0" lang="en-US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alt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2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C43BAC-9654-ADA4-2B63-83E40735FC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558651" y="4041040"/>
                <a:ext cx="6406574" cy="492443"/>
              </a:xfrm>
              <a:prstGeom prst="rect">
                <a:avLst/>
              </a:prstGeom>
              <a:blipFill>
                <a:blip r:embed="rId7"/>
                <a:stretch>
                  <a:fillRect l="-1713" t="-11111" b="-308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49FE3-85A5-3A3B-2345-02B5284EC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37" y="4545157"/>
                <a:ext cx="7104048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kumimoji="0" lang="en-US" altLang="en-US" sz="2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2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49FE3-85A5-3A3B-2345-02B5284EC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037" y="4545157"/>
                <a:ext cx="7104048" cy="492443"/>
              </a:xfrm>
              <a:prstGeom prst="rect">
                <a:avLst/>
              </a:prstGeom>
              <a:blipFill>
                <a:blip r:embed="rId8"/>
                <a:stretch>
                  <a:fillRect l="-343" t="-11250" b="-3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1A7D4A-5529-5607-3198-6746B6713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0" y="1898670"/>
            <a:ext cx="24293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F920866-9FE7-879A-2692-47A5DD40D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503" y="2782501"/>
                <a:ext cx="5651917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MP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26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kumimoji="0" lang="en-US" altLang="en-US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∈ 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en-US" sz="26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// </m:t>
                    </m:r>
                    <m:r>
                      <m:rPr>
                        <m:nor/>
                      </m:rPr>
                      <a:rPr lang="en-US" sz="26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6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F920866-9FE7-879A-2692-47A5DD40DB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503" y="2782501"/>
                <a:ext cx="5651917" cy="492443"/>
              </a:xfrm>
              <a:prstGeom prst="rect">
                <a:avLst/>
              </a:prstGeom>
              <a:blipFill>
                <a:blip r:embed="rId9"/>
                <a:stretch>
                  <a:fillRect t="-9877" b="-308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73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40" grpId="0"/>
      <p:bldP spid="41" grpId="0"/>
      <p:bldP spid="43" grpId="0"/>
      <p:bldP spid="49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73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8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8.73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 descr="OPL20U25GSXzBJYl68kk8uQGfFKzs7yb1M4KJWUiLk6ZEvGF+qCIPSnY57AbBFCvTW2023.18.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428750" y="228600"/>
            <a:ext cx="971550" cy="369332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u="sng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Trò</a:t>
            </a:r>
            <a:r>
              <a:rPr lang="en-US" altLang="en-US" sz="1800" b="1" u="sng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1800" b="1" u="sng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chơi</a:t>
            </a:r>
            <a:endParaRPr lang="en-US" altLang="en-US" sz="1800" b="1" u="sng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99" name="WordArt 5" descr="OPL20U25GSXzBJYl68kk8uQGfFKzs7yb1M4KJWUiLk6ZEvGF+qCIPSnY57AbBFCvTW2023.18.73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2486025" y="164307"/>
            <a:ext cx="5057775" cy="692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/>
            <a:r>
              <a:rPr lang="en-US" sz="2700" b="1" i="1" kern="1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Hộp</a:t>
            </a:r>
            <a:r>
              <a:rPr lang="en-US" sz="2700" b="1" i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 quà bí ẩn</a:t>
            </a:r>
            <a:endParaRPr lang="en-US" sz="2700" b="1" i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100" name="Text Box 6" descr="OPL20U25GSXzBJYl68kk8uQGfFKzs7yb1M4KJWUiLk6ZEvGF+qCIPSnY57AbBFCvTW2023.18.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533400" y="857250"/>
            <a:ext cx="8229600" cy="1640449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vi-VN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vi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hộp quà khác nhau,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hộp quà chứa một câu hỏi</a:t>
            </a:r>
            <a:endParaRPr lang="en-US" sz="2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bạn nào trả lời đúng sẽ được nhận quà.</a:t>
            </a:r>
          </a:p>
          <a:p>
            <a:pPr>
              <a:buNone/>
            </a:pP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trả lời sai, cơ hội sẽ dành cho các bạn khác. </a:t>
            </a:r>
          </a:p>
          <a:p>
            <a:pPr>
              <a:buNone/>
            </a:pP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 descr="OPL20U25GSXzBJYl68kk8uQGfFKzs7yb1M4KJWUiLk6ZEvGF+qCIPSnY57AbBFCvTW2023.18.73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8651082" y="4800600"/>
            <a:ext cx="335756" cy="271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8.73+K4lPs7H94VUqPe2XwIsfPRnrXQE//QTEXxb8/8N4CNc6FpgZahzpTjFhMzSA7T/nHJa11DE8Ng2TP3iAmRczFlmslSuUNOgUeb6yRvs0=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44" y="2777784"/>
            <a:ext cx="1735931" cy="177165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8.73+K4lPs7H94VUqPe2XwIsfPRnrXQE//QTEXxb8/8N4CNc6FpgZahzpTjFhMzSA7T/nHJa11DE8Ng2TP3iAmRczFlmslSuUNOgUeb6yRvs0=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043" y="2757017"/>
            <a:ext cx="1585913" cy="1778794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8.73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2777784"/>
            <a:ext cx="1535906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2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 descr="OPL20U25GSXzBJYl68kk8uQGfFKzs7yb1M4KJWUiLk6ZEvGF+qCIPSnY57AbBFCvTW2023.18.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614906" y="74019"/>
            <a:ext cx="2183637" cy="507831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3564" name="Oval 12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565" name="Oval 13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566" name="Oval 14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67" name="Oval 15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68" name="Oval 16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569" name="Oval 17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570" name="Oval 18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571" name="Oval 19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572" name="Oval 20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dirty="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715236" y="65227"/>
            <a:ext cx="1371600" cy="131445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7200">
              <a:solidFill>
                <a:srgbClr val="FF3300"/>
              </a:solidFill>
              <a:latin typeface=".VnBodoni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4928063" y="3200838"/>
            <a:ext cx="834791" cy="54847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alt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1962422" y="2983932"/>
            <a:ext cx="876926" cy="54847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10263" name="AutoShape 34"/>
          <p:cNvSpPr>
            <a:spLocks noChangeArrowheads="1"/>
          </p:cNvSpPr>
          <p:nvPr/>
        </p:nvSpPr>
        <p:spPr bwMode="auto">
          <a:xfrm>
            <a:off x="5521895" y="3397957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 rot="21127981">
            <a:off x="-18469" y="3871226"/>
            <a:ext cx="1943100" cy="685800"/>
          </a:xfrm>
          <a:prstGeom prst="irregularSeal2">
            <a:avLst/>
          </a:prstGeom>
          <a:solidFill>
            <a:srgbClr val="000099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Times New Roman" pitchFamily="18" charset="0"/>
              </a:rPr>
              <a:t>Giải thích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2318447" y="3379606"/>
            <a:ext cx="1529274" cy="571500"/>
          </a:xfrm>
          <a:prstGeom prst="irregularSeal2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hlinkClick r:id="rId9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" y="327935"/>
            <a:ext cx="1476884" cy="1307705"/>
          </a:xfrm>
          <a:prstGeom prst="rect">
            <a:avLst/>
          </a:prstGeom>
        </p:spPr>
      </p:pic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1"/>
            <a:ext cx="1545470" cy="1037934"/>
          </a:xfrm>
          <a:prstGeom prst="rect">
            <a:avLst/>
          </a:prstGeom>
        </p:spPr>
      </p:pic>
      <p:sp>
        <p:nvSpPr>
          <p:cNvPr id="7" name="Right Arrow 6">
            <a:hlinkClick r:id="rId11" action="ppaction://hlinksldjump"/>
          </p:cNvPr>
          <p:cNvSpPr/>
          <p:nvPr/>
        </p:nvSpPr>
        <p:spPr>
          <a:xfrm>
            <a:off x="202473" y="4719078"/>
            <a:ext cx="409573" cy="2315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2015F-4A35-D445-18F6-C3AA00C5D8E7}"/>
              </a:ext>
            </a:extLst>
          </p:cNvPr>
          <p:cNvSpPr txBox="1"/>
          <p:nvPr/>
        </p:nvSpPr>
        <p:spPr>
          <a:xfrm>
            <a:off x="1511178" y="542280"/>
            <a:ext cx="580402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43F8F-631B-CBE4-0CE3-17A485FE701E}"/>
              </a:ext>
            </a:extLst>
          </p:cNvPr>
          <p:cNvSpPr txBox="1"/>
          <p:nvPr/>
        </p:nvSpPr>
        <p:spPr>
          <a:xfrm>
            <a:off x="1545470" y="4124166"/>
            <a:ext cx="7598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vì khi đó tứ giác có các cạnh đối song song.</a:t>
            </a:r>
            <a:endParaRPr lang="en-US" sz="2800" dirty="0">
              <a:solidFill>
                <a:srgbClr val="000000"/>
              </a:solidFill>
              <a:effectLst/>
              <a:highlight>
                <a:srgbClr val="FF00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3456F-4016-0C38-3D51-75E1F1E0A5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0" y="1990028"/>
            <a:ext cx="2619375" cy="1309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551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0" grpId="1" animBg="1"/>
      <p:bldP spid="10263" grpId="0" animBg="1"/>
      <p:bldP spid="3" grpId="0" animBg="1"/>
      <p:bldP spid="4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OPL20U25GSXzBJYl68kk8uQGfFKzs7yb1M4KJWUiLk6ZEvGF+qCIPSnY57AbBFCvTW2023.18.73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2206229" cy="357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 descr="OPL20U25GSXzBJYl68kk8uQGfFKzs7yb1M4KJWUiLk6ZEvGF+qCIPSnY57AbBFCvTW2023.18.73+K4lPs7H94VUqPe2XwIsfPRnrXQE//QTEXxb8/8N4CNc6FpgZahzpTjFhMzSA7T/nHJa11DE8Ng2TP3iAmRczFlmslSuUNOgUeb6yRvs0=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14750" y="857250"/>
            <a:ext cx="4555331" cy="1543050"/>
          </a:xfrm>
          <a:prstGeom prst="cloudCallout">
            <a:avLst>
              <a:gd name="adj1" fmla="val -42056"/>
              <a:gd name="adj2" fmla="val 70032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defRPr/>
            </a:pPr>
            <a:r>
              <a:rPr lang="en-US" sz="21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</a:p>
        </p:txBody>
      </p:sp>
      <p:sp>
        <p:nvSpPr>
          <p:cNvPr id="9" name="Left Arrow 8" descr="OPL20U25GSXzBJYl68kk8uQGfFKzs7yb1M4KJWUiLk6ZEvGF+qCIPSnY57AbBFCvTW2023.18.73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8270081" y="4529138"/>
            <a:ext cx="461963" cy="3524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ight Arrow 6" descr="OPL20U25GSXzBJYl68kk8uQGfFKzs7yb1M4KJWUiLk6ZEvGF+qCIPSnY57AbBFCvTW2023.18.73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249508" y="4800601"/>
            <a:ext cx="409573" cy="2315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4143195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 descr="OPL20U25GSXzBJYl68kk8uQGfFKzs7yb1M4KJWUiLk6ZEvGF+qCIPSnY57AbBFCvTW2023.18.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797299" y="47682"/>
            <a:ext cx="2039353" cy="507831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3564" name="Oval 12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565" name="Oval 13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566" name="Oval 14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67" name="Oval 15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68" name="Oval 16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569" name="Oval 17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570" name="Oval 18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571" name="Oval 19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572" name="Oval 20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dirty="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659397" y="47682"/>
            <a:ext cx="1371600" cy="131445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7200">
              <a:solidFill>
                <a:srgbClr val="FF3300"/>
              </a:solidFill>
              <a:latin typeface=".VnBodoniH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3" y="368053"/>
            <a:ext cx="1476884" cy="1307705"/>
          </a:xfrm>
          <a:prstGeom prst="rect">
            <a:avLst/>
          </a:prstGeom>
        </p:spPr>
      </p:pic>
      <p:pic>
        <p:nvPicPr>
          <p:cNvPr id="39" name="Picture 38">
            <a:hlinkClick r:id="rId10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" y="19572"/>
            <a:ext cx="1545470" cy="1037934"/>
          </a:xfrm>
          <a:prstGeom prst="rect">
            <a:avLst/>
          </a:prstGeom>
        </p:spPr>
      </p:pic>
      <p:sp>
        <p:nvSpPr>
          <p:cNvPr id="40" name="Right Arrow 39">
            <a:hlinkClick r:id="rId10" action="ppaction://hlinksldjump"/>
          </p:cNvPr>
          <p:cNvSpPr/>
          <p:nvPr/>
        </p:nvSpPr>
        <p:spPr>
          <a:xfrm>
            <a:off x="249508" y="4800601"/>
            <a:ext cx="409573" cy="2315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87C340D5-2732-4B37-FDF1-35D4279C1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179" y="523176"/>
                <a:ext cx="5885327" cy="1020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Khi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87C340D5-2732-4B37-FDF1-35D4279C1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4179" y="523176"/>
                <a:ext cx="5885327" cy="1020216"/>
              </a:xfrm>
              <a:prstGeom prst="rect">
                <a:avLst/>
              </a:prstGeom>
              <a:blipFill>
                <a:blip r:embed="rId14"/>
                <a:stretch>
                  <a:fillRect l="-2070" t="-2395" b="-149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63678FE9-6D01-D020-D8D6-ECC32D9A0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327" y="2289672"/>
                <a:ext cx="170657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kumimoji="0" lang="en-US" altLang="en-US" sz="280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63678FE9-6D01-D020-D8D6-ECC32D9A0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4327" y="2289672"/>
                <a:ext cx="1706574" cy="523220"/>
              </a:xfrm>
              <a:prstGeom prst="rect">
                <a:avLst/>
              </a:prstGeom>
              <a:blipFill>
                <a:blip r:embed="rId15"/>
                <a:stretch>
                  <a:fillRect l="-7143" t="-11765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DDF444F9-4816-885E-3D1A-9F53409DA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982" y="2938550"/>
                <a:ext cx="133945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110</m:t>
                    </m:r>
                    <m:r>
                      <m:rPr>
                        <m:nor/>
                      </m:rPr>
                      <a:rPr kumimoji="0" lang="en-US" altLang="en-US" sz="280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DDF444F9-4816-885E-3D1A-9F53409DA2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6982" y="2938550"/>
                <a:ext cx="1339456" cy="523220"/>
              </a:xfrm>
              <a:prstGeom prst="rect">
                <a:avLst/>
              </a:prstGeom>
              <a:blipFill>
                <a:blip r:embed="rId16"/>
                <a:stretch>
                  <a:fillRect l="-9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8">
                <a:extLst>
                  <a:ext uri="{FF2B5EF4-FFF2-40B4-BE49-F238E27FC236}">
                    <a16:creationId xmlns:a16="http://schemas.microsoft.com/office/drawing/2014/main" id="{FBB22417-C2DB-F241-EC50-DE41AA637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836" y="3604173"/>
                <a:ext cx="170657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  <m:r>
                      <m:rPr>
                        <m:nor/>
                      </m:rPr>
                      <a:rPr kumimoji="0" lang="en-US" altLang="en-US" sz="280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8">
                <a:extLst>
                  <a:ext uri="{FF2B5EF4-FFF2-40B4-BE49-F238E27FC236}">
                    <a16:creationId xmlns:a16="http://schemas.microsoft.com/office/drawing/2014/main" id="{FBB22417-C2DB-F241-EC50-DE41AA637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5836" y="3604173"/>
                <a:ext cx="1706574" cy="523220"/>
              </a:xfrm>
              <a:prstGeom prst="rect">
                <a:avLst/>
              </a:prstGeom>
              <a:blipFill>
                <a:blip r:embed="rId17"/>
                <a:stretch>
                  <a:fillRect l="-7500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9">
            <a:extLst>
              <a:ext uri="{FF2B5EF4-FFF2-40B4-BE49-F238E27FC236}">
                <a16:creationId xmlns:a16="http://schemas.microsoft.com/office/drawing/2014/main" id="{1D8D9A8B-9B29-C35E-75BC-A68D5A335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862" y="28652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919327-531D-CFD5-8F47-EC652EE02D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2" y="1878425"/>
            <a:ext cx="3789975" cy="1967123"/>
          </a:xfrm>
          <a:prstGeom prst="rect">
            <a:avLst/>
          </a:prstGeom>
          <a:noFill/>
          <a:ln>
            <a:noFill/>
          </a:ln>
        </p:spPr>
      </p:pic>
      <p:sp>
        <p:nvSpPr>
          <p:cNvPr id="10263" name="AutoShape 34"/>
          <p:cNvSpPr>
            <a:spLocks noChangeArrowheads="1"/>
          </p:cNvSpPr>
          <p:nvPr/>
        </p:nvSpPr>
        <p:spPr bwMode="auto">
          <a:xfrm>
            <a:off x="658528" y="3000888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4" name="AutoShape 34">
            <a:extLst>
              <a:ext uri="{FF2B5EF4-FFF2-40B4-BE49-F238E27FC236}">
                <a16:creationId xmlns:a16="http://schemas.microsoft.com/office/drawing/2014/main" id="{E866D6ED-176C-3299-2B30-63080011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28" y="3596051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C99616A4-1108-845D-1FF2-506013959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307" y="1563428"/>
                <a:ext cx="187563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m:rPr>
                        <m:nor/>
                      </m:rPr>
                      <a:rPr kumimoji="0" lang="en-US" altLang="en-US" sz="280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C99616A4-1108-845D-1FF2-506013959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6307" y="1563428"/>
                <a:ext cx="1875636" cy="523220"/>
              </a:xfrm>
              <a:prstGeom prst="rect">
                <a:avLst/>
              </a:prstGeom>
              <a:blipFill>
                <a:blip r:embed="rId19"/>
                <a:stretch>
                  <a:fillRect l="-6840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34"/>
          <p:cNvSpPr>
            <a:spLocks noChangeArrowheads="1"/>
          </p:cNvSpPr>
          <p:nvPr/>
        </p:nvSpPr>
        <p:spPr bwMode="auto">
          <a:xfrm>
            <a:off x="658882" y="1613906"/>
            <a:ext cx="1600200" cy="628650"/>
          </a:xfrm>
          <a:prstGeom prst="irregularSeal2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AutoShape 34">
            <a:extLst>
              <a:ext uri="{FF2B5EF4-FFF2-40B4-BE49-F238E27FC236}">
                <a16:creationId xmlns:a16="http://schemas.microsoft.com/office/drawing/2014/main" id="{2819155F-9879-B84B-52DA-A382A77EA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80" y="2327143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721884-1F4E-90B1-352B-10DB4A5D151D}"/>
                  </a:ext>
                </a:extLst>
              </p:cNvPr>
              <p:cNvSpPr txBox="1"/>
              <p:nvPr/>
            </p:nvSpPr>
            <p:spPr>
              <a:xfrm>
                <a:off x="-76200" y="4159178"/>
                <a:ext cx="9372600" cy="538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Giải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bình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lí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1)               </a:t>
                </a:r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721884-1F4E-90B1-352B-10DB4A5D1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4159178"/>
                <a:ext cx="9372600" cy="538674"/>
              </a:xfrm>
              <a:prstGeom prst="rect">
                <a:avLst/>
              </a:prstGeom>
              <a:blipFill>
                <a:blip r:embed="rId20"/>
                <a:stretch>
                  <a:fillRect l="-1300" t="-8989" r="-9493" b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318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0" grpId="1" animBg="1"/>
      <p:bldP spid="10263" grpId="0" animBg="1"/>
      <p:bldP spid="24" grpId="0" animBg="1"/>
      <p:bldP spid="2" grpId="0" animBg="1"/>
      <p:bldP spid="25" grpId="0" animBg="1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L20U25GSXzBJYl68kk8uQGfFKzs7yb1M4KJWUiLk6ZEvGF+qCIPSnY57AbBFCvTW2023.18.73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2206229" cy="357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5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00500" y="857250"/>
            <a:ext cx="4269581" cy="1485900"/>
          </a:xfrm>
          <a:prstGeom prst="cloudCallout">
            <a:avLst>
              <a:gd name="adj1" fmla="val -42056"/>
              <a:gd name="adj2" fmla="val 70032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+mj-lt"/>
                <a:cs typeface="Arial" panose="020B0604020202020204" pitchFamily="34" charset="0"/>
              </a:rPr>
              <a:t>Phần</a:t>
            </a:r>
            <a:r>
              <a:rPr lang="en-US" altLang="en-US" sz="21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latin typeface="+mj-lt"/>
                <a:cs typeface="Arial" panose="020B0604020202020204" pitchFamily="34" charset="0"/>
              </a:rPr>
              <a:t>th­ưởng</a:t>
            </a:r>
            <a:r>
              <a:rPr lang="en-US" altLang="en-US" sz="21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21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altLang="en-US" sz="21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sz="2100" b="1" dirty="0">
                <a:latin typeface="+mj-lt"/>
                <a:cs typeface="Arial" panose="020B0604020202020204" pitchFamily="34" charset="0"/>
              </a:rPr>
              <a:t> : </a:t>
            </a:r>
            <a:endParaRPr lang="en-US" altLang="en-US" sz="2100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sz="21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cái</a:t>
            </a:r>
            <a:r>
              <a:rPr lang="en-US" altLang="en-US" sz="21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thước</a:t>
            </a:r>
            <a:r>
              <a:rPr lang="en-US" altLang="en-US" sz="21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100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kẻ</a:t>
            </a:r>
            <a:endParaRPr lang="en-US" altLang="en-US" sz="2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Left Arrow 8" descr="OPL20U25GSXzBJYl68kk8uQGfFKzs7yb1M4KJWUiLk6ZEvGF+qCIPSnY57AbBFCvTW2023.18.73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8270081" y="4529138"/>
            <a:ext cx="461963" cy="3524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ight Arrow 6" descr="OPL20U25GSXzBJYl68kk8uQGfFKzs7yb1M4KJWUiLk6ZEvGF+qCIPSnY57AbBFCvTW2023.18.73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249508" y="4800601"/>
            <a:ext cx="409573" cy="2315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573898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2C8ED7-3476-9C73-B4EA-E592919A6224}"/>
                  </a:ext>
                </a:extLst>
              </p:cNvPr>
              <p:cNvSpPr txBox="1"/>
              <p:nvPr/>
            </p:nvSpPr>
            <p:spPr>
              <a:xfrm>
                <a:off x="1676401" y="513051"/>
                <a:ext cx="5638800" cy="990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6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kumimoji="0" lang="en-US" altLang="en-US" sz="240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 hình hình hành có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alt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6</m:t>
                    </m:r>
                    <m:r>
                      <m:rPr>
                        <m:nor/>
                      </m:rPr>
                      <a:rPr lang="en-US" alt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6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Khi đó cạnh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sz="26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 độ dài là: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2C8ED7-3476-9C73-B4EA-E592919A6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513051"/>
                <a:ext cx="5638800" cy="990336"/>
              </a:xfrm>
              <a:prstGeom prst="rect">
                <a:avLst/>
              </a:prstGeom>
              <a:blipFill>
                <a:blip r:embed="rId9"/>
                <a:stretch>
                  <a:fillRect l="-1946" t="-5521" b="-1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67" name="Text Box 5" descr="OPL20U25GSXzBJYl68kk8uQGfFKzs7yb1M4KJWUiLk6ZEvGF+qCIPSnY57AbBFCvTW2023.18.73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676400" y="5746"/>
            <a:ext cx="2228850" cy="507831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27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70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altLang="en-US" sz="270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3</a:t>
            </a:r>
            <a:endParaRPr lang="en-US" altLang="en-US" sz="270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564" name="Oval 12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565" name="Oval 13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566" name="Oval 14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67" name="Oval 15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68" name="Oval 16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569" name="Oval 17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570" name="Oval 18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571" name="Oval 19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dirty="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696200" y="89551"/>
            <a:ext cx="1371600" cy="131445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7200">
              <a:solidFill>
                <a:srgbClr val="FF3300"/>
              </a:solidFill>
              <a:latin typeface=".VnBodoni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843610" y="4424752"/>
            <a:ext cx="1943100" cy="6858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Times New Roman" pitchFamily="18" charset="0"/>
              </a:rPr>
              <a:t>Giải thích</a:t>
            </a:r>
            <a:endParaRPr lang="en-US" b="1" dirty="0">
              <a:latin typeface="Times New Roman" pitchFamily="18" charset="0"/>
            </a:endParaRPr>
          </a:p>
        </p:txBody>
      </p:sp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" y="240557"/>
            <a:ext cx="1476884" cy="1307705"/>
          </a:xfrm>
          <a:prstGeom prst="rect">
            <a:avLst/>
          </a:prstGeom>
        </p:spPr>
      </p:pic>
      <p:pic>
        <p:nvPicPr>
          <p:cNvPr id="39" name="Picture 38">
            <a:hlinkClick r:id="rId12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" y="23336"/>
            <a:ext cx="1545470" cy="1037934"/>
          </a:xfrm>
          <a:prstGeom prst="rect">
            <a:avLst/>
          </a:prstGeom>
        </p:spPr>
      </p:pic>
      <p:sp>
        <p:nvSpPr>
          <p:cNvPr id="40" name="Right Arrow 39">
            <a:hlinkClick r:id="rId12" action="ppaction://hlinksldjump"/>
          </p:cNvPr>
          <p:cNvSpPr/>
          <p:nvPr/>
        </p:nvSpPr>
        <p:spPr>
          <a:xfrm>
            <a:off x="249508" y="4800601"/>
            <a:ext cx="409573" cy="2315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2C969-304D-7F83-7382-35C39E279983}"/>
              </a:ext>
            </a:extLst>
          </p:cNvPr>
          <p:cNvSpPr txBox="1"/>
          <p:nvPr/>
        </p:nvSpPr>
        <p:spPr>
          <a:xfrm>
            <a:off x="454633" y="371005"/>
            <a:ext cx="447467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9D062D-0FD6-9A52-BA4A-4CE9F8B587B2}"/>
                  </a:ext>
                </a:extLst>
              </p:cNvPr>
              <p:cNvSpPr txBox="1"/>
              <p:nvPr/>
            </p:nvSpPr>
            <p:spPr>
              <a:xfrm>
                <a:off x="2448651" y="4268895"/>
                <a:ext cx="51816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6</m:t>
                    </m:r>
                    <m:r>
                      <m:rPr>
                        <m:nor/>
                      </m:rPr>
                      <a:rPr 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1)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9D062D-0FD6-9A52-BA4A-4CE9F8B58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651" y="4268895"/>
                <a:ext cx="5181600" cy="954107"/>
              </a:xfrm>
              <a:prstGeom prst="rect">
                <a:avLst/>
              </a:prstGeom>
              <a:blipFill>
                <a:blip r:embed="rId16"/>
                <a:stretch>
                  <a:fillRect l="-2471" t="-6369" r="-235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5E88F48C-141E-8A67-7E25-BB6845E6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326" y="2289672"/>
                <a:ext cx="222884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kumimoji="0" lang="en-US" altLang="en-US" sz="2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5E88F48C-141E-8A67-7E25-BB6845E6B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4326" y="2289672"/>
                <a:ext cx="2228849" cy="523220"/>
              </a:xfrm>
              <a:prstGeom prst="rect">
                <a:avLst/>
              </a:prstGeom>
              <a:blipFill>
                <a:blip r:embed="rId17"/>
                <a:stretch>
                  <a:fillRect l="-5464" t="-11765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13F987A2-BF6F-1906-8502-221B08087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982" y="2938551"/>
                <a:ext cx="222884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kumimoji="0" lang="en-US" altLang="en-US" sz="280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13F987A2-BF6F-1906-8502-221B0808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6982" y="2938551"/>
                <a:ext cx="2228848" cy="523220"/>
              </a:xfrm>
              <a:prstGeom prst="rect">
                <a:avLst/>
              </a:prstGeom>
              <a:blipFill>
                <a:blip r:embed="rId18"/>
                <a:stretch>
                  <a:fillRect l="-5464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A803A2ED-9AF2-2A8F-AA31-123784E72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374" y="1607439"/>
                <a:ext cx="222885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4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kumimoji="0" lang="en-US" altLang="en-US" sz="28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A803A2ED-9AF2-2A8F-AA31-123784E72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4374" y="1607439"/>
                <a:ext cx="2228850" cy="523220"/>
              </a:xfrm>
              <a:prstGeom prst="rect">
                <a:avLst/>
              </a:prstGeom>
              <a:blipFill>
                <a:blip r:embed="rId19"/>
                <a:stretch>
                  <a:fillRect l="-5753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34">
            <a:extLst>
              <a:ext uri="{FF2B5EF4-FFF2-40B4-BE49-F238E27FC236}">
                <a16:creationId xmlns:a16="http://schemas.microsoft.com/office/drawing/2014/main" id="{773B0DB2-4BB6-D2CF-A924-BF0A37E03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854" y="2878000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8" name="AutoShape 34">
            <a:extLst>
              <a:ext uri="{FF2B5EF4-FFF2-40B4-BE49-F238E27FC236}">
                <a16:creationId xmlns:a16="http://schemas.microsoft.com/office/drawing/2014/main" id="{35525C61-84B1-D925-AAE7-ECDA4F294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647" y="1560405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2">
                <a:extLst>
                  <a:ext uri="{FF2B5EF4-FFF2-40B4-BE49-F238E27FC236}">
                    <a16:creationId xmlns:a16="http://schemas.microsoft.com/office/drawing/2014/main" id="{B0AA316D-65CA-910A-18F7-6AB435DE3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254" y="3586661"/>
                <a:ext cx="256594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6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kumimoji="0" lang="en-US" altLang="en-US" sz="280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2">
                <a:extLst>
                  <a:ext uri="{FF2B5EF4-FFF2-40B4-BE49-F238E27FC236}">
                    <a16:creationId xmlns:a16="http://schemas.microsoft.com/office/drawing/2014/main" id="{B0AA316D-65CA-910A-18F7-6AB435DE3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2254" y="3586661"/>
                <a:ext cx="2565946" cy="523220"/>
              </a:xfrm>
              <a:prstGeom prst="rect">
                <a:avLst/>
              </a:prstGeom>
              <a:blipFill>
                <a:blip r:embed="rId20"/>
                <a:stretch>
                  <a:fillRect l="-4988" t="-11628" b="-325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utoShape 34">
            <a:extLst>
              <a:ext uri="{FF2B5EF4-FFF2-40B4-BE49-F238E27FC236}">
                <a16:creationId xmlns:a16="http://schemas.microsoft.com/office/drawing/2014/main" id="{B279A145-4752-4610-C111-A3D1E94A3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11" y="3569945"/>
            <a:ext cx="1600200" cy="628650"/>
          </a:xfrm>
          <a:prstGeom prst="irregularSeal2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AutoShape 34">
            <a:extLst>
              <a:ext uri="{FF2B5EF4-FFF2-40B4-BE49-F238E27FC236}">
                <a16:creationId xmlns:a16="http://schemas.microsoft.com/office/drawing/2014/main" id="{A8FB0B8F-40B4-5EE5-7D0A-5B5D6CA8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80" y="2327143"/>
            <a:ext cx="1600200" cy="5715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</a:rPr>
              <a:t>Sai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rồi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1E2B0F-DCE9-CAA3-C29E-EBA16C25FA2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29" y="1580703"/>
            <a:ext cx="4031413" cy="2281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9189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0" grpId="1" animBg="1"/>
      <p:bldP spid="3" grpId="0" animBg="1"/>
      <p:bldP spid="14" grpId="0"/>
      <p:bldP spid="17" grpId="0" animBg="1"/>
      <p:bldP spid="18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PL20U25GSXzBJYl68kk8uQGfFKzs7yb1M4KJWUiLk6ZEvGF+qCIPSnY57AbBFCvTW2023.18.73+K4lPs7H94VUqPe2XwIsfPRnrXQE//QTEXxb8/8N4CNc6FpgZahzpTjFhMzSA7T/nHJa11DE8Ng2TP3iAmRczFlmslSuUNOgUeb6yRvs0=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71500"/>
            <a:ext cx="2320529" cy="357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5" descr="OPL20U25GSXzBJYl68kk8uQGfFKzs7yb1M4KJWUiLk6ZEvGF+qCIPSnY57AbBFCvTW2023.18.73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600450" y="685800"/>
            <a:ext cx="4229100" cy="2057400"/>
          </a:xfrm>
          <a:prstGeom prst="cloudCallout">
            <a:avLst>
              <a:gd name="adj1" fmla="val -44435"/>
              <a:gd name="adj2" fmla="val 7003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cả bạn là: </a:t>
            </a:r>
            <a:r>
              <a:rPr lang="en-US" sz="2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tràng pháo tay </a:t>
            </a:r>
            <a:endParaRPr lang="en-US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2" name="Picture 6" descr="OPL20U25GSXzBJYl68kk8uQGfFKzs7yb1M4KJWUiLk6ZEvGF+qCIPSnY57AbBFCvTW2023.18.73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914650"/>
            <a:ext cx="1543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 descr="OPL20U25GSXzBJYl68kk8uQGfFKzs7yb1M4KJWUiLk6ZEvGF+qCIPSnY57AbBFCvTW2023.18.73+K4lPs7H94VUqPe2XwIsfPRnrXQE//QTEXxb8/8N4CNc6FpgZahzpTjFhMzSA7T/nHJa11DE8Ng2TP3iAmRczFlmslSuUNOgUeb6yRvs0=">
            <a:hlinkClick r:id="rId4" action="ppaction://hlinksldjump"/>
          </p:cNvPr>
          <p:cNvSpPr/>
          <p:nvPr/>
        </p:nvSpPr>
        <p:spPr>
          <a:xfrm>
            <a:off x="8270081" y="4529138"/>
            <a:ext cx="461963" cy="3524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44357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3147995" y="1313552"/>
            <a:ext cx="5891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Học thuộc định nghĩa, tính chất của hình bình hành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Biết vẽ hình bình hành</a:t>
            </a: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4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Làm bài tập 3.14; 3.15 (SGK/61)</a:t>
            </a: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4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Xem trước phần 2: Dấu hiệu nhận biết hình bình hành.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  <p:pic>
        <p:nvPicPr>
          <p:cNvPr id="3" name="Picture 11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CF8ACE-6D7B-CBFE-2BD8-A2AFE66A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81350"/>
            <a:ext cx="1600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152399" y="1556207"/>
            <a:ext cx="8915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HĐ1(SGK/57).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3.28,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1FB394-1E20-15CB-01DE-910584668E3C}"/>
              </a:ext>
            </a:extLst>
          </p:cNvPr>
          <p:cNvSpPr/>
          <p:nvPr/>
        </p:nvSpPr>
        <p:spPr>
          <a:xfrm>
            <a:off x="0" y="555934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4B2376-8B3D-57C2-186D-EB22D1F30DC4}"/>
              </a:ext>
            </a:extLst>
          </p:cNvPr>
          <p:cNvSpPr/>
          <p:nvPr/>
        </p:nvSpPr>
        <p:spPr>
          <a:xfrm>
            <a:off x="7620" y="1045565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Khái niệm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981B60-7A15-A690-0913-2AEEE6536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0314"/>
            <a:ext cx="5257800" cy="15076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7078D0-B3BA-9122-3BC4-7A8F7914A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933" y="4017944"/>
                <a:ext cx="8515611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3.28</a:t>
                </a:r>
                <a:r>
                  <a:rPr kumimoji="0" lang="vi-VN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7078D0-B3BA-9122-3BC4-7A8F7914A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933" y="4017944"/>
                <a:ext cx="8515611" cy="954107"/>
              </a:xfrm>
              <a:prstGeom prst="rect">
                <a:avLst/>
              </a:prstGeom>
              <a:blipFill>
                <a:blip r:embed="rId5"/>
                <a:stretch>
                  <a:fillRect l="-1503" t="-6369" r="-1432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2D2E8F-D5DF-EF54-E0BB-7A3D59385DBA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Minute Timer (Nho)" descr="OPL20U25GSXzBJYl68kk8uQGfFKzs7yb1M4KJWUiLk6ZEvGF+qCIPSnY57AbBFCvTW2023.18.7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C943AFE-B55F-283D-6A45-6758AD5B5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6971" y="555934"/>
            <a:ext cx="1657200" cy="931493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5008E8-E649-4C4D-B93B-840A4E3C4BA3}"/>
              </a:ext>
            </a:extLst>
          </p:cNvPr>
          <p:cNvSpPr txBox="1"/>
          <p:nvPr/>
        </p:nvSpPr>
        <p:spPr>
          <a:xfrm>
            <a:off x="4805001" y="579119"/>
            <a:ext cx="257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4566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4" grpId="0"/>
      <p:bldP spid="5" grpId="0"/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4987290" y="417304"/>
            <a:ext cx="25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HĐ1(SGK/57).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1FB394-1E20-15CB-01DE-910584668E3C}"/>
              </a:ext>
            </a:extLst>
          </p:cNvPr>
          <p:cNvSpPr/>
          <p:nvPr/>
        </p:nvSpPr>
        <p:spPr>
          <a:xfrm>
            <a:off x="0" y="635557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4B2376-8B3D-57C2-186D-EB22D1F30DC4}"/>
              </a:ext>
            </a:extLst>
          </p:cNvPr>
          <p:cNvSpPr/>
          <p:nvPr/>
        </p:nvSpPr>
        <p:spPr>
          <a:xfrm>
            <a:off x="0" y="1066198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Khái niệm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7078D0-B3BA-9122-3BC4-7A8F7914A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7292" y="2710755"/>
                <a:ext cx="4080506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do: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77078D0-B3BA-9122-3BC4-7A8F7914A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7292" y="2710755"/>
                <a:ext cx="4080506" cy="1384995"/>
              </a:xfrm>
              <a:prstGeom prst="rect">
                <a:avLst/>
              </a:prstGeom>
              <a:blipFill>
                <a:blip r:embed="rId2"/>
                <a:stretch>
                  <a:fillRect l="-2990" t="-4405" r="-3139" b="-118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11FC2C-4EB6-0727-DDCE-6F6EAABC7E22}"/>
              </a:ext>
            </a:extLst>
          </p:cNvPr>
          <p:cNvSpPr txBox="1"/>
          <p:nvPr/>
        </p:nvSpPr>
        <p:spPr>
          <a:xfrm>
            <a:off x="209288" y="1699889"/>
            <a:ext cx="4557021" cy="954107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là tứ giác có các cạnh đối song song.</a:t>
            </a:r>
          </a:p>
        </p:txBody>
      </p:sp>
      <p:sp>
        <p:nvSpPr>
          <p:cNvPr id="6" name="Rectangle 5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531514-78CB-0FFF-4B4E-DD855A68F884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5805AC-A9A4-129F-AF15-73B7FD4BE188}"/>
              </a:ext>
            </a:extLst>
          </p:cNvPr>
          <p:cNvCxnSpPr/>
          <p:nvPr/>
        </p:nvCxnSpPr>
        <p:spPr>
          <a:xfrm>
            <a:off x="4876800" y="415498"/>
            <a:ext cx="0" cy="4728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6B17A5-0374-A6EF-1DD7-3FE483422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295" y="742950"/>
            <a:ext cx="3535680" cy="2193036"/>
          </a:xfrm>
          <a:prstGeom prst="rect">
            <a:avLst/>
          </a:prstGeom>
        </p:spPr>
      </p:pic>
      <p:sp>
        <p:nvSpPr>
          <p:cNvPr id="13" name="TextBox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5E3AF8-31BE-D7A2-68F9-66C03AF51139}"/>
              </a:ext>
            </a:extLst>
          </p:cNvPr>
          <p:cNvSpPr txBox="1"/>
          <p:nvPr/>
        </p:nvSpPr>
        <p:spPr>
          <a:xfrm>
            <a:off x="4817747" y="4149909"/>
            <a:ext cx="4419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05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7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274248" y="1960020"/>
            <a:ext cx="3992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(SGK – 57) </a:t>
            </a:r>
          </a:p>
        </p:txBody>
      </p:sp>
      <p:sp>
        <p:nvSpPr>
          <p:cNvPr id="4" name="Rectangl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1FB394-1E20-15CB-01DE-910584668E3C}"/>
              </a:ext>
            </a:extLst>
          </p:cNvPr>
          <p:cNvSpPr/>
          <p:nvPr/>
        </p:nvSpPr>
        <p:spPr>
          <a:xfrm>
            <a:off x="-24493" y="430208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bình hành và tính 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4B2376-8B3D-57C2-186D-EB22D1F30DC4}"/>
              </a:ext>
            </a:extLst>
          </p:cNvPr>
          <p:cNvSpPr/>
          <p:nvPr/>
        </p:nvSpPr>
        <p:spPr>
          <a:xfrm>
            <a:off x="0" y="86076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Khái niệm hình bình 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11FC2C-4EB6-0727-DDCE-6F6EAABC7E22}"/>
              </a:ext>
            </a:extLst>
          </p:cNvPr>
          <p:cNvSpPr txBox="1"/>
          <p:nvPr/>
        </p:nvSpPr>
        <p:spPr>
          <a:xfrm>
            <a:off x="390739" y="1316537"/>
            <a:ext cx="8558794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là tứ giác có các cạnh đối song song.</a:t>
            </a:r>
          </a:p>
        </p:txBody>
      </p: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AD3EF5-D426-F3E8-D891-8A1F5D74E421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FE301F-EFF0-8589-A76C-DD507985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06" y="2416859"/>
            <a:ext cx="4235728" cy="1983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04770A0-4C76-45A2-7FB8-7A91BAB0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49" y="2483240"/>
                <a:ext cx="4145351" cy="2246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3.29,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BCD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lang="en-US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vi-VN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8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04770A0-4C76-45A2-7FB8-7A91BAB060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249" y="2483240"/>
                <a:ext cx="4145351" cy="2246769"/>
              </a:xfrm>
              <a:prstGeom prst="rect">
                <a:avLst/>
              </a:prstGeom>
              <a:blipFill>
                <a:blip r:embed="rId3"/>
                <a:stretch>
                  <a:fillRect l="-3088" t="-2168" r="-2941" b="-7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4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229384" y="1761652"/>
            <a:ext cx="327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highlight>
                  <a:srgbClr val="DE465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(SGK – 57) </a:t>
            </a:r>
          </a:p>
        </p:txBody>
      </p:sp>
      <p:sp>
        <p:nvSpPr>
          <p:cNvPr id="4" name="Rectangle 3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1FB394-1E20-15CB-01DE-910584668E3C}"/>
              </a:ext>
            </a:extLst>
          </p:cNvPr>
          <p:cNvSpPr/>
          <p:nvPr/>
        </p:nvSpPr>
        <p:spPr>
          <a:xfrm>
            <a:off x="-24493" y="28575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4B2376-8B3D-57C2-186D-EB22D1F30DC4}"/>
              </a:ext>
            </a:extLst>
          </p:cNvPr>
          <p:cNvSpPr/>
          <p:nvPr/>
        </p:nvSpPr>
        <p:spPr>
          <a:xfrm>
            <a:off x="0" y="66675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11FC2C-4EB6-0727-DDCE-6F6EAABC7E22}"/>
              </a:ext>
            </a:extLst>
          </p:cNvPr>
          <p:cNvSpPr txBox="1"/>
          <p:nvPr/>
        </p:nvSpPr>
        <p:spPr>
          <a:xfrm>
            <a:off x="113588" y="1123950"/>
            <a:ext cx="8649411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6D53020-A952-3568-05EA-F02AFD1E8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90" y="2354247"/>
                <a:ext cx="3294603" cy="537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 i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xDA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800" i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DA</m:t>
                        </m:r>
                        <m:r>
                          <m:rPr>
                            <m:nor/>
                          </m:rPr>
                          <a:rPr lang="en-US" altLang="en-US" sz="2800" b="0" i="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endParaRPr kumimoji="0" lang="vi-VN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5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6D53020-A952-3568-05EA-F02AFD1E8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90" y="2354247"/>
                <a:ext cx="3294603" cy="537583"/>
              </a:xfrm>
              <a:prstGeom prst="rect">
                <a:avLst/>
              </a:prstGeom>
              <a:blipFill>
                <a:blip r:embed="rId2"/>
                <a:stretch>
                  <a:fillRect l="-3697" t="-7955" b="-329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FBCCC5-C00D-EDA0-D563-5465CE8B3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9" y="2956015"/>
                <a:ext cx="707898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 hai góc ở vị trí so le trong nên</a:t>
                </a:r>
                <a:r>
                  <a:rPr lang="en-US" alt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kumimoji="0" lang="vi-VN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FBCCC5-C00D-EDA0-D563-5465CE8B3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19" y="2956015"/>
                <a:ext cx="7078980" cy="523220"/>
              </a:xfrm>
              <a:prstGeom prst="rect">
                <a:avLst/>
              </a:prstGeom>
              <a:blipFill>
                <a:blip r:embed="rId3"/>
                <a:stretch>
                  <a:fillRect l="-1809" t="-12791" b="-302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5183A-A056-B5DC-1F6C-6629C9A7B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432081"/>
                <a:ext cx="8312410" cy="968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𝐴𝐵𝑦</m:t>
                        </m:r>
                      </m:e>
                    </m:acc>
                    <m:r>
                      <a:rPr lang="en-US" alt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acc>
                    <m:r>
                      <a:rPr lang="en-US" alt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(đồng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vị)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acc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𝐴𝐷𝑥</m:t>
                        </m:r>
                      </m:e>
                    </m:acc>
                    <m:r>
                      <m:rPr>
                        <m:nor/>
                      </m:rPr>
                      <a:rPr lang="en-US" alt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8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2800" b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altLang="en-US" sz="28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altLang="en-US" sz="28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r>
                  <a:rPr kumimoji="0" lang="en-US" altLang="en-US" sz="2800" b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altLang="en-US" sz="28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28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5183A-A056-B5DC-1F6C-6629C9A7B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432081"/>
                <a:ext cx="8312410" cy="968470"/>
              </a:xfrm>
              <a:prstGeom prst="rect">
                <a:avLst/>
              </a:prstGeom>
              <a:blipFill>
                <a:blip r:embed="rId4"/>
                <a:stretch>
                  <a:fillRect l="-1466" t="-4403" r="-2053" b="-17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B31F26-64AF-483D-D256-EB21218C4ECF}"/>
              </a:ext>
            </a:extLst>
          </p:cNvPr>
          <p:cNvGrpSpPr/>
          <p:nvPr/>
        </p:nvGrpSpPr>
        <p:grpSpPr>
          <a:xfrm>
            <a:off x="7620" y="4484893"/>
            <a:ext cx="8983980" cy="533303"/>
            <a:chOff x="795719" y="3823090"/>
            <a:chExt cx="8983980" cy="533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8">
                  <a:extLst>
                    <a:ext uri="{FF2B5EF4-FFF2-40B4-BE49-F238E27FC236}">
                      <a16:creationId xmlns:a16="http://schemas.microsoft.com/office/drawing/2014/main" id="{704770A0-4C76-45A2-7FB8-7A91BAB06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5719" y="3823090"/>
                  <a:ext cx="349758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vi-VN" altLang="en-US" sz="2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Suy ra: Tứ giác</a:t>
                  </a:r>
                  <a:r>
                    <a:rPr lang="en-US" sz="280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BCD</m:t>
                      </m:r>
                    </m:oMath>
                  </a14:m>
                  <a:endParaRPr kumimoji="0" lang="vi-VN" alt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8">
                  <a:extLst>
                    <a:ext uri="{FF2B5EF4-FFF2-40B4-BE49-F238E27FC236}">
                      <a16:creationId xmlns:a16="http://schemas.microsoft.com/office/drawing/2014/main" id="{704770A0-4C76-45A2-7FB8-7A91BAB060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95719" y="3823090"/>
                  <a:ext cx="3497580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84" t="-12791" b="-3023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F5D97230-D979-C073-9E23-5D0F318F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292" y="3833173"/>
              <a:ext cx="562740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 hình bình hành (theo định nghĩa)</a:t>
              </a:r>
              <a:endParaRPr kumimoji="0" lang="vi-V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 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AD3EF5-D426-F3E8-D891-8A1F5D74E421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FE301F-EFF0-8589-A76C-DD507985E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417791"/>
            <a:ext cx="3928394" cy="18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7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15784" y="399084"/>
            <a:ext cx="23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1.</a:t>
            </a:r>
          </a:p>
        </p:txBody>
      </p:sp>
      <p:sp>
        <p:nvSpPr>
          <p:cNvPr id="5" name="Rectangle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594A1-82C4-237E-00C7-83E8C62F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15498"/>
            <a:ext cx="3507354" cy="53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36907B-1992-7D17-AD75-F020F032AC89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-To" descr="OPL20U25GSXzBJYl68kk8uQGfFKzs7yb1M4KJWUiLk6ZEvGF+qCIPSnY57AbBFCvTW2023.18.7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684A4FE-C92C-DF66-0F91-B875734176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707638"/>
            <a:ext cx="3352800" cy="1885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FE3CB1-E328-4E16-A1A9-BABE12D0362E}"/>
                  </a:ext>
                </a:extLst>
              </p:cNvPr>
              <p:cNvSpPr txBox="1"/>
              <p:nvPr/>
            </p:nvSpPr>
            <p:spPr>
              <a:xfrm>
                <a:off x="381000" y="1123950"/>
                <a:ext cx="4495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cm, 4 cm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xen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FE3CB1-E328-4E16-A1A9-BABE12D03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23950"/>
                <a:ext cx="4495800" cy="2677656"/>
              </a:xfrm>
              <a:prstGeom prst="rect">
                <a:avLst/>
              </a:prstGeom>
              <a:blipFill>
                <a:blip r:embed="rId6"/>
                <a:stretch>
                  <a:fillRect l="-2849" t="-2273" r="-1764" b="-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9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F7400C-CA6A-45B6-2CF1-113072DB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36" y="742950"/>
            <a:ext cx="1498072" cy="2308853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32E35-5331-43C4-D8BC-7ED869C247DB}"/>
              </a:ext>
            </a:extLst>
          </p:cNvPr>
          <p:cNvSpPr txBox="1"/>
          <p:nvPr/>
        </p:nvSpPr>
        <p:spPr>
          <a:xfrm>
            <a:off x="15784" y="399084"/>
            <a:ext cx="23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1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0F7094-56F0-413E-866E-A910B2CC0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93" y="2243339"/>
                <a:ext cx="494987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13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20F7094-56F0-413E-866E-A910B2CC0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93" y="2243339"/>
                <a:ext cx="4949870" cy="954107"/>
              </a:xfrm>
              <a:prstGeom prst="rect">
                <a:avLst/>
              </a:prstGeom>
              <a:blipFill>
                <a:blip r:embed="rId4"/>
                <a:stretch>
                  <a:fillRect l="-2463" t="-63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1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5429DD-6166-E0A0-1EFE-D7AAA23DA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5" y="1358993"/>
                <a:ext cx="494987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alt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4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17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5429DD-6166-E0A0-1EFE-D7AAA23DA0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5" y="1358993"/>
                <a:ext cx="4949870" cy="954107"/>
              </a:xfrm>
              <a:prstGeom prst="rect">
                <a:avLst/>
              </a:prstGeom>
              <a:blipFill>
                <a:blip r:embed="rId5"/>
                <a:stretch>
                  <a:fillRect l="-2586" t="-6410" r="-1601" b="-179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F98502-9D1A-9C21-ABB6-4E63816F5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71" y="3136824"/>
                <a:ext cx="4833897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Kẻ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14:m>
                  <m:oMath xmlns:m="http://schemas.openxmlformats.org/officeDocument/2006/math">
                    <m: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Bt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Ay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Dz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14:m>
                  <m:oMath xmlns:m="http://schemas.openxmlformats.org/officeDocument/2006/math">
                    <m:r>
                      <a:rPr lang="en-US" alt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Bt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2800" i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Dz</m:t>
                    </m:r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19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F98502-9D1A-9C21-ABB6-4E63816F56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71" y="3136824"/>
                <a:ext cx="4833897" cy="1384995"/>
              </a:xfrm>
              <a:prstGeom prst="rect">
                <a:avLst/>
              </a:prstGeom>
              <a:blipFill>
                <a:blip r:embed="rId6"/>
                <a:stretch>
                  <a:fillRect l="-2522" t="-4405" r="-2648" b="-118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1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CEB005-4E13-D74C-EB31-6D8BC7BE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516" y="442299"/>
            <a:ext cx="3945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vẽ: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6B4015-1763-579C-5371-765E2A47ED32}"/>
                  </a:ext>
                </a:extLst>
              </p:cNvPr>
              <p:cNvSpPr txBox="1"/>
              <p:nvPr/>
            </p:nvSpPr>
            <p:spPr>
              <a:xfrm>
                <a:off x="30605" y="4521819"/>
                <a:ext cx="70521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Ta có hình hình bình hành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cần vẽ.</a:t>
                </a:r>
                <a:endParaRPr lang="en-US" sz="2800"/>
              </a:p>
            </p:txBody>
          </p:sp>
        </mc:Choice>
        <mc:Fallback xmlns="">
          <p:sp>
            <p:nvSpPr>
              <p:cNvPr id="47" name="TextBox 46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6B4015-1763-579C-5371-765E2A47E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5" y="4521819"/>
                <a:ext cx="7052175" cy="523220"/>
              </a:xfrm>
              <a:prstGeom prst="rect">
                <a:avLst/>
              </a:prstGeom>
              <a:blipFill>
                <a:blip r:embed="rId7"/>
                <a:stretch>
                  <a:fillRect l="-1729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A594A1-82C4-237E-00C7-83E8C62FD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6" y="909605"/>
                <a:ext cx="3507354" cy="538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478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47850" algn="l"/>
                  </a:tabLs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xAy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0" lang="en-US" altLang="en-US" sz="2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2" descr="OPL20U25GSXzBJYl68kk8uQGfFKzs7yb1M4KJWUiLk6ZEvGF+qCIPSnY57AbBFCvTW2023.18.7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A594A1-82C4-237E-00C7-83E8C62FD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46" y="909605"/>
                <a:ext cx="3507354" cy="538353"/>
              </a:xfrm>
              <a:prstGeom prst="rect">
                <a:avLst/>
              </a:prstGeom>
              <a:blipFill>
                <a:blip r:embed="rId8"/>
                <a:stretch>
                  <a:fillRect l="-3652" t="-7865" b="-314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36907B-1992-7D17-AD75-F020F032AC89}"/>
              </a:ext>
            </a:extLst>
          </p:cNvPr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4C92A5-8089-8AB1-9144-F377B93AE6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890" y="2870083"/>
            <a:ext cx="3459480" cy="201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6CBFD-F492-FEA9-62E5-5AC7932996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0768" y="2875303"/>
            <a:ext cx="400812" cy="4404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6AEA74-A7B9-AA19-7D9D-3D1C656EA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5735" y="2885209"/>
            <a:ext cx="373380" cy="420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D82359-B49F-D9FF-B389-A1E659D1EE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7059" y="667001"/>
            <a:ext cx="344424" cy="35356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8908ABF-5532-E2D0-1298-D5E27C4302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3530" y="1529574"/>
            <a:ext cx="344424" cy="4206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FAEF72C-2847-C937-9D60-6C1C290079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7517" y="1066353"/>
            <a:ext cx="1239012" cy="200101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73C25F-C845-0804-0A6B-E39F95B6A3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2776" y="948647"/>
            <a:ext cx="364236" cy="42062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5D3951F-77B7-5941-A127-597C8322BE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49641" y="2589506"/>
            <a:ext cx="734568" cy="669036"/>
          </a:xfrm>
          <a:prstGeom prst="rect">
            <a:avLst/>
          </a:prstGeom>
        </p:spPr>
      </p:pic>
      <p:pic>
        <p:nvPicPr>
          <p:cNvPr id="61" name="Picture 2" descr="Thuoc thang 3">
            <a:extLst>
              <a:ext uri="{FF2B5EF4-FFF2-40B4-BE49-F238E27FC236}">
                <a16:creationId xmlns:a16="http://schemas.microsoft.com/office/drawing/2014/main" id="{9FBD99DC-6BEE-E625-F8B1-04FD64CE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98" y="2985607"/>
            <a:ext cx="4602485" cy="6625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Thuoc thang 3">
            <a:extLst>
              <a:ext uri="{FF2B5EF4-FFF2-40B4-BE49-F238E27FC236}">
                <a16:creationId xmlns:a16="http://schemas.microsoft.com/office/drawing/2014/main" id="{B680807E-66ED-0154-8E1A-75E8DCBF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7607">
            <a:off x="4210348" y="925360"/>
            <a:ext cx="4602485" cy="6625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C6B6AD-B9E4-C036-2BCC-DED6D0A00D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98479" y="1465975"/>
            <a:ext cx="400812" cy="4587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A5C68A-630C-6256-A906-54B33E2A8A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3854" y="2877977"/>
            <a:ext cx="420624" cy="440436"/>
          </a:xfrm>
          <a:prstGeom prst="rect">
            <a:avLst/>
          </a:prstGeom>
        </p:spPr>
      </p:pic>
      <p:pic>
        <p:nvPicPr>
          <p:cNvPr id="68" name="Picture 2" descr="Thuoc thang 3">
            <a:extLst>
              <a:ext uri="{FF2B5EF4-FFF2-40B4-BE49-F238E27FC236}">
                <a16:creationId xmlns:a16="http://schemas.microsoft.com/office/drawing/2014/main" id="{0FE0D2C7-CA69-B00C-785C-DC8B97B8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97" y="2988236"/>
            <a:ext cx="4602485" cy="6625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7D95BDE-AE5F-6546-EEAC-53E823D8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285" y="-231012"/>
            <a:ext cx="1943175" cy="325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1ABD12A-5B8F-4B62-2D98-1DADAF38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5434" y="-1078199"/>
            <a:ext cx="1776429" cy="29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1A31C-9061-AE39-0467-46DB14DE66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72448" y="1739886"/>
            <a:ext cx="2887980" cy="19202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A017F02-A2BC-E86F-35ED-41EA8C19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5932" y="-215886"/>
            <a:ext cx="1943175" cy="325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A97CA7-3CF8-851F-B594-81DE1BBCF3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31345" y="1464135"/>
            <a:ext cx="411480" cy="4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40" grpId="0"/>
      <p:bldP spid="4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8226</TotalTime>
  <Words>2475</Words>
  <Application>Microsoft Office PowerPoint</Application>
  <PresentationFormat>On-screen Show (16:9)</PresentationFormat>
  <Paragraphs>350</Paragraphs>
  <Slides>38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.VnBodoniH</vt:lpstr>
      <vt:lpstr>Arial</vt:lpstr>
      <vt:lpstr>Calibri</vt:lpstr>
      <vt:lpstr>Calibri Light</vt:lpstr>
      <vt:lpstr>Cambria Math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436</cp:revision>
  <dcterms:created xsi:type="dcterms:W3CDTF">2021-07-22T17:31:00Z</dcterms:created>
  <dcterms:modified xsi:type="dcterms:W3CDTF">2025-10-20T22:51:18Z</dcterms:modified>
</cp:coreProperties>
</file>