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sldIdLst>
    <p:sldId id="257" r:id="rId3"/>
    <p:sldId id="258" r:id="rId4"/>
    <p:sldId id="259" r:id="rId5"/>
    <p:sldId id="287" r:id="rId6"/>
    <p:sldId id="289" r:id="rId7"/>
    <p:sldId id="290" r:id="rId8"/>
    <p:sldId id="288" r:id="rId9"/>
    <p:sldId id="291" r:id="rId10"/>
    <p:sldId id="292" r:id="rId11"/>
    <p:sldId id="293" r:id="rId12"/>
    <p:sldId id="294" r:id="rId13"/>
    <p:sldId id="334" r:id="rId14"/>
    <p:sldId id="260" r:id="rId15"/>
    <p:sldId id="298" r:id="rId16"/>
    <p:sldId id="299" r:id="rId17"/>
    <p:sldId id="300" r:id="rId18"/>
    <p:sldId id="302" r:id="rId19"/>
    <p:sldId id="335" r:id="rId20"/>
    <p:sldId id="295" r:id="rId21"/>
    <p:sldId id="296" r:id="rId22"/>
    <p:sldId id="326" r:id="rId23"/>
    <p:sldId id="327" r:id="rId24"/>
    <p:sldId id="328" r:id="rId25"/>
    <p:sldId id="286" r:id="rId26"/>
    <p:sldId id="301" r:id="rId27"/>
    <p:sldId id="279" r:id="rId28"/>
    <p:sldId id="304" r:id="rId29"/>
    <p:sldId id="303" r:id="rId30"/>
    <p:sldId id="305" r:id="rId31"/>
    <p:sldId id="307" r:id="rId32"/>
    <p:sldId id="281" r:id="rId33"/>
    <p:sldId id="336" r:id="rId34"/>
    <p:sldId id="337" r:id="rId35"/>
    <p:sldId id="338" r:id="rId36"/>
    <p:sldId id="329" r:id="rId37"/>
    <p:sldId id="339" r:id="rId38"/>
    <p:sldId id="340" r:id="rId39"/>
    <p:sldId id="332" r:id="rId40"/>
    <p:sldId id="308" r:id="rId41"/>
    <p:sldId id="261" r:id="rId42"/>
    <p:sldId id="309" r:id="rId43"/>
    <p:sldId id="310" r:id="rId44"/>
    <p:sldId id="311" r:id="rId45"/>
    <p:sldId id="341" r:id="rId46"/>
    <p:sldId id="342" r:id="rId47"/>
    <p:sldId id="312" r:id="rId48"/>
    <p:sldId id="313" r:id="rId49"/>
    <p:sldId id="314" r:id="rId50"/>
    <p:sldId id="267" r:id="rId51"/>
    <p:sldId id="315" r:id="rId52"/>
    <p:sldId id="316" r:id="rId53"/>
    <p:sldId id="320" r:id="rId54"/>
    <p:sldId id="319" r:id="rId55"/>
    <p:sldId id="325" r:id="rId56"/>
    <p:sldId id="321" r:id="rId57"/>
    <p:sldId id="322" r:id="rId58"/>
    <p:sldId id="323" r:id="rId59"/>
    <p:sldId id="324" r:id="rId60"/>
    <p:sldId id="33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8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ảo Vân Lê Thị" userId="9654f486263b6ece" providerId="LiveId" clId="{1C29E087-64CD-44E9-A971-413E03FE4B5A}"/>
    <pc:docChg chg="undo custSel addSld delSld modSld">
      <pc:chgData name="Thảo Vân Lê Thị" userId="9654f486263b6ece" providerId="LiveId" clId="{1C29E087-64CD-44E9-A971-413E03FE4B5A}" dt="2025-09-28T02:00:46.584" v="569" actId="478"/>
      <pc:docMkLst>
        <pc:docMk/>
      </pc:docMkLst>
      <pc:sldChg chg="addSp delSp">
        <pc:chgData name="Thảo Vân Lê Thị" userId="9654f486263b6ece" providerId="LiveId" clId="{1C29E087-64CD-44E9-A971-413E03FE4B5A}" dt="2025-09-28T01:28:53.869" v="1"/>
        <pc:sldMkLst>
          <pc:docMk/>
          <pc:sldMk cId="230844760" sldId="294"/>
        </pc:sldMkLst>
        <pc:picChg chg="add del">
          <ac:chgData name="Thảo Vân Lê Thị" userId="9654f486263b6ece" providerId="LiveId" clId="{1C29E087-64CD-44E9-A971-413E03FE4B5A}" dt="2025-09-28T01:28:53.869" v="1"/>
          <ac:picMkLst>
            <pc:docMk/>
            <pc:sldMk cId="230844760" sldId="294"/>
            <ac:picMk id="12" creationId="{F115B89F-7EBB-D071-D368-D9CA6B50F3D0}"/>
          </ac:picMkLst>
        </pc:picChg>
      </pc:sldChg>
      <pc:sldChg chg="modSp mod">
        <pc:chgData name="Thảo Vân Lê Thị" userId="9654f486263b6ece" providerId="LiveId" clId="{1C29E087-64CD-44E9-A971-413E03FE4B5A}" dt="2025-09-28T01:37:29.637" v="143" actId="20577"/>
        <pc:sldMkLst>
          <pc:docMk/>
          <pc:sldMk cId="3213339636" sldId="305"/>
        </pc:sldMkLst>
        <pc:graphicFrameChg chg="modGraphic">
          <ac:chgData name="Thảo Vân Lê Thị" userId="9654f486263b6ece" providerId="LiveId" clId="{1C29E087-64CD-44E9-A971-413E03FE4B5A}" dt="2025-09-28T01:37:29.637" v="143" actId="20577"/>
          <ac:graphicFrameMkLst>
            <pc:docMk/>
            <pc:sldMk cId="3213339636" sldId="305"/>
            <ac:graphicFrameMk id="4" creationId="{6FC17146-3877-E212-FD1B-1D37EA97C729}"/>
          </ac:graphicFrameMkLst>
        </pc:graphicFrameChg>
      </pc:sldChg>
      <pc:sldChg chg="modSp mod">
        <pc:chgData name="Thảo Vân Lê Thị" userId="9654f486263b6ece" providerId="LiveId" clId="{1C29E087-64CD-44E9-A971-413E03FE4B5A}" dt="2025-09-28T01:38:12.241" v="166" actId="20577"/>
        <pc:sldMkLst>
          <pc:docMk/>
          <pc:sldMk cId="2378574851" sldId="307"/>
        </pc:sldMkLst>
        <pc:graphicFrameChg chg="mod modGraphic">
          <ac:chgData name="Thảo Vân Lê Thị" userId="9654f486263b6ece" providerId="LiveId" clId="{1C29E087-64CD-44E9-A971-413E03FE4B5A}" dt="2025-09-28T01:38:12.241" v="166" actId="20577"/>
          <ac:graphicFrameMkLst>
            <pc:docMk/>
            <pc:sldMk cId="2378574851" sldId="307"/>
            <ac:graphicFrameMk id="4" creationId="{6FC17146-3877-E212-FD1B-1D37EA97C729}"/>
          </ac:graphicFrameMkLst>
        </pc:graphicFrameChg>
      </pc:sldChg>
      <pc:sldChg chg="addSp delSp modSp mod">
        <pc:chgData name="Thảo Vân Lê Thị" userId="9654f486263b6ece" providerId="LiveId" clId="{1C29E087-64CD-44E9-A971-413E03FE4B5A}" dt="2025-09-28T02:00:46.584" v="569" actId="478"/>
        <pc:sldMkLst>
          <pc:docMk/>
          <pc:sldMk cId="3649903375" sldId="314"/>
        </pc:sldMkLst>
        <pc:spChg chg="del">
          <ac:chgData name="Thảo Vân Lê Thị" userId="9654f486263b6ece" providerId="LiveId" clId="{1C29E087-64CD-44E9-A971-413E03FE4B5A}" dt="2025-09-28T02:00:43.321" v="568" actId="478"/>
          <ac:spMkLst>
            <pc:docMk/>
            <pc:sldMk cId="3649903375" sldId="314"/>
            <ac:spMk id="4" creationId="{315E3981-F0D7-482C-A8E0-6A57700BECA7}"/>
          </ac:spMkLst>
        </pc:spChg>
        <pc:spChg chg="add del mod">
          <ac:chgData name="Thảo Vân Lê Thị" userId="9654f486263b6ece" providerId="LiveId" clId="{1C29E087-64CD-44E9-A971-413E03FE4B5A}" dt="2025-09-28T02:00:46.584" v="569" actId="478"/>
          <ac:spMkLst>
            <pc:docMk/>
            <pc:sldMk cId="3649903375" sldId="314"/>
            <ac:spMk id="5" creationId="{DB836CA9-25C5-38EA-B29A-6A19831B5105}"/>
          </ac:spMkLst>
        </pc:spChg>
      </pc:sldChg>
      <pc:sldChg chg="modSp del mod">
        <pc:chgData name="Thảo Vân Lê Thị" userId="9654f486263b6ece" providerId="LiveId" clId="{1C29E087-64CD-44E9-A971-413E03FE4B5A}" dt="2025-09-28T01:44:30.509" v="300" actId="47"/>
        <pc:sldMkLst>
          <pc:docMk/>
          <pc:sldMk cId="821359344" sldId="330"/>
        </pc:sldMkLst>
        <pc:spChg chg="mod">
          <ac:chgData name="Thảo Vân Lê Thị" userId="9654f486263b6ece" providerId="LiveId" clId="{1C29E087-64CD-44E9-A971-413E03FE4B5A}" dt="2025-09-28T01:43:20.724" v="288" actId="20577"/>
          <ac:spMkLst>
            <pc:docMk/>
            <pc:sldMk cId="821359344" sldId="330"/>
            <ac:spMk id="2" creationId="{BB103C46-D2F1-EB25-D661-9D2C9DD9AEA4}"/>
          </ac:spMkLst>
        </pc:spChg>
      </pc:sldChg>
      <pc:sldChg chg="del">
        <pc:chgData name="Thảo Vân Lê Thị" userId="9654f486263b6ece" providerId="LiveId" clId="{1C29E087-64CD-44E9-A971-413E03FE4B5A}" dt="2025-09-28T01:54:10.604" v="521" actId="47"/>
        <pc:sldMkLst>
          <pc:docMk/>
          <pc:sldMk cId="1413559484" sldId="331"/>
        </pc:sldMkLst>
      </pc:sldChg>
      <pc:sldChg chg="delSp modSp add mod delAnim modAnim">
        <pc:chgData name="Thảo Vân Lê Thị" userId="9654f486263b6ece" providerId="LiveId" clId="{1C29E087-64CD-44E9-A971-413E03FE4B5A}" dt="2025-09-28T01:35:12.363" v="126"/>
        <pc:sldMkLst>
          <pc:docMk/>
          <pc:sldMk cId="1538162442" sldId="334"/>
        </pc:sldMkLst>
        <pc:spChg chg="mod">
          <ac:chgData name="Thảo Vân Lê Thị" userId="9654f486263b6ece" providerId="LiveId" clId="{1C29E087-64CD-44E9-A971-413E03FE4B5A}" dt="2025-09-28T01:35:12.363" v="126"/>
          <ac:spMkLst>
            <pc:docMk/>
            <pc:sldMk cId="1538162442" sldId="334"/>
            <ac:spMk id="10" creationId="{EF2BC084-E6DB-4DE7-B309-042A85EBA700}"/>
          </ac:spMkLst>
        </pc:spChg>
        <pc:picChg chg="del">
          <ac:chgData name="Thảo Vân Lê Thị" userId="9654f486263b6ece" providerId="LiveId" clId="{1C29E087-64CD-44E9-A971-413E03FE4B5A}" dt="2025-09-28T01:29:24.593" v="7" actId="478"/>
          <ac:picMkLst>
            <pc:docMk/>
            <pc:sldMk cId="1538162442" sldId="334"/>
            <ac:picMk id="3" creationId="{DA83767F-0E99-03D5-555E-4C87624AD900}"/>
          </ac:picMkLst>
        </pc:picChg>
      </pc:sldChg>
      <pc:sldChg chg="modSp add mod modAnim">
        <pc:chgData name="Thảo Vân Lê Thị" userId="9654f486263b6ece" providerId="LiveId" clId="{1C29E087-64CD-44E9-A971-413E03FE4B5A}" dt="2025-09-28T01:35:47.796" v="135" actId="1076"/>
        <pc:sldMkLst>
          <pc:docMk/>
          <pc:sldMk cId="2720221416" sldId="335"/>
        </pc:sldMkLst>
        <pc:spChg chg="mod">
          <ac:chgData name="Thảo Vân Lê Thị" userId="9654f486263b6ece" providerId="LiveId" clId="{1C29E087-64CD-44E9-A971-413E03FE4B5A}" dt="2025-09-28T01:33:38.552" v="115" actId="14100"/>
          <ac:spMkLst>
            <pc:docMk/>
            <pc:sldMk cId="2720221416" sldId="335"/>
            <ac:spMk id="4" creationId="{6ABCF5E0-89B8-B1BB-0077-DF5EBFD20E36}"/>
          </ac:spMkLst>
        </pc:spChg>
        <pc:spChg chg="mod">
          <ac:chgData name="Thảo Vân Lê Thị" userId="9654f486263b6ece" providerId="LiveId" clId="{1C29E087-64CD-44E9-A971-413E03FE4B5A}" dt="2025-09-28T01:33:45.056" v="116" actId="14100"/>
          <ac:spMkLst>
            <pc:docMk/>
            <pc:sldMk cId="2720221416" sldId="335"/>
            <ac:spMk id="8" creationId="{7875C19A-1AAE-476A-A316-A2CF92D763D3}"/>
          </ac:spMkLst>
        </pc:spChg>
        <pc:spChg chg="mod">
          <ac:chgData name="Thảo Vân Lê Thị" userId="9654f486263b6ece" providerId="LiveId" clId="{1C29E087-64CD-44E9-A971-413E03FE4B5A}" dt="2025-09-28T01:35:47.796" v="135" actId="1076"/>
          <ac:spMkLst>
            <pc:docMk/>
            <pc:sldMk cId="2720221416" sldId="335"/>
            <ac:spMk id="10" creationId="{EF2BC084-E6DB-4DE7-B309-042A85EBA700}"/>
          </ac:spMkLst>
        </pc:spChg>
      </pc:sldChg>
      <pc:sldChg chg="modSp add modAnim">
        <pc:chgData name="Thảo Vân Lê Thị" userId="9654f486263b6ece" providerId="LiveId" clId="{1C29E087-64CD-44E9-A971-413E03FE4B5A}" dt="2025-09-28T01:41:42.967" v="217" actId="113"/>
        <pc:sldMkLst>
          <pc:docMk/>
          <pc:sldMk cId="1838749729" sldId="336"/>
        </pc:sldMkLst>
        <pc:spChg chg="mod">
          <ac:chgData name="Thảo Vân Lê Thị" userId="9654f486263b6ece" providerId="LiveId" clId="{1C29E087-64CD-44E9-A971-413E03FE4B5A}" dt="2025-09-28T01:40:36.498" v="202" actId="20577"/>
          <ac:spMkLst>
            <pc:docMk/>
            <pc:sldMk cId="1838749729" sldId="336"/>
            <ac:spMk id="8" creationId="{7875C19A-1AAE-476A-A316-A2CF92D763D3}"/>
          </ac:spMkLst>
        </pc:spChg>
        <pc:spChg chg="mod">
          <ac:chgData name="Thảo Vân Lê Thị" userId="9654f486263b6ece" providerId="LiveId" clId="{1C29E087-64CD-44E9-A971-413E03FE4B5A}" dt="2025-09-28T01:41:42.967" v="217" actId="113"/>
          <ac:spMkLst>
            <pc:docMk/>
            <pc:sldMk cId="1838749729" sldId="336"/>
            <ac:spMk id="10" creationId="{EF2BC084-E6DB-4DE7-B309-042A85EBA700}"/>
          </ac:spMkLst>
        </pc:spChg>
      </pc:sldChg>
      <pc:sldChg chg="addSp delSp modSp add mod addAnim delAnim">
        <pc:chgData name="Thảo Vân Lê Thị" userId="9654f486263b6ece" providerId="LiveId" clId="{1C29E087-64CD-44E9-A971-413E03FE4B5A}" dt="2025-09-28T01:42:32.312" v="285" actId="14100"/>
        <pc:sldMkLst>
          <pc:docMk/>
          <pc:sldMk cId="2399250186" sldId="337"/>
        </pc:sldMkLst>
        <pc:spChg chg="add del mod">
          <ac:chgData name="Thảo Vân Lê Thị" userId="9654f486263b6ece" providerId="LiveId" clId="{1C29E087-64CD-44E9-A971-413E03FE4B5A}" dt="2025-09-28T01:42:32.312" v="285" actId="14100"/>
          <ac:spMkLst>
            <pc:docMk/>
            <pc:sldMk cId="2399250186" sldId="337"/>
            <ac:spMk id="3" creationId="{1928A5E0-9829-5A3C-3D67-B20EC8991F98}"/>
          </ac:spMkLst>
        </pc:spChg>
      </pc:sldChg>
      <pc:sldChg chg="addSp delSp modSp add mod modAnim">
        <pc:chgData name="Thảo Vân Lê Thị" userId="9654f486263b6ece" providerId="LiveId" clId="{1C29E087-64CD-44E9-A971-413E03FE4B5A}" dt="2025-09-28T01:42:40.369" v="287"/>
        <pc:sldMkLst>
          <pc:docMk/>
          <pc:sldMk cId="2954203688" sldId="338"/>
        </pc:sldMkLst>
        <pc:spChg chg="del">
          <ac:chgData name="Thảo Vân Lê Thị" userId="9654f486263b6ece" providerId="LiveId" clId="{1C29E087-64CD-44E9-A971-413E03FE4B5A}" dt="2025-09-28T01:42:39.642" v="286" actId="478"/>
          <ac:spMkLst>
            <pc:docMk/>
            <pc:sldMk cId="2954203688" sldId="338"/>
            <ac:spMk id="2" creationId="{4BBFCF66-BDDC-A1C8-6225-6E2BC63768AD}"/>
          </ac:spMkLst>
        </pc:spChg>
        <pc:spChg chg="add mod">
          <ac:chgData name="Thảo Vân Lê Thị" userId="9654f486263b6ece" providerId="LiveId" clId="{1C29E087-64CD-44E9-A971-413E03FE4B5A}" dt="2025-09-28T01:42:40.369" v="287"/>
          <ac:spMkLst>
            <pc:docMk/>
            <pc:sldMk cId="2954203688" sldId="338"/>
            <ac:spMk id="3" creationId="{4223F7C0-57FE-F496-CDD3-08581F42192B}"/>
          </ac:spMkLst>
        </pc:spChg>
      </pc:sldChg>
      <pc:sldChg chg="addSp delSp modSp add mod">
        <pc:chgData name="Thảo Vân Lê Thị" userId="9654f486263b6ece" providerId="LiveId" clId="{1C29E087-64CD-44E9-A971-413E03FE4B5A}" dt="2025-09-28T01:46:05.972" v="326" actId="20577"/>
        <pc:sldMkLst>
          <pc:docMk/>
          <pc:sldMk cId="523784114" sldId="339"/>
        </pc:sldMkLst>
        <pc:spChg chg="add del mod">
          <ac:chgData name="Thảo Vân Lê Thị" userId="9654f486263b6ece" providerId="LiveId" clId="{1C29E087-64CD-44E9-A971-413E03FE4B5A}" dt="2025-09-28T01:43:59.495" v="292" actId="478"/>
          <ac:spMkLst>
            <pc:docMk/>
            <pc:sldMk cId="523784114" sldId="339"/>
            <ac:spMk id="4" creationId="{44AF90E0-1A90-9E0B-5F08-EACCC8EDA076}"/>
          </ac:spMkLst>
        </pc:spChg>
        <pc:spChg chg="mod">
          <ac:chgData name="Thảo Vân Lê Thị" userId="9654f486263b6ece" providerId="LiveId" clId="{1C29E087-64CD-44E9-A971-413E03FE4B5A}" dt="2025-09-28T01:46:05.972" v="326" actId="20577"/>
          <ac:spMkLst>
            <pc:docMk/>
            <pc:sldMk cId="523784114" sldId="339"/>
            <ac:spMk id="5" creationId="{1743A3D9-265F-6AA6-A296-A3D8C9E4E6B3}"/>
          </ac:spMkLst>
        </pc:spChg>
        <pc:spChg chg="del">
          <ac:chgData name="Thảo Vân Lê Thị" userId="9654f486263b6ece" providerId="LiveId" clId="{1C29E087-64CD-44E9-A971-413E03FE4B5A}" dt="2025-09-28T01:43:56.207" v="291" actId="478"/>
          <ac:spMkLst>
            <pc:docMk/>
            <pc:sldMk cId="523784114" sldId="339"/>
            <ac:spMk id="7" creationId="{E452F9AA-0E35-ED0C-99C4-FB6244418E30}"/>
          </ac:spMkLst>
        </pc:spChg>
        <pc:picChg chg="del">
          <ac:chgData name="Thảo Vân Lê Thị" userId="9654f486263b6ece" providerId="LiveId" clId="{1C29E087-64CD-44E9-A971-413E03FE4B5A}" dt="2025-09-28T01:45:14.147" v="309" actId="478"/>
          <ac:picMkLst>
            <pc:docMk/>
            <pc:sldMk cId="523784114" sldId="339"/>
            <ac:picMk id="1026" creationId="{CDF0AE92-80C4-3EA5-2184-F960F55FCD27}"/>
          </ac:picMkLst>
        </pc:picChg>
      </pc:sldChg>
      <pc:sldChg chg="delSp modSp add mod">
        <pc:chgData name="Thảo Vân Lê Thị" userId="9654f486263b6ece" providerId="LiveId" clId="{1C29E087-64CD-44E9-A971-413E03FE4B5A}" dt="2025-09-28T01:54:02.628" v="520" actId="20577"/>
        <pc:sldMkLst>
          <pc:docMk/>
          <pc:sldMk cId="540805362" sldId="340"/>
        </pc:sldMkLst>
        <pc:spChg chg="mod">
          <ac:chgData name="Thảo Vân Lê Thị" userId="9654f486263b6ece" providerId="LiveId" clId="{1C29E087-64CD-44E9-A971-413E03FE4B5A}" dt="2025-09-28T01:54:02.628" v="520" actId="20577"/>
          <ac:spMkLst>
            <pc:docMk/>
            <pc:sldMk cId="540805362" sldId="340"/>
            <ac:spMk id="5" creationId="{1743A3D9-265F-6AA6-A296-A3D8C9E4E6B3}"/>
          </ac:spMkLst>
        </pc:spChg>
        <pc:picChg chg="del">
          <ac:chgData name="Thảo Vân Lê Thị" userId="9654f486263b6ece" providerId="LiveId" clId="{1C29E087-64CD-44E9-A971-413E03FE4B5A}" dt="2025-09-28T01:45:07.377" v="306" actId="478"/>
          <ac:picMkLst>
            <pc:docMk/>
            <pc:sldMk cId="540805362" sldId="340"/>
            <ac:picMk id="1026" creationId="{CDF0AE92-80C4-3EA5-2184-F960F55FCD27}"/>
          </ac:picMkLst>
        </pc:picChg>
      </pc:sldChg>
      <pc:sldChg chg="addSp delSp modSp add mod modAnim">
        <pc:chgData name="Thảo Vân Lê Thị" userId="9654f486263b6ece" providerId="LiveId" clId="{1C29E087-64CD-44E9-A971-413E03FE4B5A}" dt="2025-09-28T02:00:17.107" v="567" actId="20577"/>
        <pc:sldMkLst>
          <pc:docMk/>
          <pc:sldMk cId="2805425773" sldId="341"/>
        </pc:sldMkLst>
        <pc:spChg chg="mod">
          <ac:chgData name="Thảo Vân Lê Thị" userId="9654f486263b6ece" providerId="LiveId" clId="{1C29E087-64CD-44E9-A971-413E03FE4B5A}" dt="2025-09-28T02:00:17.107" v="567" actId="20577"/>
          <ac:spMkLst>
            <pc:docMk/>
            <pc:sldMk cId="2805425773" sldId="341"/>
            <ac:spMk id="4" creationId="{315E3981-F0D7-482C-A8E0-6A57700BECA7}"/>
          </ac:spMkLst>
        </pc:spChg>
        <pc:spChg chg="add del">
          <ac:chgData name="Thảo Vân Lê Thị" userId="9654f486263b6ece" providerId="LiveId" clId="{1C29E087-64CD-44E9-A971-413E03FE4B5A}" dt="2025-09-28T01:55:55.487" v="524" actId="22"/>
          <ac:spMkLst>
            <pc:docMk/>
            <pc:sldMk cId="2805425773" sldId="341"/>
            <ac:spMk id="5" creationId="{B63A317E-D65E-9C88-03B7-E50A2CE13903}"/>
          </ac:spMkLst>
        </pc:spChg>
        <pc:spChg chg="mod">
          <ac:chgData name="Thảo Vân Lê Thị" userId="9654f486263b6ece" providerId="LiveId" clId="{1C29E087-64CD-44E9-A971-413E03FE4B5A}" dt="2025-09-28T01:59:45.590" v="563" actId="2711"/>
          <ac:spMkLst>
            <pc:docMk/>
            <pc:sldMk cId="2805425773" sldId="341"/>
            <ac:spMk id="6" creationId="{214FB457-B39E-BE78-652A-C70503BEA7B3}"/>
          </ac:spMkLst>
        </pc:spChg>
        <pc:spChg chg="mod">
          <ac:chgData name="Thảo Vân Lê Thị" userId="9654f486263b6ece" providerId="LiveId" clId="{1C29E087-64CD-44E9-A971-413E03FE4B5A}" dt="2025-09-28T01:57:42.897" v="545"/>
          <ac:spMkLst>
            <pc:docMk/>
            <pc:sldMk cId="2805425773" sldId="341"/>
            <ac:spMk id="8" creationId="{1C8C144C-C90F-F182-F52A-AE547D6D8818}"/>
          </ac:spMkLst>
        </pc:spChg>
        <pc:spChg chg="mod">
          <ac:chgData name="Thảo Vân Lê Thị" userId="9654f486263b6ece" providerId="LiveId" clId="{1C29E087-64CD-44E9-A971-413E03FE4B5A}" dt="2025-09-28T01:57:42.897" v="545"/>
          <ac:spMkLst>
            <pc:docMk/>
            <pc:sldMk cId="2805425773" sldId="341"/>
            <ac:spMk id="9" creationId="{EB812199-DC8A-5B7B-E9C3-E2B360D26594}"/>
          </ac:spMkLst>
        </pc:spChg>
        <pc:spChg chg="mod">
          <ac:chgData name="Thảo Vân Lê Thị" userId="9654f486263b6ece" providerId="LiveId" clId="{1C29E087-64CD-44E9-A971-413E03FE4B5A}" dt="2025-09-28T01:57:42.897" v="545"/>
          <ac:spMkLst>
            <pc:docMk/>
            <pc:sldMk cId="2805425773" sldId="341"/>
            <ac:spMk id="10" creationId="{C2204CC8-F047-D8E5-C19E-1454BC4EDD33}"/>
          </ac:spMkLst>
        </pc:spChg>
        <pc:spChg chg="mod">
          <ac:chgData name="Thảo Vân Lê Thị" userId="9654f486263b6ece" providerId="LiveId" clId="{1C29E087-64CD-44E9-A971-413E03FE4B5A}" dt="2025-09-28T01:57:42.897" v="545"/>
          <ac:spMkLst>
            <pc:docMk/>
            <pc:sldMk cId="2805425773" sldId="341"/>
            <ac:spMk id="11" creationId="{2974278C-0317-17A0-4376-D9BB7E1033ED}"/>
          </ac:spMkLst>
        </pc:spChg>
        <pc:spChg chg="del mod">
          <ac:chgData name="Thảo Vân Lê Thị" userId="9654f486263b6ece" providerId="LiveId" clId="{1C29E087-64CD-44E9-A971-413E03FE4B5A}" dt="2025-09-28T01:57:59.221" v="549" actId="478"/>
          <ac:spMkLst>
            <pc:docMk/>
            <pc:sldMk cId="2805425773" sldId="341"/>
            <ac:spMk id="15" creationId="{243EE18D-99F3-8B4A-1CE9-8B3EA4C1BE2E}"/>
          </ac:spMkLst>
        </pc:spChg>
        <pc:spChg chg="del mod">
          <ac:chgData name="Thảo Vân Lê Thị" userId="9654f486263b6ece" providerId="LiveId" clId="{1C29E087-64CD-44E9-A971-413E03FE4B5A}" dt="2025-09-28T01:58:00.778" v="550" actId="478"/>
          <ac:spMkLst>
            <pc:docMk/>
            <pc:sldMk cId="2805425773" sldId="341"/>
            <ac:spMk id="16" creationId="{22FD632F-5F1F-52DF-B4D6-BFED3B572E1D}"/>
          </ac:spMkLst>
        </pc:spChg>
        <pc:spChg chg="del">
          <ac:chgData name="Thảo Vân Lê Thị" userId="9654f486263b6ece" providerId="LiveId" clId="{1C29E087-64CD-44E9-A971-413E03FE4B5A}" dt="2025-09-28T01:56:19.350" v="535" actId="478"/>
          <ac:spMkLst>
            <pc:docMk/>
            <pc:sldMk cId="2805425773" sldId="341"/>
            <ac:spMk id="17" creationId="{BA035B91-D021-576C-2F9F-F4DF1646099C}"/>
          </ac:spMkLst>
        </pc:spChg>
        <pc:spChg chg="del mod">
          <ac:chgData name="Thảo Vân Lê Thị" userId="9654f486263b6ece" providerId="LiveId" clId="{1C29E087-64CD-44E9-A971-413E03FE4B5A}" dt="2025-09-28T01:57:47.351" v="546" actId="478"/>
          <ac:spMkLst>
            <pc:docMk/>
            <pc:sldMk cId="2805425773" sldId="341"/>
            <ac:spMk id="18" creationId="{FF163D15-2874-2453-0808-A902A1D2A966}"/>
          </ac:spMkLst>
        </pc:spChg>
        <pc:grpChg chg="add mod">
          <ac:chgData name="Thảo Vân Lê Thị" userId="9654f486263b6ece" providerId="LiveId" clId="{1C29E087-64CD-44E9-A971-413E03FE4B5A}" dt="2025-09-28T01:58:03.762" v="551" actId="1076"/>
          <ac:grpSpMkLst>
            <pc:docMk/>
            <pc:sldMk cId="2805425773" sldId="341"/>
            <ac:grpSpMk id="7" creationId="{B33B2407-0FC6-D9A7-6432-D8CF18F6C314}"/>
          </ac:grpSpMkLst>
        </pc:grpChg>
        <pc:cxnChg chg="mod">
          <ac:chgData name="Thảo Vân Lê Thị" userId="9654f486263b6ece" providerId="LiveId" clId="{1C29E087-64CD-44E9-A971-413E03FE4B5A}" dt="2025-09-28T01:57:42.897" v="545"/>
          <ac:cxnSpMkLst>
            <pc:docMk/>
            <pc:sldMk cId="2805425773" sldId="341"/>
            <ac:cxnSpMk id="12" creationId="{D330AF30-5E6C-DDA6-D9D9-D06B97569EF7}"/>
          </ac:cxnSpMkLst>
        </pc:cxnChg>
        <pc:cxnChg chg="mod">
          <ac:chgData name="Thảo Vân Lê Thị" userId="9654f486263b6ece" providerId="LiveId" clId="{1C29E087-64CD-44E9-A971-413E03FE4B5A}" dt="2025-09-28T01:57:42.897" v="545"/>
          <ac:cxnSpMkLst>
            <pc:docMk/>
            <pc:sldMk cId="2805425773" sldId="341"/>
            <ac:cxnSpMk id="13" creationId="{1A3FD9FD-C3B4-9D21-C1F7-58DD5232E713}"/>
          </ac:cxnSpMkLst>
        </pc:cxnChg>
        <pc:cxnChg chg="mod">
          <ac:chgData name="Thảo Vân Lê Thị" userId="9654f486263b6ece" providerId="LiveId" clId="{1C29E087-64CD-44E9-A971-413E03FE4B5A}" dt="2025-09-28T01:57:42.897" v="545"/>
          <ac:cxnSpMkLst>
            <pc:docMk/>
            <pc:sldMk cId="2805425773" sldId="341"/>
            <ac:cxnSpMk id="14" creationId="{5EB069DA-A27B-E2A0-60EB-E0331F21CDFA}"/>
          </ac:cxnSpMkLst>
        </pc:cxnChg>
      </pc:sldChg>
      <pc:sldChg chg="addSp delSp modSp add del mod delAnim">
        <pc:chgData name="Thảo Vân Lê Thị" userId="9654f486263b6ece" providerId="LiveId" clId="{1C29E087-64CD-44E9-A971-413E03FE4B5A}" dt="2025-09-28T01:58:20.746" v="552" actId="47"/>
        <pc:sldMkLst>
          <pc:docMk/>
          <pc:sldMk cId="2820013369" sldId="342"/>
        </pc:sldMkLst>
        <pc:spChg chg="mod">
          <ac:chgData name="Thảo Vân Lê Thị" userId="9654f486263b6ece" providerId="LiveId" clId="{1C29E087-64CD-44E9-A971-413E03FE4B5A}" dt="2025-09-28T01:57:04.339" v="539" actId="1076"/>
          <ac:spMkLst>
            <pc:docMk/>
            <pc:sldMk cId="2820013369" sldId="342"/>
            <ac:spMk id="4" creationId="{315E3981-F0D7-482C-A8E0-6A57700BECA7}"/>
          </ac:spMkLst>
        </pc:spChg>
        <pc:spChg chg="add del">
          <ac:chgData name="Thảo Vân Lê Thị" userId="9654f486263b6ece" providerId="LiveId" clId="{1C29E087-64CD-44E9-A971-413E03FE4B5A}" dt="2025-09-28T01:57:30.239" v="543" actId="22"/>
          <ac:spMkLst>
            <pc:docMk/>
            <pc:sldMk cId="2820013369" sldId="342"/>
            <ac:spMk id="5" creationId="{BD6CB1D5-8357-44AC-EC74-7B545BE6F0B6}"/>
          </ac:spMkLst>
        </pc:spChg>
        <pc:spChg chg="del">
          <ac:chgData name="Thảo Vân Lê Thị" userId="9654f486263b6ece" providerId="LiveId" clId="{1C29E087-64CD-44E9-A971-413E03FE4B5A}" dt="2025-09-28T01:57:08.914" v="540" actId="478"/>
          <ac:spMkLst>
            <pc:docMk/>
            <pc:sldMk cId="2820013369" sldId="342"/>
            <ac:spMk id="17" creationId="{BA035B91-D021-576C-2F9F-F4DF1646099C}"/>
          </ac:spMkLst>
        </pc:spChg>
        <pc:grpChg chg="mod">
          <ac:chgData name="Thảo Vân Lê Thị" userId="9654f486263b6ece" providerId="LiveId" clId="{1C29E087-64CD-44E9-A971-413E03FE4B5A}" dt="2025-09-28T01:57:26.200" v="541" actId="1076"/>
          <ac:grpSpMkLst>
            <pc:docMk/>
            <pc:sldMk cId="2820013369" sldId="342"/>
            <ac:grpSpMk id="31" creationId="{C509E08D-0745-F13D-15DC-D979DC520BED}"/>
          </ac:grpSpMkLst>
        </pc:grpChg>
      </pc:sldChg>
      <pc:sldChg chg="delSp modSp add mod delAnim modAnim">
        <pc:chgData name="Thảo Vân Lê Thị" userId="9654f486263b6ece" providerId="LiveId" clId="{1C29E087-64CD-44E9-A971-413E03FE4B5A}" dt="2025-09-28T02:00:09.778" v="566" actId="20577"/>
        <pc:sldMkLst>
          <pc:docMk/>
          <pc:sldMk cId="3171008021" sldId="342"/>
        </pc:sldMkLst>
        <pc:spChg chg="mod">
          <ac:chgData name="Thảo Vân Lê Thị" userId="9654f486263b6ece" providerId="LiveId" clId="{1C29E087-64CD-44E9-A971-413E03FE4B5A}" dt="2025-09-28T02:00:09.778" v="566" actId="20577"/>
          <ac:spMkLst>
            <pc:docMk/>
            <pc:sldMk cId="3171008021" sldId="342"/>
            <ac:spMk id="4" creationId="{315E3981-F0D7-482C-A8E0-6A57700BECA7}"/>
          </ac:spMkLst>
        </pc:spChg>
        <pc:spChg chg="mod">
          <ac:chgData name="Thảo Vân Lê Thị" userId="9654f486263b6ece" providerId="LiveId" clId="{1C29E087-64CD-44E9-A971-413E03FE4B5A}" dt="2025-09-28T01:59:56.245" v="564" actId="2711"/>
          <ac:spMkLst>
            <pc:docMk/>
            <pc:sldMk cId="3171008021" sldId="342"/>
            <ac:spMk id="6" creationId="{214FB457-B39E-BE78-652A-C70503BEA7B3}"/>
          </ac:spMkLst>
        </pc:spChg>
        <pc:grpChg chg="del">
          <ac:chgData name="Thảo Vân Lê Thị" userId="9654f486263b6ece" providerId="LiveId" clId="{1C29E087-64CD-44E9-A971-413E03FE4B5A}" dt="2025-09-28T01:58:32.415" v="554" actId="478"/>
          <ac:grpSpMkLst>
            <pc:docMk/>
            <pc:sldMk cId="3171008021" sldId="342"/>
            <ac:grpSpMk id="7" creationId="{B33B2407-0FC6-D9A7-6432-D8CF18F6C314}"/>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298693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0483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50585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228399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93213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25228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8277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002458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3113995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3372994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FEDA-44BC-5582-0133-E3A448DC6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D6E4A-C408-B1E4-5497-1FACD5FB2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90717-C3E0-A988-985D-DE20DCD2317E}"/>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5" name="Footer Placeholder 4">
            <a:extLst>
              <a:ext uri="{FF2B5EF4-FFF2-40B4-BE49-F238E27FC236}">
                <a16:creationId xmlns:a16="http://schemas.microsoft.com/office/drawing/2014/main" id="{7626696B-7A87-197E-0BF0-AA8FFA1C8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A0FB6-6B77-0544-85E9-788CB4476CE3}"/>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396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861076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9E44-1A57-B3F2-EAB8-50B5E913F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BA1E5-C8C4-1417-EFF3-CADF1E6D9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6D899-CC5B-0F53-92EC-B83091D5E5ED}"/>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5" name="Footer Placeholder 4">
            <a:extLst>
              <a:ext uri="{FF2B5EF4-FFF2-40B4-BE49-F238E27FC236}">
                <a16:creationId xmlns:a16="http://schemas.microsoft.com/office/drawing/2014/main" id="{ABBDB075-BAE8-1630-B61E-0F806D670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BE5B3-73C5-757F-F1A8-6725235DC4C0}"/>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73513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620C-601E-A55A-A6B6-9F3A1DED4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2607C0-E9F8-0586-6FE8-24C84CF83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4482F3-702E-47DA-61B9-7D9F9AF4D8E0}"/>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5" name="Footer Placeholder 4">
            <a:extLst>
              <a:ext uri="{FF2B5EF4-FFF2-40B4-BE49-F238E27FC236}">
                <a16:creationId xmlns:a16="http://schemas.microsoft.com/office/drawing/2014/main" id="{E9109955-636D-F9EA-328B-628934539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3ACDF-A362-95DF-4494-30D56E117B86}"/>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39097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4326-C14C-0267-F0AC-DB577BE23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5B4095-5886-5BC8-4D79-D4DEA19EC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BD9A26-DFEB-8316-C34F-4A07E6C89D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C2D53-8BB0-8667-4008-8E88DE0E8942}"/>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6" name="Footer Placeholder 5">
            <a:extLst>
              <a:ext uri="{FF2B5EF4-FFF2-40B4-BE49-F238E27FC236}">
                <a16:creationId xmlns:a16="http://schemas.microsoft.com/office/drawing/2014/main" id="{9874EF58-A6D8-A4B3-290F-701504465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37595-FB1C-116C-1EC1-8F227BD5E78B}"/>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862561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7C87-7AE1-8986-9713-EB696C97A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BBE4DB-6D32-5474-0A20-224A910D7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754289-6382-7C32-8C34-DEC5527028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CD33B-67BF-E6D9-560B-0F269510D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6DD8CD-1C4A-F385-A568-32EC480A61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5FBB5-A888-BFA0-7C49-09AB469E01BB}"/>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8" name="Footer Placeholder 7">
            <a:extLst>
              <a:ext uri="{FF2B5EF4-FFF2-40B4-BE49-F238E27FC236}">
                <a16:creationId xmlns:a16="http://schemas.microsoft.com/office/drawing/2014/main" id="{916D7950-AA7E-8F09-C408-56FFCB6134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B14A96-08C9-12B7-F218-FD8311FBF81A}"/>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028344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FF60-0800-6632-CFA6-EB736E437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6F933-7C30-2C22-BD7D-9B4871D2AAD4}"/>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4" name="Footer Placeholder 3">
            <a:extLst>
              <a:ext uri="{FF2B5EF4-FFF2-40B4-BE49-F238E27FC236}">
                <a16:creationId xmlns:a16="http://schemas.microsoft.com/office/drawing/2014/main" id="{0EF573DE-CEEA-75F8-6D50-289660EF9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0DF2CB-2127-A48D-4A72-AE24BE69CDC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562282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DDEBC-2477-83DE-D6A6-0B7C18B19C0B}"/>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3" name="Footer Placeholder 2">
            <a:extLst>
              <a:ext uri="{FF2B5EF4-FFF2-40B4-BE49-F238E27FC236}">
                <a16:creationId xmlns:a16="http://schemas.microsoft.com/office/drawing/2014/main" id="{8903A85E-B8E4-29C7-9F5C-F97C1E18DB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D5631-EB3E-6E73-AEA7-65899327AAE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2980067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2DB9-A449-11B0-B5CB-42E7D2ED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738A57-D626-62B4-07D4-CF20C1013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987D5B-A445-7A73-225A-073F01060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E0FC2-9225-0428-BCBA-BA85B400CBAA}"/>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6" name="Footer Placeholder 5">
            <a:extLst>
              <a:ext uri="{FF2B5EF4-FFF2-40B4-BE49-F238E27FC236}">
                <a16:creationId xmlns:a16="http://schemas.microsoft.com/office/drawing/2014/main" id="{812AF867-4BAA-7875-3447-D0839D97B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6D9EC-E3D8-2FA6-85DE-89ABD32C5354}"/>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305147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212B-59C5-DF3B-4BB9-23BDEED82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C686DB-085E-BC45-D940-87D07977C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E40DB-5C11-828D-79F6-AC47488A5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200C9-9196-3060-019C-6F03E908F8B4}"/>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6" name="Footer Placeholder 5">
            <a:extLst>
              <a:ext uri="{FF2B5EF4-FFF2-40B4-BE49-F238E27FC236}">
                <a16:creationId xmlns:a16="http://schemas.microsoft.com/office/drawing/2014/main" id="{8A466022-7666-EF62-CB15-4A2F9F859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ABD24-6F9B-47E7-5D85-6FABD401A4FD}"/>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434753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3FA8-3967-0434-C3D9-8049B7EB3D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DC75EE-140D-8AD5-0079-BE0B26910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FA096-65FB-D505-373D-2256F2E50CC5}"/>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5" name="Footer Placeholder 4">
            <a:extLst>
              <a:ext uri="{FF2B5EF4-FFF2-40B4-BE49-F238E27FC236}">
                <a16:creationId xmlns:a16="http://schemas.microsoft.com/office/drawing/2014/main" id="{7C31D5FD-2B52-01C9-0146-255AB334A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994ED-4085-66F6-1EF4-5D7BB4D03F29}"/>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1139572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91FAD-6248-61D0-57F5-1F56A58197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F1478-46E4-CEDB-AA9F-21914A8CC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CB6C6-98CC-A98C-8D8D-7430E301A7D7}"/>
              </a:ext>
            </a:extLst>
          </p:cNvPr>
          <p:cNvSpPr>
            <a:spLocks noGrp="1"/>
          </p:cNvSpPr>
          <p:nvPr>
            <p:ph type="dt" sz="half" idx="10"/>
          </p:nvPr>
        </p:nvSpPr>
        <p:spPr/>
        <p:txBody>
          <a:bodyPr/>
          <a:lstStyle/>
          <a:p>
            <a:fld id="{45621105-B10F-4C8B-B304-68164F1CD63B}" type="datetimeFigureOut">
              <a:rPr lang="en-US" smtClean="0"/>
              <a:t>9/28/2025</a:t>
            </a:fld>
            <a:endParaRPr lang="en-US"/>
          </a:p>
        </p:txBody>
      </p:sp>
      <p:sp>
        <p:nvSpPr>
          <p:cNvPr id="5" name="Footer Placeholder 4">
            <a:extLst>
              <a:ext uri="{FF2B5EF4-FFF2-40B4-BE49-F238E27FC236}">
                <a16:creationId xmlns:a16="http://schemas.microsoft.com/office/drawing/2014/main" id="{0B170D67-C4DA-5587-B6B6-E9C7412EE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5EE2C-8D85-2964-3653-E2E928CD5848}"/>
              </a:ext>
            </a:extLst>
          </p:cNvPr>
          <p:cNvSpPr>
            <a:spLocks noGrp="1"/>
          </p:cNvSpPr>
          <p:nvPr>
            <p:ph type="sldNum" sz="quarter" idx="12"/>
          </p:nvPr>
        </p:nvSpPr>
        <p:spPr/>
        <p:txBody>
          <a:bodyPr/>
          <a:lstStyle/>
          <a:p>
            <a:fld id="{B2C25D42-60C8-4B6B-91D1-A00B92980F06}" type="slidenum">
              <a:rPr lang="en-US" smtClean="0"/>
              <a:t>‹#›</a:t>
            </a:fld>
            <a:endParaRPr lang="en-US"/>
          </a:p>
        </p:txBody>
      </p:sp>
    </p:spTree>
    <p:extLst>
      <p:ext uri="{BB962C8B-B14F-4D97-AF65-F5344CB8AC3E}">
        <p14:creationId xmlns:p14="http://schemas.microsoft.com/office/powerpoint/2010/main" val="356585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4453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93882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05517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4455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67441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0249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2542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2327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0D0-A4A7-6306-E49D-96FD1C705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27E943-DB71-2C96-D01F-5FC326CC7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1218B-43C7-D0B9-7874-5D9CD4DCB5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21105-B10F-4C8B-B304-68164F1CD63B}" type="datetimeFigureOut">
              <a:rPr lang="en-US" smtClean="0"/>
              <a:t>9/28/2025</a:t>
            </a:fld>
            <a:endParaRPr lang="en-US"/>
          </a:p>
        </p:txBody>
      </p:sp>
      <p:sp>
        <p:nvSpPr>
          <p:cNvPr id="5" name="Footer Placeholder 4">
            <a:extLst>
              <a:ext uri="{FF2B5EF4-FFF2-40B4-BE49-F238E27FC236}">
                <a16:creationId xmlns:a16="http://schemas.microsoft.com/office/drawing/2014/main" id="{B1425773-9840-BBD2-4374-8828EA57F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E7FD3-9892-4711-032E-6292A184B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25D42-60C8-4B6B-91D1-A00B92980F06}" type="slidenum">
              <a:rPr lang="en-US" smtClean="0"/>
              <a:t>‹#›</a:t>
            </a:fld>
            <a:endParaRPr lang="en-US"/>
          </a:p>
        </p:txBody>
      </p:sp>
    </p:spTree>
    <p:extLst>
      <p:ext uri="{BB962C8B-B14F-4D97-AF65-F5344CB8AC3E}">
        <p14:creationId xmlns:p14="http://schemas.microsoft.com/office/powerpoint/2010/main" val="289867328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descr="Pseudogene">
            <a:extLst>
              <a:ext uri="{FF2B5EF4-FFF2-40B4-BE49-F238E27FC236}">
                <a16:creationId xmlns:a16="http://schemas.microsoft.com/office/drawing/2014/main" id="{4E13F271-5B20-37DB-15DE-4A50611F6D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val="0"/>
              </a:ext>
            </a:extLst>
          </a:blip>
          <a:srcRect l="24105" r="9790"/>
          <a:stretch/>
        </p:blipFill>
        <p:spPr bwMode="auto">
          <a:xfrm>
            <a:off x="4065385" y="0"/>
            <a:ext cx="8057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632BE5BF-9922-45FB-8F3F-4446D40A051B}"/>
              </a:ext>
            </a:extLst>
          </p:cNvPr>
          <p:cNvSpPr>
            <a:spLocks noGrp="1"/>
          </p:cNvSpPr>
          <p:nvPr>
            <p:ph type="ctrTitle"/>
          </p:nvPr>
        </p:nvSpPr>
        <p:spPr>
          <a:xfrm>
            <a:off x="2445878" y="2235847"/>
            <a:ext cx="9469371" cy="2221151"/>
          </a:xfrm>
        </p:spPr>
        <p:txBody>
          <a:bodyPr/>
          <a:lstStyle/>
          <a:p>
            <a:pPr>
              <a:lnSpc>
                <a:spcPct val="120000"/>
              </a:lnSpc>
            </a:pPr>
            <a:r>
              <a:rPr lang="en-US" sz="5400"/>
              <a:t>DỊCH MÃ VÀ MỐI QUAN HỆ TỪ GENE ĐẾN TÍNH TRẠNG</a:t>
            </a:r>
            <a:endParaRPr lang="en-US" sz="5400" dirty="0"/>
          </a:p>
        </p:txBody>
      </p:sp>
      <p:sp>
        <p:nvSpPr>
          <p:cNvPr id="14" name="Rectangle: Rounded Corners 13">
            <a:extLst>
              <a:ext uri="{FF2B5EF4-FFF2-40B4-BE49-F238E27FC236}">
                <a16:creationId xmlns:a16="http://schemas.microsoft.com/office/drawing/2014/main" id="{3EBD10E3-8437-50AF-0357-D0C164F0E39B}"/>
              </a:ext>
            </a:extLst>
          </p:cNvPr>
          <p:cNvSpPr/>
          <p:nvPr/>
        </p:nvSpPr>
        <p:spPr>
          <a:xfrm>
            <a:off x="2445878" y="1784012"/>
            <a:ext cx="1660504" cy="584372"/>
          </a:xfrm>
          <a:prstGeom prst="roundRect">
            <a:avLst>
              <a:gd name="adj" fmla="val 19188"/>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Arial" panose="020B0604020202020204"/>
                <a:ea typeface="+mn-ea"/>
                <a:cs typeface="+mn-cs"/>
              </a:rPr>
              <a:t>Bài 40</a:t>
            </a:r>
          </a:p>
        </p:txBody>
      </p:sp>
      <p:pic>
        <p:nvPicPr>
          <p:cNvPr id="16"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3AA9C3E8-B369-8B79-2149-B06403EEA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1331" y="5138927"/>
            <a:ext cx="1553918" cy="155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2030133"/>
            <a:ext cx="3695934"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Câu hỏi trang 174: </a:t>
            </a:r>
            <a:endParaRPr kumimoji="0" lang="en-US" sz="22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Quan sát Hình 40.1 các codon cùng nghĩa (cùng mã hóa cho một loại amino acid hoặc các codon kết thúc) thường giống nhau về loại nucleotide tại vị trí nào của codon?</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Nucleotide thứ ba</a:t>
              </a:r>
            </a:p>
          </p:txBody>
        </p:sp>
      </p:grpSp>
    </p:spTree>
    <p:extLst>
      <p:ext uri="{BB962C8B-B14F-4D97-AF65-F5344CB8AC3E}">
        <p14:creationId xmlns:p14="http://schemas.microsoft.com/office/powerpoint/2010/main" val="288612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8" name="TextBox 7">
            <a:extLst>
              <a:ext uri="{FF2B5EF4-FFF2-40B4-BE49-F238E27FC236}">
                <a16:creationId xmlns:a16="http://schemas.microsoft.com/office/drawing/2014/main" id="{0FEA260B-E99C-BC27-ECBB-1FDBC76924A4}"/>
              </a:ext>
            </a:extLst>
          </p:cNvPr>
          <p:cNvSpPr txBox="1"/>
          <p:nvPr/>
        </p:nvSpPr>
        <p:spPr>
          <a:xfrm>
            <a:off x="135570" y="1812397"/>
            <a:ext cx="3695934" cy="3538005"/>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Câu hỏi trang 174: </a:t>
            </a:r>
            <a:endParaRPr kumimoji="0" lang="en-US" sz="22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vi-VN" sz="2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Trả lời:</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Các codon cùng nghĩa (cùng mã hóa cho một loại amino acid hoặc các codon kết thúc) thường giống nhau về loại nucleotide tại vị trí đầu tiên của codon.</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a:extLst>
              <a:ext uri="{FF2B5EF4-FFF2-40B4-BE49-F238E27FC236}">
                <a16:creationId xmlns:a16="http://schemas.microsoft.com/office/drawing/2014/main" id="{71357ECE-FC69-C344-3517-D3369AE350C3}"/>
              </a:ext>
            </a:extLst>
          </p:cNvPr>
          <p:cNvGrpSpPr/>
          <p:nvPr/>
        </p:nvGrpSpPr>
        <p:grpSpPr>
          <a:xfrm>
            <a:off x="3950470" y="0"/>
            <a:ext cx="8167762" cy="6858000"/>
            <a:chOff x="1751421" y="0"/>
            <a:chExt cx="8167762" cy="6858000"/>
          </a:xfrm>
        </p:grpSpPr>
        <p:sp>
          <p:nvSpPr>
            <p:cNvPr id="4" name="AutoShape 2">
              <a:extLst>
                <a:ext uri="{FF2B5EF4-FFF2-40B4-BE49-F238E27FC236}">
                  <a16:creationId xmlns:a16="http://schemas.microsoft.com/office/drawing/2014/main" id="{42361EB5-BF93-C303-F8BE-98FD3AC728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4">
              <a:extLst>
                <a:ext uri="{FF2B5EF4-FFF2-40B4-BE49-F238E27FC236}">
                  <a16:creationId xmlns:a16="http://schemas.microsoft.com/office/drawing/2014/main" id="{AFC50C50-D882-96DC-4818-1C8EE3367460}"/>
                </a:ext>
              </a:extLst>
            </p:cNvPr>
            <p:cNvGrpSpPr/>
            <p:nvPr/>
          </p:nvGrpSpPr>
          <p:grpSpPr>
            <a:xfrm>
              <a:off x="2184720" y="0"/>
              <a:ext cx="7272798" cy="6858000"/>
              <a:chOff x="2184720" y="0"/>
              <a:chExt cx="7272798" cy="6858000"/>
            </a:xfrm>
          </p:grpSpPr>
          <p:pic>
            <p:nvPicPr>
              <p:cNvPr id="10" name="Picture 9">
                <a:extLst>
                  <a:ext uri="{FF2B5EF4-FFF2-40B4-BE49-F238E27FC236}">
                    <a16:creationId xmlns:a16="http://schemas.microsoft.com/office/drawing/2014/main" id="{FA23A2A9-E4C3-5977-D1BD-A55E373754D8}"/>
                  </a:ext>
                </a:extLst>
              </p:cNvPr>
              <p:cNvPicPr>
                <a:picLocks noChangeAspect="1"/>
              </p:cNvPicPr>
              <p:nvPr/>
            </p:nvPicPr>
            <p:blipFill>
              <a:blip r:embed="rId2"/>
              <a:stretch>
                <a:fillRect/>
              </a:stretch>
            </p:blipFill>
            <p:spPr>
              <a:xfrm>
                <a:off x="2184720" y="0"/>
                <a:ext cx="7272798" cy="6858000"/>
              </a:xfrm>
              <a:prstGeom prst="rect">
                <a:avLst/>
              </a:prstGeom>
            </p:spPr>
          </p:pic>
          <p:sp>
            <p:nvSpPr>
              <p:cNvPr id="11" name="Rectangle 10">
                <a:extLst>
                  <a:ext uri="{FF2B5EF4-FFF2-40B4-BE49-F238E27FC236}">
                    <a16:creationId xmlns:a16="http://schemas.microsoft.com/office/drawing/2014/main" id="{5DBDF6C3-1A94-C579-FBBE-A1A39CF80C42}"/>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id="{F72FCACF-1F6A-53D4-06F9-55086837D5F7}"/>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a:extLst>
                  <a:ext uri="{FF2B5EF4-FFF2-40B4-BE49-F238E27FC236}">
                    <a16:creationId xmlns:a16="http://schemas.microsoft.com/office/drawing/2014/main" id="{2360EE83-B1DA-0FF0-CEF7-EDF035B78197}"/>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Box 5">
              <a:extLst>
                <a:ext uri="{FF2B5EF4-FFF2-40B4-BE49-F238E27FC236}">
                  <a16:creationId xmlns:a16="http://schemas.microsoft.com/office/drawing/2014/main" id="{F941409E-0731-506C-4F0A-3E0248EA444D}"/>
                </a:ext>
              </a:extLst>
            </p:cNvPr>
            <p:cNvSpPr txBox="1"/>
            <p:nvPr/>
          </p:nvSpPr>
          <p:spPr>
            <a:xfrm>
              <a:off x="4644927" y="112196"/>
              <a:ext cx="26366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Nucleotide thứ hai</a:t>
              </a:r>
            </a:p>
          </p:txBody>
        </p:sp>
        <p:sp>
          <p:nvSpPr>
            <p:cNvPr id="7" name="TextBox 6">
              <a:extLst>
                <a:ext uri="{FF2B5EF4-FFF2-40B4-BE49-F238E27FC236}">
                  <a16:creationId xmlns:a16="http://schemas.microsoft.com/office/drawing/2014/main" id="{0EE1EDA6-CC48-A7CA-42C3-408A5324E76F}"/>
                </a:ext>
              </a:extLst>
            </p:cNvPr>
            <p:cNvSpPr txBox="1"/>
            <p:nvPr/>
          </p:nvSpPr>
          <p:spPr>
            <a:xfrm>
              <a:off x="1751421" y="2264252"/>
              <a:ext cx="461665" cy="263429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Nucleotide thứ nhất</a:t>
              </a:r>
            </a:p>
          </p:txBody>
        </p:sp>
        <p:sp>
          <p:nvSpPr>
            <p:cNvPr id="9" name="TextBox 8">
              <a:extLst>
                <a:ext uri="{FF2B5EF4-FFF2-40B4-BE49-F238E27FC236}">
                  <a16:creationId xmlns:a16="http://schemas.microsoft.com/office/drawing/2014/main" id="{89B65811-099C-56DD-D631-EF225CE286D4}"/>
                </a:ext>
              </a:extLst>
            </p:cNvPr>
            <p:cNvSpPr txBox="1"/>
            <p:nvPr/>
          </p:nvSpPr>
          <p:spPr>
            <a:xfrm>
              <a:off x="9457518" y="2264252"/>
              <a:ext cx="461665" cy="263429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Nucleotide thứ ba</a:t>
              </a:r>
            </a:p>
          </p:txBody>
        </p:sp>
      </p:grpSp>
    </p:spTree>
    <p:extLst>
      <p:ext uri="{BB962C8B-B14F-4D97-AF65-F5344CB8AC3E}">
        <p14:creationId xmlns:p14="http://schemas.microsoft.com/office/powerpoint/2010/main" val="23084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89355" y="1078589"/>
            <a:ext cx="10966045" cy="3973210"/>
          </a:xfrm>
        </p:spPr>
        <p:txBody>
          <a:bodyPr/>
          <a:lstStyle/>
          <a:p>
            <a:pPr marL="0" indent="0" algn="just">
              <a:lnSpc>
                <a:spcPct val="130000"/>
              </a:lnSpc>
              <a:spcAft>
                <a:spcPts val="0"/>
              </a:spcAft>
              <a:buNone/>
            </a:pPr>
            <a:r>
              <a:rPr lang="vi-VN" sz="2400" dirty="0">
                <a:solidFill>
                  <a:schemeClr val="tx1"/>
                </a:solidFill>
              </a:rPr>
              <a:t>- </a:t>
            </a:r>
            <a:r>
              <a:rPr lang="vi-VN" sz="2400" b="1" dirty="0">
                <a:solidFill>
                  <a:schemeClr val="tx1"/>
                </a:solidFill>
              </a:rPr>
              <a:t>Khái niệm mã di truyền: </a:t>
            </a:r>
            <a:r>
              <a:rPr lang="vi-VN" sz="2400" dirty="0">
                <a:solidFill>
                  <a:schemeClr val="tx1"/>
                </a:solidFill>
              </a:rPr>
              <a:t>Mã di truyền là trình tự </a:t>
            </a:r>
            <a:r>
              <a:rPr lang="vi-VN" sz="2400" dirty="0" err="1">
                <a:solidFill>
                  <a:schemeClr val="tx1"/>
                </a:solidFill>
              </a:rPr>
              <a:t>nucleotide</a:t>
            </a:r>
            <a:r>
              <a:rPr lang="vi-VN" sz="2400" dirty="0">
                <a:solidFill>
                  <a:schemeClr val="tx1"/>
                </a:solidFill>
              </a:rPr>
              <a:t> trên </a:t>
            </a:r>
            <a:r>
              <a:rPr lang="vi-VN" sz="2400" dirty="0" err="1">
                <a:solidFill>
                  <a:schemeClr val="tx1"/>
                </a:solidFill>
              </a:rPr>
              <a:t>gene</a:t>
            </a:r>
            <a:r>
              <a:rPr lang="vi-VN" sz="2400" dirty="0">
                <a:solidFill>
                  <a:schemeClr val="tx1"/>
                </a:solidFill>
              </a:rPr>
              <a:t> (DNA) quy định thành phần và trình tự </a:t>
            </a:r>
            <a:r>
              <a:rPr lang="vi-VN" sz="2400" dirty="0" err="1">
                <a:solidFill>
                  <a:schemeClr val="tx1"/>
                </a:solidFill>
              </a:rPr>
              <a:t>amino</a:t>
            </a:r>
            <a:r>
              <a:rPr lang="vi-VN" sz="2400" dirty="0">
                <a:solidFill>
                  <a:schemeClr val="tx1"/>
                </a:solidFill>
              </a:rPr>
              <a:t> </a:t>
            </a:r>
            <a:r>
              <a:rPr lang="vi-VN" sz="2400" dirty="0" err="1">
                <a:solidFill>
                  <a:schemeClr val="tx1"/>
                </a:solidFill>
              </a:rPr>
              <a:t>acid</a:t>
            </a:r>
            <a:r>
              <a:rPr lang="vi-VN" sz="2400" dirty="0">
                <a:solidFill>
                  <a:schemeClr val="tx1"/>
                </a:solidFill>
              </a:rPr>
              <a:t> trên phân tử </a:t>
            </a:r>
            <a:r>
              <a:rPr lang="vi-VN" sz="2400" dirty="0" err="1">
                <a:solidFill>
                  <a:schemeClr val="tx1"/>
                </a:solidFill>
              </a:rPr>
              <a:t>protein</a:t>
            </a:r>
            <a:r>
              <a:rPr lang="vi-VN" sz="2400" dirty="0">
                <a:solidFill>
                  <a:schemeClr val="tx1"/>
                </a:solidFill>
              </a:rPr>
              <a:t>, qua phân tử trung gian </a:t>
            </a:r>
            <a:r>
              <a:rPr lang="vi-VN" sz="2400" dirty="0" err="1">
                <a:solidFill>
                  <a:schemeClr val="tx1"/>
                </a:solidFill>
              </a:rPr>
              <a:t>mRNA</a:t>
            </a:r>
            <a:r>
              <a:rPr lang="vi-VN" sz="2400" dirty="0">
                <a:solidFill>
                  <a:schemeClr val="tx1"/>
                </a:solidFill>
              </a:rPr>
              <a:t>.</a:t>
            </a:r>
            <a:endParaRPr lang="en-US" sz="2400" dirty="0">
              <a:solidFill>
                <a:schemeClr val="tx1"/>
              </a:solidFill>
            </a:endParaRPr>
          </a:p>
          <a:p>
            <a:pPr marL="0" indent="0" algn="just">
              <a:lnSpc>
                <a:spcPct val="130000"/>
              </a:lnSpc>
              <a:spcAft>
                <a:spcPts val="0"/>
              </a:spcAft>
              <a:buNone/>
            </a:pPr>
            <a:r>
              <a:rPr lang="vi-VN" sz="2400" b="1" dirty="0">
                <a:solidFill>
                  <a:schemeClr val="tx1"/>
                </a:solidFill>
              </a:rPr>
              <a:t>- Từ bốn loại </a:t>
            </a:r>
            <a:r>
              <a:rPr lang="vi-VN" sz="2400" b="1" dirty="0" err="1">
                <a:solidFill>
                  <a:schemeClr val="tx1"/>
                </a:solidFill>
              </a:rPr>
              <a:t>nucleotide</a:t>
            </a:r>
            <a:r>
              <a:rPr lang="vi-VN" sz="2400" b="1" dirty="0">
                <a:solidFill>
                  <a:schemeClr val="tx1"/>
                </a:solidFill>
              </a:rPr>
              <a:t> tạo ra được sự đa dạng của mã di truyền: </a:t>
            </a:r>
            <a:r>
              <a:rPr lang="vi-VN" sz="2400" dirty="0">
                <a:solidFill>
                  <a:schemeClr val="tx1"/>
                </a:solidFill>
              </a:rPr>
              <a:t>Mã di truyền là mã bộ ba (</a:t>
            </a:r>
            <a:r>
              <a:rPr lang="vi-VN" sz="2400" dirty="0" err="1">
                <a:solidFill>
                  <a:schemeClr val="tx1"/>
                </a:solidFill>
              </a:rPr>
              <a:t>codon</a:t>
            </a:r>
            <a:r>
              <a:rPr lang="vi-VN" sz="2400" dirty="0">
                <a:solidFill>
                  <a:schemeClr val="tx1"/>
                </a:solidFill>
              </a:rPr>
              <a:t>), từ bốn loại </a:t>
            </a:r>
            <a:r>
              <a:rPr lang="vi-VN" sz="2400" dirty="0" err="1">
                <a:solidFill>
                  <a:schemeClr val="tx1"/>
                </a:solidFill>
              </a:rPr>
              <a:t>nucleotide</a:t>
            </a:r>
            <a:r>
              <a:rPr lang="vi-VN" sz="2400" dirty="0">
                <a:solidFill>
                  <a:schemeClr val="tx1"/>
                </a:solidFill>
              </a:rPr>
              <a:t> khác nhau tạo ra được 64 loại </a:t>
            </a:r>
            <a:r>
              <a:rPr lang="vi-VN" sz="2400" dirty="0" err="1">
                <a:solidFill>
                  <a:schemeClr val="tx1"/>
                </a:solidFill>
              </a:rPr>
              <a:t>codon</a:t>
            </a:r>
            <a:r>
              <a:rPr lang="vi-VN" sz="2400" dirty="0">
                <a:solidFill>
                  <a:schemeClr val="tx1"/>
                </a:solidFill>
              </a:rPr>
              <a:t>.</a:t>
            </a:r>
          </a:p>
          <a:p>
            <a:pPr marL="0" indent="0" algn="just">
              <a:lnSpc>
                <a:spcPct val="130000"/>
              </a:lnSpc>
              <a:spcAft>
                <a:spcPts val="0"/>
              </a:spcAft>
              <a:buNone/>
            </a:pPr>
            <a:endParaRPr lang="vi-VN" sz="2400" dirty="0">
              <a:solidFill>
                <a:schemeClr val="tx1"/>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4" name="Rectangle: Single Corner Rounded 3">
            <a:extLst>
              <a:ext uri="{FF2B5EF4-FFF2-40B4-BE49-F238E27FC236}">
                <a16:creationId xmlns:a16="http://schemas.microsoft.com/office/drawing/2014/main" id="{6ABCF5E0-89B8-B1BB-0077-DF5EBFD20E36}"/>
              </a:ext>
            </a:extLst>
          </p:cNvPr>
          <p:cNvSpPr/>
          <p:nvPr/>
        </p:nvSpPr>
        <p:spPr>
          <a:xfrm flipV="1">
            <a:off x="0" y="-16831"/>
            <a:ext cx="3910042" cy="897570"/>
          </a:xfrm>
          <a:prstGeom prst="round1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6">
            <a:extLst>
              <a:ext uri="{FF2B5EF4-FFF2-40B4-BE49-F238E27FC236}">
                <a16:creationId xmlns:a16="http://schemas.microsoft.com/office/drawing/2014/main" id="{7875C19A-1AAE-476A-A316-A2CF92D763D3}"/>
              </a:ext>
            </a:extLst>
          </p:cNvPr>
          <p:cNvSpPr>
            <a:spLocks noGrp="1"/>
          </p:cNvSpPr>
          <p:nvPr>
            <p:ph type="title"/>
          </p:nvPr>
        </p:nvSpPr>
        <p:spPr>
          <a:xfrm>
            <a:off x="74252" y="181019"/>
            <a:ext cx="3964815" cy="535531"/>
          </a:xfrm>
        </p:spPr>
        <p:txBody>
          <a:bodyPr/>
          <a:lstStyle/>
          <a:p>
            <a:r>
              <a:rPr lang="en-US">
                <a:solidFill>
                  <a:schemeClr val="accent3"/>
                </a:solidFill>
              </a:rPr>
              <a:t>Mã di truyền là gì?</a:t>
            </a:r>
            <a:endParaRPr lang="en-US" dirty="0">
              <a:solidFill>
                <a:schemeClr val="accent3"/>
              </a:solidFill>
            </a:endParaRPr>
          </a:p>
        </p:txBody>
      </p:sp>
    </p:spTree>
    <p:extLst>
      <p:ext uri="{BB962C8B-B14F-4D97-AF65-F5344CB8AC3E}">
        <p14:creationId xmlns:p14="http://schemas.microsoft.com/office/powerpoint/2010/main" val="1538162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832104" y="2535637"/>
            <a:ext cx="8020186" cy="2883445"/>
          </a:xfrm>
        </p:spPr>
        <p:txBody>
          <a:bodyPr vert="horz" lIns="91440" tIns="45720" rIns="91440" bIns="45720" rtlCol="0" anchor="b">
            <a:normAutofit fontScale="90000"/>
          </a:bodyPr>
          <a:lstStyle/>
          <a:p>
            <a:pPr>
              <a:lnSpc>
                <a:spcPct val="120000"/>
              </a:lnSpc>
            </a:pPr>
            <a:r>
              <a:rPr lang="en-US" sz="4000"/>
              <a:t>Phần II: </a:t>
            </a:r>
            <a:br>
              <a:rPr lang="en-US" sz="4000"/>
            </a:br>
            <a:r>
              <a:rPr lang="en-US" sz="4000"/>
              <a:t>MÃ DI TRUYỀN QUY ĐỊNH THÀNH PHẦN HÓA HỌC VÀ CẤU TRÚC CỦA PROTEIN</a:t>
            </a:r>
            <a:endParaRPr lang="en-US" sz="4000"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Tree>
    <p:extLst>
      <p:ext uri="{BB962C8B-B14F-4D97-AF65-F5344CB8AC3E}">
        <p14:creationId xmlns:p14="http://schemas.microsoft.com/office/powerpoint/2010/main" val="3676813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a:ea typeface="+mn-ea"/>
                    <a:cs typeface="+mn-cs"/>
                  </a:rPr>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1086338" y="4868428"/>
            <a:ext cx="9883961" cy="1475654"/>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Câu hỏi 1 trang 175: </a:t>
            </a:r>
            <a:endParaRPr kumimoji="0" lang="en-US" sz="24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Quan sát Hình 40.3 cho biết mã di truyền quy định thành phần hóa học và cấu trúc của protein như thế nào.</a:t>
            </a:r>
          </a:p>
        </p:txBody>
      </p:sp>
    </p:spTree>
    <p:extLst>
      <p:ext uri="{BB962C8B-B14F-4D97-AF65-F5344CB8AC3E}">
        <p14:creationId xmlns:p14="http://schemas.microsoft.com/office/powerpoint/2010/main" val="206814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Effect transition="in" filter="circle(in)">
                                      <p:cBhvr>
                                        <p:cTn id="7" dur="20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grpSp>
        <p:nvGrpSpPr>
          <p:cNvPr id="1116" name="Group 1115">
            <a:extLst>
              <a:ext uri="{FF2B5EF4-FFF2-40B4-BE49-F238E27FC236}">
                <a16:creationId xmlns:a16="http://schemas.microsoft.com/office/drawing/2014/main" id="{58246A96-77E0-3A22-4A39-8227F6A26ABB}"/>
              </a:ext>
            </a:extLst>
          </p:cNvPr>
          <p:cNvGrpSpPr/>
          <p:nvPr/>
        </p:nvGrpSpPr>
        <p:grpSpPr>
          <a:xfrm>
            <a:off x="293747" y="314009"/>
            <a:ext cx="11754482" cy="4227630"/>
            <a:chOff x="293747" y="584303"/>
            <a:chExt cx="11754482" cy="4227630"/>
          </a:xfrm>
        </p:grpSpPr>
        <p:sp>
          <p:nvSpPr>
            <p:cNvPr id="20" name="TextBox 19">
              <a:extLst>
                <a:ext uri="{FF2B5EF4-FFF2-40B4-BE49-F238E27FC236}">
                  <a16:creationId xmlns:a16="http://schemas.microsoft.com/office/drawing/2014/main" id="{8DF610E4-A3E8-ACD4-5931-05D64C3BBBB9}"/>
                </a:ext>
              </a:extLst>
            </p:cNvPr>
            <p:cNvSpPr txBox="1"/>
            <p:nvPr/>
          </p:nvSpPr>
          <p:spPr>
            <a:xfrm>
              <a:off x="293747" y="3263607"/>
              <a:ext cx="1765356" cy="153574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Trình tự các amino acid trên chuỗi polypeptide</a:t>
              </a:r>
            </a:p>
          </p:txBody>
        </p:sp>
        <p:grpSp>
          <p:nvGrpSpPr>
            <p:cNvPr id="55" name="Group 54">
              <a:extLst>
                <a:ext uri="{FF2B5EF4-FFF2-40B4-BE49-F238E27FC236}">
                  <a16:creationId xmlns:a16="http://schemas.microsoft.com/office/drawing/2014/main" id="{EA46EF68-1D6D-B62A-1673-45F912390C32}"/>
                </a:ext>
              </a:extLst>
            </p:cNvPr>
            <p:cNvGrpSpPr/>
            <p:nvPr/>
          </p:nvGrpSpPr>
          <p:grpSpPr>
            <a:xfrm>
              <a:off x="1792821" y="584303"/>
              <a:ext cx="7759521" cy="1120763"/>
              <a:chOff x="2735985" y="584303"/>
              <a:chExt cx="7759521" cy="1120763"/>
            </a:xfrm>
          </p:grpSpPr>
          <p:sp>
            <p:nvSpPr>
              <p:cNvPr id="15" name="TextBox 14">
                <a:extLst>
                  <a:ext uri="{FF2B5EF4-FFF2-40B4-BE49-F238E27FC236}">
                    <a16:creationId xmlns:a16="http://schemas.microsoft.com/office/drawing/2014/main" id="{8F947D27-564E-9B19-BD17-D87806B2F84F}"/>
                  </a:ext>
                </a:extLst>
              </p:cNvPr>
              <p:cNvSpPr txBox="1"/>
              <p:nvPr/>
            </p:nvSpPr>
            <p:spPr>
              <a:xfrm>
                <a:off x="2735985" y="984413"/>
                <a:ext cx="4600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5’</a:t>
                </a:r>
              </a:p>
            </p:txBody>
          </p:sp>
          <p:sp>
            <p:nvSpPr>
              <p:cNvPr id="18" name="TextBox 17">
                <a:extLst>
                  <a:ext uri="{FF2B5EF4-FFF2-40B4-BE49-F238E27FC236}">
                    <a16:creationId xmlns:a16="http://schemas.microsoft.com/office/drawing/2014/main" id="{A0143122-BA24-707F-4290-88A42F5D845D}"/>
                  </a:ext>
                </a:extLst>
              </p:cNvPr>
              <p:cNvSpPr txBox="1"/>
              <p:nvPr/>
            </p:nvSpPr>
            <p:spPr>
              <a:xfrm>
                <a:off x="10035501" y="984413"/>
                <a:ext cx="4600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3’</a:t>
                </a:r>
              </a:p>
            </p:txBody>
          </p:sp>
          <p:sp>
            <p:nvSpPr>
              <p:cNvPr id="19" name="TextBox 18">
                <a:extLst>
                  <a:ext uri="{FF2B5EF4-FFF2-40B4-BE49-F238E27FC236}">
                    <a16:creationId xmlns:a16="http://schemas.microsoft.com/office/drawing/2014/main" id="{30EBAB23-90B6-E822-B93A-9C2ABCBA0179}"/>
                  </a:ext>
                </a:extLst>
              </p:cNvPr>
              <p:cNvSpPr txBox="1"/>
              <p:nvPr/>
            </p:nvSpPr>
            <p:spPr>
              <a:xfrm>
                <a:off x="2849788" y="584303"/>
                <a:ext cx="1009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a:ea typeface="+mn-ea"/>
                    <a:cs typeface="+mn-cs"/>
                  </a:rPr>
                  <a:t>mRNA</a:t>
                </a:r>
              </a:p>
            </p:txBody>
          </p:sp>
          <p:sp>
            <p:nvSpPr>
              <p:cNvPr id="34" name="Arrow: Pentagon 33">
                <a:extLst>
                  <a:ext uri="{FF2B5EF4-FFF2-40B4-BE49-F238E27FC236}">
                    <a16:creationId xmlns:a16="http://schemas.microsoft.com/office/drawing/2014/main" id="{A3D90F40-C08A-55AE-F888-2378DAE84241}"/>
                  </a:ext>
                </a:extLst>
              </p:cNvPr>
              <p:cNvSpPr/>
              <p:nvPr/>
            </p:nvSpPr>
            <p:spPr>
              <a:xfrm rot="5400000">
                <a:off x="3321685" y="1369470"/>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35" name="Arrow: Pentagon 34">
                <a:extLst>
                  <a:ext uri="{FF2B5EF4-FFF2-40B4-BE49-F238E27FC236}">
                    <a16:creationId xmlns:a16="http://schemas.microsoft.com/office/drawing/2014/main" id="{5A16D4F7-641D-C3AA-DB33-D294B1F34F0E}"/>
                  </a:ext>
                </a:extLst>
              </p:cNvPr>
              <p:cNvSpPr/>
              <p:nvPr/>
            </p:nvSpPr>
            <p:spPr>
              <a:xfrm rot="5400000">
                <a:off x="3849951" y="1369471"/>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36" name="Arrow: Pentagon 35">
                <a:extLst>
                  <a:ext uri="{FF2B5EF4-FFF2-40B4-BE49-F238E27FC236}">
                    <a16:creationId xmlns:a16="http://schemas.microsoft.com/office/drawing/2014/main" id="{D8816FC2-349F-0006-9F1A-C96C387C409C}"/>
                  </a:ext>
                </a:extLst>
              </p:cNvPr>
              <p:cNvSpPr/>
              <p:nvPr/>
            </p:nvSpPr>
            <p:spPr>
              <a:xfrm rot="5400000">
                <a:off x="4378219" y="1369472"/>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38" name="Arrow: Pentagon 37">
                <a:extLst>
                  <a:ext uri="{FF2B5EF4-FFF2-40B4-BE49-F238E27FC236}">
                    <a16:creationId xmlns:a16="http://schemas.microsoft.com/office/drawing/2014/main" id="{E4C392BF-2C14-F8F3-4A0B-B0A071837D36}"/>
                  </a:ext>
                </a:extLst>
              </p:cNvPr>
              <p:cNvSpPr/>
              <p:nvPr/>
            </p:nvSpPr>
            <p:spPr>
              <a:xfrm rot="5400000">
                <a:off x="5550058"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40" name="Arrow: Pentagon 39">
                <a:extLst>
                  <a:ext uri="{FF2B5EF4-FFF2-40B4-BE49-F238E27FC236}">
                    <a16:creationId xmlns:a16="http://schemas.microsoft.com/office/drawing/2014/main" id="{ED8BBBF9-9AA6-7F14-356B-8EB54A4CA11B}"/>
                  </a:ext>
                </a:extLst>
              </p:cNvPr>
              <p:cNvSpPr/>
              <p:nvPr/>
            </p:nvSpPr>
            <p:spPr>
              <a:xfrm rot="5400000">
                <a:off x="6786359" y="1366907"/>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G</a:t>
                </a:r>
              </a:p>
            </p:txBody>
          </p:sp>
          <p:sp>
            <p:nvSpPr>
              <p:cNvPr id="41" name="Arrow: Pentagon 40">
                <a:extLst>
                  <a:ext uri="{FF2B5EF4-FFF2-40B4-BE49-F238E27FC236}">
                    <a16:creationId xmlns:a16="http://schemas.microsoft.com/office/drawing/2014/main" id="{8A8A9E9D-FE2A-22AB-9665-3E9E9555D5FD}"/>
                  </a:ext>
                </a:extLst>
              </p:cNvPr>
              <p:cNvSpPr/>
              <p:nvPr/>
            </p:nvSpPr>
            <p:spPr>
              <a:xfrm rot="5400000">
                <a:off x="7314625"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G</a:t>
                </a:r>
              </a:p>
            </p:txBody>
          </p:sp>
          <p:sp>
            <p:nvSpPr>
              <p:cNvPr id="42" name="Arrow: Pentagon 41">
                <a:extLst>
                  <a:ext uri="{FF2B5EF4-FFF2-40B4-BE49-F238E27FC236}">
                    <a16:creationId xmlns:a16="http://schemas.microsoft.com/office/drawing/2014/main" id="{ED9D0E1B-8D5F-8AE8-F946-C0C342AEFC71}"/>
                  </a:ext>
                </a:extLst>
              </p:cNvPr>
              <p:cNvSpPr/>
              <p:nvPr/>
            </p:nvSpPr>
            <p:spPr>
              <a:xfrm rot="5400000">
                <a:off x="7842893" y="1366909"/>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G</a:t>
                </a:r>
              </a:p>
            </p:txBody>
          </p:sp>
          <p:sp>
            <p:nvSpPr>
              <p:cNvPr id="44" name="Arrow: Pentagon 43">
                <a:extLst>
                  <a:ext uri="{FF2B5EF4-FFF2-40B4-BE49-F238E27FC236}">
                    <a16:creationId xmlns:a16="http://schemas.microsoft.com/office/drawing/2014/main" id="{05DC6E4E-C624-3AAB-9909-3BFF6BCB5A88}"/>
                  </a:ext>
                </a:extLst>
              </p:cNvPr>
              <p:cNvSpPr/>
              <p:nvPr/>
            </p:nvSpPr>
            <p:spPr>
              <a:xfrm rot="5400000">
                <a:off x="9095306" y="1366908"/>
                <a:ext cx="370248" cy="267923"/>
              </a:xfrm>
              <a:prstGeom prst="homePlate">
                <a:avLst>
                  <a:gd name="adj" fmla="val 26478"/>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G</a:t>
                </a:r>
              </a:p>
            </p:txBody>
          </p:sp>
          <p:sp>
            <p:nvSpPr>
              <p:cNvPr id="45" name="Arrow: Pentagon 44">
                <a:extLst>
                  <a:ext uri="{FF2B5EF4-FFF2-40B4-BE49-F238E27FC236}">
                    <a16:creationId xmlns:a16="http://schemas.microsoft.com/office/drawing/2014/main" id="{B269DBF5-6C74-C8E3-9DF9-977AD00F0F56}"/>
                  </a:ext>
                </a:extLst>
              </p:cNvPr>
              <p:cNvSpPr/>
              <p:nvPr/>
            </p:nvSpPr>
            <p:spPr>
              <a:xfrm rot="5400000">
                <a:off x="9623574" y="1366909"/>
                <a:ext cx="370248" cy="267923"/>
              </a:xfrm>
              <a:prstGeom prst="homePlate">
                <a:avLst>
                  <a:gd name="adj" fmla="val 26478"/>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a:t>
                </a:r>
              </a:p>
            </p:txBody>
          </p:sp>
          <p:sp>
            <p:nvSpPr>
              <p:cNvPr id="46" name="Arrow: Chevron 45">
                <a:extLst>
                  <a:ext uri="{FF2B5EF4-FFF2-40B4-BE49-F238E27FC236}">
                    <a16:creationId xmlns:a16="http://schemas.microsoft.com/office/drawing/2014/main" id="{1AE53823-ADB1-0B5B-531F-B916A127E22C}"/>
                  </a:ext>
                </a:extLst>
              </p:cNvPr>
              <p:cNvSpPr/>
              <p:nvPr/>
            </p:nvSpPr>
            <p:spPr>
              <a:xfrm rot="16200000">
                <a:off x="4982067"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U</a:t>
                </a:r>
              </a:p>
            </p:txBody>
          </p:sp>
          <p:sp>
            <p:nvSpPr>
              <p:cNvPr id="47" name="Arrow: Chevron 46">
                <a:extLst>
                  <a:ext uri="{FF2B5EF4-FFF2-40B4-BE49-F238E27FC236}">
                    <a16:creationId xmlns:a16="http://schemas.microsoft.com/office/drawing/2014/main" id="{D05BA19A-8BE4-3756-4A44-679A84B08EE8}"/>
                  </a:ext>
                </a:extLst>
              </p:cNvPr>
              <p:cNvSpPr/>
              <p:nvPr/>
            </p:nvSpPr>
            <p:spPr>
              <a:xfrm rot="16200000">
                <a:off x="6069429" y="1336319"/>
                <a:ext cx="460005" cy="277490"/>
              </a:xfrm>
              <a:prstGeom prst="chevron">
                <a:avLst>
                  <a:gd name="adj" fmla="val 21438"/>
                </a:avLst>
              </a:prstGeom>
              <a:solidFill>
                <a:srgbClr val="926B4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U</a:t>
                </a:r>
              </a:p>
            </p:txBody>
          </p:sp>
          <p:sp>
            <p:nvSpPr>
              <p:cNvPr id="48" name="Arrow: Chevron 47">
                <a:extLst>
                  <a:ext uri="{FF2B5EF4-FFF2-40B4-BE49-F238E27FC236}">
                    <a16:creationId xmlns:a16="http://schemas.microsoft.com/office/drawing/2014/main" id="{CEB990B7-E184-12A5-BBAC-93632D80A4EC}"/>
                  </a:ext>
                </a:extLst>
              </p:cNvPr>
              <p:cNvSpPr/>
              <p:nvPr/>
            </p:nvSpPr>
            <p:spPr>
              <a:xfrm rot="16200000">
                <a:off x="8492150" y="1329654"/>
                <a:ext cx="460005" cy="277490"/>
              </a:xfrm>
              <a:prstGeom prst="chevron">
                <a:avLst>
                  <a:gd name="adj" fmla="val 21438"/>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C</a:t>
                </a:r>
              </a:p>
            </p:txBody>
          </p:sp>
          <p:sp>
            <p:nvSpPr>
              <p:cNvPr id="49" name="Rectangle 48">
                <a:extLst>
                  <a:ext uri="{FF2B5EF4-FFF2-40B4-BE49-F238E27FC236}">
                    <a16:creationId xmlns:a16="http://schemas.microsoft.com/office/drawing/2014/main" id="{97C480F8-873E-AE98-3035-FCF7CC4CDAD4}"/>
                  </a:ext>
                </a:extLst>
              </p:cNvPr>
              <p:cNvSpPr/>
              <p:nvPr/>
            </p:nvSpPr>
            <p:spPr>
              <a:xfrm>
                <a:off x="3209198" y="984414"/>
                <a:ext cx="6864880" cy="333894"/>
              </a:xfrm>
              <a:prstGeom prst="rect">
                <a:avLst/>
              </a:prstGeom>
              <a:solidFill>
                <a:srgbClr val="DB3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0" name="Straight Connector 49">
                <a:extLst>
                  <a:ext uri="{FF2B5EF4-FFF2-40B4-BE49-F238E27FC236}">
                    <a16:creationId xmlns:a16="http://schemas.microsoft.com/office/drawing/2014/main" id="{B682EFAE-1941-FE71-10B3-F8A2E04360FD}"/>
                  </a:ext>
                </a:extLst>
              </p:cNvPr>
              <p:cNvCxnSpPr/>
              <p:nvPr/>
            </p:nvCxnSpPr>
            <p:spPr>
              <a:xfrm>
                <a:off x="492541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555992F-3CE3-0F3B-7DA4-AF65A895D621}"/>
                  </a:ext>
                </a:extLst>
              </p:cNvPr>
              <p:cNvCxnSpPr/>
              <p:nvPr/>
            </p:nvCxnSpPr>
            <p:spPr>
              <a:xfrm>
                <a:off x="664163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93DCDD-D5C7-918C-4F7C-D7232BF06A6E}"/>
                  </a:ext>
                </a:extLst>
              </p:cNvPr>
              <p:cNvCxnSpPr/>
              <p:nvPr/>
            </p:nvCxnSpPr>
            <p:spPr>
              <a:xfrm>
                <a:off x="8357858" y="984413"/>
                <a:ext cx="0" cy="333894"/>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067" name="Straight Connector 1066">
              <a:extLst>
                <a:ext uri="{FF2B5EF4-FFF2-40B4-BE49-F238E27FC236}">
                  <a16:creationId xmlns:a16="http://schemas.microsoft.com/office/drawing/2014/main" id="{60E1F95A-34F3-6408-36DB-682902694354}"/>
                </a:ext>
              </a:extLst>
            </p:cNvPr>
            <p:cNvCxnSpPr/>
            <p:nvPr/>
          </p:nvCxnSpPr>
          <p:spPr>
            <a:xfrm>
              <a:off x="2635687" y="3336620"/>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CCA95D52-8F5D-EAB6-DB50-4400741E8A45}"/>
                </a:ext>
              </a:extLst>
            </p:cNvPr>
            <p:cNvCxnSpPr>
              <a:cxnSpLocks/>
              <a:stCxn id="1073" idx="2"/>
            </p:cNvCxnSpPr>
            <p:nvPr/>
          </p:nvCxnSpPr>
          <p:spPr>
            <a:xfrm>
              <a:off x="2933726" y="3087629"/>
              <a:ext cx="0" cy="49934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9" name="Rectangle: Rounded Corners 1068">
              <a:extLst>
                <a:ext uri="{FF2B5EF4-FFF2-40B4-BE49-F238E27FC236}">
                  <a16:creationId xmlns:a16="http://schemas.microsoft.com/office/drawing/2014/main" id="{EE762909-7E5C-64EC-A47A-153E395AB3DF}"/>
                </a:ext>
              </a:extLst>
            </p:cNvPr>
            <p:cNvSpPr/>
            <p:nvPr/>
          </p:nvSpPr>
          <p:spPr>
            <a:xfrm>
              <a:off x="2340145"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0" name="Rectangle: Rounded Corners 1069">
              <a:extLst>
                <a:ext uri="{FF2B5EF4-FFF2-40B4-BE49-F238E27FC236}">
                  <a16:creationId xmlns:a16="http://schemas.microsoft.com/office/drawing/2014/main" id="{4DF69E43-2F15-2B9F-14BD-AA7AA92C5D1A}"/>
                </a:ext>
              </a:extLst>
            </p:cNvPr>
            <p:cNvSpPr/>
            <p:nvPr/>
          </p:nvSpPr>
          <p:spPr>
            <a:xfrm>
              <a:off x="3198095"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1" name="Flowchart: Connector 1070">
              <a:extLst>
                <a:ext uri="{FF2B5EF4-FFF2-40B4-BE49-F238E27FC236}">
                  <a16:creationId xmlns:a16="http://schemas.microsoft.com/office/drawing/2014/main" id="{30B7E5CF-AF16-539B-1C3C-83AC1C16BA7E}"/>
                </a:ext>
              </a:extLst>
            </p:cNvPr>
            <p:cNvSpPr/>
            <p:nvPr/>
          </p:nvSpPr>
          <p:spPr>
            <a:xfrm>
              <a:off x="2769971"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2" name="Flowchart: Connector 1071">
              <a:extLst>
                <a:ext uri="{FF2B5EF4-FFF2-40B4-BE49-F238E27FC236}">
                  <a16:creationId xmlns:a16="http://schemas.microsoft.com/office/drawing/2014/main" id="{B173E8BB-4840-D863-FA30-95561C4D094D}"/>
                </a:ext>
              </a:extLst>
            </p:cNvPr>
            <p:cNvSpPr/>
            <p:nvPr/>
          </p:nvSpPr>
          <p:spPr>
            <a:xfrm>
              <a:off x="2848211"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3" name="Rectangle: Rounded Corners 1072">
              <a:extLst>
                <a:ext uri="{FF2B5EF4-FFF2-40B4-BE49-F238E27FC236}">
                  <a16:creationId xmlns:a16="http://schemas.microsoft.com/office/drawing/2014/main" id="{9F3AABF3-40A6-9C19-491D-3DB69FC9D762}"/>
                </a:ext>
              </a:extLst>
            </p:cNvPr>
            <p:cNvSpPr/>
            <p:nvPr/>
          </p:nvSpPr>
          <p:spPr>
            <a:xfrm>
              <a:off x="2757353" y="2424805"/>
              <a:ext cx="352745" cy="662824"/>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74" name="Straight Connector 1073">
              <a:extLst>
                <a:ext uri="{FF2B5EF4-FFF2-40B4-BE49-F238E27FC236}">
                  <a16:creationId xmlns:a16="http://schemas.microsoft.com/office/drawing/2014/main" id="{F9DE0761-55E1-1AEF-2455-26225FAFB0B1}"/>
                </a:ext>
              </a:extLst>
            </p:cNvPr>
            <p:cNvCxnSpPr/>
            <p:nvPr/>
          </p:nvCxnSpPr>
          <p:spPr>
            <a:xfrm>
              <a:off x="4361002"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D4CD91B7-B625-8AA4-AAD6-7383E766520B}"/>
                </a:ext>
              </a:extLst>
            </p:cNvPr>
            <p:cNvCxnSpPr>
              <a:cxnSpLocks/>
            </p:cNvCxnSpPr>
            <p:nvPr/>
          </p:nvCxnSpPr>
          <p:spPr>
            <a:xfrm>
              <a:off x="4674598" y="2568828"/>
              <a:ext cx="0" cy="10181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6" name="Rectangle: Rounded Corners 1075">
              <a:extLst>
                <a:ext uri="{FF2B5EF4-FFF2-40B4-BE49-F238E27FC236}">
                  <a16:creationId xmlns:a16="http://schemas.microsoft.com/office/drawing/2014/main" id="{B5E243B6-E5DC-71B6-3512-976F17176766}"/>
                </a:ext>
              </a:extLst>
            </p:cNvPr>
            <p:cNvSpPr/>
            <p:nvPr/>
          </p:nvSpPr>
          <p:spPr>
            <a:xfrm>
              <a:off x="4081017" y="3173884"/>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7" name="Rectangle: Rounded Corners 1076">
              <a:extLst>
                <a:ext uri="{FF2B5EF4-FFF2-40B4-BE49-F238E27FC236}">
                  <a16:creationId xmlns:a16="http://schemas.microsoft.com/office/drawing/2014/main" id="{A0BA8128-C702-2141-C3EB-B4A9612C8947}"/>
                </a:ext>
              </a:extLst>
            </p:cNvPr>
            <p:cNvSpPr/>
            <p:nvPr/>
          </p:nvSpPr>
          <p:spPr>
            <a:xfrm>
              <a:off x="4938967" y="3169673"/>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8" name="Flowchart: Connector 1077">
              <a:extLst>
                <a:ext uri="{FF2B5EF4-FFF2-40B4-BE49-F238E27FC236}">
                  <a16:creationId xmlns:a16="http://schemas.microsoft.com/office/drawing/2014/main" id="{6C109241-8D16-AAC5-3FA5-565783CE0945}"/>
                </a:ext>
              </a:extLst>
            </p:cNvPr>
            <p:cNvSpPr/>
            <p:nvPr/>
          </p:nvSpPr>
          <p:spPr>
            <a:xfrm>
              <a:off x="4510843" y="3173883"/>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9" name="Flowchart: Connector 1078">
              <a:extLst>
                <a:ext uri="{FF2B5EF4-FFF2-40B4-BE49-F238E27FC236}">
                  <a16:creationId xmlns:a16="http://schemas.microsoft.com/office/drawing/2014/main" id="{743768A9-A9C3-BB4A-4035-3F80AC1A9971}"/>
                </a:ext>
              </a:extLst>
            </p:cNvPr>
            <p:cNvSpPr/>
            <p:nvPr/>
          </p:nvSpPr>
          <p:spPr>
            <a:xfrm>
              <a:off x="4589083" y="3580788"/>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0" name="Rectangle: Rounded Corners 1079">
              <a:extLst>
                <a:ext uri="{FF2B5EF4-FFF2-40B4-BE49-F238E27FC236}">
                  <a16:creationId xmlns:a16="http://schemas.microsoft.com/office/drawing/2014/main" id="{813EB94B-0738-7901-D810-233392FF47CE}"/>
                </a:ext>
              </a:extLst>
            </p:cNvPr>
            <p:cNvSpPr/>
            <p:nvPr/>
          </p:nvSpPr>
          <p:spPr>
            <a:xfrm>
              <a:off x="4498225" y="2753733"/>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1" name="Hexagon 1080">
              <a:extLst>
                <a:ext uri="{FF2B5EF4-FFF2-40B4-BE49-F238E27FC236}">
                  <a16:creationId xmlns:a16="http://schemas.microsoft.com/office/drawing/2014/main" id="{DB5200B2-6DD6-260B-BD03-E9417D05DAF6}"/>
                </a:ext>
              </a:extLst>
            </p:cNvPr>
            <p:cNvSpPr/>
            <p:nvPr/>
          </p:nvSpPr>
          <p:spPr>
            <a:xfrm rot="16200000">
              <a:off x="4458850" y="2271618"/>
              <a:ext cx="434886" cy="374902"/>
            </a:xfrm>
            <a:prstGeom prst="hexagon">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82" name="Straight Connector 1081">
              <a:extLst>
                <a:ext uri="{FF2B5EF4-FFF2-40B4-BE49-F238E27FC236}">
                  <a16:creationId xmlns:a16="http://schemas.microsoft.com/office/drawing/2014/main" id="{A7386A89-B36D-31C9-06AF-1D9784232469}"/>
                </a:ext>
              </a:extLst>
            </p:cNvPr>
            <p:cNvCxnSpPr/>
            <p:nvPr/>
          </p:nvCxnSpPr>
          <p:spPr>
            <a:xfrm>
              <a:off x="6203337"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F1A447DF-1D14-393B-6FC4-0B6EF4742012}"/>
                </a:ext>
              </a:extLst>
            </p:cNvPr>
            <p:cNvCxnSpPr>
              <a:cxnSpLocks/>
              <a:stCxn id="1088" idx="2"/>
            </p:cNvCxnSpPr>
            <p:nvPr/>
          </p:nvCxnSpPr>
          <p:spPr>
            <a:xfrm>
              <a:off x="6501376" y="3087063"/>
              <a:ext cx="0" cy="49935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84" name="Rectangle: Rounded Corners 1083">
              <a:extLst>
                <a:ext uri="{FF2B5EF4-FFF2-40B4-BE49-F238E27FC236}">
                  <a16:creationId xmlns:a16="http://schemas.microsoft.com/office/drawing/2014/main" id="{140EB197-8E09-BD73-F90C-DC357CC4BF49}"/>
                </a:ext>
              </a:extLst>
            </p:cNvPr>
            <p:cNvSpPr/>
            <p:nvPr/>
          </p:nvSpPr>
          <p:spPr>
            <a:xfrm>
              <a:off x="5907795"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5" name="Rectangle: Rounded Corners 1084">
              <a:extLst>
                <a:ext uri="{FF2B5EF4-FFF2-40B4-BE49-F238E27FC236}">
                  <a16:creationId xmlns:a16="http://schemas.microsoft.com/office/drawing/2014/main" id="{C51B4CBF-70B4-0EAE-B200-A70CCA6DDD46}"/>
                </a:ext>
              </a:extLst>
            </p:cNvPr>
            <p:cNvSpPr/>
            <p:nvPr/>
          </p:nvSpPr>
          <p:spPr>
            <a:xfrm>
              <a:off x="6765745"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6" name="Flowchart: Connector 1085">
              <a:extLst>
                <a:ext uri="{FF2B5EF4-FFF2-40B4-BE49-F238E27FC236}">
                  <a16:creationId xmlns:a16="http://schemas.microsoft.com/office/drawing/2014/main" id="{E5E3AF72-A9E2-A481-9285-EC396F56CDCB}"/>
                </a:ext>
              </a:extLst>
            </p:cNvPr>
            <p:cNvSpPr/>
            <p:nvPr/>
          </p:nvSpPr>
          <p:spPr>
            <a:xfrm>
              <a:off x="6337621"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7" name="Flowchart: Connector 1086">
              <a:extLst>
                <a:ext uri="{FF2B5EF4-FFF2-40B4-BE49-F238E27FC236}">
                  <a16:creationId xmlns:a16="http://schemas.microsoft.com/office/drawing/2014/main" id="{F7367231-898A-B3FB-CFFF-3C65263FB4A6}"/>
                </a:ext>
              </a:extLst>
            </p:cNvPr>
            <p:cNvSpPr/>
            <p:nvPr/>
          </p:nvSpPr>
          <p:spPr>
            <a:xfrm>
              <a:off x="6415861"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8" name="Rectangle: Rounded Corners 1087">
              <a:extLst>
                <a:ext uri="{FF2B5EF4-FFF2-40B4-BE49-F238E27FC236}">
                  <a16:creationId xmlns:a16="http://schemas.microsoft.com/office/drawing/2014/main" id="{CE86A234-3D45-30B2-27DA-492C24EAD7F5}"/>
                </a:ext>
              </a:extLst>
            </p:cNvPr>
            <p:cNvSpPr/>
            <p:nvPr/>
          </p:nvSpPr>
          <p:spPr>
            <a:xfrm>
              <a:off x="6325003" y="2753168"/>
              <a:ext cx="352745" cy="333895"/>
            </a:xfrm>
            <a:prstGeom prst="roundRect">
              <a:avLst>
                <a:gd name="adj" fmla="val 0"/>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89" name="Straight Connector 1088">
              <a:extLst>
                <a:ext uri="{FF2B5EF4-FFF2-40B4-BE49-F238E27FC236}">
                  <a16:creationId xmlns:a16="http://schemas.microsoft.com/office/drawing/2014/main" id="{9FD26D3D-C97C-B7D0-FC88-528A13EC9EC4}"/>
                </a:ext>
              </a:extLst>
            </p:cNvPr>
            <p:cNvCxnSpPr/>
            <p:nvPr/>
          </p:nvCxnSpPr>
          <p:spPr>
            <a:xfrm>
              <a:off x="7908820" y="3336055"/>
              <a:ext cx="627191"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a:extLst>
                <a:ext uri="{FF2B5EF4-FFF2-40B4-BE49-F238E27FC236}">
                  <a16:creationId xmlns:a16="http://schemas.microsoft.com/office/drawing/2014/main" id="{607409FB-FA87-D477-7ACF-5188629BA885}"/>
                </a:ext>
              </a:extLst>
            </p:cNvPr>
            <p:cNvCxnSpPr>
              <a:cxnSpLocks/>
              <a:stCxn id="1095" idx="3"/>
            </p:cNvCxnSpPr>
            <p:nvPr/>
          </p:nvCxnSpPr>
          <p:spPr>
            <a:xfrm flipH="1">
              <a:off x="8206859" y="3087063"/>
              <a:ext cx="5740" cy="666298"/>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91" name="Rectangle: Rounded Corners 1090">
              <a:extLst>
                <a:ext uri="{FF2B5EF4-FFF2-40B4-BE49-F238E27FC236}">
                  <a16:creationId xmlns:a16="http://schemas.microsoft.com/office/drawing/2014/main" id="{7B7567C5-A804-887B-F321-D0080CDD58EA}"/>
                </a:ext>
              </a:extLst>
            </p:cNvPr>
            <p:cNvSpPr/>
            <p:nvPr/>
          </p:nvSpPr>
          <p:spPr>
            <a:xfrm>
              <a:off x="7613278" y="3173319"/>
              <a:ext cx="352745"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2" name="Rectangle: Rounded Corners 1091">
              <a:extLst>
                <a:ext uri="{FF2B5EF4-FFF2-40B4-BE49-F238E27FC236}">
                  <a16:creationId xmlns:a16="http://schemas.microsoft.com/office/drawing/2014/main" id="{DDB84651-63A5-7E66-258D-7D6061839065}"/>
                </a:ext>
              </a:extLst>
            </p:cNvPr>
            <p:cNvSpPr/>
            <p:nvPr/>
          </p:nvSpPr>
          <p:spPr>
            <a:xfrm>
              <a:off x="8471228" y="3169108"/>
              <a:ext cx="591404" cy="33389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3" name="Flowchart: Connector 1092">
              <a:extLst>
                <a:ext uri="{FF2B5EF4-FFF2-40B4-BE49-F238E27FC236}">
                  <a16:creationId xmlns:a16="http://schemas.microsoft.com/office/drawing/2014/main" id="{8EA1FACA-2763-6604-6EF0-813E46148B01}"/>
                </a:ext>
              </a:extLst>
            </p:cNvPr>
            <p:cNvSpPr/>
            <p:nvPr/>
          </p:nvSpPr>
          <p:spPr>
            <a:xfrm>
              <a:off x="8043104" y="3173318"/>
              <a:ext cx="329684" cy="329684"/>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4" name="Flowchart: Connector 1093">
              <a:extLst>
                <a:ext uri="{FF2B5EF4-FFF2-40B4-BE49-F238E27FC236}">
                  <a16:creationId xmlns:a16="http://schemas.microsoft.com/office/drawing/2014/main" id="{4A355D59-4C46-EDF2-1DFB-AAA75F61027A}"/>
                </a:ext>
              </a:extLst>
            </p:cNvPr>
            <p:cNvSpPr/>
            <p:nvPr/>
          </p:nvSpPr>
          <p:spPr>
            <a:xfrm>
              <a:off x="8121344" y="3580223"/>
              <a:ext cx="171030" cy="171030"/>
            </a:xfrm>
            <a:prstGeom prst="flowChartConnector">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5" name="L-Shape 1094">
              <a:extLst>
                <a:ext uri="{FF2B5EF4-FFF2-40B4-BE49-F238E27FC236}">
                  <a16:creationId xmlns:a16="http://schemas.microsoft.com/office/drawing/2014/main" id="{C96B483D-BC4F-C1C9-95AA-72B99A712DF3}"/>
                </a:ext>
              </a:extLst>
            </p:cNvPr>
            <p:cNvSpPr/>
            <p:nvPr/>
          </p:nvSpPr>
          <p:spPr>
            <a:xfrm flipV="1">
              <a:off x="8077108" y="2525341"/>
              <a:ext cx="502088" cy="561722"/>
            </a:xfrm>
            <a:prstGeom prst="corner">
              <a:avLst>
                <a:gd name="adj1" fmla="val 50000"/>
                <a:gd name="adj2" fmla="val 53971"/>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97" name="Straight Connector 1096">
              <a:extLst>
                <a:ext uri="{FF2B5EF4-FFF2-40B4-BE49-F238E27FC236}">
                  <a16:creationId xmlns:a16="http://schemas.microsoft.com/office/drawing/2014/main" id="{E410DF34-B0CF-5ED2-80A1-AA9A5D15D5AA}"/>
                </a:ext>
              </a:extLst>
            </p:cNvPr>
            <p:cNvCxnSpPr>
              <a:stCxn id="1070" idx="3"/>
              <a:endCxn id="1076" idx="1"/>
            </p:cNvCxnSpPr>
            <p:nvPr/>
          </p:nvCxnSpPr>
          <p:spPr>
            <a:xfrm>
              <a:off x="3789499" y="3336620"/>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69BFA1E8-B946-7BBD-8FF4-04A2A32F0ACD}"/>
                </a:ext>
              </a:extLst>
            </p:cNvPr>
            <p:cNvCxnSpPr>
              <a:cxnSpLocks/>
              <a:endCxn id="1084" idx="1"/>
            </p:cNvCxnSpPr>
            <p:nvPr/>
          </p:nvCxnSpPr>
          <p:spPr>
            <a:xfrm>
              <a:off x="5544478" y="3331844"/>
              <a:ext cx="363317" cy="8422"/>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5135B098-3955-6A53-0E10-D216790A01CA}"/>
                </a:ext>
              </a:extLst>
            </p:cNvPr>
            <p:cNvCxnSpPr>
              <a:cxnSpLocks/>
              <a:stCxn id="1085" idx="3"/>
              <a:endCxn id="1091" idx="1"/>
            </p:cNvCxnSpPr>
            <p:nvPr/>
          </p:nvCxnSpPr>
          <p:spPr>
            <a:xfrm>
              <a:off x="7357149" y="3336055"/>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2DF67351-A978-B997-5977-8C22144B37EA}"/>
                </a:ext>
              </a:extLst>
            </p:cNvPr>
            <p:cNvCxnSpPr>
              <a:cxnSpLocks/>
            </p:cNvCxnSpPr>
            <p:nvPr/>
          </p:nvCxnSpPr>
          <p:spPr>
            <a:xfrm>
              <a:off x="9062631" y="3327633"/>
              <a:ext cx="256129"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4" name="Straight Connector 1103">
              <a:extLst>
                <a:ext uri="{FF2B5EF4-FFF2-40B4-BE49-F238E27FC236}">
                  <a16:creationId xmlns:a16="http://schemas.microsoft.com/office/drawing/2014/main" id="{2FE06840-EE1F-F5F6-4AD1-97EA5C2CE35F}"/>
                </a:ext>
              </a:extLst>
            </p:cNvPr>
            <p:cNvCxnSpPr>
              <a:cxnSpLocks/>
            </p:cNvCxnSpPr>
            <p:nvPr/>
          </p:nvCxnSpPr>
          <p:spPr>
            <a:xfrm>
              <a:off x="1731305" y="4065896"/>
              <a:ext cx="455808" cy="2105"/>
            </a:xfrm>
            <a:prstGeom prst="line">
              <a:avLst/>
            </a:prstGeom>
            <a:ln w="28575">
              <a:solidFill>
                <a:schemeClr val="accent1">
                  <a:lumMod val="60000"/>
                  <a:lumOff val="4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06" name="TextBox 1105">
              <a:extLst>
                <a:ext uri="{FF2B5EF4-FFF2-40B4-BE49-F238E27FC236}">
                  <a16:creationId xmlns:a16="http://schemas.microsoft.com/office/drawing/2014/main" id="{737E6B7C-5FEA-2C22-619B-8CBB0725F864}"/>
                </a:ext>
              </a:extLst>
            </p:cNvPr>
            <p:cNvSpPr txBox="1"/>
            <p:nvPr/>
          </p:nvSpPr>
          <p:spPr>
            <a:xfrm>
              <a:off x="2474138" y="3814073"/>
              <a:ext cx="1090206"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Lysine </a:t>
              </a:r>
            </a:p>
          </p:txBody>
        </p:sp>
        <p:sp>
          <p:nvSpPr>
            <p:cNvPr id="1107" name="TextBox 1106">
              <a:extLst>
                <a:ext uri="{FF2B5EF4-FFF2-40B4-BE49-F238E27FC236}">
                  <a16:creationId xmlns:a16="http://schemas.microsoft.com/office/drawing/2014/main" id="{5BB1349B-92D1-0AF5-AB0C-B60C320C608B}"/>
                </a:ext>
              </a:extLst>
            </p:cNvPr>
            <p:cNvSpPr txBox="1"/>
            <p:nvPr/>
          </p:nvSpPr>
          <p:spPr>
            <a:xfrm>
              <a:off x="3982255" y="3817605"/>
              <a:ext cx="1391234"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Tyrosine</a:t>
              </a:r>
            </a:p>
          </p:txBody>
        </p:sp>
        <p:sp>
          <p:nvSpPr>
            <p:cNvPr id="1108" name="TextBox 1107">
              <a:extLst>
                <a:ext uri="{FF2B5EF4-FFF2-40B4-BE49-F238E27FC236}">
                  <a16:creationId xmlns:a16="http://schemas.microsoft.com/office/drawing/2014/main" id="{FEA6D7E7-7E80-FA3D-4E06-E736CDDD9454}"/>
                </a:ext>
              </a:extLst>
            </p:cNvPr>
            <p:cNvSpPr txBox="1"/>
            <p:nvPr/>
          </p:nvSpPr>
          <p:spPr>
            <a:xfrm>
              <a:off x="5860968" y="3814073"/>
              <a:ext cx="1391234"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Glycine </a:t>
              </a:r>
            </a:p>
          </p:txBody>
        </p:sp>
        <p:sp>
          <p:nvSpPr>
            <p:cNvPr id="1109" name="TextBox 1108">
              <a:extLst>
                <a:ext uri="{FF2B5EF4-FFF2-40B4-BE49-F238E27FC236}">
                  <a16:creationId xmlns:a16="http://schemas.microsoft.com/office/drawing/2014/main" id="{D805E336-FEEF-35F0-ECB6-3DB8A7D39A15}"/>
                </a:ext>
              </a:extLst>
            </p:cNvPr>
            <p:cNvSpPr txBox="1"/>
            <p:nvPr/>
          </p:nvSpPr>
          <p:spPr>
            <a:xfrm>
              <a:off x="7596757" y="3807801"/>
              <a:ext cx="1391234"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Arginine </a:t>
              </a:r>
            </a:p>
          </p:txBody>
        </p:sp>
        <p:cxnSp>
          <p:nvCxnSpPr>
            <p:cNvPr id="1110" name="Straight Connector 1109">
              <a:extLst>
                <a:ext uri="{FF2B5EF4-FFF2-40B4-BE49-F238E27FC236}">
                  <a16:creationId xmlns:a16="http://schemas.microsoft.com/office/drawing/2014/main" id="{2221018C-6D5C-AD40-1BBB-0E89A17919CF}"/>
                </a:ext>
              </a:extLst>
            </p:cNvPr>
            <p:cNvCxnSpPr/>
            <p:nvPr/>
          </p:nvCxnSpPr>
          <p:spPr>
            <a:xfrm>
              <a:off x="3561587" y="4663862"/>
              <a:ext cx="291518" cy="4211"/>
            </a:xfrm>
            <a:prstGeom prst="line">
              <a:avLst/>
            </a:prstGeom>
            <a:ln w="28575">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11" name="TextBox 1110">
              <a:extLst>
                <a:ext uri="{FF2B5EF4-FFF2-40B4-BE49-F238E27FC236}">
                  <a16:creationId xmlns:a16="http://schemas.microsoft.com/office/drawing/2014/main" id="{0AE36ECF-F2F0-D1F6-A93A-A7314BC875E6}"/>
                </a:ext>
              </a:extLst>
            </p:cNvPr>
            <p:cNvSpPr txBox="1"/>
            <p:nvPr/>
          </p:nvSpPr>
          <p:spPr>
            <a:xfrm>
              <a:off x="3894495" y="4384187"/>
              <a:ext cx="4379344" cy="42774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Liên kết peptide giữa các amino acid</a:t>
              </a:r>
            </a:p>
          </p:txBody>
        </p:sp>
        <p:sp>
          <p:nvSpPr>
            <p:cNvPr id="1112" name="Right Bracket 1111">
              <a:extLst>
                <a:ext uri="{FF2B5EF4-FFF2-40B4-BE49-F238E27FC236}">
                  <a16:creationId xmlns:a16="http://schemas.microsoft.com/office/drawing/2014/main" id="{3735390F-E65F-2D04-E75A-1393BD231CDD}"/>
                </a:ext>
              </a:extLst>
            </p:cNvPr>
            <p:cNvSpPr/>
            <p:nvPr/>
          </p:nvSpPr>
          <p:spPr>
            <a:xfrm>
              <a:off x="9274851" y="2061528"/>
              <a:ext cx="196953" cy="1014599"/>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13" name="Right Bracket 1112">
              <a:extLst>
                <a:ext uri="{FF2B5EF4-FFF2-40B4-BE49-F238E27FC236}">
                  <a16:creationId xmlns:a16="http://schemas.microsoft.com/office/drawing/2014/main" id="{19DC3DF0-7D93-8050-9741-340C5CBEB6A1}"/>
                </a:ext>
              </a:extLst>
            </p:cNvPr>
            <p:cNvSpPr/>
            <p:nvPr/>
          </p:nvSpPr>
          <p:spPr>
            <a:xfrm>
              <a:off x="9283534" y="3145418"/>
              <a:ext cx="206304" cy="605836"/>
            </a:xfrm>
            <a:prstGeom prst="rightBracket">
              <a:avLst>
                <a:gd name="adj" fmla="val 0"/>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14" name="TextBox 1113">
              <a:extLst>
                <a:ext uri="{FF2B5EF4-FFF2-40B4-BE49-F238E27FC236}">
                  <a16:creationId xmlns:a16="http://schemas.microsoft.com/office/drawing/2014/main" id="{498977DD-37D1-E9D8-4CD7-B9E4D80F1AD0}"/>
                </a:ext>
              </a:extLst>
            </p:cNvPr>
            <p:cNvSpPr txBox="1"/>
            <p:nvPr/>
          </p:nvSpPr>
          <p:spPr>
            <a:xfrm>
              <a:off x="9552343" y="1981417"/>
              <a:ext cx="2495886" cy="79707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Phần khác nhau giữa các amino acid</a:t>
              </a:r>
            </a:p>
          </p:txBody>
        </p:sp>
        <p:sp>
          <p:nvSpPr>
            <p:cNvPr id="1115" name="TextBox 1114">
              <a:extLst>
                <a:ext uri="{FF2B5EF4-FFF2-40B4-BE49-F238E27FC236}">
                  <a16:creationId xmlns:a16="http://schemas.microsoft.com/office/drawing/2014/main" id="{0271D264-E898-15A7-7CA4-8F373951172B}"/>
                </a:ext>
              </a:extLst>
            </p:cNvPr>
            <p:cNvSpPr txBox="1"/>
            <p:nvPr/>
          </p:nvSpPr>
          <p:spPr>
            <a:xfrm>
              <a:off x="9550377" y="2983382"/>
              <a:ext cx="2030035" cy="116641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Phần cấu tạo giống nhau giữa các amino acid</a:t>
              </a:r>
            </a:p>
          </p:txBody>
        </p:sp>
      </p:grpSp>
      <p:sp>
        <p:nvSpPr>
          <p:cNvPr id="1117" name="TextBox 1116">
            <a:extLst>
              <a:ext uri="{FF2B5EF4-FFF2-40B4-BE49-F238E27FC236}">
                <a16:creationId xmlns:a16="http://schemas.microsoft.com/office/drawing/2014/main" id="{ED369A75-3363-B304-075E-28E5D7BB3304}"/>
              </a:ext>
            </a:extLst>
          </p:cNvPr>
          <p:cNvSpPr txBox="1"/>
          <p:nvPr/>
        </p:nvSpPr>
        <p:spPr>
          <a:xfrm>
            <a:off x="846685" y="4690240"/>
            <a:ext cx="10811915" cy="1950713"/>
          </a:xfrm>
          <a:prstGeom prst="roundRect">
            <a:avLst>
              <a:gd name="adj" fmla="val 5331"/>
            </a:avLst>
          </a:prstGeom>
          <a:solidFill>
            <a:schemeClr val="bg1"/>
          </a:solidFill>
          <a:ln w="28575">
            <a:solidFill>
              <a:schemeClr val="accent5">
                <a:lumMod val="40000"/>
                <a:lumOff val="60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panose="020B0604020202020204"/>
                <a:ea typeface="+mn-ea"/>
                <a:cs typeface="+mn-cs"/>
              </a:rPr>
              <a:t>Trả</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srgbClr val="000000"/>
                </a:solidFill>
                <a:effectLst/>
                <a:uLnTx/>
                <a:uFillTx/>
                <a:latin typeface="Arial" panose="020B0604020202020204"/>
                <a:ea typeface="+mn-ea"/>
                <a:cs typeface="+mn-cs"/>
              </a:rPr>
              <a:t>lời</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Mã di truyền sẽ quy định loại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amino</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acid</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trên chuỗi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polypeptide</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Trình tự các mã di truyền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codon</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trên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mRNA</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sẽ quy định thành phần và trình tự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amino</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acid</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trên chuỗi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polypeptide</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từ đó quy định thành phần hóa học và cấu trúc của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protein</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8082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17"/>
                                        </p:tgtEl>
                                        <p:attrNameLst>
                                          <p:attrName>style.visibility</p:attrName>
                                        </p:attrNameLst>
                                      </p:cBhvr>
                                      <p:to>
                                        <p:strVal val="visible"/>
                                      </p:to>
                                    </p:set>
                                    <p:anim calcmode="lin" valueType="num">
                                      <p:cBhvr>
                                        <p:cTn id="7" dur="500" fill="hold"/>
                                        <p:tgtEl>
                                          <p:spTgt spid="1117"/>
                                        </p:tgtEl>
                                        <p:attrNameLst>
                                          <p:attrName>ppt_w</p:attrName>
                                        </p:attrNameLst>
                                      </p:cBhvr>
                                      <p:tavLst>
                                        <p:tav tm="0">
                                          <p:val>
                                            <p:fltVal val="0"/>
                                          </p:val>
                                        </p:tav>
                                        <p:tav tm="100000">
                                          <p:val>
                                            <p:strVal val="#ppt_w"/>
                                          </p:val>
                                        </p:tav>
                                      </p:tavLst>
                                    </p:anim>
                                    <p:anim calcmode="lin" valueType="num">
                                      <p:cBhvr>
                                        <p:cTn id="8" dur="500" fill="hold"/>
                                        <p:tgtEl>
                                          <p:spTgt spid="1117"/>
                                        </p:tgtEl>
                                        <p:attrNameLst>
                                          <p:attrName>ppt_h</p:attrName>
                                        </p:attrNameLst>
                                      </p:cBhvr>
                                      <p:tavLst>
                                        <p:tav tm="0">
                                          <p:val>
                                            <p:fltVal val="0"/>
                                          </p:val>
                                        </p:tav>
                                        <p:tav tm="100000">
                                          <p:val>
                                            <p:strVal val="#ppt_h"/>
                                          </p:val>
                                        </p:tav>
                                      </p:tavLst>
                                    </p:anim>
                                    <p:animEffect transition="in" filter="fade">
                                      <p:cBhvr>
                                        <p:cTn id="9" dur="5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067D56-721C-72A0-0D9F-0D95ACEEB35D}"/>
              </a:ext>
            </a:extLst>
          </p:cNvPr>
          <p:cNvSpPr txBox="1"/>
          <p:nvPr/>
        </p:nvSpPr>
        <p:spPr>
          <a:xfrm>
            <a:off x="1351569" y="4151748"/>
            <a:ext cx="9093908" cy="626651"/>
          </a:xfrm>
          <a:prstGeom prst="roundRect">
            <a:avLst>
              <a:gd name="adj" fmla="val 32618"/>
            </a:avLst>
          </a:prstGeom>
          <a:solidFill>
            <a:schemeClr val="accent3"/>
          </a:solidFill>
          <a:ln w="28575">
            <a:solidFill>
              <a:schemeClr val="bg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a:ea typeface="+mn-ea"/>
                <a:cs typeface="+mn-cs"/>
              </a:rPr>
              <a:t>Câu hỏi 2 trang 175: </a:t>
            </a:r>
            <a:r>
              <a:rPr kumimoji="0" lang="en-US" sz="2400" b="1" i="0" u="none" strike="noStrike" kern="1200" cap="none" spc="0" normalizeH="0" baseline="0" noProof="0">
                <a:ln>
                  <a:noFill/>
                </a:ln>
                <a:solidFill>
                  <a:srgbClr val="FFFFFF"/>
                </a:solidFill>
                <a:effectLst/>
                <a:uLnTx/>
                <a:uFillTx/>
                <a:latin typeface="Arial" panose="020B0604020202020204"/>
                <a:ea typeface="+mn-ea"/>
                <a:cs typeface="Times New Roman" panose="02020603050405020304" pitchFamily="18" charset="0"/>
              </a:rPr>
              <a:t>Nêu ý nghĩa của đa dạng mã di truyền.</a:t>
            </a:r>
            <a:endParaRPr kumimoji="0" lang="vi-VN" sz="2400" b="0" i="0"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5317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D87199-F9CA-21D4-8C32-CE2B9EAA10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2056" name="Picture 8" descr="Codetta Program Deciphers Genetic Code in 250,000 Genomes | HHMI">
            <a:extLst>
              <a:ext uri="{FF2B5EF4-FFF2-40B4-BE49-F238E27FC236}">
                <a16:creationId xmlns:a16="http://schemas.microsoft.com/office/drawing/2014/main" id="{600F23F6-7083-5800-0BEF-1FB6A99B9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DCA14C-B7DD-9FB8-7415-F9450EE2A5F8}"/>
              </a:ext>
            </a:extLst>
          </p:cNvPr>
          <p:cNvSpPr txBox="1"/>
          <p:nvPr/>
        </p:nvSpPr>
        <p:spPr>
          <a:xfrm>
            <a:off x="222989" y="3779368"/>
            <a:ext cx="11746020" cy="2900832"/>
          </a:xfrm>
          <a:prstGeom prst="roundRect">
            <a:avLst>
              <a:gd name="adj" fmla="val 5692"/>
            </a:avLst>
          </a:prstGeom>
          <a:solidFill>
            <a:srgbClr val="FEF8D8"/>
          </a:solidFill>
          <a:ln w="28575">
            <a:solidFill>
              <a:schemeClr val="tx1"/>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Trả lời:</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Ý nghĩa của đa dạng mã di truyền: </a:t>
            </a:r>
            <a: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Mã di truyền đa dạng (64 mã di truyền) quy định 20 loại amino acid dẫn đến hiện tượng nhiều mã di truyền cùng mã hóa một amino aicd. Điều này có ý nghĩa trong trường hợp đột biến. Đột biến điểm thay thế một cặp nucleotide dẫn đến thay đổi mã bộ ba tương ứng. Trong trường hợp bộ ba ban đầu và bộ ba sau đột biến cùng quy định một amino aicd thì thành phần cấu trúc và chức năng của protein không bị thay đổi.</a:t>
            </a:r>
          </a:p>
        </p:txBody>
      </p:sp>
    </p:spTree>
    <p:extLst>
      <p:ext uri="{BB962C8B-B14F-4D97-AF65-F5344CB8AC3E}">
        <p14:creationId xmlns:p14="http://schemas.microsoft.com/office/powerpoint/2010/main" val="34326511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382351" y="1193290"/>
            <a:ext cx="10966045" cy="3973210"/>
          </a:xfrm>
        </p:spPr>
        <p:txBody>
          <a:bodyPr/>
          <a:lstStyle/>
          <a:p>
            <a:pPr marL="0" indent="0" algn="just">
              <a:lnSpc>
                <a:spcPct val="130000"/>
              </a:lnSpc>
              <a:spcAft>
                <a:spcPts val="0"/>
              </a:spcAft>
              <a:buNone/>
            </a:pPr>
            <a:r>
              <a:rPr lang="en-US" sz="2400" b="1" dirty="0">
                <a:solidFill>
                  <a:schemeClr val="tx1"/>
                </a:solidFill>
              </a:rPr>
              <a:t>- </a:t>
            </a:r>
            <a:r>
              <a:rPr lang="vi-VN" sz="2400" b="1" dirty="0">
                <a:solidFill>
                  <a:schemeClr val="tx1"/>
                </a:solidFill>
              </a:rPr>
              <a:t>Mã di truyền sẽ quy định loại </a:t>
            </a:r>
            <a:r>
              <a:rPr lang="vi-VN" sz="2400" b="1" dirty="0" err="1">
                <a:solidFill>
                  <a:schemeClr val="tx1"/>
                </a:solidFill>
              </a:rPr>
              <a:t>amino</a:t>
            </a:r>
            <a:r>
              <a:rPr lang="vi-VN" sz="2400" b="1" dirty="0">
                <a:solidFill>
                  <a:schemeClr val="tx1"/>
                </a:solidFill>
              </a:rPr>
              <a:t> </a:t>
            </a:r>
            <a:r>
              <a:rPr lang="vi-VN" sz="2400" b="1" dirty="0" err="1">
                <a:solidFill>
                  <a:schemeClr val="tx1"/>
                </a:solidFill>
              </a:rPr>
              <a:t>acid</a:t>
            </a:r>
            <a:r>
              <a:rPr lang="vi-VN" sz="2400" b="1" dirty="0">
                <a:solidFill>
                  <a:schemeClr val="tx1"/>
                </a:solidFill>
              </a:rPr>
              <a:t> trên chuỗi </a:t>
            </a:r>
            <a:r>
              <a:rPr lang="vi-VN" sz="2400" b="1" dirty="0" err="1">
                <a:solidFill>
                  <a:schemeClr val="tx1"/>
                </a:solidFill>
              </a:rPr>
              <a:t>polypeptide</a:t>
            </a:r>
            <a:r>
              <a:rPr lang="en-US" sz="2400" b="1" dirty="0">
                <a:solidFill>
                  <a:schemeClr val="tx1"/>
                </a:solidFill>
              </a:rPr>
              <a:t>:</a:t>
            </a:r>
            <a:r>
              <a:rPr lang="vi-VN" sz="2400" b="1" dirty="0">
                <a:solidFill>
                  <a:schemeClr val="tx1"/>
                </a:solidFill>
              </a:rPr>
              <a:t> </a:t>
            </a:r>
            <a:r>
              <a:rPr lang="vi-VN" sz="2400" dirty="0">
                <a:solidFill>
                  <a:schemeClr val="tx1"/>
                </a:solidFill>
              </a:rPr>
              <a:t>Trình tự các mã di truyền (</a:t>
            </a:r>
            <a:r>
              <a:rPr lang="vi-VN" sz="2400" dirty="0" err="1">
                <a:solidFill>
                  <a:schemeClr val="tx1"/>
                </a:solidFill>
              </a:rPr>
              <a:t>codon</a:t>
            </a:r>
            <a:r>
              <a:rPr lang="vi-VN" sz="2400" dirty="0">
                <a:solidFill>
                  <a:schemeClr val="tx1"/>
                </a:solidFill>
              </a:rPr>
              <a:t>) trên </a:t>
            </a:r>
            <a:r>
              <a:rPr lang="vi-VN" sz="2400" dirty="0" err="1">
                <a:solidFill>
                  <a:schemeClr val="tx1"/>
                </a:solidFill>
              </a:rPr>
              <a:t>mRNA</a:t>
            </a:r>
            <a:r>
              <a:rPr lang="vi-VN" sz="2400" dirty="0">
                <a:solidFill>
                  <a:schemeClr val="tx1"/>
                </a:solidFill>
              </a:rPr>
              <a:t> sẽ quy định thành phần và trình tự </a:t>
            </a:r>
            <a:r>
              <a:rPr lang="vi-VN" sz="2400" dirty="0" err="1">
                <a:solidFill>
                  <a:schemeClr val="tx1"/>
                </a:solidFill>
              </a:rPr>
              <a:t>amino</a:t>
            </a:r>
            <a:r>
              <a:rPr lang="vi-VN" sz="2400" dirty="0">
                <a:solidFill>
                  <a:schemeClr val="tx1"/>
                </a:solidFill>
              </a:rPr>
              <a:t> </a:t>
            </a:r>
            <a:r>
              <a:rPr lang="vi-VN" sz="2400" dirty="0" err="1">
                <a:solidFill>
                  <a:schemeClr val="tx1"/>
                </a:solidFill>
              </a:rPr>
              <a:t>acid</a:t>
            </a:r>
            <a:r>
              <a:rPr lang="vi-VN" sz="2400" dirty="0">
                <a:solidFill>
                  <a:schemeClr val="tx1"/>
                </a:solidFill>
              </a:rPr>
              <a:t> trên chuỗi </a:t>
            </a:r>
            <a:r>
              <a:rPr lang="vi-VN" sz="2400" dirty="0" err="1">
                <a:solidFill>
                  <a:schemeClr val="tx1"/>
                </a:solidFill>
              </a:rPr>
              <a:t>polypeptide</a:t>
            </a:r>
            <a:r>
              <a:rPr lang="vi-VN" sz="2400" dirty="0">
                <a:solidFill>
                  <a:schemeClr val="tx1"/>
                </a:solidFill>
              </a:rPr>
              <a:t>, từ đó quy định thành phần hóa học và cấu trúc của </a:t>
            </a:r>
            <a:r>
              <a:rPr lang="vi-VN" sz="2400" dirty="0" err="1">
                <a:solidFill>
                  <a:schemeClr val="tx1"/>
                </a:solidFill>
              </a:rPr>
              <a:t>protein</a:t>
            </a:r>
            <a:r>
              <a:rPr lang="vi-VN" sz="2400" dirty="0">
                <a:solidFill>
                  <a:schemeClr val="tx1"/>
                </a:solidFill>
              </a:rPr>
              <a:t>.</a:t>
            </a:r>
            <a:endParaRPr lang="en-US" sz="2400" dirty="0">
              <a:solidFill>
                <a:schemeClr val="tx1"/>
              </a:solidFill>
            </a:endParaRPr>
          </a:p>
          <a:p>
            <a:pPr marL="0" indent="0" algn="just">
              <a:lnSpc>
                <a:spcPct val="130000"/>
              </a:lnSpc>
              <a:spcAft>
                <a:spcPts val="0"/>
              </a:spcAft>
              <a:buNone/>
            </a:pPr>
            <a:r>
              <a:rPr lang="vi-VN" sz="2400" b="1" dirty="0">
                <a:solidFill>
                  <a:schemeClr val="tx1"/>
                </a:solidFill>
              </a:rPr>
              <a:t>- Ý nghĩa của đa dạng mã di truyền: </a:t>
            </a:r>
            <a:r>
              <a:rPr lang="vi-VN" sz="2400" dirty="0">
                <a:solidFill>
                  <a:schemeClr val="tx1"/>
                </a:solidFill>
              </a:rPr>
              <a:t>Sự đa dạng của mã di truyền trên phân tử </a:t>
            </a:r>
            <a:r>
              <a:rPr lang="vi-VN" sz="2400" dirty="0" err="1">
                <a:solidFill>
                  <a:schemeClr val="tx1"/>
                </a:solidFill>
              </a:rPr>
              <a:t>mRNA</a:t>
            </a:r>
            <a:r>
              <a:rPr lang="vi-VN" sz="2400" dirty="0">
                <a:solidFill>
                  <a:schemeClr val="tx1"/>
                </a:solidFill>
              </a:rPr>
              <a:t> tạo nên sự đa dạng về thành phần </a:t>
            </a:r>
            <a:r>
              <a:rPr lang="vi-VN" sz="2400" dirty="0" err="1">
                <a:solidFill>
                  <a:schemeClr val="tx1"/>
                </a:solidFill>
              </a:rPr>
              <a:t>hoá</a:t>
            </a:r>
            <a:r>
              <a:rPr lang="vi-VN" sz="2400" dirty="0">
                <a:solidFill>
                  <a:schemeClr val="tx1"/>
                </a:solidFill>
              </a:rPr>
              <a:t> học và cấu trúc của </a:t>
            </a:r>
            <a:r>
              <a:rPr lang="vi-VN" sz="2400" dirty="0" err="1">
                <a:solidFill>
                  <a:schemeClr val="tx1"/>
                </a:solidFill>
              </a:rPr>
              <a:t>protein</a:t>
            </a:r>
            <a:r>
              <a:rPr lang="vi-VN" sz="2400" dirty="0">
                <a:solidFill>
                  <a:schemeClr val="tx1"/>
                </a:solidFill>
              </a:rPr>
              <a:t>.</a:t>
            </a:r>
          </a:p>
          <a:p>
            <a:pPr marL="0" indent="0" algn="just">
              <a:lnSpc>
                <a:spcPct val="130000"/>
              </a:lnSpc>
              <a:spcAft>
                <a:spcPts val="0"/>
              </a:spcAft>
              <a:buNone/>
            </a:pPr>
            <a:endParaRPr lang="vi-VN" sz="2400" dirty="0">
              <a:solidFill>
                <a:schemeClr val="tx1"/>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4" name="Rectangle: Single Corner Rounded 3">
            <a:extLst>
              <a:ext uri="{FF2B5EF4-FFF2-40B4-BE49-F238E27FC236}">
                <a16:creationId xmlns:a16="http://schemas.microsoft.com/office/drawing/2014/main" id="{6ABCF5E0-89B8-B1BB-0077-DF5EBFD20E36}"/>
              </a:ext>
            </a:extLst>
          </p:cNvPr>
          <p:cNvSpPr/>
          <p:nvPr/>
        </p:nvSpPr>
        <p:spPr>
          <a:xfrm flipV="1">
            <a:off x="-1" y="-16831"/>
            <a:ext cx="12091481" cy="897570"/>
          </a:xfrm>
          <a:prstGeom prst="round1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6">
            <a:extLst>
              <a:ext uri="{FF2B5EF4-FFF2-40B4-BE49-F238E27FC236}">
                <a16:creationId xmlns:a16="http://schemas.microsoft.com/office/drawing/2014/main" id="{7875C19A-1AAE-476A-A316-A2CF92D763D3}"/>
              </a:ext>
            </a:extLst>
          </p:cNvPr>
          <p:cNvSpPr>
            <a:spLocks noGrp="1"/>
          </p:cNvSpPr>
          <p:nvPr>
            <p:ph type="title"/>
          </p:nvPr>
        </p:nvSpPr>
        <p:spPr>
          <a:xfrm>
            <a:off x="0" y="164188"/>
            <a:ext cx="12192000" cy="1865126"/>
          </a:xfrm>
        </p:spPr>
        <p:txBody>
          <a:bodyPr/>
          <a:lstStyle/>
          <a:p>
            <a:r>
              <a:rPr lang="en-US" dirty="0" err="1">
                <a:solidFill>
                  <a:schemeClr val="accent3"/>
                </a:solidFill>
              </a:rPr>
              <a:t>Mã</a:t>
            </a:r>
            <a:r>
              <a:rPr lang="en-US" dirty="0">
                <a:solidFill>
                  <a:schemeClr val="accent3"/>
                </a:solidFill>
              </a:rPr>
              <a:t> di </a:t>
            </a:r>
            <a:r>
              <a:rPr lang="en-US" dirty="0" err="1">
                <a:solidFill>
                  <a:schemeClr val="accent3"/>
                </a:solidFill>
              </a:rPr>
              <a:t>truyền</a:t>
            </a:r>
            <a:r>
              <a:rPr lang="en-US" dirty="0">
                <a:solidFill>
                  <a:schemeClr val="accent3"/>
                </a:solidFill>
              </a:rPr>
              <a:t> </a:t>
            </a:r>
            <a:r>
              <a:rPr lang="en-US" dirty="0" err="1">
                <a:solidFill>
                  <a:schemeClr val="accent3"/>
                </a:solidFill>
              </a:rPr>
              <a:t>quy</a:t>
            </a:r>
            <a:r>
              <a:rPr lang="en-US" dirty="0">
                <a:solidFill>
                  <a:schemeClr val="accent3"/>
                </a:solidFill>
              </a:rPr>
              <a:t> </a:t>
            </a:r>
            <a:r>
              <a:rPr lang="en-US" dirty="0" err="1">
                <a:solidFill>
                  <a:schemeClr val="accent3"/>
                </a:solidFill>
              </a:rPr>
              <a:t>định</a:t>
            </a:r>
            <a:r>
              <a:rPr lang="en-US" dirty="0">
                <a:solidFill>
                  <a:schemeClr val="accent3"/>
                </a:solidFill>
              </a:rPr>
              <a:t> </a:t>
            </a:r>
            <a:r>
              <a:rPr lang="en-US" dirty="0" err="1">
                <a:solidFill>
                  <a:schemeClr val="accent3"/>
                </a:solidFill>
              </a:rPr>
              <a:t>thành</a:t>
            </a:r>
            <a:r>
              <a:rPr lang="en-US" dirty="0">
                <a:solidFill>
                  <a:schemeClr val="accent3"/>
                </a:solidFill>
              </a:rPr>
              <a:t> </a:t>
            </a:r>
            <a:r>
              <a:rPr lang="en-US" dirty="0" err="1">
                <a:solidFill>
                  <a:schemeClr val="accent3"/>
                </a:solidFill>
              </a:rPr>
              <a:t>phần</a:t>
            </a:r>
            <a:r>
              <a:rPr lang="en-US" dirty="0">
                <a:solidFill>
                  <a:schemeClr val="accent3"/>
                </a:solidFill>
              </a:rPr>
              <a:t> </a:t>
            </a:r>
            <a:r>
              <a:rPr lang="en-US" dirty="0" err="1">
                <a:solidFill>
                  <a:schemeClr val="accent3"/>
                </a:solidFill>
              </a:rPr>
              <a:t>hoá</a:t>
            </a:r>
            <a:r>
              <a:rPr lang="en-US" dirty="0">
                <a:solidFill>
                  <a:schemeClr val="accent3"/>
                </a:solidFill>
              </a:rPr>
              <a:t> </a:t>
            </a:r>
            <a:r>
              <a:rPr lang="en-US" dirty="0" err="1">
                <a:solidFill>
                  <a:schemeClr val="accent3"/>
                </a:solidFill>
              </a:rPr>
              <a:t>học</a:t>
            </a:r>
            <a:r>
              <a:rPr lang="en-US" dirty="0">
                <a:solidFill>
                  <a:schemeClr val="accent3"/>
                </a:solidFill>
              </a:rPr>
              <a:t> </a:t>
            </a:r>
            <a:r>
              <a:rPr lang="en-US" dirty="0" err="1">
                <a:solidFill>
                  <a:schemeClr val="accent3"/>
                </a:solidFill>
              </a:rPr>
              <a:t>và</a:t>
            </a:r>
            <a:r>
              <a:rPr lang="en-US" dirty="0">
                <a:solidFill>
                  <a:schemeClr val="accent3"/>
                </a:solidFill>
              </a:rPr>
              <a:t> </a:t>
            </a:r>
            <a:r>
              <a:rPr lang="en-US" dirty="0" err="1">
                <a:solidFill>
                  <a:schemeClr val="accent3"/>
                </a:solidFill>
              </a:rPr>
              <a:t>cấu</a:t>
            </a:r>
            <a:r>
              <a:rPr lang="en-US" dirty="0">
                <a:solidFill>
                  <a:schemeClr val="accent3"/>
                </a:solidFill>
              </a:rPr>
              <a:t> </a:t>
            </a:r>
            <a:r>
              <a:rPr lang="en-US" dirty="0" err="1">
                <a:solidFill>
                  <a:schemeClr val="accent3"/>
                </a:solidFill>
              </a:rPr>
              <a:t>trúc</a:t>
            </a:r>
            <a:r>
              <a:rPr lang="en-US" dirty="0">
                <a:solidFill>
                  <a:schemeClr val="accent3"/>
                </a:solidFill>
              </a:rPr>
              <a:t> </a:t>
            </a:r>
            <a:r>
              <a:rPr lang="en-US" dirty="0" err="1">
                <a:solidFill>
                  <a:schemeClr val="accent3"/>
                </a:solidFill>
              </a:rPr>
              <a:t>của</a:t>
            </a:r>
            <a:r>
              <a:rPr lang="en-US" dirty="0">
                <a:solidFill>
                  <a:schemeClr val="accent3"/>
                </a:solidFill>
              </a:rPr>
              <a:t> gene</a:t>
            </a:r>
          </a:p>
        </p:txBody>
      </p:sp>
    </p:spTree>
    <p:extLst>
      <p:ext uri="{BB962C8B-B14F-4D97-AF65-F5344CB8AC3E}">
        <p14:creationId xmlns:p14="http://schemas.microsoft.com/office/powerpoint/2010/main" val="2720221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sp>
        <p:nvSpPr>
          <p:cNvPr id="9" name="TextBox 8">
            <a:extLst>
              <a:ext uri="{FF2B5EF4-FFF2-40B4-BE49-F238E27FC236}">
                <a16:creationId xmlns:a16="http://schemas.microsoft.com/office/drawing/2014/main" id="{F36458B4-156C-5F88-455A-4EC245466DAF}"/>
              </a:ext>
            </a:extLst>
          </p:cNvPr>
          <p:cNvSpPr txBox="1"/>
          <p:nvPr/>
        </p:nvSpPr>
        <p:spPr>
          <a:xfrm>
            <a:off x="741872" y="1629052"/>
            <a:ext cx="6096000" cy="2734851"/>
          </a:xfrm>
          <a:prstGeom prst="rect">
            <a:avLst/>
          </a:prstGeom>
          <a:no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Năm 1961, hai nhà khoa học là Marshall Warren Nirenberg và Johannes Heinrich Matthaei đã thiết kế thí nghiệm để giải mã di truyền. Thí nghiệm của họ được tóm tắt ở Hình 40.2.</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028" name="Picture 4" descr="Nirenberg and Matthaei experiment - Wikipedia">
            <a:extLst>
              <a:ext uri="{FF2B5EF4-FFF2-40B4-BE49-F238E27FC236}">
                <a16:creationId xmlns:a16="http://schemas.microsoft.com/office/drawing/2014/main" id="{318CEBEC-7629-35A8-6907-192B47449E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98" t="2452" b="1759"/>
          <a:stretch/>
        </p:blipFill>
        <p:spPr bwMode="auto">
          <a:xfrm>
            <a:off x="7083975" y="752679"/>
            <a:ext cx="4366153" cy="5352641"/>
          </a:xfrm>
          <a:prstGeom prst="roundRect">
            <a:avLst>
              <a:gd name="adj" fmla="val 12145"/>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 </a:t>
            </a:r>
            <a:br>
              <a:rPr lang="en-US" sz="4000"/>
            </a:br>
            <a:r>
              <a:rPr lang="en-US" sz="4000"/>
              <a:t>MÃ DI TRUYỀN</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2052" name="Picture 4" descr="Gen - Innovative Genomics Institute (IGI)">
            <a:extLst>
              <a:ext uri="{FF2B5EF4-FFF2-40B4-BE49-F238E27FC236}">
                <a16:creationId xmlns:a16="http://schemas.microsoft.com/office/drawing/2014/main" id="{7A4BE60E-BE70-D6E4-555E-47497C79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88" y="0"/>
            <a:ext cx="5735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a:solidFill>
                  <a:schemeClr val="accent1"/>
                </a:solidFill>
              </a:rPr>
              <a:t>Em có biết?</a:t>
            </a:r>
            <a:endParaRPr lang="en-US" dirty="0">
              <a:solidFill>
                <a:schemeClr val="accent1"/>
              </a:solidFill>
            </a:endParaRPr>
          </a:p>
        </p:txBody>
      </p:sp>
      <p:grpSp>
        <p:nvGrpSpPr>
          <p:cNvPr id="17" name="Group 16">
            <a:extLst>
              <a:ext uri="{FF2B5EF4-FFF2-40B4-BE49-F238E27FC236}">
                <a16:creationId xmlns:a16="http://schemas.microsoft.com/office/drawing/2014/main" id="{0EBAB6F5-2B57-9B4A-87CF-31B951FB05FA}"/>
              </a:ext>
            </a:extLst>
          </p:cNvPr>
          <p:cNvGrpSpPr/>
          <p:nvPr/>
        </p:nvGrpSpPr>
        <p:grpSpPr>
          <a:xfrm>
            <a:off x="1368725" y="1692154"/>
            <a:ext cx="9146133" cy="4429828"/>
            <a:chOff x="1408982" y="1703656"/>
            <a:chExt cx="9146133" cy="4429828"/>
          </a:xfrm>
        </p:grpSpPr>
        <p:pic>
          <p:nvPicPr>
            <p:cNvPr id="1030" name="Picture 6" descr="hillis2e_ch10">
              <a:extLst>
                <a:ext uri="{FF2B5EF4-FFF2-40B4-BE49-F238E27FC236}">
                  <a16:creationId xmlns:a16="http://schemas.microsoft.com/office/drawing/2014/main" id="{28F3D5BC-792E-5F60-E81A-8C104CAF4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743" y="2037734"/>
              <a:ext cx="8562975"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721ACCD-36E5-1E85-C1EF-8E523851D2E5}"/>
                </a:ext>
              </a:extLst>
            </p:cNvPr>
            <p:cNvSpPr/>
            <p:nvPr/>
          </p:nvSpPr>
          <p:spPr>
            <a:xfrm>
              <a:off x="1408982" y="2037734"/>
              <a:ext cx="1656272"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Phương pháp</a:t>
              </a:r>
            </a:p>
          </p:txBody>
        </p:sp>
        <p:sp>
          <p:nvSpPr>
            <p:cNvPr id="4" name="Rectangle 3">
              <a:extLst>
                <a:ext uri="{FF2B5EF4-FFF2-40B4-BE49-F238E27FC236}">
                  <a16:creationId xmlns:a16="http://schemas.microsoft.com/office/drawing/2014/main" id="{840D9845-2B7A-195D-1298-6F669E73B05C}"/>
                </a:ext>
              </a:extLst>
            </p:cNvPr>
            <p:cNvSpPr/>
            <p:nvPr/>
          </p:nvSpPr>
          <p:spPr>
            <a:xfrm>
              <a:off x="7970808" y="2037734"/>
              <a:ext cx="1431984" cy="42942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Kết quả</a:t>
              </a:r>
            </a:p>
          </p:txBody>
        </p:sp>
        <p:sp>
          <p:nvSpPr>
            <p:cNvPr id="6" name="Speech Bubble: Rectangle 5">
              <a:extLst>
                <a:ext uri="{FF2B5EF4-FFF2-40B4-BE49-F238E27FC236}">
                  <a16:creationId xmlns:a16="http://schemas.microsoft.com/office/drawing/2014/main" id="{F3F2B643-9CD4-1519-74BA-DA51C6E3554B}"/>
                </a:ext>
              </a:extLst>
            </p:cNvPr>
            <p:cNvSpPr/>
            <p:nvPr/>
          </p:nvSpPr>
          <p:spPr>
            <a:xfrm>
              <a:off x="3122314" y="1703656"/>
              <a:ext cx="2354789" cy="1844676"/>
            </a:xfrm>
            <a:prstGeom prst="wedgeRectCallout">
              <a:avLst>
                <a:gd name="adj1" fmla="val -39394"/>
                <a:gd name="adj2" fmla="val 84635"/>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B978FCF-FFAE-98FB-69E6-E578364793F5}"/>
                </a:ext>
              </a:extLst>
            </p:cNvPr>
            <p:cNvSpPr txBox="1"/>
            <p:nvPr/>
          </p:nvSpPr>
          <p:spPr>
            <a:xfrm>
              <a:off x="3192875" y="1703656"/>
              <a:ext cx="2213666" cy="1725344"/>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Chuẩn bị dịch chiết vi khuẩn chứa tất cả các thành phần cần thiết để tạo ra protein ngoại trừ mRNA.</a:t>
              </a:r>
            </a:p>
          </p:txBody>
        </p:sp>
        <p:sp>
          <p:nvSpPr>
            <p:cNvPr id="11" name="Speech Bubble: Rectangle 10">
              <a:extLst>
                <a:ext uri="{FF2B5EF4-FFF2-40B4-BE49-F238E27FC236}">
                  <a16:creationId xmlns:a16="http://schemas.microsoft.com/office/drawing/2014/main" id="{13EE64CD-5E81-56D0-AE21-C317F75254F5}"/>
                </a:ext>
              </a:extLst>
            </p:cNvPr>
            <p:cNvSpPr/>
            <p:nvPr/>
          </p:nvSpPr>
          <p:spPr>
            <a:xfrm>
              <a:off x="5534163" y="2409644"/>
              <a:ext cx="2261945" cy="1309123"/>
            </a:xfrm>
            <a:prstGeom prst="wedgeRectCallout">
              <a:avLst>
                <a:gd name="adj1" fmla="val -16885"/>
                <a:gd name="adj2" fmla="val 69713"/>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3306EB79-7BF0-4A97-2434-D15BEA7E254C}"/>
                </a:ext>
              </a:extLst>
            </p:cNvPr>
            <p:cNvSpPr txBox="1"/>
            <p:nvPr/>
          </p:nvSpPr>
          <p:spPr>
            <a:xfrm>
              <a:off x="5477102" y="2487785"/>
              <a:ext cx="2261944"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Thêm một mARN nhân tạo chỉ chứa một ba</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se</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lặp lại.</a:t>
              </a: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 name="Speech Bubble: Rectangle 13">
              <a:extLst>
                <a:ext uri="{FF2B5EF4-FFF2-40B4-BE49-F238E27FC236}">
                  <a16:creationId xmlns:a16="http://schemas.microsoft.com/office/drawing/2014/main" id="{3D7CF8CB-9AF0-51F2-A13C-9F67D9416B2E}"/>
                </a:ext>
              </a:extLst>
            </p:cNvPr>
            <p:cNvSpPr/>
            <p:nvPr/>
          </p:nvSpPr>
          <p:spPr>
            <a:xfrm>
              <a:off x="8293170" y="2566328"/>
              <a:ext cx="2261945" cy="1309123"/>
            </a:xfrm>
            <a:prstGeom prst="wedgeRectCallout">
              <a:avLst>
                <a:gd name="adj1" fmla="val -359"/>
                <a:gd name="adj2" fmla="val 59609"/>
              </a:avLst>
            </a:prstGeom>
            <a:solidFill>
              <a:srgbClr val="FEF8D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B71CDAFA-E199-3036-F7B3-389D11821AC1}"/>
                </a:ext>
              </a:extLst>
            </p:cNvPr>
            <p:cNvSpPr txBox="1"/>
            <p:nvPr/>
          </p:nvSpPr>
          <p:spPr>
            <a:xfrm>
              <a:off x="8293171" y="2620724"/>
              <a:ext cx="2202432" cy="1060547"/>
            </a:xfrm>
            <a:prstGeom prst="rect">
              <a:avLst/>
            </a:prstGeom>
            <a:noFill/>
          </p:spPr>
          <p:txBody>
            <a:bodyPr wrap="square">
              <a:spAutoFit/>
            </a:bodyPr>
            <a:lstStyle>
              <a:defPPr>
                <a:defRPr lang="en-US"/>
              </a:defPPr>
              <a:lvl1pPr algn="ctr">
                <a:lnSpc>
                  <a:spcPct val="120000"/>
                </a:lnSpc>
                <a:defRPr>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Protein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được sản xuất có chứa một </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amino acid </a:t>
              </a:r>
              <a:r>
                <a:rPr kumimoji="0" lang="vi-VN"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duy nhất.</a:t>
              </a: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602796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3074" name="Picture 2" descr="Animated Blackboard Screen Background [FREE DOWNLOAD] Virtual/ Online  Classroom # 9 - YouTube">
            <a:extLst>
              <a:ext uri="{FF2B5EF4-FFF2-40B4-BE49-F238E27FC236}">
                <a16:creationId xmlns:a16="http://schemas.microsoft.com/office/drawing/2014/main" id="{7EA9883F-346D-819F-51FF-2AEA55E4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103C46-D2F1-EB25-D661-9D2C9DD9AEA4}"/>
              </a:ext>
            </a:extLst>
          </p:cNvPr>
          <p:cNvSpPr txBox="1"/>
          <p:nvPr/>
        </p:nvSpPr>
        <p:spPr>
          <a:xfrm>
            <a:off x="2271976" y="2328073"/>
            <a:ext cx="7881792" cy="180280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a:ea typeface="+mn-ea"/>
                <a:cs typeface="+mn-cs"/>
              </a:rPr>
              <a:t>CÂU HỎI ÔN TẬP</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Arial" panose="020B0604020202020204"/>
                <a:ea typeface="+mn-ea"/>
                <a:cs typeface="+mn-cs"/>
              </a:rPr>
              <a:t>Học sinh chọn một trong các phương án A, B, C hoặc D được xem là chính xác nhất</a:t>
            </a:r>
          </a:p>
        </p:txBody>
      </p:sp>
    </p:spTree>
    <p:extLst>
      <p:ext uri="{BB962C8B-B14F-4D97-AF65-F5344CB8AC3E}">
        <p14:creationId xmlns:p14="http://schemas.microsoft.com/office/powerpoint/2010/main" val="28897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panose="020B0604020202020204"/>
                <a:ea typeface="+mn-ea"/>
                <a:cs typeface="+mn-cs"/>
              </a:rPr>
              <a:t>Câu</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 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2338971"/>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3D86585-3A4D-2762-EFA5-0DEA815A4BF3}"/>
              </a:ext>
            </a:extLst>
          </p:cNvPr>
          <p:cNvSpPr txBox="1"/>
          <p:nvPr/>
        </p:nvSpPr>
        <p:spPr>
          <a:xfrm>
            <a:off x="409518" y="970697"/>
            <a:ext cx="11782482" cy="1964577"/>
          </a:xfrm>
          <a:prstGeom prst="rect">
            <a:avLst/>
          </a:prstGeom>
          <a:noFill/>
        </p:spPr>
        <p:txBody>
          <a:bodyPr wrap="square">
            <a:spAutoFit/>
          </a:bodyPr>
          <a:lstStyle/>
          <a:p>
            <a:pPr lvl="0">
              <a:lnSpc>
                <a:spcPct val="130000"/>
              </a:lnSpc>
            </a:pPr>
            <a:r>
              <a:rPr lang="vi-VN" sz="2400" dirty="0">
                <a:solidFill>
                  <a:srgbClr val="000000"/>
                </a:solidFill>
              </a:rPr>
              <a:t>Phát biểu nào sau đây không đúng khi nói về đặc điểm của mã di truyền</a:t>
            </a:r>
            <a:endParaRPr lang="en-US" sz="2400" dirty="0">
              <a:solidFill>
                <a:srgbClr val="000000"/>
              </a:solidFill>
            </a:endParaRPr>
          </a:p>
          <a:p>
            <a:pPr lvl="0">
              <a:lnSpc>
                <a:spcPct val="130000"/>
              </a:lnSpc>
            </a:pPr>
            <a:endParaRPr lang="en-US" sz="2400" b="1" dirty="0">
              <a:solidFill>
                <a:srgbClr val="000000"/>
              </a:solidFill>
              <a:latin typeface="Arial" panose="020B0604020202020204" pitchFamily="34" charset="0"/>
            </a:endParaRPr>
          </a:p>
          <a:p>
            <a:pPr lvl="0">
              <a:lnSpc>
                <a:spcPct val="130000"/>
              </a:lnSpc>
            </a:pPr>
            <a:r>
              <a:rPr kumimoji="0" lang="en-US" sz="2400" b="1" i="0" u="none" strike="noStrike" kern="1200" cap="none" spc="0" normalizeH="0" noProof="0" dirty="0">
                <a:ln>
                  <a:noFill/>
                </a:ln>
                <a:solidFill>
                  <a:srgbClr val="000000"/>
                </a:solidFill>
                <a:effectLst/>
                <a:uLnTx/>
                <a:uFillTx/>
                <a:latin typeface="Arial" panose="020B0604020202020204" pitchFamily="34" charset="0"/>
                <a:ea typeface="+mn-ea"/>
                <a:cs typeface="+mn-cs"/>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r>
              <a:rPr lang="vi-VN" sz="2400" dirty="0">
                <a:solidFill>
                  <a:srgbClr val="000000"/>
                </a:solidFill>
              </a:rPr>
              <a:t>Mã di truyền có tính thoái hóa.</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 </a:t>
            </a:r>
            <a:r>
              <a:rPr lang="en-US" sz="2400" dirty="0" err="1">
                <a:ea typeface="Calibri" panose="020F0502020204030204" pitchFamily="34" charset="0"/>
              </a:rPr>
              <a:t>Mã</a:t>
            </a:r>
            <a:r>
              <a:rPr lang="en-US" sz="2400" dirty="0">
                <a:ea typeface="Calibri" panose="020F0502020204030204" pitchFamily="34" charset="0"/>
              </a:rPr>
              <a:t> di </a:t>
            </a:r>
            <a:r>
              <a:rPr lang="en-US" sz="2400" dirty="0" err="1">
                <a:ea typeface="Calibri" panose="020F0502020204030204" pitchFamily="34" charset="0"/>
              </a:rPr>
              <a:t>truyền</a:t>
            </a:r>
            <a:r>
              <a:rPr lang="en-US" sz="2400" dirty="0">
                <a:ea typeface="Calibri" panose="020F0502020204030204" pitchFamily="34" charset="0"/>
              </a:rPr>
              <a:t> </a:t>
            </a:r>
            <a:r>
              <a:rPr lang="en-US" sz="2400" dirty="0" err="1">
                <a:ea typeface="Calibri" panose="020F0502020204030204" pitchFamily="34" charset="0"/>
              </a:rPr>
              <a:t>là</a:t>
            </a:r>
            <a:r>
              <a:rPr lang="en-US" sz="2400" dirty="0">
                <a:ea typeface="Calibri" panose="020F0502020204030204" pitchFamily="34" charset="0"/>
              </a:rPr>
              <a:t> </a:t>
            </a:r>
            <a:r>
              <a:rPr lang="en-US" sz="2400" dirty="0" err="1">
                <a:ea typeface="Calibri" panose="020F0502020204030204" pitchFamily="34" charset="0"/>
              </a:rPr>
              <a:t>mã</a:t>
            </a:r>
            <a:r>
              <a:rPr lang="en-US" sz="2400" dirty="0">
                <a:ea typeface="Calibri" panose="020F0502020204030204" pitchFamily="34" charset="0"/>
              </a:rPr>
              <a:t> </a:t>
            </a:r>
            <a:r>
              <a:rPr lang="en-US" sz="2400" dirty="0" err="1">
                <a:ea typeface="Calibri" panose="020F0502020204030204" pitchFamily="34" charset="0"/>
              </a:rPr>
              <a:t>bộ</a:t>
            </a:r>
            <a:r>
              <a:rPr lang="en-US" sz="2400" dirty="0">
                <a:ea typeface="Calibri" panose="020F0502020204030204" pitchFamily="34" charset="0"/>
              </a:rPr>
              <a:t> </a:t>
            </a:r>
            <a:r>
              <a:rPr lang="en-US" sz="2400" dirty="0" err="1">
                <a:ea typeface="Calibri" panose="020F0502020204030204" pitchFamily="34" charset="0"/>
              </a:rPr>
              <a:t>ba</a:t>
            </a:r>
            <a:endParaRPr lang="en-US" sz="2400" dirty="0">
              <a:ea typeface="Calibri" panose="020F0502020204030204" pitchFamily="34" charset="0"/>
            </a:endParaRPr>
          </a:p>
          <a:p>
            <a:pPr lvl="0">
              <a:lnSpc>
                <a:spcPct val="130000"/>
              </a:lnSpc>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mn-cs"/>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t>
            </a:r>
            <a:r>
              <a:rPr lang="vi-VN" sz="2400" dirty="0">
                <a:solidFill>
                  <a:srgbClr val="000000"/>
                </a:solidFill>
              </a:rPr>
              <a:t>Mã di truyền đặc trưng cho từng loài sinh vật</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
            </a:r>
            <a:r>
              <a:rPr lang="vi-VN" sz="2400" dirty="0">
                <a:solidFill>
                  <a:srgbClr val="000000"/>
                </a:solidFill>
              </a:rPr>
              <a:t>Mã di truyền có tính phổ biến</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Flowchart: Connector 5">
            <a:extLst>
              <a:ext uri="{FF2B5EF4-FFF2-40B4-BE49-F238E27FC236}">
                <a16:creationId xmlns:a16="http://schemas.microsoft.com/office/drawing/2014/main" id="{50ECA583-4415-9969-4D7A-3E3905D43F2E}"/>
              </a:ext>
            </a:extLst>
          </p:cNvPr>
          <p:cNvSpPr/>
          <p:nvPr/>
        </p:nvSpPr>
        <p:spPr>
          <a:xfrm>
            <a:off x="803918" y="2459043"/>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3429000"/>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panose="020B0604020202020204"/>
                <a:ea typeface="+mn-ea"/>
                <a:cs typeface="+mn-cs"/>
              </a:rPr>
              <a:t>Câu</a:t>
            </a:r>
            <a:r>
              <a:rPr kumimoji="0" lang="en-US" sz="2400" b="1" i="0" u="none" strike="noStrike" kern="1200" cap="none" spc="0" normalizeH="0" baseline="0" noProof="0" dirty="0">
                <a:ln>
                  <a:noFill/>
                </a:ln>
                <a:solidFill>
                  <a:srgbClr val="000000"/>
                </a:solidFill>
                <a:effectLst/>
                <a:uLnTx/>
                <a:uFillTx/>
                <a:latin typeface="Arial" panose="020B0604020202020204"/>
                <a:ea typeface="+mn-ea"/>
                <a:cs typeface="+mn-cs"/>
              </a:rPr>
              <a:t> 2</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4006813"/>
            <a:ext cx="11292559" cy="1776622"/>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4126341"/>
            <a:ext cx="10979339" cy="1482714"/>
          </a:xfrm>
          <a:prstGeom prst="rect">
            <a:avLst/>
          </a:prstGeom>
          <a:noFill/>
        </p:spPr>
        <p:txBody>
          <a:bodyPr wrap="square">
            <a:spAutoFit/>
          </a:bodyPr>
          <a:lstStyle/>
          <a:p>
            <a:pPr lvl="0">
              <a:lnSpc>
                <a:spcPct val="130000"/>
              </a:lnSpc>
            </a:pPr>
            <a:r>
              <a:rPr lang="vi-VN" sz="2400" dirty="0">
                <a:solidFill>
                  <a:srgbClr val="000000"/>
                </a:solidFill>
              </a:rPr>
              <a:t>Trong số 64 bộ ba mã di truyền, có 3 bộ ba không mã hóa aa đó là:</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lvl="0">
              <a:lnSpc>
                <a:spcPct val="130000"/>
              </a:lnSpc>
            </a:pPr>
            <a:r>
              <a:rPr lang="en-US" sz="2400" b="1" dirty="0">
                <a:solidFill>
                  <a:srgbClr val="000000"/>
                </a:solidFill>
                <a:latin typeface="Arial" panose="020B0604020202020204" pitchFamily="34" charset="0"/>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a:t>
            </a:r>
            <a:r>
              <a:rPr lang="vi-VN" sz="2400" dirty="0">
                <a:solidFill>
                  <a:srgbClr val="000000"/>
                </a:solidFill>
              </a:rPr>
              <a:t>UAG, UAA, UGA</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r>
              <a:rPr lang="vi-VN" sz="2400" dirty="0">
                <a:solidFill>
                  <a:srgbClr val="000000"/>
                </a:solidFill>
              </a:rPr>
              <a:t>AUG, UGA, UAG</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lvl="0">
              <a:lnSpc>
                <a:spcPct val="130000"/>
              </a:lnSpc>
            </a:pPr>
            <a:r>
              <a:rPr lang="en-US" sz="2400" dirty="0">
                <a:solidFill>
                  <a:srgbClr val="000000"/>
                </a:solidFill>
                <a:latin typeface="Arial" panose="020B0604020202020204"/>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t>
            </a:r>
            <a:r>
              <a:rPr lang="vi-VN" sz="2400" dirty="0">
                <a:solidFill>
                  <a:srgbClr val="000000"/>
                </a:solidFill>
              </a:rPr>
              <a:t>AUU, UAA, UAG</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
            </a:r>
            <a:r>
              <a:rPr lang="vi-VN" sz="2400" dirty="0">
                <a:solidFill>
                  <a:srgbClr val="000000"/>
                </a:solidFill>
              </a:rPr>
              <a:t>AUG, UAA, UGA</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Flowchart: Connector 12">
            <a:extLst>
              <a:ext uri="{FF2B5EF4-FFF2-40B4-BE49-F238E27FC236}">
                <a16:creationId xmlns:a16="http://schemas.microsoft.com/office/drawing/2014/main" id="{082B1EE3-E3CE-6DB9-E992-86F71D8E7960}"/>
              </a:ext>
            </a:extLst>
          </p:cNvPr>
          <p:cNvSpPr/>
          <p:nvPr/>
        </p:nvSpPr>
        <p:spPr>
          <a:xfrm>
            <a:off x="1032518" y="4704154"/>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95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0480" marR="30480" algn="just">
              <a:lnSpc>
                <a:spcPct val="115000"/>
              </a:lnSpc>
              <a:spcAft>
                <a:spcPts val="800"/>
              </a:spcAft>
            </a:pP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Ôn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lại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kiến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thức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đã</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học</a:t>
            </a:r>
            <a:r>
              <a:rPr lang="en-US" sz="2800" dirty="0">
                <a:solidFill>
                  <a:srgbClr val="000000"/>
                </a:solidFill>
                <a:effectLst/>
                <a:ea typeface="Times New Roman" panose="02020603050405020304" pitchFamily="18"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marL="30480" marR="30480" algn="just">
              <a:lnSpc>
                <a:spcPct val="115000"/>
              </a:lnSpc>
              <a:spcAft>
                <a:spcPts val="800"/>
              </a:spcAft>
            </a:pP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Làm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tập</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trong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Sách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tập</a:t>
            </a:r>
            <a:r>
              <a:rPr lang="en-US" sz="2800" dirty="0">
                <a:solidFill>
                  <a:srgbClr val="000000"/>
                </a:solidFill>
                <a:effectLst/>
                <a:ea typeface="Times New Roman" panose="02020603050405020304" pitchFamily="18"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Đọc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tìm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hiểu</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trước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i="1" dirty="0" err="1">
                <a:solidFill>
                  <a:srgbClr val="000000"/>
                </a:solidFill>
                <a:effectLst/>
                <a:ea typeface="Times New Roman" panose="02020603050405020304" pitchFamily="18" charset="0"/>
                <a:cs typeface="Times New Roman" panose="02020603050405020304" pitchFamily="18" charset="0"/>
              </a:rPr>
              <a:t>Bài</a:t>
            </a:r>
            <a:r>
              <a:rPr lang="en-US" sz="2800" i="1" dirty="0">
                <a:solidFill>
                  <a:srgbClr val="000000"/>
                </a:solidFill>
                <a:effectLst/>
                <a:ea typeface="Times New Roman" panose="02020603050405020304" pitchFamily="18" charset="0"/>
                <a:cs typeface="Times New Roman" panose="02020603050405020304" pitchFamily="18" charset="0"/>
              </a:rPr>
              <a:t> 40 </a:t>
            </a:r>
            <a:r>
              <a:rPr lang="en-US" sz="2800" i="1" dirty="0" err="1">
                <a:solidFill>
                  <a:srgbClr val="000000"/>
                </a:solidFill>
                <a:effectLst/>
                <a:ea typeface="Times New Roman" panose="02020603050405020304" pitchFamily="18" charset="0"/>
                <a:cs typeface="Times New Roman" panose="02020603050405020304" pitchFamily="18" charset="0"/>
              </a:rPr>
              <a:t>phần</a:t>
            </a:r>
            <a:r>
              <a:rPr lang="en-US" sz="2800" i="1" dirty="0">
                <a:solidFill>
                  <a:srgbClr val="000000"/>
                </a:solidFill>
                <a:effectLst/>
                <a:ea typeface="Times New Roman" panose="02020603050405020304" pitchFamily="18" charset="0"/>
                <a:cs typeface="Times New Roman" panose="02020603050405020304" pitchFamily="18" charset="0"/>
              </a:rPr>
              <a:t> III. </a:t>
            </a:r>
            <a:r>
              <a:rPr lang="en-US" sz="2800" i="1" dirty="0" err="1">
                <a:solidFill>
                  <a:srgbClr val="000000"/>
                </a:solidFill>
                <a:effectLst/>
                <a:ea typeface="Times New Roman" panose="02020603050405020304" pitchFamily="18" charset="0"/>
                <a:cs typeface="Times New Roman" panose="02020603050405020304" pitchFamily="18" charset="0"/>
              </a:rPr>
              <a:t>Quá</a:t>
            </a:r>
            <a:r>
              <a:rPr lang="en-US" sz="2800" i="1" dirty="0">
                <a:solidFill>
                  <a:srgbClr val="000000"/>
                </a:solidFill>
                <a:effectLst/>
                <a:ea typeface="Times New Roman" panose="02020603050405020304" pitchFamily="18" charset="0"/>
                <a:cs typeface="Times New Roman" panose="02020603050405020304" pitchFamily="18" charset="0"/>
              </a:rPr>
              <a:t> </a:t>
            </a:r>
            <a:r>
              <a:rPr lang="en-US" sz="2800" i="1" dirty="0" err="1">
                <a:solidFill>
                  <a:srgbClr val="000000"/>
                </a:solidFill>
                <a:effectLst/>
                <a:ea typeface="Times New Roman" panose="02020603050405020304" pitchFamily="18" charset="0"/>
                <a:cs typeface="Times New Roman" panose="02020603050405020304" pitchFamily="18" charset="0"/>
              </a:rPr>
              <a:t>trình</a:t>
            </a:r>
            <a:r>
              <a:rPr lang="en-US" sz="2800" i="1" dirty="0">
                <a:solidFill>
                  <a:srgbClr val="000000"/>
                </a:solidFill>
                <a:effectLst/>
                <a:ea typeface="Times New Roman" panose="02020603050405020304" pitchFamily="18" charset="0"/>
                <a:cs typeface="Times New Roman" panose="02020603050405020304" pitchFamily="18" charset="0"/>
              </a:rPr>
              <a:t> </a:t>
            </a:r>
            <a:r>
              <a:rPr lang="en-US" sz="2800" i="1" dirty="0" err="1">
                <a:solidFill>
                  <a:srgbClr val="000000"/>
                </a:solidFill>
                <a:effectLst/>
                <a:ea typeface="Times New Roman" panose="02020603050405020304" pitchFamily="18" charset="0"/>
                <a:cs typeface="Times New Roman" panose="02020603050405020304" pitchFamily="18" charset="0"/>
              </a:rPr>
              <a:t>dịch</a:t>
            </a:r>
            <a:r>
              <a:rPr lang="en-US" sz="2800" i="1" dirty="0">
                <a:solidFill>
                  <a:srgbClr val="000000"/>
                </a:solidFill>
                <a:effectLst/>
                <a:ea typeface="Times New Roman" panose="02020603050405020304" pitchFamily="18" charset="0"/>
                <a:cs typeface="Times New Roman" panose="02020603050405020304" pitchFamily="18" charset="0"/>
              </a:rPr>
              <a:t> </a:t>
            </a:r>
            <a:r>
              <a:rPr lang="en-US" sz="2800" i="1" dirty="0" err="1">
                <a:solidFill>
                  <a:srgbClr val="000000"/>
                </a:solidFill>
                <a:effectLst/>
                <a:ea typeface="Times New Roman" panose="02020603050405020304" pitchFamily="18" charset="0"/>
                <a:cs typeface="Times New Roman" panose="02020603050405020304" pitchFamily="18" charset="0"/>
              </a:rPr>
              <a:t>mã</a:t>
            </a:r>
            <a:r>
              <a:rPr lang="en-US" sz="2800" dirty="0">
                <a:effectLst/>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dirty="0" err="1">
                <a:solidFill>
                  <a:schemeClr val="accent1"/>
                </a:solidFill>
              </a:rPr>
              <a:t>Nhắc</a:t>
            </a:r>
            <a:r>
              <a:rPr lang="en-US" dirty="0">
                <a:solidFill>
                  <a:schemeClr val="accent1"/>
                </a:solidFill>
              </a:rPr>
              <a:t> </a:t>
            </a:r>
            <a:r>
              <a:rPr lang="en-US" dirty="0" err="1">
                <a:solidFill>
                  <a:schemeClr val="accent1"/>
                </a:solidFill>
              </a:rPr>
              <a:t>nhở</a:t>
            </a:r>
            <a:endParaRPr lang="en-US" dirty="0">
              <a:solidFill>
                <a:schemeClr val="accent1"/>
              </a:solidFill>
            </a:endParaRPr>
          </a:p>
        </p:txBody>
      </p:sp>
    </p:spTree>
    <p:extLst>
      <p:ext uri="{BB962C8B-B14F-4D97-AF65-F5344CB8AC3E}">
        <p14:creationId xmlns:p14="http://schemas.microsoft.com/office/powerpoint/2010/main" val="326604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7781544" cy="1822541"/>
          </a:xfrm>
        </p:spPr>
        <p:txBody>
          <a:bodyPr>
            <a:normAutofit/>
          </a:bodyPr>
          <a:lstStyle/>
          <a:p>
            <a:pPr>
              <a:lnSpc>
                <a:spcPct val="120000"/>
              </a:lnSpc>
            </a:pPr>
            <a:r>
              <a:rPr lang="en-US" sz="4000"/>
              <a:t>Phần III: </a:t>
            </a:r>
            <a:br>
              <a:rPr lang="en-US" sz="4000"/>
            </a:br>
            <a:r>
              <a:rPr lang="en-US" sz="4000"/>
              <a:t>QUÁ TRÌNH DỊCH MÃ</a:t>
            </a:r>
            <a:endParaRPr lang="en-US" sz="4000" dirty="0"/>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3" name="Picture 2">
            <a:extLst>
              <a:ext uri="{FF2B5EF4-FFF2-40B4-BE49-F238E27FC236}">
                <a16:creationId xmlns:a16="http://schemas.microsoft.com/office/drawing/2014/main" id="{2073A49D-9DE4-84F2-20E8-3538A9E05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21840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6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F8056D-F2C3-54AC-66C6-97A6414944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9" name="Picture 2" descr="Protein Synthesis: Enzymes, Sites, Steps, Inhibitors">
            <a:extLst>
              <a:ext uri="{FF2B5EF4-FFF2-40B4-BE49-F238E27FC236}">
                <a16:creationId xmlns:a16="http://schemas.microsoft.com/office/drawing/2014/main" id="{3CDEBD45-8F94-F517-064B-914D5D14A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3" r="4883" b="1"/>
          <a:stretch/>
        </p:blipFill>
        <p:spPr bwMode="auto">
          <a:xfrm>
            <a:off x="5091731" y="72928"/>
            <a:ext cx="7100269" cy="67850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BB3CC92-CF1E-1894-E184-84B8B58617E1}"/>
              </a:ext>
            </a:extLst>
          </p:cNvPr>
          <p:cNvSpPr/>
          <p:nvPr/>
        </p:nvSpPr>
        <p:spPr>
          <a:xfrm>
            <a:off x="896791" y="384273"/>
            <a:ext cx="5356283" cy="359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01DF50FD-4D28-05F1-5A6F-EB7B0F236F76}"/>
              </a:ext>
            </a:extLst>
          </p:cNvPr>
          <p:cNvSpPr/>
          <p:nvPr/>
        </p:nvSpPr>
        <p:spPr>
          <a:xfrm>
            <a:off x="10901197" y="0"/>
            <a:ext cx="1290803" cy="10939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8777F162-C0E2-EA3E-C2B7-91502BCFFF64}"/>
              </a:ext>
            </a:extLst>
          </p:cNvPr>
          <p:cNvSpPr/>
          <p:nvPr/>
        </p:nvSpPr>
        <p:spPr>
          <a:xfrm>
            <a:off x="4962271" y="2265238"/>
            <a:ext cx="1290803" cy="5385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08F21D9D-D2B6-4407-DCFB-DDF57A9A879C}"/>
              </a:ext>
            </a:extLst>
          </p:cNvPr>
          <p:cNvSpPr/>
          <p:nvPr/>
        </p:nvSpPr>
        <p:spPr>
          <a:xfrm>
            <a:off x="5091731" y="4474667"/>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9C2F8FD0-2591-9141-7084-82846B256F83}"/>
              </a:ext>
            </a:extLst>
          </p:cNvPr>
          <p:cNvSpPr/>
          <p:nvPr/>
        </p:nvSpPr>
        <p:spPr>
          <a:xfrm>
            <a:off x="5607673" y="4675782"/>
            <a:ext cx="1290803" cy="316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C5F79E12-6537-3782-A95F-631E06AC948C}"/>
              </a:ext>
            </a:extLst>
          </p:cNvPr>
          <p:cNvSpPr txBox="1"/>
          <p:nvPr/>
        </p:nvSpPr>
        <p:spPr>
          <a:xfrm>
            <a:off x="4499073" y="1530353"/>
            <a:ext cx="1520260" cy="72814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Giai đoạn 1: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Khởi đầu</a:t>
            </a:r>
          </a:p>
        </p:txBody>
      </p:sp>
      <p:sp>
        <p:nvSpPr>
          <p:cNvPr id="16" name="TextBox 15">
            <a:extLst>
              <a:ext uri="{FF2B5EF4-FFF2-40B4-BE49-F238E27FC236}">
                <a16:creationId xmlns:a16="http://schemas.microsoft.com/office/drawing/2014/main" id="{FCB70416-39EE-C20C-3DF6-C29F0AD97962}"/>
              </a:ext>
            </a:extLst>
          </p:cNvPr>
          <p:cNvSpPr txBox="1"/>
          <p:nvPr/>
        </p:nvSpPr>
        <p:spPr>
          <a:xfrm>
            <a:off x="4499073" y="3465464"/>
            <a:ext cx="1520260" cy="72814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Giai đoạn 2: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Kéo dài</a:t>
            </a:r>
          </a:p>
        </p:txBody>
      </p:sp>
      <p:sp>
        <p:nvSpPr>
          <p:cNvPr id="17" name="TextBox 16">
            <a:extLst>
              <a:ext uri="{FF2B5EF4-FFF2-40B4-BE49-F238E27FC236}">
                <a16:creationId xmlns:a16="http://schemas.microsoft.com/office/drawing/2014/main" id="{85451607-827D-0A37-D6BE-BDA0E821C920}"/>
              </a:ext>
            </a:extLst>
          </p:cNvPr>
          <p:cNvSpPr txBox="1"/>
          <p:nvPr/>
        </p:nvSpPr>
        <p:spPr>
          <a:xfrm>
            <a:off x="4504682" y="5193851"/>
            <a:ext cx="1520260" cy="72814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Giai đoạn 3: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Kết thúc</a:t>
            </a:r>
          </a:p>
        </p:txBody>
      </p:sp>
      <p:sp>
        <p:nvSpPr>
          <p:cNvPr id="18" name="TextBox 17">
            <a:extLst>
              <a:ext uri="{FF2B5EF4-FFF2-40B4-BE49-F238E27FC236}">
                <a16:creationId xmlns:a16="http://schemas.microsoft.com/office/drawing/2014/main" id="{8B4DEF0A-A4BA-8A45-0B1F-B53527EFD89A}"/>
              </a:ext>
            </a:extLst>
          </p:cNvPr>
          <p:cNvSpPr txBox="1"/>
          <p:nvPr/>
        </p:nvSpPr>
        <p:spPr>
          <a:xfrm>
            <a:off x="8408568" y="194455"/>
            <a:ext cx="15146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Ribosome </a:t>
            </a:r>
          </a:p>
        </p:txBody>
      </p:sp>
      <p:cxnSp>
        <p:nvCxnSpPr>
          <p:cNvPr id="20" name="Straight Connector 19">
            <a:extLst>
              <a:ext uri="{FF2B5EF4-FFF2-40B4-BE49-F238E27FC236}">
                <a16:creationId xmlns:a16="http://schemas.microsoft.com/office/drawing/2014/main" id="{55D988DA-140F-7AF9-D869-2F3A4246D3D3}"/>
              </a:ext>
            </a:extLst>
          </p:cNvPr>
          <p:cNvCxnSpPr/>
          <p:nvPr/>
        </p:nvCxnSpPr>
        <p:spPr>
          <a:xfrm>
            <a:off x="7752766" y="384273"/>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F7D8D2-D54A-1988-79DC-B7D9EC6B9471}"/>
              </a:ext>
            </a:extLst>
          </p:cNvPr>
          <p:cNvCxnSpPr/>
          <p:nvPr/>
        </p:nvCxnSpPr>
        <p:spPr>
          <a:xfrm>
            <a:off x="7320810" y="1225746"/>
            <a:ext cx="633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2935583-C96B-C3BA-5E66-EFEE80C7E634}"/>
              </a:ext>
            </a:extLst>
          </p:cNvPr>
          <p:cNvSpPr txBox="1"/>
          <p:nvPr/>
        </p:nvSpPr>
        <p:spPr>
          <a:xfrm>
            <a:off x="7948563" y="1041080"/>
            <a:ext cx="633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Met </a:t>
            </a:r>
          </a:p>
        </p:txBody>
      </p:sp>
      <p:sp>
        <p:nvSpPr>
          <p:cNvPr id="23" name="TextBox 22">
            <a:extLst>
              <a:ext uri="{FF2B5EF4-FFF2-40B4-BE49-F238E27FC236}">
                <a16:creationId xmlns:a16="http://schemas.microsoft.com/office/drawing/2014/main" id="{63C47A30-019F-AA4F-28AE-45FD14359103}"/>
              </a:ext>
            </a:extLst>
          </p:cNvPr>
          <p:cNvSpPr txBox="1"/>
          <p:nvPr/>
        </p:nvSpPr>
        <p:spPr>
          <a:xfrm>
            <a:off x="135570" y="2030132"/>
            <a:ext cx="4088621" cy="3102534"/>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Hoạt động trang 176: </a:t>
            </a:r>
            <a:endParaRPr kumimoji="0" lang="en-US" sz="22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Đọc thông tin trên và quan sát Hình 40.4, trả lời các câu hỏi sau: </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 Có những thành phần nào tham gia quá trình dịch mã? Nêu vai trò của mỗi thành phần trong quá trình dịch mã.</a:t>
            </a:r>
          </a:p>
        </p:txBody>
      </p:sp>
    </p:spTree>
    <p:extLst>
      <p:ext uri="{BB962C8B-B14F-4D97-AF65-F5344CB8AC3E}">
        <p14:creationId xmlns:p14="http://schemas.microsoft.com/office/powerpoint/2010/main" val="30364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E235B48-55FA-5487-9FFF-A74C95248380}"/>
              </a:ext>
            </a:extLst>
          </p:cNvPr>
          <p:cNvGrpSpPr/>
          <p:nvPr/>
        </p:nvGrpSpPr>
        <p:grpSpPr>
          <a:xfrm>
            <a:off x="328570" y="166663"/>
            <a:ext cx="11534859" cy="6567300"/>
            <a:chOff x="328570" y="166663"/>
            <a:chExt cx="11534859" cy="6567300"/>
          </a:xfrm>
        </p:grpSpPr>
        <p:pic>
          <p:nvPicPr>
            <p:cNvPr id="5" name="Picture 4">
              <a:extLst>
                <a:ext uri="{FF2B5EF4-FFF2-40B4-BE49-F238E27FC236}">
                  <a16:creationId xmlns:a16="http://schemas.microsoft.com/office/drawing/2014/main" id="{D47CDA2C-85CD-B7AC-3153-B115A5974647}"/>
                </a:ext>
              </a:extLst>
            </p:cNvPr>
            <p:cNvPicPr>
              <a:picLocks noChangeAspect="1"/>
            </p:cNvPicPr>
            <p:nvPr/>
          </p:nvPicPr>
          <p:blipFill>
            <a:blip r:embed="rId2"/>
            <a:stretch>
              <a:fillRect/>
            </a:stretch>
          </p:blipFill>
          <p:spPr>
            <a:xfrm>
              <a:off x="328570" y="166663"/>
              <a:ext cx="11534859" cy="6524673"/>
            </a:xfrm>
            <a:prstGeom prst="rect">
              <a:avLst/>
            </a:prstGeom>
          </p:spPr>
        </p:pic>
        <p:sp>
          <p:nvSpPr>
            <p:cNvPr id="6" name="Rectangle 5">
              <a:extLst>
                <a:ext uri="{FF2B5EF4-FFF2-40B4-BE49-F238E27FC236}">
                  <a16:creationId xmlns:a16="http://schemas.microsoft.com/office/drawing/2014/main" id="{FD04C6EF-5D05-7647-657E-6C5821548DD2}"/>
                </a:ext>
              </a:extLst>
            </p:cNvPr>
            <p:cNvSpPr/>
            <p:nvPr/>
          </p:nvSpPr>
          <p:spPr>
            <a:xfrm rot="1820547">
              <a:off x="1391051" y="2306298"/>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A7DD1E9-B128-CF02-211C-B5742B837ABB}"/>
                </a:ext>
              </a:extLst>
            </p:cNvPr>
            <p:cNvSpPr/>
            <p:nvPr/>
          </p:nvSpPr>
          <p:spPr>
            <a:xfrm rot="832955">
              <a:off x="4534302" y="1047513"/>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1F47F405-E65C-B0B9-8BF2-35E98E176B2A}"/>
                </a:ext>
              </a:extLst>
            </p:cNvPr>
            <p:cNvSpPr/>
            <p:nvPr/>
          </p:nvSpPr>
          <p:spPr>
            <a:xfrm>
              <a:off x="1174323" y="5686831"/>
              <a:ext cx="1878590" cy="609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FD11C99-FAE6-4868-8DBC-E1EFD3282C91}"/>
                </a:ext>
              </a:extLst>
            </p:cNvPr>
            <p:cNvSpPr/>
            <p:nvPr/>
          </p:nvSpPr>
          <p:spPr>
            <a:xfrm>
              <a:off x="5156704" y="6365966"/>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84DC71F-D46A-EA79-548C-786129470C77}"/>
                </a:ext>
              </a:extLst>
            </p:cNvPr>
            <p:cNvSpPr/>
            <p:nvPr/>
          </p:nvSpPr>
          <p:spPr>
            <a:xfrm>
              <a:off x="8982599" y="3428999"/>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1A3BA59-8A9F-B8AF-AF0F-C1FE11F1DFF5}"/>
                </a:ext>
              </a:extLst>
            </p:cNvPr>
            <p:cNvSpPr/>
            <p:nvPr/>
          </p:nvSpPr>
          <p:spPr>
            <a:xfrm>
              <a:off x="8533814" y="5565213"/>
              <a:ext cx="1878590" cy="36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43791817-8A74-6EE7-C90F-79AE5D2455DF}"/>
                </a:ext>
              </a:extLst>
            </p:cNvPr>
            <p:cNvSpPr txBox="1"/>
            <p:nvPr/>
          </p:nvSpPr>
          <p:spPr>
            <a:xfrm>
              <a:off x="4923508" y="6259751"/>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Ribosome </a:t>
              </a:r>
            </a:p>
          </p:txBody>
        </p:sp>
        <p:sp>
          <p:nvSpPr>
            <p:cNvPr id="13" name="TextBox 12">
              <a:extLst>
                <a:ext uri="{FF2B5EF4-FFF2-40B4-BE49-F238E27FC236}">
                  <a16:creationId xmlns:a16="http://schemas.microsoft.com/office/drawing/2014/main" id="{00019345-D656-F5EC-66EC-B3B852ADFCD7}"/>
                </a:ext>
              </a:extLst>
            </p:cNvPr>
            <p:cNvSpPr txBox="1"/>
            <p:nvPr/>
          </p:nvSpPr>
          <p:spPr>
            <a:xfrm>
              <a:off x="7734026" y="5585050"/>
              <a:ext cx="23449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Bộ ba</a:t>
              </a:r>
            </a:p>
          </p:txBody>
        </p:sp>
        <p:sp>
          <p:nvSpPr>
            <p:cNvPr id="14" name="TextBox 13">
              <a:extLst>
                <a:ext uri="{FF2B5EF4-FFF2-40B4-BE49-F238E27FC236}">
                  <a16:creationId xmlns:a16="http://schemas.microsoft.com/office/drawing/2014/main" id="{EF8935A4-42F0-4B9E-3D60-3D76BC2F704E}"/>
                </a:ext>
              </a:extLst>
            </p:cNvPr>
            <p:cNvSpPr txBox="1"/>
            <p:nvPr/>
          </p:nvSpPr>
          <p:spPr>
            <a:xfrm>
              <a:off x="8261348" y="3412942"/>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tRNA</a:t>
              </a:r>
            </a:p>
          </p:txBody>
        </p:sp>
        <p:sp>
          <p:nvSpPr>
            <p:cNvPr id="15" name="TextBox 14">
              <a:extLst>
                <a:ext uri="{FF2B5EF4-FFF2-40B4-BE49-F238E27FC236}">
                  <a16:creationId xmlns:a16="http://schemas.microsoft.com/office/drawing/2014/main" id="{34860B83-00F0-64BA-C3A2-C79CA5D92514}"/>
                </a:ext>
              </a:extLst>
            </p:cNvPr>
            <p:cNvSpPr txBox="1"/>
            <p:nvPr/>
          </p:nvSpPr>
          <p:spPr>
            <a:xfrm>
              <a:off x="4488611" y="1202674"/>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Amino acid</a:t>
              </a:r>
            </a:p>
          </p:txBody>
        </p:sp>
        <p:sp>
          <p:nvSpPr>
            <p:cNvPr id="16" name="TextBox 15">
              <a:extLst>
                <a:ext uri="{FF2B5EF4-FFF2-40B4-BE49-F238E27FC236}">
                  <a16:creationId xmlns:a16="http://schemas.microsoft.com/office/drawing/2014/main" id="{6CEACDA6-DF55-7030-ECF9-AC2EFA559A12}"/>
                </a:ext>
              </a:extLst>
            </p:cNvPr>
            <p:cNvSpPr txBox="1"/>
            <p:nvPr/>
          </p:nvSpPr>
          <p:spPr>
            <a:xfrm>
              <a:off x="901857" y="5686831"/>
              <a:ext cx="21510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Mạch mRNA</a:t>
              </a:r>
            </a:p>
          </p:txBody>
        </p:sp>
        <p:sp>
          <p:nvSpPr>
            <p:cNvPr id="17" name="TextBox 16">
              <a:extLst>
                <a:ext uri="{FF2B5EF4-FFF2-40B4-BE49-F238E27FC236}">
                  <a16:creationId xmlns:a16="http://schemas.microsoft.com/office/drawing/2014/main" id="{7EB4B088-D68C-1CD7-2A3C-9D0C135284CF}"/>
                </a:ext>
              </a:extLst>
            </p:cNvPr>
            <p:cNvSpPr txBox="1"/>
            <p:nvPr/>
          </p:nvSpPr>
          <p:spPr>
            <a:xfrm rot="1857920">
              <a:off x="765431" y="2191815"/>
              <a:ext cx="27382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Times New Roman" panose="02020603050405020304" pitchFamily="18" charset="0"/>
                </a:rPr>
                <a:t>Chuỗi amino acid</a:t>
              </a:r>
            </a:p>
          </p:txBody>
        </p:sp>
      </p:grpSp>
    </p:spTree>
    <p:extLst>
      <p:ext uri="{BB962C8B-B14F-4D97-AF65-F5344CB8AC3E}">
        <p14:creationId xmlns:p14="http://schemas.microsoft.com/office/powerpoint/2010/main" val="1944253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364D044-AD4C-E21B-C217-EBAAC02DBD06}"/>
              </a:ext>
            </a:extLst>
          </p:cNvPr>
          <p:cNvGrpSpPr/>
          <p:nvPr/>
        </p:nvGrpSpPr>
        <p:grpSpPr>
          <a:xfrm>
            <a:off x="187102" y="194941"/>
            <a:ext cx="6699904" cy="5203141"/>
            <a:chOff x="1758171" y="896168"/>
            <a:chExt cx="6699904" cy="5203141"/>
          </a:xfrm>
        </p:grpSpPr>
        <p:pic>
          <p:nvPicPr>
            <p:cNvPr id="5" name="Picture 4" descr="A diagram of a cell&#10;&#10;Description automatically generated">
              <a:extLst>
                <a:ext uri="{FF2B5EF4-FFF2-40B4-BE49-F238E27FC236}">
                  <a16:creationId xmlns:a16="http://schemas.microsoft.com/office/drawing/2014/main" id="{54470160-7F39-6B43-7400-B79099DB79F5}"/>
                </a:ext>
              </a:extLst>
            </p:cNvPr>
            <p:cNvPicPr>
              <a:picLocks noChangeAspect="1"/>
            </p:cNvPicPr>
            <p:nvPr/>
          </p:nvPicPr>
          <p:blipFill rotWithShape="1">
            <a:blip r:embed="rId2"/>
            <a:srcRect t="18405" b="7731"/>
            <a:stretch/>
          </p:blipFill>
          <p:spPr>
            <a:xfrm>
              <a:off x="1758171" y="896168"/>
              <a:ext cx="6184900" cy="5065663"/>
            </a:xfrm>
            <a:prstGeom prst="rect">
              <a:avLst/>
            </a:prstGeom>
          </p:spPr>
        </p:pic>
        <p:sp>
          <p:nvSpPr>
            <p:cNvPr id="6" name="Rectangle 5">
              <a:extLst>
                <a:ext uri="{FF2B5EF4-FFF2-40B4-BE49-F238E27FC236}">
                  <a16:creationId xmlns:a16="http://schemas.microsoft.com/office/drawing/2014/main" id="{8DA4E9E0-9CC8-99C4-279E-52A874D9E18E}"/>
                </a:ext>
              </a:extLst>
            </p:cNvPr>
            <p:cNvSpPr/>
            <p:nvPr/>
          </p:nvSpPr>
          <p:spPr>
            <a:xfrm rot="20570787">
              <a:off x="4400163" y="988348"/>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A21ECB85-0845-F360-67E6-4EE0AB2CCBBD}"/>
                </a:ext>
              </a:extLst>
            </p:cNvPr>
            <p:cNvSpPr/>
            <p:nvPr/>
          </p:nvSpPr>
          <p:spPr>
            <a:xfrm>
              <a:off x="6851652" y="1543376"/>
              <a:ext cx="1606423"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Amino acid</a:t>
              </a:r>
            </a:p>
          </p:txBody>
        </p:sp>
        <p:sp>
          <p:nvSpPr>
            <p:cNvPr id="8" name="Rectangle 7">
              <a:extLst>
                <a:ext uri="{FF2B5EF4-FFF2-40B4-BE49-F238E27FC236}">
                  <a16:creationId xmlns:a16="http://schemas.microsoft.com/office/drawing/2014/main" id="{93AAF8DB-EEB0-78D0-B03F-62E4D3319580}"/>
                </a:ext>
              </a:extLst>
            </p:cNvPr>
            <p:cNvSpPr/>
            <p:nvPr/>
          </p:nvSpPr>
          <p:spPr>
            <a:xfrm>
              <a:off x="1758171" y="5773939"/>
              <a:ext cx="1022770" cy="325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mRNA</a:t>
              </a:r>
            </a:p>
          </p:txBody>
        </p:sp>
        <p:sp>
          <p:nvSpPr>
            <p:cNvPr id="9" name="Rectangle 8">
              <a:extLst>
                <a:ext uri="{FF2B5EF4-FFF2-40B4-BE49-F238E27FC236}">
                  <a16:creationId xmlns:a16="http://schemas.microsoft.com/office/drawing/2014/main" id="{F5EEED21-CD85-F25A-2327-2983D8F63BA9}"/>
                </a:ext>
              </a:extLst>
            </p:cNvPr>
            <p:cNvSpPr/>
            <p:nvPr/>
          </p:nvSpPr>
          <p:spPr>
            <a:xfrm>
              <a:off x="1840019" y="4112905"/>
              <a:ext cx="636814"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8B7146E0-1467-E277-1D6E-908CC7DE53BA}"/>
                </a:ext>
              </a:extLst>
            </p:cNvPr>
            <p:cNvSpPr/>
            <p:nvPr/>
          </p:nvSpPr>
          <p:spPr>
            <a:xfrm>
              <a:off x="7101061" y="5314624"/>
              <a:ext cx="703677" cy="538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2" name="Oval 11">
            <a:extLst>
              <a:ext uri="{FF2B5EF4-FFF2-40B4-BE49-F238E27FC236}">
                <a16:creationId xmlns:a16="http://schemas.microsoft.com/office/drawing/2014/main" id="{96B69C42-C9B1-B2BD-AF57-8297B0D8B095}"/>
              </a:ext>
            </a:extLst>
          </p:cNvPr>
          <p:cNvSpPr/>
          <p:nvPr/>
        </p:nvSpPr>
        <p:spPr>
          <a:xfrm>
            <a:off x="5352295" y="759069"/>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22F78D6C-38B5-EE1A-2D5D-5CB65AD1DB7A}"/>
              </a:ext>
            </a:extLst>
          </p:cNvPr>
          <p:cNvSpPr/>
          <p:nvPr/>
        </p:nvSpPr>
        <p:spPr>
          <a:xfrm>
            <a:off x="3730527" y="4743867"/>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4D913520-86EA-8E75-15C4-46F4D66ABD7E}"/>
              </a:ext>
            </a:extLst>
          </p:cNvPr>
          <p:cNvSpPr/>
          <p:nvPr/>
        </p:nvSpPr>
        <p:spPr>
          <a:xfrm>
            <a:off x="0" y="5048500"/>
            <a:ext cx="1534711" cy="491530"/>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FFD4FB11-5240-D819-C6BE-A5B47D2DDFDF}"/>
              </a:ext>
            </a:extLst>
          </p:cNvPr>
          <p:cNvSpPr/>
          <p:nvPr/>
        </p:nvSpPr>
        <p:spPr>
          <a:xfrm>
            <a:off x="1534711" y="2337923"/>
            <a:ext cx="916597" cy="430522"/>
          </a:xfrm>
          <a:prstGeom prst="ellips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16" name="Table 15">
            <a:extLst>
              <a:ext uri="{FF2B5EF4-FFF2-40B4-BE49-F238E27FC236}">
                <a16:creationId xmlns:a16="http://schemas.microsoft.com/office/drawing/2014/main" id="{94623D12-44A3-205D-FE11-6E3E03146E46}"/>
              </a:ext>
            </a:extLst>
          </p:cNvPr>
          <p:cNvGraphicFramePr>
            <a:graphicFrameLocks noGrp="1"/>
          </p:cNvGraphicFramePr>
          <p:nvPr/>
        </p:nvGraphicFramePr>
        <p:xfrm>
          <a:off x="6498423" y="1415216"/>
          <a:ext cx="5477671" cy="5230199"/>
        </p:xfrm>
        <a:graphic>
          <a:graphicData uri="http://schemas.openxmlformats.org/drawingml/2006/table">
            <a:tbl>
              <a:tblPr firstRow="1" bandRow="1">
                <a:tableStyleId>{AF606853-7671-496A-8E4F-DF71F8EC918B}</a:tableStyleId>
              </a:tblPr>
              <a:tblGrid>
                <a:gridCol w="1544802">
                  <a:extLst>
                    <a:ext uri="{9D8B030D-6E8A-4147-A177-3AD203B41FA5}">
                      <a16:colId xmlns:a16="http://schemas.microsoft.com/office/drawing/2014/main" val="3876832782"/>
                    </a:ext>
                  </a:extLst>
                </a:gridCol>
                <a:gridCol w="3932869">
                  <a:extLst>
                    <a:ext uri="{9D8B030D-6E8A-4147-A177-3AD203B41FA5}">
                      <a16:colId xmlns:a16="http://schemas.microsoft.com/office/drawing/2014/main" val="1699802755"/>
                    </a:ext>
                  </a:extLst>
                </a:gridCol>
              </a:tblGrid>
              <a:tr h="464354">
                <a:tc>
                  <a:txBody>
                    <a:bodyPr/>
                    <a:lstStyle/>
                    <a:p>
                      <a:pPr algn="ctr">
                        <a:lnSpc>
                          <a:spcPct val="120000"/>
                        </a:lnSpc>
                      </a:pPr>
                      <a:r>
                        <a:rPr lang="en-US" sz="1900">
                          <a:latin typeface="Times New Roman" panose="02020603050405020304" pitchFamily="18" charset="0"/>
                          <a:cs typeface="Times New Roman" panose="02020603050405020304" pitchFamily="18" charset="0"/>
                        </a:rPr>
                        <a:t>Thành phần</a:t>
                      </a:r>
                    </a:p>
                  </a:txBody>
                  <a:tcPr anchor="ctr"/>
                </a:tc>
                <a:tc>
                  <a:txBody>
                    <a:bodyPr/>
                    <a:lstStyle/>
                    <a:p>
                      <a:pPr algn="ctr">
                        <a:lnSpc>
                          <a:spcPct val="120000"/>
                        </a:lnSpc>
                      </a:pPr>
                      <a:r>
                        <a:rPr lang="en-US" sz="1900">
                          <a:latin typeface="Times New Roman" panose="02020603050405020304" pitchFamily="18" charset="0"/>
                          <a:cs typeface="Times New Roman" panose="02020603050405020304" pitchFamily="18" charset="0"/>
                        </a:rPr>
                        <a:t>Vai trò</a:t>
                      </a:r>
                    </a:p>
                  </a:txBody>
                  <a:tcPr anchor="ctr"/>
                </a:tc>
                <a:extLst>
                  <a:ext uri="{0D108BD9-81ED-4DB2-BD59-A6C34878D82A}">
                    <a16:rowId xmlns:a16="http://schemas.microsoft.com/office/drawing/2014/main" val="2573482699"/>
                  </a:ext>
                </a:extLst>
              </a:tr>
              <a:tr h="854377">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mRNA</a:t>
                      </a:r>
                    </a:p>
                  </a:txBody>
                  <a:tcPr anchor="ctr"/>
                </a:tc>
                <a:tc>
                  <a:txBody>
                    <a:bodyPr/>
                    <a:lstStyle/>
                    <a:p>
                      <a:pPr algn="just">
                        <a:lnSpc>
                          <a:spcPct val="120000"/>
                        </a:lnSpc>
                      </a:pP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khuôn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mang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thông</a:t>
                      </a:r>
                      <a:r>
                        <a:rPr lang="en-US" sz="1900" dirty="0">
                          <a:latin typeface="Times New Roman" panose="02020603050405020304" pitchFamily="18" charset="0"/>
                          <a:cs typeface="Times New Roman" panose="02020603050405020304" pitchFamily="18" charset="0"/>
                        </a:rPr>
                        <a:t> tin </a:t>
                      </a:r>
                      <a:r>
                        <a:rPr lang="en-US" sz="1900" dirty="0" err="1">
                          <a:latin typeface="Times New Roman" panose="02020603050405020304" pitchFamily="18" charset="0"/>
                          <a:cs typeface="Times New Roman" panose="02020603050405020304" pitchFamily="18" charset="0"/>
                        </a:rPr>
                        <a:t>mã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hóa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chuỗi</a:t>
                      </a:r>
                      <a:r>
                        <a:rPr lang="en-US" sz="1900" dirty="0">
                          <a:latin typeface="Times New Roman" panose="02020603050405020304" pitchFamily="18" charset="0"/>
                          <a:cs typeface="Times New Roman" panose="02020603050405020304" pitchFamily="18" charset="0"/>
                        </a:rPr>
                        <a:t> polypeptide.</a:t>
                      </a:r>
                    </a:p>
                  </a:txBody>
                  <a:tcPr anchor="ctr"/>
                </a:tc>
                <a:extLst>
                  <a:ext uri="{0D108BD9-81ED-4DB2-BD59-A6C34878D82A}">
                    <a16:rowId xmlns:a16="http://schemas.microsoft.com/office/drawing/2014/main" val="3412241410"/>
                  </a:ext>
                </a:extLst>
              </a:tr>
              <a:tr h="780046">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Amino acid</a:t>
                      </a:r>
                    </a:p>
                  </a:txBody>
                  <a:tcPr anchor="ctr"/>
                </a:tc>
                <a:tc>
                  <a:txBody>
                    <a:bodyPr/>
                    <a:lstStyle/>
                    <a:p>
                      <a:pPr algn="just">
                        <a:lnSpc>
                          <a:spcPct val="120000"/>
                        </a:lnSpc>
                      </a:pPr>
                      <a:r>
                        <a:rPr lang="en-US" sz="1900">
                          <a:latin typeface="Times New Roman" panose="02020603050405020304" pitchFamily="18" charset="0"/>
                          <a:cs typeface="Times New Roman" panose="02020603050405020304" pitchFamily="18" charset="0"/>
                        </a:rPr>
                        <a:t>nguyên liệu tổng hợp chuỗi polypeptide.</a:t>
                      </a:r>
                    </a:p>
                  </a:txBody>
                  <a:tcPr anchor="ctr"/>
                </a:tc>
                <a:extLst>
                  <a:ext uri="{0D108BD9-81ED-4DB2-BD59-A6C34878D82A}">
                    <a16:rowId xmlns:a16="http://schemas.microsoft.com/office/drawing/2014/main" val="3528208236"/>
                  </a:ext>
                </a:extLst>
              </a:tr>
              <a:tr h="1634418">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tRNA</a:t>
                      </a:r>
                    </a:p>
                  </a:txBody>
                  <a:tcPr anchor="ctr"/>
                </a:tc>
                <a:tc>
                  <a:txBody>
                    <a:bodyPr/>
                    <a:lstStyle/>
                    <a:p>
                      <a:pPr algn="just">
                        <a:lnSpc>
                          <a:spcPct val="120000"/>
                        </a:lnSpc>
                      </a:pPr>
                      <a:r>
                        <a:rPr lang="vi-VN" sz="1900">
                          <a:latin typeface="Times New Roman" panose="02020603050405020304" pitchFamily="18" charset="0"/>
                          <a:cs typeface="Times New Roman" panose="02020603050405020304" pitchFamily="18" charset="0"/>
                        </a:rPr>
                        <a:t>thực hiện chức năng “phiên dịch” mã di truyền trên mRNA (mang đúng loại amino acid tương ứng với bộ ba trên mRNA quy định).</a:t>
                      </a:r>
                      <a:endParaRPr lang="en-US" sz="19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44091569"/>
                  </a:ext>
                </a:extLst>
              </a:tr>
              <a:tr h="1497004">
                <a:tc>
                  <a:txBody>
                    <a:bodyPr/>
                    <a:lstStyle/>
                    <a:p>
                      <a:pPr>
                        <a:lnSpc>
                          <a:spcPct val="120000"/>
                        </a:lnSpc>
                      </a:pPr>
                      <a:r>
                        <a:rPr lang="en-US" sz="1900" b="1">
                          <a:solidFill>
                            <a:srgbClr val="FFFF00"/>
                          </a:solidFill>
                          <a:latin typeface="Times New Roman" panose="02020603050405020304" pitchFamily="18" charset="0"/>
                          <a:cs typeface="Times New Roman" panose="02020603050405020304" pitchFamily="18" charset="0"/>
                        </a:rPr>
                        <a:t>Ribosome </a:t>
                      </a:r>
                    </a:p>
                  </a:txBody>
                  <a:tcPr anchor="ctr"/>
                </a:tc>
                <a:tc>
                  <a:txBody>
                    <a:bodyPr/>
                    <a:lstStyle/>
                    <a:p>
                      <a:pPr algn="just">
                        <a:lnSpc>
                          <a:spcPct val="120000"/>
                        </a:lnSpc>
                      </a:pPr>
                      <a:r>
                        <a:rPr lang="vi-VN" sz="1900" dirty="0">
                          <a:latin typeface="Times New Roman" panose="02020603050405020304" pitchFamily="18" charset="0"/>
                          <a:cs typeface="Times New Roman" panose="02020603050405020304" pitchFamily="18" charset="0"/>
                        </a:rPr>
                        <a:t>là nơi các </a:t>
                      </a:r>
                      <a:r>
                        <a:rPr lang="vi-VN" sz="1900" dirty="0" err="1">
                          <a:latin typeface="Times New Roman" panose="02020603050405020304" pitchFamily="18" charset="0"/>
                          <a:cs typeface="Times New Roman" panose="02020603050405020304" pitchFamily="18" charset="0"/>
                        </a:rPr>
                        <a:t>tRNA</a:t>
                      </a:r>
                      <a:r>
                        <a:rPr lang="vi-VN" sz="1900" dirty="0">
                          <a:latin typeface="Times New Roman" panose="02020603050405020304" pitchFamily="18" charset="0"/>
                          <a:cs typeface="Times New Roman" panose="02020603050405020304" pitchFamily="18" charset="0"/>
                        </a:rPr>
                        <a:t> đã được gắn </a:t>
                      </a:r>
                      <a:r>
                        <a:rPr lang="vi-VN" sz="1900" dirty="0" err="1">
                          <a:latin typeface="Times New Roman" panose="02020603050405020304" pitchFamily="18" charset="0"/>
                          <a:cs typeface="Times New Roman" panose="02020603050405020304" pitchFamily="18" charset="0"/>
                        </a:rPr>
                        <a:t>amino</a:t>
                      </a:r>
                      <a:r>
                        <a:rPr lang="vi-VN" sz="1900" dirty="0">
                          <a:latin typeface="Times New Roman" panose="02020603050405020304" pitchFamily="18" charset="0"/>
                          <a:cs typeface="Times New Roman" panose="02020603050405020304" pitchFamily="18" charset="0"/>
                        </a:rPr>
                        <a:t> </a:t>
                      </a:r>
                      <a:r>
                        <a:rPr lang="vi-VN" sz="1900" dirty="0" err="1">
                          <a:latin typeface="Times New Roman" panose="02020603050405020304" pitchFamily="18" charset="0"/>
                          <a:cs typeface="Times New Roman" panose="02020603050405020304" pitchFamily="18" charset="0"/>
                        </a:rPr>
                        <a:t>acid</a:t>
                      </a:r>
                      <a:r>
                        <a:rPr lang="vi-VN" sz="1900" dirty="0">
                          <a:latin typeface="Times New Roman" panose="02020603050405020304" pitchFamily="18" charset="0"/>
                          <a:cs typeface="Times New Roman" panose="02020603050405020304" pitchFamily="18" charset="0"/>
                        </a:rPr>
                        <a:t> đọc và giải mã các bộ ba, tại đây hình thành liên kết giữa các </a:t>
                      </a:r>
                      <a:r>
                        <a:rPr lang="vi-VN" sz="1900" dirty="0" err="1">
                          <a:latin typeface="Times New Roman" panose="02020603050405020304" pitchFamily="18" charset="0"/>
                          <a:cs typeface="Times New Roman" panose="02020603050405020304" pitchFamily="18" charset="0"/>
                        </a:rPr>
                        <a:t>amino</a:t>
                      </a:r>
                      <a:r>
                        <a:rPr lang="vi-VN" sz="1900" dirty="0">
                          <a:latin typeface="Times New Roman" panose="02020603050405020304" pitchFamily="18" charset="0"/>
                          <a:cs typeface="Times New Roman" panose="02020603050405020304" pitchFamily="18" charset="0"/>
                        </a:rPr>
                        <a:t> </a:t>
                      </a:r>
                      <a:r>
                        <a:rPr lang="vi-VN" sz="1900" dirty="0" err="1">
                          <a:latin typeface="Times New Roman" panose="02020603050405020304" pitchFamily="18" charset="0"/>
                          <a:cs typeface="Times New Roman" panose="02020603050405020304" pitchFamily="18" charset="0"/>
                        </a:rPr>
                        <a:t>acid</a:t>
                      </a:r>
                      <a:r>
                        <a:rPr lang="vi-VN" sz="1900" dirty="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22650518"/>
                  </a:ext>
                </a:extLst>
              </a:tr>
            </a:tbl>
          </a:graphicData>
        </a:graphic>
      </p:graphicFrame>
    </p:spTree>
    <p:extLst>
      <p:ext uri="{BB962C8B-B14F-4D97-AF65-F5344CB8AC3E}">
        <p14:creationId xmlns:p14="http://schemas.microsoft.com/office/powerpoint/2010/main" val="25529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F8384B-72E9-9F5C-0F57-7B4502BE9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41" b="17318"/>
          <a:stretch/>
        </p:blipFill>
        <p:spPr bwMode="auto">
          <a:xfrm>
            <a:off x="0" y="0"/>
            <a:ext cx="12192000" cy="3792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7E6590-5946-26D5-6124-D6FE8CE08C66}"/>
              </a:ext>
            </a:extLst>
          </p:cNvPr>
          <p:cNvSpPr txBox="1"/>
          <p:nvPr/>
        </p:nvSpPr>
        <p:spPr>
          <a:xfrm>
            <a:off x="606794" y="4408673"/>
            <a:ext cx="10921378" cy="1796120"/>
          </a:xfrm>
          <a:prstGeom prst="roundRect">
            <a:avLst>
              <a:gd name="adj" fmla="val 5331"/>
            </a:avLst>
          </a:prstGeom>
          <a:solidFill>
            <a:schemeClr val="bg1"/>
          </a:solidFill>
          <a:ln w="28575">
            <a:solidFill>
              <a:schemeClr val="accent6"/>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1" i="0" u="none" strike="noStrike" kern="1200" cap="none" spc="0" normalizeH="0" baseline="0" noProof="0">
                <a:ln>
                  <a:noFill/>
                </a:ln>
                <a:solidFill>
                  <a:prstClr val="black"/>
                </a:solidFill>
                <a:effectLst/>
                <a:uLnTx/>
                <a:uFillTx/>
                <a:latin typeface="Arial" panose="020B0604020202020204" pitchFamily="34" charset="0"/>
                <a:ea typeface="+mn-ea"/>
                <a:cs typeface="+mn-cs"/>
              </a:rPr>
              <a:t>Hoạt động trang 176: </a:t>
            </a:r>
            <a:endParaRPr kumimoji="0" lang="en-US" sz="22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Đọc thông tin trên và quan sát Hình 40.4, trả lời các câu hỏi sau: </a:t>
            </a:r>
            <a:endPar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Quá trình dịch mã gồm những giai đoạn nào? Mô tả khái quát diễn biến quá trình dịch mã.</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Dịch mã là gì?</a:t>
            </a:r>
          </a:p>
        </p:txBody>
      </p:sp>
    </p:spTree>
    <p:extLst>
      <p:ext uri="{BB962C8B-B14F-4D97-AF65-F5344CB8AC3E}">
        <p14:creationId xmlns:p14="http://schemas.microsoft.com/office/powerpoint/2010/main" val="35620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28A5E0-9829-5A3C-3D67-B20EC8991F98}"/>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Trả lời:</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Quá trình dịch mã gồm các giai đoạn sau:</a:t>
            </a:r>
          </a:p>
        </p:txBody>
      </p:sp>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487542796"/>
              </p:ext>
            </p:extLst>
          </p:nvPr>
        </p:nvGraphicFramePr>
        <p:xfrm>
          <a:off x="360431" y="1656505"/>
          <a:ext cx="11543597" cy="267932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1: </a:t>
                      </a:r>
                      <a:r>
                        <a:rPr lang="en-US" sz="2000">
                          <a:latin typeface="Times New Roman" panose="02020603050405020304" pitchFamily="18" charset="0"/>
                          <a:cs typeface="Times New Roman" panose="02020603050405020304" pitchFamily="18" charset="0"/>
                        </a:rPr>
                        <a:t>Mở đầu</a:t>
                      </a:r>
                    </a:p>
                  </a:txBody>
                  <a:tcPr anchor="ctr"/>
                </a:tc>
                <a:tc>
                  <a:txBody>
                    <a:bodyPr/>
                    <a:lstStyle/>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Tiểu đơn vị bé của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gắn với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 ở vị trí nhận biết đặc hiệu. Vị trí này nằm gần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mở đầu. </a:t>
                      </a:r>
                      <a:endParaRPr lang="en-US" sz="2000" dirty="0">
                        <a:latin typeface="Times New Roman" panose="02020603050405020304" pitchFamily="18" charset="0"/>
                        <a:cs typeface="Times New Roman" panose="02020603050405020304" pitchFamily="18" charset="0"/>
                      </a:endParaRP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tRNA</a:t>
                      </a:r>
                      <a:r>
                        <a:rPr lang="vi-VN" sz="2000" dirty="0">
                          <a:latin typeface="Times New Roman" panose="02020603050405020304" pitchFamily="18" charset="0"/>
                          <a:cs typeface="Times New Roman" panose="02020603050405020304" pitchFamily="18" charset="0"/>
                        </a:rPr>
                        <a:t> mang bộ ba đối mã với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AUG và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Met</a:t>
                      </a:r>
                      <a:r>
                        <a:rPr lang="vi-VN" sz="2000" dirty="0">
                          <a:latin typeface="Times New Roman" panose="02020603050405020304" pitchFamily="18" charset="0"/>
                          <a:cs typeface="Times New Roman" panose="02020603050405020304" pitchFamily="18" charset="0"/>
                        </a:rPr>
                        <a:t> khớp bổ sung với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mở đầu (AUG) trên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Tiểu đơn vị lớn của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tiến vào khớp với tiểu đơn vị bé hình thành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hoàn chỉnh sẵn sàng tổng hợp chuỗi </a:t>
                      </a:r>
                      <a:r>
                        <a:rPr lang="vi-VN" sz="2000" dirty="0" err="1">
                          <a:latin typeface="Times New Roman" panose="02020603050405020304" pitchFamily="18" charset="0"/>
                          <a:cs typeface="Times New Roman" panose="02020603050405020304" pitchFamily="18" charset="0"/>
                        </a:rPr>
                        <a:t>polypeptide</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134457"/>
                  </a:ext>
                </a:extLst>
              </a:tr>
            </a:tbl>
          </a:graphicData>
        </a:graphic>
      </p:graphicFrame>
    </p:spTree>
    <p:extLst>
      <p:ext uri="{BB962C8B-B14F-4D97-AF65-F5344CB8AC3E}">
        <p14:creationId xmlns:p14="http://schemas.microsoft.com/office/powerpoint/2010/main" val="32133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670266"/>
            <a:ext cx="6410695" cy="3973210"/>
          </a:xfrm>
        </p:spPr>
        <p:txBody>
          <a:bodyPr/>
          <a:lstStyle/>
          <a:p>
            <a:pPr algn="just">
              <a:lnSpc>
                <a:spcPct val="130000"/>
              </a:lnSpc>
              <a:spcAft>
                <a:spcPts val="0"/>
              </a:spcAft>
            </a:pPr>
            <a:r>
              <a:rPr lang="vi-VN" sz="2400" b="1">
                <a:solidFill>
                  <a:srgbClr val="C00000"/>
                </a:solidFill>
              </a:rPr>
              <a:t>Mã di truyền </a:t>
            </a:r>
            <a:r>
              <a:rPr lang="vi-VN" sz="2400">
                <a:solidFill>
                  <a:schemeClr val="tx1"/>
                </a:solidFill>
              </a:rPr>
              <a:t>là mật mã sinh học quy định thông tin về trình tự các amino acid trên chuỗi</a:t>
            </a:r>
            <a:r>
              <a:rPr lang="en-US" sz="2400">
                <a:solidFill>
                  <a:schemeClr val="tx1"/>
                </a:solidFill>
              </a:rPr>
              <a:t> </a:t>
            </a:r>
            <a:r>
              <a:rPr lang="vi-VN" sz="2400">
                <a:solidFill>
                  <a:schemeClr val="tx1"/>
                </a:solidFill>
              </a:rPr>
              <a:t>polypeptide được mã hoá bằng trình tự các nucleotide trên gene, qua phân tử trung gian</a:t>
            </a:r>
            <a:r>
              <a:rPr lang="en-US" sz="2400">
                <a:solidFill>
                  <a:schemeClr val="tx1"/>
                </a:solidFill>
              </a:rPr>
              <a:t> </a:t>
            </a:r>
            <a:r>
              <a:rPr lang="vi-VN" sz="2400" b="1">
                <a:solidFill>
                  <a:schemeClr val="accent1"/>
                </a:solidFill>
              </a:rPr>
              <a:t>mRNA. </a:t>
            </a:r>
            <a:endParaRPr lang="en-US" sz="2400" b="1">
              <a:solidFill>
                <a:schemeClr val="accent1"/>
              </a:solidFill>
            </a:endParaRPr>
          </a:p>
          <a:p>
            <a:pPr algn="just">
              <a:lnSpc>
                <a:spcPct val="130000"/>
              </a:lnSpc>
              <a:spcAft>
                <a:spcPts val="0"/>
              </a:spcAft>
            </a:pPr>
            <a:r>
              <a:rPr lang="vi-VN" sz="2400">
                <a:solidFill>
                  <a:schemeClr val="tx1"/>
                </a:solidFill>
              </a:rPr>
              <a:t>Mỗi amino acid trên chuỗi polypeptide được mã hoá bởi một bộ ba ribonucleotide</a:t>
            </a:r>
            <a:r>
              <a:rPr lang="en-US" sz="2400">
                <a:solidFill>
                  <a:schemeClr val="tx1"/>
                </a:solidFill>
              </a:rPr>
              <a:t> </a:t>
            </a:r>
            <a:r>
              <a:rPr lang="vi-VN" sz="2400">
                <a:solidFill>
                  <a:schemeClr val="tx1"/>
                </a:solidFill>
              </a:rPr>
              <a:t>liền kề trên mRNA, được gọi là </a:t>
            </a:r>
            <a:r>
              <a:rPr lang="vi-VN" sz="2400" b="1">
                <a:solidFill>
                  <a:schemeClr val="accent3"/>
                </a:solidFill>
              </a:rPr>
              <a:t>codon. </a:t>
            </a:r>
            <a:endParaRPr lang="en-US" sz="2400" b="1">
              <a:solidFill>
                <a:schemeClr val="accent3"/>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3" name="Picture 2">
            <a:extLst>
              <a:ext uri="{FF2B5EF4-FFF2-40B4-BE49-F238E27FC236}">
                <a16:creationId xmlns:a16="http://schemas.microsoft.com/office/drawing/2014/main" id="{DA83767F-0E99-03D5-555E-4C87624AD900}"/>
              </a:ext>
            </a:extLst>
          </p:cNvPr>
          <p:cNvPicPr>
            <a:picLocks noChangeAspect="1"/>
          </p:cNvPicPr>
          <p:nvPr/>
        </p:nvPicPr>
        <p:blipFill>
          <a:blip r:embed="rId2"/>
          <a:stretch>
            <a:fillRect/>
          </a:stretch>
        </p:blipFill>
        <p:spPr>
          <a:xfrm>
            <a:off x="7343156" y="0"/>
            <a:ext cx="4848844" cy="6858000"/>
          </a:xfrm>
          <a:prstGeom prst="rect">
            <a:avLst/>
          </a:prstGeom>
        </p:spPr>
      </p:pic>
      <p:sp>
        <p:nvSpPr>
          <p:cNvPr id="4" name="Rectangle: Single Corner Rounded 3">
            <a:extLst>
              <a:ext uri="{FF2B5EF4-FFF2-40B4-BE49-F238E27FC236}">
                <a16:creationId xmlns:a16="http://schemas.microsoft.com/office/drawing/2014/main" id="{6ABCF5E0-89B8-B1BB-0077-DF5EBFD20E36}"/>
              </a:ext>
            </a:extLst>
          </p:cNvPr>
          <p:cNvSpPr/>
          <p:nvPr/>
        </p:nvSpPr>
        <p:spPr>
          <a:xfrm flipV="1">
            <a:off x="0" y="-16831"/>
            <a:ext cx="3910042" cy="897570"/>
          </a:xfrm>
          <a:prstGeom prst="round1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6">
            <a:extLst>
              <a:ext uri="{FF2B5EF4-FFF2-40B4-BE49-F238E27FC236}">
                <a16:creationId xmlns:a16="http://schemas.microsoft.com/office/drawing/2014/main" id="{7875C19A-1AAE-476A-A316-A2CF92D763D3}"/>
              </a:ext>
            </a:extLst>
          </p:cNvPr>
          <p:cNvSpPr>
            <a:spLocks noGrp="1"/>
          </p:cNvSpPr>
          <p:nvPr>
            <p:ph type="title"/>
          </p:nvPr>
        </p:nvSpPr>
        <p:spPr>
          <a:xfrm>
            <a:off x="74252" y="181019"/>
            <a:ext cx="3964815" cy="535531"/>
          </a:xfrm>
        </p:spPr>
        <p:txBody>
          <a:bodyPr/>
          <a:lstStyle/>
          <a:p>
            <a:r>
              <a:rPr lang="en-US">
                <a:solidFill>
                  <a:schemeClr val="accent3"/>
                </a:solidFill>
              </a:rPr>
              <a:t>Mã di truyền là gì?</a:t>
            </a:r>
            <a:endParaRPr lang="en-US" dirty="0">
              <a:solidFill>
                <a:schemeClr val="accent3"/>
              </a:solidFill>
            </a:endParaRPr>
          </a:p>
        </p:txBody>
      </p:sp>
    </p:spTree>
    <p:extLst>
      <p:ext uri="{BB962C8B-B14F-4D97-AF65-F5344CB8AC3E}">
        <p14:creationId xmlns:p14="http://schemas.microsoft.com/office/powerpoint/2010/main" val="3733486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extLst>
              <p:ext uri="{D42A27DB-BD31-4B8C-83A1-F6EECF244321}">
                <p14:modId xmlns:p14="http://schemas.microsoft.com/office/powerpoint/2010/main" val="216401783"/>
              </p:ext>
            </p:extLst>
          </p:nvPr>
        </p:nvGraphicFramePr>
        <p:xfrm>
          <a:off x="360431" y="1656505"/>
          <a:ext cx="11543597" cy="456762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2: </a:t>
                      </a:r>
                      <a:r>
                        <a:rPr lang="en-US" sz="2000">
                          <a:latin typeface="Times New Roman" panose="02020603050405020304" pitchFamily="18" charset="0"/>
                          <a:cs typeface="Times New Roman" panose="02020603050405020304" pitchFamily="18" charset="0"/>
                        </a:rPr>
                        <a:t>Kéo dài</a:t>
                      </a:r>
                    </a:p>
                  </a:txBody>
                  <a:tcPr anchor="ctr"/>
                </a:tc>
                <a:tc>
                  <a:txBody>
                    <a:bodyPr/>
                    <a:lstStyle/>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tRNA</a:t>
                      </a:r>
                      <a:r>
                        <a:rPr lang="vi-VN" sz="2000" dirty="0">
                          <a:latin typeface="Times New Roman" panose="02020603050405020304" pitchFamily="18" charset="0"/>
                          <a:cs typeface="Times New Roman" panose="02020603050405020304" pitchFamily="18" charset="0"/>
                        </a:rPr>
                        <a:t> kế tiếp mang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tương ứng bắt cặp bổ sung với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thứ 2 trên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a:t>
                      </a: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xúc tác hình thành liên kết </a:t>
                      </a:r>
                      <a:r>
                        <a:rPr lang="vi-VN" sz="2000" dirty="0" err="1">
                          <a:latin typeface="Times New Roman" panose="02020603050405020304" pitchFamily="18" charset="0"/>
                          <a:cs typeface="Times New Roman" panose="02020603050405020304" pitchFamily="18" charset="0"/>
                        </a:rPr>
                        <a:t>peptide</a:t>
                      </a:r>
                      <a:r>
                        <a:rPr lang="vi-VN" sz="2000" dirty="0">
                          <a:latin typeface="Times New Roman" panose="02020603050405020304" pitchFamily="18" charset="0"/>
                          <a:cs typeface="Times New Roman" panose="02020603050405020304" pitchFamily="18" charset="0"/>
                        </a:rPr>
                        <a:t> giữa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Met</a:t>
                      </a:r>
                      <a:r>
                        <a:rPr lang="vi-VN" sz="2000" dirty="0">
                          <a:latin typeface="Times New Roman" panose="02020603050405020304" pitchFamily="18" charset="0"/>
                          <a:cs typeface="Times New Roman" panose="02020603050405020304" pitchFamily="18" charset="0"/>
                        </a:rPr>
                        <a:t> và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thứ 2.</a:t>
                      </a: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dịch chuyển một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trên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 theo chiều 5’ → 3’.</a:t>
                      </a: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tRNA</a:t>
                      </a:r>
                      <a:r>
                        <a:rPr lang="vi-VN" sz="2000" dirty="0">
                          <a:latin typeface="Times New Roman" panose="02020603050405020304" pitchFamily="18" charset="0"/>
                          <a:cs typeface="Times New Roman" panose="02020603050405020304" pitchFamily="18" charset="0"/>
                        </a:rPr>
                        <a:t> mới lại mang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tương ứng vào, bắt cặp với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kế tiếp → hình thành liên kết </a:t>
                      </a:r>
                      <a:r>
                        <a:rPr lang="vi-VN" sz="2000" dirty="0" err="1">
                          <a:latin typeface="Times New Roman" panose="02020603050405020304" pitchFamily="18" charset="0"/>
                          <a:cs typeface="Times New Roman" panose="02020603050405020304" pitchFamily="18" charset="0"/>
                        </a:rPr>
                        <a:t>peptide</a:t>
                      </a:r>
                      <a:r>
                        <a:rPr lang="vi-VN" sz="2000" dirty="0">
                          <a:latin typeface="Times New Roman" panose="02020603050405020304" pitchFamily="18" charset="0"/>
                          <a:cs typeface="Times New Roman" panose="02020603050405020304" pitchFamily="18" charset="0"/>
                        </a:rPr>
                        <a:t> mới.</a:t>
                      </a: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Quá trình lặp lại, làm cho chuỗi </a:t>
                      </a:r>
                      <a:r>
                        <a:rPr lang="vi-VN" sz="2000" dirty="0" err="1">
                          <a:latin typeface="Times New Roman" panose="02020603050405020304" pitchFamily="18" charset="0"/>
                          <a:cs typeface="Times New Roman" panose="02020603050405020304" pitchFamily="18" charset="0"/>
                        </a:rPr>
                        <a:t>polypeptide</a:t>
                      </a:r>
                      <a:r>
                        <a:rPr lang="vi-VN" sz="2000" dirty="0">
                          <a:latin typeface="Times New Roman" panose="02020603050405020304" pitchFamily="18" charset="0"/>
                          <a:cs typeface="Times New Roman" panose="02020603050405020304" pitchFamily="18" charset="0"/>
                        </a:rPr>
                        <a:t> ngày càng dài ra theo đúng trình tự mã hóa của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826172192"/>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3: </a:t>
                      </a:r>
                      <a:r>
                        <a:rPr lang="en-US" sz="2000">
                          <a:latin typeface="Times New Roman" panose="02020603050405020304" pitchFamily="18" charset="0"/>
                          <a:cs typeface="Times New Roman" panose="02020603050405020304" pitchFamily="18" charset="0"/>
                        </a:rPr>
                        <a:t>Kết thúc</a:t>
                      </a:r>
                    </a:p>
                  </a:txBody>
                  <a:tcPr anchor="ctr"/>
                </a:tc>
                <a:tc>
                  <a:txBody>
                    <a:bodyPr/>
                    <a:lstStyle/>
                    <a:p>
                      <a:pPr algn="just">
                        <a:lnSpc>
                          <a:spcPct val="120000"/>
                        </a:lnSpc>
                      </a:pPr>
                      <a:r>
                        <a:rPr lang="en-US" sz="2000" dirty="0">
                          <a:latin typeface="Times New Roman" panose="02020603050405020304" pitchFamily="18" charset="0"/>
                          <a:cs typeface="Times New Roman" panose="02020603050405020304" pitchFamily="18" charset="0"/>
                        </a:rPr>
                        <a:t>Khi ribosome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sang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thúc</a:t>
                      </a:r>
                      <a:r>
                        <a:rPr lang="en-US" sz="2000" dirty="0">
                          <a:latin typeface="Times New Roman" panose="02020603050405020304" pitchFamily="18" charset="0"/>
                          <a:cs typeface="Times New Roman" panose="02020603050405020304" pitchFamily="18" charset="0"/>
                        </a:rPr>
                        <a:t> (UAA/ UAG / UGA)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ribosome </a:t>
                      </a:r>
                      <a:r>
                        <a:rPr lang="en-US" sz="2000" dirty="0" err="1">
                          <a:latin typeface="Times New Roman" panose="02020603050405020304" pitchFamily="18" charset="0"/>
                          <a:cs typeface="Times New Roman" panose="02020603050405020304" pitchFamily="18" charset="0"/>
                        </a:rPr>
                        <a: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khỏi</a:t>
                      </a:r>
                      <a:r>
                        <a:rPr lang="en-US" sz="2000" dirty="0">
                          <a:latin typeface="Times New Roman" panose="02020603050405020304" pitchFamily="18" charset="0"/>
                          <a:cs typeface="Times New Roman" panose="02020603050405020304" pitchFamily="18" charset="0"/>
                        </a:rPr>
                        <a:t> mRNA,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chuỗi</a:t>
                      </a:r>
                      <a:r>
                        <a:rPr lang="en-US" sz="2000" dirty="0">
                          <a:latin typeface="Times New Roman" panose="02020603050405020304" pitchFamily="18" charset="0"/>
                          <a:cs typeface="Times New Roman" panose="02020603050405020304" pitchFamily="18" charset="0"/>
                        </a:rPr>
                        <a:t> polypeptide.</a:t>
                      </a:r>
                    </a:p>
                  </a:txBody>
                  <a:tcPr/>
                </a:tc>
                <a:extLst>
                  <a:ext uri="{0D108BD9-81ED-4DB2-BD59-A6C34878D82A}">
                    <a16:rowId xmlns:a16="http://schemas.microsoft.com/office/drawing/2014/main" val="196490443"/>
                  </a:ext>
                </a:extLst>
              </a:tr>
            </a:tbl>
          </a:graphicData>
        </a:graphic>
      </p:graphicFrame>
      <p:sp>
        <p:nvSpPr>
          <p:cNvPr id="2" name="TextBox 1">
            <a:extLst>
              <a:ext uri="{FF2B5EF4-FFF2-40B4-BE49-F238E27FC236}">
                <a16:creationId xmlns:a16="http://schemas.microsoft.com/office/drawing/2014/main" id="{4BBFCF66-BDDC-A1C8-6225-6E2BC63768AD}"/>
              </a:ext>
            </a:extLst>
          </p:cNvPr>
          <p:cNvSpPr txBox="1"/>
          <p:nvPr/>
        </p:nvSpPr>
        <p:spPr>
          <a:xfrm>
            <a:off x="360430" y="222956"/>
            <a:ext cx="5860855" cy="1075827"/>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Trả lời:</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Quá trình dịch mã gồm các giai đoạn sau:</a:t>
            </a:r>
          </a:p>
        </p:txBody>
      </p:sp>
    </p:spTree>
    <p:extLst>
      <p:ext uri="{BB962C8B-B14F-4D97-AF65-F5344CB8AC3E}">
        <p14:creationId xmlns:p14="http://schemas.microsoft.com/office/powerpoint/2010/main" val="2378574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950E0DB-54CD-71D6-ADEF-C377B071C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9"/>
          <a:stretch/>
        </p:blipFill>
        <p:spPr bwMode="auto">
          <a:xfrm>
            <a:off x="11112" y="0"/>
            <a:ext cx="12180888" cy="6111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163BB6-AAD1-B505-C093-5C9769A40A1D}"/>
              </a:ext>
            </a:extLst>
          </p:cNvPr>
          <p:cNvSpPr txBox="1"/>
          <p:nvPr/>
        </p:nvSpPr>
        <p:spPr>
          <a:xfrm>
            <a:off x="309942" y="5556103"/>
            <a:ext cx="9984070" cy="1111581"/>
          </a:xfrm>
          <a:prstGeom prst="roundRect">
            <a:avLst/>
          </a:prstGeom>
          <a:solidFill>
            <a:schemeClr val="bg1"/>
          </a:solid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3. Dịch mã </a:t>
            </a: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là quá trình tổng hợp chuỗi polypeptide (protein) dựa trên trình tự nucleotide trên bản phiên mã của gene (mRNA).</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402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89355" y="1078589"/>
            <a:ext cx="10966045" cy="3973210"/>
          </a:xfrm>
        </p:spPr>
        <p:txBody>
          <a:bodyPr/>
          <a:lstStyle/>
          <a:p>
            <a:pPr marL="0" indent="0" algn="just">
              <a:lnSpc>
                <a:spcPct val="130000"/>
              </a:lnSpc>
              <a:spcAft>
                <a:spcPts val="0"/>
              </a:spcAft>
              <a:buNone/>
            </a:pPr>
            <a:r>
              <a:rPr lang="en-US" sz="2400" b="1" dirty="0">
                <a:solidFill>
                  <a:schemeClr val="tx1"/>
                </a:solidFill>
              </a:rPr>
              <a:t>-</a:t>
            </a:r>
            <a:r>
              <a:rPr lang="vi-VN" sz="2400" b="1" dirty="0">
                <a:solidFill>
                  <a:schemeClr val="tx1"/>
                </a:solidFill>
              </a:rPr>
              <a:t> Khái niệm dịch mã: </a:t>
            </a:r>
            <a:r>
              <a:rPr lang="vi-VN" sz="2400" dirty="0">
                <a:solidFill>
                  <a:schemeClr val="tx1"/>
                </a:solidFill>
              </a:rPr>
              <a:t>Dịch mã là quá trình tổng hợp chuỗi </a:t>
            </a:r>
            <a:r>
              <a:rPr lang="vi-VN" sz="2400" dirty="0" err="1">
                <a:solidFill>
                  <a:schemeClr val="tx1"/>
                </a:solidFill>
              </a:rPr>
              <a:t>polypeptide</a:t>
            </a:r>
            <a:r>
              <a:rPr lang="vi-VN" sz="2400" dirty="0">
                <a:solidFill>
                  <a:schemeClr val="tx1"/>
                </a:solidFill>
              </a:rPr>
              <a:t> (</a:t>
            </a:r>
            <a:r>
              <a:rPr lang="vi-VN" sz="2400" dirty="0" err="1">
                <a:solidFill>
                  <a:schemeClr val="tx1"/>
                </a:solidFill>
              </a:rPr>
              <a:t>protein</a:t>
            </a:r>
            <a:r>
              <a:rPr lang="vi-VN" sz="2400" dirty="0">
                <a:solidFill>
                  <a:schemeClr val="tx1"/>
                </a:solidFill>
              </a:rPr>
              <a:t>) dựa trên trình tự </a:t>
            </a:r>
            <a:r>
              <a:rPr lang="vi-VN" sz="2400" dirty="0" err="1">
                <a:solidFill>
                  <a:schemeClr val="tx1"/>
                </a:solidFill>
              </a:rPr>
              <a:t>nucleotide</a:t>
            </a:r>
            <a:r>
              <a:rPr lang="vi-VN" sz="2400" dirty="0">
                <a:solidFill>
                  <a:schemeClr val="tx1"/>
                </a:solidFill>
              </a:rPr>
              <a:t> trên bản phiên mã của </a:t>
            </a:r>
            <a:r>
              <a:rPr lang="vi-VN" sz="2400" dirty="0" err="1">
                <a:solidFill>
                  <a:schemeClr val="tx1"/>
                </a:solidFill>
              </a:rPr>
              <a:t>gene</a:t>
            </a:r>
            <a:r>
              <a:rPr lang="vi-VN" sz="2400" dirty="0">
                <a:solidFill>
                  <a:schemeClr val="tx1"/>
                </a:solidFill>
              </a:rPr>
              <a:t> (</a:t>
            </a:r>
            <a:r>
              <a:rPr lang="vi-VN" sz="2400" dirty="0" err="1">
                <a:solidFill>
                  <a:schemeClr val="tx1"/>
                </a:solidFill>
              </a:rPr>
              <a:t>mRNA</a:t>
            </a:r>
            <a:r>
              <a:rPr lang="vi-VN" sz="2400" dirty="0">
                <a:solidFill>
                  <a:schemeClr val="tx1"/>
                </a:solidFill>
              </a:rPr>
              <a:t>).</a:t>
            </a:r>
          </a:p>
          <a:p>
            <a:pPr marL="0" indent="0" algn="just">
              <a:lnSpc>
                <a:spcPct val="130000"/>
              </a:lnSpc>
              <a:spcAft>
                <a:spcPts val="0"/>
              </a:spcAft>
              <a:buNone/>
            </a:pPr>
            <a:r>
              <a:rPr lang="en-US" sz="2400" dirty="0">
                <a:solidFill>
                  <a:schemeClr val="tx1"/>
                </a:solidFill>
              </a:rPr>
              <a:t>- </a:t>
            </a:r>
            <a:r>
              <a:rPr lang="vi-VN" sz="2400" dirty="0">
                <a:solidFill>
                  <a:schemeClr val="tx1"/>
                </a:solidFill>
              </a:rPr>
              <a:t>Q</a:t>
            </a:r>
            <a:r>
              <a:rPr lang="en-US" sz="2400" dirty="0" err="1">
                <a:solidFill>
                  <a:schemeClr val="tx1"/>
                </a:solidFill>
              </a:rPr>
              <a:t>úa</a:t>
            </a:r>
            <a:r>
              <a:rPr lang="vi-VN" sz="2400" dirty="0">
                <a:solidFill>
                  <a:schemeClr val="tx1"/>
                </a:solidFill>
              </a:rPr>
              <a:t> trình phiên mã có sự tham gia của các thành phần:</a:t>
            </a:r>
          </a:p>
          <a:p>
            <a:pPr marL="0" indent="0" algn="just">
              <a:lnSpc>
                <a:spcPct val="130000"/>
              </a:lnSpc>
              <a:spcAft>
                <a:spcPts val="0"/>
              </a:spcAft>
              <a:buNone/>
            </a:pPr>
            <a:r>
              <a:rPr lang="vi-VN" sz="2400" dirty="0">
                <a:solidFill>
                  <a:schemeClr val="tx1"/>
                </a:solidFill>
              </a:rPr>
              <a:t>+ </a:t>
            </a:r>
            <a:r>
              <a:rPr lang="vi-VN" sz="2400" b="1" dirty="0" err="1">
                <a:solidFill>
                  <a:schemeClr val="tx1"/>
                </a:solidFill>
              </a:rPr>
              <a:t>mRNA</a:t>
            </a:r>
            <a:r>
              <a:rPr lang="vi-VN" sz="2400" b="1" dirty="0">
                <a:solidFill>
                  <a:schemeClr val="tx1"/>
                </a:solidFill>
              </a:rPr>
              <a:t>: </a:t>
            </a:r>
            <a:r>
              <a:rPr lang="vi-VN" sz="2400" dirty="0">
                <a:solidFill>
                  <a:schemeClr val="tx1"/>
                </a:solidFill>
              </a:rPr>
              <a:t>làm mạch khuôn, mang thông tin mã </a:t>
            </a:r>
            <a:r>
              <a:rPr lang="vi-VN" sz="2400" dirty="0" err="1">
                <a:solidFill>
                  <a:schemeClr val="tx1"/>
                </a:solidFill>
              </a:rPr>
              <a:t>hoá</a:t>
            </a:r>
            <a:r>
              <a:rPr lang="vi-VN" sz="2400" dirty="0">
                <a:solidFill>
                  <a:schemeClr val="tx1"/>
                </a:solidFill>
              </a:rPr>
              <a:t> chuỗi </a:t>
            </a:r>
            <a:r>
              <a:rPr lang="vi-VN" sz="2400" dirty="0" err="1">
                <a:solidFill>
                  <a:schemeClr val="tx1"/>
                </a:solidFill>
              </a:rPr>
              <a:t>polypeptide</a:t>
            </a:r>
            <a:r>
              <a:rPr lang="vi-VN" sz="2400" dirty="0">
                <a:solidFill>
                  <a:schemeClr val="tx1"/>
                </a:solidFill>
              </a:rPr>
              <a:t>.</a:t>
            </a:r>
          </a:p>
          <a:p>
            <a:pPr marL="0" indent="0" algn="just">
              <a:lnSpc>
                <a:spcPct val="130000"/>
              </a:lnSpc>
              <a:spcAft>
                <a:spcPts val="0"/>
              </a:spcAft>
              <a:buNone/>
            </a:pPr>
            <a:r>
              <a:rPr lang="vi-VN" sz="2400" dirty="0">
                <a:solidFill>
                  <a:schemeClr val="tx1"/>
                </a:solidFill>
              </a:rPr>
              <a:t>+ </a:t>
            </a:r>
            <a:r>
              <a:rPr lang="vi-VN" sz="2400" b="1" dirty="0" err="1">
                <a:solidFill>
                  <a:schemeClr val="tx1"/>
                </a:solidFill>
              </a:rPr>
              <a:t>amino</a:t>
            </a:r>
            <a:r>
              <a:rPr lang="vi-VN" sz="2400" b="1" dirty="0">
                <a:solidFill>
                  <a:schemeClr val="tx1"/>
                </a:solidFill>
              </a:rPr>
              <a:t> </a:t>
            </a:r>
            <a:r>
              <a:rPr lang="vi-VN" sz="2400" b="1" dirty="0" err="1">
                <a:solidFill>
                  <a:schemeClr val="tx1"/>
                </a:solidFill>
              </a:rPr>
              <a:t>acid</a:t>
            </a:r>
            <a:r>
              <a:rPr lang="vi-VN" sz="2400" b="1" dirty="0">
                <a:solidFill>
                  <a:schemeClr val="tx1"/>
                </a:solidFill>
              </a:rPr>
              <a:t> </a:t>
            </a:r>
            <a:r>
              <a:rPr lang="vi-VN" sz="2400" dirty="0">
                <a:solidFill>
                  <a:schemeClr val="tx1"/>
                </a:solidFill>
              </a:rPr>
              <a:t>tự do trong môi trường nội bào: là nguyên liệu tổng hợp chuỗi </a:t>
            </a:r>
            <a:r>
              <a:rPr lang="vi-VN" sz="2400" dirty="0" err="1">
                <a:solidFill>
                  <a:schemeClr val="tx1"/>
                </a:solidFill>
              </a:rPr>
              <a:t>polypeptide</a:t>
            </a:r>
            <a:r>
              <a:rPr lang="vi-VN" sz="2400" dirty="0">
                <a:solidFill>
                  <a:schemeClr val="tx1"/>
                </a:solidFill>
              </a:rPr>
              <a:t>.</a:t>
            </a:r>
          </a:p>
          <a:p>
            <a:pPr marL="0" indent="0" algn="just">
              <a:lnSpc>
                <a:spcPct val="130000"/>
              </a:lnSpc>
              <a:spcAft>
                <a:spcPts val="0"/>
              </a:spcAft>
              <a:buNone/>
            </a:pPr>
            <a:r>
              <a:rPr lang="vi-VN" sz="2400" dirty="0">
                <a:solidFill>
                  <a:schemeClr val="tx1"/>
                </a:solidFill>
              </a:rPr>
              <a:t>+ </a:t>
            </a:r>
            <a:r>
              <a:rPr lang="vi-VN" sz="2400" b="1" dirty="0" err="1">
                <a:solidFill>
                  <a:schemeClr val="tx1"/>
                </a:solidFill>
              </a:rPr>
              <a:t>tRNA</a:t>
            </a:r>
            <a:r>
              <a:rPr lang="vi-VN" sz="2400" dirty="0">
                <a:solidFill>
                  <a:schemeClr val="tx1"/>
                </a:solidFill>
              </a:rPr>
              <a:t>: thực hiện chức năng “phiên dịch” mã di truyền trên </a:t>
            </a:r>
            <a:r>
              <a:rPr lang="vi-VN" sz="2400" dirty="0" err="1">
                <a:solidFill>
                  <a:schemeClr val="tx1"/>
                </a:solidFill>
              </a:rPr>
              <a:t>mRNA</a:t>
            </a:r>
            <a:r>
              <a:rPr lang="vi-VN" sz="2400" dirty="0">
                <a:solidFill>
                  <a:schemeClr val="tx1"/>
                </a:solidFill>
              </a:rPr>
              <a:t> (mang đúng loại </a:t>
            </a:r>
            <a:r>
              <a:rPr lang="vi-VN" sz="2400" dirty="0" err="1">
                <a:solidFill>
                  <a:schemeClr val="tx1"/>
                </a:solidFill>
              </a:rPr>
              <a:t>amino</a:t>
            </a:r>
            <a:r>
              <a:rPr lang="vi-VN" sz="2400" dirty="0">
                <a:solidFill>
                  <a:schemeClr val="tx1"/>
                </a:solidFill>
              </a:rPr>
              <a:t> </a:t>
            </a:r>
            <a:r>
              <a:rPr lang="vi-VN" sz="2400" dirty="0" err="1">
                <a:solidFill>
                  <a:schemeClr val="tx1"/>
                </a:solidFill>
              </a:rPr>
              <a:t>acid</a:t>
            </a:r>
            <a:r>
              <a:rPr lang="vi-VN" sz="2400" dirty="0">
                <a:solidFill>
                  <a:schemeClr val="tx1"/>
                </a:solidFill>
              </a:rPr>
              <a:t> tương ứng với bộ ba trên </a:t>
            </a:r>
            <a:r>
              <a:rPr lang="vi-VN" sz="2400" dirty="0" err="1">
                <a:solidFill>
                  <a:schemeClr val="tx1"/>
                </a:solidFill>
              </a:rPr>
              <a:t>mRNA</a:t>
            </a:r>
            <a:r>
              <a:rPr lang="vi-VN" sz="2400" dirty="0">
                <a:solidFill>
                  <a:schemeClr val="tx1"/>
                </a:solidFill>
              </a:rPr>
              <a:t> quy định).</a:t>
            </a:r>
          </a:p>
          <a:p>
            <a:pPr marL="0" indent="0" algn="just">
              <a:lnSpc>
                <a:spcPct val="130000"/>
              </a:lnSpc>
              <a:spcAft>
                <a:spcPts val="0"/>
              </a:spcAft>
              <a:buNone/>
            </a:pPr>
            <a:r>
              <a:rPr lang="vi-VN" sz="2400" dirty="0">
                <a:solidFill>
                  <a:schemeClr val="tx1"/>
                </a:solidFill>
              </a:rPr>
              <a:t>+ </a:t>
            </a:r>
            <a:r>
              <a:rPr lang="vi-VN" sz="2400" b="1" dirty="0" err="1">
                <a:solidFill>
                  <a:schemeClr val="tx1"/>
                </a:solidFill>
              </a:rPr>
              <a:t>Ribosome</a:t>
            </a:r>
            <a:r>
              <a:rPr lang="vi-VN" sz="2400" dirty="0">
                <a:solidFill>
                  <a:schemeClr val="tx1"/>
                </a:solidFill>
              </a:rPr>
              <a:t>: là nơi các </a:t>
            </a:r>
            <a:r>
              <a:rPr lang="vi-VN" sz="2400" dirty="0" err="1">
                <a:solidFill>
                  <a:schemeClr val="tx1"/>
                </a:solidFill>
              </a:rPr>
              <a:t>tRNA</a:t>
            </a:r>
            <a:r>
              <a:rPr lang="vi-VN" sz="2400" dirty="0">
                <a:solidFill>
                  <a:schemeClr val="tx1"/>
                </a:solidFill>
              </a:rPr>
              <a:t> đã được gắn </a:t>
            </a:r>
            <a:r>
              <a:rPr lang="vi-VN" sz="2400" dirty="0" err="1">
                <a:solidFill>
                  <a:schemeClr val="tx1"/>
                </a:solidFill>
              </a:rPr>
              <a:t>amino</a:t>
            </a:r>
            <a:r>
              <a:rPr lang="vi-VN" sz="2400" dirty="0">
                <a:solidFill>
                  <a:schemeClr val="tx1"/>
                </a:solidFill>
              </a:rPr>
              <a:t> </a:t>
            </a:r>
            <a:r>
              <a:rPr lang="vi-VN" sz="2400" dirty="0" err="1">
                <a:solidFill>
                  <a:schemeClr val="tx1"/>
                </a:solidFill>
              </a:rPr>
              <a:t>acid</a:t>
            </a:r>
            <a:r>
              <a:rPr lang="vi-VN" sz="2400" dirty="0">
                <a:solidFill>
                  <a:schemeClr val="tx1"/>
                </a:solidFill>
              </a:rPr>
              <a:t> đọc và giải mã các bộ ba, tại đây hình thành liên kết giữa các </a:t>
            </a:r>
            <a:r>
              <a:rPr lang="vi-VN" sz="2400" dirty="0" err="1">
                <a:solidFill>
                  <a:schemeClr val="tx1"/>
                </a:solidFill>
              </a:rPr>
              <a:t>amino</a:t>
            </a:r>
            <a:r>
              <a:rPr lang="vi-VN" sz="2400" dirty="0">
                <a:solidFill>
                  <a:schemeClr val="tx1"/>
                </a:solidFill>
              </a:rPr>
              <a:t> </a:t>
            </a:r>
            <a:r>
              <a:rPr lang="vi-VN" sz="2400" dirty="0" err="1">
                <a:solidFill>
                  <a:schemeClr val="tx1"/>
                </a:solidFill>
              </a:rPr>
              <a:t>acid</a:t>
            </a:r>
            <a:r>
              <a:rPr lang="vi-VN" sz="2400" dirty="0">
                <a:solidFill>
                  <a:schemeClr val="tx1"/>
                </a:solidFill>
              </a:rPr>
              <a:t>.</a:t>
            </a:r>
          </a:p>
          <a:p>
            <a:pPr marL="0" indent="0" algn="just">
              <a:lnSpc>
                <a:spcPct val="130000"/>
              </a:lnSpc>
              <a:spcAft>
                <a:spcPts val="0"/>
              </a:spcAft>
              <a:buNone/>
            </a:pPr>
            <a:endParaRPr lang="vi-VN" sz="2400" dirty="0">
              <a:solidFill>
                <a:schemeClr val="tx1"/>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4" name="Rectangle: Single Corner Rounded 3">
            <a:extLst>
              <a:ext uri="{FF2B5EF4-FFF2-40B4-BE49-F238E27FC236}">
                <a16:creationId xmlns:a16="http://schemas.microsoft.com/office/drawing/2014/main" id="{6ABCF5E0-89B8-B1BB-0077-DF5EBFD20E36}"/>
              </a:ext>
            </a:extLst>
          </p:cNvPr>
          <p:cNvSpPr/>
          <p:nvPr/>
        </p:nvSpPr>
        <p:spPr>
          <a:xfrm flipV="1">
            <a:off x="0" y="-16831"/>
            <a:ext cx="3910042" cy="897570"/>
          </a:xfrm>
          <a:prstGeom prst="round1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6">
            <a:extLst>
              <a:ext uri="{FF2B5EF4-FFF2-40B4-BE49-F238E27FC236}">
                <a16:creationId xmlns:a16="http://schemas.microsoft.com/office/drawing/2014/main" id="{7875C19A-1AAE-476A-A316-A2CF92D763D3}"/>
              </a:ext>
            </a:extLst>
          </p:cNvPr>
          <p:cNvSpPr>
            <a:spLocks noGrp="1"/>
          </p:cNvSpPr>
          <p:nvPr>
            <p:ph type="title"/>
          </p:nvPr>
        </p:nvSpPr>
        <p:spPr>
          <a:xfrm>
            <a:off x="74252" y="181019"/>
            <a:ext cx="3964815" cy="535531"/>
          </a:xfrm>
        </p:spPr>
        <p:txBody>
          <a:bodyPr/>
          <a:lstStyle/>
          <a:p>
            <a:r>
              <a:rPr lang="en-US" dirty="0" err="1">
                <a:solidFill>
                  <a:schemeClr val="accent3"/>
                </a:solidFill>
              </a:rPr>
              <a:t>Quá</a:t>
            </a:r>
            <a:r>
              <a:rPr lang="en-US" dirty="0">
                <a:solidFill>
                  <a:schemeClr val="accent3"/>
                </a:solidFill>
              </a:rPr>
              <a:t> </a:t>
            </a:r>
            <a:r>
              <a:rPr lang="en-US" dirty="0" err="1">
                <a:solidFill>
                  <a:schemeClr val="accent3"/>
                </a:solidFill>
              </a:rPr>
              <a:t>trình</a:t>
            </a:r>
            <a:r>
              <a:rPr lang="en-US" dirty="0">
                <a:solidFill>
                  <a:schemeClr val="accent3"/>
                </a:solidFill>
              </a:rPr>
              <a:t> </a:t>
            </a:r>
            <a:r>
              <a:rPr lang="en-US" dirty="0" err="1">
                <a:solidFill>
                  <a:schemeClr val="accent3"/>
                </a:solidFill>
              </a:rPr>
              <a:t>dịch</a:t>
            </a:r>
            <a:r>
              <a:rPr lang="en-US" dirty="0">
                <a:solidFill>
                  <a:schemeClr val="accent3"/>
                </a:solidFill>
              </a:rPr>
              <a:t> </a:t>
            </a:r>
            <a:r>
              <a:rPr lang="en-US" dirty="0" err="1">
                <a:solidFill>
                  <a:schemeClr val="accent3"/>
                </a:solidFill>
              </a:rPr>
              <a:t>mã</a:t>
            </a:r>
            <a:endParaRPr lang="en-US" dirty="0">
              <a:solidFill>
                <a:schemeClr val="accent3"/>
              </a:solidFill>
            </a:endParaRPr>
          </a:p>
        </p:txBody>
      </p:sp>
    </p:spTree>
    <p:extLst>
      <p:ext uri="{BB962C8B-B14F-4D97-AF65-F5344CB8AC3E}">
        <p14:creationId xmlns:p14="http://schemas.microsoft.com/office/powerpoint/2010/main" val="1838749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arn(inVertic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arn(inVertical)">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28A5E0-9829-5A3C-3D67-B20EC8991F98}"/>
              </a:ext>
            </a:extLst>
          </p:cNvPr>
          <p:cNvSpPr txBox="1"/>
          <p:nvPr/>
        </p:nvSpPr>
        <p:spPr>
          <a:xfrm>
            <a:off x="360430" y="478558"/>
            <a:ext cx="5203791" cy="564623"/>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Diễn</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quá</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trình</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dịch</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mã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nvGraphicFramePr>
        <p:xfrm>
          <a:off x="360431" y="1656505"/>
          <a:ext cx="11543597" cy="267932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1: </a:t>
                      </a:r>
                      <a:r>
                        <a:rPr lang="en-US" sz="2000">
                          <a:latin typeface="Times New Roman" panose="02020603050405020304" pitchFamily="18" charset="0"/>
                          <a:cs typeface="Times New Roman" panose="02020603050405020304" pitchFamily="18" charset="0"/>
                        </a:rPr>
                        <a:t>Mở đầu</a:t>
                      </a:r>
                    </a:p>
                  </a:txBody>
                  <a:tcPr anchor="ctr"/>
                </a:tc>
                <a:tc>
                  <a:txBody>
                    <a:bodyPr/>
                    <a:lstStyle/>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Tiểu đơn vị bé của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gắn với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 ở vị trí nhận biết đặc hiệu. Vị trí này nằm gần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mở đầu. </a:t>
                      </a:r>
                      <a:endParaRPr lang="en-US" sz="2000" dirty="0">
                        <a:latin typeface="Times New Roman" panose="02020603050405020304" pitchFamily="18" charset="0"/>
                        <a:cs typeface="Times New Roman" panose="02020603050405020304" pitchFamily="18" charset="0"/>
                      </a:endParaRP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tRNA</a:t>
                      </a:r>
                      <a:r>
                        <a:rPr lang="vi-VN" sz="2000" dirty="0">
                          <a:latin typeface="Times New Roman" panose="02020603050405020304" pitchFamily="18" charset="0"/>
                          <a:cs typeface="Times New Roman" panose="02020603050405020304" pitchFamily="18" charset="0"/>
                        </a:rPr>
                        <a:t> mang bộ ba đối mã với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AUG và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Met</a:t>
                      </a:r>
                      <a:r>
                        <a:rPr lang="vi-VN" sz="2000" dirty="0">
                          <a:latin typeface="Times New Roman" panose="02020603050405020304" pitchFamily="18" charset="0"/>
                          <a:cs typeface="Times New Roman" panose="02020603050405020304" pitchFamily="18" charset="0"/>
                        </a:rPr>
                        <a:t> khớp bổ sung với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mở đầu (AUG) trên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Tiểu đơn vị lớn của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tiến vào khớp với tiểu đơn vị bé hình thành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hoàn chỉnh sẵn sàng tổng hợp chuỗi </a:t>
                      </a:r>
                      <a:r>
                        <a:rPr lang="vi-VN" sz="2000" dirty="0" err="1">
                          <a:latin typeface="Times New Roman" panose="02020603050405020304" pitchFamily="18" charset="0"/>
                          <a:cs typeface="Times New Roman" panose="02020603050405020304" pitchFamily="18" charset="0"/>
                        </a:rPr>
                        <a:t>polypeptide</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134457"/>
                  </a:ext>
                </a:extLst>
              </a:tr>
            </a:tbl>
          </a:graphicData>
        </a:graphic>
      </p:graphicFrame>
    </p:spTree>
    <p:extLst>
      <p:ext uri="{BB962C8B-B14F-4D97-AF65-F5344CB8AC3E}">
        <p14:creationId xmlns:p14="http://schemas.microsoft.com/office/powerpoint/2010/main" val="239925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C17146-3877-E212-FD1B-1D37EA97C729}"/>
              </a:ext>
            </a:extLst>
          </p:cNvPr>
          <p:cNvGraphicFramePr>
            <a:graphicFrameLocks noGrp="1"/>
          </p:cNvGraphicFramePr>
          <p:nvPr/>
        </p:nvGraphicFramePr>
        <p:xfrm>
          <a:off x="360431" y="1656505"/>
          <a:ext cx="11543597" cy="4567620"/>
        </p:xfrm>
        <a:graphic>
          <a:graphicData uri="http://schemas.openxmlformats.org/drawingml/2006/table">
            <a:tbl>
              <a:tblPr firstRow="1" bandRow="1">
                <a:tableStyleId>{F5AB1C69-6EDB-4FF4-983F-18BD219EF322}</a:tableStyleId>
              </a:tblPr>
              <a:tblGrid>
                <a:gridCol w="2607162">
                  <a:extLst>
                    <a:ext uri="{9D8B030D-6E8A-4147-A177-3AD203B41FA5}">
                      <a16:colId xmlns:a16="http://schemas.microsoft.com/office/drawing/2014/main" val="834830923"/>
                    </a:ext>
                  </a:extLst>
                </a:gridCol>
                <a:gridCol w="8936435">
                  <a:extLst>
                    <a:ext uri="{9D8B030D-6E8A-4147-A177-3AD203B41FA5}">
                      <a16:colId xmlns:a16="http://schemas.microsoft.com/office/drawing/2014/main" val="152055395"/>
                    </a:ext>
                  </a:extLst>
                </a:gridCol>
              </a:tblGrid>
              <a:tr h="370840">
                <a:tc>
                  <a:txBody>
                    <a:bodyPr/>
                    <a:lstStyle/>
                    <a:p>
                      <a:pPr algn="ctr">
                        <a:lnSpc>
                          <a:spcPct val="120000"/>
                        </a:lnSpc>
                      </a:pPr>
                      <a:r>
                        <a:rPr lang="en-US" sz="2000">
                          <a:latin typeface="Times New Roman" panose="02020603050405020304" pitchFamily="18" charset="0"/>
                          <a:cs typeface="Times New Roman" panose="02020603050405020304" pitchFamily="18" charset="0"/>
                        </a:rPr>
                        <a:t>Các giai đoạn</a:t>
                      </a:r>
                    </a:p>
                  </a:txBody>
                  <a:tcPr/>
                </a:tc>
                <a:tc>
                  <a:txBody>
                    <a:bodyPr/>
                    <a:lstStyle/>
                    <a:p>
                      <a:pPr algn="ctr">
                        <a:lnSpc>
                          <a:spcPct val="120000"/>
                        </a:lnSpc>
                      </a:pPr>
                      <a:r>
                        <a:rPr lang="en-US" sz="2000">
                          <a:latin typeface="Times New Roman" panose="02020603050405020304" pitchFamily="18" charset="0"/>
                          <a:cs typeface="Times New Roman" panose="02020603050405020304" pitchFamily="18" charset="0"/>
                        </a:rPr>
                        <a:t>Diễn biến</a:t>
                      </a:r>
                    </a:p>
                  </a:txBody>
                  <a:tcPr/>
                </a:tc>
                <a:extLst>
                  <a:ext uri="{0D108BD9-81ED-4DB2-BD59-A6C34878D82A}">
                    <a16:rowId xmlns:a16="http://schemas.microsoft.com/office/drawing/2014/main" val="2055409519"/>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2: </a:t>
                      </a:r>
                      <a:r>
                        <a:rPr lang="en-US" sz="2000">
                          <a:latin typeface="Times New Roman" panose="02020603050405020304" pitchFamily="18" charset="0"/>
                          <a:cs typeface="Times New Roman" panose="02020603050405020304" pitchFamily="18" charset="0"/>
                        </a:rPr>
                        <a:t>Kéo dài</a:t>
                      </a:r>
                    </a:p>
                  </a:txBody>
                  <a:tcPr anchor="ctr"/>
                </a:tc>
                <a:tc>
                  <a:txBody>
                    <a:bodyPr/>
                    <a:lstStyle/>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tRNA</a:t>
                      </a:r>
                      <a:r>
                        <a:rPr lang="vi-VN" sz="2000" dirty="0">
                          <a:latin typeface="Times New Roman" panose="02020603050405020304" pitchFamily="18" charset="0"/>
                          <a:cs typeface="Times New Roman" panose="02020603050405020304" pitchFamily="18" charset="0"/>
                        </a:rPr>
                        <a:t> kế tiếp mang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tương ứng bắt cặp bổ sung với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thứ 2 trên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a:t>
                      </a: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xúc tác hình thành liên kết </a:t>
                      </a:r>
                      <a:r>
                        <a:rPr lang="vi-VN" sz="2000" dirty="0" err="1">
                          <a:latin typeface="Times New Roman" panose="02020603050405020304" pitchFamily="18" charset="0"/>
                          <a:cs typeface="Times New Roman" panose="02020603050405020304" pitchFamily="18" charset="0"/>
                        </a:rPr>
                        <a:t>peptide</a:t>
                      </a:r>
                      <a:r>
                        <a:rPr lang="vi-VN" sz="2000" dirty="0">
                          <a:latin typeface="Times New Roman" panose="02020603050405020304" pitchFamily="18" charset="0"/>
                          <a:cs typeface="Times New Roman" panose="02020603050405020304" pitchFamily="18" charset="0"/>
                        </a:rPr>
                        <a:t> giữa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Met</a:t>
                      </a:r>
                      <a:r>
                        <a:rPr lang="vi-VN" sz="2000" dirty="0">
                          <a:latin typeface="Times New Roman" panose="02020603050405020304" pitchFamily="18" charset="0"/>
                          <a:cs typeface="Times New Roman" panose="02020603050405020304" pitchFamily="18" charset="0"/>
                        </a:rPr>
                        <a:t> và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thứ 2.</a:t>
                      </a: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Ribosome</a:t>
                      </a:r>
                      <a:r>
                        <a:rPr lang="vi-VN" sz="2000" dirty="0">
                          <a:latin typeface="Times New Roman" panose="02020603050405020304" pitchFamily="18" charset="0"/>
                          <a:cs typeface="Times New Roman" panose="02020603050405020304" pitchFamily="18" charset="0"/>
                        </a:rPr>
                        <a:t> dịch chuyển một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trên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 theo chiều 5’ → 3’.</a:t>
                      </a: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tRNA</a:t>
                      </a:r>
                      <a:r>
                        <a:rPr lang="vi-VN" sz="2000" dirty="0">
                          <a:latin typeface="Times New Roman" panose="02020603050405020304" pitchFamily="18" charset="0"/>
                          <a:cs typeface="Times New Roman" panose="02020603050405020304" pitchFamily="18" charset="0"/>
                        </a:rPr>
                        <a:t> mới lại mang </a:t>
                      </a:r>
                      <a:r>
                        <a:rPr lang="vi-VN" sz="2000" dirty="0" err="1">
                          <a:latin typeface="Times New Roman" panose="02020603050405020304" pitchFamily="18" charset="0"/>
                          <a:cs typeface="Times New Roman" panose="02020603050405020304" pitchFamily="18" charset="0"/>
                        </a:rPr>
                        <a:t>amino</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acid</a:t>
                      </a:r>
                      <a:r>
                        <a:rPr lang="vi-VN" sz="2000" dirty="0">
                          <a:latin typeface="Times New Roman" panose="02020603050405020304" pitchFamily="18" charset="0"/>
                          <a:cs typeface="Times New Roman" panose="02020603050405020304" pitchFamily="18" charset="0"/>
                        </a:rPr>
                        <a:t> tương ứng vào, bắt cặp với </a:t>
                      </a:r>
                      <a:r>
                        <a:rPr lang="vi-VN" sz="2000" dirty="0" err="1">
                          <a:latin typeface="Times New Roman" panose="02020603050405020304" pitchFamily="18" charset="0"/>
                          <a:cs typeface="Times New Roman" panose="02020603050405020304" pitchFamily="18" charset="0"/>
                        </a:rPr>
                        <a:t>codon</a:t>
                      </a:r>
                      <a:r>
                        <a:rPr lang="vi-VN" sz="2000" dirty="0">
                          <a:latin typeface="Times New Roman" panose="02020603050405020304" pitchFamily="18" charset="0"/>
                          <a:cs typeface="Times New Roman" panose="02020603050405020304" pitchFamily="18" charset="0"/>
                        </a:rPr>
                        <a:t> kế tiếp → hình thành liên kết </a:t>
                      </a:r>
                      <a:r>
                        <a:rPr lang="vi-VN" sz="2000" dirty="0" err="1">
                          <a:latin typeface="Times New Roman" panose="02020603050405020304" pitchFamily="18" charset="0"/>
                          <a:cs typeface="Times New Roman" panose="02020603050405020304" pitchFamily="18" charset="0"/>
                        </a:rPr>
                        <a:t>peptide</a:t>
                      </a:r>
                      <a:r>
                        <a:rPr lang="vi-VN" sz="2000" dirty="0">
                          <a:latin typeface="Times New Roman" panose="02020603050405020304" pitchFamily="18" charset="0"/>
                          <a:cs typeface="Times New Roman" panose="02020603050405020304" pitchFamily="18" charset="0"/>
                        </a:rPr>
                        <a:t> mới.</a:t>
                      </a:r>
                    </a:p>
                    <a:p>
                      <a:pPr algn="just">
                        <a:lnSpc>
                          <a:spcPct val="120000"/>
                        </a:lnSpc>
                      </a:pP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Quá trình lặp lại, làm cho chuỗi </a:t>
                      </a:r>
                      <a:r>
                        <a:rPr lang="vi-VN" sz="2000" dirty="0" err="1">
                          <a:latin typeface="Times New Roman" panose="02020603050405020304" pitchFamily="18" charset="0"/>
                          <a:cs typeface="Times New Roman" panose="02020603050405020304" pitchFamily="18" charset="0"/>
                        </a:rPr>
                        <a:t>polypeptide</a:t>
                      </a:r>
                      <a:r>
                        <a:rPr lang="vi-VN" sz="2000" dirty="0">
                          <a:latin typeface="Times New Roman" panose="02020603050405020304" pitchFamily="18" charset="0"/>
                          <a:cs typeface="Times New Roman" panose="02020603050405020304" pitchFamily="18" charset="0"/>
                        </a:rPr>
                        <a:t> ngày càng dài ra theo đúng trình tự mã hóa của </a:t>
                      </a:r>
                      <a:r>
                        <a:rPr lang="vi-VN" sz="2000" dirty="0" err="1">
                          <a:latin typeface="Times New Roman" panose="02020603050405020304" pitchFamily="18" charset="0"/>
                          <a:cs typeface="Times New Roman" panose="02020603050405020304" pitchFamily="18" charset="0"/>
                        </a:rPr>
                        <a:t>mRNA</a:t>
                      </a:r>
                      <a:r>
                        <a:rPr lang="vi-VN" sz="2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826172192"/>
                  </a:ext>
                </a:extLst>
              </a:tr>
              <a:tr h="370840">
                <a:tc>
                  <a:txBody>
                    <a:bodyPr/>
                    <a:lstStyle/>
                    <a:p>
                      <a:pPr algn="just">
                        <a:lnSpc>
                          <a:spcPct val="120000"/>
                        </a:lnSpc>
                      </a:pPr>
                      <a:r>
                        <a:rPr lang="en-US" sz="2000" b="1">
                          <a:latin typeface="Times New Roman" panose="02020603050405020304" pitchFamily="18" charset="0"/>
                          <a:cs typeface="Times New Roman" panose="02020603050405020304" pitchFamily="18" charset="0"/>
                        </a:rPr>
                        <a:t>Giai đoạn 3: </a:t>
                      </a:r>
                      <a:r>
                        <a:rPr lang="en-US" sz="2000">
                          <a:latin typeface="Times New Roman" panose="02020603050405020304" pitchFamily="18" charset="0"/>
                          <a:cs typeface="Times New Roman" panose="02020603050405020304" pitchFamily="18" charset="0"/>
                        </a:rPr>
                        <a:t>Kết thúc</a:t>
                      </a:r>
                    </a:p>
                  </a:txBody>
                  <a:tcPr anchor="ctr"/>
                </a:tc>
                <a:tc>
                  <a:txBody>
                    <a:bodyPr/>
                    <a:lstStyle/>
                    <a:p>
                      <a:pPr algn="just">
                        <a:lnSpc>
                          <a:spcPct val="120000"/>
                        </a:lnSpc>
                      </a:pPr>
                      <a:r>
                        <a:rPr lang="en-US" sz="2000" dirty="0">
                          <a:latin typeface="Times New Roman" panose="02020603050405020304" pitchFamily="18" charset="0"/>
                          <a:cs typeface="Times New Roman" panose="02020603050405020304" pitchFamily="18" charset="0"/>
                        </a:rPr>
                        <a:t>Khi ribosome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sang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thúc</a:t>
                      </a:r>
                      <a:r>
                        <a:rPr lang="en-US" sz="2000" dirty="0">
                          <a:latin typeface="Times New Roman" panose="02020603050405020304" pitchFamily="18" charset="0"/>
                          <a:cs typeface="Times New Roman" panose="02020603050405020304" pitchFamily="18" charset="0"/>
                        </a:rPr>
                        <a:t> (UAA/ UAG / UGA)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ribosome </a:t>
                      </a:r>
                      <a:r>
                        <a:rPr lang="en-US" sz="2000" dirty="0" err="1">
                          <a:latin typeface="Times New Roman" panose="02020603050405020304" pitchFamily="18" charset="0"/>
                          <a:cs typeface="Times New Roman" panose="02020603050405020304" pitchFamily="18" charset="0"/>
                        </a:rPr>
                        <a:t>rời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khỏi</a:t>
                      </a:r>
                      <a:r>
                        <a:rPr lang="en-US" sz="2000" dirty="0">
                          <a:latin typeface="Times New Roman" panose="02020603050405020304" pitchFamily="18" charset="0"/>
                          <a:cs typeface="Times New Roman" panose="02020603050405020304" pitchFamily="18" charset="0"/>
                        </a:rPr>
                        <a:t> mRNA,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chuỗi</a:t>
                      </a:r>
                      <a:r>
                        <a:rPr lang="en-US" sz="2000" dirty="0">
                          <a:latin typeface="Times New Roman" panose="02020603050405020304" pitchFamily="18" charset="0"/>
                          <a:cs typeface="Times New Roman" panose="02020603050405020304" pitchFamily="18" charset="0"/>
                        </a:rPr>
                        <a:t> polypeptide.</a:t>
                      </a:r>
                    </a:p>
                  </a:txBody>
                  <a:tcPr/>
                </a:tc>
                <a:extLst>
                  <a:ext uri="{0D108BD9-81ED-4DB2-BD59-A6C34878D82A}">
                    <a16:rowId xmlns:a16="http://schemas.microsoft.com/office/drawing/2014/main" val="196490443"/>
                  </a:ext>
                </a:extLst>
              </a:tr>
            </a:tbl>
          </a:graphicData>
        </a:graphic>
      </p:graphicFrame>
      <p:sp>
        <p:nvSpPr>
          <p:cNvPr id="3" name="TextBox 2">
            <a:extLst>
              <a:ext uri="{FF2B5EF4-FFF2-40B4-BE49-F238E27FC236}">
                <a16:creationId xmlns:a16="http://schemas.microsoft.com/office/drawing/2014/main" id="{4223F7C0-57FE-F496-CDD3-08581F42192B}"/>
              </a:ext>
            </a:extLst>
          </p:cNvPr>
          <p:cNvSpPr txBox="1"/>
          <p:nvPr/>
        </p:nvSpPr>
        <p:spPr>
          <a:xfrm>
            <a:off x="360430" y="478558"/>
            <a:ext cx="5203791" cy="564623"/>
          </a:xfrm>
          <a:prstGeom prst="roundRect">
            <a:avLst/>
          </a:prstGeom>
          <a:solidFill>
            <a:schemeClr val="accent4">
              <a:lumMod val="20000"/>
              <a:lumOff val="80000"/>
            </a:schemeClr>
          </a:solidFill>
          <a:ln w="28575">
            <a:solidFill>
              <a:schemeClr val="accent4">
                <a:lumMod val="75000"/>
              </a:schemeClr>
            </a:solid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defPPr>
              <a:defRPr lang="en-US"/>
            </a:defPPr>
            <a:lvl1pPr algn="just">
              <a:lnSpc>
                <a:spcPct val="125000"/>
              </a:lnSpc>
              <a:defRPr sz="22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Diễn</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quá</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trình</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dịch</a:t>
            </a:r>
            <a:r>
              <a:rPr kumimoji="0" lang="en-US" sz="2400" b="1"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noProof="0" dirty="0" err="1">
                <a:ln>
                  <a:noFill/>
                </a:ln>
                <a:solidFill>
                  <a:prstClr val="black"/>
                </a:solidFill>
                <a:effectLst/>
                <a:uLnTx/>
                <a:uFillTx/>
                <a:latin typeface="Arial" panose="020B0604020202020204"/>
                <a:ea typeface="+mn-ea"/>
                <a:cs typeface="+mn-cs"/>
              </a:rPr>
              <a:t>mã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95420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3074" name="Picture 2" descr="Animated Blackboard Screen Background [FREE DOWNLOAD] Virtual/ Online  Classroom # 9 - YouTube">
            <a:extLst>
              <a:ext uri="{FF2B5EF4-FFF2-40B4-BE49-F238E27FC236}">
                <a16:creationId xmlns:a16="http://schemas.microsoft.com/office/drawing/2014/main" id="{7EA9883F-346D-819F-51FF-2AEA55E4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103C46-D2F1-EB25-D661-9D2C9DD9AEA4}"/>
              </a:ext>
            </a:extLst>
          </p:cNvPr>
          <p:cNvSpPr txBox="1"/>
          <p:nvPr/>
        </p:nvSpPr>
        <p:spPr>
          <a:xfrm>
            <a:off x="2271976" y="2328073"/>
            <a:ext cx="7881792" cy="213058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a:ea typeface="+mn-ea"/>
                <a:cs typeface="+mn-cs"/>
              </a:rPr>
              <a:t>CÂU HỎI VẬN DỤNG</a:t>
            </a:r>
          </a:p>
          <a:p>
            <a:pPr algn="just">
              <a:lnSpc>
                <a:spcPct val="115000"/>
              </a:lnSpc>
              <a:spcAft>
                <a:spcPts val="800"/>
              </a:spcAft>
            </a:pPr>
            <a:r>
              <a:rPr lang="en-US" sz="2400" dirty="0" err="1">
                <a:effectLst/>
                <a:ea typeface="Calibri" panose="020F0502020204030204" pitchFamily="34" charset="0"/>
                <a:cs typeface="Times New Roman" panose="02020603050405020304" pitchFamily="18" charset="0"/>
              </a:rPr>
              <a:t>Vận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dụng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kiến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thức</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đã</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học</a:t>
            </a:r>
            <a:r>
              <a:rPr lang="en-US" sz="2400" dirty="0">
                <a:effectLst/>
                <a:ea typeface="Calibri" panose="020F0502020204030204" pitchFamily="34" charset="0"/>
                <a:cs typeface="Times New Roman" panose="02020603050405020304" pitchFamily="18" charset="0"/>
              </a:rPr>
              <a:t>, so </a:t>
            </a:r>
            <a:r>
              <a:rPr lang="en-US" sz="2400" dirty="0" err="1">
                <a:effectLst/>
                <a:ea typeface="Calibri" panose="020F0502020204030204" pitchFamily="34" charset="0"/>
                <a:cs typeface="Times New Roman" panose="02020603050405020304" pitchFamily="18" charset="0"/>
              </a:rPr>
              <a:t>sánh</a:t>
            </a:r>
            <a:r>
              <a:rPr lang="en-US" sz="2400" dirty="0">
                <a:effectLst/>
                <a:ea typeface="Calibri" panose="020F0502020204030204" pitchFamily="34" charset="0"/>
                <a:cs typeface="Times New Roman" panose="02020603050405020304" pitchFamily="18" charset="0"/>
              </a:rPr>
              <a:t> 3 </a:t>
            </a:r>
            <a:r>
              <a:rPr lang="en-US" sz="2400" dirty="0" err="1">
                <a:effectLst/>
                <a:ea typeface="Calibri" panose="020F0502020204030204" pitchFamily="34" charset="0"/>
                <a:cs typeface="Times New Roman" panose="02020603050405020304" pitchFamily="18" charset="0"/>
              </a:rPr>
              <a:t>quá</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trình</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tái</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bản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phiên</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mã</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dịch</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mã</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nêu</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những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điểm</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giống</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và</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khác</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nhau</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giữa</a:t>
            </a:r>
            <a:r>
              <a:rPr lang="en-US" sz="2400" dirty="0">
                <a:effectLst/>
                <a:ea typeface="Calibri" panose="020F0502020204030204" pitchFamily="34" charset="0"/>
                <a:cs typeface="Times New Roman" panose="02020603050405020304" pitchFamily="18" charset="0"/>
              </a:rPr>
              <a:t> 3 </a:t>
            </a:r>
            <a:r>
              <a:rPr lang="en-US" sz="2400" dirty="0" err="1">
                <a:effectLst/>
                <a:ea typeface="Calibri" panose="020F0502020204030204" pitchFamily="34" charset="0"/>
                <a:cs typeface="Times New Roman" panose="02020603050405020304" pitchFamily="18" charset="0"/>
              </a:rPr>
              <a:t>quá</a:t>
            </a:r>
            <a:r>
              <a:rPr lang="en-US" sz="2400" dirty="0">
                <a:effectLst/>
                <a:ea typeface="Calibri" panose="020F0502020204030204" pitchFamily="34" charset="0"/>
                <a:cs typeface="Times New Roman" panose="02020603050405020304" pitchFamily="18" charset="0"/>
              </a:rPr>
              <a:t> </a:t>
            </a:r>
            <a:r>
              <a:rPr lang="en-US" sz="2400" dirty="0" err="1">
                <a:effectLst/>
                <a:ea typeface="Calibri" panose="020F0502020204030204" pitchFamily="34" charset="0"/>
                <a:cs typeface="Times New Roman" panose="02020603050405020304" pitchFamily="18" charset="0"/>
              </a:rPr>
              <a:t>trình</a:t>
            </a:r>
            <a:r>
              <a:rPr lang="en-US" sz="24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0080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4400" b="1" dirty="0">
                <a:solidFill>
                  <a:srgbClr val="FF0000"/>
                </a:solidFill>
                <a:latin typeface="Arial" panose="020B0604020202020204"/>
              </a:rPr>
              <a:t>ĐÁP ÁN</a:t>
            </a:r>
            <a:endParaRPr kumimoji="0" lang="en-US" sz="4400" b="1" i="0" u="none" strike="noStrike" kern="1200" cap="none" spc="0" normalizeH="0" baseline="0" noProof="0" dirty="0">
              <a:ln>
                <a:noFill/>
              </a:ln>
              <a:solidFill>
                <a:srgbClr val="FF0000"/>
              </a:solidFill>
              <a:effectLst/>
              <a:uLnTx/>
              <a:uFillTx/>
              <a:latin typeface="Arial" panose="020B0604020202020204"/>
              <a:ea typeface="+mn-ea"/>
              <a:cs typeface="+mn-cs"/>
            </a:endParaRPr>
          </a:p>
          <a:p>
            <a:pPr algn="just"/>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Giống</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nhau</a:t>
            </a:r>
            <a:r>
              <a:rPr lang="en-US" sz="2600" dirty="0">
                <a:solidFill>
                  <a:srgbClr val="262626"/>
                </a:solidFill>
                <a:effectLst/>
                <a:ea typeface="Times New Roman" panose="02020603050405020304" pitchFamily="18" charset="0"/>
              </a:rPr>
              <a:t>:</a:t>
            </a:r>
            <a:endParaRPr lang="en-US" sz="2600" dirty="0">
              <a:effectLst/>
              <a:ea typeface="Times New Roman" panose="02020603050405020304" pitchFamily="18" charset="0"/>
            </a:endParaRPr>
          </a:p>
          <a:p>
            <a:pPr algn="just"/>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Cả</a:t>
            </a:r>
            <a:r>
              <a:rPr lang="en-US" sz="2600" dirty="0">
                <a:solidFill>
                  <a:srgbClr val="262626"/>
                </a:solidFill>
                <a:effectLst/>
                <a:ea typeface="Times New Roman" panose="02020603050405020304" pitchFamily="18" charset="0"/>
              </a:rPr>
              <a:t> 3 </a:t>
            </a:r>
            <a:r>
              <a:rPr lang="en-US" sz="2600" dirty="0" err="1">
                <a:solidFill>
                  <a:srgbClr val="262626"/>
                </a:solidFill>
                <a:effectLst/>
                <a:ea typeface="Times New Roman" panose="02020603050405020304" pitchFamily="18" charset="0"/>
              </a:rPr>
              <a:t>cơ</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chế</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đều</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tổng</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hợp</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theo</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trình</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tự</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các</a:t>
            </a:r>
            <a:r>
              <a:rPr lang="en-US" sz="2600" dirty="0">
                <a:solidFill>
                  <a:srgbClr val="262626"/>
                </a:solidFill>
                <a:effectLst/>
                <a:ea typeface="Times New Roman" panose="02020603050405020304" pitchFamily="18" charset="0"/>
              </a:rPr>
              <a:t> nu </a:t>
            </a:r>
            <a:r>
              <a:rPr lang="en-US" sz="2600" dirty="0" err="1">
                <a:solidFill>
                  <a:srgbClr val="262626"/>
                </a:solidFill>
                <a:effectLst/>
                <a:ea typeface="Times New Roman" panose="02020603050405020304" pitchFamily="18" charset="0"/>
              </a:rPr>
              <a:t>trên</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mạch</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khuôn</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của</a:t>
            </a:r>
            <a:r>
              <a:rPr lang="en-US" sz="2600" dirty="0">
                <a:solidFill>
                  <a:srgbClr val="262626"/>
                </a:solidFill>
                <a:effectLst/>
                <a:ea typeface="Times New Roman" panose="02020603050405020304" pitchFamily="18" charset="0"/>
              </a:rPr>
              <a:t> DNA.</a:t>
            </a:r>
            <a:endParaRPr lang="en-US" sz="2600" dirty="0">
              <a:effectLst/>
              <a:ea typeface="Times New Roman" panose="02020603050405020304" pitchFamily="18" charset="0"/>
            </a:endParaRPr>
          </a:p>
          <a:p>
            <a:pPr algn="just"/>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Quá</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trình</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tổng</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hợp</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đều</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cần</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đến</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nguyên</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liệu</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enzym</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xúc</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tác</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và</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năng</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lượng</a:t>
            </a:r>
            <a:r>
              <a:rPr lang="en-US" sz="2600" dirty="0">
                <a:solidFill>
                  <a:srgbClr val="262626"/>
                </a:solidFill>
                <a:effectLst/>
                <a:ea typeface="Times New Roman" panose="02020603050405020304" pitchFamily="18" charset="0"/>
              </a:rPr>
              <a:t> ATP</a:t>
            </a:r>
            <a:endParaRPr lang="en-US" sz="2600" dirty="0">
              <a:effectLst/>
              <a:ea typeface="Times New Roman" panose="02020603050405020304" pitchFamily="18" charset="0"/>
            </a:endParaRPr>
          </a:p>
          <a:p>
            <a:pPr algn="just"/>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Chiều</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tổng</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hợp</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luôn</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là</a:t>
            </a:r>
            <a:r>
              <a:rPr lang="en-US" sz="2600" dirty="0">
                <a:solidFill>
                  <a:srgbClr val="262626"/>
                </a:solidFill>
                <a:effectLst/>
                <a:ea typeface="Times New Roman" panose="02020603050405020304" pitchFamily="18" charset="0"/>
              </a:rPr>
              <a:t> 3' → 5’</a:t>
            </a:r>
            <a:endParaRPr lang="en-US" sz="2600" dirty="0">
              <a:effectLst/>
              <a:ea typeface="Times New Roman" panose="02020603050405020304" pitchFamily="18" charset="0"/>
            </a:endParaRPr>
          </a:p>
          <a:p>
            <a:pPr algn="just">
              <a:spcAft>
                <a:spcPts val="600"/>
              </a:spcAft>
            </a:pP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Các</a:t>
            </a:r>
            <a:r>
              <a:rPr lang="en-US" sz="2600" dirty="0">
                <a:solidFill>
                  <a:srgbClr val="262626"/>
                </a:solidFill>
                <a:effectLst/>
                <a:ea typeface="Times New Roman" panose="02020603050405020304" pitchFamily="18" charset="0"/>
              </a:rPr>
              <a:t> nucleotide </a:t>
            </a:r>
            <a:r>
              <a:rPr lang="en-US" sz="2600" dirty="0" err="1">
                <a:solidFill>
                  <a:srgbClr val="262626"/>
                </a:solidFill>
                <a:effectLst/>
                <a:ea typeface="Times New Roman" panose="02020603050405020304" pitchFamily="18" charset="0"/>
              </a:rPr>
              <a:t>luôn</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lắp</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ráp</a:t>
            </a:r>
            <a:r>
              <a:rPr lang="en-US" sz="2600" dirty="0">
                <a:solidFill>
                  <a:srgbClr val="262626"/>
                </a:solidFill>
                <a:effectLst/>
                <a:ea typeface="Times New Roman" panose="02020603050405020304" pitchFamily="18" charset="0"/>
              </a:rPr>
              <a:t> </a:t>
            </a:r>
            <a:r>
              <a:rPr lang="en-US" sz="2600" dirty="0" err="1">
                <a:solidFill>
                  <a:srgbClr val="262626"/>
                </a:solidFill>
                <a:effectLst/>
                <a:ea typeface="Times New Roman" panose="02020603050405020304" pitchFamily="18" charset="0"/>
              </a:rPr>
              <a:t>theo</a:t>
            </a:r>
            <a:r>
              <a:rPr lang="en-US" sz="2600" dirty="0">
                <a:solidFill>
                  <a:srgbClr val="262626"/>
                </a:solidFill>
                <a:effectLst/>
                <a:ea typeface="Times New Roman" panose="02020603050405020304" pitchFamily="18" charset="0"/>
              </a:rPr>
              <a:t> NTBS</a:t>
            </a:r>
            <a:endParaRPr lang="en-US" sz="2600" dirty="0">
              <a:effectLst/>
              <a:ea typeface="Times New Roman" panose="02020603050405020304" pitchFamily="18" charset="0"/>
            </a:endParaRPr>
          </a:p>
        </p:txBody>
      </p:sp>
    </p:spTree>
    <p:extLst>
      <p:ext uri="{BB962C8B-B14F-4D97-AF65-F5344CB8AC3E}">
        <p14:creationId xmlns:p14="http://schemas.microsoft.com/office/powerpoint/2010/main" val="523784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97277" y="77821"/>
            <a:ext cx="12003932" cy="6682902"/>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262626"/>
                </a:solidFill>
                <a:effectLst/>
                <a:ea typeface="Times New Roman" panose="02020603050405020304" pitchFamily="18" charset="0"/>
              </a:rPr>
              <a:t>- Khác:</a:t>
            </a:r>
          </a:p>
          <a:p>
            <a:pPr algn="just"/>
            <a:r>
              <a:rPr lang="vi-VN" sz="2000" b="1" dirty="0">
                <a:solidFill>
                  <a:srgbClr val="262626"/>
                </a:solidFill>
                <a:effectLst/>
                <a:ea typeface="Times New Roman" panose="02020603050405020304" pitchFamily="18" charset="0"/>
              </a:rPr>
              <a:t>+ </a:t>
            </a:r>
            <a:r>
              <a:rPr lang="en-US" sz="2000" b="1" dirty="0" err="1">
                <a:solidFill>
                  <a:srgbClr val="262626"/>
                </a:solidFill>
                <a:effectLst/>
                <a:ea typeface="Times New Roman" panose="02020603050405020304" pitchFamily="18" charset="0"/>
              </a:rPr>
              <a:t>Nguyên</a:t>
            </a:r>
            <a:r>
              <a:rPr lang="en-US" sz="2000" b="1" dirty="0">
                <a:solidFill>
                  <a:srgbClr val="262626"/>
                </a:solidFill>
                <a:effectLst/>
                <a:ea typeface="Times New Roman" panose="02020603050405020304" pitchFamily="18" charset="0"/>
              </a:rPr>
              <a:t> </a:t>
            </a:r>
            <a:r>
              <a:rPr lang="en-US" sz="2000" b="1" dirty="0" err="1">
                <a:solidFill>
                  <a:srgbClr val="262626"/>
                </a:solidFill>
                <a:effectLst/>
                <a:ea typeface="Times New Roman" panose="02020603050405020304" pitchFamily="18" charset="0"/>
              </a:rPr>
              <a:t>tắc</a:t>
            </a:r>
            <a:r>
              <a:rPr lang="en-US" sz="2000" b="1" dirty="0">
                <a:solidFill>
                  <a:srgbClr val="262626"/>
                </a:solidFill>
                <a:effectLst/>
                <a:ea typeface="Times New Roman" panose="02020603050405020304" pitchFamily="18" charset="0"/>
              </a:rPr>
              <a:t>: </a:t>
            </a:r>
          </a:p>
          <a:p>
            <a:pPr algn="just"/>
            <a:r>
              <a:rPr lang="vi-VN" sz="2000" i="1" dirty="0">
                <a:solidFill>
                  <a:srgbClr val="C00000"/>
                </a:solidFill>
                <a:effectLst/>
                <a:ea typeface="Times New Roman" panose="02020603050405020304" pitchFamily="18" charset="0"/>
              </a:rPr>
              <a:t>Nhân đôi </a:t>
            </a:r>
            <a:r>
              <a:rPr lang="en-US" sz="2000" i="1" dirty="0">
                <a:solidFill>
                  <a:srgbClr val="C00000"/>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a:t>
            </a:r>
            <a:r>
              <a:rPr lang="en-US" sz="2000" dirty="0">
                <a:solidFill>
                  <a:srgbClr val="262626"/>
                </a:solidFill>
                <a:effectLst/>
                <a:ea typeface="Times New Roman" panose="02020603050405020304" pitchFamily="18" charset="0"/>
              </a:rPr>
              <a:t>NT</a:t>
            </a:r>
            <a:r>
              <a:rPr lang="vi-VN" sz="2000" dirty="0">
                <a:solidFill>
                  <a:srgbClr val="262626"/>
                </a:solidFill>
                <a:effectLst/>
                <a:ea typeface="Times New Roman" panose="02020603050405020304" pitchFamily="18" charset="0"/>
              </a:rPr>
              <a:t>BS giữa A - T và G - </a:t>
            </a:r>
            <a:r>
              <a:rPr lang="en-US" sz="2000" dirty="0">
                <a:solidFill>
                  <a:srgbClr val="262626"/>
                </a:solidFill>
                <a:effectLst/>
                <a:ea typeface="Times New Roman" panose="02020603050405020304" pitchFamily="18" charset="0"/>
              </a:rPr>
              <a:t>C</a:t>
            </a:r>
            <a:r>
              <a:rPr lang="vi-VN" sz="2000" dirty="0">
                <a:solidFill>
                  <a:srgbClr val="262626"/>
                </a:solidFill>
                <a:effectLst/>
                <a:ea typeface="Times New Roman" panose="02020603050405020304" pitchFamily="18" charset="0"/>
              </a:rPr>
              <a:t>.  </a:t>
            </a:r>
            <a:endParaRPr lang="en-US" sz="2000" dirty="0">
              <a:solidFill>
                <a:srgbClr val="262626"/>
              </a:solidFill>
              <a:effectLst/>
              <a:ea typeface="Times New Roman" panose="02020603050405020304" pitchFamily="18" charset="0"/>
            </a:endParaRPr>
          </a:p>
          <a:p>
            <a:pPr algn="just"/>
            <a:r>
              <a:rPr lang="vi-VN" sz="2000" i="1" dirty="0">
                <a:solidFill>
                  <a:srgbClr val="0070C0"/>
                </a:solidFill>
                <a:effectLst/>
                <a:ea typeface="Times New Roman" panose="02020603050405020304" pitchFamily="18" charset="0"/>
              </a:rPr>
              <a:t>Phiên mã</a:t>
            </a:r>
            <a:r>
              <a:rPr lang="vi-VN" sz="2000" dirty="0">
                <a:solidFill>
                  <a:srgbClr val="262626"/>
                </a:solidFill>
                <a:effectLst/>
                <a:ea typeface="Times New Roman" panose="02020603050405020304" pitchFamily="18" charset="0"/>
              </a:rPr>
              <a:t>: NTBS giữa A - U, G - </a:t>
            </a:r>
            <a:r>
              <a:rPr lang="en-US" sz="2000" dirty="0">
                <a:solidFill>
                  <a:srgbClr val="262626"/>
                </a:solidFill>
                <a:effectLst/>
                <a:ea typeface="Times New Roman" panose="02020603050405020304" pitchFamily="18" charset="0"/>
              </a:rPr>
              <a:t>C</a:t>
            </a:r>
            <a:r>
              <a:rPr lang="vi-VN" sz="2000" dirty="0">
                <a:solidFill>
                  <a:srgbClr val="262626"/>
                </a:solidFill>
                <a:effectLst/>
                <a:ea typeface="Times New Roman" panose="02020603050405020304" pitchFamily="18" charset="0"/>
              </a:rPr>
              <a:t>, </a:t>
            </a:r>
            <a:r>
              <a:rPr lang="en-US" sz="2000" dirty="0">
                <a:solidFill>
                  <a:srgbClr val="262626"/>
                </a:solidFill>
                <a:effectLst/>
                <a:ea typeface="Times New Roman" panose="02020603050405020304" pitchFamily="18" charset="0"/>
              </a:rPr>
              <a:t>C</a:t>
            </a:r>
            <a:r>
              <a:rPr lang="vi-VN" sz="2000" dirty="0">
                <a:solidFill>
                  <a:srgbClr val="262626"/>
                </a:solidFill>
                <a:effectLst/>
                <a:ea typeface="Times New Roman" panose="02020603050405020304" pitchFamily="18" charset="0"/>
              </a:rPr>
              <a:t> - G, T - A.  </a:t>
            </a:r>
            <a:endParaRPr lang="en-US" sz="2000" dirty="0">
              <a:solidFill>
                <a:srgbClr val="262626"/>
              </a:solidFill>
              <a:effectLst/>
              <a:ea typeface="Times New Roman" panose="02020603050405020304" pitchFamily="18" charset="0"/>
            </a:endParaRPr>
          </a:p>
          <a:p>
            <a:pPr algn="just"/>
            <a:r>
              <a:rPr lang="vi-VN" sz="2000" i="1" dirty="0">
                <a:solidFill>
                  <a:schemeClr val="accent6">
                    <a:lumMod val="75000"/>
                  </a:schemeClr>
                </a:solidFill>
                <a:effectLst/>
                <a:ea typeface="Times New Roman" panose="02020603050405020304" pitchFamily="18" charset="0"/>
              </a:rPr>
              <a:t>Dịch mã</a:t>
            </a:r>
            <a:r>
              <a:rPr lang="vi-VN" sz="2000" dirty="0">
                <a:solidFill>
                  <a:srgbClr val="262626"/>
                </a:solidFill>
                <a:effectLst/>
                <a:ea typeface="Times New Roman" panose="02020603050405020304" pitchFamily="18" charset="0"/>
              </a:rPr>
              <a:t>: NTBS giữa A - U và G - </a:t>
            </a:r>
            <a:r>
              <a:rPr lang="en-US" sz="2000" dirty="0">
                <a:solidFill>
                  <a:srgbClr val="262626"/>
                </a:solidFill>
                <a:effectLst/>
                <a:ea typeface="Times New Roman" panose="02020603050405020304" pitchFamily="18" charset="0"/>
              </a:rPr>
              <a:t>C</a:t>
            </a:r>
            <a:r>
              <a:rPr lang="vi-VN" sz="2000" dirty="0">
                <a:solidFill>
                  <a:srgbClr val="262626"/>
                </a:solidFill>
                <a:effectLst/>
                <a:ea typeface="Times New Roman" panose="02020603050405020304" pitchFamily="18" charset="0"/>
              </a:rPr>
              <a:t>. </a:t>
            </a:r>
          </a:p>
          <a:p>
            <a:pPr algn="just"/>
            <a:r>
              <a:rPr lang="vi-VN" sz="2000" b="1" dirty="0">
                <a:solidFill>
                  <a:srgbClr val="262626"/>
                </a:solidFill>
                <a:effectLst/>
                <a:ea typeface="Times New Roman" panose="02020603050405020304" pitchFamily="18" charset="0"/>
              </a:rPr>
              <a:t>+ </a:t>
            </a:r>
            <a:r>
              <a:rPr lang="en-US" sz="2000" b="1" dirty="0" err="1">
                <a:solidFill>
                  <a:srgbClr val="262626"/>
                </a:solidFill>
                <a:effectLst/>
                <a:ea typeface="Times New Roman" panose="02020603050405020304" pitchFamily="18" charset="0"/>
              </a:rPr>
              <a:t>Mạch</a:t>
            </a:r>
            <a:r>
              <a:rPr lang="en-US" sz="2000" b="1" dirty="0">
                <a:solidFill>
                  <a:srgbClr val="262626"/>
                </a:solidFill>
                <a:effectLst/>
                <a:ea typeface="Times New Roman" panose="02020603050405020304" pitchFamily="18" charset="0"/>
              </a:rPr>
              <a:t> </a:t>
            </a:r>
            <a:r>
              <a:rPr lang="en-US" sz="2000" b="1" dirty="0" err="1">
                <a:solidFill>
                  <a:srgbClr val="262626"/>
                </a:solidFill>
                <a:effectLst/>
                <a:ea typeface="Times New Roman" panose="02020603050405020304" pitchFamily="18" charset="0"/>
              </a:rPr>
              <a:t>khuôn</a:t>
            </a:r>
            <a:r>
              <a:rPr lang="en-US" sz="2000" b="1" dirty="0">
                <a:solidFill>
                  <a:srgbClr val="262626"/>
                </a:solidFill>
                <a:effectLst/>
                <a:ea typeface="Times New Roman" panose="02020603050405020304" pitchFamily="18" charset="0"/>
              </a:rPr>
              <a:t>:</a:t>
            </a:r>
          </a:p>
          <a:p>
            <a:pPr algn="just"/>
            <a:r>
              <a:rPr lang="vi-VN" sz="2000" i="1" dirty="0">
                <a:solidFill>
                  <a:srgbClr val="C00000"/>
                </a:solidFill>
                <a:effectLst/>
                <a:ea typeface="Times New Roman" panose="02020603050405020304" pitchFamily="18" charset="0"/>
              </a:rPr>
              <a:t>Nhân đôi </a:t>
            </a:r>
            <a:r>
              <a:rPr lang="en-US" sz="2000" i="1" dirty="0">
                <a:solidFill>
                  <a:srgbClr val="C00000"/>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2 mạch của </a:t>
            </a:r>
            <a:r>
              <a:rPr lang="en-US" sz="2000" dirty="0">
                <a:solidFill>
                  <a:srgbClr val="262626"/>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đều làm khuôn. </a:t>
            </a:r>
            <a:endParaRPr lang="en-US" sz="2000" dirty="0">
              <a:solidFill>
                <a:srgbClr val="262626"/>
              </a:solidFill>
              <a:effectLst/>
              <a:ea typeface="Times New Roman" panose="02020603050405020304" pitchFamily="18" charset="0"/>
            </a:endParaRPr>
          </a:p>
          <a:p>
            <a:pPr algn="just"/>
            <a:r>
              <a:rPr lang="vi-VN" sz="2000" i="1" dirty="0">
                <a:solidFill>
                  <a:srgbClr val="0070C0"/>
                </a:solidFill>
                <a:effectLst/>
                <a:ea typeface="Times New Roman" panose="02020603050405020304" pitchFamily="18" charset="0"/>
              </a:rPr>
              <a:t>Phiên mã</a:t>
            </a:r>
            <a:r>
              <a:rPr lang="vi-VN" sz="2000" dirty="0">
                <a:solidFill>
                  <a:srgbClr val="262626"/>
                </a:solidFill>
                <a:effectLst/>
                <a:ea typeface="Times New Roman" panose="02020603050405020304" pitchFamily="18" charset="0"/>
              </a:rPr>
              <a:t>: mạch gốc của </a:t>
            </a:r>
            <a:r>
              <a:rPr lang="vi-VN" sz="2000" dirty="0" err="1">
                <a:solidFill>
                  <a:srgbClr val="262626"/>
                </a:solidFill>
                <a:effectLst/>
                <a:ea typeface="Times New Roman" panose="02020603050405020304" pitchFamily="18" charset="0"/>
              </a:rPr>
              <a:t>gen</a:t>
            </a:r>
            <a:r>
              <a:rPr lang="en-US" sz="2000" dirty="0">
                <a:solidFill>
                  <a:srgbClr val="262626"/>
                </a:solidFill>
                <a:effectLst/>
                <a:ea typeface="Times New Roman" panose="02020603050405020304" pitchFamily="18" charset="0"/>
              </a:rPr>
              <a:t>e</a:t>
            </a:r>
            <a:r>
              <a:rPr lang="vi-VN" sz="2000" dirty="0">
                <a:solidFill>
                  <a:srgbClr val="262626"/>
                </a:solidFill>
                <a:effectLst/>
                <a:ea typeface="Times New Roman" panose="02020603050405020304" pitchFamily="18" charset="0"/>
              </a:rPr>
              <a:t> làm khuôn. </a:t>
            </a:r>
            <a:endParaRPr lang="en-US" sz="2000" dirty="0">
              <a:solidFill>
                <a:srgbClr val="262626"/>
              </a:solidFill>
              <a:effectLst/>
              <a:ea typeface="Times New Roman" panose="02020603050405020304" pitchFamily="18" charset="0"/>
            </a:endParaRPr>
          </a:p>
          <a:p>
            <a:pPr algn="just"/>
            <a:r>
              <a:rPr lang="vi-VN" sz="2000" i="1" dirty="0">
                <a:solidFill>
                  <a:schemeClr val="accent6">
                    <a:lumMod val="75000"/>
                  </a:schemeClr>
                </a:solidFill>
                <a:effectLst/>
                <a:ea typeface="Times New Roman" panose="02020603050405020304" pitchFamily="18" charset="0"/>
              </a:rPr>
              <a:t>Dịch mã</a:t>
            </a:r>
            <a:r>
              <a:rPr lang="vi-VN" sz="2000" dirty="0">
                <a:solidFill>
                  <a:srgbClr val="262626"/>
                </a:solidFill>
                <a:effectLst/>
                <a:ea typeface="Times New Roman" panose="02020603050405020304" pitchFamily="18" charset="0"/>
              </a:rPr>
              <a:t>: m</a:t>
            </a:r>
            <a:r>
              <a:rPr lang="en-US" sz="2000" dirty="0">
                <a:solidFill>
                  <a:srgbClr val="262626"/>
                </a:solidFill>
                <a:effectLst/>
                <a:ea typeface="Times New Roman" panose="02020603050405020304" pitchFamily="18" charset="0"/>
              </a:rPr>
              <a:t>RNA</a:t>
            </a:r>
            <a:r>
              <a:rPr lang="vi-VN" sz="2000" dirty="0">
                <a:solidFill>
                  <a:srgbClr val="262626"/>
                </a:solidFill>
                <a:effectLst/>
                <a:ea typeface="Times New Roman" panose="02020603050405020304" pitchFamily="18" charset="0"/>
              </a:rPr>
              <a:t> làm khuôn</a:t>
            </a:r>
          </a:p>
          <a:p>
            <a:pPr algn="just"/>
            <a:r>
              <a:rPr lang="vi-VN" sz="2000" b="1" dirty="0">
                <a:solidFill>
                  <a:srgbClr val="262626"/>
                </a:solidFill>
                <a:effectLst/>
                <a:ea typeface="Times New Roman" panose="02020603050405020304" pitchFamily="18" charset="0"/>
              </a:rPr>
              <a:t>+ Thành phần </a:t>
            </a:r>
            <a:r>
              <a:rPr lang="vi-VN" sz="2000" b="1" dirty="0" err="1">
                <a:solidFill>
                  <a:srgbClr val="262626"/>
                </a:solidFill>
                <a:effectLst/>
                <a:ea typeface="Times New Roman" panose="02020603050405020304" pitchFamily="18" charset="0"/>
              </a:rPr>
              <a:t>enz</a:t>
            </a:r>
            <a:r>
              <a:rPr lang="en-US" sz="2000" b="1" dirty="0">
                <a:solidFill>
                  <a:srgbClr val="262626"/>
                </a:solidFill>
                <a:effectLst/>
                <a:ea typeface="Times New Roman" panose="02020603050405020304" pitchFamily="18" charset="0"/>
              </a:rPr>
              <a:t>y</a:t>
            </a:r>
            <a:r>
              <a:rPr lang="vi-VN" sz="2000" b="1" dirty="0">
                <a:solidFill>
                  <a:srgbClr val="262626"/>
                </a:solidFill>
                <a:effectLst/>
                <a:ea typeface="Times New Roman" panose="02020603050405020304" pitchFamily="18" charset="0"/>
              </a:rPr>
              <a:t>m tham gia: </a:t>
            </a:r>
            <a:endParaRPr lang="en-US" sz="2000" b="1" dirty="0">
              <a:solidFill>
                <a:srgbClr val="262626"/>
              </a:solidFill>
              <a:effectLst/>
              <a:ea typeface="Times New Roman" panose="02020603050405020304" pitchFamily="18" charset="0"/>
            </a:endParaRPr>
          </a:p>
          <a:p>
            <a:pPr algn="just"/>
            <a:r>
              <a:rPr lang="vi-VN" sz="2000" i="1" dirty="0">
                <a:solidFill>
                  <a:srgbClr val="C00000"/>
                </a:solidFill>
                <a:effectLst/>
                <a:ea typeface="Times New Roman" panose="02020603050405020304" pitchFamily="18" charset="0"/>
              </a:rPr>
              <a:t>Nhân đôi </a:t>
            </a:r>
            <a:r>
              <a:rPr lang="en-US" sz="2000" i="1" dirty="0">
                <a:solidFill>
                  <a:srgbClr val="C00000"/>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nhiều loại: tháo xoắn, </a:t>
            </a:r>
            <a:r>
              <a:rPr lang="en-US" sz="2000" dirty="0">
                <a:solidFill>
                  <a:srgbClr val="262626"/>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a:t>
            </a:r>
            <a:r>
              <a:rPr lang="vi-VN" sz="2000" dirty="0" err="1">
                <a:solidFill>
                  <a:srgbClr val="262626"/>
                </a:solidFill>
                <a:effectLst/>
                <a:ea typeface="Times New Roman" panose="02020603050405020304" pitchFamily="18" charset="0"/>
              </a:rPr>
              <a:t>pol</a:t>
            </a:r>
            <a:r>
              <a:rPr lang="en-US" sz="2000" dirty="0">
                <a:solidFill>
                  <a:srgbClr val="262626"/>
                </a:solidFill>
                <a:effectLst/>
                <a:ea typeface="Times New Roman" panose="02020603050405020304" pitchFamily="18" charset="0"/>
              </a:rPr>
              <a:t>y</a:t>
            </a:r>
            <a:r>
              <a:rPr lang="vi-VN" sz="2000" dirty="0" err="1">
                <a:solidFill>
                  <a:srgbClr val="262626"/>
                </a:solidFill>
                <a:effectLst/>
                <a:ea typeface="Times New Roman" panose="02020603050405020304" pitchFamily="18" charset="0"/>
              </a:rPr>
              <a:t>mera</a:t>
            </a:r>
            <a:r>
              <a:rPr lang="en-US" sz="2000" dirty="0">
                <a:solidFill>
                  <a:srgbClr val="262626"/>
                </a:solidFill>
                <a:effectLst/>
                <a:ea typeface="Times New Roman" panose="02020603050405020304" pitchFamily="18" charset="0"/>
              </a:rPr>
              <a:t>se</a:t>
            </a:r>
            <a:r>
              <a:rPr lang="vi-VN" sz="2000" dirty="0">
                <a:solidFill>
                  <a:srgbClr val="262626"/>
                </a:solidFill>
                <a:effectLst/>
                <a:ea typeface="Times New Roman" panose="02020603050405020304" pitchFamily="18" charset="0"/>
              </a:rPr>
              <a:t>,, </a:t>
            </a:r>
            <a:r>
              <a:rPr lang="en-US" sz="2000" dirty="0">
                <a:solidFill>
                  <a:srgbClr val="262626"/>
                </a:solidFill>
                <a:effectLst/>
                <a:ea typeface="Times New Roman" panose="02020603050405020304" pitchFamily="18" charset="0"/>
              </a:rPr>
              <a:t>RNA</a:t>
            </a:r>
            <a:r>
              <a:rPr lang="vi-VN" sz="2000" dirty="0">
                <a:solidFill>
                  <a:srgbClr val="262626"/>
                </a:solidFill>
                <a:effectLst/>
                <a:ea typeface="Times New Roman" panose="02020603050405020304" pitchFamily="18" charset="0"/>
              </a:rPr>
              <a:t> </a:t>
            </a:r>
            <a:r>
              <a:rPr lang="vi-VN" sz="2000" dirty="0" err="1">
                <a:solidFill>
                  <a:srgbClr val="262626"/>
                </a:solidFill>
                <a:effectLst/>
                <a:ea typeface="Times New Roman" panose="02020603050405020304" pitchFamily="18" charset="0"/>
              </a:rPr>
              <a:t>pol</a:t>
            </a:r>
            <a:r>
              <a:rPr lang="en-US" sz="2000" dirty="0">
                <a:solidFill>
                  <a:srgbClr val="262626"/>
                </a:solidFill>
                <a:effectLst/>
                <a:ea typeface="Times New Roman" panose="02020603050405020304" pitchFamily="18" charset="0"/>
              </a:rPr>
              <a:t>y</a:t>
            </a:r>
            <a:r>
              <a:rPr lang="vi-VN" sz="2000" dirty="0" err="1">
                <a:solidFill>
                  <a:srgbClr val="262626"/>
                </a:solidFill>
                <a:effectLst/>
                <a:ea typeface="Times New Roman" panose="02020603050405020304" pitchFamily="18" charset="0"/>
              </a:rPr>
              <a:t>mera</a:t>
            </a:r>
            <a:r>
              <a:rPr lang="en-US" sz="2000" dirty="0">
                <a:solidFill>
                  <a:srgbClr val="262626"/>
                </a:solidFill>
                <a:effectLst/>
                <a:ea typeface="Times New Roman" panose="02020603050405020304" pitchFamily="18" charset="0"/>
              </a:rPr>
              <a:t>se</a:t>
            </a:r>
            <a:r>
              <a:rPr lang="vi-VN" sz="2000" dirty="0">
                <a:solidFill>
                  <a:srgbClr val="262626"/>
                </a:solidFill>
                <a:effectLst/>
                <a:ea typeface="Times New Roman" panose="02020603050405020304" pitchFamily="18" charset="0"/>
              </a:rPr>
              <a:t>, </a:t>
            </a:r>
            <a:r>
              <a:rPr lang="vi-VN" sz="2000" dirty="0" err="1">
                <a:solidFill>
                  <a:srgbClr val="262626"/>
                </a:solidFill>
                <a:effectLst/>
                <a:ea typeface="Times New Roman" panose="02020603050405020304" pitchFamily="18" charset="0"/>
              </a:rPr>
              <a:t>ligaza</a:t>
            </a:r>
            <a:r>
              <a:rPr lang="vi-VN" sz="2000" dirty="0">
                <a:solidFill>
                  <a:srgbClr val="262626"/>
                </a:solidFill>
                <a:effectLst/>
                <a:ea typeface="Times New Roman" panose="02020603050405020304" pitchFamily="18" charset="0"/>
              </a:rPr>
              <a:t>,... </a:t>
            </a:r>
            <a:endParaRPr lang="en-US" sz="2000" dirty="0">
              <a:solidFill>
                <a:srgbClr val="262626"/>
              </a:solidFill>
              <a:effectLst/>
              <a:ea typeface="Times New Roman" panose="02020603050405020304" pitchFamily="18" charset="0"/>
            </a:endParaRPr>
          </a:p>
          <a:p>
            <a:pPr algn="just"/>
            <a:r>
              <a:rPr lang="vi-VN" sz="2000" i="1" dirty="0">
                <a:solidFill>
                  <a:srgbClr val="0070C0"/>
                </a:solidFill>
                <a:effectLst/>
                <a:ea typeface="Times New Roman" panose="02020603050405020304" pitchFamily="18" charset="0"/>
              </a:rPr>
              <a:t>Phiên mã</a:t>
            </a:r>
            <a:r>
              <a:rPr lang="vi-VN" sz="2000" dirty="0">
                <a:solidFill>
                  <a:srgbClr val="262626"/>
                </a:solidFill>
                <a:effectLst/>
                <a:ea typeface="Times New Roman" panose="02020603050405020304" pitchFamily="18" charset="0"/>
              </a:rPr>
              <a:t>: </a:t>
            </a:r>
            <a:r>
              <a:rPr lang="en-US" sz="2000" dirty="0">
                <a:solidFill>
                  <a:srgbClr val="262626"/>
                </a:solidFill>
                <a:effectLst/>
                <a:ea typeface="Times New Roman" panose="02020603050405020304" pitchFamily="18" charset="0"/>
              </a:rPr>
              <a:t>RNA</a:t>
            </a:r>
            <a:r>
              <a:rPr lang="vi-VN" sz="2000" dirty="0">
                <a:solidFill>
                  <a:srgbClr val="262626"/>
                </a:solidFill>
                <a:effectLst/>
                <a:ea typeface="Times New Roman" panose="02020603050405020304" pitchFamily="18" charset="0"/>
              </a:rPr>
              <a:t> </a:t>
            </a:r>
            <a:r>
              <a:rPr lang="vi-VN" sz="2000" dirty="0" err="1">
                <a:solidFill>
                  <a:srgbClr val="262626"/>
                </a:solidFill>
                <a:effectLst/>
                <a:ea typeface="Times New Roman" panose="02020603050405020304" pitchFamily="18" charset="0"/>
              </a:rPr>
              <a:t>pol</a:t>
            </a:r>
            <a:r>
              <a:rPr lang="en-US" sz="2000" dirty="0">
                <a:solidFill>
                  <a:srgbClr val="262626"/>
                </a:solidFill>
                <a:effectLst/>
                <a:ea typeface="Times New Roman" panose="02020603050405020304" pitchFamily="18" charset="0"/>
              </a:rPr>
              <a:t>y</a:t>
            </a:r>
            <a:r>
              <a:rPr lang="vi-VN" sz="2000" dirty="0" err="1">
                <a:solidFill>
                  <a:srgbClr val="262626"/>
                </a:solidFill>
                <a:effectLst/>
                <a:ea typeface="Times New Roman" panose="02020603050405020304" pitchFamily="18" charset="0"/>
              </a:rPr>
              <a:t>mera</a:t>
            </a:r>
            <a:r>
              <a:rPr lang="en-US" sz="2000" dirty="0">
                <a:solidFill>
                  <a:srgbClr val="262626"/>
                </a:solidFill>
                <a:effectLst/>
                <a:ea typeface="Times New Roman" panose="02020603050405020304" pitchFamily="18" charset="0"/>
              </a:rPr>
              <a:t>se</a:t>
            </a:r>
            <a:r>
              <a:rPr lang="vi-VN" sz="2000" dirty="0">
                <a:solidFill>
                  <a:srgbClr val="262626"/>
                </a:solidFill>
                <a:effectLst/>
                <a:ea typeface="Times New Roman" panose="02020603050405020304" pitchFamily="18" charset="0"/>
              </a:rPr>
              <a:t>. </a:t>
            </a:r>
            <a:endParaRPr lang="en-US" sz="2000" dirty="0">
              <a:solidFill>
                <a:srgbClr val="262626"/>
              </a:solidFill>
              <a:effectLst/>
              <a:ea typeface="Times New Roman" panose="02020603050405020304" pitchFamily="18" charset="0"/>
            </a:endParaRPr>
          </a:p>
          <a:p>
            <a:pPr algn="just"/>
            <a:r>
              <a:rPr lang="vi-VN" sz="2000" i="1" dirty="0">
                <a:solidFill>
                  <a:schemeClr val="accent6">
                    <a:lumMod val="75000"/>
                  </a:schemeClr>
                </a:solidFill>
                <a:effectLst/>
                <a:ea typeface="Times New Roman" panose="02020603050405020304" pitchFamily="18" charset="0"/>
              </a:rPr>
              <a:t>Dịch mã</a:t>
            </a:r>
            <a:r>
              <a:rPr lang="vi-VN" sz="2000" dirty="0">
                <a:solidFill>
                  <a:srgbClr val="262626"/>
                </a:solidFill>
                <a:effectLst/>
                <a:ea typeface="Times New Roman" panose="02020603050405020304" pitchFamily="18" charset="0"/>
              </a:rPr>
              <a:t>: thực hiện nhờ </a:t>
            </a:r>
            <a:r>
              <a:rPr lang="vi-VN" sz="2000" dirty="0" err="1">
                <a:solidFill>
                  <a:srgbClr val="262626"/>
                </a:solidFill>
                <a:effectLst/>
                <a:ea typeface="Times New Roman" panose="02020603050405020304" pitchFamily="18" charset="0"/>
              </a:rPr>
              <a:t>ribosome</a:t>
            </a:r>
            <a:endParaRPr lang="vi-VN" sz="2000" dirty="0">
              <a:solidFill>
                <a:srgbClr val="262626"/>
              </a:solidFill>
              <a:effectLst/>
              <a:ea typeface="Times New Roman" panose="02020603050405020304" pitchFamily="18" charset="0"/>
            </a:endParaRPr>
          </a:p>
          <a:p>
            <a:pPr algn="just"/>
            <a:r>
              <a:rPr lang="vi-VN" sz="2000" b="1" dirty="0">
                <a:solidFill>
                  <a:srgbClr val="262626"/>
                </a:solidFill>
                <a:effectLst/>
                <a:ea typeface="Times New Roman" panose="02020603050405020304" pitchFamily="18" charset="0"/>
              </a:rPr>
              <a:t>+ </a:t>
            </a:r>
            <a:r>
              <a:rPr lang="en-US" sz="2000" b="1" dirty="0">
                <a:solidFill>
                  <a:srgbClr val="262626"/>
                </a:solidFill>
                <a:ea typeface="Times New Roman" panose="02020603050405020304" pitchFamily="18" charset="0"/>
              </a:rPr>
              <a:t>Ý </a:t>
            </a:r>
            <a:r>
              <a:rPr lang="vi-VN" sz="2000" b="1" dirty="0">
                <a:solidFill>
                  <a:srgbClr val="262626"/>
                </a:solidFill>
                <a:effectLst/>
                <a:ea typeface="Times New Roman" panose="02020603050405020304" pitchFamily="18" charset="0"/>
              </a:rPr>
              <a:t>nghĩa: </a:t>
            </a:r>
            <a:endParaRPr lang="en-US" sz="2000" b="1" dirty="0">
              <a:solidFill>
                <a:srgbClr val="262626"/>
              </a:solidFill>
              <a:effectLst/>
              <a:ea typeface="Times New Roman" panose="02020603050405020304" pitchFamily="18" charset="0"/>
            </a:endParaRPr>
          </a:p>
          <a:p>
            <a:pPr algn="just"/>
            <a:r>
              <a:rPr lang="vi-VN" sz="2000" i="1" dirty="0">
                <a:solidFill>
                  <a:srgbClr val="C00000"/>
                </a:solidFill>
                <a:effectLst/>
                <a:ea typeface="Times New Roman" panose="02020603050405020304" pitchFamily="18" charset="0"/>
              </a:rPr>
              <a:t>Nhân đôi </a:t>
            </a:r>
            <a:r>
              <a:rPr lang="en-US" sz="2000" i="1" dirty="0">
                <a:solidFill>
                  <a:srgbClr val="C00000"/>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Từ một </a:t>
            </a:r>
            <a:r>
              <a:rPr lang="en-US" sz="2000" dirty="0">
                <a:solidFill>
                  <a:srgbClr val="262626"/>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mẹ tạo thành 2 </a:t>
            </a:r>
            <a:r>
              <a:rPr lang="en-US" sz="2000" dirty="0">
                <a:solidFill>
                  <a:srgbClr val="262626"/>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con giống nhau và giống </a:t>
            </a:r>
            <a:r>
              <a:rPr lang="en-US" sz="2000" dirty="0">
                <a:solidFill>
                  <a:srgbClr val="262626"/>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mẹ ban đầu, giúp ổn định vật chất di truyền. </a:t>
            </a:r>
            <a:endParaRPr lang="en-US" sz="2000" dirty="0">
              <a:solidFill>
                <a:srgbClr val="262626"/>
              </a:solidFill>
              <a:effectLst/>
              <a:ea typeface="Times New Roman" panose="02020603050405020304" pitchFamily="18" charset="0"/>
            </a:endParaRPr>
          </a:p>
          <a:p>
            <a:pPr algn="just"/>
            <a:r>
              <a:rPr lang="vi-VN" sz="2000" i="1" dirty="0">
                <a:solidFill>
                  <a:srgbClr val="0070C0"/>
                </a:solidFill>
                <a:effectLst/>
                <a:ea typeface="Times New Roman" panose="02020603050405020304" pitchFamily="18" charset="0"/>
              </a:rPr>
              <a:t>Phiên mã</a:t>
            </a:r>
            <a:r>
              <a:rPr lang="vi-VN" sz="2000" dirty="0">
                <a:solidFill>
                  <a:srgbClr val="262626"/>
                </a:solidFill>
                <a:effectLst/>
                <a:ea typeface="Times New Roman" panose="02020603050405020304" pitchFamily="18" charset="0"/>
              </a:rPr>
              <a:t>: Từ thông tin di truyền trên </a:t>
            </a:r>
            <a:r>
              <a:rPr lang="en-US" sz="2000" dirty="0">
                <a:solidFill>
                  <a:srgbClr val="262626"/>
                </a:solidFill>
                <a:effectLst/>
                <a:ea typeface="Times New Roman" panose="02020603050405020304" pitchFamily="18" charset="0"/>
              </a:rPr>
              <a:t>DNA</a:t>
            </a:r>
            <a:r>
              <a:rPr lang="vi-VN" sz="2000" dirty="0">
                <a:solidFill>
                  <a:srgbClr val="262626"/>
                </a:solidFill>
                <a:effectLst/>
                <a:ea typeface="Times New Roman" panose="02020603050405020304" pitchFamily="18" charset="0"/>
              </a:rPr>
              <a:t> được truyền sang phân tử </a:t>
            </a:r>
            <a:r>
              <a:rPr lang="en-US" sz="2000" dirty="0">
                <a:solidFill>
                  <a:srgbClr val="262626"/>
                </a:solidFill>
                <a:effectLst/>
                <a:ea typeface="Times New Roman" panose="02020603050405020304" pitchFamily="18" charset="0"/>
              </a:rPr>
              <a:t>RNA</a:t>
            </a:r>
            <a:r>
              <a:rPr lang="vi-VN" sz="2000" dirty="0">
                <a:solidFill>
                  <a:srgbClr val="262626"/>
                </a:solidFill>
                <a:effectLst/>
                <a:ea typeface="Times New Roman" panose="02020603050405020304" pitchFamily="18" charset="0"/>
              </a:rPr>
              <a:t>. </a:t>
            </a:r>
            <a:endParaRPr lang="en-US" sz="2000" dirty="0">
              <a:solidFill>
                <a:srgbClr val="262626"/>
              </a:solidFill>
              <a:effectLst/>
              <a:ea typeface="Times New Roman" panose="02020603050405020304" pitchFamily="18" charset="0"/>
            </a:endParaRPr>
          </a:p>
          <a:p>
            <a:pPr algn="just"/>
            <a:r>
              <a:rPr lang="vi-VN" sz="2000" i="1" dirty="0">
                <a:solidFill>
                  <a:schemeClr val="accent6">
                    <a:lumMod val="75000"/>
                  </a:schemeClr>
                </a:solidFill>
                <a:effectLst/>
                <a:ea typeface="Times New Roman" panose="02020603050405020304" pitchFamily="18" charset="0"/>
              </a:rPr>
              <a:t>Dịch mã</a:t>
            </a:r>
            <a:r>
              <a:rPr lang="vi-VN" sz="2000" dirty="0">
                <a:solidFill>
                  <a:srgbClr val="262626"/>
                </a:solidFill>
                <a:effectLst/>
                <a:ea typeface="Times New Roman" panose="02020603050405020304" pitchFamily="18" charset="0"/>
              </a:rPr>
              <a:t>: Giải mã thông tin trên m</a:t>
            </a:r>
            <a:r>
              <a:rPr lang="en-US" sz="2000" dirty="0">
                <a:solidFill>
                  <a:srgbClr val="262626"/>
                </a:solidFill>
                <a:effectLst/>
                <a:ea typeface="Times New Roman" panose="02020603050405020304" pitchFamily="18" charset="0"/>
              </a:rPr>
              <a:t>RNA</a:t>
            </a:r>
            <a:r>
              <a:rPr lang="vi-VN" sz="2000" dirty="0">
                <a:solidFill>
                  <a:srgbClr val="262626"/>
                </a:solidFill>
                <a:effectLst/>
                <a:ea typeface="Times New Roman" panose="02020603050405020304" pitchFamily="18" charset="0"/>
              </a:rPr>
              <a:t> thành trình tự a</a:t>
            </a:r>
            <a:r>
              <a:rPr lang="en-US" sz="2000" dirty="0" err="1">
                <a:solidFill>
                  <a:srgbClr val="262626"/>
                </a:solidFill>
                <a:effectLst/>
                <a:ea typeface="Times New Roman" panose="02020603050405020304" pitchFamily="18" charset="0"/>
              </a:rPr>
              <a:t>cid</a:t>
            </a:r>
            <a:r>
              <a:rPr lang="vi-VN" sz="2000" dirty="0">
                <a:solidFill>
                  <a:srgbClr val="262626"/>
                </a:solidFill>
                <a:effectLst/>
                <a:ea typeface="Times New Roman" panose="02020603050405020304" pitchFamily="18" charset="0"/>
              </a:rPr>
              <a:t> </a:t>
            </a:r>
            <a:r>
              <a:rPr lang="vi-VN" sz="2000" dirty="0" err="1">
                <a:solidFill>
                  <a:srgbClr val="262626"/>
                </a:solidFill>
                <a:effectLst/>
                <a:ea typeface="Times New Roman" panose="02020603050405020304" pitchFamily="18" charset="0"/>
              </a:rPr>
              <a:t>amin</a:t>
            </a:r>
            <a:r>
              <a:rPr lang="vi-VN" sz="2000" dirty="0">
                <a:solidFill>
                  <a:srgbClr val="262626"/>
                </a:solidFill>
                <a:effectLst/>
                <a:ea typeface="Times New Roman" panose="02020603050405020304" pitchFamily="18" charset="0"/>
              </a:rPr>
              <a:t> trên chuỗi </a:t>
            </a:r>
            <a:r>
              <a:rPr lang="vi-VN" sz="2000" dirty="0" err="1">
                <a:solidFill>
                  <a:srgbClr val="262626"/>
                </a:solidFill>
                <a:effectLst/>
                <a:ea typeface="Times New Roman" panose="02020603050405020304" pitchFamily="18" charset="0"/>
              </a:rPr>
              <a:t>polipepti</a:t>
            </a:r>
            <a:r>
              <a:rPr lang="en-US" sz="2000" dirty="0">
                <a:solidFill>
                  <a:srgbClr val="262626"/>
                </a:solidFill>
                <a:effectLst/>
                <a:ea typeface="Times New Roman" panose="02020603050405020304" pitchFamily="18" charset="0"/>
              </a:rPr>
              <a:t>de</a:t>
            </a:r>
            <a:r>
              <a:rPr lang="vi-VN" sz="2000" dirty="0">
                <a:solidFill>
                  <a:srgbClr val="262626"/>
                </a:solidFill>
                <a:effectLst/>
                <a:ea typeface="Times New Roman" panose="02020603050405020304" pitchFamily="18" charset="0"/>
              </a:rPr>
              <a:t>.</a:t>
            </a:r>
          </a:p>
          <a:p>
            <a:pPr algn="just"/>
            <a:endParaRPr lang="en-US" sz="2600" dirty="0">
              <a:effectLst/>
              <a:ea typeface="Times New Roman" panose="02020603050405020304" pitchFamily="18" charset="0"/>
            </a:endParaRPr>
          </a:p>
        </p:txBody>
      </p:sp>
    </p:spTree>
    <p:extLst>
      <p:ext uri="{BB962C8B-B14F-4D97-AF65-F5344CB8AC3E}">
        <p14:creationId xmlns:p14="http://schemas.microsoft.com/office/powerpoint/2010/main" val="5408053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0480" marR="30480" algn="just">
              <a:lnSpc>
                <a:spcPct val="115000"/>
              </a:lnSpc>
              <a:spcAft>
                <a:spcPts val="800"/>
              </a:spcAft>
            </a:pP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Ôn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lại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kiến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thức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đã</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học</a:t>
            </a:r>
            <a:r>
              <a:rPr lang="en-US" sz="2800" dirty="0">
                <a:solidFill>
                  <a:srgbClr val="000000"/>
                </a:solidFill>
                <a:effectLst/>
                <a:ea typeface="Times New Roman" panose="02020603050405020304" pitchFamily="18"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marL="30480" marR="30480" algn="just">
              <a:lnSpc>
                <a:spcPct val="115000"/>
              </a:lnSpc>
              <a:spcAft>
                <a:spcPts val="800"/>
              </a:spcAft>
            </a:pP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Làm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tập</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trong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Sách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tập</a:t>
            </a:r>
            <a:r>
              <a:rPr lang="en-US" sz="2800" dirty="0">
                <a:solidFill>
                  <a:srgbClr val="000000"/>
                </a:solidFill>
                <a:effectLst/>
                <a:ea typeface="Times New Roman" panose="02020603050405020304" pitchFamily="18"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Đọc</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và</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tìm</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hiểu</a:t>
            </a:r>
            <a:r>
              <a:rPr lang="en-US" sz="2800" dirty="0">
                <a:solidFill>
                  <a:srgbClr val="000000"/>
                </a:solidFill>
                <a:effectLst/>
                <a:ea typeface="Times New Roman" panose="02020603050405020304" pitchFamily="18" charset="0"/>
              </a:rPr>
              <a:t> </a:t>
            </a:r>
            <a:r>
              <a:rPr lang="en-US" sz="2800" dirty="0" err="1">
                <a:solidFill>
                  <a:srgbClr val="000000"/>
                </a:solidFill>
                <a:effectLst/>
                <a:ea typeface="Times New Roman" panose="02020603050405020304" pitchFamily="18" charset="0"/>
              </a:rPr>
              <a:t>trước</a:t>
            </a:r>
            <a:r>
              <a:rPr lang="en-US" sz="2800" dirty="0">
                <a:solidFill>
                  <a:srgbClr val="000000"/>
                </a:solidFill>
                <a:effectLst/>
                <a:ea typeface="Times New Roman" panose="02020603050405020304" pitchFamily="18" charset="0"/>
              </a:rPr>
              <a:t> </a:t>
            </a:r>
            <a:r>
              <a:rPr lang="en-US" sz="2800" i="1" dirty="0" err="1">
                <a:solidFill>
                  <a:srgbClr val="000000"/>
                </a:solidFill>
                <a:effectLst/>
                <a:ea typeface="Times New Roman" panose="02020603050405020304" pitchFamily="18" charset="0"/>
              </a:rPr>
              <a:t>Bài</a:t>
            </a:r>
            <a:r>
              <a:rPr lang="en-US" sz="2800" i="1" dirty="0">
                <a:solidFill>
                  <a:srgbClr val="000000"/>
                </a:solidFill>
                <a:effectLst/>
                <a:ea typeface="Times New Roman" panose="02020603050405020304" pitchFamily="18" charset="0"/>
              </a:rPr>
              <a:t> 40 </a:t>
            </a:r>
            <a:r>
              <a:rPr lang="en-US" sz="2800" i="1" dirty="0" err="1">
                <a:solidFill>
                  <a:srgbClr val="000000"/>
                </a:solidFill>
                <a:effectLst/>
                <a:ea typeface="Times New Roman" panose="02020603050405020304" pitchFamily="18" charset="0"/>
              </a:rPr>
              <a:t>phần</a:t>
            </a:r>
            <a:r>
              <a:rPr lang="en-US" sz="2800" i="1" dirty="0">
                <a:solidFill>
                  <a:srgbClr val="000000"/>
                </a:solidFill>
                <a:effectLst/>
                <a:ea typeface="Times New Roman" panose="02020603050405020304" pitchFamily="18" charset="0"/>
              </a:rPr>
              <a:t> IV. </a:t>
            </a:r>
            <a:r>
              <a:rPr lang="en-US" sz="2800" i="1" dirty="0" err="1">
                <a:solidFill>
                  <a:srgbClr val="000000"/>
                </a:solidFill>
                <a:effectLst/>
                <a:ea typeface="Times New Roman" panose="02020603050405020304" pitchFamily="18" charset="0"/>
              </a:rPr>
              <a:t>Mối</a:t>
            </a:r>
            <a:r>
              <a:rPr lang="en-US" sz="2800" i="1" dirty="0">
                <a:solidFill>
                  <a:srgbClr val="000000"/>
                </a:solidFill>
                <a:effectLst/>
                <a:ea typeface="Times New Roman" panose="02020603050405020304" pitchFamily="18" charset="0"/>
              </a:rPr>
              <a:t> </a:t>
            </a:r>
            <a:r>
              <a:rPr lang="en-US" sz="2800" i="1" dirty="0" err="1">
                <a:solidFill>
                  <a:srgbClr val="000000"/>
                </a:solidFill>
                <a:effectLst/>
                <a:ea typeface="Times New Roman" panose="02020603050405020304" pitchFamily="18" charset="0"/>
              </a:rPr>
              <a:t>quan</a:t>
            </a:r>
            <a:r>
              <a:rPr lang="en-US" sz="2800" i="1" dirty="0">
                <a:solidFill>
                  <a:srgbClr val="000000"/>
                </a:solidFill>
                <a:effectLst/>
                <a:ea typeface="Times New Roman" panose="02020603050405020304" pitchFamily="18" charset="0"/>
              </a:rPr>
              <a:t> </a:t>
            </a:r>
            <a:r>
              <a:rPr lang="en-US" sz="2800" i="1" dirty="0" err="1">
                <a:solidFill>
                  <a:srgbClr val="000000"/>
                </a:solidFill>
                <a:effectLst/>
                <a:ea typeface="Times New Roman" panose="02020603050405020304" pitchFamily="18" charset="0"/>
              </a:rPr>
              <a:t>hệ</a:t>
            </a:r>
            <a:r>
              <a:rPr lang="en-US" sz="2800" i="1" dirty="0">
                <a:solidFill>
                  <a:srgbClr val="000000"/>
                </a:solidFill>
                <a:effectLst/>
                <a:ea typeface="Times New Roman" panose="02020603050405020304" pitchFamily="18" charset="0"/>
              </a:rPr>
              <a:t> </a:t>
            </a:r>
            <a:r>
              <a:rPr lang="en-US" sz="2800" i="1" dirty="0" err="1">
                <a:solidFill>
                  <a:srgbClr val="000000"/>
                </a:solidFill>
                <a:effectLst/>
                <a:ea typeface="Times New Roman" panose="02020603050405020304" pitchFamily="18" charset="0"/>
              </a:rPr>
              <a:t>giữa</a:t>
            </a:r>
            <a:r>
              <a:rPr lang="en-US" sz="2800" i="1" dirty="0">
                <a:solidFill>
                  <a:srgbClr val="000000"/>
                </a:solidFill>
                <a:effectLst/>
                <a:ea typeface="Times New Roman" panose="02020603050405020304" pitchFamily="18" charset="0"/>
              </a:rPr>
              <a:t> gene </a:t>
            </a:r>
            <a:r>
              <a:rPr lang="en-US" sz="2800" i="1" dirty="0" err="1">
                <a:solidFill>
                  <a:srgbClr val="000000"/>
                </a:solidFill>
                <a:effectLst/>
                <a:ea typeface="Times New Roman" panose="02020603050405020304" pitchFamily="18" charset="0"/>
              </a:rPr>
              <a:t>và</a:t>
            </a:r>
            <a:r>
              <a:rPr lang="en-US" sz="2800" i="1" dirty="0">
                <a:solidFill>
                  <a:srgbClr val="000000"/>
                </a:solidFill>
                <a:effectLst/>
                <a:ea typeface="Times New Roman" panose="02020603050405020304" pitchFamily="18" charset="0"/>
              </a:rPr>
              <a:t> </a:t>
            </a:r>
            <a:r>
              <a:rPr lang="en-US" sz="2800" i="1" dirty="0" err="1">
                <a:solidFill>
                  <a:srgbClr val="000000"/>
                </a:solidFill>
                <a:effectLst/>
                <a:ea typeface="Times New Roman" panose="02020603050405020304" pitchFamily="18" charset="0"/>
              </a:rPr>
              <a:t>tính</a:t>
            </a:r>
            <a:r>
              <a:rPr lang="en-US" sz="2800" i="1" dirty="0">
                <a:solidFill>
                  <a:srgbClr val="000000"/>
                </a:solidFill>
                <a:effectLst/>
                <a:ea typeface="Times New Roman" panose="02020603050405020304" pitchFamily="18" charset="0"/>
              </a:rPr>
              <a:t> </a:t>
            </a:r>
            <a:r>
              <a:rPr lang="en-US" sz="2800" i="1" dirty="0" err="1">
                <a:solidFill>
                  <a:srgbClr val="000000"/>
                </a:solidFill>
                <a:effectLst/>
                <a:ea typeface="Times New Roman" panose="02020603050405020304" pitchFamily="18" charset="0"/>
              </a:rPr>
              <a:t>trạng</a:t>
            </a:r>
            <a:r>
              <a:rPr kumimoji="0" lang="en-US" sz="2800" b="0" i="0" u="none" strike="noStrike" kern="120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rPr>
              <a:t>                                                                    </a:t>
            </a:r>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dirty="0" err="1">
                <a:solidFill>
                  <a:schemeClr val="accent1"/>
                </a:solidFill>
              </a:rPr>
              <a:t>Nhắc</a:t>
            </a:r>
            <a:r>
              <a:rPr lang="en-US" dirty="0">
                <a:solidFill>
                  <a:schemeClr val="accent1"/>
                </a:solidFill>
              </a:rPr>
              <a:t> </a:t>
            </a:r>
            <a:r>
              <a:rPr lang="en-US" dirty="0" err="1">
                <a:solidFill>
                  <a:schemeClr val="accent1"/>
                </a:solidFill>
              </a:rPr>
              <a:t>nhở</a:t>
            </a:r>
            <a:endParaRPr lang="en-US" dirty="0">
              <a:solidFill>
                <a:schemeClr val="accent1"/>
              </a:solidFill>
            </a:endParaRPr>
          </a:p>
        </p:txBody>
      </p:sp>
    </p:spTree>
    <p:extLst>
      <p:ext uri="{BB962C8B-B14F-4D97-AF65-F5344CB8AC3E}">
        <p14:creationId xmlns:p14="http://schemas.microsoft.com/office/powerpoint/2010/main" val="1684098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832104" y="2922714"/>
            <a:ext cx="6657000" cy="2277585"/>
          </a:xfrm>
        </p:spPr>
        <p:txBody>
          <a:bodyPr>
            <a:normAutofit/>
          </a:bodyPr>
          <a:lstStyle/>
          <a:p>
            <a:pPr>
              <a:lnSpc>
                <a:spcPct val="120000"/>
              </a:lnSpc>
            </a:pPr>
            <a:r>
              <a:rPr lang="en-US" sz="4000" dirty="0" err="1"/>
              <a:t>Phần</a:t>
            </a:r>
            <a:r>
              <a:rPr lang="en-US" sz="4000" dirty="0"/>
              <a:t> IV: </a:t>
            </a:r>
            <a:br>
              <a:rPr lang="en-US" sz="4000" dirty="0"/>
            </a:br>
            <a:r>
              <a:rPr lang="en-US" sz="4000" dirty="0"/>
              <a:t>MỐI QUAN HỆ GIỮA GENE VÀ TÍNH TRẠNG</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6146" name="Picture 2" descr="Stages of translation (article) | Khan Academy">
            <a:extLst>
              <a:ext uri="{FF2B5EF4-FFF2-40B4-BE49-F238E27FC236}">
                <a16:creationId xmlns:a16="http://schemas.microsoft.com/office/drawing/2014/main" id="{A9466BA7-B649-E74D-7EBF-E74993B5B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194" y="48430"/>
            <a:ext cx="5164605" cy="424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9360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264841"/>
            <a:ext cx="5344830" cy="5474090"/>
          </a:xfrm>
        </p:spPr>
        <p:txBody>
          <a:bodyPr vert="horz" lIns="91440" tIns="45720" rIns="91440" bIns="45720" rtlCol="0">
            <a:noAutofit/>
          </a:bodyPr>
          <a:lstStyle/>
          <a:p>
            <a:pPr algn="just">
              <a:lnSpc>
                <a:spcPct val="130000"/>
              </a:lnSpc>
              <a:spcAft>
                <a:spcPts val="0"/>
              </a:spcAft>
            </a:pPr>
            <a:r>
              <a:rPr lang="vi-VN" sz="2200"/>
              <a:t>Trong tổng số </a:t>
            </a:r>
            <a:r>
              <a:rPr lang="vi-VN" sz="2200" b="1">
                <a:solidFill>
                  <a:srgbClr val="FFFF00"/>
                </a:solidFill>
              </a:rPr>
              <a:t>64 codon </a:t>
            </a:r>
            <a:r>
              <a:rPr lang="vi-VN" sz="2200"/>
              <a:t>được hình thành</a:t>
            </a:r>
            <a:r>
              <a:rPr lang="en-US" sz="2200"/>
              <a:t> </a:t>
            </a:r>
            <a:r>
              <a:rPr lang="vi-VN" sz="2200"/>
              <a:t>từ 4 loại ribonucleotide (A, U, G, C), có 61 codon quy định tương ứng 20 loại amino acid</a:t>
            </a:r>
            <a:r>
              <a:rPr lang="en-US" sz="2200"/>
              <a:t>.</a:t>
            </a:r>
          </a:p>
          <a:p>
            <a:pPr algn="just">
              <a:lnSpc>
                <a:spcPct val="130000"/>
              </a:lnSpc>
              <a:spcAft>
                <a:spcPts val="0"/>
              </a:spcAft>
            </a:pPr>
            <a:r>
              <a:rPr lang="vi-VN" sz="2200" b="1">
                <a:solidFill>
                  <a:srgbClr val="99FF33"/>
                </a:solidFill>
              </a:rPr>
              <a:t>3 codon </a:t>
            </a:r>
            <a:r>
              <a:rPr lang="vi-VN" sz="2200">
                <a:solidFill>
                  <a:srgbClr val="FFFF00"/>
                </a:solidFill>
              </a:rPr>
              <a:t>(UAA, UAG và UGA) </a:t>
            </a:r>
            <a:r>
              <a:rPr lang="vi-VN" sz="2200"/>
              <a:t>không mã hoá amino acid mà có vai trò kết thúc tổng hợp protein, được gọi là các codon kết thúc; </a:t>
            </a:r>
            <a:endParaRPr lang="en-US" sz="2200"/>
          </a:p>
          <a:p>
            <a:pPr algn="just">
              <a:lnSpc>
                <a:spcPct val="130000"/>
              </a:lnSpc>
              <a:spcAft>
                <a:spcPts val="0"/>
              </a:spcAft>
            </a:pPr>
            <a:r>
              <a:rPr lang="vi-VN" sz="2200" b="1">
                <a:solidFill>
                  <a:srgbClr val="FFC000"/>
                </a:solidFill>
              </a:rPr>
              <a:t>AUG </a:t>
            </a:r>
            <a:r>
              <a:rPr lang="vi-VN" sz="2200"/>
              <a:t>vừa là </a:t>
            </a:r>
            <a:r>
              <a:rPr lang="vi-VN" sz="2200">
                <a:solidFill>
                  <a:srgbClr val="FF66CC"/>
                </a:solidFill>
              </a:rPr>
              <a:t>codon mở đầu </a:t>
            </a:r>
            <a:r>
              <a:rPr lang="vi-VN" sz="2200"/>
              <a:t>quá trình tổng hợp protein, vừa là codon </a:t>
            </a:r>
            <a:r>
              <a:rPr lang="vi-VN" sz="2200">
                <a:solidFill>
                  <a:srgbClr val="FFFF00"/>
                </a:solidFill>
              </a:rPr>
              <a:t>mã hoá amino acid methionine</a:t>
            </a:r>
            <a:r>
              <a:rPr lang="en-US" sz="2200">
                <a:solidFill>
                  <a:srgbClr val="FFFF00"/>
                </a:solidFill>
              </a:rPr>
              <a:t>.</a:t>
            </a:r>
            <a:r>
              <a:rPr lang="vi-VN" sz="2200">
                <a:solidFill>
                  <a:srgbClr val="FFFF00"/>
                </a:solidFill>
              </a:rPr>
              <a:t> </a:t>
            </a:r>
            <a:endParaRPr lang="en-US" sz="2200" dirty="0">
              <a:solidFill>
                <a:srgbClr val="FFFF00"/>
              </a:solidFill>
            </a:endParaRPr>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3074" name="Picture 2" descr="DNA and RNA codon tables - Wikipedia">
            <a:extLst>
              <a:ext uri="{FF2B5EF4-FFF2-40B4-BE49-F238E27FC236}">
                <a16:creationId xmlns:a16="http://schemas.microsoft.com/office/drawing/2014/main" id="{1C9B2E7E-6563-615F-302F-B2AA604A8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205" y="92562"/>
            <a:ext cx="6774822" cy="667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13103"/>
            <a:ext cx="10466982" cy="1950713"/>
          </a:xfrm>
          <a:prstGeom prst="roundRect">
            <a:avLst>
              <a:gd name="adj" fmla="val 5331"/>
            </a:avLst>
          </a:prstGeom>
          <a:solidFill>
            <a:schemeClr val="bg1"/>
          </a:soli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Hoạt động trang 176: </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Dựa vào kiến thức đã học kết hợp quan sát Hình 40.5, thực hiện các yêu cầu sau:</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 Nêu tên và sản phẩm của quá trình 1, quá trình 2.</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2. Giải thích mối quan hệ giữa gene (DNA), mRNA, protein và tính trạng.</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3839079"/>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Sơ</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đồ</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mối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hệ</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gene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trạng</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17" name="TextBox 16">
            <a:extLst>
              <a:ext uri="{FF2B5EF4-FFF2-40B4-BE49-F238E27FC236}">
                <a16:creationId xmlns:a16="http://schemas.microsoft.com/office/drawing/2014/main" id="{BA035B91-D021-576C-2F9F-F4DF1646099C}"/>
              </a:ext>
            </a:extLst>
          </p:cNvPr>
          <p:cNvSpPr txBox="1"/>
          <p:nvPr/>
        </p:nvSpPr>
        <p:spPr>
          <a:xfrm>
            <a:off x="862509" y="1605718"/>
            <a:ext cx="6721962"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Trả lời</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 </a:t>
            </a: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Nêu tên và sản phẩm của quá trình 1, quá trình 2.</a:t>
            </a:r>
          </a:p>
        </p:txBody>
      </p:sp>
      <p:grpSp>
        <p:nvGrpSpPr>
          <p:cNvPr id="31" name="Group 30">
            <a:extLst>
              <a:ext uri="{FF2B5EF4-FFF2-40B4-BE49-F238E27FC236}">
                <a16:creationId xmlns:a16="http://schemas.microsoft.com/office/drawing/2014/main" id="{C509E08D-0745-F13D-15DC-D979DC520BED}"/>
              </a:ext>
            </a:extLst>
          </p:cNvPr>
          <p:cNvGrpSpPr/>
          <p:nvPr/>
        </p:nvGrpSpPr>
        <p:grpSpPr>
          <a:xfrm>
            <a:off x="1460966" y="2778824"/>
            <a:ext cx="9181167" cy="1536047"/>
            <a:chOff x="862509" y="3908515"/>
            <a:chExt cx="9181167" cy="1536047"/>
          </a:xfrm>
        </p:grpSpPr>
        <p:sp>
          <p:nvSpPr>
            <p:cNvPr id="20" name="Rectangle: Rounded Corners 19">
              <a:extLst>
                <a:ext uri="{FF2B5EF4-FFF2-40B4-BE49-F238E27FC236}">
                  <a16:creationId xmlns:a16="http://schemas.microsoft.com/office/drawing/2014/main" id="{AFFE7F55-2FCC-2904-B271-6063F6684F3C}"/>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Gene (DNA) </a:t>
              </a:r>
            </a:p>
          </p:txBody>
        </p:sp>
        <p:sp>
          <p:nvSpPr>
            <p:cNvPr id="21" name="Rectangle: Rounded Corners 20">
              <a:extLst>
                <a:ext uri="{FF2B5EF4-FFF2-40B4-BE49-F238E27FC236}">
                  <a16:creationId xmlns:a16="http://schemas.microsoft.com/office/drawing/2014/main" id="{F23068CE-698C-47F9-5B06-36C5877C9CA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mRNA</a:t>
              </a:r>
            </a:p>
          </p:txBody>
        </p:sp>
        <p:sp>
          <p:nvSpPr>
            <p:cNvPr id="22" name="Rectangle: Rounded Corners 21">
              <a:extLst>
                <a:ext uri="{FF2B5EF4-FFF2-40B4-BE49-F238E27FC236}">
                  <a16:creationId xmlns:a16="http://schemas.microsoft.com/office/drawing/2014/main" id="{5F708E7A-4074-9989-EE97-D8B5575B9584}"/>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Protein </a:t>
              </a:r>
            </a:p>
          </p:txBody>
        </p:sp>
        <p:sp>
          <p:nvSpPr>
            <p:cNvPr id="23" name="Rectangle: Rounded Corners 22">
              <a:extLst>
                <a:ext uri="{FF2B5EF4-FFF2-40B4-BE49-F238E27FC236}">
                  <a16:creationId xmlns:a16="http://schemas.microsoft.com/office/drawing/2014/main" id="{A39F8E87-82DA-BF39-2CCD-C76D68B3F03E}"/>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Tính trạng</a:t>
              </a:r>
            </a:p>
          </p:txBody>
        </p:sp>
        <p:cxnSp>
          <p:nvCxnSpPr>
            <p:cNvPr id="25" name="Straight Arrow Connector 24">
              <a:extLst>
                <a:ext uri="{FF2B5EF4-FFF2-40B4-BE49-F238E27FC236}">
                  <a16:creationId xmlns:a16="http://schemas.microsoft.com/office/drawing/2014/main" id="{E7BF4374-DC5F-5560-B4D9-C3E8E2C9EDBD}"/>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D1E92-A1E3-C480-461C-6949CA03F68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4AEB0F5-8BC7-3549-3B41-1439F0333C21}"/>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26C77F-88E1-D550-4D8B-623A0D0FBBE3}"/>
                </a:ext>
              </a:extLst>
            </p:cNvPr>
            <p:cNvSpPr txBox="1"/>
            <p:nvPr/>
          </p:nvSpPr>
          <p:spPr>
            <a:xfrm>
              <a:off x="2889054" y="3908515"/>
              <a:ext cx="794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1</a:t>
              </a:r>
            </a:p>
          </p:txBody>
        </p:sp>
        <p:sp>
          <p:nvSpPr>
            <p:cNvPr id="30" name="TextBox 29">
              <a:extLst>
                <a:ext uri="{FF2B5EF4-FFF2-40B4-BE49-F238E27FC236}">
                  <a16:creationId xmlns:a16="http://schemas.microsoft.com/office/drawing/2014/main" id="{26E83892-3C8B-6193-6B96-3E5CAABC4761}"/>
                </a:ext>
              </a:extLst>
            </p:cNvPr>
            <p:cNvSpPr txBox="1"/>
            <p:nvPr/>
          </p:nvSpPr>
          <p:spPr>
            <a:xfrm>
              <a:off x="5132279" y="3908515"/>
              <a:ext cx="7944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2</a:t>
              </a:r>
            </a:p>
          </p:txBody>
        </p:sp>
        <p:sp>
          <p:nvSpPr>
            <p:cNvPr id="32" name="TextBox 31">
              <a:extLst>
                <a:ext uri="{FF2B5EF4-FFF2-40B4-BE49-F238E27FC236}">
                  <a16:creationId xmlns:a16="http://schemas.microsoft.com/office/drawing/2014/main" id="{6276CBEF-74D4-2B76-8138-6FB93DFABF67}"/>
                </a:ext>
              </a:extLst>
            </p:cNvPr>
            <p:cNvSpPr txBox="1"/>
            <p:nvPr/>
          </p:nvSpPr>
          <p:spPr>
            <a:xfrm>
              <a:off x="2071827" y="4982897"/>
              <a:ext cx="68513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Hình. </a:t>
              </a: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Sơ đồ mối quan hệ giữa gene và tính trạng</a:t>
              </a:r>
            </a:p>
          </p:txBody>
        </p:sp>
      </p:grpSp>
      <p:graphicFrame>
        <p:nvGraphicFramePr>
          <p:cNvPr id="3" name="Table 2">
            <a:extLst>
              <a:ext uri="{FF2B5EF4-FFF2-40B4-BE49-F238E27FC236}">
                <a16:creationId xmlns:a16="http://schemas.microsoft.com/office/drawing/2014/main" id="{063B829C-577A-9553-92B1-A08553E722FD}"/>
              </a:ext>
            </a:extLst>
          </p:cNvPr>
          <p:cNvGraphicFramePr>
            <a:graphicFrameLocks noGrp="1"/>
          </p:cNvGraphicFramePr>
          <p:nvPr/>
        </p:nvGraphicFramePr>
        <p:xfrm>
          <a:off x="1244461" y="4537871"/>
          <a:ext cx="8972550" cy="1737360"/>
        </p:xfrm>
        <a:graphic>
          <a:graphicData uri="http://schemas.openxmlformats.org/drawingml/2006/table">
            <a:tbl>
              <a:tblPr firstRow="1" bandRow="1">
                <a:tableStyleId>{5C22544A-7EE6-4342-B048-85BDC9FD1C3A}</a:tableStyleId>
              </a:tblPr>
              <a:tblGrid>
                <a:gridCol w="2048501">
                  <a:extLst>
                    <a:ext uri="{9D8B030D-6E8A-4147-A177-3AD203B41FA5}">
                      <a16:colId xmlns:a16="http://schemas.microsoft.com/office/drawing/2014/main" val="3559833401"/>
                    </a:ext>
                  </a:extLst>
                </a:gridCol>
                <a:gridCol w="3130277">
                  <a:extLst>
                    <a:ext uri="{9D8B030D-6E8A-4147-A177-3AD203B41FA5}">
                      <a16:colId xmlns:a16="http://schemas.microsoft.com/office/drawing/2014/main" val="82523989"/>
                    </a:ext>
                  </a:extLst>
                </a:gridCol>
                <a:gridCol w="3793772">
                  <a:extLst>
                    <a:ext uri="{9D8B030D-6E8A-4147-A177-3AD203B41FA5}">
                      <a16:colId xmlns:a16="http://schemas.microsoft.com/office/drawing/2014/main" val="3211310719"/>
                    </a:ext>
                  </a:extLst>
                </a:gridCol>
              </a:tblGrid>
              <a:tr h="640080">
                <a:tc>
                  <a:txBody>
                    <a:bodyPr/>
                    <a:lstStyle/>
                    <a:p>
                      <a:pPr algn="ctr">
                        <a:lnSpc>
                          <a:spcPct val="125000"/>
                        </a:lnSpc>
                      </a:pPr>
                      <a:endParaRPr lang="en-GB" sz="2400" b="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1</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sz="2400" b="1">
                          <a:solidFill>
                            <a:srgbClr val="FFFF00"/>
                          </a:solidFill>
                          <a:latin typeface="Times New Roman" panose="02020603050405020304" pitchFamily="18" charset="0"/>
                          <a:cs typeface="Times New Roman" panose="02020603050405020304" pitchFamily="18" charset="0"/>
                        </a:rPr>
                        <a:t>Quá trình 2</a:t>
                      </a:r>
                      <a:endParaRPr lang="en-GB" sz="2400" b="1" dirty="0">
                        <a:solidFill>
                          <a:srgbClr val="FFFF00"/>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30617"/>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Tên </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phiên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Quá trình dịch mã</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46274366"/>
                  </a:ext>
                </a:extLst>
              </a:tr>
              <a:tr h="548640">
                <a:tc>
                  <a:txBody>
                    <a:bodyPr/>
                    <a:lstStyle/>
                    <a:p>
                      <a:pPr>
                        <a:lnSpc>
                          <a:spcPct val="125000"/>
                        </a:lnSpc>
                      </a:pPr>
                      <a:r>
                        <a:rPr lang="en-GB" sz="2400" b="1">
                          <a:solidFill>
                            <a:srgbClr val="99FF33"/>
                          </a:solidFill>
                          <a:latin typeface="Times New Roman" panose="02020603050405020304" pitchFamily="18" charset="0"/>
                          <a:cs typeface="Times New Roman" panose="02020603050405020304" pitchFamily="18" charset="0"/>
                        </a:rPr>
                        <a:t>Sản phẩm</a:t>
                      </a:r>
                      <a:endParaRPr lang="en-GB" sz="2400" b="1" dirty="0">
                        <a:solidFill>
                          <a:srgbClr val="99FF33"/>
                        </a:solidFill>
                        <a:latin typeface="Times New Roman" panose="02020603050405020304" pitchFamily="18" charset="0"/>
                        <a:cs typeface="Times New Roman" panose="02020603050405020304" pitchFamily="18" charset="0"/>
                      </a:endParaRPr>
                    </a:p>
                  </a:txBody>
                  <a:tcPr anchor="ctr">
                    <a:lnL w="381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mRNA</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tc>
                  <a:txBody>
                    <a:bodyPr/>
                    <a:lstStyle/>
                    <a:p>
                      <a:pPr>
                        <a:lnSpc>
                          <a:spcPct val="125000"/>
                        </a:lnSpc>
                      </a:pPr>
                      <a:r>
                        <a:rPr lang="en-GB" sz="2400">
                          <a:solidFill>
                            <a:schemeClr val="bg1"/>
                          </a:solidFill>
                          <a:latin typeface="Times New Roman" panose="02020603050405020304" pitchFamily="18" charset="0"/>
                          <a:cs typeface="Times New Roman" panose="02020603050405020304" pitchFamily="18" charset="0"/>
                        </a:rPr>
                        <a:t>Chuỗi polypeptide (protein)</a:t>
                      </a:r>
                      <a:endParaRPr lang="en-GB" sz="2400" dirty="0">
                        <a:solidFill>
                          <a:schemeClr val="bg1"/>
                        </a:solidFill>
                        <a:latin typeface="Times New Roman" panose="02020603050405020304" pitchFamily="18" charset="0"/>
                        <a:cs typeface="Times New Roman" panose="02020603050405020304" pitchFamily="18"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758271508"/>
                  </a:ext>
                </a:extLst>
              </a:tr>
            </a:tbl>
          </a:graphicData>
        </a:graphic>
      </p:graphicFrame>
    </p:spTree>
    <p:extLst>
      <p:ext uri="{BB962C8B-B14F-4D97-AF65-F5344CB8AC3E}">
        <p14:creationId xmlns:p14="http://schemas.microsoft.com/office/powerpoint/2010/main" val="259115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a:t>1. Sự biểu hiện của gene thành tính 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17" name="TextBox 16">
            <a:extLst>
              <a:ext uri="{FF2B5EF4-FFF2-40B4-BE49-F238E27FC236}">
                <a16:creationId xmlns:a16="http://schemas.microsoft.com/office/drawing/2014/main" id="{BA035B91-D021-576C-2F9F-F4DF1646099C}"/>
              </a:ext>
            </a:extLst>
          </p:cNvPr>
          <p:cNvSpPr txBox="1"/>
          <p:nvPr/>
        </p:nvSpPr>
        <p:spPr>
          <a:xfrm>
            <a:off x="862508" y="1605718"/>
            <a:ext cx="9392235" cy="1000594"/>
          </a:xfrm>
          <a:prstGeom prst="roundRect">
            <a:avLst>
              <a:gd name="adj" fmla="val 533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28575">
            <a:noFill/>
            <a:prstDash val="sysDash"/>
          </a:ln>
        </p:spPr>
        <p:style>
          <a:lnRef idx="1">
            <a:schemeClr val="accent6"/>
          </a:lnRef>
          <a:fillRef idx="2">
            <a:schemeClr val="accent6"/>
          </a:fillRef>
          <a:effectRef idx="1">
            <a:schemeClr val="accent6"/>
          </a:effectRef>
          <a:fontRef idx="minor">
            <a:schemeClr val="dk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Trả lời</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Giải thích mối quan hệ giữa gene (DNA), mRNA, protein và tính trạng.</a:t>
            </a:r>
          </a:p>
        </p:txBody>
      </p:sp>
      <p:sp>
        <p:nvSpPr>
          <p:cNvPr id="6" name="TextBox 5">
            <a:extLst>
              <a:ext uri="{FF2B5EF4-FFF2-40B4-BE49-F238E27FC236}">
                <a16:creationId xmlns:a16="http://schemas.microsoft.com/office/drawing/2014/main" id="{214FB457-B39E-BE78-652A-C70503BEA7B3}"/>
              </a:ext>
            </a:extLst>
          </p:cNvPr>
          <p:cNvSpPr txBox="1"/>
          <p:nvPr/>
        </p:nvSpPr>
        <p:spPr>
          <a:xfrm>
            <a:off x="862508" y="2802504"/>
            <a:ext cx="10469320" cy="3280706"/>
          </a:xfrm>
          <a:prstGeom prst="rect">
            <a:avLst/>
          </a:prstGeom>
          <a:no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Mối quan hệ giữa gene (DNA), mRNA, protein và tính trạng: </a:t>
            </a:r>
            <a:endPar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Trình tự các nucleotide trên mạch đơn của gene (DNA) quy định trình tự các nucleotide trên mRNA, trình tự các nucleotide trên mRNA quy định trình tự amino acid trên chuỗi polypeptide (protein), protein quy định tính trạng. </a:t>
            </a: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vi-VN"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Như vậy, trong tế bào, gene không trực tiếp hình thành tính trạng mà phải thông qua sự tương tác giữa các phân tử mRNA, </a:t>
            </a:r>
            <a:r>
              <a:rPr kumimoji="0" lang="vi-VN" sz="2400" b="0" i="0" u="none" strike="noStrike" kern="1200" cap="none" spc="0" normalizeH="0" baseline="0" noProof="0">
                <a:ln>
                  <a:noFill/>
                </a:ln>
                <a:solidFill>
                  <a:srgbClr val="99FF33"/>
                </a:solidFill>
                <a:effectLst/>
                <a:uLnTx/>
                <a:uFillTx/>
                <a:latin typeface="Times New Roman" panose="02020603050405020304" pitchFamily="18" charset="0"/>
                <a:ea typeface="+mn-ea"/>
                <a:cs typeface="Times New Roman" panose="02020603050405020304" pitchFamily="18" charset="0"/>
              </a:rPr>
              <a:t>protein và có thể chịu tác động của các nhân tố môi trường.</a:t>
            </a:r>
            <a:endParaRPr kumimoji="0" lang="en-US" sz="2400" b="0" i="0" u="none" strike="noStrike" kern="1200" cap="none" spc="0" normalizeH="0" baseline="0" noProof="0">
              <a:ln>
                <a:noFill/>
              </a:ln>
              <a:solidFill>
                <a:srgbClr val="99FF33"/>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073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99775" cy="978729"/>
          </a:xfrm>
        </p:spPr>
        <p:txBody>
          <a:bodyPr/>
          <a:lstStyle/>
          <a:p>
            <a:r>
              <a:rPr lang="en-US" dirty="0"/>
              <a:t>2. Ý </a:t>
            </a:r>
            <a:r>
              <a:rPr lang="en-US" dirty="0" err="1"/>
              <a:t>nghĩa</a:t>
            </a:r>
            <a:r>
              <a:rPr lang="en-US" dirty="0"/>
              <a:t> di </a:t>
            </a:r>
            <a:r>
              <a:rPr lang="en-US" dirty="0" err="1"/>
              <a:t>truyền</a:t>
            </a:r>
            <a:r>
              <a:rPr lang="en-US" dirty="0"/>
              <a:t> </a:t>
            </a:r>
            <a:r>
              <a:rPr lang="en-US" dirty="0" err="1"/>
              <a:t>của</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giữa</a:t>
            </a:r>
            <a:r>
              <a:rPr lang="en-US" dirty="0"/>
              <a:t> gene </a:t>
            </a:r>
            <a:r>
              <a:rPr lang="en-US" dirty="0" err="1"/>
              <a:t>và</a:t>
            </a:r>
            <a:r>
              <a:rPr lang="en-US" dirty="0"/>
              <a:t> </a:t>
            </a:r>
            <a:r>
              <a:rPr lang="en-US" dirty="0" err="1"/>
              <a:t>tính</a:t>
            </a:r>
            <a:r>
              <a:rPr lang="en-US" dirty="0"/>
              <a:t> </a:t>
            </a:r>
            <a:r>
              <a:rPr lang="en-US" dirty="0" err="1"/>
              <a:t>trạng</a:t>
            </a: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3" name="Picture 2" descr="Transcription, RNA Processing, and Translation — The Biology Primer">
            <a:extLst>
              <a:ext uri="{FF2B5EF4-FFF2-40B4-BE49-F238E27FC236}">
                <a16:creationId xmlns:a16="http://schemas.microsoft.com/office/drawing/2014/main" id="{085EEA43-756F-1FF5-F9EF-5A34CCD4A7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78"/>
          <a:stretch/>
        </p:blipFill>
        <p:spPr bwMode="auto">
          <a:xfrm>
            <a:off x="0" y="1352843"/>
            <a:ext cx="12192000" cy="37498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2FE8AAE-C8D7-D746-15E0-45D76A026F94}"/>
              </a:ext>
            </a:extLst>
          </p:cNvPr>
          <p:cNvGrpSpPr/>
          <p:nvPr/>
        </p:nvGrpSpPr>
        <p:grpSpPr>
          <a:xfrm>
            <a:off x="1875663" y="4251704"/>
            <a:ext cx="9916633" cy="1715770"/>
            <a:chOff x="1232756" y="3783652"/>
            <a:chExt cx="9916633" cy="1715770"/>
          </a:xfrm>
        </p:grpSpPr>
        <p:sp>
          <p:nvSpPr>
            <p:cNvPr id="7" name="Rectangle: Rounded Corners 6">
              <a:extLst>
                <a:ext uri="{FF2B5EF4-FFF2-40B4-BE49-F238E27FC236}">
                  <a16:creationId xmlns:a16="http://schemas.microsoft.com/office/drawing/2014/main" id="{DEE94E3C-E0E5-39BD-BCD3-BF0FF3B5816C}"/>
                </a:ext>
              </a:extLst>
            </p:cNvPr>
            <p:cNvSpPr/>
            <p:nvPr/>
          </p:nvSpPr>
          <p:spPr>
            <a:xfrm>
              <a:off x="1232756" y="3783652"/>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Gene (DNA) </a:t>
              </a:r>
            </a:p>
          </p:txBody>
        </p:sp>
        <p:sp>
          <p:nvSpPr>
            <p:cNvPr id="8" name="Rectangle: Rounded Corners 7">
              <a:extLst>
                <a:ext uri="{FF2B5EF4-FFF2-40B4-BE49-F238E27FC236}">
                  <a16:creationId xmlns:a16="http://schemas.microsoft.com/office/drawing/2014/main" id="{5109DD15-3DC7-58CA-15E4-2EC522267779}"/>
                </a:ext>
              </a:extLst>
            </p:cNvPr>
            <p:cNvSpPr/>
            <p:nvPr/>
          </p:nvSpPr>
          <p:spPr>
            <a:xfrm>
              <a:off x="6172900" y="3783653"/>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mRNA</a:t>
              </a:r>
            </a:p>
          </p:txBody>
        </p:sp>
        <p:sp>
          <p:nvSpPr>
            <p:cNvPr id="9" name="Rectangle: Rounded Corners 8">
              <a:extLst>
                <a:ext uri="{FF2B5EF4-FFF2-40B4-BE49-F238E27FC236}">
                  <a16:creationId xmlns:a16="http://schemas.microsoft.com/office/drawing/2014/main" id="{70E27121-950F-2499-7028-4ECE15F16978}"/>
                </a:ext>
              </a:extLst>
            </p:cNvPr>
            <p:cNvSpPr/>
            <p:nvPr/>
          </p:nvSpPr>
          <p:spPr>
            <a:xfrm>
              <a:off x="9507115" y="3783653"/>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Protein </a:t>
              </a:r>
            </a:p>
          </p:txBody>
        </p:sp>
        <p:sp>
          <p:nvSpPr>
            <p:cNvPr id="10" name="Rectangle: Rounded Corners 9">
              <a:extLst>
                <a:ext uri="{FF2B5EF4-FFF2-40B4-BE49-F238E27FC236}">
                  <a16:creationId xmlns:a16="http://schemas.microsoft.com/office/drawing/2014/main" id="{ECD472F5-31F5-A6BB-2866-E7D65830BC32}"/>
                </a:ext>
              </a:extLst>
            </p:cNvPr>
            <p:cNvSpPr/>
            <p:nvPr/>
          </p:nvSpPr>
          <p:spPr>
            <a:xfrm>
              <a:off x="9313577" y="5037105"/>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Tính trạng</a:t>
              </a:r>
            </a:p>
          </p:txBody>
        </p:sp>
      </p:grpSp>
      <p:cxnSp>
        <p:nvCxnSpPr>
          <p:cNvPr id="19" name="Straight Arrow Connector 18">
            <a:extLst>
              <a:ext uri="{FF2B5EF4-FFF2-40B4-BE49-F238E27FC236}">
                <a16:creationId xmlns:a16="http://schemas.microsoft.com/office/drawing/2014/main" id="{8D014EC7-FE9A-17B7-6EDC-C96C110565EE}"/>
              </a:ext>
            </a:extLst>
          </p:cNvPr>
          <p:cNvCxnSpPr>
            <a:cxnSpLocks/>
          </p:cNvCxnSpPr>
          <p:nvPr/>
        </p:nvCxnSpPr>
        <p:spPr>
          <a:xfrm>
            <a:off x="10874390" y="4787582"/>
            <a:ext cx="0" cy="630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818F2B9-CA06-8A07-86EF-3D27D63D9DB8}"/>
              </a:ext>
            </a:extLst>
          </p:cNvPr>
          <p:cNvSpPr txBox="1"/>
          <p:nvPr/>
        </p:nvSpPr>
        <p:spPr>
          <a:xfrm>
            <a:off x="3087382" y="3304198"/>
            <a:ext cx="16044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Phiên mã</a:t>
            </a:r>
          </a:p>
        </p:txBody>
      </p:sp>
      <p:sp>
        <p:nvSpPr>
          <p:cNvPr id="22" name="TextBox 21">
            <a:extLst>
              <a:ext uri="{FF2B5EF4-FFF2-40B4-BE49-F238E27FC236}">
                <a16:creationId xmlns:a16="http://schemas.microsoft.com/office/drawing/2014/main" id="{9187E699-3BA2-DE1A-76FA-5192B0232421}"/>
              </a:ext>
            </a:extLst>
          </p:cNvPr>
          <p:cNvSpPr txBox="1"/>
          <p:nvPr/>
        </p:nvSpPr>
        <p:spPr>
          <a:xfrm>
            <a:off x="7339622" y="3304198"/>
            <a:ext cx="16044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Dịch mã</a:t>
            </a:r>
          </a:p>
        </p:txBody>
      </p:sp>
      <p:sp>
        <p:nvSpPr>
          <p:cNvPr id="24" name="TextBox 23">
            <a:extLst>
              <a:ext uri="{FF2B5EF4-FFF2-40B4-BE49-F238E27FC236}">
                <a16:creationId xmlns:a16="http://schemas.microsoft.com/office/drawing/2014/main" id="{CB3A453F-0CDA-34AB-7A42-84C0137EFFDB}"/>
              </a:ext>
            </a:extLst>
          </p:cNvPr>
          <p:cNvSpPr txBox="1"/>
          <p:nvPr/>
        </p:nvSpPr>
        <p:spPr>
          <a:xfrm>
            <a:off x="175888" y="5199862"/>
            <a:ext cx="9287869" cy="1322285"/>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vi-VN" sz="2200"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Times New Roman" panose="02020603050405020304" pitchFamily="18" charset="0"/>
              </a:rPr>
              <a:t>Mọi tính trạng </a:t>
            </a:r>
            <a:r>
              <a:rPr kumimoji="0" lang="vi-VN"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ở sinh vật đều có cơ sở vật chất di truyền là </a:t>
            </a:r>
            <a:r>
              <a:rPr kumimoji="0" lang="vi-VN" sz="2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gene</a:t>
            </a:r>
            <a:r>
              <a:rPr kumimoji="0" lang="vi-VN" sz="2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trong tế bào. </a:t>
            </a:r>
            <a:endParaRPr kumimoji="0" lang="en-US" sz="2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vi-VN" sz="2200" b="1" i="0" u="none" strike="noStrike" kern="1200" cap="none" spc="0" normalizeH="0" baseline="0" noProof="0" dirty="0" err="1">
                <a:ln>
                  <a:noFill/>
                </a:ln>
                <a:solidFill>
                  <a:srgbClr val="FFC000"/>
                </a:solidFill>
                <a:effectLst/>
                <a:uLnTx/>
                <a:uFillTx/>
                <a:latin typeface="Times New Roman" panose="02020603050405020304" pitchFamily="18" charset="0"/>
                <a:ea typeface="+mn-ea"/>
                <a:cs typeface="Times New Roman" panose="02020603050405020304" pitchFamily="18" charset="0"/>
              </a:rPr>
              <a:t>Gene</a:t>
            </a:r>
            <a:r>
              <a:rPr kumimoji="0" lang="vi-VN"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không trực tiếp tạo ra tính trạng, thông tin di truyền trên </a:t>
            </a:r>
            <a:r>
              <a:rPr kumimoji="0" lang="vi-VN" sz="2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gene</a:t>
            </a:r>
            <a:r>
              <a:rPr kumimoji="0" lang="vi-VN" sz="2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biểu hiện thành tính trạng phải </a:t>
            </a:r>
            <a:r>
              <a:rPr kumimoji="0" lang="vi-VN" sz="2200" b="1" i="0" u="none" strike="noStrike" kern="1200" cap="none" spc="0" normalizeH="0" baseline="0" noProof="0" dirty="0">
                <a:ln>
                  <a:noFill/>
                </a:ln>
                <a:solidFill>
                  <a:srgbClr val="00FF99"/>
                </a:solidFill>
                <a:effectLst/>
                <a:uLnTx/>
                <a:uFillTx/>
                <a:latin typeface="Times New Roman" panose="02020603050405020304" pitchFamily="18" charset="0"/>
                <a:ea typeface="+mn-ea"/>
                <a:cs typeface="Times New Roman" panose="02020603050405020304" pitchFamily="18" charset="0"/>
              </a:rPr>
              <a:t>thông qua các quá trình phiên mã, dịch mã.</a:t>
            </a:r>
            <a:endParaRPr kumimoji="0" lang="en-US" sz="2200" b="1" i="0" u="none" strike="noStrike" kern="1200" cap="none" spc="0" normalizeH="0" baseline="0" noProof="0" dirty="0">
              <a:ln>
                <a:noFill/>
              </a:ln>
              <a:solidFill>
                <a:srgbClr val="00FF9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998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par>
                                <p:cTn id="25" presetID="6"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 calcmode="lin" valueType="num">
                                      <p:cBhvr additive="base">
                                        <p:cTn id="3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xEl>
                                              <p:pRg st="1" end="1"/>
                                            </p:txEl>
                                          </p:spTgt>
                                        </p:tgtEl>
                                        <p:attrNameLst>
                                          <p:attrName>style.visibility</p:attrName>
                                        </p:attrNameLst>
                                      </p:cBhvr>
                                      <p:to>
                                        <p:strVal val="visible"/>
                                      </p:to>
                                    </p:set>
                                    <p:anim calcmode="lin" valueType="num">
                                      <p:cBhvr additive="base">
                                        <p:cTn id="3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177800"/>
            <a:ext cx="11214100" cy="978729"/>
          </a:xfrm>
        </p:spPr>
        <p:txBody>
          <a:bodyPr/>
          <a:lstStyle/>
          <a:p>
            <a:br>
              <a:rPr lang="en-US" sz="3200" dirty="0"/>
            </a:br>
            <a:r>
              <a:rPr lang="en-US" i="1" dirty="0"/>
              <a:t>1. </a:t>
            </a:r>
            <a:r>
              <a:rPr lang="en-US" i="1" dirty="0" err="1"/>
              <a:t>Sự</a:t>
            </a:r>
            <a:r>
              <a:rPr lang="en-US" i="1" dirty="0"/>
              <a:t> </a:t>
            </a:r>
            <a:r>
              <a:rPr lang="en-US" i="1" dirty="0" err="1"/>
              <a:t>biểu</a:t>
            </a:r>
            <a:r>
              <a:rPr lang="en-US" i="1" dirty="0"/>
              <a:t> </a:t>
            </a:r>
            <a:r>
              <a:rPr lang="en-US" i="1" dirty="0" err="1"/>
              <a:t>hiện</a:t>
            </a:r>
            <a:r>
              <a:rPr lang="en-US" i="1" dirty="0"/>
              <a:t> </a:t>
            </a:r>
            <a:r>
              <a:rPr lang="en-US" i="1" dirty="0" err="1"/>
              <a:t>của</a:t>
            </a:r>
            <a:r>
              <a:rPr lang="en-US" i="1" dirty="0"/>
              <a:t> gene </a:t>
            </a:r>
            <a:r>
              <a:rPr lang="en-US" i="1" dirty="0" err="1"/>
              <a:t>thành</a:t>
            </a:r>
            <a:r>
              <a:rPr lang="en-US" i="1" dirty="0"/>
              <a:t> </a:t>
            </a:r>
            <a:r>
              <a:rPr lang="en-US" i="1" dirty="0" err="1"/>
              <a:t>tính</a:t>
            </a:r>
            <a:r>
              <a:rPr lang="en-US" i="1" dirty="0"/>
              <a:t> </a:t>
            </a:r>
            <a:r>
              <a:rPr lang="en-US" i="1" dirty="0" err="1"/>
              <a:t>trạng</a:t>
            </a:r>
            <a:endParaRPr lang="en-US" i="1"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6" name="TextBox 5">
            <a:extLst>
              <a:ext uri="{FF2B5EF4-FFF2-40B4-BE49-F238E27FC236}">
                <a16:creationId xmlns:a16="http://schemas.microsoft.com/office/drawing/2014/main" id="{214FB457-B39E-BE78-652A-C70503BEA7B3}"/>
              </a:ext>
            </a:extLst>
          </p:cNvPr>
          <p:cNvSpPr txBox="1"/>
          <p:nvPr/>
        </p:nvSpPr>
        <p:spPr>
          <a:xfrm>
            <a:off x="718206" y="2420415"/>
            <a:ext cx="10469320" cy="3280706"/>
          </a:xfrm>
          <a:prstGeom prst="rect">
            <a:avLst/>
          </a:prstGeom>
          <a:no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F00"/>
                </a:solidFill>
                <a:effectLst/>
                <a:uLnTx/>
                <a:uFillTx/>
                <a:ea typeface="+mn-ea"/>
                <a:cs typeface="Times New Roman" panose="02020603050405020304" pitchFamily="18" charset="0"/>
              </a:rPr>
              <a:t>Mối quan hệ giữa </a:t>
            </a:r>
            <a:r>
              <a:rPr kumimoji="0" lang="vi-VN" sz="2400" b="1" i="0" u="none" strike="noStrike" kern="1200" cap="none" spc="0" normalizeH="0" baseline="0" noProof="0" dirty="0" err="1">
                <a:ln>
                  <a:noFill/>
                </a:ln>
                <a:solidFill>
                  <a:srgbClr val="FFFF00"/>
                </a:solidFill>
                <a:effectLst/>
                <a:uLnTx/>
                <a:uFillTx/>
                <a:ea typeface="+mn-ea"/>
                <a:cs typeface="Times New Roman" panose="02020603050405020304" pitchFamily="18" charset="0"/>
              </a:rPr>
              <a:t>gene</a:t>
            </a:r>
            <a:r>
              <a:rPr kumimoji="0" lang="vi-VN" sz="2400" b="1" i="0" u="none" strike="noStrike" kern="1200" cap="none" spc="0" normalizeH="0" baseline="0" noProof="0" dirty="0">
                <a:ln>
                  <a:noFill/>
                </a:ln>
                <a:solidFill>
                  <a:srgbClr val="FFFF00"/>
                </a:solidFill>
                <a:effectLst/>
                <a:uLnTx/>
                <a:uFillTx/>
                <a:ea typeface="+mn-ea"/>
                <a:cs typeface="Times New Roman" panose="02020603050405020304" pitchFamily="18" charset="0"/>
              </a:rPr>
              <a:t> (DNA), </a:t>
            </a:r>
            <a:r>
              <a:rPr kumimoji="0" lang="vi-VN" sz="2400" b="1" i="0" u="none" strike="noStrike" kern="1200" cap="none" spc="0" normalizeH="0" baseline="0" noProof="0" dirty="0" err="1">
                <a:ln>
                  <a:noFill/>
                </a:ln>
                <a:solidFill>
                  <a:srgbClr val="FFFF00"/>
                </a:solidFill>
                <a:effectLst/>
                <a:uLnTx/>
                <a:uFillTx/>
                <a:ea typeface="+mn-ea"/>
                <a:cs typeface="Times New Roman" panose="02020603050405020304" pitchFamily="18" charset="0"/>
              </a:rPr>
              <a:t>mRNA</a:t>
            </a:r>
            <a:r>
              <a:rPr kumimoji="0" lang="vi-VN" sz="2400" b="1" i="0" u="none" strike="noStrike" kern="1200" cap="none" spc="0" normalizeH="0" baseline="0" noProof="0" dirty="0">
                <a:ln>
                  <a:noFill/>
                </a:ln>
                <a:solidFill>
                  <a:srgbClr val="FFFF00"/>
                </a:solidFill>
                <a:effectLst/>
                <a:uLnTx/>
                <a:uFillTx/>
                <a:ea typeface="+mn-ea"/>
                <a:cs typeface="Times New Roman" panose="02020603050405020304" pitchFamily="18" charset="0"/>
              </a:rPr>
              <a:t>, </a:t>
            </a:r>
            <a:r>
              <a:rPr kumimoji="0" lang="vi-VN" sz="2400" b="1" i="0" u="none" strike="noStrike" kern="1200" cap="none" spc="0" normalizeH="0" baseline="0" noProof="0" dirty="0" err="1">
                <a:ln>
                  <a:noFill/>
                </a:ln>
                <a:solidFill>
                  <a:srgbClr val="FFFF00"/>
                </a:solidFill>
                <a:effectLst/>
                <a:uLnTx/>
                <a:uFillTx/>
                <a:ea typeface="+mn-ea"/>
                <a:cs typeface="Times New Roman" panose="02020603050405020304" pitchFamily="18" charset="0"/>
              </a:rPr>
              <a:t>protein</a:t>
            </a:r>
            <a:r>
              <a:rPr kumimoji="0" lang="vi-VN" sz="2400" b="1" i="0" u="none" strike="noStrike" kern="1200" cap="none" spc="0" normalizeH="0" baseline="0" noProof="0" dirty="0">
                <a:ln>
                  <a:noFill/>
                </a:ln>
                <a:solidFill>
                  <a:srgbClr val="FFFF00"/>
                </a:solidFill>
                <a:effectLst/>
                <a:uLnTx/>
                <a:uFillTx/>
                <a:ea typeface="+mn-ea"/>
                <a:cs typeface="Times New Roman" panose="02020603050405020304" pitchFamily="18" charset="0"/>
              </a:rPr>
              <a:t> và tính trạng: </a:t>
            </a:r>
            <a:endParaRPr kumimoji="0" lang="en-US" sz="2400" b="1" i="0" u="none" strike="noStrike" kern="1200" cap="none" spc="0" normalizeH="0" baseline="0" noProof="0" dirty="0">
              <a:ln>
                <a:noFill/>
              </a:ln>
              <a:solidFill>
                <a:srgbClr val="FFFF00"/>
              </a:solidFill>
              <a:effectLst/>
              <a:uLnTx/>
              <a:uFillTx/>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FFFFFF"/>
                </a:solidFill>
                <a:effectLst/>
                <a:uLnTx/>
                <a:uFillTx/>
                <a:ea typeface="+mn-ea"/>
                <a:cs typeface="Times New Roman" panose="02020603050405020304" pitchFamily="18" charset="0"/>
              </a:rPr>
              <a:t>- </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Trình tự các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nucleotide</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trên mạch đơn của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gene</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(DNA) quy định trình tự các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nucleotide</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trên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mRNA</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trình tự các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nucleotide</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trên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mRNA</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quy định trình tự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amino</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acid</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trên chuỗi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polypeptide</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protein</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protein</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quy định tính trạng. </a:t>
            </a:r>
            <a:endParaRPr kumimoji="0" lang="en-US" sz="2400" i="0" u="none" strike="noStrike" kern="1200" cap="none" spc="0" normalizeH="0" baseline="0" noProof="0" dirty="0">
              <a:ln>
                <a:noFill/>
              </a:ln>
              <a:solidFill>
                <a:srgbClr val="FFFFFF"/>
              </a:solidFill>
              <a:effectLst/>
              <a:uLnTx/>
              <a:uFillTx/>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FFFFFF"/>
                </a:solidFill>
                <a:effectLst/>
                <a:uLnTx/>
                <a:uFillTx/>
                <a:ea typeface="+mn-ea"/>
                <a:cs typeface="Times New Roman" panose="02020603050405020304" pitchFamily="18" charset="0"/>
              </a:rPr>
              <a:t>- </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Như vậy, trong tế bào,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gene</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không trực tiếp hình thành tính trạng mà phải thông qua sự tương tác giữa các phân tử </a:t>
            </a:r>
            <a:r>
              <a:rPr kumimoji="0" lang="vi-VN" sz="2400" i="0" u="none" strike="noStrike" kern="1200" cap="none" spc="0" normalizeH="0" baseline="0" noProof="0" dirty="0" err="1">
                <a:ln>
                  <a:noFill/>
                </a:ln>
                <a:solidFill>
                  <a:srgbClr val="FFFFFF"/>
                </a:solidFill>
                <a:effectLst/>
                <a:uLnTx/>
                <a:uFillTx/>
                <a:ea typeface="+mn-ea"/>
                <a:cs typeface="Times New Roman" panose="02020603050405020304" pitchFamily="18" charset="0"/>
              </a:rPr>
              <a:t>mRNA</a:t>
            </a:r>
            <a:r>
              <a:rPr kumimoji="0" lang="vi-VN" sz="2400" i="0" u="none" strike="noStrike" kern="1200" cap="none" spc="0" normalizeH="0" baseline="0" noProof="0" dirty="0">
                <a:ln>
                  <a:noFill/>
                </a:ln>
                <a:solidFill>
                  <a:srgbClr val="FFFFFF"/>
                </a:solidFill>
                <a:effectLst/>
                <a:uLnTx/>
                <a:uFillTx/>
                <a:ea typeface="+mn-ea"/>
                <a:cs typeface="Times New Roman" panose="02020603050405020304" pitchFamily="18" charset="0"/>
              </a:rPr>
              <a:t>, </a:t>
            </a:r>
            <a:r>
              <a:rPr kumimoji="0" lang="vi-VN" sz="2400" i="0" u="none" strike="noStrike" kern="1200" cap="none" spc="0" normalizeH="0" baseline="0" noProof="0" dirty="0" err="1">
                <a:ln>
                  <a:noFill/>
                </a:ln>
                <a:solidFill>
                  <a:srgbClr val="99FF33"/>
                </a:solidFill>
                <a:effectLst/>
                <a:uLnTx/>
                <a:uFillTx/>
                <a:ea typeface="+mn-ea"/>
                <a:cs typeface="Times New Roman" panose="02020603050405020304" pitchFamily="18" charset="0"/>
              </a:rPr>
              <a:t>protein</a:t>
            </a:r>
            <a:r>
              <a:rPr kumimoji="0" lang="vi-VN" sz="2400" i="0" u="none" strike="noStrike" kern="1200" cap="none" spc="0" normalizeH="0" baseline="0" noProof="0" dirty="0">
                <a:ln>
                  <a:noFill/>
                </a:ln>
                <a:solidFill>
                  <a:srgbClr val="99FF33"/>
                </a:solidFill>
                <a:effectLst/>
                <a:uLnTx/>
                <a:uFillTx/>
                <a:ea typeface="+mn-ea"/>
                <a:cs typeface="Times New Roman" panose="02020603050405020304" pitchFamily="18" charset="0"/>
              </a:rPr>
              <a:t> và có thể chịu tác động của các nhân tố môi trường.</a:t>
            </a:r>
            <a:endParaRPr kumimoji="0" lang="en-US" sz="2400" i="0" u="none" strike="noStrike" kern="1200" cap="none" spc="0" normalizeH="0" baseline="0" noProof="0" dirty="0">
              <a:ln>
                <a:noFill/>
              </a:ln>
              <a:solidFill>
                <a:srgbClr val="99FF33"/>
              </a:solidFill>
              <a:effectLst/>
              <a:uLnTx/>
              <a:uFillTx/>
              <a:ea typeface="+mn-ea"/>
              <a:cs typeface="Times New Roman" panose="02020603050405020304" pitchFamily="18" charset="0"/>
            </a:endParaRPr>
          </a:p>
        </p:txBody>
      </p:sp>
      <p:grpSp>
        <p:nvGrpSpPr>
          <p:cNvPr id="7" name="Group 6">
            <a:extLst>
              <a:ext uri="{FF2B5EF4-FFF2-40B4-BE49-F238E27FC236}">
                <a16:creationId xmlns:a16="http://schemas.microsoft.com/office/drawing/2014/main" id="{B33B2407-0FC6-D9A7-6432-D8CF18F6C314}"/>
              </a:ext>
            </a:extLst>
          </p:cNvPr>
          <p:cNvGrpSpPr/>
          <p:nvPr/>
        </p:nvGrpSpPr>
        <p:grpSpPr>
          <a:xfrm>
            <a:off x="1460966" y="1555788"/>
            <a:ext cx="9181167" cy="465368"/>
            <a:chOff x="862509" y="4245969"/>
            <a:chExt cx="9181167" cy="465368"/>
          </a:xfrm>
        </p:grpSpPr>
        <p:sp>
          <p:nvSpPr>
            <p:cNvPr id="8" name="Rectangle: Rounded Corners 7">
              <a:extLst>
                <a:ext uri="{FF2B5EF4-FFF2-40B4-BE49-F238E27FC236}">
                  <a16:creationId xmlns:a16="http://schemas.microsoft.com/office/drawing/2014/main" id="{1C8C144C-C90F-F182-F52A-AE547D6D8818}"/>
                </a:ext>
              </a:extLst>
            </p:cNvPr>
            <p:cNvSpPr/>
            <p:nvPr/>
          </p:nvSpPr>
          <p:spPr>
            <a:xfrm>
              <a:off x="862509" y="4245970"/>
              <a:ext cx="2013923" cy="462317"/>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Gene (DNA) </a:t>
              </a:r>
            </a:p>
          </p:txBody>
        </p:sp>
        <p:sp>
          <p:nvSpPr>
            <p:cNvPr id="9" name="Rectangle: Rounded Corners 8">
              <a:extLst>
                <a:ext uri="{FF2B5EF4-FFF2-40B4-BE49-F238E27FC236}">
                  <a16:creationId xmlns:a16="http://schemas.microsoft.com/office/drawing/2014/main" id="{EB812199-DC8A-5B7B-E9C3-E2B360D26594}"/>
                </a:ext>
              </a:extLst>
            </p:cNvPr>
            <p:cNvSpPr/>
            <p:nvPr/>
          </p:nvSpPr>
          <p:spPr>
            <a:xfrm>
              <a:off x="3670922" y="4245969"/>
              <a:ext cx="1448736" cy="462317"/>
            </a:xfrm>
            <a:prstGeom prst="roundRect">
              <a:avLst>
                <a:gd name="adj" fmla="val 50000"/>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mRNA</a:t>
              </a:r>
            </a:p>
          </p:txBody>
        </p:sp>
        <p:sp>
          <p:nvSpPr>
            <p:cNvPr id="10" name="Rectangle: Rounded Corners 9">
              <a:extLst>
                <a:ext uri="{FF2B5EF4-FFF2-40B4-BE49-F238E27FC236}">
                  <a16:creationId xmlns:a16="http://schemas.microsoft.com/office/drawing/2014/main" id="{C2204CC8-F047-D8E5-C19E-1454BC4EDD33}"/>
                </a:ext>
              </a:extLst>
            </p:cNvPr>
            <p:cNvSpPr/>
            <p:nvPr/>
          </p:nvSpPr>
          <p:spPr>
            <a:xfrm>
              <a:off x="5939393" y="4245970"/>
              <a:ext cx="1448736" cy="462317"/>
            </a:xfrm>
            <a:prstGeom prst="roundRect">
              <a:avLst>
                <a:gd name="adj" fmla="val 50000"/>
              </a:avLst>
            </a:prstGeom>
            <a:solidFill>
              <a:srgbClr val="926B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Protein </a:t>
              </a:r>
            </a:p>
          </p:txBody>
        </p:sp>
        <p:sp>
          <p:nvSpPr>
            <p:cNvPr id="11" name="Rectangle: Rounded Corners 10">
              <a:extLst>
                <a:ext uri="{FF2B5EF4-FFF2-40B4-BE49-F238E27FC236}">
                  <a16:creationId xmlns:a16="http://schemas.microsoft.com/office/drawing/2014/main" id="{2974278C-0317-17A0-4376-D9BB7E1033ED}"/>
                </a:ext>
              </a:extLst>
            </p:cNvPr>
            <p:cNvSpPr/>
            <p:nvPr/>
          </p:nvSpPr>
          <p:spPr>
            <a:xfrm>
              <a:off x="8207864" y="4249020"/>
              <a:ext cx="1835812" cy="462317"/>
            </a:xfrm>
            <a:prstGeom prst="roundRect">
              <a:avLst>
                <a:gd name="adj" fmla="val 5000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Tính trạng</a:t>
              </a:r>
            </a:p>
          </p:txBody>
        </p:sp>
        <p:cxnSp>
          <p:nvCxnSpPr>
            <p:cNvPr id="12" name="Straight Arrow Connector 11">
              <a:extLst>
                <a:ext uri="{FF2B5EF4-FFF2-40B4-BE49-F238E27FC236}">
                  <a16:creationId xmlns:a16="http://schemas.microsoft.com/office/drawing/2014/main" id="{D330AF30-5E6C-DDA6-D9D9-D06B97569EF7}"/>
                </a:ext>
              </a:extLst>
            </p:cNvPr>
            <p:cNvCxnSpPr>
              <a:cxnSpLocks/>
            </p:cNvCxnSpPr>
            <p:nvPr/>
          </p:nvCxnSpPr>
          <p:spPr>
            <a:xfrm>
              <a:off x="2930427"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A3FD9FD-C3B4-9D21-C1F7-58DD5232E713}"/>
                </a:ext>
              </a:extLst>
            </p:cNvPr>
            <p:cNvCxnSpPr>
              <a:cxnSpLocks/>
            </p:cNvCxnSpPr>
            <p:nvPr/>
          </p:nvCxnSpPr>
          <p:spPr>
            <a:xfrm>
              <a:off x="5186275" y="4477127"/>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B069DA-A27B-E2A0-60EB-E0331F21CDFA}"/>
                </a:ext>
              </a:extLst>
            </p:cNvPr>
            <p:cNvCxnSpPr>
              <a:cxnSpLocks/>
            </p:cNvCxnSpPr>
            <p:nvPr/>
          </p:nvCxnSpPr>
          <p:spPr>
            <a:xfrm>
              <a:off x="7454747" y="4471022"/>
              <a:ext cx="686500" cy="6105"/>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54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arn(inVertic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177800"/>
            <a:ext cx="11747500" cy="978729"/>
          </a:xfrm>
        </p:spPr>
        <p:txBody>
          <a:bodyPr/>
          <a:lstStyle/>
          <a:p>
            <a:br>
              <a:rPr lang="en-US" sz="3200" dirty="0"/>
            </a:br>
            <a:r>
              <a:rPr lang="en-US" i="1" dirty="0"/>
              <a:t>2. Ý </a:t>
            </a:r>
            <a:r>
              <a:rPr lang="en-US" i="1" dirty="0" err="1"/>
              <a:t>nghĩa</a:t>
            </a:r>
            <a:r>
              <a:rPr lang="en-US" i="1" dirty="0"/>
              <a:t> di </a:t>
            </a:r>
            <a:r>
              <a:rPr lang="en-US" i="1" dirty="0" err="1"/>
              <a:t>truyền</a:t>
            </a:r>
            <a:r>
              <a:rPr lang="en-US" i="1" dirty="0"/>
              <a:t> </a:t>
            </a:r>
            <a:r>
              <a:rPr lang="en-US" i="1" dirty="0" err="1"/>
              <a:t>của</a:t>
            </a:r>
            <a:r>
              <a:rPr lang="en-US" i="1" dirty="0"/>
              <a:t> </a:t>
            </a:r>
            <a:r>
              <a:rPr lang="en-US" i="1" dirty="0" err="1"/>
              <a:t>mối</a:t>
            </a:r>
            <a:r>
              <a:rPr lang="en-US" i="1" dirty="0"/>
              <a:t> </a:t>
            </a:r>
            <a:r>
              <a:rPr lang="en-US" i="1" dirty="0" err="1"/>
              <a:t>quan</a:t>
            </a:r>
            <a:r>
              <a:rPr lang="en-US" i="1" dirty="0"/>
              <a:t> </a:t>
            </a:r>
            <a:r>
              <a:rPr lang="en-US" i="1" dirty="0" err="1"/>
              <a:t>hệ</a:t>
            </a:r>
            <a:r>
              <a:rPr lang="en-US" i="1" dirty="0"/>
              <a:t> </a:t>
            </a:r>
            <a:r>
              <a:rPr lang="en-US" i="1" dirty="0" err="1"/>
              <a:t>giữa</a:t>
            </a:r>
            <a:r>
              <a:rPr lang="en-US" i="1" dirty="0"/>
              <a:t> gene </a:t>
            </a:r>
            <a:r>
              <a:rPr lang="en-US" i="1" dirty="0" err="1"/>
              <a:t>và</a:t>
            </a:r>
            <a:r>
              <a:rPr lang="en-US" i="1" dirty="0"/>
              <a:t> </a:t>
            </a:r>
            <a:r>
              <a:rPr lang="en-US" i="1" dirty="0" err="1"/>
              <a:t>tính</a:t>
            </a:r>
            <a:r>
              <a:rPr lang="en-US" i="1" dirty="0"/>
              <a:t> </a:t>
            </a:r>
            <a:r>
              <a:rPr lang="en-US" i="1" dirty="0" err="1"/>
              <a:t>trạng</a:t>
            </a:r>
            <a:endParaRPr lang="en-US" i="1"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6" name="TextBox 5">
            <a:extLst>
              <a:ext uri="{FF2B5EF4-FFF2-40B4-BE49-F238E27FC236}">
                <a16:creationId xmlns:a16="http://schemas.microsoft.com/office/drawing/2014/main" id="{214FB457-B39E-BE78-652A-C70503BEA7B3}"/>
              </a:ext>
            </a:extLst>
          </p:cNvPr>
          <p:cNvSpPr txBox="1"/>
          <p:nvPr/>
        </p:nvSpPr>
        <p:spPr>
          <a:xfrm>
            <a:off x="611201" y="1806331"/>
            <a:ext cx="10469320" cy="1893595"/>
          </a:xfrm>
          <a:prstGeom prst="rect">
            <a:avLst/>
          </a:prstGeom>
          <a:noFill/>
        </p:spPr>
        <p:txBody>
          <a:bodyPr wrap="square">
            <a:spAutoFit/>
          </a:bodyPr>
          <a:lstStyle/>
          <a:p>
            <a:pPr lvl="0" algn="just">
              <a:lnSpc>
                <a:spcPct val="125000"/>
              </a:lnSpc>
              <a:defRPr/>
            </a:pPr>
            <a:r>
              <a:rPr lang="en-US" sz="2400" dirty="0">
                <a:solidFill>
                  <a:srgbClr val="FFFFFF"/>
                </a:solidFill>
                <a:cs typeface="Times New Roman" panose="02020603050405020304" pitchFamily="18" charset="0"/>
              </a:rPr>
              <a:t>- </a:t>
            </a:r>
            <a:r>
              <a:rPr lang="vi-VN" sz="2400" b="1" dirty="0">
                <a:solidFill>
                  <a:srgbClr val="99FF33"/>
                </a:solidFill>
                <a:cs typeface="Times New Roman" panose="02020603050405020304" pitchFamily="18" charset="0"/>
              </a:rPr>
              <a:t>Mọi tính trạng </a:t>
            </a:r>
            <a:r>
              <a:rPr lang="vi-VN" sz="2400" dirty="0">
                <a:solidFill>
                  <a:srgbClr val="FFFFFF"/>
                </a:solidFill>
                <a:cs typeface="Times New Roman" panose="02020603050405020304" pitchFamily="18" charset="0"/>
              </a:rPr>
              <a:t>ở sinh vật đều có cơ sở vật chất di truyền là </a:t>
            </a:r>
            <a:r>
              <a:rPr lang="vi-VN" sz="2400" b="1" dirty="0" err="1">
                <a:solidFill>
                  <a:srgbClr val="FFFF00"/>
                </a:solidFill>
                <a:cs typeface="Times New Roman" panose="02020603050405020304" pitchFamily="18" charset="0"/>
              </a:rPr>
              <a:t>gene</a:t>
            </a:r>
            <a:r>
              <a:rPr lang="vi-VN" sz="2400" b="1" dirty="0">
                <a:solidFill>
                  <a:srgbClr val="FFFF00"/>
                </a:solidFill>
                <a:cs typeface="Times New Roman" panose="02020603050405020304" pitchFamily="18" charset="0"/>
              </a:rPr>
              <a:t> trong tế bào. </a:t>
            </a:r>
            <a:endParaRPr lang="en-US" sz="2400" b="1" dirty="0">
              <a:solidFill>
                <a:srgbClr val="FFFF00"/>
              </a:solidFill>
              <a:cs typeface="Times New Roman" panose="02020603050405020304" pitchFamily="18" charset="0"/>
            </a:endParaRPr>
          </a:p>
          <a:p>
            <a:pPr lvl="0" algn="just">
              <a:lnSpc>
                <a:spcPct val="125000"/>
              </a:lnSpc>
              <a:defRPr/>
            </a:pPr>
            <a:r>
              <a:rPr lang="en-US" sz="2400" dirty="0">
                <a:solidFill>
                  <a:srgbClr val="FFFFFF"/>
                </a:solidFill>
                <a:cs typeface="Times New Roman" panose="02020603050405020304" pitchFamily="18" charset="0"/>
              </a:rPr>
              <a:t>- </a:t>
            </a:r>
            <a:r>
              <a:rPr lang="vi-VN" sz="2400" b="1" dirty="0" err="1">
                <a:solidFill>
                  <a:srgbClr val="FFC000"/>
                </a:solidFill>
                <a:cs typeface="Times New Roman" panose="02020603050405020304" pitchFamily="18" charset="0"/>
              </a:rPr>
              <a:t>Gene</a:t>
            </a:r>
            <a:r>
              <a:rPr lang="vi-VN" sz="2400" dirty="0">
                <a:solidFill>
                  <a:srgbClr val="FFFFFF"/>
                </a:solidFill>
                <a:cs typeface="Times New Roman" panose="02020603050405020304" pitchFamily="18" charset="0"/>
              </a:rPr>
              <a:t> không trực tiếp tạo ra tính trạng, thông tin di truyền trên </a:t>
            </a:r>
            <a:r>
              <a:rPr lang="vi-VN" sz="2400" dirty="0" err="1">
                <a:solidFill>
                  <a:srgbClr val="FFFFFF"/>
                </a:solidFill>
                <a:cs typeface="Times New Roman" panose="02020603050405020304" pitchFamily="18" charset="0"/>
              </a:rPr>
              <a:t>gene</a:t>
            </a:r>
            <a:r>
              <a:rPr lang="vi-VN" sz="2400" dirty="0">
                <a:solidFill>
                  <a:srgbClr val="FFFFFF"/>
                </a:solidFill>
                <a:cs typeface="Times New Roman" panose="02020603050405020304" pitchFamily="18" charset="0"/>
              </a:rPr>
              <a:t> biểu hiện thành tính trạng phải </a:t>
            </a:r>
            <a:r>
              <a:rPr lang="vi-VN" sz="2400" b="1" dirty="0">
                <a:solidFill>
                  <a:srgbClr val="00FF99"/>
                </a:solidFill>
                <a:cs typeface="Times New Roman" panose="02020603050405020304" pitchFamily="18" charset="0"/>
              </a:rPr>
              <a:t>thông qua các quá trình phiên mã, dịch mã.</a:t>
            </a:r>
            <a:endParaRPr lang="en-US" sz="2400" b="1" dirty="0">
              <a:solidFill>
                <a:srgbClr val="00FF99"/>
              </a:solidFill>
              <a:cs typeface="Times New Roman" panose="02020603050405020304" pitchFamily="18" charset="0"/>
            </a:endParaRPr>
          </a:p>
        </p:txBody>
      </p:sp>
    </p:spTree>
    <p:extLst>
      <p:ext uri="{BB962C8B-B14F-4D97-AF65-F5344CB8AC3E}">
        <p14:creationId xmlns:p14="http://schemas.microsoft.com/office/powerpoint/2010/main" val="3171008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DFEF3-6284-9DAF-23C4-611BA14DBD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9" name="Picture 2" descr="Transcription ( Read ) | Biology | CK-12 Foundation">
            <a:extLst>
              <a:ext uri="{FF2B5EF4-FFF2-40B4-BE49-F238E27FC236}">
                <a16:creationId xmlns:a16="http://schemas.microsoft.com/office/drawing/2014/main" id="{D63C5B0D-CFA9-8833-A300-0FEB0EB0E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38" r="10333"/>
          <a:stretch/>
        </p:blipFill>
        <p:spPr bwMode="auto">
          <a:xfrm>
            <a:off x="7828429" y="-22812"/>
            <a:ext cx="4363571" cy="688081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B3A453F-0CDA-34AB-7A42-84C0137EFFDB}"/>
              </a:ext>
            </a:extLst>
          </p:cNvPr>
          <p:cNvSpPr txBox="1"/>
          <p:nvPr/>
        </p:nvSpPr>
        <p:spPr>
          <a:xfrm>
            <a:off x="215156" y="162248"/>
            <a:ext cx="7358096" cy="2168671"/>
          </a:xfrm>
          <a:prstGeom prst="rect">
            <a:avLst/>
          </a:prstGeom>
          <a:noFill/>
        </p:spPr>
        <p:txBody>
          <a:bodyPr wrap="square">
            <a:spAutoFit/>
          </a:bodyPr>
          <a:lstStyle>
            <a:defPPr>
              <a:defRPr lang="en-US"/>
            </a:defPPr>
            <a:lvl1pPr algn="just">
              <a:lnSpc>
                <a:spcPct val="125000"/>
              </a:lnSpc>
              <a:defRPr sz="2400" b="1">
                <a:solidFill>
                  <a:srgbClr val="FFFF00"/>
                </a:solidFill>
                <a:latin typeface="Times New Roman" panose="02020603050405020304" pitchFamily="18" charset="0"/>
                <a:cs typeface="Times New Roman" panose="02020603050405020304" pitchFamily="18" charset="0"/>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65A4"/>
                </a:solidFill>
                <a:effectLst/>
                <a:uLnTx/>
                <a:uFillTx/>
                <a:latin typeface="Times New Roman" panose="02020603050405020304" pitchFamily="18" charset="0"/>
                <a:ea typeface="+mn-ea"/>
                <a:cs typeface="Times New Roman" panose="02020603050405020304" pitchFamily="18" charset="0"/>
              </a:rPr>
              <a:t>- </a:t>
            </a:r>
            <a:r>
              <a:rPr kumimoji="0" lang="vi-VN" sz="2200" b="1" i="0" u="none" strike="noStrike" kern="1200" cap="none" spc="0" normalizeH="0" baseline="0" noProof="0">
                <a:ln>
                  <a:noFill/>
                </a:ln>
                <a:solidFill>
                  <a:srgbClr val="0065A4"/>
                </a:solidFill>
                <a:effectLst/>
                <a:uLnTx/>
                <a:uFillTx/>
                <a:latin typeface="Times New Roman" panose="02020603050405020304" pitchFamily="18" charset="0"/>
                <a:ea typeface="+mn-ea"/>
                <a:cs typeface="Times New Roman" panose="02020603050405020304" pitchFamily="18" charset="0"/>
              </a:rPr>
              <a:t>Bản chất di truyền của mối quan hệ giữa gene và tính trạng </a:t>
            </a: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là trình tự các nucleotide trên mạch đơn của gene quy định trình tự các nucleotide trên phân tử mRNA, từ đó quy định trình tự các amino acid trong chuỗi polypeptide và protein, hình thành nên tính trạng của cơ thể.</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6E29611F-ED8C-AA2A-DF2B-9CA0D34CC56A}"/>
              </a:ext>
            </a:extLst>
          </p:cNvPr>
          <p:cNvSpPr txBox="1"/>
          <p:nvPr/>
        </p:nvSpPr>
        <p:spPr>
          <a:xfrm>
            <a:off x="215156" y="2330919"/>
            <a:ext cx="7358096" cy="1322285"/>
          </a:xfrm>
          <a:prstGeom prst="rect">
            <a:avLst/>
          </a:prstGeom>
          <a:noFill/>
        </p:spPr>
        <p:txBody>
          <a:bodyPr wrap="square">
            <a:spAutoFit/>
          </a:bodyPr>
          <a:lstStyle>
            <a:defPPr>
              <a:defRPr lang="en-US"/>
            </a:defPPr>
            <a:lvl1pPr algn="just">
              <a:lnSpc>
                <a:spcPct val="125000"/>
              </a:lnSpc>
              <a:defRPr sz="2200" b="0">
                <a:solidFill>
                  <a:schemeClr val="accent1"/>
                </a:solidFill>
                <a:latin typeface="Times New Roman" panose="02020603050405020304" pitchFamily="18" charset="0"/>
                <a:cs typeface="Times New Roman" panose="02020603050405020304" pitchFamily="18" charset="0"/>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65A4"/>
                </a:solidFill>
                <a:effectLst/>
                <a:uLnTx/>
                <a:uFillTx/>
                <a:latin typeface="Times New Roman" panose="02020603050405020304" pitchFamily="18" charset="0"/>
                <a:ea typeface="+mn-ea"/>
                <a:cs typeface="Times New Roman" panose="02020603050405020304" pitchFamily="18" charset="0"/>
              </a:rPr>
              <a:t>- </a:t>
            </a:r>
            <a:r>
              <a:rPr kumimoji="0" lang="vi-VN" sz="2200" b="1" i="0" u="none" strike="noStrike" kern="1200" cap="none" spc="0" normalizeH="0" baseline="0" noProof="0">
                <a:ln>
                  <a:noFill/>
                </a:ln>
                <a:solidFill>
                  <a:srgbClr val="0065A4"/>
                </a:solidFill>
                <a:effectLst/>
                <a:uLnTx/>
                <a:uFillTx/>
                <a:latin typeface="Times New Roman" panose="02020603050405020304" pitchFamily="18" charset="0"/>
                <a:ea typeface="+mn-ea"/>
                <a:cs typeface="Times New Roman" panose="02020603050405020304" pitchFamily="18" charset="0"/>
              </a:rPr>
              <a:t>Sự tác động của các nhân tố bên trong tế bào hoặc môi trường bên ngoài </a:t>
            </a: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lên các quá trình biểu hiện gene thành tính trạng có thể dẫn đến làm thay đổi tính trạng ở sinh vật. </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172" name="Picture 4" descr="Frontiers | Editorial: Fruit Ripening: From Present Knowledge to Future  Development">
            <a:extLst>
              <a:ext uri="{FF2B5EF4-FFF2-40B4-BE49-F238E27FC236}">
                <a16:creationId xmlns:a16="http://schemas.microsoft.com/office/drawing/2014/main" id="{04F1764A-60A9-BDBE-727F-6D2896DC13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814"/>
          <a:stretch/>
        </p:blipFill>
        <p:spPr bwMode="auto">
          <a:xfrm>
            <a:off x="1571915" y="3608326"/>
            <a:ext cx="4615712" cy="24869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2374E3D-B033-13AF-4C01-A2226CB19038}"/>
              </a:ext>
            </a:extLst>
          </p:cNvPr>
          <p:cNvSpPr txBox="1"/>
          <p:nvPr/>
        </p:nvSpPr>
        <p:spPr>
          <a:xfrm>
            <a:off x="215156" y="6046867"/>
            <a:ext cx="7358096" cy="752385"/>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Ví dụ: </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Ức chế quá trình dịch mã của gene quy định tổng hợp ethylene (C2H</a:t>
            </a:r>
            <a:r>
              <a:rPr kumimoji="0" lang="en-US" sz="1800" b="0" i="0" u="none" strike="noStrike" kern="1200" cap="none" spc="0" normalizeH="0" baseline="-25000" noProof="0">
                <a:ln>
                  <a:noFill/>
                </a:ln>
                <a:solidFill>
                  <a:srgbClr val="000000"/>
                </a:solidFill>
                <a:effectLst/>
                <a:uLnTx/>
                <a:uFillTx/>
                <a:latin typeface="Times New Roman" panose="02020603050405020304" pitchFamily="18" charset="0"/>
                <a:ea typeface="+mn-ea"/>
                <a:cs typeface="Times New Roman" panose="02020603050405020304" pitchFamily="18" charset="0"/>
              </a:rPr>
              <a:t>4</a:t>
            </a: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ở cây cà chua tạo ra giống cà chua cho quả chín chậm.</a:t>
            </a:r>
          </a:p>
        </p:txBody>
      </p:sp>
    </p:spTree>
    <p:extLst>
      <p:ext uri="{BB962C8B-B14F-4D97-AF65-F5344CB8AC3E}">
        <p14:creationId xmlns:p14="http://schemas.microsoft.com/office/powerpoint/2010/main" val="694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00"/>
                                        <p:tgtEl>
                                          <p:spTgt spid="717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EE4253-0143-1D59-EC3D-81B5CD887C05}"/>
              </a:ext>
            </a:extLst>
          </p:cNvPr>
          <p:cNvGrpSpPr/>
          <p:nvPr/>
        </p:nvGrpSpPr>
        <p:grpSpPr>
          <a:xfrm>
            <a:off x="206530" y="190732"/>
            <a:ext cx="6758382" cy="6476533"/>
            <a:chOff x="509460" y="190733"/>
            <a:chExt cx="6758382" cy="6476533"/>
          </a:xfrm>
        </p:grpSpPr>
        <p:pic>
          <p:nvPicPr>
            <p:cNvPr id="6146" name="Picture 2" descr="Analyzing Tumor RNA to Improve Cancer Precision Medicine - NCI">
              <a:extLst>
                <a:ext uri="{FF2B5EF4-FFF2-40B4-BE49-F238E27FC236}">
                  <a16:creationId xmlns:a16="http://schemas.microsoft.com/office/drawing/2014/main" id="{A2BF60BB-1F05-EE00-B07B-4D4575F68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60" y="190733"/>
              <a:ext cx="6758382" cy="64765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A349E51-DE07-F9E8-037B-87869BD611DE}"/>
                </a:ext>
              </a:extLst>
            </p:cNvPr>
            <p:cNvSpPr/>
            <p:nvPr/>
          </p:nvSpPr>
          <p:spPr>
            <a:xfrm>
              <a:off x="4257850" y="2715151"/>
              <a:ext cx="1553919" cy="359028"/>
            </a:xfrm>
            <a:prstGeom prst="roundRect">
              <a:avLst>
                <a:gd name="adj" fmla="val 50000"/>
              </a:avLst>
            </a:prstGeom>
            <a:solidFill>
              <a:srgbClr val="C5AB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a:ea typeface="+mn-ea"/>
                  <a:cs typeface="+mn-cs"/>
                </a:rPr>
                <a:t>Phiên mã</a:t>
              </a:r>
            </a:p>
          </p:txBody>
        </p:sp>
        <p:sp>
          <p:nvSpPr>
            <p:cNvPr id="3" name="Rectangle: Rounded Corners 2">
              <a:extLst>
                <a:ext uri="{FF2B5EF4-FFF2-40B4-BE49-F238E27FC236}">
                  <a16:creationId xmlns:a16="http://schemas.microsoft.com/office/drawing/2014/main" id="{26060F78-0579-808A-8A16-02E504A9CD55}"/>
                </a:ext>
              </a:extLst>
            </p:cNvPr>
            <p:cNvSpPr/>
            <p:nvPr/>
          </p:nvSpPr>
          <p:spPr>
            <a:xfrm>
              <a:off x="4145653" y="4802003"/>
              <a:ext cx="1553919" cy="359028"/>
            </a:xfrm>
            <a:prstGeom prst="roundRect">
              <a:avLst>
                <a:gd name="adj" fmla="val 50000"/>
              </a:avLst>
            </a:prstGeom>
            <a:solidFill>
              <a:srgbClr val="FBEB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a:ea typeface="+mn-ea"/>
                  <a:cs typeface="+mn-cs"/>
                </a:rPr>
                <a:t>Dịch mã</a:t>
              </a:r>
            </a:p>
          </p:txBody>
        </p:sp>
      </p:grpSp>
      <p:sp>
        <p:nvSpPr>
          <p:cNvPr id="6" name="TextBox 5">
            <a:extLst>
              <a:ext uri="{FF2B5EF4-FFF2-40B4-BE49-F238E27FC236}">
                <a16:creationId xmlns:a16="http://schemas.microsoft.com/office/drawing/2014/main" id="{B9D37E0D-0007-A0E9-C92B-A9E7E5A1395E}"/>
              </a:ext>
            </a:extLst>
          </p:cNvPr>
          <p:cNvSpPr txBox="1"/>
          <p:nvPr/>
        </p:nvSpPr>
        <p:spPr>
          <a:xfrm>
            <a:off x="7203004" y="361104"/>
            <a:ext cx="4872223" cy="1779239"/>
          </a:xfrm>
          <a:prstGeom prst="roundRect">
            <a:avLst>
              <a:gd name="adj" fmla="val 4232"/>
            </a:avLst>
          </a:prstGeom>
          <a:solidFill>
            <a:schemeClr val="accent4">
              <a:lumMod val="20000"/>
              <a:lumOff val="80000"/>
            </a:schemeClr>
          </a:solidFill>
          <a:ln w="28575">
            <a:solidFill>
              <a:schemeClr val="accent4"/>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marL="0" marR="0" lvl="0" indent="0" algn="just" defTabSz="914400" rtl="0" eaLnBrk="1" fontAlgn="auto" latinLnBrk="0" hangingPunct="1">
              <a:lnSpc>
                <a:spcPct val="125000"/>
              </a:lnSpc>
              <a:spcBef>
                <a:spcPts val="0"/>
              </a:spcBef>
              <a:spcAft>
                <a:spcPts val="600"/>
              </a:spcAft>
              <a:buClrTx/>
              <a:buSzTx/>
              <a:buFontTx/>
              <a:buNone/>
              <a:tabLst/>
              <a:defRPr/>
            </a:pP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Trong tế bào của mỗi cơ thể có chứa hàng nghìn đến hàng vạn gene, hình thành nên </a:t>
            </a:r>
            <a:r>
              <a:rPr kumimoji="0" lang="vi-VN"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hệ gene quy định hệ thống các tính trạng của tế bào và của cơ thể. </a:t>
            </a:r>
            <a:endPar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245496BF-2356-25F3-855A-24641DF2E7B4}"/>
              </a:ext>
            </a:extLst>
          </p:cNvPr>
          <p:cNvSpPr txBox="1"/>
          <p:nvPr/>
        </p:nvSpPr>
        <p:spPr>
          <a:xfrm>
            <a:off x="7203002" y="2458618"/>
            <a:ext cx="4872223" cy="2641996"/>
          </a:xfrm>
          <a:prstGeom prst="roundRect">
            <a:avLst>
              <a:gd name="adj" fmla="val 4232"/>
            </a:avLst>
          </a:prstGeom>
          <a:solidFill>
            <a:schemeClr val="accent6">
              <a:lumMod val="20000"/>
              <a:lumOff val="80000"/>
            </a:schemeClr>
          </a:solidFill>
          <a:ln w="28575">
            <a:solidFill>
              <a:schemeClr val="accent6"/>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marL="0" marR="0" lvl="0" indent="0" algn="just" defTabSz="914400" rtl="0" eaLnBrk="1" fontAlgn="auto" latinLnBrk="0" hangingPunct="1">
              <a:lnSpc>
                <a:spcPct val="125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hông tin di truyền </a:t>
            </a: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chứa trong mỗi hệ gene ở các loài sinh vật cũng khác nhau; qua </a:t>
            </a:r>
            <a:r>
              <a:rPr kumimoji="0" lang="vi-VN"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phiên mã, dịch mã </a:t>
            </a: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đã tạo ra tập hợp các RNA và protein khác nhau ở các loài, từ đó hình thành nên </a:t>
            </a:r>
            <a:r>
              <a:rPr kumimoji="0" lang="vi-VN"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hệ thống tính trạng khác nhau</a:t>
            </a: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giữa các loài. </a:t>
            </a:r>
            <a:endPar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E0A58A10-F38C-E790-1626-0AD0CC35D943}"/>
              </a:ext>
            </a:extLst>
          </p:cNvPr>
          <p:cNvSpPr txBox="1"/>
          <p:nvPr/>
        </p:nvSpPr>
        <p:spPr>
          <a:xfrm>
            <a:off x="7203002" y="5418889"/>
            <a:ext cx="4872223" cy="916483"/>
          </a:xfrm>
          <a:prstGeom prst="roundRect">
            <a:avLst>
              <a:gd name="adj" fmla="val 4232"/>
            </a:avLst>
          </a:prstGeom>
          <a:solidFill>
            <a:schemeClr val="accent1">
              <a:lumMod val="20000"/>
              <a:lumOff val="80000"/>
            </a:schemeClr>
          </a:solidFill>
          <a:ln w="28575">
            <a:solidFill>
              <a:schemeClr val="accent1"/>
            </a:solidFill>
            <a:prstDash val="solid"/>
          </a:ln>
        </p:spPr>
        <p:txBody>
          <a:bodyPr wrap="square" anchor="ctr">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marL="0" marR="0" lvl="0" indent="0" algn="just" defTabSz="914400" rtl="0" eaLnBrk="1" fontAlgn="auto" latinLnBrk="0" hangingPunct="1">
              <a:lnSpc>
                <a:spcPct val="125000"/>
              </a:lnSpc>
              <a:spcBef>
                <a:spcPts val="0"/>
              </a:spcBef>
              <a:spcAft>
                <a:spcPts val="600"/>
              </a:spcAft>
              <a:buClrTx/>
              <a:buSzTx/>
              <a:buFontTx/>
              <a:buNone/>
              <a:tabLst/>
              <a:defRPr/>
            </a:pPr>
            <a:r>
              <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à cơ sở di truyền học của </a:t>
            </a:r>
            <a:r>
              <a:rPr kumimoji="0" lang="vi-VN"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sự đa dạng về tính trạng</a:t>
            </a:r>
            <a:r>
              <a:rPr kumimoji="0" lang="vi-VN"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ở các loài sinh vật.</a:t>
            </a:r>
            <a:endParaRPr kumimoji="0" lang="en-US" sz="2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78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6" name="TextBox 5">
            <a:extLst>
              <a:ext uri="{FF2B5EF4-FFF2-40B4-BE49-F238E27FC236}">
                <a16:creationId xmlns:a16="http://schemas.microsoft.com/office/drawing/2014/main" id="{0C29DBD1-F46B-87A0-EB19-CAA1D7237312}"/>
              </a:ext>
            </a:extLst>
          </p:cNvPr>
          <p:cNvSpPr txBox="1"/>
          <p:nvPr/>
        </p:nvSpPr>
        <p:spPr>
          <a:xfrm>
            <a:off x="856897" y="1681510"/>
            <a:ext cx="10395301" cy="1948535"/>
          </a:xfrm>
          <a:prstGeom prst="roundRect">
            <a:avLst>
              <a:gd name="adj" fmla="val 5331"/>
            </a:avLst>
          </a:prstGeom>
          <a:solidFill>
            <a:schemeClr val="bg1"/>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hỏi trang 177:</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Dựa vào kiến thức về mối quan hệ giữa gene và tính trạng, cho biết khi muốn thay đổi một tính trạng ở một loài thực vật, có thể sử dụng tác nhân nhân tạo tác động vào quá trình nào.</a:t>
            </a:r>
          </a:p>
        </p:txBody>
      </p:sp>
      <p:sp>
        <p:nvSpPr>
          <p:cNvPr id="12" name="TextBox 11">
            <a:extLst>
              <a:ext uri="{FF2B5EF4-FFF2-40B4-BE49-F238E27FC236}">
                <a16:creationId xmlns:a16="http://schemas.microsoft.com/office/drawing/2014/main" id="{23771104-1830-8BED-7608-642548588595}"/>
              </a:ext>
            </a:extLst>
          </p:cNvPr>
          <p:cNvSpPr txBox="1"/>
          <p:nvPr/>
        </p:nvSpPr>
        <p:spPr>
          <a:xfrm>
            <a:off x="856899" y="4037862"/>
            <a:ext cx="10395301" cy="1489523"/>
          </a:xfrm>
          <a:prstGeom prst="roundRect">
            <a:avLst>
              <a:gd name="adj" fmla="val 7563"/>
            </a:avLst>
          </a:prstGeom>
          <a:solidFill>
            <a:srgbClr val="FEF8D8"/>
          </a:solidFill>
          <a:ln/>
        </p:spPr>
        <p:style>
          <a:lnRef idx="0">
            <a:schemeClr val="accent2"/>
          </a:lnRef>
          <a:fillRef idx="3">
            <a:schemeClr val="accent2"/>
          </a:fillRef>
          <a:effectRef idx="3">
            <a:schemeClr val="accent2"/>
          </a:effectRef>
          <a:fontRef idx="minor">
            <a:schemeClr val="lt1"/>
          </a:fontRef>
        </p:style>
        <p:txBody>
          <a:bodyPr wrap="square" anchor="ctr">
            <a:spAutoFit/>
          </a:bodyPr>
          <a:lstStyle>
            <a:defPPr>
              <a:defRPr lang="en-US"/>
            </a:defPPr>
            <a:lvl1pPr algn="just">
              <a:lnSpc>
                <a:spcPct val="125000"/>
              </a:lnSpc>
              <a:defRPr sz="2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Trả lời:</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Vì gene quy định tính trạng nên khi muốn thay đổi một tính trạng ở một loài thực vật, thường sử dụng tác nhân nhân tạo </a:t>
            </a:r>
            <a:r>
              <a:rPr kumimoji="0" lang="vi-VN"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tác động vào quá trình tái bản DNA</a:t>
            </a: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499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5" name="Rectangle: Rounded Corners 4">
            <a:extLst>
              <a:ext uri="{FF2B5EF4-FFF2-40B4-BE49-F238E27FC236}">
                <a16:creationId xmlns:a16="http://schemas.microsoft.com/office/drawing/2014/main" id="{ACF11E10-9AC5-2ED2-BF84-F0C0786C0AA4}"/>
              </a:ext>
            </a:extLst>
          </p:cNvPr>
          <p:cNvSpPr/>
          <p:nvPr/>
        </p:nvSpPr>
        <p:spPr>
          <a:xfrm>
            <a:off x="2659053" y="610856"/>
            <a:ext cx="9250587" cy="6069344"/>
          </a:xfrm>
          <a:prstGeom prst="roundRect">
            <a:avLst>
              <a:gd name="adj" fmla="val 3352"/>
            </a:avLst>
          </a:prstGeom>
          <a:solidFill>
            <a:schemeClr val="accent1">
              <a:lumMod val="5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Parallelogram 7">
            <a:extLst>
              <a:ext uri="{FF2B5EF4-FFF2-40B4-BE49-F238E27FC236}">
                <a16:creationId xmlns:a16="http://schemas.microsoft.com/office/drawing/2014/main" id="{129A39C1-FBAA-82AE-CDE2-DEE096BBCA7A}"/>
              </a:ext>
            </a:extLst>
          </p:cNvPr>
          <p:cNvSpPr/>
          <p:nvPr/>
        </p:nvSpPr>
        <p:spPr>
          <a:xfrm>
            <a:off x="5786525" y="349999"/>
            <a:ext cx="2995642" cy="626109"/>
          </a:xfrm>
          <a:prstGeom prst="parallelogram">
            <a:avLst>
              <a:gd name="adj" fmla="val 24401"/>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a:ea typeface="+mn-ea"/>
                <a:cs typeface="+mn-cs"/>
              </a:rPr>
              <a:t>Em đã học</a:t>
            </a:r>
          </a:p>
        </p:txBody>
      </p:sp>
      <p:sp>
        <p:nvSpPr>
          <p:cNvPr id="10" name="TextBox 9">
            <a:extLst>
              <a:ext uri="{FF2B5EF4-FFF2-40B4-BE49-F238E27FC236}">
                <a16:creationId xmlns:a16="http://schemas.microsoft.com/office/drawing/2014/main" id="{2D7512D0-1D3B-716A-3901-6DE459BF29BC}"/>
              </a:ext>
            </a:extLst>
          </p:cNvPr>
          <p:cNvSpPr txBox="1"/>
          <p:nvPr/>
        </p:nvSpPr>
        <p:spPr>
          <a:xfrm>
            <a:off x="2852591" y="1157532"/>
            <a:ext cx="8863509" cy="5440657"/>
          </a:xfrm>
          <a:prstGeom prst="rect">
            <a:avLst/>
          </a:prstGeom>
          <a:noFill/>
        </p:spPr>
        <p:txBody>
          <a:bodyPr wrap="square">
            <a:spAutoFit/>
          </a:bodyPr>
          <a:lstStyle>
            <a:defPPr>
              <a:defRPr lang="en-US"/>
            </a:defPPr>
            <a:lvl1pPr algn="just">
              <a:lnSpc>
                <a:spcPct val="125000"/>
              </a:lnSpc>
              <a:defRPr sz="2200" b="1">
                <a:solidFill>
                  <a:schemeClr val="accent1"/>
                </a:solidFill>
                <a:latin typeface="Times New Roman" panose="02020603050405020304" pitchFamily="18" charset="0"/>
                <a:cs typeface="Times New Roman" panose="02020603050405020304" pitchFamily="18" charset="0"/>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Arial" panose="020B0604020202020204"/>
                <a:ea typeface="+mn-ea"/>
                <a:cs typeface="Times New Roman" panose="02020603050405020304" pitchFamily="18" charset="0"/>
              </a:rPr>
              <a:t>1. </a:t>
            </a:r>
            <a:r>
              <a:rPr kumimoji="0" lang="vi-VN" sz="2000" b="1"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Mã di truyền </a:t>
            </a:r>
            <a:r>
              <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rPr>
              <a:t>là trình tự nucleotide trên gene (DNA) quy định thành phần và trình tự amino acid trên phân tử protein, qua phân tử trung gian mRNA. Mã di truyền là mã bộ ba (codon), từ bốn loại nucleotide khác nhau tạo ra được 64 loại codon.</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Arial" panose="020B0604020202020204"/>
                <a:ea typeface="+mn-ea"/>
                <a:cs typeface="Times New Roman" panose="02020603050405020304" pitchFamily="18" charset="0"/>
              </a:rPr>
              <a:t>2. </a:t>
            </a:r>
            <a:r>
              <a:rPr kumimoji="0" lang="vi-VN" sz="2000" b="1"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Sự đa dạng của mã di truyền </a:t>
            </a:r>
            <a:r>
              <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rPr>
              <a:t>trên phân tử mRNA tạo nên sự đa dạng về thành phần hoá học và cấu trúc của protein.</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Arial" panose="020B0604020202020204"/>
                <a:ea typeface="+mn-ea"/>
                <a:cs typeface="Times New Roman" panose="02020603050405020304" pitchFamily="18" charset="0"/>
              </a:rPr>
              <a:t>3. </a:t>
            </a:r>
            <a:r>
              <a:rPr kumimoji="0" lang="vi-VN" sz="2000" b="1"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Dịch mã </a:t>
            </a:r>
            <a:r>
              <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rPr>
              <a:t>là quá trình tổng hợp chuỗi polypeptide (protein) dựa trên trình tự nucleotide trên bản phiên mã của gene (mRNA).</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Arial" panose="020B0604020202020204"/>
                <a:ea typeface="+mn-ea"/>
                <a:cs typeface="Times New Roman" panose="02020603050405020304" pitchFamily="18" charset="0"/>
              </a:rPr>
              <a:t>4. </a:t>
            </a:r>
            <a:r>
              <a:rPr kumimoji="0" lang="vi-VN" sz="2000" b="1" i="0" u="none" strike="noStrike" kern="1200" cap="none" spc="0" normalizeH="0" baseline="0" noProof="0">
                <a:ln>
                  <a:noFill/>
                </a:ln>
                <a:solidFill>
                  <a:srgbClr val="FFFF00"/>
                </a:solidFill>
                <a:effectLst/>
                <a:uLnTx/>
                <a:uFillTx/>
                <a:latin typeface="Arial" panose="020B0604020202020204" pitchFamily="34" charset="0"/>
                <a:ea typeface="+mn-ea"/>
                <a:cs typeface="Times New Roman" panose="02020603050405020304" pitchFamily="18" charset="0"/>
              </a:rPr>
              <a:t>Các tính trạng ở sinh vật </a:t>
            </a:r>
            <a:r>
              <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rPr>
              <a:t>đều do gene quy định. Mối quan hệ giữa gene và tính trạng thể hiện qua dòng thông tin: </a:t>
            </a: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Times New Roman" panose="02020603050405020304" pitchFamily="18" charset="0"/>
            </a:endParaRP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vi-VN" sz="2000" b="1" i="0" u="none" strike="noStrike" kern="1200" cap="none" spc="0" normalizeH="0" baseline="0" noProof="0">
                <a:ln>
                  <a:noFill/>
                </a:ln>
                <a:solidFill>
                  <a:srgbClr val="00FF99"/>
                </a:solidFill>
                <a:effectLst/>
                <a:uLnTx/>
                <a:uFillTx/>
                <a:latin typeface="Arial" panose="020B0604020202020204" pitchFamily="34" charset="0"/>
                <a:ea typeface="+mn-ea"/>
                <a:cs typeface="Times New Roman" panose="02020603050405020304" pitchFamily="18" charset="0"/>
              </a:rPr>
              <a:t>gene (DNA) → mRNA → protein → tính trạng.</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Arial" panose="020B0604020202020204"/>
                <a:ea typeface="+mn-ea"/>
                <a:cs typeface="Times New Roman" panose="02020603050405020304" pitchFamily="18" charset="0"/>
              </a:rPr>
              <a:t>5. </a:t>
            </a:r>
            <a:r>
              <a:rPr kumimoji="0" lang="vi-VN" sz="2000" b="0" i="0" u="none" strike="noStrike" kern="1200" cap="none" spc="0" normalizeH="0" baseline="0" noProof="0">
                <a:ln>
                  <a:noFill/>
                </a:ln>
                <a:solidFill>
                  <a:srgbClr val="FFFFFF"/>
                </a:solidFill>
                <a:effectLst/>
                <a:uLnTx/>
                <a:uFillTx/>
                <a:latin typeface="Arial" panose="020B0604020202020204" pitchFamily="34" charset="0"/>
                <a:ea typeface="+mn-ea"/>
                <a:cs typeface="Times New Roman" panose="02020603050405020304" pitchFamily="18" charset="0"/>
              </a:rPr>
              <a:t>Mỗi loài và cơ thể sinh vật có một hệ gene riêng, trong đó mỗi gene có thể quy định nhiều loại mRNA và protein khác nhau, do đó quy định các tính trạng khác nhau, tạo nên sự đa dạng về tính trạng của các loài.</a:t>
            </a: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Times New Roman" panose="02020603050405020304" pitchFamily="18" charset="0"/>
            </a:endParaRPr>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barn(inVertical)">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barn(inVertical)">
                                      <p:cBhvr>
                                        <p:cTn id="3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pic>
        <p:nvPicPr>
          <p:cNvPr id="5122" name="Picture 2" descr="Codon">
            <a:extLst>
              <a:ext uri="{FF2B5EF4-FFF2-40B4-BE49-F238E27FC236}">
                <a16:creationId xmlns:a16="http://schemas.microsoft.com/office/drawing/2014/main" id="{ED27F17D-2D28-B9FD-9CA9-3169D3207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9D6BBAA-9A44-DBB8-B997-41E1C905095B}"/>
              </a:ext>
            </a:extLst>
          </p:cNvPr>
          <p:cNvSpPr/>
          <p:nvPr/>
        </p:nvSpPr>
        <p:spPr>
          <a:xfrm>
            <a:off x="1284648" y="5671524"/>
            <a:ext cx="1178061"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Codon</a:t>
            </a:r>
          </a:p>
        </p:txBody>
      </p:sp>
    </p:spTree>
    <p:extLst>
      <p:ext uri="{BB962C8B-B14F-4D97-AF65-F5344CB8AC3E}">
        <p14:creationId xmlns:p14="http://schemas.microsoft.com/office/powerpoint/2010/main" val="18187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2050" name="Picture 2" descr="Cánh đồng hoa cẩm tú cầu Đà Lạt: Điểm check-in cực chill">
            <a:extLst>
              <a:ext uri="{FF2B5EF4-FFF2-40B4-BE49-F238E27FC236}">
                <a16:creationId xmlns:a16="http://schemas.microsoft.com/office/drawing/2014/main" id="{73C1287F-2B3E-AEE7-6606-B7963522E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00"/>
            <a:ext cx="121920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0"/>
            <a:ext cx="11343046" cy="1677335"/>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79D03E2-2DB3-5BAF-FB08-5409CF0F317F}"/>
              </a:ext>
            </a:extLst>
          </p:cNvPr>
          <p:cNvSpPr txBox="1"/>
          <p:nvPr/>
        </p:nvSpPr>
        <p:spPr>
          <a:xfrm>
            <a:off x="501144" y="411460"/>
            <a:ext cx="11035107" cy="1482714"/>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8F2D63"/>
                </a:solidFill>
                <a:effectLst/>
                <a:uLnTx/>
                <a:uFillTx/>
                <a:latin typeface="Arial" panose="020B0604020202020204" pitchFamily="34" charset="0"/>
                <a:ea typeface="+mn-ea"/>
                <a:cs typeface="Times New Roman" panose="02020603050405020304" pitchFamily="18" charset="0"/>
              </a:rPr>
              <a:t>Tính trạng của sinh vật do gene quy định, song có thể bị chi phối bởi các yếu tố của môi trường bên trong và bên ngoài cơ thể.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Ví dụ: Một cây cẩm tú cầu sẽ có màu hoa khác nhau khi trồng ở những vùng đất có độ pH khác nhau. </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Times New Roman" panose="02020603050405020304" pitchFamily="18" charset="0"/>
            </a:endParaRPr>
          </a:p>
        </p:txBody>
      </p:sp>
    </p:spTree>
    <p:extLst>
      <p:ext uri="{BB962C8B-B14F-4D97-AF65-F5344CB8AC3E}">
        <p14:creationId xmlns:p14="http://schemas.microsoft.com/office/powerpoint/2010/main" val="29563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C29C0C2-CF10-39BF-F050-B2BB9A995903}"/>
              </a:ext>
            </a:extLst>
          </p:cNvPr>
          <p:cNvSpPr/>
          <p:nvPr/>
        </p:nvSpPr>
        <p:spPr>
          <a:xfrm>
            <a:off x="347810" y="314151"/>
            <a:ext cx="11343046" cy="1346356"/>
          </a:xfrm>
          <a:prstGeom prst="roundRect">
            <a:avLst>
              <a:gd name="adj" fmla="val 36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79D03E2-2DB3-5BAF-FB08-5409CF0F317F}"/>
              </a:ext>
            </a:extLst>
          </p:cNvPr>
          <p:cNvSpPr txBox="1"/>
          <p:nvPr/>
        </p:nvSpPr>
        <p:spPr>
          <a:xfrm>
            <a:off x="601652" y="410016"/>
            <a:ext cx="10797493" cy="1004699"/>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srgbClr val="8F2D63"/>
                </a:solidFill>
                <a:effectLst/>
                <a:uLnTx/>
                <a:uFillTx/>
                <a:latin typeface="Arial" panose="020B0604020202020204"/>
                <a:ea typeface="+mn-ea"/>
                <a:cs typeface="Times New Roman" panose="02020603050405020304" pitchFamily="18" charset="0"/>
              </a:rPr>
              <a:t>Trong quần thể của loài bọ ngựa có các cá thể có màu lục, tím, nâu, hoặc vàng ngụy trang tốt trong lá cây, cành cây hoặc cỏ khô.</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Times New Roman" panose="02020603050405020304" pitchFamily="18" charset="0"/>
            </a:endParaRPr>
          </a:p>
        </p:txBody>
      </p:sp>
      <p:pic>
        <p:nvPicPr>
          <p:cNvPr id="1026" name="Picture 2" descr="Chùm ảnh: Cận cảnh những loài bọ ngựa kỳ lạ nhất quả đất - Redsvn.net">
            <a:extLst>
              <a:ext uri="{FF2B5EF4-FFF2-40B4-BE49-F238E27FC236}">
                <a16:creationId xmlns:a16="http://schemas.microsoft.com/office/drawing/2014/main" id="{D5162B37-CC78-FD72-EC67-ADA2E7663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46" t="4581"/>
          <a:stretch/>
        </p:blipFill>
        <p:spPr bwMode="auto">
          <a:xfrm>
            <a:off x="347810" y="1648360"/>
            <a:ext cx="5940794" cy="5209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ô hình giấy Bọ ngựa hoa phong lan - Kit168 Shop mô hình giấy">
            <a:extLst>
              <a:ext uri="{FF2B5EF4-FFF2-40B4-BE49-F238E27FC236}">
                <a16:creationId xmlns:a16="http://schemas.microsoft.com/office/drawing/2014/main" id="{BB3D8B3A-F1D8-8A1A-74AA-25148DFEDD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9" t="4580" r="5392" b="5979"/>
          <a:stretch/>
        </p:blipFill>
        <p:spPr bwMode="auto">
          <a:xfrm>
            <a:off x="6546655" y="1640259"/>
            <a:ext cx="5144201" cy="5217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pic>
        <p:nvPicPr>
          <p:cNvPr id="3074" name="Picture 2" descr="Animated Blackboard Screen Background [FREE DOWNLOAD] Virtual/ Online  Classroom # 9 - YouTube">
            <a:extLst>
              <a:ext uri="{FF2B5EF4-FFF2-40B4-BE49-F238E27FC236}">
                <a16:creationId xmlns:a16="http://schemas.microsoft.com/office/drawing/2014/main" id="{7EA9883F-346D-819F-51FF-2AEA55E4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103C46-D2F1-EB25-D661-9D2C9DD9AEA4}"/>
              </a:ext>
            </a:extLst>
          </p:cNvPr>
          <p:cNvSpPr txBox="1"/>
          <p:nvPr/>
        </p:nvSpPr>
        <p:spPr>
          <a:xfrm>
            <a:off x="2271976" y="2328073"/>
            <a:ext cx="7881792" cy="180280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a:ea typeface="+mn-ea"/>
                <a:cs typeface="+mn-cs"/>
              </a:rPr>
              <a:t>CÂU HỎI ÔN TẬP</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Arial" panose="020B0604020202020204"/>
                <a:ea typeface="+mn-ea"/>
                <a:cs typeface="+mn-cs"/>
              </a:rPr>
              <a:t>Học sinh chọn một trong các phương án A, B, C hoặc D được xem là chính xác nhất</a:t>
            </a:r>
          </a:p>
        </p:txBody>
      </p:sp>
    </p:spTree>
    <p:extLst>
      <p:ext uri="{BB962C8B-B14F-4D97-AF65-F5344CB8AC3E}">
        <p14:creationId xmlns:p14="http://schemas.microsoft.com/office/powerpoint/2010/main" val="815173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1346356"/>
          </a:xfrm>
          <a:prstGeom prst="roundRect">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3D86585-3A4D-2762-EFA5-0DEA815A4BF3}"/>
              </a:ext>
            </a:extLst>
          </p:cNvPr>
          <p:cNvSpPr txBox="1"/>
          <p:nvPr/>
        </p:nvSpPr>
        <p:spPr>
          <a:xfrm>
            <a:off x="628299" y="970697"/>
            <a:ext cx="10692310" cy="1002582"/>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Thành phần nào sau đây </a:t>
            </a:r>
            <a:r>
              <a:rPr kumimoji="0" lang="en-US" sz="2400" b="1" i="0" u="none" strike="noStrike" kern="1200" cap="none" spc="0" normalizeH="0" baseline="0" noProof="0">
                <a:ln>
                  <a:noFill/>
                </a:ln>
                <a:solidFill>
                  <a:srgbClr val="FF0000"/>
                </a:solidFill>
                <a:effectLst/>
                <a:uLnTx/>
                <a:uFillTx/>
                <a:latin typeface="Arial" panose="020B0604020202020204"/>
                <a:ea typeface="+mn-ea"/>
                <a:cs typeface="+mn-cs"/>
              </a:rPr>
              <a:t>không</a:t>
            </a:r>
            <a:r>
              <a:rPr kumimoji="0" lang="en-US" sz="2400" b="0" i="0" u="none" strike="noStrike" kern="1200" cap="none" spc="0" normalizeH="0" baseline="0" noProof="0">
                <a:ln>
                  <a:noFill/>
                </a:ln>
                <a:solidFill>
                  <a:srgbClr val="FF0000"/>
                </a:solidFill>
                <a:effectLst/>
                <a:uLnTx/>
                <a:uFillTx/>
                <a:latin typeface="Arial" panose="020B0604020202020204"/>
                <a:ea typeface="+mn-ea"/>
                <a:cs typeface="+mn-cs"/>
              </a:rPr>
              <a:t>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tham gia trực tiếp quá trình dịch mã?</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A.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mRNA.	</a:t>
            </a: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B.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Ribosome.	</a:t>
            </a: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Amino acid.	</a:t>
            </a: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D.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Gene.</a:t>
            </a:r>
          </a:p>
        </p:txBody>
      </p:sp>
      <p:sp>
        <p:nvSpPr>
          <p:cNvPr id="6" name="Flowchart: Connector 5">
            <a:extLst>
              <a:ext uri="{FF2B5EF4-FFF2-40B4-BE49-F238E27FC236}">
                <a16:creationId xmlns:a16="http://schemas.microsoft.com/office/drawing/2014/main" id="{50ECA583-4415-9969-4D7A-3E3905D43F2E}"/>
              </a:ext>
            </a:extLst>
          </p:cNvPr>
          <p:cNvSpPr/>
          <p:nvPr/>
        </p:nvSpPr>
        <p:spPr>
          <a:xfrm>
            <a:off x="8790582" y="151607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4306CE89-489C-1B28-8A81-FC3406F1BC06}"/>
              </a:ext>
            </a:extLst>
          </p:cNvPr>
          <p:cNvSpPr/>
          <p:nvPr/>
        </p:nvSpPr>
        <p:spPr>
          <a:xfrm>
            <a:off x="409517" y="251866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2</a:t>
            </a:r>
          </a:p>
        </p:txBody>
      </p:sp>
      <p:sp>
        <p:nvSpPr>
          <p:cNvPr id="8" name="Rectangle: Rounded Corners 7">
            <a:extLst>
              <a:ext uri="{FF2B5EF4-FFF2-40B4-BE49-F238E27FC236}">
                <a16:creationId xmlns:a16="http://schemas.microsoft.com/office/drawing/2014/main" id="{DA6FC5CF-6D0D-A68E-3817-2416A27B6568}"/>
              </a:ext>
            </a:extLst>
          </p:cNvPr>
          <p:cNvSpPr/>
          <p:nvPr/>
        </p:nvSpPr>
        <p:spPr>
          <a:xfrm>
            <a:off x="409517" y="3096472"/>
            <a:ext cx="11292559" cy="3136033"/>
          </a:xfrm>
          <a:prstGeom prst="roundRect">
            <a:avLst>
              <a:gd name="adj" fmla="val 8617"/>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0251CFB0-99F5-7263-9C78-63865CEADB73}"/>
              </a:ext>
            </a:extLst>
          </p:cNvPr>
          <p:cNvSpPr txBox="1"/>
          <p:nvPr/>
        </p:nvSpPr>
        <p:spPr>
          <a:xfrm>
            <a:off x="628299" y="3175355"/>
            <a:ext cx="10692310" cy="2923108"/>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Quá trình phiên mã và dịch mã có điểm nào giống nhau?</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A.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Đều sử dụng mạch DNA có chiều 3’ – 5’ làm khuôn.</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B.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Đều diễn ra theo nguyên tắc bổ sung (A – U, G – C).</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Đều diễn ra theo nguyên tắc bổ sung (A – T, G – C) và nguyên tắc bán bảo tồn.</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D.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Đều diễn ra ở tế bào chất.</a:t>
            </a:r>
          </a:p>
        </p:txBody>
      </p:sp>
      <p:sp>
        <p:nvSpPr>
          <p:cNvPr id="12" name="Flowchart: Connector 11">
            <a:extLst>
              <a:ext uri="{FF2B5EF4-FFF2-40B4-BE49-F238E27FC236}">
                <a16:creationId xmlns:a16="http://schemas.microsoft.com/office/drawing/2014/main" id="{30B34933-5008-8015-596B-30447D9BA0C3}"/>
              </a:ext>
            </a:extLst>
          </p:cNvPr>
          <p:cNvSpPr/>
          <p:nvPr/>
        </p:nvSpPr>
        <p:spPr>
          <a:xfrm>
            <a:off x="1032742" y="4179709"/>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72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8" grpId="0" animBg="1"/>
      <p:bldP spid="11" grpId="0"/>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3</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4"/>
            <a:ext cx="11292559" cy="1506110"/>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002582"/>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Phân tử nào sau đây được dùng làm khuôn cho quá trình dịch mã?</a:t>
            </a:r>
          </a:p>
          <a:p>
            <a:pPr marL="457200" marR="0" lvl="1"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rRNA.</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mRNA.</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tRNA.</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Gene.</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lowchart: Connector 5">
            <a:extLst>
              <a:ext uri="{FF2B5EF4-FFF2-40B4-BE49-F238E27FC236}">
                <a16:creationId xmlns:a16="http://schemas.microsoft.com/office/drawing/2014/main" id="{50ECA583-4415-9969-4D7A-3E3905D43F2E}"/>
              </a:ext>
            </a:extLst>
          </p:cNvPr>
          <p:cNvSpPr/>
          <p:nvPr/>
        </p:nvSpPr>
        <p:spPr>
          <a:xfrm>
            <a:off x="3302504" y="1549674"/>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2641249"/>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4</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3219062"/>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3338590"/>
            <a:ext cx="10979339" cy="1002582"/>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Phân tử nào sau đây mang bộ ba đối mã?</a:t>
            </a:r>
          </a:p>
          <a:p>
            <a:pPr marL="457200" marR="0" lvl="1"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mRNA.</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DNA.</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tRNA.</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rRNA.</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lowchart: Connector 12">
            <a:extLst>
              <a:ext uri="{FF2B5EF4-FFF2-40B4-BE49-F238E27FC236}">
                <a16:creationId xmlns:a16="http://schemas.microsoft.com/office/drawing/2014/main" id="{082B1EE3-E3CE-6DB9-E992-86F71D8E7960}"/>
              </a:ext>
            </a:extLst>
          </p:cNvPr>
          <p:cNvSpPr/>
          <p:nvPr/>
        </p:nvSpPr>
        <p:spPr>
          <a:xfrm>
            <a:off x="6055796" y="388397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9E931743-2BE8-27ED-8362-6CFA6CCEEB3F}"/>
              </a:ext>
            </a:extLst>
          </p:cNvPr>
          <p:cNvSpPr/>
          <p:nvPr/>
        </p:nvSpPr>
        <p:spPr>
          <a:xfrm>
            <a:off x="409517" y="479647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5</a:t>
            </a:r>
          </a:p>
        </p:txBody>
      </p:sp>
      <p:sp>
        <p:nvSpPr>
          <p:cNvPr id="8" name="Rectangle: Rounded Corners 7">
            <a:extLst>
              <a:ext uri="{FF2B5EF4-FFF2-40B4-BE49-F238E27FC236}">
                <a16:creationId xmlns:a16="http://schemas.microsoft.com/office/drawing/2014/main" id="{04694E06-523B-845A-F8F0-A33C9DE0B22C}"/>
              </a:ext>
            </a:extLst>
          </p:cNvPr>
          <p:cNvSpPr/>
          <p:nvPr/>
        </p:nvSpPr>
        <p:spPr>
          <a:xfrm>
            <a:off x="409517" y="5374284"/>
            <a:ext cx="11292559" cy="1346847"/>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0FD48D5-8552-B408-383C-41FF46731024}"/>
              </a:ext>
            </a:extLst>
          </p:cNvPr>
          <p:cNvSpPr txBox="1"/>
          <p:nvPr/>
        </p:nvSpPr>
        <p:spPr>
          <a:xfrm>
            <a:off x="628298" y="5493812"/>
            <a:ext cx="10979339" cy="1002582"/>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Đối mã đặc hiệu trên phân tử tARN được gọi là</a:t>
            </a:r>
          </a:p>
          <a:p>
            <a:pPr marL="457200" marR="0" lvl="1"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codon.</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amino acid.</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anticodon.</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triplet.</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lowchart: Connector 11">
            <a:extLst>
              <a:ext uri="{FF2B5EF4-FFF2-40B4-BE49-F238E27FC236}">
                <a16:creationId xmlns:a16="http://schemas.microsoft.com/office/drawing/2014/main" id="{B07C63F3-1511-390E-42EA-EFD7E05484BA}"/>
              </a:ext>
            </a:extLst>
          </p:cNvPr>
          <p:cNvSpPr/>
          <p:nvPr/>
        </p:nvSpPr>
        <p:spPr>
          <a:xfrm>
            <a:off x="6055796" y="6047707"/>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646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P spid="7" grpId="0" animBg="1"/>
      <p:bldP spid="8" grpId="0" animBg="1"/>
      <p:bldP spid="11" grpId="0"/>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6</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2338971"/>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1962845"/>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Ở tế bào nhân thực, quá trình dịch mã được bắt đầu bằng bộ ba nào trên mRNA và amino acid nào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mở</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đầu chuỗi polypeptide?</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AGU và formyl-Met.</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AUG và formyl-Met.</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AUG và amino acid Met.</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AGU và amino acid Met.</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2476342"/>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DB4A5635-20FB-5B86-DF6E-FAE141A76286}"/>
              </a:ext>
            </a:extLst>
          </p:cNvPr>
          <p:cNvSpPr/>
          <p:nvPr/>
        </p:nvSpPr>
        <p:spPr>
          <a:xfrm>
            <a:off x="409517" y="3429000"/>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7</a:t>
            </a:r>
          </a:p>
        </p:txBody>
      </p:sp>
      <p:sp>
        <p:nvSpPr>
          <p:cNvPr id="9" name="Rectangle: Rounded Corners 8">
            <a:extLst>
              <a:ext uri="{FF2B5EF4-FFF2-40B4-BE49-F238E27FC236}">
                <a16:creationId xmlns:a16="http://schemas.microsoft.com/office/drawing/2014/main" id="{44E7C6E3-19C5-2BD7-3225-40FD391DCDF7}"/>
              </a:ext>
            </a:extLst>
          </p:cNvPr>
          <p:cNvSpPr/>
          <p:nvPr/>
        </p:nvSpPr>
        <p:spPr>
          <a:xfrm>
            <a:off x="409517" y="4006813"/>
            <a:ext cx="11292559" cy="1776622"/>
          </a:xfrm>
          <a:prstGeom prst="roundRect">
            <a:avLst>
              <a:gd name="adj" fmla="val 8573"/>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65BA2506-DEC1-9DD8-95BC-624447B93FA3}"/>
              </a:ext>
            </a:extLst>
          </p:cNvPr>
          <p:cNvSpPr txBox="1"/>
          <p:nvPr/>
        </p:nvSpPr>
        <p:spPr>
          <a:xfrm>
            <a:off x="628298" y="4126341"/>
            <a:ext cx="10979339" cy="1482714"/>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Trong quá trình dịch mã, bộ ba mã sao 3’AUC’ của mRNA khớp bổ sung với bộ ba đối mã nào sau đây?</a:t>
            </a:r>
          </a:p>
          <a:p>
            <a:pPr marL="457200" marR="0" lvl="1" indent="0" algn="l"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5’UAG3’.</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3’AUG5’.</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3’UAG5’.</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3’UAC5’.</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lowchart: Connector 12">
            <a:extLst>
              <a:ext uri="{FF2B5EF4-FFF2-40B4-BE49-F238E27FC236}">
                <a16:creationId xmlns:a16="http://schemas.microsoft.com/office/drawing/2014/main" id="{082B1EE3-E3CE-6DB9-E992-86F71D8E7960}"/>
              </a:ext>
            </a:extLst>
          </p:cNvPr>
          <p:cNvSpPr/>
          <p:nvPr/>
        </p:nvSpPr>
        <p:spPr>
          <a:xfrm>
            <a:off x="1032518" y="5151855"/>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11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4" grpId="0" animBg="1"/>
      <p:bldP spid="9" grpId="0" animBg="1"/>
      <p:bldP spid="10" grpId="0"/>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8</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3829967"/>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403239"/>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Khi nói về dịch mã ở sinh vật nhân thực, nhận định nào là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không</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đúng?</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Trong cùng một thời điểm có thể có nhiều ribosome tham gia dịch mã trên một phân tử mRNA.</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Amino acid mở đầu trong quá trình dịch mã là metionine.</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Khi dịch mã, ribosome dịch chuyển theo chiều 5’→ 3’ trên phân tử mRNA.</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Khi dịch mã, ribosome dịch chuyển theo chiều 3’→ 5’ trên phân tử mRNA</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lowchart: Connector 5">
            <a:extLst>
              <a:ext uri="{FF2B5EF4-FFF2-40B4-BE49-F238E27FC236}">
                <a16:creationId xmlns:a16="http://schemas.microsoft.com/office/drawing/2014/main" id="{50ECA583-4415-9969-4D7A-3E3905D43F2E}"/>
              </a:ext>
            </a:extLst>
          </p:cNvPr>
          <p:cNvSpPr/>
          <p:nvPr/>
        </p:nvSpPr>
        <p:spPr>
          <a:xfrm>
            <a:off x="1032518" y="39167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87BB0ACC-DFB5-6D31-C5ED-54D5195E44B2}"/>
              </a:ext>
            </a:extLst>
          </p:cNvPr>
          <p:cNvSpPr/>
          <p:nvPr/>
        </p:nvSpPr>
        <p:spPr>
          <a:xfrm>
            <a:off x="409517" y="4856246"/>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9</a:t>
            </a:r>
          </a:p>
        </p:txBody>
      </p:sp>
      <p:sp>
        <p:nvSpPr>
          <p:cNvPr id="8" name="Rectangle: Rounded Corners 7">
            <a:extLst>
              <a:ext uri="{FF2B5EF4-FFF2-40B4-BE49-F238E27FC236}">
                <a16:creationId xmlns:a16="http://schemas.microsoft.com/office/drawing/2014/main" id="{BCC19688-CE9E-4D6D-753D-50AC9D81FFDF}"/>
              </a:ext>
            </a:extLst>
          </p:cNvPr>
          <p:cNvSpPr/>
          <p:nvPr/>
        </p:nvSpPr>
        <p:spPr>
          <a:xfrm>
            <a:off x="409517" y="5434059"/>
            <a:ext cx="11292559" cy="1149060"/>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2B2D6E16-8F1B-15F1-0FE0-AF65E81D6900}"/>
              </a:ext>
            </a:extLst>
          </p:cNvPr>
          <p:cNvSpPr txBox="1"/>
          <p:nvPr/>
        </p:nvSpPr>
        <p:spPr>
          <a:xfrm>
            <a:off x="628298" y="5434059"/>
            <a:ext cx="10752196" cy="1002582"/>
          </a:xfrm>
          <a:prstGeom prst="rect">
            <a:avLst/>
          </a:prstGeom>
          <a:noFill/>
        </p:spPr>
        <p:txBody>
          <a:bodyPr wrap="square">
            <a:spAutoFit/>
          </a:bodyPr>
          <a:lstStyle>
            <a:defPPr>
              <a:defRPr lang="en-US"/>
            </a:defPPr>
            <a:lvl1pPr algn="just">
              <a:lnSpc>
                <a:spcPct val="130000"/>
              </a:lnSpc>
              <a:defRPr sz="2400"/>
            </a:lvl1pPr>
            <a:lvl2pPr lvl="1" algn="just">
              <a:lnSpc>
                <a:spcPct val="130000"/>
              </a:lnSpc>
              <a:defRPr sz="2400" b="1"/>
            </a:lvl2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Từ 4 loại nucleotide, có thể tạo ra bao nhiêu loại codon?</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A.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4.		</a:t>
            </a: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B.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8.		</a:t>
            </a: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32.			</a:t>
            </a: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D. </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64.</a:t>
            </a:r>
          </a:p>
        </p:txBody>
      </p:sp>
      <p:sp>
        <p:nvSpPr>
          <p:cNvPr id="14" name="Flowchart: Connector 13">
            <a:extLst>
              <a:ext uri="{FF2B5EF4-FFF2-40B4-BE49-F238E27FC236}">
                <a16:creationId xmlns:a16="http://schemas.microsoft.com/office/drawing/2014/main" id="{960561E7-E5E7-BDC5-886A-8C5FC7666942}"/>
              </a:ext>
            </a:extLst>
          </p:cNvPr>
          <p:cNvSpPr/>
          <p:nvPr/>
        </p:nvSpPr>
        <p:spPr>
          <a:xfrm>
            <a:off x="7928375" y="5963636"/>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273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10</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179419"/>
          </a:xfrm>
          <a:prstGeom prst="roundRect">
            <a:avLst>
              <a:gd name="adj" fmla="val 720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3883371"/>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Khi nói về mối quan hệ giữa phiên mã và dịch mã, một học sinh đưa ra các nhận định sau, có bao nhiêu nhận định chính xác?</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(1)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Mã mở đầu trên mRNA có tên là 5’AUG 3’.</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(2)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Mã mở đầu trên mạch bổ sung có tên là 5’ATG 3’.</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(3)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Mã kết thúc trên mRNA có thể là 5’UAG 3’ hoặc 5’UGA 3’ hoặc 3’UAA 5’</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(4)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Anticondon mang amino acid formyl metionyl ở nhân thực có tên là 3’UAC 5’</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(5)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Codon mở đầu mã hóa cho amino acid ở nhân sơ có tên là 5’AUG 3’.</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r>
              <a:rPr kumimoji="0" lang="en-US" sz="24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lowchart: Connector 5">
            <a:extLst>
              <a:ext uri="{FF2B5EF4-FFF2-40B4-BE49-F238E27FC236}">
                <a16:creationId xmlns:a16="http://schemas.microsoft.com/office/drawing/2014/main" id="{50ECA583-4415-9969-4D7A-3E3905D43F2E}"/>
              </a:ext>
            </a:extLst>
          </p:cNvPr>
          <p:cNvSpPr/>
          <p:nvPr/>
        </p:nvSpPr>
        <p:spPr>
          <a:xfrm>
            <a:off x="3298134" y="4396868"/>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40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4F8FB"/>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0599B8-4FFE-4505-45C7-2A7C7D3A364B}"/>
              </a:ext>
            </a:extLst>
          </p:cNvPr>
          <p:cNvSpPr/>
          <p:nvPr/>
        </p:nvSpPr>
        <p:spPr>
          <a:xfrm>
            <a:off x="409517" y="274881"/>
            <a:ext cx="1610017" cy="460005"/>
          </a:xfrm>
          <a:prstGeom prst="roundRect">
            <a:avLst>
              <a:gd name="adj" fmla="val 50000"/>
            </a:avLst>
          </a:prstGeom>
          <a:gradFill flip="none" rotWithShape="1">
            <a:gsLst>
              <a:gs pos="0">
                <a:srgbClr val="FA50EE">
                  <a:tint val="66000"/>
                  <a:satMod val="160000"/>
                </a:srgbClr>
              </a:gs>
              <a:gs pos="50000">
                <a:srgbClr val="FA50EE">
                  <a:tint val="44500"/>
                  <a:satMod val="160000"/>
                </a:srgbClr>
              </a:gs>
              <a:gs pos="100000">
                <a:srgbClr val="FA50EE">
                  <a:tint val="23500"/>
                  <a:satMod val="160000"/>
                </a:srgb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a:ea typeface="+mn-ea"/>
                <a:cs typeface="+mn-cs"/>
              </a:rPr>
              <a:t>Câu 11</a:t>
            </a:r>
          </a:p>
        </p:txBody>
      </p:sp>
      <p:sp>
        <p:nvSpPr>
          <p:cNvPr id="3" name="Rectangle: Rounded Corners 2">
            <a:extLst>
              <a:ext uri="{FF2B5EF4-FFF2-40B4-BE49-F238E27FC236}">
                <a16:creationId xmlns:a16="http://schemas.microsoft.com/office/drawing/2014/main" id="{4D6F46B5-B53F-9618-7891-DDA6AA574F53}"/>
              </a:ext>
            </a:extLst>
          </p:cNvPr>
          <p:cNvSpPr/>
          <p:nvPr/>
        </p:nvSpPr>
        <p:spPr>
          <a:xfrm>
            <a:off x="409517" y="852693"/>
            <a:ext cx="11292559" cy="4557992"/>
          </a:xfrm>
          <a:prstGeom prst="roundRect">
            <a:avLst>
              <a:gd name="adj" fmla="val 6054"/>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3D86585-3A4D-2762-EFA5-0DEA815A4BF3}"/>
              </a:ext>
            </a:extLst>
          </p:cNvPr>
          <p:cNvSpPr txBox="1"/>
          <p:nvPr/>
        </p:nvSpPr>
        <p:spPr>
          <a:xfrm>
            <a:off x="628298" y="970697"/>
            <a:ext cx="10979339" cy="4363502"/>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Cho biết các codon mã hóa các amino acid tương ứng GGG- gly; CCC- Pro; GCU-Ala; CGA- Arg; UCG- Ser; AGC- Ser. Một mạch gốc của một gene ở vi khuẩn có trình tự các nucleotide là 5’AGCCGACCCGGG3’. </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Nếu đoạn mạch gốc này mang thông tin mã hóa cho đoạn polypeptide có 4 amino acid thì trình tự của 4 amino acid đó là</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Ser-Arg-Pro-Gly.</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Ser-Ala- Gly-Pro.</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Pro-Gly-Ser-Ala.</a:t>
            </a:r>
          </a:p>
          <a:p>
            <a:pPr marL="457200" marR="0" lvl="1" indent="0" algn="just" defTabSz="9144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Gly- Pro-Ser-Arg.</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Flowchart: Connector 5">
            <a:extLst>
              <a:ext uri="{FF2B5EF4-FFF2-40B4-BE49-F238E27FC236}">
                <a16:creationId xmlns:a16="http://schemas.microsoft.com/office/drawing/2014/main" id="{50ECA583-4415-9969-4D7A-3E3905D43F2E}"/>
              </a:ext>
            </a:extLst>
          </p:cNvPr>
          <p:cNvSpPr/>
          <p:nvPr/>
        </p:nvSpPr>
        <p:spPr>
          <a:xfrm>
            <a:off x="985925" y="4365793"/>
            <a:ext cx="457200" cy="457200"/>
          </a:xfrm>
          <a:prstGeom prst="flowChartConnector">
            <a:avLst/>
          </a:prstGeom>
          <a:solidFill>
            <a:srgbClr val="99FF3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342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77EA-16A0-9962-1E95-777A81512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5" name="Rectangle: Rounded Corners 4">
            <a:extLst>
              <a:ext uri="{FF2B5EF4-FFF2-40B4-BE49-F238E27FC236}">
                <a16:creationId xmlns:a16="http://schemas.microsoft.com/office/drawing/2014/main" id="{1743A3D9-265F-6AA6-A296-A3D8C9E4E6B3}"/>
              </a:ext>
            </a:extLst>
          </p:cNvPr>
          <p:cNvSpPr/>
          <p:nvPr/>
        </p:nvSpPr>
        <p:spPr>
          <a:xfrm>
            <a:off x="323499" y="639519"/>
            <a:ext cx="11545001" cy="5675556"/>
          </a:xfrm>
          <a:prstGeom prst="roundRect">
            <a:avLst>
              <a:gd name="adj" fmla="val 4312"/>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0480" marR="30480" lvl="0" indent="0" algn="just" defTabSz="914400" rtl="0" eaLnBrk="1" fontAlgn="auto" latinLnBrk="0" hangingPunct="1">
              <a:lnSpc>
                <a:spcPct val="115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Ôn</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lại</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kiến</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thức</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học</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Làm</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Sách</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mn-cs"/>
              </a:rPr>
              <a:t>Đọc</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mn-cs"/>
              </a:rPr>
              <a:t>và</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mn-cs"/>
              </a:rPr>
              <a:t>tìm</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mn-cs"/>
              </a:rPr>
              <a:t>hiểu</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mn-cs"/>
              </a:rPr>
              <a:t>trước</a:t>
            </a:r>
            <a:r>
              <a:rPr kumimoji="0" lang="en-US" sz="2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mn-cs"/>
              </a:rPr>
              <a:t>Bài</a:t>
            </a:r>
            <a:r>
              <a:rPr kumimoji="0" lang="en-US" sz="2800" b="0" i="1"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41. </a:t>
            </a:r>
            <a:r>
              <a:rPr kumimoji="0" lang="en-US" sz="2800" b="0" i="1"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mn-cs"/>
              </a:rPr>
              <a:t>Đột</a:t>
            </a:r>
            <a:r>
              <a:rPr kumimoji="0" lang="en-US" sz="2800" b="0" i="1"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Arial" panose="020B0604020202020204"/>
                <a:ea typeface="Times New Roman" panose="02020603050405020304" pitchFamily="18" charset="0"/>
                <a:cs typeface="+mn-cs"/>
              </a:rPr>
              <a:t>biế</a:t>
            </a:r>
            <a:r>
              <a:rPr lang="en-US" sz="2800" i="1" dirty="0">
                <a:solidFill>
                  <a:srgbClr val="000000"/>
                </a:solidFill>
                <a:latin typeface="Arial" panose="020B0604020202020204"/>
                <a:ea typeface="Times New Roman" panose="02020603050405020304" pitchFamily="18" charset="0"/>
              </a:rPr>
              <a:t>n gene</a:t>
            </a:r>
            <a:endParaRPr kumimoji="0" lang="en-US" sz="1800" b="0" i="0" u="none" strike="noStrike" kern="1200" cap="none" spc="0" normalizeH="0" baseline="0" noProof="0" dirty="0">
              <a:ln>
                <a:noFill/>
              </a:ln>
              <a:solidFill>
                <a:srgbClr val="FFFFFF"/>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1026" name="Picture 2" descr="ống Nhòm Phim Hoạt Hình Minh Họa Vector | Công cụ đồ họa PSD Tải xuống miễn  phí - Pikbest">
            <a:extLst>
              <a:ext uri="{FF2B5EF4-FFF2-40B4-BE49-F238E27FC236}">
                <a16:creationId xmlns:a16="http://schemas.microsoft.com/office/drawing/2014/main" id="{CDF0AE92-80C4-3EA5-2184-F960F55FC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615" y="0"/>
            <a:ext cx="1952216" cy="195221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452F9AA-0E35-ED0C-99C4-FB6244418E30}"/>
              </a:ext>
            </a:extLst>
          </p:cNvPr>
          <p:cNvSpPr>
            <a:spLocks noGrp="1"/>
          </p:cNvSpPr>
          <p:nvPr>
            <p:ph type="title"/>
          </p:nvPr>
        </p:nvSpPr>
        <p:spPr>
          <a:xfrm>
            <a:off x="1914272" y="862684"/>
            <a:ext cx="3951690" cy="535531"/>
          </a:xfrm>
        </p:spPr>
        <p:txBody>
          <a:bodyPr/>
          <a:lstStyle/>
          <a:p>
            <a:r>
              <a:rPr lang="en-US" dirty="0" err="1">
                <a:solidFill>
                  <a:schemeClr val="accent1"/>
                </a:solidFill>
              </a:rPr>
              <a:t>Nhắc</a:t>
            </a:r>
            <a:r>
              <a:rPr lang="en-US" dirty="0">
                <a:solidFill>
                  <a:schemeClr val="accent1"/>
                </a:solidFill>
              </a:rPr>
              <a:t> </a:t>
            </a:r>
            <a:r>
              <a:rPr lang="en-US" dirty="0" err="1">
                <a:solidFill>
                  <a:schemeClr val="accent1"/>
                </a:solidFill>
              </a:rPr>
              <a:t>nhở</a:t>
            </a:r>
            <a:endParaRPr lang="en-US" dirty="0">
              <a:solidFill>
                <a:schemeClr val="accent1"/>
              </a:solidFill>
            </a:endParaRPr>
          </a:p>
        </p:txBody>
      </p:sp>
    </p:spTree>
    <p:extLst>
      <p:ext uri="{BB962C8B-B14F-4D97-AF65-F5344CB8AC3E}">
        <p14:creationId xmlns:p14="http://schemas.microsoft.com/office/powerpoint/2010/main" val="319893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a:t>Mã di truyền là gì?</a:t>
            </a:r>
            <a:endParaRPr lang="en-US"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grpSp>
        <p:nvGrpSpPr>
          <p:cNvPr id="5" name="Group 4">
            <a:extLst>
              <a:ext uri="{FF2B5EF4-FFF2-40B4-BE49-F238E27FC236}">
                <a16:creationId xmlns:a16="http://schemas.microsoft.com/office/drawing/2014/main" id="{9DA1A89E-019A-938E-DD63-F511E41DCA00}"/>
              </a:ext>
            </a:extLst>
          </p:cNvPr>
          <p:cNvGrpSpPr/>
          <p:nvPr/>
        </p:nvGrpSpPr>
        <p:grpSpPr>
          <a:xfrm>
            <a:off x="0" y="0"/>
            <a:ext cx="12192000" cy="6858000"/>
            <a:chOff x="0" y="0"/>
            <a:chExt cx="12192000" cy="6858000"/>
          </a:xfrm>
        </p:grpSpPr>
        <p:pic>
          <p:nvPicPr>
            <p:cNvPr id="6146" name="Picture 2" descr="Stop Codon">
              <a:extLst>
                <a:ext uri="{FF2B5EF4-FFF2-40B4-BE49-F238E27FC236}">
                  <a16:creationId xmlns:a16="http://schemas.microsoft.com/office/drawing/2014/main" id="{DC3A1058-AEEE-7783-4D68-D9B43B97B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6245BB-1E96-4E36-EBF9-276A8F18F873}"/>
                </a:ext>
              </a:extLst>
            </p:cNvPr>
            <p:cNvSpPr/>
            <p:nvPr/>
          </p:nvSpPr>
          <p:spPr>
            <a:xfrm>
              <a:off x="521713" y="4858100"/>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Codon mở đầu</a:t>
              </a:r>
            </a:p>
          </p:txBody>
        </p:sp>
        <p:sp>
          <p:nvSpPr>
            <p:cNvPr id="4" name="Rectangle 3">
              <a:extLst>
                <a:ext uri="{FF2B5EF4-FFF2-40B4-BE49-F238E27FC236}">
                  <a16:creationId xmlns:a16="http://schemas.microsoft.com/office/drawing/2014/main" id="{50B9E812-5330-5F4C-572A-245C3BB8FB68}"/>
                </a:ext>
              </a:extLst>
            </p:cNvPr>
            <p:cNvSpPr/>
            <p:nvPr/>
          </p:nvSpPr>
          <p:spPr>
            <a:xfrm>
              <a:off x="9424491" y="1845629"/>
              <a:ext cx="1890508" cy="364638"/>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Codon kết thúc</a:t>
              </a:r>
            </a:p>
          </p:txBody>
        </p:sp>
      </p:grpSp>
    </p:spTree>
    <p:extLst>
      <p:ext uri="{BB962C8B-B14F-4D97-AF65-F5344CB8AC3E}">
        <p14:creationId xmlns:p14="http://schemas.microsoft.com/office/powerpoint/2010/main" val="35461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64853C-4277-70D7-DC77-C1180F8010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grpSp>
        <p:nvGrpSpPr>
          <p:cNvPr id="17" name="Group 16">
            <a:extLst>
              <a:ext uri="{FF2B5EF4-FFF2-40B4-BE49-F238E27FC236}">
                <a16:creationId xmlns:a16="http://schemas.microsoft.com/office/drawing/2014/main" id="{A2221B15-CAF7-7933-722F-0AF6DA80392D}"/>
              </a:ext>
            </a:extLst>
          </p:cNvPr>
          <p:cNvGrpSpPr/>
          <p:nvPr/>
        </p:nvGrpSpPr>
        <p:grpSpPr>
          <a:xfrm>
            <a:off x="1641027" y="0"/>
            <a:ext cx="8360184" cy="6858000"/>
            <a:chOff x="1641027" y="0"/>
            <a:chExt cx="8360184" cy="6858000"/>
          </a:xfrm>
        </p:grpSpPr>
        <p:sp>
          <p:nvSpPr>
            <p:cNvPr id="5" name="AutoShape 2">
              <a:extLst>
                <a:ext uri="{FF2B5EF4-FFF2-40B4-BE49-F238E27FC236}">
                  <a16:creationId xmlns:a16="http://schemas.microsoft.com/office/drawing/2014/main" id="{1E1AEC25-27D1-EA6C-9D57-89BA1EDD93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A30CE045-AF0E-24CE-0038-CF5F19EC5778}"/>
                </a:ext>
              </a:extLst>
            </p:cNvPr>
            <p:cNvGrpSpPr/>
            <p:nvPr/>
          </p:nvGrpSpPr>
          <p:grpSpPr>
            <a:xfrm>
              <a:off x="2184720" y="0"/>
              <a:ext cx="7272798" cy="6858000"/>
              <a:chOff x="2184720" y="0"/>
              <a:chExt cx="7272798" cy="6858000"/>
            </a:xfrm>
          </p:grpSpPr>
          <p:pic>
            <p:nvPicPr>
              <p:cNvPr id="6" name="Picture 5">
                <a:extLst>
                  <a:ext uri="{FF2B5EF4-FFF2-40B4-BE49-F238E27FC236}">
                    <a16:creationId xmlns:a16="http://schemas.microsoft.com/office/drawing/2014/main" id="{C427AA19-87E8-9FBC-99C2-06B4EFF663F6}"/>
                  </a:ext>
                </a:extLst>
              </p:cNvPr>
              <p:cNvPicPr>
                <a:picLocks noChangeAspect="1"/>
              </p:cNvPicPr>
              <p:nvPr/>
            </p:nvPicPr>
            <p:blipFill>
              <a:blip r:embed="rId2"/>
              <a:stretch>
                <a:fillRect/>
              </a:stretch>
            </p:blipFill>
            <p:spPr>
              <a:xfrm>
                <a:off x="2184720" y="0"/>
                <a:ext cx="7272798" cy="6858000"/>
              </a:xfrm>
              <a:prstGeom prst="rect">
                <a:avLst/>
              </a:prstGeom>
            </p:spPr>
          </p:pic>
          <p:sp>
            <p:nvSpPr>
              <p:cNvPr id="8" name="Rectangle 7">
                <a:extLst>
                  <a:ext uri="{FF2B5EF4-FFF2-40B4-BE49-F238E27FC236}">
                    <a16:creationId xmlns:a16="http://schemas.microsoft.com/office/drawing/2014/main" id="{509036F0-91D1-2087-315E-325EBA8BB38B}"/>
                  </a:ext>
                </a:extLst>
              </p:cNvPr>
              <p:cNvSpPr/>
              <p:nvPr/>
            </p:nvSpPr>
            <p:spPr>
              <a:xfrm>
                <a:off x="5189080" y="173904"/>
                <a:ext cx="1301478" cy="246832"/>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F5BEF38F-5915-DEF0-23A0-DA6350BF9698}"/>
                  </a:ext>
                </a:extLst>
              </p:cNvPr>
              <p:cNvSpPr/>
              <p:nvPr/>
            </p:nvSpPr>
            <p:spPr>
              <a:xfrm>
                <a:off x="2333684"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D61AA416-A6F9-B206-0FE9-BB160C930B33}"/>
                  </a:ext>
                </a:extLst>
              </p:cNvPr>
              <p:cNvSpPr/>
              <p:nvPr/>
            </p:nvSpPr>
            <p:spPr>
              <a:xfrm>
                <a:off x="8678542" y="516103"/>
                <a:ext cx="611470" cy="302930"/>
              </a:xfrm>
              <a:prstGeom prst="rect">
                <a:avLst/>
              </a:prstGeom>
              <a:solidFill>
                <a:srgbClr val="B3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4" name="TextBox 13">
              <a:extLst>
                <a:ext uri="{FF2B5EF4-FFF2-40B4-BE49-F238E27FC236}">
                  <a16:creationId xmlns:a16="http://schemas.microsoft.com/office/drawing/2014/main" id="{25DFD34E-DCFB-78FB-5F9C-3CFB096CAC9A}"/>
                </a:ext>
              </a:extLst>
            </p:cNvPr>
            <p:cNvSpPr txBox="1"/>
            <p:nvPr/>
          </p:nvSpPr>
          <p:spPr>
            <a:xfrm>
              <a:off x="4644927" y="112196"/>
              <a:ext cx="26366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Nucleotide thứ hai</a:t>
              </a:r>
            </a:p>
          </p:txBody>
        </p:sp>
        <p:sp>
          <p:nvSpPr>
            <p:cNvPr id="15" name="TextBox 14">
              <a:extLst>
                <a:ext uri="{FF2B5EF4-FFF2-40B4-BE49-F238E27FC236}">
                  <a16:creationId xmlns:a16="http://schemas.microsoft.com/office/drawing/2014/main" id="{BD263EEE-A59F-90E7-D001-B621B46FC387}"/>
                </a:ext>
              </a:extLst>
            </p:cNvPr>
            <p:cNvSpPr txBox="1"/>
            <p:nvPr/>
          </p:nvSpPr>
          <p:spPr>
            <a:xfrm>
              <a:off x="1641027" y="2264252"/>
              <a:ext cx="461665" cy="263429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Nucleotide thứ nhất</a:t>
              </a:r>
            </a:p>
          </p:txBody>
        </p:sp>
        <p:sp>
          <p:nvSpPr>
            <p:cNvPr id="16" name="TextBox 15">
              <a:extLst>
                <a:ext uri="{FF2B5EF4-FFF2-40B4-BE49-F238E27FC236}">
                  <a16:creationId xmlns:a16="http://schemas.microsoft.com/office/drawing/2014/main" id="{6E08E704-47F7-36F4-2539-42C5FAE1D8D3}"/>
                </a:ext>
              </a:extLst>
            </p:cNvPr>
            <p:cNvSpPr txBox="1"/>
            <p:nvPr/>
          </p:nvSpPr>
          <p:spPr>
            <a:xfrm>
              <a:off x="9539546" y="2264251"/>
              <a:ext cx="461665" cy="263429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Nucleotide thứ ba</a:t>
              </a:r>
            </a:p>
          </p:txBody>
        </p:sp>
      </p:grpSp>
    </p:spTree>
    <p:extLst>
      <p:ext uri="{BB962C8B-B14F-4D97-AF65-F5344CB8AC3E}">
        <p14:creationId xmlns:p14="http://schemas.microsoft.com/office/powerpoint/2010/main" val="400016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11124265" cy="2589876"/>
          </a:xfrm>
          <a:prstGeom prst="rect">
            <a:avLst/>
          </a:prstGeom>
          <a:no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Hoạt động trang 173: </a:t>
            </a:r>
            <a:endParaRPr kumimoji="0" lang="en-US" sz="22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Giả thiết mã di truyền là các đoạn ngắn nucleotide liên kề trên mRNA (có cùng số lượng nucleotide, kí hiệu là n) quy định loại amino acid tương ứng trên chuỗi polypeptide.</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 Xác định số loại mã di truyền và số loại amino acid tương ứng tối đa có thể có với mỗi n. Hoàn thành vào vở theo mẫu Bảng 40.1.</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vi-VN" sz="22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Bảng 40.1. </a:t>
            </a: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Số loại mã di truyền tương ứng số lượng nucleotide (n) trong mã</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nvGraphicFramePr>
        <p:xfrm>
          <a:off x="2028883" y="2930392"/>
          <a:ext cx="8057565" cy="2791618"/>
        </p:xfrm>
        <a:graphic>
          <a:graphicData uri="http://schemas.openxmlformats.org/drawingml/2006/table">
            <a:tbl>
              <a:tblPr firstRow="1" bandRow="1">
                <a:tableStyleId>{2A488322-F2BA-4B5B-9748-0D474271808F}</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400" y="5821218"/>
            <a:ext cx="11124265" cy="899092"/>
          </a:xfrm>
          <a:prstGeom prst="rect">
            <a:avLst/>
          </a:prstGeom>
          <a:noFill/>
        </p:spPr>
        <p:txBody>
          <a:bodyPr wrap="square">
            <a:spAutoFit/>
          </a:bodyPr>
          <a:lstStyle>
            <a:defPPr>
              <a:defRPr lang="en-US"/>
            </a:defPPr>
            <a:lvl1pPr algn="just">
              <a:lnSpc>
                <a:spcPct val="125000"/>
              </a:lnSpc>
              <a:defRPr sz="2200" b="1"/>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 Nếu các tế bào có xu hướng tiết kiệm tối đa để thực hiện chức năng sinh học thì mã di truyền gồm bao nhiêu nucleotide? Biết rằng có 20 loại amino acid cấu tạo nên protein.</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1044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1B660-1843-D8D8-68FA-B96B614033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3D6C4-4840-40CC-AC84-17E24B3B7BDE}" type="slidenum">
              <a:rPr kumimoji="0" lang="en-US" sz="1000" b="0" i="0" u="none" strike="noStrike" kern="1200" cap="none" spc="0" normalizeH="0" baseline="0" noProof="0" smtClean="0">
                <a:ln>
                  <a:noFill/>
                </a:ln>
                <a:solidFill>
                  <a:srgbClr val="FFFFFF"/>
                </a:solidFill>
                <a:effectLst/>
                <a:uLnTx/>
                <a:uFillTx/>
                <a:latin typeface="Trade Gothic LT Pro" panose="020B05030403030200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Trade Gothic LT Pro" panose="020B0503040303020004" pitchFamily="34" charset="0"/>
              <a:ea typeface="+mn-ea"/>
              <a:cs typeface="+mn-cs"/>
            </a:endParaRPr>
          </a:p>
        </p:txBody>
      </p:sp>
      <p:sp>
        <p:nvSpPr>
          <p:cNvPr id="8" name="TextBox 7">
            <a:extLst>
              <a:ext uri="{FF2B5EF4-FFF2-40B4-BE49-F238E27FC236}">
                <a16:creationId xmlns:a16="http://schemas.microsoft.com/office/drawing/2014/main" id="{0FEA260B-E99C-BC27-ECBB-1FDBC76924A4}"/>
              </a:ext>
            </a:extLst>
          </p:cNvPr>
          <p:cNvSpPr txBox="1"/>
          <p:nvPr/>
        </p:nvSpPr>
        <p:spPr>
          <a:xfrm>
            <a:off x="533867" y="241308"/>
            <a:ext cx="4284965" cy="899092"/>
          </a:xfrm>
          <a:prstGeom prst="rect">
            <a:avLst/>
          </a:prstGeom>
          <a:no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0000"/>
                </a:solidFill>
                <a:effectLst/>
                <a:uLnTx/>
                <a:uFillTx/>
                <a:latin typeface="Arial" panose="020B0604020202020204"/>
                <a:ea typeface="+mn-ea"/>
                <a:cs typeface="+mn-cs"/>
              </a:rPr>
              <a:t>Trả lời câu hỏi:</a:t>
            </a: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50F9B28C-37E2-AC39-2A28-62AE5256A1F1}"/>
              </a:ext>
            </a:extLst>
          </p:cNvPr>
          <p:cNvGraphicFramePr>
            <a:graphicFrameLocks noGrp="1"/>
          </p:cNvGraphicFramePr>
          <p:nvPr/>
        </p:nvGraphicFramePr>
        <p:xfrm>
          <a:off x="2113031" y="1140400"/>
          <a:ext cx="8057565" cy="2791618"/>
        </p:xfrm>
        <a:graphic>
          <a:graphicData uri="http://schemas.openxmlformats.org/drawingml/2006/table">
            <a:tbl>
              <a:tblPr firstRow="1" bandRow="1">
                <a:tableStyleId>{85BE263C-DBD7-4A20-BB59-AAB30ACAA65A}</a:tableStyleId>
              </a:tblPr>
              <a:tblGrid>
                <a:gridCol w="2083954">
                  <a:extLst>
                    <a:ext uri="{9D8B030D-6E8A-4147-A177-3AD203B41FA5}">
                      <a16:colId xmlns:a16="http://schemas.microsoft.com/office/drawing/2014/main" val="3241096669"/>
                    </a:ext>
                  </a:extLst>
                </a:gridCol>
                <a:gridCol w="2650181">
                  <a:extLst>
                    <a:ext uri="{9D8B030D-6E8A-4147-A177-3AD203B41FA5}">
                      <a16:colId xmlns:a16="http://schemas.microsoft.com/office/drawing/2014/main" val="2270644091"/>
                    </a:ext>
                  </a:extLst>
                </a:gridCol>
                <a:gridCol w="3323430">
                  <a:extLst>
                    <a:ext uri="{9D8B030D-6E8A-4147-A177-3AD203B41FA5}">
                      <a16:colId xmlns:a16="http://schemas.microsoft.com/office/drawing/2014/main" val="1708512484"/>
                    </a:ext>
                  </a:extLst>
                </a:gridCol>
              </a:tblGrid>
              <a:tr h="891614">
                <a:tc>
                  <a:txBody>
                    <a:bodyPr/>
                    <a:lstStyle/>
                    <a:p>
                      <a:pPr algn="ctr">
                        <a:lnSpc>
                          <a:spcPct val="120000"/>
                        </a:lnSpc>
                      </a:pPr>
                      <a:r>
                        <a:rPr lang="en-US" sz="2200">
                          <a:latin typeface="Times New Roman" panose="02020603050405020304" pitchFamily="18" charset="0"/>
                          <a:cs typeface="Times New Roman" panose="02020603050405020304" pitchFamily="18" charset="0"/>
                        </a:rPr>
                        <a:t>Số nucleotide</a:t>
                      </a:r>
                    </a:p>
                    <a:p>
                      <a:pPr algn="ctr">
                        <a:lnSpc>
                          <a:spcPct val="120000"/>
                        </a:lnSpc>
                      </a:pPr>
                      <a:r>
                        <a:rPr lang="en-US" sz="2200">
                          <a:latin typeface="Times New Roman" panose="02020603050405020304" pitchFamily="18" charset="0"/>
                          <a:cs typeface="Times New Roman" panose="02020603050405020304" pitchFamily="18" charset="0"/>
                        </a:rPr>
                        <a:t>trong mã (n)</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Số loại mã có thể có</a:t>
                      </a:r>
                    </a:p>
                  </a:txBody>
                  <a:tcPr anchor="ctr"/>
                </a:tc>
                <a:tc>
                  <a:txBody>
                    <a:bodyPr/>
                    <a:lstStyle/>
                    <a:p>
                      <a:pPr algn="ctr">
                        <a:lnSpc>
                          <a:spcPct val="120000"/>
                        </a:lnSpc>
                      </a:pPr>
                      <a:r>
                        <a:rPr lang="vi-VN" sz="2200">
                          <a:latin typeface="Times New Roman" panose="02020603050405020304" pitchFamily="18" charset="0"/>
                          <a:cs typeface="Times New Roman" panose="02020603050405020304" pitchFamily="18" charset="0"/>
                        </a:rPr>
                        <a:t>Số loại amino acid tối đa</a:t>
                      </a:r>
                    </a:p>
                    <a:p>
                      <a:pPr algn="ctr">
                        <a:lnSpc>
                          <a:spcPct val="120000"/>
                        </a:lnSpc>
                      </a:pPr>
                      <a:r>
                        <a:rPr lang="vi-VN" sz="2200">
                          <a:latin typeface="Times New Roman" panose="02020603050405020304" pitchFamily="18" charset="0"/>
                          <a:cs typeface="Times New Roman" panose="02020603050405020304" pitchFamily="18" charset="0"/>
                        </a:rPr>
                        <a:t>có thể được mã hóa</a:t>
                      </a:r>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4582580"/>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1</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 (4</a:t>
                      </a:r>
                      <a:r>
                        <a:rPr lang="en-US" sz="2200" baseline="30000">
                          <a:latin typeface="Times New Roman" panose="02020603050405020304" pitchFamily="18" charset="0"/>
                          <a:cs typeface="Times New Roman" panose="02020603050405020304" pitchFamily="18" charset="0"/>
                        </a:rPr>
                        <a:t>1</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834801806"/>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2</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 (4</a:t>
                      </a:r>
                      <a:r>
                        <a:rPr lang="en-US" sz="2200" b="1" baseline="30000">
                          <a:solidFill>
                            <a:srgbClr val="C00000"/>
                          </a:solidFill>
                          <a:latin typeface="Times New Roman" panose="02020603050405020304" pitchFamily="18" charset="0"/>
                          <a:cs typeface="Times New Roman" panose="02020603050405020304" pitchFamily="18" charset="0"/>
                        </a:rPr>
                        <a:t>2</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16</a:t>
                      </a:r>
                    </a:p>
                  </a:txBody>
                  <a:tcPr anchor="ctr"/>
                </a:tc>
                <a:extLst>
                  <a:ext uri="{0D108BD9-81ED-4DB2-BD59-A6C34878D82A}">
                    <a16:rowId xmlns:a16="http://schemas.microsoft.com/office/drawing/2014/main" val="2340099239"/>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3</a:t>
                      </a: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 (4</a:t>
                      </a:r>
                      <a:r>
                        <a:rPr lang="en-US" sz="2200" b="1" baseline="30000">
                          <a:solidFill>
                            <a:srgbClr val="C00000"/>
                          </a:solidFill>
                          <a:latin typeface="Times New Roman" panose="02020603050405020304" pitchFamily="18" charset="0"/>
                          <a:cs typeface="Times New Roman" panose="02020603050405020304" pitchFamily="18" charset="0"/>
                        </a:rPr>
                        <a:t>3</a:t>
                      </a:r>
                      <a:r>
                        <a:rPr lang="en-US" sz="2200" b="1" baseline="0">
                          <a:solidFill>
                            <a:srgbClr val="C00000"/>
                          </a:solidFill>
                          <a:latin typeface="Times New Roman" panose="02020603050405020304" pitchFamily="18" charset="0"/>
                          <a:cs typeface="Times New Roman" panose="02020603050405020304" pitchFamily="18" charset="0"/>
                        </a:rPr>
                        <a:t>)</a:t>
                      </a:r>
                      <a:endParaRPr lang="en-US" sz="2200" b="1">
                        <a:solidFill>
                          <a:srgbClr val="C0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b="1">
                          <a:solidFill>
                            <a:srgbClr val="C00000"/>
                          </a:solidFill>
                          <a:latin typeface="Times New Roman" panose="02020603050405020304" pitchFamily="18" charset="0"/>
                          <a:cs typeface="Times New Roman" panose="02020603050405020304" pitchFamily="18" charset="0"/>
                        </a:rPr>
                        <a:t>64</a:t>
                      </a:r>
                    </a:p>
                  </a:txBody>
                  <a:tcPr anchor="ctr"/>
                </a:tc>
                <a:extLst>
                  <a:ext uri="{0D108BD9-81ED-4DB2-BD59-A6C34878D82A}">
                    <a16:rowId xmlns:a16="http://schemas.microsoft.com/office/drawing/2014/main" val="3113158802"/>
                  </a:ext>
                </a:extLst>
              </a:tr>
              <a:tr h="475001">
                <a:tc>
                  <a:txBody>
                    <a:bodyPr/>
                    <a:lstStyle/>
                    <a:p>
                      <a:pPr algn="ctr">
                        <a:lnSpc>
                          <a:spcPct val="120000"/>
                        </a:lnSpc>
                      </a:pPr>
                      <a:r>
                        <a:rPr lang="en-US" sz="2200">
                          <a:latin typeface="Times New Roman" panose="02020603050405020304" pitchFamily="18" charset="0"/>
                          <a:cs typeface="Times New Roman" panose="02020603050405020304" pitchFamily="18" charset="0"/>
                        </a:rPr>
                        <a:t>4</a:t>
                      </a: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 (4</a:t>
                      </a:r>
                      <a:r>
                        <a:rPr lang="en-US" sz="2200" baseline="30000">
                          <a:latin typeface="Times New Roman" panose="02020603050405020304" pitchFamily="18" charset="0"/>
                          <a:cs typeface="Times New Roman" panose="02020603050405020304" pitchFamily="18" charset="0"/>
                        </a:rPr>
                        <a:t>4</a:t>
                      </a:r>
                      <a:r>
                        <a:rPr lang="en-US" sz="2200" baseline="0">
                          <a:latin typeface="Times New Roman" panose="02020603050405020304" pitchFamily="18" charset="0"/>
                          <a:cs typeface="Times New Roman" panose="02020603050405020304" pitchFamily="18" charset="0"/>
                        </a:rPr>
                        <a:t>)</a:t>
                      </a:r>
                      <a:endParaRPr lang="en-US" sz="2200">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en-US" sz="2200">
                          <a:latin typeface="Times New Roman" panose="02020603050405020304" pitchFamily="18" charset="0"/>
                          <a:cs typeface="Times New Roman" panose="02020603050405020304" pitchFamily="18" charset="0"/>
                        </a:rPr>
                        <a:t>256</a:t>
                      </a:r>
                    </a:p>
                  </a:txBody>
                  <a:tcPr anchor="ctr"/>
                </a:tc>
                <a:extLst>
                  <a:ext uri="{0D108BD9-81ED-4DB2-BD59-A6C34878D82A}">
                    <a16:rowId xmlns:a16="http://schemas.microsoft.com/office/drawing/2014/main" val="2736053876"/>
                  </a:ext>
                </a:extLst>
              </a:tr>
            </a:tbl>
          </a:graphicData>
        </a:graphic>
      </p:graphicFrame>
      <p:sp>
        <p:nvSpPr>
          <p:cNvPr id="14" name="TextBox 13">
            <a:extLst>
              <a:ext uri="{FF2B5EF4-FFF2-40B4-BE49-F238E27FC236}">
                <a16:creationId xmlns:a16="http://schemas.microsoft.com/office/drawing/2014/main" id="{F0E00930-3FA8-E45A-7069-A722D4DE348C}"/>
              </a:ext>
            </a:extLst>
          </p:cNvPr>
          <p:cNvSpPr txBox="1"/>
          <p:nvPr/>
        </p:nvSpPr>
        <p:spPr>
          <a:xfrm>
            <a:off x="533867" y="4132663"/>
            <a:ext cx="10926987" cy="2168671"/>
          </a:xfrm>
          <a:prstGeom prst="rect">
            <a:avLst/>
          </a:prstGeom>
          <a:noFill/>
        </p:spPr>
        <p:txBody>
          <a:bodyPr wrap="square">
            <a:spAutoFit/>
          </a:bodyPr>
          <a:lstStyle>
            <a:defPPr>
              <a:defRPr lang="en-US"/>
            </a:defPPr>
            <a:lvl1pPr algn="just">
              <a:lnSpc>
                <a:spcPct val="125000"/>
              </a:lnSpc>
              <a:defRPr sz="2200" b="0">
                <a:latin typeface="Times New Roman" panose="02020603050405020304" pitchFamily="18" charset="0"/>
                <a:cs typeface="Times New Roman" panose="02020603050405020304" pitchFamily="18" charset="0"/>
              </a:defRPr>
            </a:lvl1p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Nếu các tế bào có xu hướng tiết kiệm tối đa để thực hiện chức năng sinh học thì mã di truyền gồm </a:t>
            </a:r>
            <a:r>
              <a:rPr kumimoji="0" lang="vi-VN" sz="22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3 nucleotide</a:t>
            </a: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Có 20 loại amino acid, vậy cần có ít nhất 20 loại mã di truyền mã hóa (nếu mỗi mã di truyền mã hóa một amino acid), vậy với số loại mã tìm được trong bảng trên thì chỉ có 64 và 256 mã là thỏa mãn. Tuy nhiên, tế bào có xu hướng tiết kiệm tối đa nên số loại mã di truyền phù hợp là 64, tương ứng mỗi mã di truyền có 3 nucleotide.</a:t>
            </a:r>
            <a:r>
              <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6316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1_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4772</Words>
  <Application>Microsoft Office PowerPoint</Application>
  <PresentationFormat>Widescreen</PresentationFormat>
  <Paragraphs>433</Paragraphs>
  <Slides>59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59</vt:i4>
      </vt:variant>
    </vt:vector>
  </HeadingPairs>
  <TitlesOfParts>
    <vt:vector size="64" baseType="lpstr">
      <vt:lpstr>Arial</vt:lpstr>
      <vt:lpstr>Times New Roman</vt:lpstr>
      <vt:lpstr>Trade Gothic LT Pro</vt:lpstr>
      <vt:lpstr>1_Office Theme</vt:lpstr>
      <vt:lpstr>2_Office Theme</vt:lpstr>
      <vt:lpstr>DỊCH MÃ VÀ MỐI QUAN HỆ TỪ GENE ĐẾN TÍNH TRẠNG</vt:lpstr>
      <vt:lpstr>Phần I:  MÃ DI TRUYỀN</vt:lpstr>
      <vt:lpstr>Mã di truyền là gì?</vt:lpstr>
      <vt:lpstr>Mã di truyền là gì?</vt:lpstr>
      <vt:lpstr>Mã di truyền là gì?</vt:lpstr>
      <vt:lpstr>Mã di truyền là gì?</vt:lpstr>
      <vt:lpstr>PowerPoint Presentation</vt:lpstr>
      <vt:lpstr>PowerPoint Presentation</vt:lpstr>
      <vt:lpstr>PowerPoint Presentation</vt:lpstr>
      <vt:lpstr>PowerPoint Presentation</vt:lpstr>
      <vt:lpstr>PowerPoint Presentation</vt:lpstr>
      <vt:lpstr>Mã di truyền là gì?</vt:lpstr>
      <vt:lpstr>Phần II:  MÃ DI TRUYỀN QUY ĐỊNH THÀNH PHẦN HÓA HỌC VÀ CẤU TRÚC CỦA PROTEIN</vt:lpstr>
      <vt:lpstr>PowerPoint Presentation</vt:lpstr>
      <vt:lpstr>PowerPoint Presentation</vt:lpstr>
      <vt:lpstr>PowerPoint Presentation</vt:lpstr>
      <vt:lpstr>PowerPoint Presentation</vt:lpstr>
      <vt:lpstr>Mã di truyền quy định thành phần hoá học và cấu trúc của gene</vt:lpstr>
      <vt:lpstr>Em có biết?</vt:lpstr>
      <vt:lpstr>Em có biết?</vt:lpstr>
      <vt:lpstr>PowerPoint Presentation</vt:lpstr>
      <vt:lpstr>PowerPoint Presentation</vt:lpstr>
      <vt:lpstr>Nhắc nhở</vt:lpstr>
      <vt:lpstr>Phần III:  QUÁ TRÌNH DỊCH MÃ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Quá trình dịch mã</vt:lpstr>
      <vt:lpstr>PowerPoint Presentation</vt:lpstr>
      <vt:lpstr>PowerPoint Presentation</vt:lpstr>
      <vt:lpstr>PowerPoint Presentation</vt:lpstr>
      <vt:lpstr>PowerPoint Presentation</vt:lpstr>
      <vt:lpstr>PowerPoint Presentation</vt:lpstr>
      <vt:lpstr>Nhắc nhở</vt:lpstr>
      <vt:lpstr>Phần IV:  MỐI QUAN HỆ GIỮA GENE VÀ TÍNH TRẠNG</vt:lpstr>
      <vt:lpstr>1. Sự biểu hiện của gene thành tính trạng</vt:lpstr>
      <vt:lpstr>1. Sự biểu hiện của gene thành tính trạng</vt:lpstr>
      <vt:lpstr>1. Sự biểu hiện của gene thành tính trạng</vt:lpstr>
      <vt:lpstr>2. Ý nghĩa di truyền của mối quan hệ giữa gene và tính trạng</vt:lpstr>
      <vt:lpstr> 1. Sự biểu hiện của gene thành tính trạng</vt:lpstr>
      <vt:lpstr> 2. Ý nghĩa di truyền của mối quan hệ giữa gene và tính trạng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Nhắc nhở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DỊCH MÃ VÀ MỐI QUAN HỆ TỪ GENE ĐẾN TÍNH TRẠNG</dc:title>
  <dc:creator>Thảo Vân Lê Thị</dc:creator>
  <cp:lastModifiedBy>Thảo Vân Lê Thị</cp:lastModifiedBy>
  <cp:revision>4</cp:revision>
  <dcterms:created xsi:type="dcterms:W3CDTF">2024-10-06T13:07:05Z</dcterms:created>
  <dcterms:modified xsi:type="dcterms:W3CDTF">2025-09-28T02:01:00Z</dcterms:modified>
</cp:coreProperties>
</file>