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0" r:id="rId2"/>
    <p:sldId id="288" r:id="rId3"/>
    <p:sldId id="258" r:id="rId4"/>
    <p:sldId id="257" r:id="rId5"/>
    <p:sldId id="267" r:id="rId6"/>
    <p:sldId id="291" r:id="rId7"/>
    <p:sldId id="474" r:id="rId8"/>
    <p:sldId id="269" r:id="rId9"/>
    <p:sldId id="271" r:id="rId10"/>
    <p:sldId id="475" r:id="rId11"/>
    <p:sldId id="476" r:id="rId12"/>
    <p:sldId id="389" r:id="rId13"/>
    <p:sldId id="272" r:id="rId14"/>
    <p:sldId id="394" r:id="rId15"/>
    <p:sldId id="477" r:id="rId16"/>
    <p:sldId id="396" r:id="rId17"/>
    <p:sldId id="397" r:id="rId18"/>
    <p:sldId id="395" r:id="rId19"/>
    <p:sldId id="473" r:id="rId20"/>
    <p:sldId id="398" r:id="rId21"/>
    <p:sldId id="479" r:id="rId22"/>
    <p:sldId id="480" r:id="rId23"/>
    <p:sldId id="385"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91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31020-D53B-47E3-89EC-5D00B6D7BA1C}"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E2AD0-CDFD-4E8D-A273-17CFFEDCB62E}" type="slidenum">
              <a:rPr lang="en-US" smtClean="0"/>
              <a:t>‹#›</a:t>
            </a:fld>
            <a:endParaRPr lang="en-US"/>
          </a:p>
        </p:txBody>
      </p:sp>
    </p:spTree>
    <p:extLst>
      <p:ext uri="{BB962C8B-B14F-4D97-AF65-F5344CB8AC3E}">
        <p14:creationId xmlns:p14="http://schemas.microsoft.com/office/powerpoint/2010/main" val="339350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7</a:t>
            </a:fld>
            <a:endParaRPr lang="en-US"/>
          </a:p>
        </p:txBody>
      </p:sp>
    </p:spTree>
    <p:extLst>
      <p:ext uri="{BB962C8B-B14F-4D97-AF65-F5344CB8AC3E}">
        <p14:creationId xmlns:p14="http://schemas.microsoft.com/office/powerpoint/2010/main" val="133311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10</a:t>
            </a:fld>
            <a:endParaRPr lang="en-US"/>
          </a:p>
        </p:txBody>
      </p:sp>
    </p:spTree>
    <p:extLst>
      <p:ext uri="{BB962C8B-B14F-4D97-AF65-F5344CB8AC3E}">
        <p14:creationId xmlns:p14="http://schemas.microsoft.com/office/powerpoint/2010/main" val="219402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518C5-607C-49B9-B89E-105A94F4A263}" type="slidenum">
              <a:rPr lang="en-US" smtClean="0"/>
              <a:t>11</a:t>
            </a:fld>
            <a:endParaRPr lang="en-US"/>
          </a:p>
        </p:txBody>
      </p:sp>
    </p:spTree>
    <p:extLst>
      <p:ext uri="{BB962C8B-B14F-4D97-AF65-F5344CB8AC3E}">
        <p14:creationId xmlns:p14="http://schemas.microsoft.com/office/powerpoint/2010/main" val="4112847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4667-8722-4C48-BDF0-ED16CA3E0B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A3F9E3-A64E-4DA7-9693-8FABADEB1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FDDA78-46EE-4C15-A57E-94297257069D}"/>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87EF7FAE-F2DA-40A6-B1D2-968C387A5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E92DE-D24F-4C27-98D5-51501C6BBA3B}"/>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36697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9800-FBE2-4998-B165-13A620559E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483302-154D-4AF8-B040-7CCFDCC6C1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3FFBF-7367-44C3-8A09-DD0BDD7586EC}"/>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AC5F0032-00CA-4DD2-BAE5-691D1689B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E7064-DA7C-4236-ABE2-98C12806EB2D}"/>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30492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C1F99E-55EE-4E74-8597-F0EBB5DD36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7BDF8-0790-41CA-91C9-3B99BBA35E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1C0E8-EF14-403F-8F91-91BC9096417E}"/>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4B584801-D48D-46D0-9914-22DC6B84E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941F2-F090-4934-B768-593A22D26AF5}"/>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20974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CAFCA-A923-4E1F-89F7-C7AD196D1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37ABB5-273F-4233-990D-B25D86EEB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EF333-4243-48AE-961A-9B41C2181C8C}"/>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9F58410A-03F5-4819-A8A2-FBE276305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1DEF3-4D38-4C70-9015-C17CE83DEFDB}"/>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41295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495-5B1B-4A21-8351-24A0A91A31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4C4C4-AFC8-4CFB-8BFD-08AF247F9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3292C5-524B-4DB1-9DC9-9D1A7E47B561}"/>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CC2FE661-0555-4F7A-A2A5-5456F805F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19870-C85F-4CBB-9E7B-5A10FFDDD484}"/>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43212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3A76-5AE2-4C93-934D-B6FC5A990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8A038-B912-472D-9B19-7E32303395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6E4669-DA99-483F-98DE-DFD81A8BB1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1FD6C-8008-4C2A-B2C2-90D1725613BB}"/>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6" name="Footer Placeholder 5">
            <a:extLst>
              <a:ext uri="{FF2B5EF4-FFF2-40B4-BE49-F238E27FC236}">
                <a16:creationId xmlns:a16="http://schemas.microsoft.com/office/drawing/2014/main" id="{C8E9CC06-4ED7-40D2-805B-F048C908D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8E433-CAA3-4665-9134-2D424B53E2B7}"/>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55941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FC3F-7181-4260-9296-BD63EDC89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AD2CC-BB22-471D-854F-FB5F47C0E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B1F8ED-A4C8-4E14-B7DB-BF11BB4F32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02DF75-0D0B-42AE-8A26-90C99A68B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EFBBE-2B2E-4BAA-8BF2-D0D464429D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69755-7F0A-4D82-970B-9ADD81BC12A0}"/>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8" name="Footer Placeholder 7">
            <a:extLst>
              <a:ext uri="{FF2B5EF4-FFF2-40B4-BE49-F238E27FC236}">
                <a16:creationId xmlns:a16="http://schemas.microsoft.com/office/drawing/2014/main" id="{E1D3232E-5501-41D0-93AF-F6548128C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AEB722-2269-4804-A2A4-A612C91A2B6F}"/>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36870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270B-B730-4A8B-B97A-5B734B0EF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03FEF-E3EA-49AF-A2D1-196156923642}"/>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4" name="Footer Placeholder 3">
            <a:extLst>
              <a:ext uri="{FF2B5EF4-FFF2-40B4-BE49-F238E27FC236}">
                <a16:creationId xmlns:a16="http://schemas.microsoft.com/office/drawing/2014/main" id="{7D9DB1DE-354E-4133-9E88-B1A0015882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0FEDE-11DB-48DE-AAF6-D48E8DB4CDB9}"/>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117022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4B811-122F-4D58-9ACE-4E64AE8A78B4}"/>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3" name="Footer Placeholder 2">
            <a:extLst>
              <a:ext uri="{FF2B5EF4-FFF2-40B4-BE49-F238E27FC236}">
                <a16:creationId xmlns:a16="http://schemas.microsoft.com/office/drawing/2014/main" id="{0F9229A4-8BD3-405C-AF7B-92C31DDEC7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8B474F-65FA-4B9D-8FA6-FAEDFB86E35D}"/>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173853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6F23-8A7F-432D-B822-21C67EBD9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EEF8DB-5E80-4C77-8464-ED3DC0B39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C9E910-5E86-4ADB-ADEE-6A9BDA2EC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79CE7-313A-4553-A727-D4E6BF52D117}"/>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6" name="Footer Placeholder 5">
            <a:extLst>
              <a:ext uri="{FF2B5EF4-FFF2-40B4-BE49-F238E27FC236}">
                <a16:creationId xmlns:a16="http://schemas.microsoft.com/office/drawing/2014/main" id="{D1F24843-D012-4E33-BDFE-B706AC870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F4D97-7FA3-43B4-A2AA-08D195A999C8}"/>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49165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56E8-CE4D-4495-9CCD-49BBD0795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46214-68E9-4957-A144-7166740BC5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31EEF-4F93-4F19-AF16-C9DD2F423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2736B-1E85-43B9-A928-3E94EBA0CA58}"/>
              </a:ext>
            </a:extLst>
          </p:cNvPr>
          <p:cNvSpPr>
            <a:spLocks noGrp="1"/>
          </p:cNvSpPr>
          <p:nvPr>
            <p:ph type="dt" sz="half" idx="10"/>
          </p:nvPr>
        </p:nvSpPr>
        <p:spPr/>
        <p:txBody>
          <a:bodyPr/>
          <a:lstStyle/>
          <a:p>
            <a:fld id="{50E0D742-8FDC-4DFE-9E2C-D6BB4CB6D065}" type="datetimeFigureOut">
              <a:rPr lang="en-US" smtClean="0"/>
              <a:t>9/3/2025</a:t>
            </a:fld>
            <a:endParaRPr lang="en-US"/>
          </a:p>
        </p:txBody>
      </p:sp>
      <p:sp>
        <p:nvSpPr>
          <p:cNvPr id="6" name="Footer Placeholder 5">
            <a:extLst>
              <a:ext uri="{FF2B5EF4-FFF2-40B4-BE49-F238E27FC236}">
                <a16:creationId xmlns:a16="http://schemas.microsoft.com/office/drawing/2014/main" id="{E4CB94CE-9EBF-40F6-998D-8AC05F0F5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4293A-5FEF-4460-AAE5-0D87BE554FA8}"/>
              </a:ext>
            </a:extLst>
          </p:cNvPr>
          <p:cNvSpPr>
            <a:spLocks noGrp="1"/>
          </p:cNvSpPr>
          <p:nvPr>
            <p:ph type="sldNum" sz="quarter" idx="12"/>
          </p:nvPr>
        </p:nvSpPr>
        <p:spPr/>
        <p:txBody>
          <a:bodyPr/>
          <a:lstStyle/>
          <a:p>
            <a:fld id="{A79983D5-AFCB-46D7-97F0-AA9F538EC9ED}" type="slidenum">
              <a:rPr lang="en-US" smtClean="0"/>
              <a:t>‹#›</a:t>
            </a:fld>
            <a:endParaRPr lang="en-US"/>
          </a:p>
        </p:txBody>
      </p:sp>
    </p:spTree>
    <p:extLst>
      <p:ext uri="{BB962C8B-B14F-4D97-AF65-F5344CB8AC3E}">
        <p14:creationId xmlns:p14="http://schemas.microsoft.com/office/powerpoint/2010/main" val="2573452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04CCCE-C45B-4889-BC0C-96839424A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1D0909-6199-419F-9B0C-83F35E020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C9E22-B896-4B8F-907E-B83304055F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0D742-8FDC-4DFE-9E2C-D6BB4CB6D065}" type="datetimeFigureOut">
              <a:rPr lang="en-US" smtClean="0"/>
              <a:t>9/3/2025</a:t>
            </a:fld>
            <a:endParaRPr lang="en-US"/>
          </a:p>
        </p:txBody>
      </p:sp>
      <p:sp>
        <p:nvSpPr>
          <p:cNvPr id="5" name="Footer Placeholder 4">
            <a:extLst>
              <a:ext uri="{FF2B5EF4-FFF2-40B4-BE49-F238E27FC236}">
                <a16:creationId xmlns:a16="http://schemas.microsoft.com/office/drawing/2014/main" id="{770646FA-1A36-466B-9092-CDCB68B7E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D3B896-62CC-4204-A2CF-7D4A42C94A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983D5-AFCB-46D7-97F0-AA9F538EC9ED}" type="slidenum">
              <a:rPr lang="en-US" smtClean="0"/>
              <a:t>‹#›</a:t>
            </a:fld>
            <a:endParaRPr lang="en-US"/>
          </a:p>
        </p:txBody>
      </p:sp>
    </p:spTree>
    <p:extLst>
      <p:ext uri="{BB962C8B-B14F-4D97-AF65-F5344CB8AC3E}">
        <p14:creationId xmlns:p14="http://schemas.microsoft.com/office/powerpoint/2010/main" val="3674438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a-t-l-o-i-m-a-h-o-a.my.canva.site/tr-ch-i-vui-v-c-y-xanh"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537" b="7537"/>
          <a:stretch>
            <a:fillRect/>
          </a:stretch>
        </p:blipFill>
        <p:spPr>
          <a:xfrm>
            <a:off x="0" y="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5228" y="1786984"/>
            <a:ext cx="9525000" cy="1568957"/>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475294" y="2021564"/>
            <a:ext cx="9915820" cy="1551194"/>
          </a:xfrm>
          <a:prstGeom prst="rect">
            <a:avLst/>
          </a:prstGeom>
          <a:noFill/>
        </p:spPr>
        <p:txBody>
          <a:bodyPr wrap="square" lIns="0" tIns="0" rIns="0" bIns="0" rtlCol="0">
            <a:spAutoFit/>
          </a:bodyPr>
          <a:lstStyle/>
          <a:p>
            <a:pPr>
              <a:lnSpc>
                <a:spcPct val="120000"/>
              </a:lnSpc>
            </a:pP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a:solidFill>
                  <a:srgbClr val="FF0000"/>
                </a:solidFill>
              </a:rPr>
              <a:t> : “Cây</a:t>
            </a:r>
            <a:r>
              <a:rPr lang="en-US" sz="3600" b="1" dirty="0">
                <a:solidFill>
                  <a:srgbClr val="FF0000"/>
                </a:solidFill>
              </a:rPr>
              <a:t> </a:t>
            </a:r>
            <a:r>
              <a:rPr lang="en-US" sz="3600" b="1" dirty="0" err="1">
                <a:solidFill>
                  <a:srgbClr val="FF0000"/>
                </a:solidFill>
              </a:rPr>
              <a:t>xanh</a:t>
            </a:r>
            <a:r>
              <a:rPr lang="en-US" sz="3600" b="1" dirty="0">
                <a:solidFill>
                  <a:srgbClr val="FF0000"/>
                </a:solidFill>
              </a:rPr>
              <a:t> </a:t>
            </a:r>
            <a:r>
              <a:rPr lang="en-US" sz="3600" b="1" dirty="0" err="1">
                <a:solidFill>
                  <a:srgbClr val="FF0000"/>
                </a:solidFill>
              </a:rPr>
              <a:t>cần</a:t>
            </a:r>
            <a:r>
              <a:rPr lang="en-US" sz="3600" b="1" dirty="0">
                <a:solidFill>
                  <a:srgbClr val="FF0000"/>
                </a:solidFill>
              </a:rPr>
              <a:t> </a:t>
            </a:r>
            <a:r>
              <a:rPr lang="en-US" sz="3600" b="1" dirty="0" err="1">
                <a:solidFill>
                  <a:srgbClr val="FF0000"/>
                </a:solidFill>
              </a:rPr>
              <a:t>gì</a:t>
            </a:r>
            <a:r>
              <a:rPr lang="en-US" sz="3600" b="1" dirty="0">
                <a:solidFill>
                  <a:srgbClr val="FF0000"/>
                </a:solidFill>
              </a:rPr>
              <a:t> </a:t>
            </a:r>
            <a:r>
              <a:rPr lang="en-US" sz="3600" b="1" dirty="0" err="1">
                <a:solidFill>
                  <a:srgbClr val="FF0000"/>
                </a:solidFill>
              </a:rPr>
              <a:t>để</a:t>
            </a:r>
            <a:r>
              <a:rPr lang="en-US" sz="3600" b="1" dirty="0">
                <a:solidFill>
                  <a:srgbClr val="FF0000"/>
                </a:solidFill>
              </a:rPr>
              <a:t> </a:t>
            </a:r>
            <a:r>
              <a:rPr lang="en-US" sz="3600" b="1" dirty="0" err="1">
                <a:solidFill>
                  <a:srgbClr val="FF0000"/>
                </a:solidFill>
              </a:rPr>
              <a:t>sống</a:t>
            </a:r>
            <a:r>
              <a:rPr lang="en-US" sz="3600" b="1" dirty="0">
                <a:solidFill>
                  <a:srgbClr val="FF0000"/>
                </a:solidFill>
              </a:rPr>
              <a:t>?”</a:t>
            </a:r>
          </a:p>
          <a:p>
            <a:pPr>
              <a:lnSpc>
                <a:spcPct val="120000"/>
              </a:lnSpc>
            </a:pPr>
            <a:r>
              <a:rPr lang="vi-VN" sz="2400" b="1" dirty="0">
                <a:hlinkClick r:id="rId3"/>
              </a:rPr>
              <a:t>https://b-a-t-l-o-i-m-a-h-o-a.my.canva.site/tr-ch-i-vui-v-c-y-xanh</a:t>
            </a:r>
            <a:endParaRPr lang="en-US" sz="2400" b="1" dirty="0"/>
          </a:p>
          <a:p>
            <a:pPr>
              <a:lnSpc>
                <a:spcPct val="120000"/>
              </a:lnSpc>
            </a:pPr>
            <a:endParaRPr lang="vi-VN" sz="24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10</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12586" cy="738664"/>
          </a:xfrm>
          <a:prstGeom prst="rect">
            <a:avLst/>
          </a:prstGeom>
          <a:noFill/>
        </p:spPr>
        <p:txBody>
          <a:bodyPr wrap="none" lIns="0" tIns="0" rIns="0" bIns="0" rtlCol="0">
            <a:spAutoFit/>
          </a:bodyPr>
          <a:lstStyle/>
          <a:p>
            <a:pPr algn="l"/>
            <a:r>
              <a:rPr lang="en-US" sz="4800" b="1" dirty="0">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grpSp>
        <p:nvGrpSpPr>
          <p:cNvPr id="8" name="Group 7"/>
          <p:cNvGrpSpPr/>
          <p:nvPr/>
        </p:nvGrpSpPr>
        <p:grpSpPr>
          <a:xfrm>
            <a:off x="1118844" y="1819556"/>
            <a:ext cx="10040350" cy="681017"/>
            <a:chOff x="6036584" y="4528913"/>
            <a:chExt cx="10040350" cy="681017"/>
          </a:xfrm>
        </p:grpSpPr>
        <p:sp>
          <p:nvSpPr>
            <p:cNvPr id="33" name="TextBox 32"/>
            <p:cNvSpPr txBox="1"/>
            <p:nvPr/>
          </p:nvSpPr>
          <p:spPr>
            <a:xfrm>
              <a:off x="6777548" y="4528913"/>
              <a:ext cx="9299386" cy="402418"/>
            </a:xfrm>
            <a:prstGeom prst="rect">
              <a:avLst/>
            </a:prstGeom>
            <a:noFill/>
          </p:spPr>
          <p:txBody>
            <a:bodyPr wrap="square" lIns="0" tIns="0" rIns="0" bIns="0" rtlCol="0">
              <a:spAutoFit/>
            </a:bodyPr>
            <a:lstStyle/>
            <a:p>
              <a:pP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Phương trình tổng quát quá trình quang hợp là gì?</a:t>
              </a:r>
              <a:endParaRPr lang="vi-VN" sz="2400" b="1" dirty="0">
                <a:solidFill>
                  <a:schemeClr val="tx2">
                    <a:lumMod val="50000"/>
                  </a:schemeClr>
                </a:solidFill>
              </a:endParaRPr>
            </a:p>
          </p:txBody>
        </p:sp>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584" y="4552640"/>
              <a:ext cx="657290" cy="657290"/>
            </a:xfrm>
            <a:prstGeom prst="rect">
              <a:avLst/>
            </a:prstGeom>
          </p:spPr>
        </p:pic>
      </p:grpSp>
      <p:grpSp>
        <p:nvGrpSpPr>
          <p:cNvPr id="30" name="Group 29"/>
          <p:cNvGrpSpPr/>
          <p:nvPr/>
        </p:nvGrpSpPr>
        <p:grpSpPr>
          <a:xfrm>
            <a:off x="1681346" y="2689285"/>
            <a:ext cx="8610600" cy="682117"/>
            <a:chOff x="4640142" y="2438865"/>
            <a:chExt cx="8610600" cy="682117"/>
          </a:xfrm>
        </p:grpSpPr>
        <p:sp>
          <p:nvSpPr>
            <p:cNvPr id="34" name="TextBox 33"/>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36" name="TextBox 35"/>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38" name="Straight Arrow Connector 37"/>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43" name="TextBox 42"/>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spTree>
    <p:extLst>
      <p:ext uri="{BB962C8B-B14F-4D97-AF65-F5344CB8AC3E}">
        <p14:creationId xmlns:p14="http://schemas.microsoft.com/office/powerpoint/2010/main" val="174443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11</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35517" y="101732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pSp>
        <p:nvGrpSpPr>
          <p:cNvPr id="43" name="Group 42"/>
          <p:cNvGrpSpPr/>
          <p:nvPr/>
        </p:nvGrpSpPr>
        <p:grpSpPr>
          <a:xfrm>
            <a:off x="2705156" y="1117006"/>
            <a:ext cx="8610600" cy="682117"/>
            <a:chOff x="4640142" y="2438865"/>
            <a:chExt cx="8610600" cy="682117"/>
          </a:xfrm>
        </p:grpSpPr>
        <p:sp>
          <p:nvSpPr>
            <p:cNvPr id="47" name="TextBox 46"/>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Nước + Carbon dioxide </a:t>
              </a:r>
              <a:endParaRPr lang="vi-VN" sz="2400" b="1" dirty="0">
                <a:solidFill>
                  <a:schemeClr val="tx2">
                    <a:lumMod val="50000"/>
                  </a:schemeClr>
                </a:solidFill>
              </a:endParaRPr>
            </a:p>
          </p:txBody>
        </p:sp>
        <p:sp>
          <p:nvSpPr>
            <p:cNvPr id="48" name="TextBox 47"/>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tx2">
                      <a:lumMod val="50000"/>
                    </a:schemeClr>
                  </a:solidFill>
                  <a:latin typeface="Arial" panose="020B0604020202020204" pitchFamily="34" charset="0"/>
                  <a:cs typeface="Arial" panose="020B0604020202020204" pitchFamily="34" charset="0"/>
                </a:rPr>
                <a:t>Glucose + Oxygen</a:t>
              </a:r>
              <a:endParaRPr lang="vi-VN" sz="2400" b="1" dirty="0">
                <a:solidFill>
                  <a:schemeClr val="tx2">
                    <a:lumMod val="50000"/>
                  </a:schemeClr>
                </a:solidFill>
              </a:endParaRPr>
            </a:p>
          </p:txBody>
        </p:sp>
        <p:cxnSp>
          <p:nvCxnSpPr>
            <p:cNvPr id="49" name="Straight Arrow Connector 48"/>
            <p:cNvCxnSpPr/>
            <p:nvPr/>
          </p:nvCxnSpPr>
          <p:spPr>
            <a:xfrm>
              <a:off x="8610600" y="2791696"/>
              <a:ext cx="12954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Ánh sáng</a:t>
              </a:r>
              <a:endParaRPr lang="vi-VN" sz="1600" b="1" dirty="0">
                <a:solidFill>
                  <a:schemeClr val="accent5">
                    <a:lumMod val="75000"/>
                  </a:schemeClr>
                </a:solidFill>
              </a:endParaRPr>
            </a:p>
          </p:txBody>
        </p:sp>
        <p:sp>
          <p:nvSpPr>
            <p:cNvPr id="51" name="TextBox 50"/>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accent5">
                      <a:lumMod val="75000"/>
                    </a:schemeClr>
                  </a:solidFill>
                  <a:latin typeface="Arial" panose="020B0604020202020204" pitchFamily="34" charset="0"/>
                  <a:cs typeface="Arial" panose="020B0604020202020204" pitchFamily="34" charset="0"/>
                </a:rPr>
                <a:t>Diệp lục</a:t>
              </a:r>
              <a:endParaRPr lang="vi-VN" sz="1600" b="1" dirty="0">
                <a:solidFill>
                  <a:schemeClr val="accent5">
                    <a:lumMod val="75000"/>
                  </a:schemeClr>
                </a:solidFill>
              </a:endParaRPr>
            </a:p>
          </p:txBody>
        </p:sp>
      </p:grpSp>
      <p:grpSp>
        <p:nvGrpSpPr>
          <p:cNvPr id="52" name="Group 51"/>
          <p:cNvGrpSpPr/>
          <p:nvPr/>
        </p:nvGrpSpPr>
        <p:grpSpPr>
          <a:xfrm>
            <a:off x="5796481" y="2619063"/>
            <a:ext cx="6097167" cy="1870512"/>
            <a:chOff x="6080250" y="2886016"/>
            <a:chExt cx="6097167" cy="1870512"/>
          </a:xfrm>
        </p:grpSpPr>
        <p:pic>
          <p:nvPicPr>
            <p:cNvPr id="53" name="Picture 2" descr="Leaf icon image Royalty Free Vector Image - VectorStock"/>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80250" y="2908876"/>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743642" y="2886016"/>
              <a:ext cx="5433775" cy="1870512"/>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Các phân tử </a:t>
              </a:r>
              <a:r>
                <a:rPr lang="vi-VN" sz="2400" b="1" dirty="0">
                  <a:latin typeface="Arial" panose="020B0604020202020204" pitchFamily="34" charset="0"/>
                  <a:cs typeface="Arial" panose="020B0604020202020204" pitchFamily="34" charset="0"/>
                </a:rPr>
                <a:t>glucose</a:t>
              </a:r>
              <a:r>
                <a:rPr lang="vi-VN" sz="2400" dirty="0">
                  <a:latin typeface="Arial" panose="020B0604020202020204" pitchFamily="34" charset="0"/>
                  <a:cs typeface="Arial" panose="020B0604020202020204" pitchFamily="34" charset="0"/>
                </a:rPr>
                <a:t> tạo thành trong quang hợp liên kết với nhau hình thành nên </a:t>
              </a:r>
              <a:r>
                <a:rPr lang="vi-VN" sz="2400" b="1" dirty="0">
                  <a:latin typeface="Arial" panose="020B0604020202020204" pitchFamily="34" charset="0"/>
                  <a:cs typeface="Arial" panose="020B0604020202020204" pitchFamily="34" charset="0"/>
                </a:rPr>
                <a:t>tinh bột</a:t>
              </a:r>
              <a:r>
                <a:rPr lang="vi-VN" sz="2400" dirty="0">
                  <a:latin typeface="Arial" panose="020B0604020202020204" pitchFamily="34" charset="0"/>
                  <a:cs typeface="Arial" panose="020B0604020202020204" pitchFamily="34" charset="0"/>
                </a:rPr>
                <a:t>, là chất dự trữ đặc trưng ở thực vật.</a:t>
              </a:r>
              <a:endParaRPr lang="vi-VN" sz="2400" dirty="0"/>
            </a:p>
          </p:txBody>
        </p:sp>
      </p:grpSp>
      <p:pic>
        <p:nvPicPr>
          <p:cNvPr id="2" name="Picture 1">
            <a:extLst>
              <a:ext uri="{FF2B5EF4-FFF2-40B4-BE49-F238E27FC236}">
                <a16:creationId xmlns:a16="http://schemas.microsoft.com/office/drawing/2014/main" id="{46412B5E-DA20-4830-881B-C883C50A61B8}"/>
              </a:ext>
            </a:extLst>
          </p:cNvPr>
          <p:cNvPicPr>
            <a:picLocks noChangeAspect="1"/>
          </p:cNvPicPr>
          <p:nvPr/>
        </p:nvPicPr>
        <p:blipFill>
          <a:blip r:embed="rId13"/>
          <a:stretch>
            <a:fillRect/>
          </a:stretch>
        </p:blipFill>
        <p:spPr>
          <a:xfrm>
            <a:off x="10411435" y="122606"/>
            <a:ext cx="1265578" cy="1259745"/>
          </a:xfrm>
          <a:prstGeom prst="rect">
            <a:avLst/>
          </a:prstGeom>
        </p:spPr>
      </p:pic>
    </p:spTree>
    <p:extLst>
      <p:ext uri="{BB962C8B-B14F-4D97-AF65-F5344CB8AC3E}">
        <p14:creationId xmlns:p14="http://schemas.microsoft.com/office/powerpoint/2010/main" val="39400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5"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07060" y="2352677"/>
            <a:ext cx="3827728" cy="3752304"/>
            <a:chOff x="433607" y="2354580"/>
            <a:chExt cx="4251960" cy="4251960"/>
          </a:xfrm>
        </p:grpSpPr>
        <p:sp>
          <p:nvSpPr>
            <p:cNvPr id="10" name="Flowchart: Connector 9"/>
            <p:cNvSpPr/>
            <p:nvPr/>
          </p:nvSpPr>
          <p:spPr>
            <a:xfrm>
              <a:off x="433607" y="2354580"/>
              <a:ext cx="4251960" cy="4251960"/>
            </a:xfrm>
            <a:prstGeom prst="flowChartConnector">
              <a:avLst/>
            </a:prstGeom>
            <a:solidFill>
              <a:schemeClr val="accent1">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7" name="Flowchart: Connector 16"/>
            <p:cNvSpPr/>
            <p:nvPr/>
          </p:nvSpPr>
          <p:spPr>
            <a:xfrm>
              <a:off x="799367" y="2720340"/>
              <a:ext cx="3520440" cy="3520440"/>
            </a:xfrm>
            <a:prstGeom prst="flowChartConnector">
              <a:avLst/>
            </a:prstGeom>
            <a:solidFill>
              <a:schemeClr val="accent3">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18440" name="Picture 8" descr="bio 2.1.1 cell structure- label chloroplast structure Diagram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20" y="3286125"/>
              <a:ext cx="3493107" cy="23888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0" y="0"/>
            <a:ext cx="12192000" cy="1971058"/>
          </a:xfrm>
          <a:prstGeom prst="rect">
            <a:avLst/>
          </a:prstGeom>
          <a:solidFill>
            <a:schemeClr val="tx2">
              <a:lumMod val="1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6CO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C</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12</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6</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6O</a:t>
            </a:r>
            <a:r>
              <a:rPr kumimoji="0" lang="vi-VN" sz="3600" b="1"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Carbondioxide        Nước                                           Glucose               Oxygen</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cxnSp>
        <p:nvCxnSpPr>
          <p:cNvPr id="14" name="Straight Arrow Connector 13"/>
          <p:cNvCxnSpPr/>
          <p:nvPr/>
        </p:nvCxnSpPr>
        <p:spPr>
          <a:xfrm>
            <a:off x="4685567" y="788670"/>
            <a:ext cx="23667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03420" y="234808"/>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491990" y="920087"/>
            <a:ext cx="254889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Diệp lục</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DED7821-C63A-4DA6-88FA-535FFC017973}"/>
              </a:ext>
            </a:extLst>
          </p:cNvPr>
          <p:cNvSpPr txBox="1"/>
          <p:nvPr/>
        </p:nvSpPr>
        <p:spPr>
          <a:xfrm>
            <a:off x="1840824" y="2918579"/>
            <a:ext cx="2228709" cy="369332"/>
          </a:xfrm>
          <a:prstGeom prst="rect">
            <a:avLst/>
          </a:prstGeom>
          <a:noFill/>
        </p:spPr>
        <p:txBody>
          <a:bodyPr wrap="square" lIns="0" tIns="0" rIns="0" bIns="0" rtlCol="0">
            <a:spAutoFit/>
          </a:bodyPr>
          <a:lstStyle/>
          <a:p>
            <a:pPr algn="l"/>
            <a:r>
              <a:rPr lang="en-US" sz="2400" b="1" dirty="0" err="1">
                <a:latin typeface="Arial" panose="020B0604020202020204" pitchFamily="34" charset="0"/>
                <a:cs typeface="Arial" panose="020B0604020202020204" pitchFamily="34" charset="0"/>
              </a:rPr>
              <a:t>Lục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lạp</a:t>
            </a:r>
            <a:endParaRPr lang="vi-VN" sz="24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F17331-F7AF-4E4F-A043-D90A71B775D7}"/>
              </a:ext>
            </a:extLst>
          </p:cNvPr>
          <p:cNvPicPr>
            <a:picLocks noChangeAspect="1"/>
          </p:cNvPicPr>
          <p:nvPr/>
        </p:nvPicPr>
        <p:blipFill>
          <a:blip r:embed="rId4"/>
          <a:stretch>
            <a:fillRect/>
          </a:stretch>
        </p:blipFill>
        <p:spPr>
          <a:xfrm>
            <a:off x="4764055" y="2230416"/>
            <a:ext cx="6670763" cy="3752304"/>
          </a:xfrm>
          <a:prstGeom prst="rect">
            <a:avLst/>
          </a:prstGeom>
        </p:spPr>
      </p:pic>
      <p:sp>
        <p:nvSpPr>
          <p:cNvPr id="9" name="Arrow: Down 8">
            <a:extLst>
              <a:ext uri="{FF2B5EF4-FFF2-40B4-BE49-F238E27FC236}">
                <a16:creationId xmlns:a16="http://schemas.microsoft.com/office/drawing/2014/main" id="{A86CEC7E-DBCE-44A4-A763-C444C071D651}"/>
              </a:ext>
            </a:extLst>
          </p:cNvPr>
          <p:cNvSpPr/>
          <p:nvPr/>
        </p:nvSpPr>
        <p:spPr>
          <a:xfrm rot="8148203">
            <a:off x="2705492" y="4370130"/>
            <a:ext cx="94269"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74E2EF-38CE-43B2-BECC-9808C7E8FF33}"/>
              </a:ext>
            </a:extLst>
          </p:cNvPr>
          <p:cNvSpPr/>
          <p:nvPr/>
        </p:nvSpPr>
        <p:spPr>
          <a:xfrm>
            <a:off x="2238225" y="5138239"/>
            <a:ext cx="1380506" cy="461665"/>
          </a:xfrm>
          <a:prstGeom prst="rect">
            <a:avLst/>
          </a:prstGeom>
        </p:spPr>
        <p:txBody>
          <a:bodyPr wrap="none">
            <a:spAutoFit/>
          </a:bodyPr>
          <a:lstStyle/>
          <a:p>
            <a:r>
              <a:rPr lang="en-US" sz="2400" b="1" dirty="0" err="1">
                <a:latin typeface="Arial" panose="020B0604020202020204" pitchFamily="34" charset="0"/>
                <a:cs typeface="Arial" panose="020B0604020202020204" pitchFamily="34" charset="0"/>
              </a:rPr>
              <a:t>Diệp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lục</a:t>
            </a:r>
            <a:endParaRPr lang="vi-VN" sz="2400"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7562764-DA2C-4578-82BE-88DD23F1F4E7}"/>
              </a:ext>
            </a:extLst>
          </p:cNvPr>
          <p:cNvSpPr/>
          <p:nvPr/>
        </p:nvSpPr>
        <p:spPr>
          <a:xfrm>
            <a:off x="-69130" y="6025325"/>
            <a:ext cx="12261130" cy="832675"/>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Lục lạp là nơi diễn ra quá trình chuyển đổi năng lượng ánh sáng thành năng lượng hóa học, tạo ra glucose và oxy</a:t>
            </a:r>
            <a:r>
              <a:rPr lang="en-US" sz="2400" b="1" dirty="0">
                <a:solidFill>
                  <a:schemeClr val="tx1"/>
                </a:solidFill>
                <a:latin typeface="Arial" panose="020B0604020202020204" pitchFamily="34" charset="0"/>
                <a:cs typeface="Arial" panose="020B0604020202020204" pitchFamily="34" charset="0"/>
              </a:rPr>
              <a:t>gen</a:t>
            </a:r>
            <a:endParaRPr lang="vi-VN" sz="24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1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0" y="-46341"/>
            <a:ext cx="12614275" cy="10439400"/>
          </a:xfrm>
          <a:prstGeom prst="rect">
            <a:avLst/>
          </a:prstGeom>
        </p:spPr>
      </p:pic>
      <p:sp>
        <p:nvSpPr>
          <p:cNvPr id="7" name="TextBox 6"/>
          <p:cNvSpPr txBox="1"/>
          <p:nvPr/>
        </p:nvSpPr>
        <p:spPr>
          <a:xfrm>
            <a:off x="3276600" y="3030869"/>
            <a:ext cx="5422148"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 + CO</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 </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C</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H</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12</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6</a:t>
            </a:r>
            <a:r>
              <a:rPr lang="vi-VN" sz="2800" b="1"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 O</a:t>
            </a:r>
            <a:r>
              <a:rPr lang="vi-VN" sz="2800" b="1" baseline="-2500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2</a:t>
            </a:r>
            <a:endParaRPr lang="vi-VN" sz="2800" b="1" dirty="0">
              <a:solidFill>
                <a:sysClr val="windowText" lastClr="000000"/>
              </a:solidFill>
            </a:endParaRPr>
          </a:p>
        </p:txBody>
      </p:sp>
      <p:sp>
        <p:nvSpPr>
          <p:cNvPr id="51" name="TextBox 50"/>
          <p:cNvSpPr txBox="1"/>
          <p:nvPr/>
        </p:nvSpPr>
        <p:spPr>
          <a:xfrm rot="16200000">
            <a:off x="1919482" y="5832463"/>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H</a:t>
            </a:r>
            <a:r>
              <a:rPr lang="vi-VN" sz="2800" b="1" baseline="-25000" dirty="0">
                <a:solidFill>
                  <a:sysClr val="windowText" lastClr="000000"/>
                </a:solidFill>
                <a:latin typeface="Arial" panose="020B0604020202020204" pitchFamily="34" charset="0"/>
                <a:cs typeface="Arial" panose="020B0604020202020204" pitchFamily="34" charset="0"/>
              </a:rPr>
              <a:t>2</a:t>
            </a:r>
            <a:r>
              <a:rPr lang="vi-VN" sz="2800" b="1" dirty="0">
                <a:solidFill>
                  <a:sysClr val="windowText" lastClr="000000"/>
                </a:solidFill>
                <a:latin typeface="Arial" panose="020B0604020202020204" pitchFamily="34" charset="0"/>
                <a:cs typeface="Arial" panose="020B0604020202020204" pitchFamily="34" charset="0"/>
              </a:rPr>
              <a:t>O</a:t>
            </a:r>
            <a:endParaRPr lang="vi-VN" sz="2800" b="1" dirty="0">
              <a:solidFill>
                <a:sysClr val="windowText" lastClr="000000"/>
              </a:solidFill>
            </a:endParaRPr>
          </a:p>
        </p:txBody>
      </p:sp>
      <p:sp>
        <p:nvSpPr>
          <p:cNvPr id="52" name="Freeform: Shape 51"/>
          <p:cNvSpPr/>
          <p:nvPr/>
        </p:nvSpPr>
        <p:spPr>
          <a:xfrm>
            <a:off x="2362200" y="4160081"/>
            <a:ext cx="381000" cy="2730500"/>
          </a:xfrm>
          <a:custGeom>
            <a:avLst/>
            <a:gdLst>
              <a:gd name="connsiteX0" fmla="*/ 381000 w 381000"/>
              <a:gd name="connsiteY0" fmla="*/ 2730500 h 2730500"/>
              <a:gd name="connsiteX1" fmla="*/ 317500 w 381000"/>
              <a:gd name="connsiteY1" fmla="*/ 1206500 h 2730500"/>
              <a:gd name="connsiteX2" fmla="*/ 0 w 381000"/>
              <a:gd name="connsiteY2" fmla="*/ 0 h 2730500"/>
            </a:gdLst>
            <a:ahLst/>
            <a:cxnLst>
              <a:cxn ang="0">
                <a:pos x="connsiteX0" y="connsiteY0"/>
              </a:cxn>
              <a:cxn ang="0">
                <a:pos x="connsiteX1" y="connsiteY1"/>
              </a:cxn>
              <a:cxn ang="0">
                <a:pos x="connsiteX2" y="connsiteY2"/>
              </a:cxn>
            </a:cxnLst>
            <a:rect l="l" t="t" r="r" b="b"/>
            <a:pathLst>
              <a:path w="381000" h="2730500">
                <a:moveTo>
                  <a:pt x="381000" y="2730500"/>
                </a:moveTo>
                <a:cubicBezTo>
                  <a:pt x="381000" y="2196041"/>
                  <a:pt x="381000" y="1661583"/>
                  <a:pt x="317500" y="1206500"/>
                </a:cubicBezTo>
                <a:cubicBezTo>
                  <a:pt x="254000" y="751417"/>
                  <a:pt x="127000" y="375708"/>
                  <a:pt x="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6" name="Freeform: Shape 55"/>
          <p:cNvSpPr/>
          <p:nvPr/>
        </p:nvSpPr>
        <p:spPr>
          <a:xfrm>
            <a:off x="2667000" y="3666686"/>
            <a:ext cx="1379220" cy="1638300"/>
          </a:xfrm>
          <a:custGeom>
            <a:avLst/>
            <a:gdLst>
              <a:gd name="connsiteX0" fmla="*/ 0 w 1379220"/>
              <a:gd name="connsiteY0" fmla="*/ 1638300 h 1638300"/>
              <a:gd name="connsiteX1" fmla="*/ 784860 w 1379220"/>
              <a:gd name="connsiteY1" fmla="*/ 845820 h 1638300"/>
              <a:gd name="connsiteX2" fmla="*/ 1379220 w 1379220"/>
              <a:gd name="connsiteY2" fmla="*/ 0 h 1638300"/>
            </a:gdLst>
            <a:ahLst/>
            <a:cxnLst>
              <a:cxn ang="0">
                <a:pos x="connsiteX0" y="connsiteY0"/>
              </a:cxn>
              <a:cxn ang="0">
                <a:pos x="connsiteX1" y="connsiteY1"/>
              </a:cxn>
              <a:cxn ang="0">
                <a:pos x="connsiteX2" y="connsiteY2"/>
              </a:cxn>
            </a:cxnLst>
            <a:rect l="l" t="t" r="r" b="b"/>
            <a:pathLst>
              <a:path w="1379220" h="1638300">
                <a:moveTo>
                  <a:pt x="0" y="1638300"/>
                </a:moveTo>
                <a:cubicBezTo>
                  <a:pt x="277495" y="1378585"/>
                  <a:pt x="554990" y="1118870"/>
                  <a:pt x="784860" y="845820"/>
                </a:cubicBezTo>
                <a:cubicBezTo>
                  <a:pt x="1014730" y="572770"/>
                  <a:pt x="1196975" y="286385"/>
                  <a:pt x="1379220" y="0"/>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7" name="TextBox 56"/>
          <p:cNvSpPr txBox="1"/>
          <p:nvPr/>
        </p:nvSpPr>
        <p:spPr>
          <a:xfrm>
            <a:off x="6768704" y="5764160"/>
            <a:ext cx="1091563" cy="469680"/>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CO</a:t>
            </a:r>
            <a:r>
              <a:rPr lang="vi-VN" sz="2800" b="1" baseline="-25000"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endParaRPr>
          </a:p>
        </p:txBody>
      </p:sp>
      <p:grpSp>
        <p:nvGrpSpPr>
          <p:cNvPr id="81" name="Group 80"/>
          <p:cNvGrpSpPr/>
          <p:nvPr/>
        </p:nvGrpSpPr>
        <p:grpSpPr>
          <a:xfrm>
            <a:off x="2141183" y="-1524000"/>
            <a:ext cx="3179053" cy="4807884"/>
            <a:chOff x="242079" y="-1315281"/>
            <a:chExt cx="3179053" cy="4807884"/>
          </a:xfrm>
        </p:grpSpPr>
        <p:cxnSp>
          <p:nvCxnSpPr>
            <p:cNvPr id="63" name="Straight Connector 62"/>
            <p:cNvCxnSpPr/>
            <p:nvPr/>
          </p:nvCxnSpPr>
          <p:spPr>
            <a:xfrm>
              <a:off x="1231946" y="-1315281"/>
              <a:ext cx="2189186" cy="37917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01991" y="-1124781"/>
              <a:ext cx="2365162" cy="409658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72035" y="-934281"/>
              <a:ext cx="2376160" cy="41156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2079" y="-743781"/>
              <a:ext cx="2398157" cy="415373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3600000">
              <a:off x="-1171967" y="1324421"/>
              <a:ext cx="4336365" cy="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3010840" y="-5485679"/>
            <a:ext cx="6705600" cy="6705600"/>
          </a:xfrm>
          <a:prstGeom prst="ellipse">
            <a:avLst/>
          </a:prstGeom>
          <a:solidFill>
            <a:srgbClr val="FB6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p:cNvSpPr/>
          <p:nvPr/>
        </p:nvSpPr>
        <p:spPr>
          <a:xfrm>
            <a:off x="6568679" y="3616521"/>
            <a:ext cx="281701" cy="8991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3" name="TextBox 82"/>
          <p:cNvSpPr txBox="1"/>
          <p:nvPr/>
        </p:nvSpPr>
        <p:spPr>
          <a:xfrm>
            <a:off x="5865138" y="4487027"/>
            <a:ext cx="1688782" cy="469552"/>
          </a:xfrm>
          <a:prstGeom prst="rect">
            <a:avLst/>
          </a:prstGeom>
          <a:noFill/>
        </p:spPr>
        <p:txBody>
          <a:bodyPr wrap="square" lIns="0" tIns="0" rIns="0" bIns="0" rtlCol="0">
            <a:spAutoFit/>
          </a:bodyPr>
          <a:lstStyle/>
          <a:p>
            <a:pPr algn="ctr">
              <a:lnSpc>
                <a:spcPct val="120000"/>
              </a:lnSpc>
            </a:pPr>
            <a:r>
              <a:rPr lang="vi-VN" sz="2800" b="1" dirty="0">
                <a:solidFill>
                  <a:sysClr val="windowText" lastClr="000000"/>
                </a:solidFill>
                <a:latin typeface="Arial" panose="020B0604020202020204" pitchFamily="34" charset="0"/>
                <a:cs typeface="Arial" panose="020B0604020202020204" pitchFamily="34" charset="0"/>
              </a:rPr>
              <a:t>Tinh bột</a:t>
            </a:r>
            <a:endParaRPr lang="vi-VN" sz="2800" b="1" dirty="0">
              <a:solidFill>
                <a:sysClr val="windowText" lastClr="000000"/>
              </a:solidFill>
            </a:endParaRPr>
          </a:p>
        </p:txBody>
      </p:sp>
      <p:sp>
        <p:nvSpPr>
          <p:cNvPr id="85" name="TextBox 84"/>
          <p:cNvSpPr txBox="1"/>
          <p:nvPr/>
        </p:nvSpPr>
        <p:spPr>
          <a:xfrm>
            <a:off x="1881741" y="1409643"/>
            <a:ext cx="2459507" cy="861774"/>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Ánh sáng</a:t>
            </a:r>
          </a:p>
          <a:p>
            <a:pPr algn="ctr"/>
            <a:r>
              <a:rPr lang="vi-VN" sz="2800" b="1" dirty="0">
                <a:solidFill>
                  <a:sysClr val="windowText" lastClr="000000"/>
                </a:solidFill>
                <a:latin typeface="Arial" panose="020B0604020202020204" pitchFamily="34" charset="0"/>
                <a:cs typeface="Arial" panose="020B0604020202020204" pitchFamily="34" charset="0"/>
              </a:rPr>
              <a:t>(quang năng)</a:t>
            </a:r>
            <a:endParaRPr lang="vi-VN" sz="2800" b="1" dirty="0">
              <a:solidFill>
                <a:sysClr val="windowText" lastClr="000000"/>
              </a:solidFill>
            </a:endParaRPr>
          </a:p>
        </p:txBody>
      </p:sp>
      <p:sp>
        <p:nvSpPr>
          <p:cNvPr id="86" name="TextBox 85"/>
          <p:cNvSpPr txBox="1"/>
          <p:nvPr/>
        </p:nvSpPr>
        <p:spPr>
          <a:xfrm>
            <a:off x="6624990" y="3816421"/>
            <a:ext cx="2459507" cy="430887"/>
          </a:xfrm>
          <a:prstGeom prst="rect">
            <a:avLst/>
          </a:prstGeom>
          <a:noFill/>
        </p:spPr>
        <p:txBody>
          <a:bodyPr wrap="square" lIns="0" tIns="0" rIns="0" bIns="0" rtlCol="0">
            <a:spAutoFit/>
          </a:bodyPr>
          <a:lstStyle/>
          <a:p>
            <a:pPr algn="ctr"/>
            <a:r>
              <a:rPr lang="vi-VN" sz="2800" b="1" dirty="0">
                <a:solidFill>
                  <a:sysClr val="windowText" lastClr="000000"/>
                </a:solidFill>
                <a:latin typeface="Arial" panose="020B0604020202020204" pitchFamily="34" charset="0"/>
                <a:cs typeface="Arial" panose="020B0604020202020204" pitchFamily="34" charset="0"/>
              </a:rPr>
              <a:t>(Hóa năng)</a:t>
            </a:r>
            <a:endParaRPr lang="vi-VN" sz="2800" b="1" dirty="0">
              <a:solidFill>
                <a:sysClr val="windowText" lastClr="000000"/>
              </a:solidFill>
            </a:endParaRPr>
          </a:p>
        </p:txBody>
      </p:sp>
      <p:sp>
        <p:nvSpPr>
          <p:cNvPr id="87" name="Freeform: Shape 86"/>
          <p:cNvSpPr/>
          <p:nvPr/>
        </p:nvSpPr>
        <p:spPr>
          <a:xfrm>
            <a:off x="4490996" y="3563181"/>
            <a:ext cx="2376529" cy="2349500"/>
          </a:xfrm>
          <a:custGeom>
            <a:avLst/>
            <a:gdLst>
              <a:gd name="connsiteX0" fmla="*/ 2376529 w 2376529"/>
              <a:gd name="connsiteY0" fmla="*/ 2349500 h 2349500"/>
              <a:gd name="connsiteX1" fmla="*/ 128629 w 2376529"/>
              <a:gd name="connsiteY1" fmla="*/ 1231900 h 2349500"/>
              <a:gd name="connsiteX2" fmla="*/ 471529 w 2376529"/>
              <a:gd name="connsiteY2" fmla="*/ 0 h 2349500"/>
            </a:gdLst>
            <a:ahLst/>
            <a:cxnLst>
              <a:cxn ang="0">
                <a:pos x="connsiteX0" y="connsiteY0"/>
              </a:cxn>
              <a:cxn ang="0">
                <a:pos x="connsiteX1" y="connsiteY1"/>
              </a:cxn>
              <a:cxn ang="0">
                <a:pos x="connsiteX2" y="connsiteY2"/>
              </a:cxn>
            </a:cxnLst>
            <a:rect l="l" t="t" r="r" b="b"/>
            <a:pathLst>
              <a:path w="2376529" h="2349500">
                <a:moveTo>
                  <a:pt x="2376529" y="2349500"/>
                </a:moveTo>
                <a:cubicBezTo>
                  <a:pt x="1411329" y="1986491"/>
                  <a:pt x="446129" y="1623483"/>
                  <a:pt x="128629" y="1231900"/>
                </a:cubicBezTo>
                <a:cubicBezTo>
                  <a:pt x="-188871" y="840317"/>
                  <a:pt x="141329" y="420158"/>
                  <a:pt x="471529" y="0"/>
                </a:cubicBezTo>
              </a:path>
            </a:pathLst>
          </a:custGeom>
          <a:noFill/>
          <a:ln w="57150">
            <a:solidFill>
              <a:schemeClr val="tx2">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8" name="Freeform: Shape 87"/>
          <p:cNvSpPr/>
          <p:nvPr/>
        </p:nvSpPr>
        <p:spPr>
          <a:xfrm rot="154059">
            <a:off x="4238525" y="2232679"/>
            <a:ext cx="3524262" cy="819322"/>
          </a:xfrm>
          <a:custGeom>
            <a:avLst/>
            <a:gdLst>
              <a:gd name="connsiteX0" fmla="*/ 0 w 3638550"/>
              <a:gd name="connsiteY0" fmla="*/ 819322 h 819322"/>
              <a:gd name="connsiteX1" fmla="*/ 1762125 w 3638550"/>
              <a:gd name="connsiteY1" fmla="*/ 172 h 819322"/>
              <a:gd name="connsiteX2" fmla="*/ 3638550 w 3638550"/>
              <a:gd name="connsiteY2" fmla="*/ 762172 h 819322"/>
            </a:gdLst>
            <a:ahLst/>
            <a:cxnLst>
              <a:cxn ang="0">
                <a:pos x="connsiteX0" y="connsiteY0"/>
              </a:cxn>
              <a:cxn ang="0">
                <a:pos x="connsiteX1" y="connsiteY1"/>
              </a:cxn>
              <a:cxn ang="0">
                <a:pos x="connsiteX2" y="connsiteY2"/>
              </a:cxn>
            </a:cxnLst>
            <a:rect l="l" t="t" r="r" b="b"/>
            <a:pathLst>
              <a:path w="3638550" h="819322">
                <a:moveTo>
                  <a:pt x="0" y="819322"/>
                </a:moveTo>
                <a:cubicBezTo>
                  <a:pt x="577850" y="414509"/>
                  <a:pt x="1155700" y="9697"/>
                  <a:pt x="1762125" y="172"/>
                </a:cubicBezTo>
                <a:cubicBezTo>
                  <a:pt x="2368550" y="-9353"/>
                  <a:pt x="3003550" y="376409"/>
                  <a:pt x="3638550" y="76217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9" name="Freeform: Shape 88"/>
          <p:cNvSpPr/>
          <p:nvPr/>
        </p:nvSpPr>
        <p:spPr>
          <a:xfrm rot="21171956">
            <a:off x="8124825" y="2686881"/>
            <a:ext cx="600075" cy="466725"/>
          </a:xfrm>
          <a:custGeom>
            <a:avLst/>
            <a:gdLst>
              <a:gd name="connsiteX0" fmla="*/ 0 w 600075"/>
              <a:gd name="connsiteY0" fmla="*/ 466725 h 466725"/>
              <a:gd name="connsiteX1" fmla="*/ 447675 w 600075"/>
              <a:gd name="connsiteY1" fmla="*/ 381000 h 466725"/>
              <a:gd name="connsiteX2" fmla="*/ 600075 w 600075"/>
              <a:gd name="connsiteY2" fmla="*/ 0 h 466725"/>
            </a:gdLst>
            <a:ahLst/>
            <a:cxnLst>
              <a:cxn ang="0">
                <a:pos x="connsiteX0" y="connsiteY0"/>
              </a:cxn>
              <a:cxn ang="0">
                <a:pos x="connsiteX1" y="connsiteY1"/>
              </a:cxn>
              <a:cxn ang="0">
                <a:pos x="connsiteX2" y="connsiteY2"/>
              </a:cxn>
            </a:cxnLst>
            <a:rect l="l" t="t" r="r" b="b"/>
            <a:pathLst>
              <a:path w="600075" h="466725">
                <a:moveTo>
                  <a:pt x="0" y="466725"/>
                </a:moveTo>
                <a:cubicBezTo>
                  <a:pt x="173831" y="462756"/>
                  <a:pt x="347663" y="458787"/>
                  <a:pt x="447675" y="381000"/>
                </a:cubicBezTo>
                <a:cubicBezTo>
                  <a:pt x="547688" y="303212"/>
                  <a:pt x="573881" y="151606"/>
                  <a:pt x="600075" y="0"/>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93" name="Group 92"/>
          <p:cNvGrpSpPr/>
          <p:nvPr/>
        </p:nvGrpSpPr>
        <p:grpSpPr>
          <a:xfrm>
            <a:off x="5420949" y="432137"/>
            <a:ext cx="1162970" cy="1142041"/>
            <a:chOff x="5833057" y="123825"/>
            <a:chExt cx="1162970" cy="1142041"/>
          </a:xfrm>
        </p:grpSpPr>
        <p:pic>
          <p:nvPicPr>
            <p:cNvPr id="9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5833057"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24302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3</a:t>
              </a:r>
            </a:p>
          </p:txBody>
        </p:sp>
      </p:grpSp>
      <p:sp>
        <p:nvSpPr>
          <p:cNvPr id="92" name="TextBox 91"/>
          <p:cNvSpPr txBox="1"/>
          <p:nvPr/>
        </p:nvSpPr>
        <p:spPr>
          <a:xfrm>
            <a:off x="6768704" y="378435"/>
            <a:ext cx="5369263" cy="1718484"/>
          </a:xfrm>
          <a:prstGeom prst="rect">
            <a:avLst/>
          </a:prstGeom>
          <a:noFill/>
        </p:spPr>
        <p:txBody>
          <a:bodyPr wrap="square" lIns="0" tIns="0" rIns="0" bIns="0" rtlCol="0">
            <a:spAutoFit/>
          </a:bodyPr>
          <a:lstStyle/>
          <a:p>
            <a:pPr>
              <a:lnSpc>
                <a:spcPct val="120000"/>
              </a:lnSpc>
            </a:pPr>
            <a:r>
              <a:rPr lang="vi-VN" sz="3200" b="1" dirty="0"/>
              <a:t>Mối quan hệ giữa trao đổi chất và chuyển hóa năng lượng trong quang hợp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par>
                                <p:cTn id="8" presetID="16" presetClass="entr" presetSubtype="21"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arn(inVertical)">
                                      <p:cBhvr>
                                        <p:cTn id="1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81065"/>
            <a:ext cx="11277599" cy="1519216"/>
            <a:chOff x="208578" y="205660"/>
            <a:chExt cx="9440520" cy="1519216"/>
          </a:xfrm>
        </p:grpSpPr>
        <p:sp>
          <p:nvSpPr>
            <p:cNvPr id="5" name="Rectangle: Rounded Corners 4"/>
            <p:cNvSpPr/>
            <p:nvPr/>
          </p:nvSpPr>
          <p:spPr>
            <a:xfrm>
              <a:off x="1548111" y="290369"/>
              <a:ext cx="8100987"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78"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488403" y="2356972"/>
            <a:ext cx="5562600" cy="1973354"/>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Nhiệm</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vụ</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động</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lvl="0" algn="ctr">
              <a:lnSpc>
                <a:spcPct val="120000"/>
              </a:lnSpc>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 </a:t>
            </a:r>
            <a:r>
              <a:rPr lang="vi-VN" sz="2400" b="1" dirty="0">
                <a:solidFill>
                  <a:schemeClr val="accent1">
                    <a:lumMod val="75000"/>
                  </a:schemeClr>
                </a:solidFill>
                <a:cs typeface="Arial" panose="020B0604020202020204" pitchFamily="34" charset="0"/>
              </a:rPr>
              <a:t>“Hãy mô tả mối quan hệ giữa việc cây hấp thụ CO₂, H₂O và tạo ra năng lượng dưới dạng chất hữu cơ.”</a:t>
            </a:r>
            <a:endPar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81065"/>
            <a:ext cx="11277599" cy="1519216"/>
            <a:chOff x="208578" y="205660"/>
            <a:chExt cx="9440520" cy="1519216"/>
          </a:xfrm>
        </p:grpSpPr>
        <p:sp>
          <p:nvSpPr>
            <p:cNvPr id="5" name="Rectangle: Rounded Corners 4"/>
            <p:cNvSpPr/>
            <p:nvPr/>
          </p:nvSpPr>
          <p:spPr>
            <a:xfrm>
              <a:off x="1548111" y="290369"/>
              <a:ext cx="8100987"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578"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58655" y="1925415"/>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Nguồn cung cấp năng lượng cho thực vật thực hiện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EE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srcRect r="19790" b="22559"/>
          <a:stretch>
            <a:fillRect/>
          </a:stretch>
        </p:blipFill>
        <p:spPr>
          <a:xfrm>
            <a:off x="0" y="1656305"/>
            <a:ext cx="5041557" cy="4630013"/>
          </a:xfrm>
          <a:prstGeom prst="rect">
            <a:avLst/>
          </a:prstGeom>
        </p:spPr>
      </p:pic>
    </p:spTree>
    <p:extLst>
      <p:ext uri="{BB962C8B-B14F-4D97-AF65-F5344CB8AC3E}">
        <p14:creationId xmlns:p14="http://schemas.microsoft.com/office/powerpoint/2010/main" val="33445352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549" y="81065"/>
            <a:ext cx="11613809" cy="1519216"/>
            <a:chOff x="430200" y="205660"/>
            <a:chExt cx="10860450" cy="1519216"/>
          </a:xfrm>
        </p:grpSpPr>
        <p:sp>
          <p:nvSpPr>
            <p:cNvPr id="5" name="Rectangle: Rounded Corners 4"/>
            <p:cNvSpPr/>
            <p:nvPr/>
          </p:nvSpPr>
          <p:spPr>
            <a:xfrm>
              <a:off x="2165338" y="290369"/>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504438"/>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hất nào được trao đổi giữa tế bào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thực</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vật</a:t>
            </a:r>
            <a:r>
              <a:rPr kumimoji="0" lang="vi-VN" sz="24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và môi trường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6408938" y="3429000"/>
            <a:ext cx="5562600" cy="2503170"/>
          </a:xfrm>
          <a:prstGeom prst="roundRect">
            <a:avLst>
              <a:gd name="adj" fmla="val 662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Lấy</a:t>
            </a:r>
            <a:r>
              <a:rPr kumimoji="0" lang="en-US" sz="36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000000"/>
                </a:solidFill>
                <a:effectLst/>
                <a:uLnTx/>
                <a:uFillTx/>
                <a:latin typeface="Arial" panose="020B0604020202020204" pitchFamily="34" charset="0"/>
                <a:cs typeface="Arial" panose="020B0604020202020204" pitchFamily="34" charset="0"/>
              </a:rPr>
              <a:t>vào</a:t>
            </a:r>
            <a:r>
              <a:rPr kumimoji="0" lang="en-US" sz="36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vi-VN"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Nước (H</a:t>
            </a:r>
            <a:r>
              <a:rPr kumimoji="0" lang="vi-VN" sz="360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vi-VN"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a:t>
            </a:r>
          </a:p>
          <a:p>
            <a:pPr marL="0" marR="0" lvl="0" indent="0" algn="ctr" defTabSz="914400" rtl="0" eaLnBrk="1" fontAlgn="auto" latinLnBrk="0" hangingPunct="1">
              <a:lnSpc>
                <a:spcPct val="110000"/>
              </a:lnSpc>
              <a:spcBef>
                <a:spcPts val="0"/>
              </a:spcBef>
              <a:spcAft>
                <a:spcPts val="0"/>
              </a:spcAft>
              <a:buClrTx/>
              <a:buSzTx/>
              <a:buFontTx/>
              <a:buNone/>
              <a:defRPr/>
            </a:pPr>
            <a:r>
              <a:rPr lang="en-US" sz="3600" dirty="0">
                <a:solidFill>
                  <a:srgbClr val="000000"/>
                </a:solidFill>
                <a:latin typeface="Arial" panose="020B0604020202020204" pitchFamily="34" charset="0"/>
                <a:cs typeface="Arial" panose="020B0604020202020204" pitchFamily="34" charset="0"/>
              </a:rPr>
              <a:t>v</a:t>
            </a:r>
            <a:r>
              <a:rPr kumimoji="0" lang="en-US"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à</a:t>
            </a:r>
            <a:r>
              <a:rPr kumimoji="0" lang="en-US" sz="360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vi-VN"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Carbon dioxide (CO</a:t>
            </a:r>
            <a:r>
              <a:rPr kumimoji="0" lang="vi-VN" sz="360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a:t>
            </a:r>
            <a:r>
              <a:rPr kumimoji="0" lang="vi-VN"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lvl="0" algn="ctr">
              <a:lnSpc>
                <a:spcPct val="110000"/>
              </a:lnSpc>
              <a:defRPr/>
            </a:pPr>
            <a:r>
              <a:rPr lang="en-US" sz="3600" b="1" dirty="0" err="1">
                <a:solidFill>
                  <a:srgbClr val="000000"/>
                </a:solidFill>
                <a:latin typeface="Arial" panose="020B0604020202020204" pitchFamily="34" charset="0"/>
                <a:cs typeface="Arial" panose="020B0604020202020204" pitchFamily="34" charset="0"/>
              </a:rPr>
              <a:t>Thải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dirty="0">
                <a:solidFill>
                  <a:srgbClr val="000000"/>
                </a:solidFill>
                <a:latin typeface="Arial" panose="020B0604020202020204" pitchFamily="34" charset="0"/>
                <a:cs typeface="Arial" panose="020B0604020202020204" pitchFamily="34" charset="0"/>
              </a:rPr>
              <a:t>: Oxygen (</a:t>
            </a:r>
            <a:r>
              <a:rPr lang="vi-VN" sz="3600" dirty="0">
                <a:solidFill>
                  <a:srgbClr val="000000"/>
                </a:solidFill>
                <a:cs typeface="Arial" panose="020B0604020202020204" pitchFamily="34" charset="0"/>
              </a:rPr>
              <a:t>O</a:t>
            </a:r>
            <a:r>
              <a:rPr lang="vi-VN" sz="3600" baseline="-25000" dirty="0">
                <a:solidFill>
                  <a:srgbClr val="000000"/>
                </a:solidFill>
                <a:cs typeface="Arial" panose="020B0604020202020204" pitchFamily="34" charset="0"/>
              </a:rPr>
              <a:t>2</a:t>
            </a:r>
            <a:r>
              <a:rPr lang="en-US" sz="3600" baseline="-25000" dirty="0">
                <a:solidFill>
                  <a:srgbClr val="000000"/>
                </a:solidFill>
                <a:cs typeface="Arial" panose="020B0604020202020204" pitchFamily="34" charset="0"/>
              </a:rPr>
              <a:t>)</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srcRect r="19790" b="22559"/>
          <a:stretch>
            <a:fillRect/>
          </a:stretch>
        </p:blipFill>
        <p:spPr>
          <a:xfrm>
            <a:off x="0" y="1772510"/>
            <a:ext cx="5041557" cy="463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550" y="81065"/>
            <a:ext cx="11660942" cy="1519216"/>
            <a:chOff x="430200" y="205660"/>
            <a:chExt cx="11660942" cy="1519216"/>
          </a:xfrm>
        </p:grpSpPr>
        <p:sp>
          <p:nvSpPr>
            <p:cNvPr id="5" name="Rectangle: Rounded Corners 4"/>
            <p:cNvSpPr/>
            <p:nvPr/>
          </p:nvSpPr>
          <p:spPr>
            <a:xfrm>
              <a:off x="2241537" y="290369"/>
              <a:ext cx="9849605"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a:t>
              </a:r>
              <a:r>
                <a:rPr kumimoji="0" lang="en-US" sz="3200" b="1" i="0" u="none" strike="noStrike" kern="1200" cap="none" spc="0" normalizeH="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88550" y="6328612"/>
            <a:ext cx="672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412230" y="1772510"/>
            <a:ext cx="5562600" cy="1461291"/>
          </a:xfrm>
          <a:prstGeom prst="roundRect">
            <a:avLst>
              <a:gd name="adj" fmla="val 9872"/>
            </a:avLst>
          </a:prstGeom>
          <a:noFill/>
          <a:ln w="28575">
            <a:solidFill>
              <a:schemeClr val="bg1"/>
            </a:solidFill>
          </a:ln>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sát hình, cho biết: </a:t>
            </a:r>
          </a:p>
          <a:p>
            <a:pPr marL="0" marR="0" lvl="0" indent="0" algn="ctr" defTabSz="914400" rtl="0" eaLnBrk="1" fontAlgn="auto" latinLnBrk="0" hangingPunct="1">
              <a:lnSpc>
                <a:spcPct val="12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Dạng năng lượng đã được chuyển hóa trong quá trình quang hợp?</a:t>
            </a:r>
          </a:p>
        </p:txBody>
      </p:sp>
      <p:sp>
        <p:nvSpPr>
          <p:cNvPr id="11" name="Rectangle: Rounded Corners 10"/>
          <p:cNvSpPr/>
          <p:nvPr/>
        </p:nvSpPr>
        <p:spPr>
          <a:xfrm>
            <a:off x="6408938" y="3429000"/>
            <a:ext cx="5562600" cy="2503170"/>
          </a:xfrm>
          <a:prstGeom prst="roundRect">
            <a:avLst>
              <a:gd name="adj" fmla="val 6621"/>
            </a:avLst>
          </a:prstGeom>
          <a:solidFill>
            <a:srgbClr val="F5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Hóa năng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84990"/>
            <a:ext cx="5913120" cy="4506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6231119" y="2132069"/>
            <a:ext cx="5610420" cy="3641889"/>
            <a:chOff x="6586151" y="2132069"/>
            <a:chExt cx="5255387" cy="3641889"/>
          </a:xfrm>
        </p:grpSpPr>
        <p:sp>
          <p:nvSpPr>
            <p:cNvPr id="12" name="TextBox 11"/>
            <p:cNvSpPr txBox="1"/>
            <p:nvPr/>
          </p:nvSpPr>
          <p:spPr>
            <a:xfrm>
              <a:off x="6711313" y="2973191"/>
              <a:ext cx="5002891" cy="2800767"/>
            </a:xfrm>
            <a:prstGeom prst="rect">
              <a:avLst/>
            </a:prstGeom>
            <a:noFill/>
          </p:spPr>
          <p:txBody>
            <a:bodyPr wrap="square">
              <a:spAutoFit/>
            </a:bodyPr>
            <a:lstStyle/>
            <a:p>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Nước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carbon dioxide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lấy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ngoài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tổng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hợp</a:t>
              </a:r>
              <a:r>
                <a:rPr lang="en-US" sz="2200" b="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khí</a:t>
              </a:r>
              <a:r>
                <a:rPr lang="en-US" sz="2200" dirty="0">
                  <a:latin typeface="Arial" panose="020B0604020202020204" pitchFamily="34" charset="0"/>
                  <a:cs typeface="Arial" panose="020B0604020202020204" pitchFamily="34" charset="0"/>
                </a:rPr>
                <a:t> oxygen.</a:t>
              </a:r>
            </a:p>
            <a:p>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này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mặt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trời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quang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chuyển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hóa</a:t>
              </a:r>
              <a:r>
                <a:rPr lang="en-US" sz="2200" b="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hóa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hóa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lũy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hữu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cơ</a:t>
              </a:r>
              <a:r>
                <a:rPr lang="en-US" sz="2200" dirty="0">
                  <a:latin typeface="Arial" panose="020B0604020202020204" pitchFamily="34" charset="0"/>
                  <a:cs typeface="Arial" panose="020B0604020202020204" pitchFamily="34" charset="0"/>
                </a:rPr>
                <a:t>.</a:t>
              </a:r>
            </a:p>
          </p:txBody>
        </p:sp>
        <p:sp>
          <p:nvSpPr>
            <p:cNvPr id="3" name="Rectangle 2"/>
            <p:cNvSpPr/>
            <p:nvPr/>
          </p:nvSpPr>
          <p:spPr>
            <a:xfrm>
              <a:off x="6586151" y="2394197"/>
              <a:ext cx="5255387" cy="305513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8550" y="6328612"/>
            <a:ext cx="8703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Hình.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Mối quan hệ giữa trao đổi chất và chuyển hóa năng lượng trong quang hợp</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98" name="Picture 2"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927" y="1712715"/>
            <a:ext cx="5255387" cy="4503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381" y="3699770"/>
            <a:ext cx="3206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 </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C</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H</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12</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6</a:t>
            </a:r>
            <a:r>
              <a:rPr kumimoji="0" lang="vi-VN"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 + O</a:t>
            </a:r>
            <a:r>
              <a:rPr kumimoji="0" lang="vi-VN" sz="18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sym typeface="Symbol" panose="05050102010706020507" pitchFamily="18" charset="2"/>
              </a:rPr>
              <a:t>2</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71500" y="2326860"/>
            <a:ext cx="2103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Ánh sáng Mặt trời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(quang năng)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419105" y="191038"/>
            <a:ext cx="11365225" cy="1411646"/>
            <a:chOff x="5860620" y="572319"/>
            <a:chExt cx="5695110" cy="1462221"/>
          </a:xfrm>
        </p:grpSpPr>
        <p:sp>
          <p:nvSpPr>
            <p:cNvPr id="15" name="Rectangle: Rounded Corners 14"/>
            <p:cNvSpPr/>
            <p:nvPr/>
          </p:nvSpPr>
          <p:spPr>
            <a:xfrm>
              <a:off x="5909310" y="662940"/>
              <a:ext cx="5646420" cy="13716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6" name="Rectangle: Rounded Corners 15"/>
            <p:cNvSpPr/>
            <p:nvPr/>
          </p:nvSpPr>
          <p:spPr>
            <a:xfrm>
              <a:off x="5860620" y="572319"/>
              <a:ext cx="564642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Vì sao nói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Trong quá trình quang hợp trao đổi chất và chuyển hóa năng lượng luôn diễn ra đồng thời</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6586151" y="2132069"/>
            <a:ext cx="5255387" cy="2905841"/>
            <a:chOff x="6586151" y="2132069"/>
            <a:chExt cx="5255387" cy="2905841"/>
          </a:xfrm>
        </p:grpSpPr>
        <p:grpSp>
          <p:nvGrpSpPr>
            <p:cNvPr id="5" name="Group 4"/>
            <p:cNvGrpSpPr/>
            <p:nvPr/>
          </p:nvGrpSpPr>
          <p:grpSpPr>
            <a:xfrm>
              <a:off x="6586151" y="2132069"/>
              <a:ext cx="5255387" cy="2905841"/>
              <a:chOff x="6586151" y="2132069"/>
              <a:chExt cx="5255387" cy="2905841"/>
            </a:xfrm>
          </p:grpSpPr>
          <p:sp>
            <p:nvSpPr>
              <p:cNvPr id="3" name="Rectangle 2"/>
              <p:cNvSpPr/>
              <p:nvPr/>
            </p:nvSpPr>
            <p:spPr>
              <a:xfrm>
                <a:off x="6586151" y="2394197"/>
                <a:ext cx="5255387" cy="2643713"/>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Rectangle: Top Corners Rounded 3"/>
              <p:cNvSpPr/>
              <p:nvPr/>
            </p:nvSpPr>
            <p:spPr>
              <a:xfrm>
                <a:off x="6586151" y="2132069"/>
                <a:ext cx="5255386" cy="646331"/>
              </a:xfrm>
              <a:prstGeom prst="round2SameRect">
                <a:avLst/>
              </a:prstGeom>
              <a:solidFill>
                <a:schemeClr val="accent4">
                  <a:lumMod val="20000"/>
                  <a:lumOff val="8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Trả lời</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7" name="TextBox 16"/>
            <p:cNvSpPr txBox="1"/>
            <p:nvPr/>
          </p:nvSpPr>
          <p:spPr>
            <a:xfrm>
              <a:off x="6711313" y="3040528"/>
              <a:ext cx="4975851" cy="1865126"/>
            </a:xfrm>
            <a:prstGeom prst="rect">
              <a:avLst/>
            </a:prstGeom>
            <a:noFill/>
          </p:spPr>
          <p:txBody>
            <a:bodyPr wrap="square">
              <a:spAutoFit/>
            </a:bodyPr>
            <a:lstStyle>
              <a:defPPr>
                <a:defRPr lang="en-US"/>
              </a:defPPr>
              <a:lvl1pPr algn="just">
                <a:lnSpc>
                  <a:spcPct val="120000"/>
                </a:lnSpc>
                <a:defRPr sz="2400" b="1" i="0">
                  <a:solidFill>
                    <a:schemeClr val="bg1"/>
                  </a:solidFill>
                  <a:effectLst/>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defRPr/>
              </a:pPr>
              <a:r>
                <a:rPr lang="en-US" b="0" dirty="0">
                  <a:solidFill>
                    <a:srgbClr val="000000"/>
                  </a:solidFill>
                </a:rPr>
                <a:t>- </a:t>
              </a:r>
              <a:r>
                <a:rPr kumimoji="0" lang="vi-VN" sz="2400" b="0" i="0" u="none" strike="noStrike" kern="1200" cap="none" spc="0" normalizeH="0" baseline="0" noProof="0" dirty="0">
                  <a:ln>
                    <a:noFill/>
                  </a:ln>
                  <a:solidFill>
                    <a:srgbClr val="000000"/>
                  </a:solidFill>
                  <a:effectLst/>
                  <a:uLnTx/>
                  <a:uFillTx/>
                </a:rPr>
                <a:t>Không có quá trình trao đổi chất, cây sẽ không có nguyên liệu để thực hiện quá trình chuyển hoá năng lượng.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022" b="8022"/>
          <a:stretch>
            <a:fillRect/>
          </a:stretch>
        </p:blipFill>
        <p:spPr>
          <a:xfrm>
            <a:off x="0" y="-182880"/>
            <a:ext cx="12192000" cy="6858000"/>
          </a:xfrm>
          <a:prstGeom prst="rect">
            <a:avLst/>
          </a:prstGeom>
        </p:spPr>
      </p:pic>
      <p:sp>
        <p:nvSpPr>
          <p:cNvPr id="2" name="Rectangle 1"/>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221709"/>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302691" y="2386387"/>
            <a:ext cx="8976181" cy="923330"/>
          </a:xfrm>
          <a:prstGeom prst="rect">
            <a:avLst/>
          </a:prstGeom>
          <a:noFill/>
        </p:spPr>
        <p:txBody>
          <a:bodyPr wrap="square" lIns="0" tIns="0" rIns="0" bIns="0" rtlCol="0">
            <a:spAutoFit/>
          </a:bodyPr>
          <a:lstStyle/>
          <a:p>
            <a:pPr>
              <a:lnSpc>
                <a:spcPct val="125000"/>
              </a:lnSpc>
            </a:pPr>
            <a:r>
              <a:rPr lang="en-US" sz="2400" b="1" dirty="0">
                <a:latin typeface="Arial" panose="020B0604020202020204" pitchFamily="34" charset="0"/>
                <a:cs typeface="Arial" panose="020B0604020202020204" pitchFamily="34" charset="0"/>
              </a:rPr>
              <a:t>Quang</a:t>
            </a:r>
            <a:r>
              <a:rPr lang="en-US" sz="2400" b="1" dirty="0"/>
              <a:t> </a:t>
            </a:r>
            <a:r>
              <a:rPr lang="vi-VN" sz="2400" b="1" dirty="0"/>
              <a:t>hợp diễn ra ở đâu trong cơ thể thực vật?</a:t>
            </a:r>
          </a:p>
          <a:p>
            <a:pPr>
              <a:lnSpc>
                <a:spcPct val="125000"/>
              </a:lnSpc>
            </a:pPr>
            <a:r>
              <a:rPr lang="vi-VN" sz="2400" b="1" dirty="0"/>
              <a:t>Thực vật thực hiện được quá trình đó bằng cách nào?</a:t>
            </a:r>
          </a:p>
        </p:txBody>
      </p:sp>
      <p:sp>
        <p:nvSpPr>
          <p:cNvPr id="8" name="Rectangle 7">
            <a:extLst>
              <a:ext uri="{FF2B5EF4-FFF2-40B4-BE49-F238E27FC236}">
                <a16:creationId xmlns:a16="http://schemas.microsoft.com/office/drawing/2014/main" id="{1FA2FBAB-7991-4D07-8A29-8CA7FD721DDF}"/>
              </a:ext>
            </a:extLst>
          </p:cNvPr>
          <p:cNvSpPr/>
          <p:nvPr/>
        </p:nvSpPr>
        <p:spPr>
          <a:xfrm>
            <a:off x="0" y="1014416"/>
            <a:ext cx="8458200" cy="1207291"/>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Vậy </a:t>
            </a:r>
            <a:r>
              <a:rPr lang="en-US" sz="2400" b="1" dirty="0" err="1">
                <a:solidFill>
                  <a:schemeClr val="tx1"/>
                </a:solidFill>
                <a:latin typeface="Arial" panose="020B0604020202020204" pitchFamily="34" charset="0"/>
                <a:cs typeface="Arial" panose="020B0604020202020204" pitchFamily="34" charset="0"/>
              </a:rPr>
              <a:t>quang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hợp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arn(inVertical)">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550" y="81065"/>
            <a:ext cx="10992944" cy="1519216"/>
            <a:chOff x="430200" y="205660"/>
            <a:chExt cx="10427933" cy="1519216"/>
          </a:xfrm>
        </p:grpSpPr>
        <p:sp>
          <p:nvSpPr>
            <p:cNvPr id="5" name="Rectangle: Rounded Corners 4"/>
            <p:cNvSpPr/>
            <p:nvPr/>
          </p:nvSpPr>
          <p:spPr>
            <a:xfrm>
              <a:off x="1732821" y="284528"/>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36073" y="668163"/>
            <a:ext cx="1319725" cy="1319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6D7823-9E3B-48E1-B80E-E16E5ADAC035}"/>
              </a:ext>
            </a:extLst>
          </p:cNvPr>
          <p:cNvSpPr/>
          <p:nvPr/>
        </p:nvSpPr>
        <p:spPr>
          <a:xfrm>
            <a:off x="754144" y="1822351"/>
            <a:ext cx="10689996" cy="2677656"/>
          </a:xfrm>
          <a:prstGeom prst="rect">
            <a:avLst/>
          </a:prstGeom>
        </p:spPr>
        <p:txBody>
          <a:bodyPr wrap="square">
            <a:spAutoFit/>
          </a:bodyPr>
          <a:lstStyle/>
          <a:p>
            <a:r>
              <a:rPr lang="vi-VN" sz="2400" dirty="0">
                <a:latin typeface="Arial" panose="020B0604020202020204" pitchFamily="34" charset="0"/>
                <a:cs typeface="Arial" panose="020B0604020202020204" pitchFamily="34" charset="0"/>
              </a:rPr>
              <a:t>Trong quang hợp, </a:t>
            </a:r>
            <a:r>
              <a:rPr lang="vi-VN" sz="2400" dirty="0">
                <a:solidFill>
                  <a:srgbClr val="000000"/>
                </a:solidFill>
                <a:cs typeface="Arial" panose="020B0604020202020204" pitchFamily="34" charset="0"/>
              </a:rPr>
              <a:t>trao đổi chất và chuyển hóa năng lượng trong quá tr</a:t>
            </a:r>
            <a:r>
              <a:rPr lang="en-US" sz="2400" dirty="0">
                <a:solidFill>
                  <a:srgbClr val="000000"/>
                </a:solidFill>
                <a:latin typeface="Arial" panose="020B0604020202020204" pitchFamily="34" charset="0"/>
                <a:cs typeface="Arial" panose="020B0604020202020204" pitchFamily="34" charset="0"/>
              </a:rPr>
              <a:t>ì</a:t>
            </a:r>
            <a:r>
              <a:rPr lang="vi-VN" sz="2400" dirty="0">
                <a:solidFill>
                  <a:srgbClr val="000000"/>
                </a:solidFill>
                <a:cs typeface="Arial" panose="020B0604020202020204" pitchFamily="34" charset="0"/>
              </a:rPr>
              <a:t>nh quang hợp</a:t>
            </a:r>
            <a:r>
              <a:rPr lang="en-US" sz="2400" dirty="0">
                <a:solidFill>
                  <a:srgbClr val="000000"/>
                </a:solidFill>
                <a:latin typeface="Arial" panose="020B0604020202020204" pitchFamily="34" charset="0"/>
                <a:cs typeface="Arial" panose="020B0604020202020204" pitchFamily="34" charset="0"/>
              </a:rPr>
              <a:t> </a:t>
            </a:r>
            <a:r>
              <a:rPr lang="vi-VN" sz="2400" b="1" dirty="0">
                <a:solidFill>
                  <a:srgbClr val="C00000"/>
                </a:solidFill>
                <a:cs typeface="Arial" panose="020B0604020202020204" pitchFamily="34" charset="0"/>
              </a:rPr>
              <a:t>diễn ra đồng thời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cs typeface="Arial" panose="020B0604020202020204" pitchFamily="34" charset="0"/>
              </a:rPr>
              <a:t> </a:t>
            </a:r>
            <a:r>
              <a:rPr lang="vi-VN" sz="2400" dirty="0">
                <a:solidFill>
                  <a:srgbClr val="000000"/>
                </a:solidFill>
                <a:cs typeface="Arial" panose="020B0604020202020204" pitchFamily="34" charset="0"/>
              </a:rPr>
              <a:t>có</a:t>
            </a:r>
            <a:r>
              <a:rPr lang="en-US" sz="2400" dirty="0">
                <a:solidFill>
                  <a:srgbClr val="000000"/>
                </a:solidFill>
                <a:cs typeface="Arial" panose="020B0604020202020204" pitchFamily="34" charset="0"/>
              </a:rPr>
              <a:t> </a:t>
            </a:r>
            <a:r>
              <a:rPr lang="vi-VN" sz="2400" dirty="0">
                <a:solidFill>
                  <a:srgbClr val="000000"/>
                </a:solidFill>
                <a:cs typeface="Arial" panose="020B0604020202020204" pitchFamily="34" charset="0"/>
              </a:rPr>
              <a:t>mối </a:t>
            </a:r>
            <a:r>
              <a:rPr lang="vi-VN" sz="2400" b="1" dirty="0">
                <a:solidFill>
                  <a:srgbClr val="0070C0"/>
                </a:solidFill>
                <a:cs typeface="Arial" panose="020B0604020202020204" pitchFamily="34" charset="0"/>
              </a:rPr>
              <a:t>quan hệ chặt chẽ</a:t>
            </a:r>
            <a:r>
              <a:rPr lang="en-US" sz="2400" dirty="0">
                <a:solidFill>
                  <a:srgbClr val="000000"/>
                </a:solidFill>
                <a:cs typeface="Arial" panose="020B0604020202020204" pitchFamily="34" charset="0"/>
              </a:rPr>
              <a:t>:</a:t>
            </a:r>
          </a:p>
          <a:p>
            <a:r>
              <a:rPr lang="vi-VN" sz="2400" dirty="0">
                <a:latin typeface="Arial" panose="020B0604020202020204" pitchFamily="34" charset="0"/>
                <a:cs typeface="Arial" panose="020B0604020202020204" pitchFamily="34" charset="0"/>
              </a:rPr>
              <a:t>- Nước và carbon dioxide được lấy từ môi trường ngoài để tổng hợp thành chất hữu cơ và giải phóng ra khí oxygen.</a:t>
            </a:r>
          </a:p>
          <a:p>
            <a:r>
              <a:rPr lang="vi-VN" sz="2400" dirty="0">
                <a:latin typeface="Arial" panose="020B0604020202020204" pitchFamily="34" charset="0"/>
                <a:cs typeface="Arial" panose="020B0604020202020204" pitchFamily="34" charset="0"/>
              </a:rPr>
              <a:t>- Đồng thời, trong quá trình này, năng lượng từ ánh sáng mặt trời (quang năng) được chuyển hóa thành năng lượng hóa học (hóa năng) tích lũy trong các chất hữu cơ.</a:t>
            </a:r>
          </a:p>
        </p:txBody>
      </p:sp>
      <p:sp>
        <p:nvSpPr>
          <p:cNvPr id="7" name="Cloud 6">
            <a:extLst>
              <a:ext uri="{FF2B5EF4-FFF2-40B4-BE49-F238E27FC236}">
                <a16:creationId xmlns:a16="http://schemas.microsoft.com/office/drawing/2014/main" id="{48EF7C41-0413-489B-8B09-748E1121664D}"/>
              </a:ext>
            </a:extLst>
          </p:cNvPr>
          <p:cNvSpPr/>
          <p:nvPr/>
        </p:nvSpPr>
        <p:spPr>
          <a:xfrm>
            <a:off x="5263784" y="3928621"/>
            <a:ext cx="4298623" cy="2679569"/>
          </a:xfrm>
          <a:prstGeom prst="cloud">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Lấy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ví</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về</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quan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hệ</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chẽ</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giữa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quá</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trao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đổi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chất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chuyển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hóa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năng</a:t>
            </a:r>
            <a:r>
              <a:rPr lang="en-US" sz="2400" dirty="0">
                <a:solidFill>
                  <a:srgbClr val="FF0000"/>
                </a:solidFill>
                <a:latin typeface="Arial" panose="020B0604020202020204" pitchFamily="34" charset="0"/>
                <a:cs typeface="Arial" panose="020B0604020202020204" pitchFamily="34" charset="0"/>
              </a:rPr>
              <a:t> l</a:t>
            </a:r>
            <a:r>
              <a:rPr lang="vi-VN" sz="2400" dirty="0">
                <a:solidFill>
                  <a:srgbClr val="FF0000"/>
                </a:solidFill>
                <a:latin typeface="Arial" panose="020B0604020202020204" pitchFamily="34" charset="0"/>
                <a:cs typeface="Arial" panose="020B0604020202020204" pitchFamily="34" charset="0"/>
              </a:rPr>
              <a:t>ư</a:t>
            </a:r>
            <a:r>
              <a:rPr lang="en-US" sz="2400" dirty="0" err="1">
                <a:solidFill>
                  <a:srgbClr val="FF0000"/>
                </a:solidFill>
                <a:latin typeface="Arial" panose="020B0604020202020204" pitchFamily="34" charset="0"/>
                <a:cs typeface="Arial" panose="020B0604020202020204" pitchFamily="34" charset="0"/>
              </a:rPr>
              <a:t>ợng</a:t>
            </a:r>
            <a:r>
              <a:rPr lang="en-US" sz="2400" dirty="0">
                <a:solidFill>
                  <a:srgbClr val="FF0000"/>
                </a:solidFill>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550" y="81065"/>
            <a:ext cx="10992944" cy="1519216"/>
            <a:chOff x="430200" y="205660"/>
            <a:chExt cx="10427933" cy="1519216"/>
          </a:xfrm>
        </p:grpSpPr>
        <p:sp>
          <p:nvSpPr>
            <p:cNvPr id="5" name="Rectangle: Rounded Corners 4"/>
            <p:cNvSpPr/>
            <p:nvPr/>
          </p:nvSpPr>
          <p:spPr>
            <a:xfrm>
              <a:off x="1732821" y="284528"/>
              <a:ext cx="9125312" cy="1434507"/>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10000"/>
                </a:lnSpc>
                <a:spcBef>
                  <a:spcPts val="0"/>
                </a:spcBef>
                <a:spcAft>
                  <a:spcPts val="0"/>
                </a:spcAft>
                <a:buClrTx/>
                <a:buSzTx/>
                <a:buFontTx/>
                <a:buNone/>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3. </a:t>
              </a:r>
              <a:r>
                <a:rPr kumimoji="0" lang="vi-VN"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Mối quan hệ giữa trao đổi chất và chuyển hóa năng lượng</a:t>
              </a:r>
              <a:endPar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endParaRP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65A5F85-3277-4974-BCBA-E51A50C66709}"/>
              </a:ext>
            </a:extLst>
          </p:cNvPr>
          <p:cNvPicPr>
            <a:picLocks noChangeAspect="1"/>
          </p:cNvPicPr>
          <p:nvPr/>
        </p:nvPicPr>
        <p:blipFill>
          <a:blip r:embed="rId3"/>
          <a:stretch>
            <a:fillRect/>
          </a:stretch>
        </p:blipFill>
        <p:spPr>
          <a:xfrm>
            <a:off x="1790081" y="1673308"/>
            <a:ext cx="8276733" cy="5024759"/>
          </a:xfrm>
          <a:prstGeom prst="rect">
            <a:avLst/>
          </a:prstGeom>
        </p:spPr>
      </p:pic>
    </p:spTree>
    <p:extLst>
      <p:ext uri="{BB962C8B-B14F-4D97-AF65-F5344CB8AC3E}">
        <p14:creationId xmlns:p14="http://schemas.microsoft.com/office/powerpoint/2010/main" val="132527918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550" y="81065"/>
            <a:ext cx="6117983" cy="1519216"/>
            <a:chOff x="430200" y="205660"/>
            <a:chExt cx="5803533" cy="1519216"/>
          </a:xfrm>
        </p:grpSpPr>
        <p:sp>
          <p:nvSpPr>
            <p:cNvPr id="5" name="Rectangle: Rounded Corners 4"/>
            <p:cNvSpPr/>
            <p:nvPr/>
          </p:nvSpPr>
          <p:spPr>
            <a:xfrm>
              <a:off x="1732821" y="284529"/>
              <a:ext cx="4500912" cy="1235234"/>
            </a:xfrm>
            <a:prstGeom prst="round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10000"/>
                </a:lnSpc>
                <a:spcBef>
                  <a:spcPts val="0"/>
                </a:spcBef>
                <a:spcAft>
                  <a:spcPts val="0"/>
                </a:spcAft>
                <a:buClrTx/>
                <a:buSzTx/>
                <a:buFontTx/>
                <a:buNone/>
                <a:defRPr/>
              </a:pPr>
              <a:r>
                <a:rPr lang="en-US" sz="3200" b="1" dirty="0" err="1">
                  <a:solidFill>
                    <a:schemeClr val="tx1"/>
                  </a:solidFill>
                  <a:latin typeface="Arial" panose="020B0604020202020204" pitchFamily="34" charset="0"/>
                  <a:ea typeface="#9Slide03 Roboto Slab Bold" pitchFamily="2" charset="0"/>
                  <a:cs typeface="Arial" panose="020B0604020202020204" pitchFamily="34" charset="0"/>
                </a:rPr>
                <a:t>Củng</a:t>
              </a:r>
              <a:r>
                <a:rPr lang="en-US" sz="3200" b="1" dirty="0">
                  <a:solidFill>
                    <a:schemeClr val="tx1"/>
                  </a:solidFill>
                  <a:latin typeface="Arial" panose="020B0604020202020204" pitchFamily="34" charset="0"/>
                  <a:ea typeface="#9Slide03 Roboto Slab Bold" pitchFamily="2" charset="0"/>
                  <a:cs typeface="Arial" panose="020B0604020202020204" pitchFamily="34" charset="0"/>
                </a:rPr>
                <a:t> </a:t>
              </a:r>
              <a:r>
                <a:rPr lang="en-US" sz="3200" b="1" dirty="0" err="1">
                  <a:solidFill>
                    <a:schemeClr val="tx1"/>
                  </a:solidFill>
                  <a:latin typeface="Arial" panose="020B0604020202020204" pitchFamily="34" charset="0"/>
                  <a:ea typeface="#9Slide03 Roboto Slab Bold" pitchFamily="2" charset="0"/>
                  <a:cs typeface="Arial" panose="020B0604020202020204" pitchFamily="34" charset="0"/>
                </a:rPr>
                <a:t>cố</a:t>
              </a:r>
              <a:r>
                <a:rPr lang="en-US" sz="3200" b="1" dirty="0">
                  <a:solidFill>
                    <a:schemeClr val="tx1"/>
                  </a:solidFill>
                  <a:latin typeface="Arial" panose="020B0604020202020204" pitchFamily="34" charset="0"/>
                  <a:ea typeface="#9Slide03 Roboto Slab Bold" pitchFamily="2" charset="0"/>
                  <a:cs typeface="Arial" panose="020B0604020202020204" pitchFamily="34" charset="0"/>
                </a:rPr>
                <a:t> &amp; V</a:t>
              </a:r>
              <a:r>
                <a:rPr kumimoji="0" lang="en-US" sz="3200" b="1" i="0" u="none" strike="noStrike" kern="1200" cap="none" spc="0" normalizeH="0" baseline="0" noProof="0" dirty="0" err="1">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ận</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 </a:t>
              </a:r>
              <a:r>
                <a:rPr kumimoji="0" lang="en-US" sz="3200" b="1" i="0" u="none" strike="noStrike" kern="1200" cap="none" spc="0" normalizeH="0" baseline="0" noProof="0" dirty="0" err="1">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dụng</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9Slide03 Roboto Slab Bold" pitchFamily="2" charset="0"/>
                  <a:cs typeface="Arial" panose="020B0604020202020204" pitchFamily="34" charset="0"/>
                </a:rPr>
                <a:t> </a:t>
              </a: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00" y="205660"/>
              <a:ext cx="1519216" cy="151921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371150" y="4331970"/>
            <a:ext cx="1424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Hóa năng</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Cloud 2">
            <a:extLst>
              <a:ext uri="{FF2B5EF4-FFF2-40B4-BE49-F238E27FC236}">
                <a16:creationId xmlns:a16="http://schemas.microsoft.com/office/drawing/2014/main" id="{1944EA84-B56F-41C6-B40A-6F82AEF40B87}"/>
              </a:ext>
            </a:extLst>
          </p:cNvPr>
          <p:cNvSpPr/>
          <p:nvPr/>
        </p:nvSpPr>
        <p:spPr>
          <a:xfrm>
            <a:off x="3648173" y="1749028"/>
            <a:ext cx="5542962" cy="24647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cửa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tối</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8677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nvGrpSpPr>
          <p:cNvPr id="73" name="Group 72"/>
          <p:cNvGrpSpPr>
            <a:grpSpLocks noGrp="1" noUngrp="1" noRot="1" noChangeAspect="1" noMove="1" noResize="1"/>
          </p:cNvGrpSpPr>
          <p:nvPr/>
        </p:nvGrpSpPr>
        <p:grpSpPr>
          <a:xfrm>
            <a:off x="10669177" y="526356"/>
            <a:ext cx="1335600" cy="1262947"/>
            <a:chOff x="7735641" y="2106638"/>
            <a:chExt cx="1335600" cy="1262947"/>
          </a:xfrm>
        </p:grpSpPr>
        <p:sp>
          <p:nvSpPr>
            <p:cNvPr id="74" name="Freeform: Shape 73"/>
            <p:cNvSpPr>
              <a:spLocks noChangeAspect="1"/>
            </p:cNvSpPr>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1" fmla="*/ 540000 w 1080000"/>
                <a:gd name="connsiteY0-2" fmla="*/ 0 h 1262947"/>
                <a:gd name="connsiteX1-3" fmla="*/ 1080000 w 1080000"/>
                <a:gd name="connsiteY1-4" fmla="*/ 931034 h 1262947"/>
                <a:gd name="connsiteX2-5" fmla="*/ 1064374 w 1080000"/>
                <a:gd name="connsiteY2-6" fmla="*/ 931034 h 1262947"/>
                <a:gd name="connsiteX3-7" fmla="*/ 1069029 w 1080000"/>
                <a:gd name="connsiteY3-8" fmla="*/ 938533 h 1262947"/>
                <a:gd name="connsiteX4-9" fmla="*/ 1080000 w 1080000"/>
                <a:gd name="connsiteY4-10" fmla="*/ 992947 h 1262947"/>
                <a:gd name="connsiteX5-11" fmla="*/ 540000 w 1080000"/>
                <a:gd name="connsiteY5-12" fmla="*/ 1262947 h 1262947"/>
                <a:gd name="connsiteX6-13" fmla="*/ 0 w 1080000"/>
                <a:gd name="connsiteY6-14" fmla="*/ 992947 h 1262947"/>
                <a:gd name="connsiteX7-15" fmla="*/ 10971 w 1080000"/>
                <a:gd name="connsiteY7-16" fmla="*/ 938533 h 1262947"/>
                <a:gd name="connsiteX8-17" fmla="*/ 15626 w 1080000"/>
                <a:gd name="connsiteY8-18" fmla="*/ 931034 h 1262947"/>
                <a:gd name="connsiteX9-19" fmla="*/ 540000 w 1080000"/>
                <a:gd name="connsiteY9-20" fmla="*/ 0 h 1262947"/>
                <a:gd name="connsiteX0-21" fmla="*/ 540000 w 1080000"/>
                <a:gd name="connsiteY0-22" fmla="*/ 0 h 1262947"/>
                <a:gd name="connsiteX1-23" fmla="*/ 1064374 w 1080000"/>
                <a:gd name="connsiteY1-24" fmla="*/ 931034 h 1262947"/>
                <a:gd name="connsiteX2-25" fmla="*/ 1069029 w 1080000"/>
                <a:gd name="connsiteY2-26" fmla="*/ 938533 h 1262947"/>
                <a:gd name="connsiteX3-27" fmla="*/ 1080000 w 1080000"/>
                <a:gd name="connsiteY3-28" fmla="*/ 992947 h 1262947"/>
                <a:gd name="connsiteX4-29" fmla="*/ 540000 w 1080000"/>
                <a:gd name="connsiteY4-30" fmla="*/ 1262947 h 1262947"/>
                <a:gd name="connsiteX5-31" fmla="*/ 0 w 1080000"/>
                <a:gd name="connsiteY5-32" fmla="*/ 992947 h 1262947"/>
                <a:gd name="connsiteX6-33" fmla="*/ 10971 w 1080000"/>
                <a:gd name="connsiteY6-34" fmla="*/ 938533 h 1262947"/>
                <a:gd name="connsiteX7-35" fmla="*/ 15626 w 1080000"/>
                <a:gd name="connsiteY7-36" fmla="*/ 931034 h 1262947"/>
                <a:gd name="connsiteX8-37" fmla="*/ 540000 w 1080000"/>
                <a:gd name="connsiteY8-38" fmla="*/ 0 h 12629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5" name="Oval 74"/>
            <p:cNvSpPr/>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14345" name="Rectangle 76"/>
          <p:cNvSpPr>
            <a:spLocks noGrp="1" noRot="1" noChangeAspect="1" noMove="1" noResize="1" noEditPoints="1" noAdjustHandles="1" noChangeArrowheads="1" noChangeShapeType="1" noTextEdit="1"/>
          </p:cNvSpPr>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9" name="Freeform: Shape 78"/>
          <p:cNvSpPr>
            <a:spLocks noGrp="1" noRot="1" noChangeAspect="1" noMove="1" noResize="1" noEditPoints="1" noAdjustHandles="1" noChangeArrowheads="1" noChangeShapeType="1" noTextEdit="1"/>
          </p:cNvSpPr>
          <p:nvPr/>
        </p:nvSpPr>
        <p:spPr>
          <a:xfrm>
            <a:off x="9557747" y="6661100"/>
            <a:ext cx="360000" cy="196900"/>
          </a:xfrm>
          <a:custGeom>
            <a:avLst/>
            <a:gdLst>
              <a:gd name="connsiteX0" fmla="*/ 180000 w 360000"/>
              <a:gd name="connsiteY0" fmla="*/ 0 h 196900"/>
              <a:gd name="connsiteX1" fmla="*/ 360000 w 360000"/>
              <a:gd name="connsiteY1" fmla="*/ 180000 h 196900"/>
              <a:gd name="connsiteX2" fmla="*/ 356588 w 360000"/>
              <a:gd name="connsiteY2" fmla="*/ 196900 h 196900"/>
              <a:gd name="connsiteX3" fmla="*/ 3412 w 360000"/>
              <a:gd name="connsiteY3" fmla="*/ 196900 h 196900"/>
              <a:gd name="connsiteX4" fmla="*/ 0 w 360000"/>
              <a:gd name="connsiteY4" fmla="*/ 180000 h 196900"/>
              <a:gd name="connsiteX5" fmla="*/ 180000 w 360000"/>
              <a:gd name="connsiteY5" fmla="*/ 0 h 1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196900">
                <a:moveTo>
                  <a:pt x="180000" y="0"/>
                </a:moveTo>
                <a:cubicBezTo>
                  <a:pt x="279411" y="0"/>
                  <a:pt x="360000" y="80589"/>
                  <a:pt x="360000" y="180000"/>
                </a:cubicBezTo>
                <a:lnTo>
                  <a:pt x="356588" y="196900"/>
                </a:lnTo>
                <a:lnTo>
                  <a:pt x="3412" y="196900"/>
                </a:lnTo>
                <a:lnTo>
                  <a:pt x="0" y="180000"/>
                </a:lnTo>
                <a:cubicBezTo>
                  <a:pt x="0" y="80589"/>
                  <a:pt x="80589" y="0"/>
                  <a:pt x="180000" y="0"/>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Rectangle: Rounded Corners 2"/>
          <p:cNvSpPr/>
          <p:nvPr/>
        </p:nvSpPr>
        <p:spPr>
          <a:xfrm>
            <a:off x="551154" y="560070"/>
            <a:ext cx="9829666" cy="5760720"/>
          </a:xfrm>
          <a:prstGeom prst="roundRect">
            <a:avLst>
              <a:gd name="adj" fmla="val 55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730" y="710297"/>
            <a:ext cx="1043940" cy="1043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6310" y="939879"/>
            <a:ext cx="68808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Hoàn thành bảng thông tin sau</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6"/>
          <p:cNvGraphicFramePr>
            <a:graphicFrameLocks noGrp="1"/>
          </p:cNvGraphicFramePr>
          <p:nvPr>
            <p:extLst>
              <p:ext uri="{D42A27DB-BD31-4B8C-83A1-F6EECF244321}">
                <p14:modId xmlns:p14="http://schemas.microsoft.com/office/powerpoint/2010/main" val="2740149813"/>
              </p:ext>
            </p:extLst>
          </p:nvPr>
        </p:nvGraphicFramePr>
        <p:xfrm>
          <a:off x="706118" y="1904464"/>
          <a:ext cx="9520236" cy="3947696"/>
        </p:xfrm>
        <a:graphic>
          <a:graphicData uri="http://schemas.openxmlformats.org/drawingml/2006/table">
            <a:tbl>
              <a:tblPr firstRow="1" bandRow="1">
                <a:tableStyleId>{69CF1AB2-1976-4502-BF36-3FF5EA218861}</a:tableStyleId>
              </a:tblPr>
              <a:tblGrid>
                <a:gridCol w="2065221">
                  <a:extLst>
                    <a:ext uri="{9D8B030D-6E8A-4147-A177-3AD203B41FA5}">
                      <a16:colId xmlns:a16="http://schemas.microsoft.com/office/drawing/2014/main" val="20000"/>
                    </a:ext>
                  </a:extLst>
                </a:gridCol>
                <a:gridCol w="2451255">
                  <a:extLst>
                    <a:ext uri="{9D8B030D-6E8A-4147-A177-3AD203B41FA5}">
                      <a16:colId xmlns:a16="http://schemas.microsoft.com/office/drawing/2014/main" val="20001"/>
                    </a:ext>
                  </a:extLst>
                </a:gridCol>
                <a:gridCol w="2623701">
                  <a:extLst>
                    <a:ext uri="{9D8B030D-6E8A-4147-A177-3AD203B41FA5}">
                      <a16:colId xmlns:a16="http://schemas.microsoft.com/office/drawing/2014/main" val="20002"/>
                    </a:ext>
                  </a:extLst>
                </a:gridCol>
                <a:gridCol w="2380059">
                  <a:extLst>
                    <a:ext uri="{9D8B030D-6E8A-4147-A177-3AD203B41FA5}">
                      <a16:colId xmlns:a16="http://schemas.microsoft.com/office/drawing/2014/main" val="20003"/>
                    </a:ext>
                  </a:extLst>
                </a:gridCol>
              </a:tblGrid>
              <a:tr h="822907">
                <a:tc rowSpan="4">
                  <a:txBody>
                    <a:bodyPr/>
                    <a:lstStyle/>
                    <a:p>
                      <a:pPr algn="ctr">
                        <a:lnSpc>
                          <a:spcPct val="120000"/>
                        </a:lnSpc>
                      </a:pPr>
                      <a:r>
                        <a:rPr lang="vi-VN" sz="2400" dirty="0">
                          <a:solidFill>
                            <a:schemeClr val="bg1"/>
                          </a:solidFill>
                          <a:latin typeface="Arial" panose="020B0604020202020204" pitchFamily="34" charset="0"/>
                          <a:cs typeface="Arial" panose="020B0604020202020204" pitchFamily="34" charset="0"/>
                        </a:rPr>
                        <a:t>Quang hợp</a:t>
                      </a:r>
                      <a:endParaRPr lang="en-US" sz="24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trao đổi chất</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FCFE"/>
                    </a:solidFill>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lấy vào</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b="0" dirty="0">
                          <a:latin typeface="Arial" panose="020B0604020202020204" pitchFamily="34" charset="0"/>
                          <a:cs typeface="Arial" panose="020B0604020202020204" pitchFamily="34" charset="0"/>
                        </a:rPr>
                        <a:t>Chất tạo ra</a:t>
                      </a:r>
                      <a:endParaRPr lang="en-US" sz="2400" b="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8809">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1136384">
                <a:tc vMerge="1">
                  <a:txBody>
                    <a:bodyPr/>
                    <a:lstStyle/>
                    <a:p>
                      <a:endParaRPr lang="en-US"/>
                    </a:p>
                  </a:txBody>
                  <a:tcPr/>
                </a:tc>
                <a:tc rowSpan="2">
                  <a:txBody>
                    <a:bodyPr/>
                    <a:lstStyle/>
                    <a:p>
                      <a:pPr algn="ctr">
                        <a:lnSpc>
                          <a:spcPct val="120000"/>
                        </a:lnSpc>
                      </a:pPr>
                      <a:r>
                        <a:rPr lang="vi-VN" sz="2400" b="1" dirty="0">
                          <a:latin typeface="Arial" panose="020B0604020202020204" pitchFamily="34" charset="0"/>
                          <a:cs typeface="Arial" panose="020B0604020202020204" pitchFamily="34" charset="0"/>
                        </a:rPr>
                        <a:t>Quá trình chuyển hóa năng lượng</a:t>
                      </a:r>
                      <a:endParaRPr lang="en-US" sz="2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hấp thụ</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vi-VN" sz="2400" dirty="0">
                          <a:latin typeface="Arial" panose="020B0604020202020204" pitchFamily="34" charset="0"/>
                          <a:cs typeface="Arial" panose="020B0604020202020204" pitchFamily="34" charset="0"/>
                        </a:rPr>
                        <a:t>Năng lượng </a:t>
                      </a:r>
                    </a:p>
                    <a:p>
                      <a:pPr algn="ctr">
                        <a:lnSpc>
                          <a:spcPct val="120000"/>
                        </a:lnSpc>
                      </a:pPr>
                      <a:r>
                        <a:rPr lang="vi-VN" sz="2400" dirty="0">
                          <a:latin typeface="Arial" panose="020B0604020202020204" pitchFamily="34" charset="0"/>
                          <a:cs typeface="Arial" panose="020B0604020202020204" pitchFamily="34" charset="0"/>
                        </a:rPr>
                        <a:t>tạo thành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89596">
                <a:tc vMerge="1">
                  <a:txBody>
                    <a:bodyPr/>
                    <a:lstStyle/>
                    <a:p>
                      <a:endParaRPr lang="en-US"/>
                    </a:p>
                  </a:txBody>
                  <a:tcPr/>
                </a:tc>
                <a:tc vMerge="1">
                  <a:txBody>
                    <a:bodyPr/>
                    <a:lstStyle/>
                    <a:p>
                      <a:endParaRPr lang="en-US"/>
                    </a:p>
                  </a:txBody>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20000"/>
                        </a:lnSpc>
                      </a:pP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5293383" y="2776115"/>
            <a:ext cx="2480403"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Nước</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Carbon dioxide</a:t>
            </a:r>
            <a:endPar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5247262" y="4935627"/>
            <a:ext cx="2397211"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Ánh sáng mặt trời</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(Quang </a:t>
            </a:r>
            <a:r>
              <a:rPr kumimoji="0" lang="en-US"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năng</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sp>
        <p:nvSpPr>
          <p:cNvPr id="14" name="TextBox 13"/>
          <p:cNvSpPr txBox="1"/>
          <p:nvPr/>
        </p:nvSpPr>
        <p:spPr>
          <a:xfrm>
            <a:off x="7928750" y="2776115"/>
            <a:ext cx="2159055" cy="830997"/>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Chất hữu cơ</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Oxygen </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690594" y="5021163"/>
            <a:ext cx="2397211"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Năng lượng hóa học</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Hóa</a:t>
            </a:r>
            <a:r>
              <a:rPr kumimoji="0" lang="en-US" sz="24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năng</a:t>
            </a:r>
            <a:r>
              <a:rPr kumimoji="0" lang="en-US" sz="2400" b="1"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a:fillRect/>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a:fillRect/>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a:fillRect/>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a:fillRect/>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a:fillRect/>
          </a:stretch>
        </p:blipFill>
        <p:spPr>
          <a:xfrm>
            <a:off x="158684" y="4713402"/>
            <a:ext cx="1414021" cy="1451728"/>
          </a:xfrm>
          <a:prstGeom prst="rect">
            <a:avLst/>
          </a:prstGeom>
        </p:spPr>
      </p:pic>
      <p:sp>
        <p:nvSpPr>
          <p:cNvPr id="7" name="Rectangle 6"/>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72433" y="1015425"/>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819175" y="1924332"/>
            <a:ext cx="8544025" cy="1348446"/>
          </a:xfrm>
          <a:prstGeom prst="rect">
            <a:avLst/>
          </a:prstGeom>
          <a:noFill/>
        </p:spPr>
        <p:txBody>
          <a:bodyPr wrap="square" lIns="0" tIns="0" rIns="0" bIns="0" rtlCol="0">
            <a:spAutoFit/>
          </a:bodyPr>
          <a:lstStyle/>
          <a:p>
            <a:pPr algn="just">
              <a:lnSpc>
                <a:spcPct val="125000"/>
              </a:lnSpc>
            </a:pPr>
            <a:r>
              <a:rPr lang="vi-VN" sz="2400" b="1" dirty="0">
                <a:solidFill>
                  <a:srgbClr val="FFFF00"/>
                </a:solidFill>
                <a:latin typeface="Arial" panose="020B0604020202020204" pitchFamily="34" charset="0"/>
                <a:cs typeface="Arial" panose="020B0604020202020204" pitchFamily="34" charset="0"/>
              </a:rPr>
              <a:t>    Quang hợp </a:t>
            </a:r>
            <a:r>
              <a:rPr lang="vi-VN" sz="2400" dirty="0">
                <a:solidFill>
                  <a:schemeClr val="bg1"/>
                </a:solidFill>
                <a:latin typeface="Arial" panose="020B0604020202020204" pitchFamily="34" charset="0"/>
                <a:cs typeface="Arial" panose="020B0604020202020204" pitchFamily="34" charset="0"/>
              </a:rPr>
              <a:t>là quá trình</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lá cây sử dụng </a:t>
            </a:r>
            <a:r>
              <a:rPr lang="vi-VN" sz="2400" b="1" dirty="0">
                <a:solidFill>
                  <a:srgbClr val="FFFF00"/>
                </a:solidFill>
                <a:latin typeface="Arial" panose="020B0604020202020204" pitchFamily="34" charset="0"/>
                <a:cs typeface="Arial" panose="020B0604020202020204" pitchFamily="34" charset="0"/>
              </a:rPr>
              <a:t>nước và khí </a:t>
            </a:r>
            <a:r>
              <a:rPr lang="en-US" sz="2400" b="1" dirty="0">
                <a:solidFill>
                  <a:srgbClr val="FFFF00"/>
                </a:solidFill>
                <a:latin typeface="Arial" panose="020B0604020202020204" pitchFamily="34" charset="0"/>
                <a:cs typeface="Arial" panose="020B0604020202020204" pitchFamily="34" charset="0"/>
              </a:rPr>
              <a:t>carbon dioxide </a:t>
            </a:r>
            <a:r>
              <a:rPr lang="vi-VN" sz="2400" dirty="0">
                <a:solidFill>
                  <a:schemeClr val="bg1"/>
                </a:solidFill>
                <a:latin typeface="Arial" panose="020B0604020202020204" pitchFamily="34" charset="0"/>
                <a:cs typeface="Arial" panose="020B0604020202020204" pitchFamily="34" charset="0"/>
              </a:rPr>
              <a:t>nhờ năng lượng ánh sáng đã được diệp lục hấp thu để </a:t>
            </a:r>
            <a:r>
              <a:rPr lang="vi-VN" sz="2400" b="1" dirty="0">
                <a:solidFill>
                  <a:srgbClr val="FFFF00"/>
                </a:solidFill>
                <a:latin typeface="Arial" panose="020B0604020202020204" pitchFamily="34" charset="0"/>
                <a:cs typeface="Arial" panose="020B0604020202020204" pitchFamily="34" charset="0"/>
              </a:rPr>
              <a:t>tổng hợp chất hữu cơ và giải phóng oxgen</a:t>
            </a:r>
            <a:r>
              <a:rPr lang="en-US" sz="2400" dirty="0">
                <a:solidFill>
                  <a:schemeClr val="bg1"/>
                </a:solidFill>
                <a:latin typeface="Arial" panose="020B0604020202020204" pitchFamily="34" charset="0"/>
                <a:cs typeface="Arial" panose="020B0604020202020204" pitchFamily="34" charset="0"/>
              </a:rPr>
              <a:t>.</a:t>
            </a:r>
            <a:endParaRPr lang="en-US" sz="2400" dirty="0">
              <a:solidFill>
                <a:schemeClr val="bg1"/>
              </a:solidFill>
            </a:endParaRPr>
          </a:p>
        </p:txBody>
      </p:sp>
      <p:grpSp>
        <p:nvGrpSpPr>
          <p:cNvPr id="17" name="Group 16"/>
          <p:cNvGrpSpPr/>
          <p:nvPr/>
        </p:nvGrpSpPr>
        <p:grpSpPr>
          <a:xfrm>
            <a:off x="1828800" y="3429000"/>
            <a:ext cx="8610600" cy="682117"/>
            <a:chOff x="4640142" y="2438865"/>
            <a:chExt cx="8610600" cy="682117"/>
          </a:xfrm>
        </p:grpSpPr>
        <p:sp>
          <p:nvSpPr>
            <p:cNvPr id="18" name="TextBox 17"/>
            <p:cNvSpPr txBox="1"/>
            <p:nvPr/>
          </p:nvSpPr>
          <p:spPr>
            <a:xfrm>
              <a:off x="4640142" y="2657557"/>
              <a:ext cx="3828065" cy="402418"/>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  Nước + Carbon dioxide </a:t>
              </a:r>
              <a:endParaRPr lang="vi-VN" sz="2400" b="1" dirty="0">
                <a:solidFill>
                  <a:schemeClr val="bg1"/>
                </a:solidFill>
              </a:endParaRPr>
            </a:p>
          </p:txBody>
        </p:sp>
        <p:sp>
          <p:nvSpPr>
            <p:cNvPr id="22" name="TextBox 21"/>
            <p:cNvSpPr txBox="1"/>
            <p:nvPr/>
          </p:nvSpPr>
          <p:spPr>
            <a:xfrm>
              <a:off x="9729098" y="2657557"/>
              <a:ext cx="3521644" cy="402417"/>
            </a:xfrm>
            <a:prstGeom prst="rect">
              <a:avLst/>
            </a:prstGeom>
            <a:noFill/>
          </p:spPr>
          <p:txBody>
            <a:bodyPr wrap="square" lIns="0" tIns="0" rIns="0" bIns="0" rtlCol="0">
              <a:spAutoFit/>
            </a:bodyPr>
            <a:lstStyle/>
            <a:p>
              <a:pPr algn="ctr">
                <a:lnSpc>
                  <a:spcPct val="120000"/>
                </a:lnSpc>
              </a:pPr>
              <a:r>
                <a:rPr lang="vi-VN" sz="2400" b="1" dirty="0">
                  <a:solidFill>
                    <a:schemeClr val="bg1"/>
                  </a:solidFill>
                  <a:latin typeface="Arial" panose="020B0604020202020204" pitchFamily="34" charset="0"/>
                  <a:cs typeface="Arial" panose="020B0604020202020204" pitchFamily="34" charset="0"/>
                </a:rPr>
                <a:t>Glucose + Oxygen</a:t>
              </a:r>
              <a:endParaRPr lang="vi-VN" sz="2400" b="1" dirty="0">
                <a:solidFill>
                  <a:schemeClr val="bg1"/>
                </a:solidFill>
              </a:endParaRPr>
            </a:p>
          </p:txBody>
        </p:sp>
        <p:cxnSp>
          <p:nvCxnSpPr>
            <p:cNvPr id="23" name="Straight Arrow Connector 22"/>
            <p:cNvCxnSpPr/>
            <p:nvPr/>
          </p:nvCxnSpPr>
          <p:spPr>
            <a:xfrm>
              <a:off x="8610600" y="2791696"/>
              <a:ext cx="1295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99501" y="2438865"/>
              <a:ext cx="1016559" cy="268279"/>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Ánh sáng</a:t>
              </a:r>
              <a:endParaRPr lang="vi-VN" sz="1600" b="1" dirty="0">
                <a:solidFill>
                  <a:schemeClr val="bg1"/>
                </a:solidFill>
              </a:endParaRPr>
            </a:p>
          </p:txBody>
        </p:sp>
        <p:sp>
          <p:nvSpPr>
            <p:cNvPr id="25" name="TextBox 24"/>
            <p:cNvSpPr txBox="1"/>
            <p:nvPr/>
          </p:nvSpPr>
          <p:spPr>
            <a:xfrm>
              <a:off x="8699501" y="2843127"/>
              <a:ext cx="1016559" cy="277855"/>
            </a:xfrm>
            <a:prstGeom prst="rect">
              <a:avLst/>
            </a:prstGeom>
            <a:noFill/>
          </p:spPr>
          <p:txBody>
            <a:bodyPr wrap="square" lIns="0" tIns="0" rIns="0" bIns="0" rtlCol="0">
              <a:spAutoFit/>
            </a:bodyPr>
            <a:lstStyle/>
            <a:p>
              <a:pPr algn="ctr">
                <a:lnSpc>
                  <a:spcPct val="120000"/>
                </a:lnSpc>
              </a:pPr>
              <a:r>
                <a:rPr lang="vi-VN" sz="1600" b="1" dirty="0">
                  <a:solidFill>
                    <a:schemeClr val="bg1"/>
                  </a:solidFill>
                  <a:latin typeface="Arial" panose="020B0604020202020204" pitchFamily="34" charset="0"/>
                  <a:cs typeface="Arial" panose="020B0604020202020204" pitchFamily="34" charset="0"/>
                </a:rPr>
                <a:t>Diệp lục</a:t>
              </a:r>
              <a:endParaRPr lang="vi-VN" sz="1600" b="1" dirty="0">
                <a:solidFill>
                  <a:schemeClr val="bg1"/>
                </a:solidFill>
              </a:endParaRPr>
            </a:p>
          </p:txBody>
        </p:sp>
      </p:grpSp>
      <p:sp>
        <p:nvSpPr>
          <p:cNvPr id="26" name="TextBox 25"/>
          <p:cNvSpPr txBox="1"/>
          <p:nvPr/>
        </p:nvSpPr>
        <p:spPr>
          <a:xfrm>
            <a:off x="1772433" y="4269013"/>
            <a:ext cx="8590768" cy="877933"/>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latin typeface="Arial" panose="020B0604020202020204" pitchFamily="34" charset="0"/>
                <a:cs typeface="Arial" panose="020B0604020202020204" pitchFamily="34" charset="0"/>
              </a:defRPr>
            </a:lvl1pPr>
          </a:lstStyle>
          <a:p>
            <a:r>
              <a:rPr lang="vi-VN" b="0" dirty="0">
                <a:solidFill>
                  <a:schemeClr val="bg1"/>
                </a:solidFill>
              </a:rPr>
              <a:t>    Trao đổi chất và chuyển hóa năng lượng trong diễn ra </a:t>
            </a:r>
            <a:r>
              <a:rPr lang="vi-VN" dirty="0"/>
              <a:t>đồng thời có mối quan hệ chặt chẽ.</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2895600"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719575" y="-1636425"/>
            <a:ext cx="4368025" cy="6114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774"/>
          <a:stretch>
            <a:fillRect/>
          </a:stretch>
        </p:blipFill>
        <p:spPr>
          <a:xfrm>
            <a:off x="-28" y="3749377"/>
            <a:ext cx="12192000" cy="4894006"/>
          </a:xfrm>
          <a:prstGeom prst="rect">
            <a:avLst/>
          </a:prstGeom>
        </p:spPr>
      </p:pic>
      <p:sp>
        <p:nvSpPr>
          <p:cNvPr id="4" name="Rectangle 3"/>
          <p:cNvSpPr/>
          <p:nvPr/>
        </p:nvSpPr>
        <p:spPr>
          <a:xfrm>
            <a:off x="0" y="3627443"/>
            <a:ext cx="12192000" cy="274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1107363" y="1420909"/>
            <a:ext cx="9977218" cy="1708866"/>
          </a:xfrm>
          <a:prstGeom prst="rect">
            <a:avLst/>
          </a:prstGeom>
          <a:noFill/>
        </p:spPr>
        <p:txBody>
          <a:bodyPr wrap="none" lIns="0" tIns="0" rIns="0" bIns="0" rtlCol="0">
            <a:spAutoFit/>
          </a:bodyPr>
          <a:lstStyle/>
          <a:p>
            <a:pPr algn="ctr">
              <a:lnSpc>
                <a:spcPct val="120000"/>
              </a:lnSpc>
            </a:pPr>
            <a:r>
              <a:rPr lang="vi-VN" sz="4800" b="1" dirty="0">
                <a:solidFill>
                  <a:srgbClr val="FF0000"/>
                </a:solidFill>
              </a:rPr>
              <a:t>B</a:t>
            </a:r>
            <a:r>
              <a:rPr lang="en-US" sz="4800" b="1" dirty="0" err="1">
                <a:solidFill>
                  <a:srgbClr val="FF0000"/>
                </a:solidFill>
              </a:rPr>
              <a:t>ài</a:t>
            </a:r>
            <a:r>
              <a:rPr lang="vi-VN" sz="4800" b="1" dirty="0">
                <a:solidFill>
                  <a:srgbClr val="FF0000"/>
                </a:solidFill>
              </a:rPr>
              <a:t> 22</a:t>
            </a:r>
            <a:r>
              <a:rPr lang="en-US" sz="4800" b="1" dirty="0">
                <a:solidFill>
                  <a:srgbClr val="FF0000"/>
                </a:solidFill>
              </a:rPr>
              <a:t>:</a:t>
            </a:r>
            <a:r>
              <a:rPr lang="vi-VN" sz="4800" b="1" dirty="0">
                <a:solidFill>
                  <a:srgbClr val="FF0000"/>
                </a:solidFill>
              </a:rPr>
              <a:t> </a:t>
            </a:r>
            <a:r>
              <a:rPr lang="vi-VN" sz="4800" b="1" dirty="0"/>
              <a:t>QUANG HỢP Ở THỰC VẬT</a:t>
            </a:r>
            <a:endParaRPr lang="en-US" sz="4800" b="1" dirty="0"/>
          </a:p>
          <a:p>
            <a:pPr algn="ctr">
              <a:lnSpc>
                <a:spcPct val="120000"/>
              </a:lnSpc>
            </a:pPr>
            <a:r>
              <a:rPr lang="en-US" sz="4800" b="1" dirty="0"/>
              <a:t>(</a:t>
            </a:r>
            <a:r>
              <a:rPr lang="en-US" sz="4800" b="1" dirty="0" err="1"/>
              <a:t>tiết</a:t>
            </a:r>
            <a:r>
              <a:rPr lang="en-US" sz="4800" b="1" dirty="0"/>
              <a:t> 1)</a:t>
            </a:r>
            <a:endParaRPr lang="vi-VN" sz="4800" b="1"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6094" r="4100"/>
          <a:stretch>
            <a:fillRect/>
          </a:stretch>
        </p:blipFill>
        <p:spPr>
          <a:xfrm>
            <a:off x="5715000" y="0"/>
            <a:ext cx="6477000" cy="6858000"/>
          </a:xfrm>
          <a:prstGeom prst="rect">
            <a:avLst/>
          </a:prstGeom>
        </p:spPr>
      </p:pic>
      <p:sp>
        <p:nvSpPr>
          <p:cNvPr id="9" name="Rectangle 8"/>
          <p:cNvSpPr/>
          <p:nvPr/>
        </p:nvSpPr>
        <p:spPr>
          <a:xfrm>
            <a:off x="0" y="0"/>
            <a:ext cx="553212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0898" y="3226819"/>
            <a:ext cx="4230324" cy="1479892"/>
          </a:xfrm>
          <a:prstGeom prst="rect">
            <a:avLst/>
          </a:prstGeom>
          <a:noFill/>
        </p:spPr>
        <p:txBody>
          <a:bodyPr wrap="none" lIns="0" tIns="0" rIns="0" bIns="0" rtlCol="0">
            <a:spAutoFit/>
          </a:bodyPr>
          <a:lstStyle/>
          <a:p>
            <a:pPr algn="ctr">
              <a:lnSpc>
                <a:spcPct val="120000"/>
              </a:lnSpc>
            </a:pPr>
            <a:r>
              <a:rPr lang="vi-VN" sz="4200" b="1"/>
              <a:t>KHÁI QUÁT </a:t>
            </a:r>
          </a:p>
          <a:p>
            <a:pPr algn="ctr">
              <a:lnSpc>
                <a:spcPct val="120000"/>
              </a:lnSpc>
            </a:pPr>
            <a:r>
              <a:rPr lang="vi-VN" sz="4200" b="1"/>
              <a:t>VỀ QUANG HỢP</a:t>
            </a:r>
          </a:p>
        </p:txBody>
      </p:sp>
      <p:sp>
        <p:nvSpPr>
          <p:cNvPr id="13" name="TextBox 12"/>
          <p:cNvSpPr txBox="1"/>
          <p:nvPr/>
        </p:nvSpPr>
        <p:spPr>
          <a:xfrm>
            <a:off x="2573697" y="2257750"/>
            <a:ext cx="384722" cy="905569"/>
          </a:xfrm>
          <a:prstGeom prst="rect">
            <a:avLst/>
          </a:prstGeom>
          <a:noFill/>
        </p:spPr>
        <p:txBody>
          <a:bodyPr wrap="none" lIns="0" tIns="0" rIns="0" bIns="0" rtlCol="0">
            <a:spAutoFit/>
          </a:bodyPr>
          <a:lstStyle/>
          <a:p>
            <a:pPr algn="ctr">
              <a:lnSpc>
                <a:spcPct val="120000"/>
              </a:lnSpc>
            </a:pPr>
            <a:r>
              <a:rPr lang="en-US" sz="5400" b="1" dirty="0">
                <a:solidFill>
                  <a:schemeClr val="accent6">
                    <a:lumMod val="50000"/>
                  </a:schemeClr>
                </a:solidFill>
              </a:rPr>
              <a:t>I</a:t>
            </a:r>
            <a:r>
              <a:rPr lang="vi-VN" sz="5400" b="1" dirty="0">
                <a:solidFill>
                  <a:schemeClr val="accent6">
                    <a:lumMod val="50000"/>
                  </a:schemeClr>
                </a:solidFill>
              </a:rPr>
              <a:t>.</a:t>
            </a:r>
          </a:p>
        </p:txBody>
      </p:sp>
      <p:pic>
        <p:nvPicPr>
          <p:cNvPr id="16"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5665318" flipH="1">
            <a:off x="72936" y="-4362155"/>
            <a:ext cx="4929103" cy="73919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30 Render( plants) ideas | plants, plant illustration, tree photoshop"/>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rot="6291178" flipV="1">
            <a:off x="-317119" y="3955631"/>
            <a:ext cx="4895834" cy="73919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77840" y="0"/>
            <a:ext cx="27432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p:cNvSpPr>
            <a:spLocks noGrp="1"/>
          </p:cNvSpPr>
          <p:nvPr>
            <p:ph type="dt" sz="half" idx="10"/>
          </p:nvPr>
        </p:nvSpPr>
        <p:spPr/>
        <p:txBody>
          <a:bodyPr/>
          <a:lstStyle/>
          <a:p>
            <a:fld id="{E69B9EE9-F3BF-4B40-83E7-C9BC68FDDB0E}" type="datetimeFigureOut">
              <a:rPr lang="en-US" smtClean="0"/>
              <a:t>9/3/2025</a:t>
            </a:fld>
            <a:endParaRPr lang="en-US"/>
          </a:p>
        </p:txBody>
      </p:sp>
      <p:sp>
        <p:nvSpPr>
          <p:cNvPr id="13" name="Footer Placeholder 3"/>
          <p:cNvSpPr>
            <a:spLocks noGrp="1"/>
          </p:cNvSpPr>
          <p:nvPr>
            <p:ph type="ftr" sz="quarter" idx="11"/>
          </p:nvPr>
        </p:nvSpPr>
        <p:spPr/>
        <p:txBody>
          <a:bodyPr/>
          <a:lstStyle/>
          <a:p>
            <a:endParaRPr lang="en-US"/>
          </a:p>
        </p:txBody>
      </p:sp>
      <p:sp>
        <p:nvSpPr>
          <p:cNvPr id="14" name="Slide Number Placeholder 4"/>
          <p:cNvSpPr>
            <a:spLocks noGrp="1"/>
          </p:cNvSpPr>
          <p:nvPr>
            <p:ph type="sldNum" sz="quarter" idx="12"/>
          </p:nvPr>
        </p:nvSpPr>
        <p:spPr/>
        <p:txBody>
          <a:bodyPr/>
          <a:lstStyle/>
          <a:p>
            <a:fld id="{17F55963-6440-4C45-BA09-4E6A99D1BBE0}" type="slidenum">
              <a:rPr lang="en-US" smtClean="0"/>
              <a:t>5</a:t>
            </a:fld>
            <a:endParaRPr lang="en-US"/>
          </a:p>
        </p:txBody>
      </p:sp>
      <p:sp>
        <p:nvSpPr>
          <p:cNvPr id="21" name="Rectangle 20"/>
          <p:cNvSpPr/>
          <p:nvPr/>
        </p:nvSpPr>
        <p:spPr>
          <a:xfrm>
            <a:off x="0" y="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675120"/>
            <a:ext cx="12192000" cy="18288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523241"/>
            <a:ext cx="12192000" cy="58115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8453" y="400219"/>
            <a:ext cx="10835095" cy="1288814"/>
            <a:chOff x="404405" y="971541"/>
            <a:chExt cx="10835095" cy="1288814"/>
          </a:xfrm>
        </p:grpSpPr>
        <p:sp>
          <p:nvSpPr>
            <p:cNvPr id="2" name="TextBox 1"/>
            <p:cNvSpPr txBox="1"/>
            <p:nvPr/>
          </p:nvSpPr>
          <p:spPr>
            <a:xfrm>
              <a:off x="1485900" y="971541"/>
              <a:ext cx="9753600" cy="1288814"/>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Quang hợp</a:t>
              </a:r>
              <a:r>
                <a:rPr lang="vi-VN" sz="2400" b="1" dirty="0">
                  <a:solidFill>
                    <a:srgbClr val="41621C"/>
                  </a:solidFill>
                </a:rPr>
                <a:t> </a:t>
              </a:r>
              <a:r>
                <a:rPr lang="vi-VN" sz="2400" dirty="0"/>
                <a:t>là một trong những quá trình trao đổi chất và chuyển hóa năng lượng quan trọng ở thực vật. Quá trình này </a:t>
              </a:r>
              <a:r>
                <a:rPr lang="vi-VN" sz="2400" b="1" dirty="0"/>
                <a:t>diễn ra chủ yếu ở lá cây, trong bào quan quang hợp là lục lạp.</a:t>
              </a:r>
            </a:p>
          </p:txBody>
        </p:sp>
        <p:pic>
          <p:nvPicPr>
            <p:cNvPr id="9218" name="Picture 2" descr="Leaf icon imag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1667"/>
            <a:stretch>
              <a:fillRect/>
            </a:stretch>
          </p:blipFill>
          <p:spPr bwMode="auto">
            <a:xfrm>
              <a:off x="404405" y="1204011"/>
              <a:ext cx="863600" cy="82387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5232" b="15232"/>
          <a:stretch>
            <a:fillRect/>
          </a:stretch>
        </p:blipFill>
        <p:spPr>
          <a:xfrm>
            <a:off x="0" y="1906372"/>
            <a:ext cx="12192000" cy="4768748"/>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6</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886397"/>
          </a:xfrm>
          <a:prstGeom prst="rect">
            <a:avLst/>
          </a:prstGeom>
          <a:noFill/>
        </p:spPr>
        <p:txBody>
          <a:bodyPr wrap="square" lIns="0" tIns="0" rIns="0" bIns="0" rtlCol="0">
            <a:spAutoFit/>
          </a:bodyPr>
          <a:lstStyle/>
          <a:p>
            <a:pPr>
              <a:lnSpc>
                <a:spcPct val="120000"/>
              </a:lnSpc>
            </a:pPr>
            <a:r>
              <a:rPr lang="vi-VN" sz="2400" b="1" dirty="0">
                <a:solidFill>
                  <a:schemeClr val="accent6">
                    <a:lumMod val="50000"/>
                  </a:schemeClr>
                </a:solidFill>
              </a:rPr>
              <a:t>Câu</a:t>
            </a:r>
            <a:r>
              <a:rPr lang="en-US" sz="2400" b="1" dirty="0">
                <a:solidFill>
                  <a:schemeClr val="accent6">
                    <a:lumMod val="50000"/>
                  </a:schemeClr>
                </a:solidFill>
              </a:rPr>
              <a:t> 1+2 </a:t>
            </a:r>
            <a:r>
              <a:rPr lang="vi-VN" sz="2400" b="1" dirty="0">
                <a:solidFill>
                  <a:schemeClr val="accent6">
                    <a:lumMod val="50000"/>
                  </a:schemeClr>
                </a:solidFill>
              </a:rPr>
              <a:t>: </a:t>
            </a:r>
            <a:r>
              <a:rPr lang="vi-VN" sz="2400" dirty="0"/>
              <a:t>Quan sát hình bên rồi hoàn thành nội dung vào bảng sau:</a:t>
            </a: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graphicFrame>
        <p:nvGraphicFramePr>
          <p:cNvPr id="51" name="Table 52"/>
          <p:cNvGraphicFramePr>
            <a:graphicFrameLocks noGrp="1"/>
          </p:cNvGraphicFramePr>
          <p:nvPr/>
        </p:nvGraphicFramePr>
        <p:xfrm>
          <a:off x="6125660" y="2195301"/>
          <a:ext cx="5852808" cy="2309393"/>
        </p:xfrm>
        <a:graphic>
          <a:graphicData uri="http://schemas.openxmlformats.org/drawingml/2006/table">
            <a:tbl>
              <a:tblPr firstRow="1" bandRow="1">
                <a:tableStyleId>{5940675A-B579-460E-94D1-54222C63F5DA}</a:tableStyleId>
              </a:tblPr>
              <a:tblGrid>
                <a:gridCol w="1950936">
                  <a:extLst>
                    <a:ext uri="{9D8B030D-6E8A-4147-A177-3AD203B41FA5}">
                      <a16:colId xmlns:a16="http://schemas.microsoft.com/office/drawing/2014/main" val="20000"/>
                    </a:ext>
                  </a:extLst>
                </a:gridCol>
                <a:gridCol w="1950936">
                  <a:extLst>
                    <a:ext uri="{9D8B030D-6E8A-4147-A177-3AD203B41FA5}">
                      <a16:colId xmlns:a16="http://schemas.microsoft.com/office/drawing/2014/main" val="20001"/>
                    </a:ext>
                  </a:extLst>
                </a:gridCol>
                <a:gridCol w="1950936">
                  <a:extLst>
                    <a:ext uri="{9D8B030D-6E8A-4147-A177-3AD203B41FA5}">
                      <a16:colId xmlns:a16="http://schemas.microsoft.com/office/drawing/2014/main" val="20002"/>
                    </a:ext>
                  </a:extLst>
                </a:gridCol>
              </a:tblGrid>
              <a:tr h="928899">
                <a:tc>
                  <a:txBody>
                    <a:bodyPr/>
                    <a:lstStyle/>
                    <a:p>
                      <a:pPr algn="ctr"/>
                      <a:r>
                        <a:rPr lang="vi-VN" sz="2000" b="1" noProof="0"/>
                        <a:t>Nguyên liệu</a:t>
                      </a:r>
                    </a:p>
                    <a:p>
                      <a:pPr algn="ctr"/>
                      <a:r>
                        <a:rPr lang="vi-VN" sz="2000" b="1" noProof="0"/>
                        <a:t>(chất lấy vào)</a:t>
                      </a:r>
                    </a:p>
                  </a:txBody>
                  <a:tcPr anchor="ctr">
                    <a:solidFill>
                      <a:schemeClr val="accent5">
                        <a:lumMod val="20000"/>
                        <a:lumOff val="80000"/>
                      </a:schemeClr>
                    </a:solidFill>
                  </a:tcPr>
                </a:tc>
                <a:tc>
                  <a:txBody>
                    <a:bodyPr/>
                    <a:lstStyle/>
                    <a:p>
                      <a:pPr algn="ctr"/>
                      <a:r>
                        <a:rPr lang="vi-VN" sz="2000" b="1" noProof="0"/>
                        <a:t>Sản phẩm</a:t>
                      </a:r>
                    </a:p>
                    <a:p>
                      <a:pPr algn="ctr"/>
                      <a:r>
                        <a:rPr lang="vi-VN" sz="2000" b="1" noProof="0"/>
                        <a:t>(chất tạo ra)</a:t>
                      </a:r>
                    </a:p>
                  </a:txBody>
                  <a:tcPr anchor="ctr">
                    <a:solidFill>
                      <a:schemeClr val="accent5">
                        <a:lumMod val="20000"/>
                        <a:lumOff val="80000"/>
                      </a:schemeClr>
                    </a:solidFill>
                  </a:tcPr>
                </a:tc>
                <a:tc>
                  <a:txBody>
                    <a:bodyPr/>
                    <a:lstStyle/>
                    <a:p>
                      <a:pPr algn="ctr"/>
                      <a:r>
                        <a:rPr lang="vi-VN" sz="2000" b="1" noProof="0"/>
                        <a:t>Các yếu tố</a:t>
                      </a:r>
                    </a:p>
                    <a:p>
                      <a:pPr algn="ctr"/>
                      <a:r>
                        <a:rPr lang="vi-VN" sz="2000" b="1" noProof="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380494">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a:solidFill>
                            <a:sysClr val="windowText" lastClr="000000"/>
                          </a:solidFill>
                        </a:rPr>
                        <a:t>?</a:t>
                      </a:r>
                    </a:p>
                  </a:txBody>
                  <a:tcPr anchor="ctr">
                    <a:solidFill>
                      <a:schemeClr val="accent3">
                        <a:lumMod val="40000"/>
                        <a:lumOff val="60000"/>
                      </a:schemeClr>
                    </a:solidFill>
                  </a:tcPr>
                </a:tc>
                <a:tc>
                  <a:txBody>
                    <a:bodyPr/>
                    <a:lstStyle/>
                    <a:p>
                      <a:pPr algn="ctr"/>
                      <a:r>
                        <a:rPr lang="vi-VN" sz="2000" b="1" noProof="0" dirty="0">
                          <a:solidFill>
                            <a:sysClr val="windowText" lastClr="000000"/>
                          </a:solidFill>
                        </a:rPr>
                        <a:t>?</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graphicFrame>
        <p:nvGraphicFramePr>
          <p:cNvPr id="25" name="Table 52"/>
          <p:cNvGraphicFramePr>
            <a:graphicFrameLocks noGrp="1"/>
          </p:cNvGraphicFramePr>
          <p:nvPr/>
        </p:nvGraphicFramePr>
        <p:xfrm>
          <a:off x="6093306" y="2163133"/>
          <a:ext cx="5885160" cy="2761750"/>
        </p:xfrm>
        <a:graphic>
          <a:graphicData uri="http://schemas.openxmlformats.org/drawingml/2006/table">
            <a:tbl>
              <a:tblPr firstRow="1" bandRow="1">
                <a:tableStyleId>{5940675A-B579-460E-94D1-54222C63F5DA}</a:tableStyleId>
              </a:tblPr>
              <a:tblGrid>
                <a:gridCol w="1961720">
                  <a:extLst>
                    <a:ext uri="{9D8B030D-6E8A-4147-A177-3AD203B41FA5}">
                      <a16:colId xmlns:a16="http://schemas.microsoft.com/office/drawing/2014/main" val="20000"/>
                    </a:ext>
                  </a:extLst>
                </a:gridCol>
                <a:gridCol w="1961720">
                  <a:extLst>
                    <a:ext uri="{9D8B030D-6E8A-4147-A177-3AD203B41FA5}">
                      <a16:colId xmlns:a16="http://schemas.microsoft.com/office/drawing/2014/main" val="20001"/>
                    </a:ext>
                  </a:extLst>
                </a:gridCol>
                <a:gridCol w="1961720">
                  <a:extLst>
                    <a:ext uri="{9D8B030D-6E8A-4147-A177-3AD203B41FA5}">
                      <a16:colId xmlns:a16="http://schemas.microsoft.com/office/drawing/2014/main" val="20002"/>
                    </a:ext>
                  </a:extLst>
                </a:gridCol>
              </a:tblGrid>
              <a:tr h="851666">
                <a:tc>
                  <a:txBody>
                    <a:bodyPr/>
                    <a:lstStyle/>
                    <a:p>
                      <a:pPr algn="ctr">
                        <a:lnSpc>
                          <a:spcPct val="120000"/>
                        </a:lnSpc>
                      </a:pPr>
                      <a:r>
                        <a:rPr lang="vi-VN" sz="2000" b="1" noProof="0" dirty="0"/>
                        <a:t>Nguyên liệu</a:t>
                      </a:r>
                    </a:p>
                    <a:p>
                      <a:pPr algn="ctr">
                        <a:lnSpc>
                          <a:spcPct val="120000"/>
                        </a:lnSpc>
                      </a:pPr>
                      <a:r>
                        <a:rPr lang="vi-VN" sz="2000" b="1" noProof="0" dirty="0"/>
                        <a:t>(chất lấy vào)</a:t>
                      </a:r>
                    </a:p>
                  </a:txBody>
                  <a:tcPr anchor="ctr">
                    <a:solidFill>
                      <a:schemeClr val="accent5">
                        <a:lumMod val="20000"/>
                        <a:lumOff val="80000"/>
                      </a:schemeClr>
                    </a:solidFill>
                  </a:tcPr>
                </a:tc>
                <a:tc>
                  <a:txBody>
                    <a:bodyPr/>
                    <a:lstStyle/>
                    <a:p>
                      <a:pPr algn="ctr">
                        <a:lnSpc>
                          <a:spcPct val="120000"/>
                        </a:lnSpc>
                      </a:pPr>
                      <a:r>
                        <a:rPr lang="vi-VN" sz="2000" b="1" noProof="0"/>
                        <a:t>Sản phẩm</a:t>
                      </a:r>
                    </a:p>
                    <a:p>
                      <a:pPr algn="ctr">
                        <a:lnSpc>
                          <a:spcPct val="120000"/>
                        </a:lnSpc>
                      </a:pPr>
                      <a:r>
                        <a:rPr lang="vi-VN" sz="2000" b="1" noProof="0"/>
                        <a:t>(chất tạo ra)</a:t>
                      </a:r>
                    </a:p>
                  </a:txBody>
                  <a:tcPr anchor="ctr">
                    <a:solidFill>
                      <a:schemeClr val="accent5">
                        <a:lumMod val="20000"/>
                        <a:lumOff val="80000"/>
                      </a:schemeClr>
                    </a:solidFill>
                  </a:tcPr>
                </a:tc>
                <a:tc>
                  <a:txBody>
                    <a:bodyPr/>
                    <a:lstStyle/>
                    <a:p>
                      <a:pPr algn="ctr">
                        <a:lnSpc>
                          <a:spcPct val="120000"/>
                        </a:lnSpc>
                      </a:pPr>
                      <a:r>
                        <a:rPr lang="vi-VN" sz="2000" b="1" noProof="0" dirty="0"/>
                        <a:t>Các yếu tố</a:t>
                      </a:r>
                    </a:p>
                    <a:p>
                      <a:pPr algn="ctr">
                        <a:lnSpc>
                          <a:spcPct val="120000"/>
                        </a:lnSpc>
                      </a:pPr>
                      <a:r>
                        <a:rPr lang="vi-VN" sz="2000" b="1" noProof="0" dirty="0"/>
                        <a:t>tham gia</a:t>
                      </a:r>
                    </a:p>
                  </a:txBody>
                  <a:tcPr anchor="ctr">
                    <a:solidFill>
                      <a:schemeClr val="accent5">
                        <a:lumMod val="20000"/>
                        <a:lumOff val="80000"/>
                      </a:schemeClr>
                    </a:solidFill>
                  </a:tcPr>
                </a:tc>
                <a:extLst>
                  <a:ext uri="{0D108BD9-81ED-4DB2-BD59-A6C34878D82A}">
                    <a16:rowId xmlns:a16="http://schemas.microsoft.com/office/drawing/2014/main" val="10000"/>
                  </a:ext>
                </a:extLst>
              </a:tr>
              <a:tr h="1910084">
                <a:tc>
                  <a:txBody>
                    <a:bodyPr/>
                    <a:lstStyle/>
                    <a:p>
                      <a:pPr algn="ctr">
                        <a:lnSpc>
                          <a:spcPct val="120000"/>
                        </a:lnSpc>
                      </a:pPr>
                      <a:r>
                        <a:rPr lang="vi-VN" sz="2000" noProof="0" dirty="0">
                          <a:solidFill>
                            <a:sysClr val="windowText" lastClr="000000"/>
                          </a:solidFill>
                        </a:rPr>
                        <a:t>Nước, </a:t>
                      </a:r>
                    </a:p>
                    <a:p>
                      <a:pPr algn="ctr">
                        <a:lnSpc>
                          <a:spcPct val="120000"/>
                        </a:lnSpc>
                      </a:pPr>
                      <a:r>
                        <a:rPr lang="vi-VN" sz="2000" noProof="0" dirty="0">
                          <a:solidFill>
                            <a:sysClr val="windowText" lastClr="000000"/>
                          </a:solidFill>
                        </a:rPr>
                        <a:t>chất khoáng</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Carbon dioxide</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Glucose và </a:t>
                      </a:r>
                    </a:p>
                    <a:p>
                      <a:pPr algn="ctr">
                        <a:lnSpc>
                          <a:spcPct val="120000"/>
                        </a:lnSpc>
                      </a:pPr>
                      <a:r>
                        <a:rPr lang="vi-VN" sz="2000" noProof="0" dirty="0">
                          <a:solidFill>
                            <a:sysClr val="windowText" lastClr="000000"/>
                          </a:solidFill>
                        </a:rPr>
                        <a:t>tinh bột</a:t>
                      </a:r>
                    </a:p>
                    <a:p>
                      <a:pPr algn="ctr">
                        <a:lnSpc>
                          <a:spcPct val="120000"/>
                        </a:lnSpc>
                      </a:pPr>
                      <a:endParaRPr lang="vi-VN" sz="2000" noProof="0" dirty="0">
                        <a:solidFill>
                          <a:sysClr val="windowText" lastClr="000000"/>
                        </a:solidFill>
                      </a:endParaRPr>
                    </a:p>
                    <a:p>
                      <a:pPr algn="ctr">
                        <a:lnSpc>
                          <a:spcPct val="120000"/>
                        </a:lnSpc>
                      </a:pPr>
                      <a:r>
                        <a:rPr lang="vi-VN" sz="2000" noProof="0" dirty="0">
                          <a:solidFill>
                            <a:sysClr val="windowText" lastClr="000000"/>
                          </a:solidFill>
                        </a:rPr>
                        <a:t>Oxygen</a:t>
                      </a:r>
                    </a:p>
                  </a:txBody>
                  <a:tcPr anchor="ctr">
                    <a:solidFill>
                      <a:schemeClr val="accent3">
                        <a:lumMod val="40000"/>
                        <a:lumOff val="60000"/>
                      </a:schemeClr>
                    </a:solidFill>
                  </a:tcPr>
                </a:tc>
                <a:tc>
                  <a:txBody>
                    <a:bodyPr/>
                    <a:lstStyle/>
                    <a:p>
                      <a:pPr algn="ctr">
                        <a:lnSpc>
                          <a:spcPct val="120000"/>
                        </a:lnSpc>
                      </a:pPr>
                      <a:r>
                        <a:rPr lang="vi-VN" sz="2000" noProof="0" dirty="0">
                          <a:solidFill>
                            <a:sysClr val="windowText" lastClr="000000"/>
                          </a:solidFill>
                        </a:rPr>
                        <a:t>Ánh sáng</a:t>
                      </a:r>
                    </a:p>
                    <a:p>
                      <a:pPr algn="ctr">
                        <a:lnSpc>
                          <a:spcPct val="120000"/>
                        </a:lnSpc>
                      </a:pPr>
                      <a:r>
                        <a:rPr lang="vi-VN" sz="2000" noProof="0" dirty="0">
                          <a:solidFill>
                            <a:sysClr val="windowText" lastClr="000000"/>
                          </a:solidFill>
                        </a:rPr>
                        <a:t>mặt trời</a:t>
                      </a:r>
                      <a:r>
                        <a:rPr lang="en-US" sz="2000" noProof="0" dirty="0">
                          <a:solidFill>
                            <a:sysClr val="windowText" lastClr="000000"/>
                          </a:solidFill>
                        </a:rPr>
                        <a:t>, </a:t>
                      </a:r>
                      <a:r>
                        <a:rPr lang="vi-VN" sz="2000" noProof="0" dirty="0">
                          <a:solidFill>
                            <a:sysClr val="windowText" lastClr="000000"/>
                          </a:solidFill>
                        </a:rPr>
                        <a:t>diệp lục</a:t>
                      </a:r>
                    </a:p>
                  </a:txBody>
                  <a:tcPr anchor="c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
        <p:nvSpPr>
          <p:cNvPr id="2" name="Cloud 1">
            <a:extLst>
              <a:ext uri="{FF2B5EF4-FFF2-40B4-BE49-F238E27FC236}">
                <a16:creationId xmlns:a16="http://schemas.microsoft.com/office/drawing/2014/main" id="{330773E6-A4A4-405B-84D0-2E3035DB1018}"/>
              </a:ext>
            </a:extLst>
          </p:cNvPr>
          <p:cNvSpPr/>
          <p:nvPr/>
        </p:nvSpPr>
        <p:spPr>
          <a:xfrm>
            <a:off x="2274156" y="963156"/>
            <a:ext cx="2712215" cy="178256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Những chất nào được cây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lấy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vào</a:t>
            </a:r>
            <a:r>
              <a:rPr lang="vi-VN" sz="2000" b="1" dirty="0">
                <a:latin typeface="Arial" panose="020B0604020202020204" pitchFamily="34" charset="0"/>
                <a:cs typeface="Arial" panose="020B0604020202020204" pitchFamily="34" charset="0"/>
              </a:rPr>
              <a:t> và </a:t>
            </a:r>
            <a:r>
              <a:rPr lang="en-US" sz="2000" b="1" dirty="0" err="1">
                <a:latin typeface="Arial" panose="020B0604020202020204" pitchFamily="34" charset="0"/>
                <a:cs typeface="Arial" panose="020B0604020202020204" pitchFamily="34" charset="0"/>
              </a:rPr>
              <a:t>tạo</a:t>
            </a:r>
            <a:r>
              <a:rPr lang="vi-VN" sz="2000" b="1" dirty="0">
                <a:latin typeface="Arial" panose="020B0604020202020204" pitchFamily="34" charset="0"/>
                <a:cs typeface="Arial" panose="020B0604020202020204" pitchFamily="34" charset="0"/>
              </a:rPr>
              <a:t> ra?</a:t>
            </a:r>
            <a:endParaRPr lang="en-US" sz="20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7</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vi-VN"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52" name="TextBox 51"/>
          <p:cNvSpPr txBox="1"/>
          <p:nvPr/>
        </p:nvSpPr>
        <p:spPr>
          <a:xfrm>
            <a:off x="6843752" y="1064466"/>
            <a:ext cx="4912188" cy="996876"/>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C</a:t>
            </a:r>
            <a:r>
              <a:rPr lang="en-US" sz="2800" b="1" dirty="0" err="1">
                <a:solidFill>
                  <a:schemeClr val="accent6">
                    <a:lumMod val="50000"/>
                  </a:schemeClr>
                </a:solidFill>
              </a:rPr>
              <a:t>âu</a:t>
            </a:r>
            <a:r>
              <a:rPr lang="en-US" sz="2800" b="1" dirty="0">
                <a:solidFill>
                  <a:schemeClr val="accent6">
                    <a:lumMod val="50000"/>
                  </a:schemeClr>
                </a:solidFill>
              </a:rPr>
              <a:t> 3: C</a:t>
            </a:r>
            <a:r>
              <a:rPr lang="vi-VN" sz="2800" b="1" dirty="0">
                <a:solidFill>
                  <a:schemeClr val="accent6">
                    <a:lumMod val="50000"/>
                  </a:schemeClr>
                </a:solidFill>
              </a:rPr>
              <a:t>â</a:t>
            </a:r>
            <a:r>
              <a:rPr lang="en-US" sz="2800" b="1" dirty="0">
                <a:solidFill>
                  <a:schemeClr val="accent6">
                    <a:lumMod val="50000"/>
                  </a:schemeClr>
                </a:solidFill>
              </a:rPr>
              <a:t>y </a:t>
            </a:r>
            <a:r>
              <a:rPr lang="en-US" sz="2800" b="1" dirty="0" err="1">
                <a:solidFill>
                  <a:schemeClr val="accent6">
                    <a:lumMod val="50000"/>
                  </a:schemeClr>
                </a:solidFill>
              </a:rPr>
              <a:t>lấy</a:t>
            </a:r>
            <a:r>
              <a:rPr lang="en-US" sz="2800" b="1" dirty="0">
                <a:solidFill>
                  <a:schemeClr val="accent6">
                    <a:lumMod val="50000"/>
                  </a:schemeClr>
                </a:solidFill>
              </a:rPr>
              <a:t> </a:t>
            </a:r>
            <a:r>
              <a:rPr lang="en-US" sz="2800" b="1" dirty="0" err="1">
                <a:solidFill>
                  <a:schemeClr val="accent6">
                    <a:lumMod val="50000"/>
                  </a:schemeClr>
                </a:solidFill>
              </a:rPr>
              <a:t>các</a:t>
            </a:r>
            <a:r>
              <a:rPr lang="en-US" sz="2800" b="1" dirty="0">
                <a:solidFill>
                  <a:schemeClr val="accent6">
                    <a:lumMod val="50000"/>
                  </a:schemeClr>
                </a:solidFill>
              </a:rPr>
              <a:t> </a:t>
            </a:r>
            <a:r>
              <a:rPr lang="en-US" sz="2800" b="1" dirty="0" err="1">
                <a:solidFill>
                  <a:schemeClr val="accent6">
                    <a:lumMod val="50000"/>
                  </a:schemeClr>
                </a:solidFill>
              </a:rPr>
              <a:t>nguyên</a:t>
            </a:r>
            <a:r>
              <a:rPr lang="en-US" sz="2800" b="1" dirty="0">
                <a:solidFill>
                  <a:schemeClr val="accent6">
                    <a:lumMod val="50000"/>
                  </a:schemeClr>
                </a:solidFill>
              </a:rPr>
              <a:t> </a:t>
            </a:r>
            <a:r>
              <a:rPr lang="en-US" sz="2800" b="1" dirty="0" err="1">
                <a:solidFill>
                  <a:schemeClr val="accent6">
                    <a:lumMod val="50000"/>
                  </a:schemeClr>
                </a:solidFill>
              </a:rPr>
              <a:t>liệu</a:t>
            </a:r>
            <a:r>
              <a:rPr lang="en-US" sz="2800" b="1" dirty="0">
                <a:solidFill>
                  <a:schemeClr val="accent6">
                    <a:lumMod val="50000"/>
                  </a:schemeClr>
                </a:solidFill>
              </a:rPr>
              <a:t> </a:t>
            </a:r>
            <a:r>
              <a:rPr lang="en-US" sz="2800" b="1" dirty="0" err="1">
                <a:solidFill>
                  <a:schemeClr val="accent6">
                    <a:lumMod val="50000"/>
                  </a:schemeClr>
                </a:solidFill>
              </a:rPr>
              <a:t>này</a:t>
            </a:r>
            <a:r>
              <a:rPr lang="en-US" sz="2800" b="1" dirty="0">
                <a:solidFill>
                  <a:schemeClr val="accent6">
                    <a:lumMod val="50000"/>
                  </a:schemeClr>
                </a:solidFill>
              </a:rPr>
              <a:t> </a:t>
            </a:r>
            <a:r>
              <a:rPr lang="en-US" sz="2800" b="1" dirty="0" err="1">
                <a:solidFill>
                  <a:schemeClr val="accent6">
                    <a:lumMod val="50000"/>
                  </a:schemeClr>
                </a:solidFill>
              </a:rPr>
              <a:t>từ</a:t>
            </a:r>
            <a:r>
              <a:rPr lang="en-US" sz="2800" b="1" dirty="0">
                <a:solidFill>
                  <a:schemeClr val="accent6">
                    <a:lumMod val="50000"/>
                  </a:schemeClr>
                </a:solidFill>
              </a:rPr>
              <a:t> </a:t>
            </a:r>
            <a:r>
              <a:rPr lang="en-US" sz="2800" b="1" dirty="0" err="1">
                <a:solidFill>
                  <a:schemeClr val="accent6">
                    <a:lumMod val="50000"/>
                  </a:schemeClr>
                </a:solidFill>
              </a:rPr>
              <a:t>đâu</a:t>
            </a:r>
            <a:r>
              <a:rPr lang="en-US" sz="2800" b="1" dirty="0">
                <a:solidFill>
                  <a:schemeClr val="accent6">
                    <a:lumMod val="50000"/>
                  </a:schemeClr>
                </a:solidFill>
              </a:rPr>
              <a:t>?</a:t>
            </a:r>
            <a:endParaRPr lang="vi-VN" sz="2800" dirty="0"/>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4017" y="1111921"/>
            <a:ext cx="657290" cy="657290"/>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26" name="Graphic 25"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sp>
        <p:nvSpPr>
          <p:cNvPr id="3" name="Cloud 2">
            <a:extLst>
              <a:ext uri="{FF2B5EF4-FFF2-40B4-BE49-F238E27FC236}">
                <a16:creationId xmlns:a16="http://schemas.microsoft.com/office/drawing/2014/main" id="{44A0D381-08A5-4A82-BA4C-0CC21DE83F52}"/>
              </a:ext>
            </a:extLst>
          </p:cNvPr>
          <p:cNvSpPr/>
          <p:nvPr/>
        </p:nvSpPr>
        <p:spPr>
          <a:xfrm>
            <a:off x="7056858" y="2388877"/>
            <a:ext cx="3100218" cy="19760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Quang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9581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2"/>
          </p:nvPr>
        </p:nvSpPr>
        <p:spPr/>
        <p:txBody>
          <a:bodyPr/>
          <a:lstStyle/>
          <a:p>
            <a:fld id="{17F55963-6440-4C45-BA09-4E6A99D1BBE0}" type="slidenum">
              <a:rPr lang="en-US" smtClean="0"/>
              <a:t>8</a:t>
            </a:fld>
            <a:endParaRPr lang="en-US"/>
          </a:p>
        </p:txBody>
      </p:sp>
      <p:pic>
        <p:nvPicPr>
          <p:cNvPr id="3080" name="Picture 8" descr="Green leaf circle Royalty Free Vector Image - VectorStock"/>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33400" y="325513"/>
            <a:ext cx="343043" cy="738664"/>
          </a:xfrm>
          <a:prstGeom prst="rect">
            <a:avLst/>
          </a:prstGeom>
          <a:noFill/>
        </p:spPr>
        <p:txBody>
          <a:bodyPr wrap="none" lIns="0" tIns="0" rIns="0" bIns="0" rtlCol="0">
            <a:spAutoFit/>
          </a:bodyPr>
          <a:lstStyle/>
          <a:p>
            <a:pPr algn="l"/>
            <a:r>
              <a:rPr lang="en-US" sz="4800" b="1" dirty="0">
                <a:solidFill>
                  <a:schemeClr val="tx2">
                    <a:lumMod val="50000"/>
                  </a:schemeClr>
                </a:solidFill>
              </a:rPr>
              <a:t>1</a:t>
            </a:r>
          </a:p>
        </p:txBody>
      </p:sp>
      <p:sp>
        <p:nvSpPr>
          <p:cNvPr id="37" name="TextBox 36"/>
          <p:cNvSpPr txBox="1"/>
          <p:nvPr/>
        </p:nvSpPr>
        <p:spPr>
          <a:xfrm>
            <a:off x="1371600" y="426534"/>
            <a:ext cx="4206280" cy="536622"/>
          </a:xfrm>
          <a:prstGeom prst="rect">
            <a:avLst/>
          </a:prstGeom>
          <a:noFill/>
        </p:spPr>
        <p:txBody>
          <a:bodyPr wrap="none" lIns="0" tIns="0" rIns="0" bIns="0" rtlCol="0">
            <a:spAutoFit/>
          </a:bodyPr>
          <a:lstStyle/>
          <a:p>
            <a:pPr>
              <a:lnSpc>
                <a:spcPct val="120000"/>
              </a:lnSpc>
            </a:pPr>
            <a:r>
              <a:rPr lang="vi-VN" sz="3200" b="1" dirty="0"/>
              <a:t>Khái niệm quang hợp</a:t>
            </a:r>
          </a:p>
        </p:txBody>
      </p:sp>
      <p:grpSp>
        <p:nvGrpSpPr>
          <p:cNvPr id="7" name="Group 6"/>
          <p:cNvGrpSpPr/>
          <p:nvPr/>
        </p:nvGrpSpPr>
        <p:grpSpPr>
          <a:xfrm>
            <a:off x="845375" y="1339457"/>
            <a:ext cx="10052011" cy="1384995"/>
            <a:chOff x="6050197" y="2298391"/>
            <a:chExt cx="9212535" cy="1384995"/>
          </a:xfrm>
        </p:grpSpPr>
        <p:pic>
          <p:nvPicPr>
            <p:cNvPr id="23" name="Picture 2" descr="Leaf icon imag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5834" b="11667"/>
            <a:stretch>
              <a:fillRect/>
            </a:stretch>
          </p:blipFill>
          <p:spPr bwMode="auto">
            <a:xfrm>
              <a:off x="6050197" y="2412691"/>
              <a:ext cx="609600" cy="5431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7548" y="2298391"/>
              <a:ext cx="8485184" cy="1384995"/>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Quang hợp </a:t>
              </a:r>
              <a:r>
                <a:rPr lang="vi-VN" sz="2400" dirty="0">
                  <a:latin typeface="Arial" panose="020B0604020202020204" pitchFamily="34" charset="0"/>
                  <a:cs typeface="Arial" panose="020B0604020202020204" pitchFamily="34" charset="0"/>
                </a:rPr>
                <a:t>là quá trình</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lá cây sử dụng </a:t>
              </a:r>
              <a:r>
                <a:rPr lang="vi-VN" sz="2400" b="1" dirty="0">
                  <a:latin typeface="Arial" panose="020B0604020202020204" pitchFamily="34" charset="0"/>
                  <a:cs typeface="Arial" panose="020B0604020202020204" pitchFamily="34" charset="0"/>
                </a:rPr>
                <a:t>nước và khí </a:t>
              </a:r>
              <a:r>
                <a:rPr lang="en-US" sz="2400" b="1" dirty="0">
                  <a:latin typeface="Arial" panose="020B0604020202020204" pitchFamily="34" charset="0"/>
                  <a:cs typeface="Arial" panose="020B0604020202020204" pitchFamily="34" charset="0"/>
                </a:rPr>
                <a:t>carbon dioxide </a:t>
              </a:r>
              <a:r>
                <a:rPr lang="vi-VN" sz="2400" dirty="0">
                  <a:latin typeface="Arial" panose="020B0604020202020204" pitchFamily="34" charset="0"/>
                  <a:cs typeface="Arial" panose="020B0604020202020204" pitchFamily="34" charset="0"/>
                </a:rPr>
                <a:t>nhờ </a:t>
              </a:r>
              <a:r>
                <a:rPr lang="vi-VN" sz="2400" dirty="0">
                  <a:solidFill>
                    <a:srgbClr val="FF0000"/>
                  </a:solidFill>
                  <a:latin typeface="Arial" panose="020B0604020202020204" pitchFamily="34" charset="0"/>
                  <a:cs typeface="Arial" panose="020B0604020202020204" pitchFamily="34" charset="0"/>
                </a:rPr>
                <a:t>năng lượng ánh sáng </a:t>
              </a:r>
              <a:r>
                <a:rPr lang="vi-VN" sz="2400" dirty="0">
                  <a:latin typeface="Arial" panose="020B0604020202020204" pitchFamily="34" charset="0"/>
                  <a:cs typeface="Arial" panose="020B0604020202020204" pitchFamily="34" charset="0"/>
                </a:rPr>
                <a:t>đã được diệp lục hấp thu để </a:t>
              </a:r>
              <a:r>
                <a:rPr lang="vi-VN" sz="2400" b="1" dirty="0">
                  <a:latin typeface="Arial" panose="020B0604020202020204" pitchFamily="34" charset="0"/>
                  <a:cs typeface="Arial" panose="020B0604020202020204" pitchFamily="34" charset="0"/>
                </a:rPr>
                <a:t>tổng hợp chất hữu cơ và giải phóng ox</a:t>
              </a:r>
              <a:r>
                <a:rPr lang="en-US" sz="2400" b="1" dirty="0">
                  <a:latin typeface="Arial" panose="020B0604020202020204" pitchFamily="34" charset="0"/>
                  <a:cs typeface="Arial" panose="020B0604020202020204" pitchFamily="34" charset="0"/>
                </a:rPr>
                <a:t>y</a:t>
              </a:r>
              <a:r>
                <a:rPr lang="vi-VN" sz="2400" b="1" dirty="0">
                  <a:latin typeface="Arial" panose="020B0604020202020204" pitchFamily="34" charset="0"/>
                  <a:cs typeface="Arial" panose="020B0604020202020204" pitchFamily="34" charset="0"/>
                </a:rPr>
                <a:t>gen</a:t>
              </a:r>
              <a:r>
                <a:rPr lang="en-US" sz="2400" dirty="0">
                  <a:latin typeface="Arial" panose="020B0604020202020204" pitchFamily="34" charset="0"/>
                  <a:cs typeface="Arial" panose="020B0604020202020204" pitchFamily="34" charset="0"/>
                </a:rPr>
                <a:t>.</a:t>
              </a:r>
              <a:endParaRPr lang="en-US" sz="2400" dirty="0"/>
            </a:p>
          </p:txBody>
        </p:sp>
      </p:grpSp>
      <p:pic>
        <p:nvPicPr>
          <p:cNvPr id="3" name="Picture 2">
            <a:extLst>
              <a:ext uri="{FF2B5EF4-FFF2-40B4-BE49-F238E27FC236}">
                <a16:creationId xmlns:a16="http://schemas.microsoft.com/office/drawing/2014/main" id="{377EE9A3-8037-433B-B120-6DB5E50749A0}"/>
              </a:ext>
            </a:extLst>
          </p:cNvPr>
          <p:cNvPicPr>
            <a:picLocks noChangeAspect="1"/>
          </p:cNvPicPr>
          <p:nvPr/>
        </p:nvPicPr>
        <p:blipFill>
          <a:blip r:embed="rId6"/>
          <a:stretch>
            <a:fillRect/>
          </a:stretch>
        </p:blipFill>
        <p:spPr>
          <a:xfrm>
            <a:off x="10158926" y="430375"/>
            <a:ext cx="1322947" cy="131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0" y="1439456"/>
            <a:ext cx="12192000" cy="5418544"/>
            <a:chOff x="0" y="1439456"/>
            <a:chExt cx="12192000" cy="5418544"/>
          </a:xfrm>
        </p:grpSpPr>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60272" r="5042"/>
            <a:stretch>
              <a:fillRect/>
            </a:stretch>
          </p:blipFill>
          <p:spPr>
            <a:xfrm flipH="1">
              <a:off x="9046652" y="1439456"/>
              <a:ext cx="3145348" cy="5418544"/>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5042"/>
            <a:stretch>
              <a:fillRect/>
            </a:stretch>
          </p:blipFill>
          <p:spPr>
            <a:xfrm>
              <a:off x="436052" y="1439456"/>
              <a:ext cx="8610600" cy="5418544"/>
            </a:xfrm>
            <a:prstGeom prst="rect">
              <a:avLst/>
            </a:prstGeom>
          </p:spPr>
        </p:pic>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2129" t="79684" r="91006"/>
            <a:stretch>
              <a:fillRect/>
            </a:stretch>
          </p:blipFill>
          <p:spPr>
            <a:xfrm flipH="1">
              <a:off x="0" y="5757186"/>
              <a:ext cx="622546" cy="1100814"/>
            </a:xfrm>
            <a:prstGeom prst="rect">
              <a:avLst/>
            </a:prstGeom>
          </p:spPr>
        </p:pic>
      </p:grpSp>
      <p:sp>
        <p:nvSpPr>
          <p:cNvPr id="14" name="Slide Number Placeholder 4"/>
          <p:cNvSpPr>
            <a:spLocks noGrp="1"/>
          </p:cNvSpPr>
          <p:nvPr>
            <p:ph type="sldNum" sz="quarter" idx="12"/>
          </p:nvPr>
        </p:nvSpPr>
        <p:spPr/>
        <p:txBody>
          <a:bodyPr/>
          <a:lstStyle/>
          <a:p>
            <a:fld id="{17F55963-6440-4C45-BA09-4E6A99D1BBE0}" type="slidenum">
              <a:rPr lang="vi-VN" smtClean="0"/>
              <a:t>9</a:t>
            </a:fld>
            <a:endParaRPr lang="vi-VN" dirty="0"/>
          </a:p>
        </p:txBody>
      </p:sp>
      <p:pic>
        <p:nvPicPr>
          <p:cNvPr id="3080" name="Picture 8" descr="Green leaf circle Royalty Free Vector Image - Vecto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074"/>
          <a:stretch>
            <a:fillRect/>
          </a:stretch>
        </p:blipFill>
        <p:spPr bwMode="auto">
          <a:xfrm>
            <a:off x="142875" y="123825"/>
            <a:ext cx="1162970" cy="11420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326743" y="1064177"/>
            <a:ext cx="6865257" cy="45746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2838" y="325513"/>
            <a:ext cx="343043" cy="738664"/>
          </a:xfrm>
          <a:prstGeom prst="rect">
            <a:avLst/>
          </a:prstGeom>
          <a:noFill/>
        </p:spPr>
        <p:txBody>
          <a:bodyPr wrap="none" lIns="0" tIns="0" rIns="0" bIns="0" rtlCol="0">
            <a:spAutoFit/>
          </a:bodyPr>
          <a:lstStyle/>
          <a:p>
            <a:pPr algn="l"/>
            <a:r>
              <a:rPr lang="en-US" sz="4800" b="1">
                <a:solidFill>
                  <a:schemeClr val="tx2">
                    <a:lumMod val="50000"/>
                  </a:schemeClr>
                </a:solidFill>
              </a:rPr>
              <a:t>2</a:t>
            </a:r>
          </a:p>
        </p:txBody>
      </p:sp>
      <p:sp>
        <p:nvSpPr>
          <p:cNvPr id="37" name="TextBox 36"/>
          <p:cNvSpPr txBox="1"/>
          <p:nvPr/>
        </p:nvSpPr>
        <p:spPr>
          <a:xfrm>
            <a:off x="1371600" y="426534"/>
            <a:ext cx="4615046" cy="536622"/>
          </a:xfrm>
          <a:prstGeom prst="rect">
            <a:avLst/>
          </a:prstGeom>
          <a:noFill/>
        </p:spPr>
        <p:txBody>
          <a:bodyPr wrap="none" lIns="0" tIns="0" rIns="0" bIns="0" rtlCol="0">
            <a:spAutoFit/>
          </a:bodyPr>
          <a:lstStyle/>
          <a:p>
            <a:pPr>
              <a:lnSpc>
                <a:spcPct val="120000"/>
              </a:lnSpc>
            </a:pPr>
            <a:r>
              <a:rPr lang="vi-VN" sz="3200" b="1" dirty="0"/>
              <a:t>Phương trình tổng quát</a:t>
            </a:r>
          </a:p>
        </p:txBody>
      </p:sp>
      <p:pic>
        <p:nvPicPr>
          <p:cNvPr id="31" name="Graphic 30"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570713">
            <a:off x="4247639" y="3241677"/>
            <a:ext cx="914400" cy="914400"/>
          </a:xfrm>
          <a:prstGeom prst="rect">
            <a:avLst/>
          </a:prstGeom>
        </p:spPr>
      </p:pic>
      <p:sp>
        <p:nvSpPr>
          <p:cNvPr id="35" name="TextBox 34"/>
          <p:cNvSpPr txBox="1"/>
          <p:nvPr/>
        </p:nvSpPr>
        <p:spPr>
          <a:xfrm>
            <a:off x="4474652" y="2839566"/>
            <a:ext cx="1183016" cy="246221"/>
          </a:xfrm>
          <a:prstGeom prst="rect">
            <a:avLst/>
          </a:prstGeom>
          <a:noFill/>
        </p:spPr>
        <p:txBody>
          <a:bodyPr wrap="none" lIns="0" tIns="0" rIns="0" bIns="0" rtlCol="0">
            <a:spAutoFit/>
          </a:bodyPr>
          <a:lstStyle/>
          <a:p>
            <a:pPr algn="l"/>
            <a:r>
              <a:rPr lang="vi-VN" sz="1600" b="1" dirty="0"/>
              <a:t>Oxygen (O</a:t>
            </a:r>
            <a:r>
              <a:rPr lang="vi-VN" sz="1600" b="1" baseline="-25000" dirty="0"/>
              <a:t>2</a:t>
            </a:r>
            <a:r>
              <a:rPr lang="vi-VN" sz="1600" b="1" dirty="0"/>
              <a:t>)</a:t>
            </a:r>
          </a:p>
        </p:txBody>
      </p:sp>
      <p:pic>
        <p:nvPicPr>
          <p:cNvPr id="41" name="Graphic 40" descr="Arrow: Counter-clockwise curve with solid fill"/>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786360" flipH="1">
            <a:off x="1138198" y="4389282"/>
            <a:ext cx="914400" cy="914400"/>
          </a:xfrm>
          <a:prstGeom prst="rect">
            <a:avLst/>
          </a:prstGeom>
        </p:spPr>
      </p:pic>
      <p:sp>
        <p:nvSpPr>
          <p:cNvPr id="44" name="TextBox 43"/>
          <p:cNvSpPr txBox="1"/>
          <p:nvPr/>
        </p:nvSpPr>
        <p:spPr>
          <a:xfrm>
            <a:off x="1152632" y="3322482"/>
            <a:ext cx="932948" cy="520655"/>
          </a:xfrm>
          <a:prstGeom prst="rect">
            <a:avLst/>
          </a:prstGeom>
          <a:noFill/>
        </p:spPr>
        <p:txBody>
          <a:bodyPr wrap="none" lIns="0" tIns="0" rIns="0" bIns="0" rtlCol="0">
            <a:spAutoFit/>
          </a:bodyPr>
          <a:lstStyle/>
          <a:p>
            <a:pPr algn="ctr">
              <a:lnSpc>
                <a:spcPct val="110000"/>
              </a:lnSpc>
            </a:pPr>
            <a:r>
              <a:rPr lang="vi-VN" sz="1600" b="1" dirty="0"/>
              <a:t>Ánh sáng</a:t>
            </a:r>
          </a:p>
          <a:p>
            <a:pPr algn="ctr">
              <a:lnSpc>
                <a:spcPct val="110000"/>
              </a:lnSpc>
            </a:pPr>
            <a:r>
              <a:rPr lang="vi-VN" sz="1600" b="1" dirty="0"/>
              <a:t>mặt trời</a:t>
            </a:r>
          </a:p>
        </p:txBody>
      </p:sp>
      <p:sp>
        <p:nvSpPr>
          <p:cNvPr id="45" name="TextBox 44"/>
          <p:cNvSpPr txBox="1"/>
          <p:nvPr/>
        </p:nvSpPr>
        <p:spPr>
          <a:xfrm>
            <a:off x="1019089" y="6394551"/>
            <a:ext cx="1240724" cy="246221"/>
          </a:xfrm>
          <a:prstGeom prst="rect">
            <a:avLst/>
          </a:prstGeom>
          <a:noFill/>
        </p:spPr>
        <p:txBody>
          <a:bodyPr wrap="none" lIns="0" tIns="0" rIns="0" bIns="0" rtlCol="0">
            <a:spAutoFit/>
          </a:bodyPr>
          <a:lstStyle/>
          <a:p>
            <a:pPr algn="ctr"/>
            <a:r>
              <a:rPr lang="vi-VN" sz="1600" b="1" dirty="0">
                <a:solidFill>
                  <a:schemeClr val="bg1"/>
                </a:solidFill>
              </a:rPr>
              <a:t>Chất khoáng</a:t>
            </a:r>
          </a:p>
        </p:txBody>
      </p:sp>
      <p:sp>
        <p:nvSpPr>
          <p:cNvPr id="46" name="TextBox 45"/>
          <p:cNvSpPr txBox="1"/>
          <p:nvPr/>
        </p:nvSpPr>
        <p:spPr>
          <a:xfrm>
            <a:off x="4451353" y="6345939"/>
            <a:ext cx="1134926" cy="246221"/>
          </a:xfrm>
          <a:prstGeom prst="rect">
            <a:avLst/>
          </a:prstGeom>
          <a:noFill/>
        </p:spPr>
        <p:txBody>
          <a:bodyPr wrap="none" lIns="0" tIns="0" rIns="0" bIns="0" rtlCol="0">
            <a:spAutoFit/>
          </a:bodyPr>
          <a:lstStyle/>
          <a:p>
            <a:pPr algn="ctr"/>
            <a:r>
              <a:rPr lang="vi-VN" sz="1600" b="1" dirty="0">
                <a:solidFill>
                  <a:schemeClr val="bg1"/>
                </a:solidFill>
              </a:rPr>
              <a:t>Nước (H</a:t>
            </a:r>
            <a:r>
              <a:rPr lang="vi-VN" sz="1600" b="1" baseline="-25000" dirty="0">
                <a:solidFill>
                  <a:schemeClr val="bg1"/>
                </a:solidFill>
              </a:rPr>
              <a:t>2</a:t>
            </a:r>
            <a:r>
              <a:rPr lang="vi-VN" sz="1600" b="1" dirty="0">
                <a:solidFill>
                  <a:schemeClr val="bg1"/>
                </a:solidFill>
              </a:rPr>
              <a:t>O)</a:t>
            </a:r>
          </a:p>
        </p:txBody>
      </p:sp>
      <p:pic>
        <p:nvPicPr>
          <p:cNvPr id="40" name="Graphic 39" descr="Line arrow: Counter-clockwise curve with solid fill"/>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6308529" flipH="1">
            <a:off x="4046578" y="5690598"/>
            <a:ext cx="799593" cy="799593"/>
          </a:xfrm>
          <a:prstGeom prst="rect">
            <a:avLst/>
          </a:prstGeom>
        </p:spPr>
      </p:pic>
      <p:sp>
        <p:nvSpPr>
          <p:cNvPr id="42" name="TextBox 41"/>
          <p:cNvSpPr txBox="1"/>
          <p:nvPr/>
        </p:nvSpPr>
        <p:spPr>
          <a:xfrm>
            <a:off x="596591" y="5236532"/>
            <a:ext cx="1492396" cy="520655"/>
          </a:xfrm>
          <a:prstGeom prst="rect">
            <a:avLst/>
          </a:prstGeom>
          <a:noFill/>
        </p:spPr>
        <p:txBody>
          <a:bodyPr wrap="none" lIns="0" tIns="0" rIns="0" bIns="0" rtlCol="0">
            <a:spAutoFit/>
          </a:bodyPr>
          <a:lstStyle/>
          <a:p>
            <a:pPr algn="ctr">
              <a:lnSpc>
                <a:spcPct val="110000"/>
              </a:lnSpc>
            </a:pPr>
            <a:r>
              <a:rPr lang="vi-VN" sz="1600" b="1" dirty="0"/>
              <a:t>Carbon dioxide</a:t>
            </a:r>
          </a:p>
          <a:p>
            <a:pPr algn="ctr">
              <a:lnSpc>
                <a:spcPct val="110000"/>
              </a:lnSpc>
            </a:pPr>
            <a:r>
              <a:rPr lang="vi-VN" sz="1600" b="1" dirty="0"/>
              <a:t>(CO</a:t>
            </a:r>
            <a:r>
              <a:rPr lang="vi-VN" sz="1600" b="1" baseline="-25000" dirty="0"/>
              <a:t>2</a:t>
            </a:r>
            <a:r>
              <a:rPr lang="vi-VN" sz="1600" b="1" dirty="0"/>
              <a:t>)</a:t>
            </a:r>
          </a:p>
        </p:txBody>
      </p:sp>
      <p:sp>
        <p:nvSpPr>
          <p:cNvPr id="24" name="TextBox 23"/>
          <p:cNvSpPr txBox="1"/>
          <p:nvPr/>
        </p:nvSpPr>
        <p:spPr>
          <a:xfrm>
            <a:off x="4772732" y="4131376"/>
            <a:ext cx="943656" cy="520655"/>
          </a:xfrm>
          <a:prstGeom prst="rect">
            <a:avLst/>
          </a:prstGeom>
          <a:noFill/>
        </p:spPr>
        <p:txBody>
          <a:bodyPr wrap="none" lIns="0" tIns="0" rIns="0" bIns="0" rtlCol="0">
            <a:spAutoFit/>
          </a:bodyPr>
          <a:lstStyle/>
          <a:p>
            <a:pPr algn="ctr">
              <a:lnSpc>
                <a:spcPct val="110000"/>
              </a:lnSpc>
            </a:pPr>
            <a:r>
              <a:rPr lang="vi-VN" sz="1600" b="1" dirty="0"/>
              <a:t>Glucose</a:t>
            </a:r>
          </a:p>
          <a:p>
            <a:pPr algn="ctr">
              <a:lnSpc>
                <a:spcPct val="110000"/>
              </a:lnSpc>
            </a:pPr>
            <a:r>
              <a:rPr lang="vi-VN" sz="1600" b="1" dirty="0"/>
              <a:t>(Tinh bột)</a:t>
            </a:r>
          </a:p>
        </p:txBody>
      </p:sp>
      <p:pic>
        <p:nvPicPr>
          <p:cNvPr id="32" name="Graphic 31" descr="Arrow: Counter-clockwise curve with solid fill"/>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57453">
            <a:off x="3916746" y="3950525"/>
            <a:ext cx="825240" cy="825240"/>
          </a:xfrm>
          <a:prstGeom prst="rect">
            <a:avLst/>
          </a:prstGeom>
        </p:spPr>
      </p:pic>
      <p:sp>
        <p:nvSpPr>
          <p:cNvPr id="33" name="Cloud 32">
            <a:extLst>
              <a:ext uri="{FF2B5EF4-FFF2-40B4-BE49-F238E27FC236}">
                <a16:creationId xmlns:a16="http://schemas.microsoft.com/office/drawing/2014/main" id="{13562F64-ADF6-42FE-A78F-9FE09013F015}"/>
              </a:ext>
            </a:extLst>
          </p:cNvPr>
          <p:cNvSpPr/>
          <p:nvPr/>
        </p:nvSpPr>
        <p:spPr>
          <a:xfrm>
            <a:off x="5801443" y="963156"/>
            <a:ext cx="4973394" cy="263117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chia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4" name="Cloud 3">
            <a:extLst>
              <a:ext uri="{FF2B5EF4-FFF2-40B4-BE49-F238E27FC236}">
                <a16:creationId xmlns:a16="http://schemas.microsoft.com/office/drawing/2014/main" id="{D1E2AD39-1344-4CC2-8242-6EA0DDE9A2B1}"/>
              </a:ext>
            </a:extLst>
          </p:cNvPr>
          <p:cNvSpPr/>
          <p:nvPr/>
        </p:nvSpPr>
        <p:spPr>
          <a:xfrm>
            <a:off x="6273553" y="1927975"/>
            <a:ext cx="4152492" cy="2724056"/>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t>Vậy làm sao để biểu diễn toàn bộ quá trình bằng phương trình tổng quát?</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3"/>
                                        </p:tgtEl>
                                      </p:cBhvr>
                                    </p:animEffect>
                                    <p:anim calcmode="lin" valueType="num">
                                      <p:cBhvr>
                                        <p:cTn id="7" dur="1000"/>
                                        <p:tgtEl>
                                          <p:spTgt spid="33"/>
                                        </p:tgtEl>
                                        <p:attrNameLst>
                                          <p:attrName>ppt_x</p:attrName>
                                        </p:attrNameLst>
                                      </p:cBhvr>
                                      <p:tavLst>
                                        <p:tav tm="0">
                                          <p:val>
                                            <p:strVal val="ppt_x"/>
                                          </p:val>
                                        </p:tav>
                                        <p:tav tm="100000">
                                          <p:val>
                                            <p:strVal val="ppt_x"/>
                                          </p:val>
                                        </p:tav>
                                      </p:tavLst>
                                    </p:anim>
                                    <p:anim calcmode="lin" valueType="num">
                                      <p:cBhvr>
                                        <p:cTn id="8" dur="1000"/>
                                        <p:tgtEl>
                                          <p:spTgt spid="33"/>
                                        </p:tgtEl>
                                        <p:attrNameLst>
                                          <p:attrName>ppt_y</p:attrName>
                                        </p:attrNameLst>
                                      </p:cBhvr>
                                      <p:tavLst>
                                        <p:tav tm="0">
                                          <p:val>
                                            <p:strVal val="ppt_y"/>
                                          </p:val>
                                        </p:tav>
                                        <p:tav tm="100000">
                                          <p:val>
                                            <p:strVal val="ppt_y+.1"/>
                                          </p:val>
                                        </p:tav>
                                      </p:tavLst>
                                    </p:anim>
                                    <p:set>
                                      <p:cBhvr>
                                        <p:cTn id="9" dur="1" fill="hold">
                                          <p:stCondLst>
                                            <p:cond delay="999"/>
                                          </p:stCondLst>
                                        </p:cTn>
                                        <p:tgtEl>
                                          <p:spTgt spid="3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1341</Words>
  <Application>Microsoft Office PowerPoint</Application>
  <PresentationFormat>Widescreen</PresentationFormat>
  <Paragraphs>210</Paragraphs>
  <Slides>24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Avenir Next LT Pro</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Vân Lê Thị</dc:creator>
  <cp:lastModifiedBy>Thảo Vân Lê Thị</cp:lastModifiedBy>
  <cp:revision>9</cp:revision>
  <dcterms:created xsi:type="dcterms:W3CDTF">2024-09-19T11:33:42Z</dcterms:created>
  <dcterms:modified xsi:type="dcterms:W3CDTF">2025-09-03T02:08:32Z</dcterms:modified>
</cp:coreProperties>
</file>