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0" r:id="rId3"/>
  </p:sldMasterIdLst>
  <p:notesMasterIdLst>
    <p:notesMasterId r:id="rId37"/>
  </p:notesMasterIdLst>
  <p:sldIdLst>
    <p:sldId id="256" r:id="rId4"/>
    <p:sldId id="258" r:id="rId5"/>
    <p:sldId id="1143" r:id="rId6"/>
    <p:sldId id="1155" r:id="rId7"/>
    <p:sldId id="1174" r:id="rId8"/>
    <p:sldId id="1173" r:id="rId9"/>
    <p:sldId id="1172" r:id="rId10"/>
    <p:sldId id="1171" r:id="rId11"/>
    <p:sldId id="1170" r:id="rId12"/>
    <p:sldId id="266" r:id="rId13"/>
    <p:sldId id="259" r:id="rId14"/>
    <p:sldId id="274" r:id="rId15"/>
    <p:sldId id="1149" r:id="rId16"/>
    <p:sldId id="1162" r:id="rId17"/>
    <p:sldId id="1164" r:id="rId18"/>
    <p:sldId id="1168" r:id="rId19"/>
    <p:sldId id="1165" r:id="rId20"/>
    <p:sldId id="262" r:id="rId21"/>
    <p:sldId id="1166" r:id="rId22"/>
    <p:sldId id="1167" r:id="rId23"/>
    <p:sldId id="1156" r:id="rId24"/>
    <p:sldId id="346" r:id="rId25"/>
    <p:sldId id="260" r:id="rId26"/>
    <p:sldId id="1148" r:id="rId27"/>
    <p:sldId id="1175" r:id="rId28"/>
    <p:sldId id="1176" r:id="rId29"/>
    <p:sldId id="1177" r:id="rId30"/>
    <p:sldId id="1157" r:id="rId31"/>
    <p:sldId id="1150" r:id="rId32"/>
    <p:sldId id="1159" r:id="rId33"/>
    <p:sldId id="261" r:id="rId34"/>
    <p:sldId id="1146" r:id="rId35"/>
    <p:sldId id="265" r:id="rId36"/>
  </p:sldIdLst>
  <p:sldSz cx="18288000" cy="10287000"/>
  <p:notesSz cx="6858000" cy="9144000"/>
  <p:embeddedFontLst>
    <p:embeddedFont>
      <p:font typeface="Bara TH" panose="020B0604020202020204" charset="0"/>
      <p:regular r:id="rId38"/>
    </p:embeddedFont>
    <p:embeddedFont>
      <p:font typeface="Candara" panose="020E0502030303020204" pitchFamily="34" charset="0"/>
      <p:regular r:id="rId39"/>
      <p:bold r:id="rId40"/>
      <p:italic r:id="rId41"/>
      <p:boldItalic r:id="rId42"/>
    </p:embeddedFont>
    <p:embeddedFont>
      <p:font typeface="Jumble" panose="02000503000000020004" pitchFamily="2" charset="0"/>
      <p:regular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Patrick Hand" panose="00000500000000000000" pitchFamily="2" charset="0"/>
      <p:regular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Teko" panose="020B0604020202020204" charset="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6CA68-0C9B-46CB-9CCB-80D6AA7ECD1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7F516-CA47-4762-AAF3-B7B51EAE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8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F516-CA47-4762-AAF3-B7B51EAE92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5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22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5 link qua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F516-CA47-4762-AAF3-B7B51EAE92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6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Hỏi</a:t>
            </a:r>
            <a:r>
              <a:rPr lang="en-US" dirty="0"/>
              <a:t>: When do we use adverbs of frequency? =&gt; In present simple tense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F516-CA47-4762-AAF3-B7B51EAE92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60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538301" y="8817299"/>
            <a:ext cx="332310" cy="1541146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" name="Google Shape;73;p6"/>
          <p:cNvSpPr/>
          <p:nvPr/>
        </p:nvSpPr>
        <p:spPr>
          <a:xfrm>
            <a:off x="538301" y="8063271"/>
            <a:ext cx="332310" cy="509658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" name="Google Shape;74;p6"/>
          <p:cNvSpPr/>
          <p:nvPr/>
        </p:nvSpPr>
        <p:spPr>
          <a:xfrm>
            <a:off x="538301" y="7304133"/>
            <a:ext cx="332310" cy="509658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" name="Google Shape;75;p6"/>
          <p:cNvSpPr/>
          <p:nvPr/>
        </p:nvSpPr>
        <p:spPr>
          <a:xfrm>
            <a:off x="538301" y="6824651"/>
            <a:ext cx="332310" cy="256046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00624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10698200" y="4299400"/>
            <a:ext cx="4632000" cy="16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subTitle" idx="1"/>
          </p:nvPr>
        </p:nvSpPr>
        <p:spPr>
          <a:xfrm>
            <a:off x="10698192" y="5684834"/>
            <a:ext cx="4632000" cy="13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987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1"/>
          </p:nvPr>
        </p:nvSpPr>
        <p:spPr>
          <a:xfrm>
            <a:off x="1448250" y="4797746"/>
            <a:ext cx="46320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title" idx="2"/>
          </p:nvPr>
        </p:nvSpPr>
        <p:spPr>
          <a:xfrm>
            <a:off x="1448250" y="3872306"/>
            <a:ext cx="46320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subTitle" idx="3"/>
          </p:nvPr>
        </p:nvSpPr>
        <p:spPr>
          <a:xfrm>
            <a:off x="6827998" y="4797746"/>
            <a:ext cx="46320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title" idx="4"/>
          </p:nvPr>
        </p:nvSpPr>
        <p:spPr>
          <a:xfrm>
            <a:off x="6828000" y="3872306"/>
            <a:ext cx="46320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subTitle" idx="5"/>
          </p:nvPr>
        </p:nvSpPr>
        <p:spPr>
          <a:xfrm>
            <a:off x="12207744" y="4797746"/>
            <a:ext cx="46320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title" idx="6"/>
          </p:nvPr>
        </p:nvSpPr>
        <p:spPr>
          <a:xfrm>
            <a:off x="12207748" y="3872306"/>
            <a:ext cx="46320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subTitle" idx="7"/>
          </p:nvPr>
        </p:nvSpPr>
        <p:spPr>
          <a:xfrm>
            <a:off x="1448250" y="7907554"/>
            <a:ext cx="46320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title" idx="8"/>
          </p:nvPr>
        </p:nvSpPr>
        <p:spPr>
          <a:xfrm>
            <a:off x="1448250" y="6995082"/>
            <a:ext cx="46320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subTitle" idx="9"/>
          </p:nvPr>
        </p:nvSpPr>
        <p:spPr>
          <a:xfrm>
            <a:off x="6827998" y="7907554"/>
            <a:ext cx="46320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title" idx="13"/>
          </p:nvPr>
        </p:nvSpPr>
        <p:spPr>
          <a:xfrm>
            <a:off x="6828000" y="6995082"/>
            <a:ext cx="46320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" name="Google Shape;209;p18"/>
          <p:cNvSpPr txBox="1">
            <a:spLocks noGrp="1"/>
          </p:cNvSpPr>
          <p:nvPr>
            <p:ph type="subTitle" idx="14"/>
          </p:nvPr>
        </p:nvSpPr>
        <p:spPr>
          <a:xfrm>
            <a:off x="12207744" y="7907554"/>
            <a:ext cx="46320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10" name="Google Shape;210;p18"/>
          <p:cNvSpPr txBox="1">
            <a:spLocks noGrp="1"/>
          </p:cNvSpPr>
          <p:nvPr>
            <p:ph type="title" idx="15"/>
          </p:nvPr>
        </p:nvSpPr>
        <p:spPr>
          <a:xfrm>
            <a:off x="12207748" y="6995082"/>
            <a:ext cx="46320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1" name="Google Shape;211;p18"/>
          <p:cNvSpPr/>
          <p:nvPr/>
        </p:nvSpPr>
        <p:spPr>
          <a:xfrm rot="10800000">
            <a:off x="15411600" y="0"/>
            <a:ext cx="2872800" cy="2872800"/>
          </a:xfrm>
          <a:prstGeom prst="corner">
            <a:avLst>
              <a:gd name="adj1" fmla="val 37338"/>
              <a:gd name="adj2" fmla="val 384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2" name="Google Shape;212;p18"/>
          <p:cNvSpPr/>
          <p:nvPr/>
        </p:nvSpPr>
        <p:spPr>
          <a:xfrm>
            <a:off x="17155800" y="4063496"/>
            <a:ext cx="1128600" cy="58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3" name="Google Shape;213;p18"/>
          <p:cNvSpPr/>
          <p:nvPr/>
        </p:nvSpPr>
        <p:spPr>
          <a:xfrm>
            <a:off x="17155800" y="3175946"/>
            <a:ext cx="1128600" cy="58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4" name="Google Shape;214;p18"/>
          <p:cNvSpPr/>
          <p:nvPr/>
        </p:nvSpPr>
        <p:spPr>
          <a:xfrm>
            <a:off x="17155822" y="4951042"/>
            <a:ext cx="1128600" cy="11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5" name="Google Shape;215;p18"/>
          <p:cNvSpPr/>
          <p:nvPr/>
        </p:nvSpPr>
        <p:spPr>
          <a:xfrm rot="10800000" flipH="1">
            <a:off x="3622" y="0"/>
            <a:ext cx="2872800" cy="2872800"/>
          </a:xfrm>
          <a:prstGeom prst="corner">
            <a:avLst>
              <a:gd name="adj1" fmla="val 37338"/>
              <a:gd name="adj2" fmla="val 384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6" name="Google Shape;216;p18"/>
          <p:cNvSpPr/>
          <p:nvPr/>
        </p:nvSpPr>
        <p:spPr>
          <a:xfrm flipH="1">
            <a:off x="3622" y="4063496"/>
            <a:ext cx="1128600" cy="58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7" name="Google Shape;217;p18"/>
          <p:cNvSpPr/>
          <p:nvPr/>
        </p:nvSpPr>
        <p:spPr>
          <a:xfrm flipH="1">
            <a:off x="3622" y="3175946"/>
            <a:ext cx="1128600" cy="58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8" name="Google Shape;218;p18"/>
          <p:cNvSpPr/>
          <p:nvPr/>
        </p:nvSpPr>
        <p:spPr>
          <a:xfrm flipH="1">
            <a:off x="3600" y="4951042"/>
            <a:ext cx="1128600" cy="11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891735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21"/>
          <p:cNvSpPr/>
          <p:nvPr/>
        </p:nvSpPr>
        <p:spPr>
          <a:xfrm>
            <a:off x="16848000" y="8884800"/>
            <a:ext cx="429000" cy="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8" name="Google Shape;248;p21"/>
          <p:cNvSpPr/>
          <p:nvPr/>
        </p:nvSpPr>
        <p:spPr>
          <a:xfrm>
            <a:off x="1011000" y="973200"/>
            <a:ext cx="429000" cy="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9" name="Google Shape;249;p21"/>
          <p:cNvSpPr/>
          <p:nvPr/>
        </p:nvSpPr>
        <p:spPr>
          <a:xfrm flipH="1">
            <a:off x="15912600" y="7911600"/>
            <a:ext cx="2375400" cy="2375400"/>
          </a:xfrm>
          <a:prstGeom prst="corner">
            <a:avLst>
              <a:gd name="adj1" fmla="val 32032"/>
              <a:gd name="adj2" fmla="val 3351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0" name="Google Shape;250;p21"/>
          <p:cNvSpPr/>
          <p:nvPr/>
        </p:nvSpPr>
        <p:spPr>
          <a:xfrm rot="10800000" flipH="1">
            <a:off x="0" y="0"/>
            <a:ext cx="2375400" cy="2375400"/>
          </a:xfrm>
          <a:prstGeom prst="corner">
            <a:avLst>
              <a:gd name="adj1" fmla="val 32032"/>
              <a:gd name="adj2" fmla="val 3351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63846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>
            <a:spLocks noGrp="1"/>
          </p:cNvSpPr>
          <p:nvPr>
            <p:ph type="subTitle" idx="1"/>
          </p:nvPr>
        </p:nvSpPr>
        <p:spPr>
          <a:xfrm>
            <a:off x="5944550" y="6220370"/>
            <a:ext cx="63990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/>
          </p:nvPr>
        </p:nvSpPr>
        <p:spPr>
          <a:xfrm>
            <a:off x="5944450" y="5238076"/>
            <a:ext cx="63990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4" name="Google Shape;264;p23"/>
          <p:cNvSpPr/>
          <p:nvPr/>
        </p:nvSpPr>
        <p:spPr>
          <a:xfrm>
            <a:off x="13763100" y="-271557"/>
            <a:ext cx="3422060" cy="3795302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5" name="Google Shape;265;p23"/>
          <p:cNvSpPr/>
          <p:nvPr/>
        </p:nvSpPr>
        <p:spPr>
          <a:xfrm>
            <a:off x="1377600" y="8408257"/>
            <a:ext cx="3422060" cy="1987298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6" name="Google Shape;266;p23"/>
          <p:cNvSpPr/>
          <p:nvPr/>
        </p:nvSpPr>
        <p:spPr>
          <a:xfrm>
            <a:off x="1377600" y="7435961"/>
            <a:ext cx="3422060" cy="657202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7" name="Google Shape;267;p23"/>
          <p:cNvSpPr/>
          <p:nvPr/>
        </p:nvSpPr>
        <p:spPr>
          <a:xfrm>
            <a:off x="1377600" y="6457073"/>
            <a:ext cx="3422060" cy="657202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8" name="Google Shape;268;p23"/>
          <p:cNvSpPr/>
          <p:nvPr/>
        </p:nvSpPr>
        <p:spPr>
          <a:xfrm>
            <a:off x="1377600" y="5838797"/>
            <a:ext cx="3422060" cy="330170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9" name="Google Shape;269;p23"/>
          <p:cNvSpPr/>
          <p:nvPr/>
        </p:nvSpPr>
        <p:spPr>
          <a:xfrm>
            <a:off x="16848000" y="8884800"/>
            <a:ext cx="429000" cy="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0" name="Google Shape;270;p23"/>
          <p:cNvSpPr/>
          <p:nvPr/>
        </p:nvSpPr>
        <p:spPr>
          <a:xfrm>
            <a:off x="1011000" y="973200"/>
            <a:ext cx="429000" cy="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1" name="Google Shape;271;p23"/>
          <p:cNvSpPr/>
          <p:nvPr/>
        </p:nvSpPr>
        <p:spPr>
          <a:xfrm flipH="1">
            <a:off x="15912600" y="7911600"/>
            <a:ext cx="2375400" cy="2375400"/>
          </a:xfrm>
          <a:prstGeom prst="corner">
            <a:avLst>
              <a:gd name="adj1" fmla="val 32032"/>
              <a:gd name="adj2" fmla="val 3351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2" name="Google Shape;272;p23"/>
          <p:cNvSpPr/>
          <p:nvPr/>
        </p:nvSpPr>
        <p:spPr>
          <a:xfrm rot="10800000" flipH="1">
            <a:off x="0" y="0"/>
            <a:ext cx="2375400" cy="2375400"/>
          </a:xfrm>
          <a:prstGeom prst="corner">
            <a:avLst>
              <a:gd name="adj1" fmla="val 32032"/>
              <a:gd name="adj2" fmla="val 3351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770984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5">
  <p:cSld name="Title and three columns  5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2"/>
          <p:cNvSpPr txBox="1">
            <a:spLocks noGrp="1"/>
          </p:cNvSpPr>
          <p:nvPr>
            <p:ph type="subTitle" idx="1"/>
          </p:nvPr>
        </p:nvSpPr>
        <p:spPr>
          <a:xfrm>
            <a:off x="2004552" y="6688750"/>
            <a:ext cx="3719400" cy="13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418" name="Google Shape;418;p32"/>
          <p:cNvSpPr txBox="1">
            <a:spLocks noGrp="1"/>
          </p:cNvSpPr>
          <p:nvPr>
            <p:ph type="title" idx="2"/>
          </p:nvPr>
        </p:nvSpPr>
        <p:spPr>
          <a:xfrm>
            <a:off x="2004550" y="6071476"/>
            <a:ext cx="3719400" cy="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19" name="Google Shape;419;p32"/>
          <p:cNvSpPr txBox="1">
            <a:spLocks noGrp="1"/>
          </p:cNvSpPr>
          <p:nvPr>
            <p:ph type="subTitle" idx="3"/>
          </p:nvPr>
        </p:nvSpPr>
        <p:spPr>
          <a:xfrm>
            <a:off x="12628362" y="6688750"/>
            <a:ext cx="3719400" cy="13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100"/>
              <a:buNone/>
              <a:defRPr sz="4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420" name="Google Shape;420;p32"/>
          <p:cNvSpPr txBox="1">
            <a:spLocks noGrp="1"/>
          </p:cNvSpPr>
          <p:nvPr>
            <p:ph type="title" idx="4"/>
          </p:nvPr>
        </p:nvSpPr>
        <p:spPr>
          <a:xfrm>
            <a:off x="12628360" y="6071476"/>
            <a:ext cx="3719400" cy="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1" name="Google Shape;421;p32"/>
          <p:cNvSpPr txBox="1">
            <a:spLocks noGrp="1"/>
          </p:cNvSpPr>
          <p:nvPr>
            <p:ph type="subTitle" idx="5"/>
          </p:nvPr>
        </p:nvSpPr>
        <p:spPr>
          <a:xfrm>
            <a:off x="7316448" y="6688750"/>
            <a:ext cx="3719400" cy="13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422" name="Google Shape;422;p32"/>
          <p:cNvSpPr txBox="1">
            <a:spLocks noGrp="1"/>
          </p:cNvSpPr>
          <p:nvPr>
            <p:ph type="title" idx="6"/>
          </p:nvPr>
        </p:nvSpPr>
        <p:spPr>
          <a:xfrm>
            <a:off x="7316444" y="6071476"/>
            <a:ext cx="3719400" cy="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8797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3"/>
          <p:cNvSpPr txBox="1">
            <a:spLocks noGrp="1"/>
          </p:cNvSpPr>
          <p:nvPr>
            <p:ph type="subTitle" idx="1"/>
          </p:nvPr>
        </p:nvSpPr>
        <p:spPr>
          <a:xfrm>
            <a:off x="5292000" y="3445150"/>
            <a:ext cx="7704000" cy="21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425" name="Google Shape;425;p33"/>
          <p:cNvSpPr txBox="1">
            <a:spLocks noGrp="1"/>
          </p:cNvSpPr>
          <p:nvPr>
            <p:ph type="ctrTitle"/>
          </p:nvPr>
        </p:nvSpPr>
        <p:spPr>
          <a:xfrm flipH="1">
            <a:off x="5292000" y="1371250"/>
            <a:ext cx="7704000" cy="21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14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10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10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10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10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10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10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10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10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33"/>
          <p:cNvSpPr txBox="1"/>
          <p:nvPr/>
        </p:nvSpPr>
        <p:spPr>
          <a:xfrm>
            <a:off x="5304606" y="6809000"/>
            <a:ext cx="7678800" cy="14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22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2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22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22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p33"/>
          <p:cNvSpPr/>
          <p:nvPr/>
        </p:nvSpPr>
        <p:spPr>
          <a:xfrm rot="5400000">
            <a:off x="14723336" y="-84334"/>
            <a:ext cx="2032548" cy="2201216"/>
          </a:xfrm>
          <a:custGeom>
            <a:avLst/>
            <a:gdLst/>
            <a:ahLst/>
            <a:cxnLst/>
            <a:rect l="l" t="t" r="r" b="b"/>
            <a:pathLst>
              <a:path w="7121" h="7117" extrusionOk="0">
                <a:moveTo>
                  <a:pt x="0" y="1"/>
                </a:moveTo>
                <a:lnTo>
                  <a:pt x="0" y="7116"/>
                </a:lnTo>
                <a:lnTo>
                  <a:pt x="7121" y="7116"/>
                </a:lnTo>
                <a:lnTo>
                  <a:pt x="7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33"/>
          <p:cNvSpPr/>
          <p:nvPr/>
        </p:nvSpPr>
        <p:spPr>
          <a:xfrm rot="5400000">
            <a:off x="15339408" y="1687946"/>
            <a:ext cx="800400" cy="2201216"/>
          </a:xfrm>
          <a:custGeom>
            <a:avLst/>
            <a:gdLst/>
            <a:ahLst/>
            <a:cxnLst/>
            <a:rect l="l" t="t" r="r" b="b"/>
            <a:pathLst>
              <a:path w="7121" h="7117" extrusionOk="0">
                <a:moveTo>
                  <a:pt x="0" y="1"/>
                </a:moveTo>
                <a:lnTo>
                  <a:pt x="0" y="7116"/>
                </a:lnTo>
                <a:lnTo>
                  <a:pt x="7121" y="7116"/>
                </a:lnTo>
                <a:lnTo>
                  <a:pt x="712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9" name="Google Shape;429;p33"/>
          <p:cNvSpPr/>
          <p:nvPr/>
        </p:nvSpPr>
        <p:spPr>
          <a:xfrm rot="10800000">
            <a:off x="14647308" y="3544548"/>
            <a:ext cx="2200800" cy="517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0" name="Google Shape;430;p33"/>
          <p:cNvSpPr/>
          <p:nvPr/>
        </p:nvSpPr>
        <p:spPr>
          <a:xfrm rot="10800000">
            <a:off x="14647308" y="4417550"/>
            <a:ext cx="2200800" cy="5172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1" name="Google Shape;431;p33"/>
          <p:cNvSpPr/>
          <p:nvPr/>
        </p:nvSpPr>
        <p:spPr>
          <a:xfrm rot="-5400000">
            <a:off x="1532226" y="8170118"/>
            <a:ext cx="2032548" cy="2201216"/>
          </a:xfrm>
          <a:custGeom>
            <a:avLst/>
            <a:gdLst/>
            <a:ahLst/>
            <a:cxnLst/>
            <a:rect l="l" t="t" r="r" b="b"/>
            <a:pathLst>
              <a:path w="7121" h="7117" extrusionOk="0">
                <a:moveTo>
                  <a:pt x="0" y="1"/>
                </a:moveTo>
                <a:lnTo>
                  <a:pt x="0" y="7116"/>
                </a:lnTo>
                <a:lnTo>
                  <a:pt x="7121" y="7116"/>
                </a:lnTo>
                <a:lnTo>
                  <a:pt x="7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2" name="Google Shape;432;p33"/>
          <p:cNvSpPr/>
          <p:nvPr/>
        </p:nvSpPr>
        <p:spPr>
          <a:xfrm rot="-5400000">
            <a:off x="2148300" y="6397838"/>
            <a:ext cx="800400" cy="2201216"/>
          </a:xfrm>
          <a:custGeom>
            <a:avLst/>
            <a:gdLst/>
            <a:ahLst/>
            <a:cxnLst/>
            <a:rect l="l" t="t" r="r" b="b"/>
            <a:pathLst>
              <a:path w="7121" h="7117" extrusionOk="0">
                <a:moveTo>
                  <a:pt x="0" y="1"/>
                </a:moveTo>
                <a:lnTo>
                  <a:pt x="0" y="7116"/>
                </a:lnTo>
                <a:lnTo>
                  <a:pt x="7121" y="7116"/>
                </a:lnTo>
                <a:lnTo>
                  <a:pt x="712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3" name="Google Shape;433;p33"/>
          <p:cNvSpPr/>
          <p:nvPr/>
        </p:nvSpPr>
        <p:spPr>
          <a:xfrm>
            <a:off x="1440000" y="6225252"/>
            <a:ext cx="2200800" cy="517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4" name="Google Shape;434;p33"/>
          <p:cNvSpPr/>
          <p:nvPr/>
        </p:nvSpPr>
        <p:spPr>
          <a:xfrm>
            <a:off x="1440000" y="5352250"/>
            <a:ext cx="2200800" cy="5172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680114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4"/>
          <p:cNvSpPr/>
          <p:nvPr/>
        </p:nvSpPr>
        <p:spPr>
          <a:xfrm>
            <a:off x="2420194" y="631200"/>
            <a:ext cx="1144200" cy="1500600"/>
          </a:xfrm>
          <a:prstGeom prst="frame">
            <a:avLst>
              <a:gd name="adj1" fmla="val 2118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7" name="Google Shape;437;p34"/>
          <p:cNvSpPr/>
          <p:nvPr/>
        </p:nvSpPr>
        <p:spPr>
          <a:xfrm>
            <a:off x="3991914" y="631200"/>
            <a:ext cx="3944400" cy="1500600"/>
          </a:xfrm>
          <a:prstGeom prst="frame">
            <a:avLst>
              <a:gd name="adj1" fmla="val 1678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8" name="Google Shape;438;p34"/>
          <p:cNvSpPr/>
          <p:nvPr/>
        </p:nvSpPr>
        <p:spPr>
          <a:xfrm>
            <a:off x="848494" y="631200"/>
            <a:ext cx="1144200" cy="1500600"/>
          </a:xfrm>
          <a:prstGeom prst="frame">
            <a:avLst>
              <a:gd name="adj1" fmla="val 2118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9" name="Google Shape;439;p34"/>
          <p:cNvSpPr/>
          <p:nvPr/>
        </p:nvSpPr>
        <p:spPr>
          <a:xfrm flipH="1">
            <a:off x="14711014" y="8369650"/>
            <a:ext cx="1144200" cy="1500600"/>
          </a:xfrm>
          <a:prstGeom prst="frame">
            <a:avLst>
              <a:gd name="adj1" fmla="val 2118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0" name="Google Shape;440;p34"/>
          <p:cNvSpPr/>
          <p:nvPr/>
        </p:nvSpPr>
        <p:spPr>
          <a:xfrm flipH="1">
            <a:off x="10339094" y="8369650"/>
            <a:ext cx="3944400" cy="1500600"/>
          </a:xfrm>
          <a:prstGeom prst="frame">
            <a:avLst>
              <a:gd name="adj1" fmla="val 1678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1" name="Google Shape;441;p34"/>
          <p:cNvSpPr/>
          <p:nvPr/>
        </p:nvSpPr>
        <p:spPr>
          <a:xfrm flipH="1">
            <a:off x="16282714" y="8369650"/>
            <a:ext cx="1144200" cy="1500600"/>
          </a:xfrm>
          <a:prstGeom prst="frame">
            <a:avLst>
              <a:gd name="adj1" fmla="val 2118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72786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5"/>
          <p:cNvSpPr/>
          <p:nvPr/>
        </p:nvSpPr>
        <p:spPr>
          <a:xfrm rot="10800000" flipH="1">
            <a:off x="17276894" y="-1"/>
            <a:ext cx="687356" cy="1541146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4" name="Google Shape;444;p35"/>
          <p:cNvSpPr/>
          <p:nvPr/>
        </p:nvSpPr>
        <p:spPr>
          <a:xfrm rot="10800000" flipH="1">
            <a:off x="17276894" y="1785511"/>
            <a:ext cx="687356" cy="509658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5" name="Google Shape;445;p35"/>
          <p:cNvSpPr/>
          <p:nvPr/>
        </p:nvSpPr>
        <p:spPr>
          <a:xfrm rot="10800000" flipH="1">
            <a:off x="17276894" y="2544645"/>
            <a:ext cx="687356" cy="509658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6" name="Google Shape;446;p35"/>
          <p:cNvSpPr/>
          <p:nvPr/>
        </p:nvSpPr>
        <p:spPr>
          <a:xfrm rot="10800000" flipH="1">
            <a:off x="17276894" y="3277737"/>
            <a:ext cx="687356" cy="256046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7" name="Google Shape;447;p35"/>
          <p:cNvSpPr/>
          <p:nvPr/>
        </p:nvSpPr>
        <p:spPr>
          <a:xfrm rot="10800000" flipH="1">
            <a:off x="0" y="4753200"/>
            <a:ext cx="1134600" cy="5533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8" name="Google Shape;448;p35"/>
          <p:cNvSpPr/>
          <p:nvPr/>
        </p:nvSpPr>
        <p:spPr>
          <a:xfrm rot="10800000">
            <a:off x="410755" y="9049550"/>
            <a:ext cx="3317346" cy="486000"/>
          </a:xfrm>
          <a:custGeom>
            <a:avLst/>
            <a:gdLst/>
            <a:ahLst/>
            <a:cxnLst/>
            <a:rect l="l" t="t" r="r" b="b"/>
            <a:pathLst>
              <a:path w="21096" h="832" extrusionOk="0">
                <a:moveTo>
                  <a:pt x="1" y="1"/>
                </a:moveTo>
                <a:lnTo>
                  <a:pt x="1" y="832"/>
                </a:lnTo>
                <a:lnTo>
                  <a:pt x="21095" y="832"/>
                </a:lnTo>
                <a:lnTo>
                  <a:pt x="210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9" name="Google Shape;449;p35"/>
          <p:cNvSpPr/>
          <p:nvPr/>
        </p:nvSpPr>
        <p:spPr>
          <a:xfrm rot="10800000">
            <a:off x="410718" y="8206600"/>
            <a:ext cx="1674284" cy="486000"/>
          </a:xfrm>
          <a:custGeom>
            <a:avLst/>
            <a:gdLst/>
            <a:ahLst/>
            <a:cxnLst/>
            <a:rect l="l" t="t" r="r" b="b"/>
            <a:pathLst>
              <a:path w="21096" h="832" extrusionOk="0">
                <a:moveTo>
                  <a:pt x="1" y="1"/>
                </a:moveTo>
                <a:lnTo>
                  <a:pt x="1" y="832"/>
                </a:lnTo>
                <a:lnTo>
                  <a:pt x="21095" y="832"/>
                </a:lnTo>
                <a:lnTo>
                  <a:pt x="2109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248108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00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88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43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32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96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05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015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70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5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9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7519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2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rvellous%20Bright%20Ideas%20(Chicken%20Dance)%20-%2027th%20April%202020%20(online-video-cutter.com)%20(1).mp4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5.wav"/><Relationship Id="rId16" Type="http://schemas.openxmlformats.org/officeDocument/2006/relationships/image" Target="../media/image38.png"/><Relationship Id="rId1" Type="http://schemas.microsoft.com/office/2007/relationships/media" Target="../media/media5.wav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7.emf"/><Relationship Id="rId10" Type="http://schemas.openxmlformats.org/officeDocument/2006/relationships/image" Target="../media/image32.png"/><Relationship Id="rId19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5.wav"/><Relationship Id="rId16" Type="http://schemas.openxmlformats.org/officeDocument/2006/relationships/image" Target="../media/image38.png"/><Relationship Id="rId1" Type="http://schemas.microsoft.com/office/2007/relationships/media" Target="../media/media5.wav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7.emf"/><Relationship Id="rId10" Type="http://schemas.openxmlformats.org/officeDocument/2006/relationships/image" Target="../media/image32.png"/><Relationship Id="rId19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5.wav"/><Relationship Id="rId16" Type="http://schemas.openxmlformats.org/officeDocument/2006/relationships/image" Target="../media/image38.png"/><Relationship Id="rId1" Type="http://schemas.microsoft.com/office/2007/relationships/media" Target="../media/media5.wav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7.emf"/><Relationship Id="rId10" Type="http://schemas.openxmlformats.org/officeDocument/2006/relationships/image" Target="../media/image32.png"/><Relationship Id="rId19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18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audio" Target="../media/media5.wav"/><Relationship Id="rId16" Type="http://schemas.openxmlformats.org/officeDocument/2006/relationships/image" Target="../media/image37.emf"/><Relationship Id="rId1" Type="http://schemas.microsoft.com/office/2007/relationships/media" Target="../media/media5.wav"/><Relationship Id="rId6" Type="http://schemas.openxmlformats.org/officeDocument/2006/relationships/audio" Target="../media/audio4.wav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6.png"/><Relationship Id="rId10" Type="http://schemas.openxmlformats.org/officeDocument/2006/relationships/image" Target="../media/image41.png"/><Relationship Id="rId19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7.emf"/><Relationship Id="rId3" Type="http://schemas.microsoft.com/office/2007/relationships/media" Target="../media/media6.mp3"/><Relationship Id="rId21" Type="http://schemas.openxmlformats.org/officeDocument/2006/relationships/image" Target="../media/image14.png"/><Relationship Id="rId7" Type="http://schemas.openxmlformats.org/officeDocument/2006/relationships/audio" Target="../media/audio4.wav"/><Relationship Id="rId12" Type="http://schemas.openxmlformats.org/officeDocument/2006/relationships/image" Target="../media/image42.png"/><Relationship Id="rId17" Type="http://schemas.openxmlformats.org/officeDocument/2006/relationships/image" Target="../media/image39.png"/><Relationship Id="rId2" Type="http://schemas.openxmlformats.org/officeDocument/2006/relationships/audio" Target="../media/media5.wa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microsoft.com/office/2007/relationships/media" Target="../media/media5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45.png"/><Relationship Id="rId10" Type="http://schemas.openxmlformats.org/officeDocument/2006/relationships/image" Target="../media/image22.png"/><Relationship Id="rId19" Type="http://schemas.openxmlformats.org/officeDocument/2006/relationships/image" Target="../media/image38.png"/><Relationship Id="rId4" Type="http://schemas.openxmlformats.org/officeDocument/2006/relationships/audio" Target="../media/media6.mp3"/><Relationship Id="rId9" Type="http://schemas.openxmlformats.org/officeDocument/2006/relationships/image" Target="../media/image31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audio" Target="NUL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svg"/><Relationship Id="rId9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4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slide" Target="slide4.xml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2.sv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&#272;&#7872;%20MINH%20H&#7884;A%206.docx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svg"/><Relationship Id="rId4" Type="http://schemas.microsoft.com/office/2007/relationships/media" Target="../media/media1.mp3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svg"/><Relationship Id="rId4" Type="http://schemas.microsoft.com/office/2007/relationships/media" Target="../media/media1.mp3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svg"/><Relationship Id="rId4" Type="http://schemas.microsoft.com/office/2007/relationships/media" Target="../media/media1.mp3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svg"/><Relationship Id="rId4" Type="http://schemas.microsoft.com/office/2007/relationships/media" Target="../media/media1.mp3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svg"/><Relationship Id="rId4" Type="http://schemas.microsoft.com/office/2007/relationships/media" Target="../media/media1.mp3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svg"/><Relationship Id="rId4" Type="http://schemas.microsoft.com/office/2007/relationships/media" Target="../media/media1.mp3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1728997" y="491974"/>
            <a:ext cx="14830005" cy="9732191"/>
          </a:xfrm>
          <a:custGeom>
            <a:avLst/>
            <a:gdLst/>
            <a:ahLst/>
            <a:cxnLst/>
            <a:rect l="l" t="t" r="r" b="b"/>
            <a:pathLst>
              <a:path w="14830005" h="9732191">
                <a:moveTo>
                  <a:pt x="0" y="0"/>
                </a:moveTo>
                <a:lnTo>
                  <a:pt x="14830006" y="0"/>
                </a:lnTo>
                <a:lnTo>
                  <a:pt x="14830006" y="9732191"/>
                </a:lnTo>
                <a:lnTo>
                  <a:pt x="0" y="9732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-2331782">
            <a:off x="41150" y="48004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1" y="0"/>
                </a:lnTo>
                <a:lnTo>
                  <a:pt x="2156411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440869" y="5143500"/>
            <a:ext cx="3960697" cy="4786341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8484252" y="1150346"/>
            <a:ext cx="1533792" cy="857006"/>
          </a:xfrm>
          <a:custGeom>
            <a:avLst/>
            <a:gdLst/>
            <a:ahLst/>
            <a:cxnLst/>
            <a:rect l="l" t="t" r="r" b="b"/>
            <a:pathLst>
              <a:path w="1533792" h="857006">
                <a:moveTo>
                  <a:pt x="0" y="0"/>
                </a:moveTo>
                <a:lnTo>
                  <a:pt x="1533793" y="0"/>
                </a:lnTo>
                <a:lnTo>
                  <a:pt x="1533793" y="857006"/>
                </a:lnTo>
                <a:lnTo>
                  <a:pt x="0" y="857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-438909">
            <a:off x="6868711" y="8334649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59"/>
                </a:lnTo>
                <a:lnTo>
                  <a:pt x="0" y="13488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flipH="1">
            <a:off x="14439774" y="2605700"/>
            <a:ext cx="5417864" cy="7409044"/>
          </a:xfrm>
          <a:custGeom>
            <a:avLst/>
            <a:gdLst/>
            <a:ahLst/>
            <a:cxnLst/>
            <a:rect l="l" t="t" r="r" b="b"/>
            <a:pathLst>
              <a:path w="5417864" h="7409044">
                <a:moveTo>
                  <a:pt x="5417863" y="0"/>
                </a:moveTo>
                <a:lnTo>
                  <a:pt x="0" y="0"/>
                </a:lnTo>
                <a:lnTo>
                  <a:pt x="0" y="7409045"/>
                </a:lnTo>
                <a:lnTo>
                  <a:pt x="5417863" y="7409045"/>
                </a:lnTo>
                <a:lnTo>
                  <a:pt x="541786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421683">
            <a:off x="9031255" y="832304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0"/>
                </a:lnTo>
                <a:lnTo>
                  <a:pt x="0" y="16013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4327902" y="2342004"/>
            <a:ext cx="9988930" cy="188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21"/>
              </a:lnSpc>
            </a:pPr>
            <a:r>
              <a:rPr lang="en-US" sz="14900" dirty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WELCOME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71281" y="4868198"/>
            <a:ext cx="11330676" cy="1542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77"/>
              </a:lnSpc>
            </a:pPr>
            <a:r>
              <a:rPr lang="en-US" sz="13800" dirty="0">
                <a:solidFill>
                  <a:srgbClr val="00857D"/>
                </a:solidFill>
                <a:latin typeface="Bara TH"/>
                <a:ea typeface="Bara TH"/>
                <a:cs typeface="Bara TH"/>
                <a:sym typeface="Bara TH"/>
              </a:rPr>
              <a:t>TO OUR CLASS!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81400" y="6613340"/>
            <a:ext cx="12573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ea typeface="Bara TH"/>
                <a:cs typeface="Bara TH"/>
                <a:sym typeface="Bara TH"/>
              </a:rPr>
              <a:t>Presented by teacher </a:t>
            </a:r>
            <a:r>
              <a:rPr lang="en-US" sz="6000" b="1" dirty="0" err="1">
                <a:ea typeface="Bara TH"/>
                <a:cs typeface="Bara TH"/>
                <a:sym typeface="Bara TH"/>
              </a:rPr>
              <a:t>Đinh</a:t>
            </a:r>
            <a:r>
              <a:rPr lang="en-US" sz="6000" b="1" dirty="0">
                <a:ea typeface="Bara TH"/>
                <a:cs typeface="Bara TH"/>
                <a:sym typeface="Bara TH"/>
              </a:rPr>
              <a:t> </a:t>
            </a:r>
            <a:r>
              <a:rPr lang="en-US" sz="6000" b="1" dirty="0" err="1">
                <a:ea typeface="Bara TH"/>
                <a:cs typeface="Bara TH"/>
                <a:sym typeface="Bara TH"/>
              </a:rPr>
              <a:t>Thị</a:t>
            </a:r>
            <a:r>
              <a:rPr lang="en-US" sz="6000" b="1" dirty="0">
                <a:ea typeface="Bara TH"/>
                <a:cs typeface="Bara TH"/>
                <a:sym typeface="Bara TH"/>
              </a:rPr>
              <a:t> Hà</a:t>
            </a:r>
          </a:p>
          <a:p>
            <a:pPr algn="ctr"/>
            <a:endParaRPr lang="en-US" sz="6000" b="1" dirty="0">
              <a:ea typeface="Bara TH"/>
              <a:cs typeface="Bara TH"/>
              <a:sym typeface="Bara TH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2198632" y="-132648"/>
            <a:ext cx="14830005" cy="9732191"/>
          </a:xfrm>
          <a:custGeom>
            <a:avLst/>
            <a:gdLst/>
            <a:ahLst/>
            <a:cxnLst/>
            <a:rect l="l" t="t" r="r" b="b"/>
            <a:pathLst>
              <a:path w="14830005" h="9732191">
                <a:moveTo>
                  <a:pt x="0" y="0"/>
                </a:moveTo>
                <a:lnTo>
                  <a:pt x="14830006" y="0"/>
                </a:lnTo>
                <a:lnTo>
                  <a:pt x="14830006" y="9732191"/>
                </a:lnTo>
                <a:lnTo>
                  <a:pt x="0" y="9732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2331782">
            <a:off x="41150" y="48004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1" y="0"/>
                </a:lnTo>
                <a:lnTo>
                  <a:pt x="2156411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40869" y="5143500"/>
            <a:ext cx="3960697" cy="4786341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484252" y="1150346"/>
            <a:ext cx="1533792" cy="857006"/>
          </a:xfrm>
          <a:custGeom>
            <a:avLst/>
            <a:gdLst/>
            <a:ahLst/>
            <a:cxnLst/>
            <a:rect l="l" t="t" r="r" b="b"/>
            <a:pathLst>
              <a:path w="1533792" h="857006">
                <a:moveTo>
                  <a:pt x="0" y="0"/>
                </a:moveTo>
                <a:lnTo>
                  <a:pt x="1533793" y="0"/>
                </a:lnTo>
                <a:lnTo>
                  <a:pt x="1533793" y="857006"/>
                </a:lnTo>
                <a:lnTo>
                  <a:pt x="0" y="857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438909">
            <a:off x="6653600" y="8169289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59"/>
                </a:lnTo>
                <a:lnTo>
                  <a:pt x="0" y="13488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4439774" y="2605700"/>
            <a:ext cx="5417864" cy="7409044"/>
          </a:xfrm>
          <a:custGeom>
            <a:avLst/>
            <a:gdLst/>
            <a:ahLst/>
            <a:cxnLst/>
            <a:rect l="l" t="t" r="r" b="b"/>
            <a:pathLst>
              <a:path w="5417864" h="7409044">
                <a:moveTo>
                  <a:pt x="5417863" y="0"/>
                </a:moveTo>
                <a:lnTo>
                  <a:pt x="0" y="0"/>
                </a:lnTo>
                <a:lnTo>
                  <a:pt x="0" y="7409045"/>
                </a:lnTo>
                <a:lnTo>
                  <a:pt x="5417863" y="7409045"/>
                </a:lnTo>
                <a:lnTo>
                  <a:pt x="541786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421683">
            <a:off x="9564737" y="867098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0"/>
                </a:lnTo>
                <a:lnTo>
                  <a:pt x="0" y="1601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44221" y="1752184"/>
            <a:ext cx="15457159" cy="1632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5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Thursday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B5796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, October 31st, 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38400" y="3848100"/>
            <a:ext cx="13563600" cy="2800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>
                <a:solidFill>
                  <a:srgbClr val="00857D"/>
                </a:solidFill>
                <a:latin typeface="Bara TH"/>
                <a:ea typeface="Bara TH"/>
                <a:cs typeface="Bara TH"/>
                <a:sym typeface="Bara TH"/>
              </a:rPr>
              <a:t>REVIEW FOR THE </a:t>
            </a:r>
            <a:r>
              <a:rPr lang="en-US" sz="8000" dirty="0">
                <a:solidFill>
                  <a:srgbClr val="00857D"/>
                </a:solidFill>
                <a:latin typeface="Bara TH"/>
                <a:ea typeface="Bara TH"/>
                <a:cs typeface="Bara TH"/>
                <a:sym typeface="Bara TH"/>
              </a:rPr>
              <a:t>MID-</a:t>
            </a:r>
            <a:r>
              <a:rPr lang="en-US" sz="8000" noProof="0" dirty="0">
                <a:solidFill>
                  <a:srgbClr val="00857D"/>
                </a:solidFill>
                <a:latin typeface="Bara TH"/>
                <a:ea typeface="Bara TH"/>
                <a:cs typeface="Bara TH"/>
                <a:sym typeface="Bara TH"/>
              </a:rPr>
              <a:t> TERM TEST</a:t>
            </a:r>
          </a:p>
          <a:p>
            <a:pPr marL="0" marR="0" lvl="0" indent="0" algn="ctr" defTabSz="914400" rtl="0" eaLnBrk="1" fontAlgn="auto" latinLnBrk="0" hangingPunct="1">
              <a:lnSpc>
                <a:spcPts val="11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dirty="0">
                <a:ln>
                  <a:noFill/>
                </a:ln>
                <a:solidFill>
                  <a:srgbClr val="00857D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VOCABULARY </a:t>
            </a:r>
            <a:r>
              <a:rPr lang="en-US" sz="8000" dirty="0">
                <a:solidFill>
                  <a:srgbClr val="00857D"/>
                </a:solidFill>
                <a:latin typeface="Bara TH"/>
                <a:ea typeface="Bara TH"/>
                <a:cs typeface="Bara TH"/>
                <a:sym typeface="Bara TH"/>
              </a:rPr>
              <a:t>&amp; </a:t>
            </a:r>
            <a:r>
              <a:rPr kumimoji="0" lang="en-US" sz="6600" b="0" i="0" u="none" strike="noStrike" kern="1200" cap="none" spc="0" normalizeH="0" dirty="0">
                <a:ln>
                  <a:noFill/>
                </a:ln>
                <a:solidFill>
                  <a:srgbClr val="00857D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GRAMMAR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857D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7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shreg.wav"/>
          </p:stSnd>
        </p:sndAc>
      </p:transition>
    </mc:Choice>
    <mc:Fallback xmlns="">
      <p:transition spd="slow">
        <p:random/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-228672" y="280432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79721" y="5524500"/>
            <a:ext cx="6854479" cy="4770346"/>
          </a:xfrm>
          <a:custGeom>
            <a:avLst/>
            <a:gdLst/>
            <a:ahLst/>
            <a:cxnLst/>
            <a:rect l="l" t="t" r="r" b="b"/>
            <a:pathLst>
              <a:path w="6215099" h="3988022">
                <a:moveTo>
                  <a:pt x="0" y="0"/>
                </a:moveTo>
                <a:lnTo>
                  <a:pt x="6215099" y="0"/>
                </a:lnTo>
                <a:lnTo>
                  <a:pt x="6215099" y="3988022"/>
                </a:lnTo>
                <a:lnTo>
                  <a:pt x="0" y="3988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30694">
            <a:off x="14577525" y="152046"/>
            <a:ext cx="3029758" cy="3436398"/>
          </a:xfrm>
          <a:custGeom>
            <a:avLst/>
            <a:gdLst/>
            <a:ahLst/>
            <a:cxnLst/>
            <a:rect l="l" t="t" r="r" b="b"/>
            <a:pathLst>
              <a:path w="3029758" h="3436398">
                <a:moveTo>
                  <a:pt x="0" y="0"/>
                </a:moveTo>
                <a:lnTo>
                  <a:pt x="3029758" y="0"/>
                </a:lnTo>
                <a:lnTo>
                  <a:pt x="3029758" y="3436398"/>
                </a:lnTo>
                <a:lnTo>
                  <a:pt x="0" y="3436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759126" y="4838700"/>
            <a:ext cx="12769745" cy="1465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9900" dirty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wind.wav"/>
          </p:stSnd>
        </p:sndAc>
      </p:transition>
    </mc:Choice>
    <mc:Fallback xmlns="">
      <p:transition spd="slow">
        <p:random/>
        <p:sndAc>
          <p:stSnd>
            <p:snd r:embed="rId7" name="wind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-598019" y="-479496"/>
            <a:ext cx="18105792" cy="11881926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11762">
            <a:off x="15335170" y="8876660"/>
            <a:ext cx="2844104" cy="2948532"/>
          </a:xfrm>
          <a:custGeom>
            <a:avLst/>
            <a:gdLst/>
            <a:ahLst/>
            <a:cxnLst/>
            <a:rect l="l" t="t" r="r" b="b"/>
            <a:pathLst>
              <a:path w="2844104" h="2948532">
                <a:moveTo>
                  <a:pt x="0" y="0"/>
                </a:moveTo>
                <a:lnTo>
                  <a:pt x="2844104" y="0"/>
                </a:lnTo>
                <a:lnTo>
                  <a:pt x="2844104" y="2948531"/>
                </a:lnTo>
                <a:lnTo>
                  <a:pt x="0" y="294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413317" y="178387"/>
            <a:ext cx="3726111" cy="4067766"/>
          </a:xfrm>
          <a:custGeom>
            <a:avLst/>
            <a:gdLst/>
            <a:ahLst/>
            <a:cxnLst/>
            <a:rect l="l" t="t" r="r" b="b"/>
            <a:pathLst>
              <a:path w="2367082" h="2932918">
                <a:moveTo>
                  <a:pt x="0" y="0"/>
                </a:moveTo>
                <a:lnTo>
                  <a:pt x="2367082" y="0"/>
                </a:lnTo>
                <a:lnTo>
                  <a:pt x="2367082" y="2932918"/>
                </a:lnTo>
                <a:lnTo>
                  <a:pt x="0" y="2932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889924" y="1023071"/>
            <a:ext cx="7121183" cy="1187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Vocabulary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401" y="2301753"/>
            <a:ext cx="1316655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600" dirty="0">
                <a:solidFill>
                  <a:srgbClr val="0070C0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Unit 1: MY NEW SCHOOL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5D86643E-D5C8-EB69-AE8F-DF4EA49C85F5}"/>
              </a:ext>
            </a:extLst>
          </p:cNvPr>
          <p:cNvSpPr txBox="1"/>
          <p:nvPr/>
        </p:nvSpPr>
        <p:spPr>
          <a:xfrm>
            <a:off x="91438" y="7355950"/>
            <a:ext cx="1316655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600" noProof="0" dirty="0">
                <a:solidFill>
                  <a:srgbClr val="0070C0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Unit 3: MY FRIENDS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465C0EA3-3548-C58E-1652-22BE0E4EB1CB}"/>
              </a:ext>
            </a:extLst>
          </p:cNvPr>
          <p:cNvSpPr txBox="1"/>
          <p:nvPr/>
        </p:nvSpPr>
        <p:spPr>
          <a:xfrm>
            <a:off x="91438" y="5304249"/>
            <a:ext cx="1316655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600" dirty="0">
                <a:solidFill>
                  <a:srgbClr val="0070C0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Unit 2: MY HOUSE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4E079B-66E7-552F-6FE1-932CF6D89B50}"/>
              </a:ext>
            </a:extLst>
          </p:cNvPr>
          <p:cNvSpPr txBox="1"/>
          <p:nvPr/>
        </p:nvSpPr>
        <p:spPr>
          <a:xfrm>
            <a:off x="2404998" y="3217035"/>
            <a:ext cx="9787001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School things and activities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77480-6FCB-2FAC-6B01-BA29E798E1DC}"/>
              </a:ext>
            </a:extLst>
          </p:cNvPr>
          <p:cNvSpPr txBox="1"/>
          <p:nvPr/>
        </p:nvSpPr>
        <p:spPr>
          <a:xfrm>
            <a:off x="2384351" y="6309657"/>
            <a:ext cx="630244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Types of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 house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128F9-3CA4-B3B3-72A9-6A27672ABEA7}"/>
              </a:ext>
            </a:extLst>
          </p:cNvPr>
          <p:cNvSpPr txBox="1"/>
          <p:nvPr/>
        </p:nvSpPr>
        <p:spPr>
          <a:xfrm>
            <a:off x="2470875" y="8248266"/>
            <a:ext cx="1078711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Body parts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 and appearance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D50151-AA21-77DD-85B8-3B00ACC85A5D}"/>
              </a:ext>
            </a:extLst>
          </p:cNvPr>
          <p:cNvSpPr txBox="1"/>
          <p:nvPr/>
        </p:nvSpPr>
        <p:spPr>
          <a:xfrm>
            <a:off x="2362228" y="4224855"/>
            <a:ext cx="14167581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Verb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 (play, do, have, study) + noun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436A4-18D9-17D3-3C25-71A78CE51D1A}"/>
              </a:ext>
            </a:extLst>
          </p:cNvPr>
          <p:cNvSpPr txBox="1"/>
          <p:nvPr/>
        </p:nvSpPr>
        <p:spPr>
          <a:xfrm>
            <a:off x="10106770" y="6257428"/>
            <a:ext cx="749543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Rooms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 &amp; furniture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93A16B-01A6-0FDA-EC5C-FC1DC3F527CB}"/>
              </a:ext>
            </a:extLst>
          </p:cNvPr>
          <p:cNvSpPr txBox="1"/>
          <p:nvPr/>
        </p:nvSpPr>
        <p:spPr>
          <a:xfrm>
            <a:off x="2470875" y="9180045"/>
            <a:ext cx="1078711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Personality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 adjectives</a:t>
            </a:r>
          </a:p>
        </p:txBody>
      </p:sp>
      <p:sp>
        <p:nvSpPr>
          <p:cNvPr id="17" name="Star: 5 Points 16">
            <a:hlinkClick r:id="rId6" action="ppaction://hlinkfile"/>
            <a:extLst>
              <a:ext uri="{FF2B5EF4-FFF2-40B4-BE49-F238E27FC236}">
                <a16:creationId xmlns:a16="http://schemas.microsoft.com/office/drawing/2014/main" id="{0FA18ECE-DDD1-7AD4-675D-E2517CEDA512}"/>
              </a:ext>
            </a:extLst>
          </p:cNvPr>
          <p:cNvSpPr/>
          <p:nvPr/>
        </p:nvSpPr>
        <p:spPr>
          <a:xfrm>
            <a:off x="13413317" y="8682049"/>
            <a:ext cx="2514600" cy="25707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7" grpId="0"/>
      <p:bldP spid="11" grpId="0"/>
      <p:bldP spid="13" grpId="0"/>
      <p:bldP spid="15" grpId="0"/>
      <p:bldP spid="16" grpId="0"/>
      <p:bldP spid="6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91103" y="-373601"/>
            <a:ext cx="18105792" cy="11881926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11762">
            <a:off x="15335170" y="8876660"/>
            <a:ext cx="2844104" cy="2948532"/>
          </a:xfrm>
          <a:custGeom>
            <a:avLst/>
            <a:gdLst/>
            <a:ahLst/>
            <a:cxnLst/>
            <a:rect l="l" t="t" r="r" b="b"/>
            <a:pathLst>
              <a:path w="2844104" h="2948532">
                <a:moveTo>
                  <a:pt x="0" y="0"/>
                </a:moveTo>
                <a:lnTo>
                  <a:pt x="2844104" y="0"/>
                </a:lnTo>
                <a:lnTo>
                  <a:pt x="2844104" y="2948531"/>
                </a:lnTo>
                <a:lnTo>
                  <a:pt x="0" y="294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573681" y="1845680"/>
            <a:ext cx="2367082" cy="2932918"/>
          </a:xfrm>
          <a:custGeom>
            <a:avLst/>
            <a:gdLst/>
            <a:ahLst/>
            <a:cxnLst/>
            <a:rect l="l" t="t" r="r" b="b"/>
            <a:pathLst>
              <a:path w="2367082" h="2932918">
                <a:moveTo>
                  <a:pt x="0" y="0"/>
                </a:moveTo>
                <a:lnTo>
                  <a:pt x="2367082" y="0"/>
                </a:lnTo>
                <a:lnTo>
                  <a:pt x="2367082" y="2932918"/>
                </a:lnTo>
                <a:lnTo>
                  <a:pt x="0" y="2932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219" y="726076"/>
            <a:ext cx="18137560" cy="112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1. Choose the correct answer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29C65B-FB49-CF03-1FD6-9103EAE6E4B7}"/>
              </a:ext>
            </a:extLst>
          </p:cNvPr>
          <p:cNvSpPr/>
          <p:nvPr/>
        </p:nvSpPr>
        <p:spPr>
          <a:xfrm>
            <a:off x="8086309" y="1831643"/>
            <a:ext cx="5820189" cy="776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63F848-C985-7EC0-635B-6720F3192E8F}"/>
              </a:ext>
            </a:extLst>
          </p:cNvPr>
          <p:cNvSpPr/>
          <p:nvPr/>
        </p:nvSpPr>
        <p:spPr>
          <a:xfrm>
            <a:off x="6014917" y="3455532"/>
            <a:ext cx="3129083" cy="776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DDF815-F714-F6DF-6ECA-58E7A308CE50}"/>
              </a:ext>
            </a:extLst>
          </p:cNvPr>
          <p:cNvSpPr/>
          <p:nvPr/>
        </p:nvSpPr>
        <p:spPr>
          <a:xfrm>
            <a:off x="2457449" y="5116371"/>
            <a:ext cx="4171951" cy="776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85A61DA-83C7-C001-EDA0-3E0BF9AB2B29}"/>
              </a:ext>
            </a:extLst>
          </p:cNvPr>
          <p:cNvSpPr/>
          <p:nvPr/>
        </p:nvSpPr>
        <p:spPr>
          <a:xfrm>
            <a:off x="10579180" y="6710931"/>
            <a:ext cx="5524499" cy="776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7035F8-0E34-7031-FAAD-83B15C5EEADA}"/>
              </a:ext>
            </a:extLst>
          </p:cNvPr>
          <p:cNvSpPr/>
          <p:nvPr/>
        </p:nvSpPr>
        <p:spPr>
          <a:xfrm>
            <a:off x="8731539" y="8402511"/>
            <a:ext cx="8656320" cy="776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8C9B5-0350-B37E-DF91-AA80F519E33A}"/>
              </a:ext>
            </a:extLst>
          </p:cNvPr>
          <p:cNvSpPr txBox="1"/>
          <p:nvPr/>
        </p:nvSpPr>
        <p:spPr>
          <a:xfrm>
            <a:off x="75219" y="1845680"/>
            <a:ext cx="17312640" cy="8248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always bring a ______ to class to write down my notes.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A. map      		B. eraser       	C. notebook     	D. ruler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usually help my mom cook dinner in the ______.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bedroom	B. bathroom     	C. </a:t>
            </a:r>
            <a:r>
              <a:rPr lang="en-US" sz="44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kitchen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	D. living room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dad keeps his clothes in a ______ in the bedroom.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sink     		B. fridges    		C. </a:t>
            </a:r>
            <a:r>
              <a:rPr lang="en-US" sz="44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wardrobe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D. oven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best friend is very ______. He always makes everyone laugh.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A. creative     	B. shy    		C. </a:t>
            </a:r>
            <a:r>
              <a:rPr lang="en-US" sz="44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quiet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D. funny</a:t>
            </a:r>
          </a:p>
          <a:p>
            <a:pPr lvl="0">
              <a:spcBef>
                <a:spcPts val="1200"/>
              </a:spcBef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4400" b="1" dirty="0">
                <a:latin typeface="Candara" panose="020E0502030303020204" pitchFamily="34" charset="0"/>
              </a:rPr>
              <a:t>My friend is very ______. She has long black hair and big brown eyes.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A. beautiful </a:t>
            </a:r>
            <a:r>
              <a:rPr lang="en-US" sz="44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B. helpful		C. kind 			D. hard-working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9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97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6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79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5" y="4750091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3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6" y="7244024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6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69" y="7244024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6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59" y="8694343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0508" y="7904894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2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5" y="8656130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1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5392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6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55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103" y="4540757"/>
            <a:ext cx="2002707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370" y="4576316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766" y="7832573"/>
            <a:ext cx="2015384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0" y="6979246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notebook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3694195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eraser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80455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ruler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 always bring a ______ to class to write down my notes.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46401"/>
              <a:ext cx="909210" cy="8822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8000" dirty="0">
                  <a:solidFill>
                    <a:prstClr val="white"/>
                  </a:solidFill>
                  <a:latin typeface="Jumble" panose="02000503000000020004" pitchFamily="2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022" y="1947493"/>
            <a:ext cx="941834" cy="941834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55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103" y="4540757"/>
            <a:ext cx="2002707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370" y="4576316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766" y="7832573"/>
            <a:ext cx="2015384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0" y="6979246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kitchen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3694195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bedroom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bathroom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80455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living room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 usually help my mom cook dinner in the ______.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419794" y="646402"/>
              <a:ext cx="996148" cy="8822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umble" panose="02000503000000020004" pitchFamily="2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022" y="1947493"/>
            <a:ext cx="941834" cy="941834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8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55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103" y="4540757"/>
            <a:ext cx="2002707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370" y="4576316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766" y="7832573"/>
            <a:ext cx="2015384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0" y="6979246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wardrobe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3694195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sink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fridge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80455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My dad keeps his clothes in a ______ in the bedroom.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399603" y="646400"/>
              <a:ext cx="1016338" cy="8822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8000" dirty="0">
                  <a:solidFill>
                    <a:prstClr val="white"/>
                  </a:solidFill>
                  <a:latin typeface="Jumble" panose="02000503000000020004" pitchFamily="2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022" y="1947493"/>
            <a:ext cx="941834" cy="941834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36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504" y="4578464"/>
            <a:ext cx="2002707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958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356" y="4558892"/>
            <a:ext cx="2015384" cy="1454022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022" y="1947493"/>
            <a:ext cx="941834" cy="941834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101" y="7810355"/>
            <a:ext cx="2002707" cy="1454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50434" y="7009568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funny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7537" y="3670451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creative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4355" y="3676295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quiet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My best friend is very ______. He always makes everyone laugh.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387639" y="646400"/>
              <a:ext cx="1028303" cy="8822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8000" dirty="0">
                  <a:solidFill>
                    <a:prstClr val="white"/>
                  </a:solidFill>
                  <a:latin typeface="Jumble" panose="02000503000000020004" pitchFamily="2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beautiful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kind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helpful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srgbClr val="9C5043"/>
                  </a:solidFill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hard-working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022" y="1947493"/>
            <a:ext cx="941834" cy="941834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dirty="0">
                    <a:solidFill>
                      <a:schemeClr val="bg1"/>
                    </a:solidFill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My friend is very ______. She has long black hair and big brown eyes</a:t>
                </a:r>
                <a:endParaRPr lang="en-US" sz="6600" b="1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421175" y="646401"/>
              <a:ext cx="994766" cy="8822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prstClr val="white"/>
                  </a:solidFill>
                  <a:latin typeface="Jumble" panose="02000503000000020004" pitchFamily="2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294418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364539" flipH="1">
            <a:off x="-1008340" y="-375573"/>
            <a:ext cx="20749112" cy="11326416"/>
          </a:xfrm>
          <a:custGeom>
            <a:avLst/>
            <a:gdLst/>
            <a:ahLst/>
            <a:cxnLst/>
            <a:rect l="l" t="t" r="r" b="b"/>
            <a:pathLst>
              <a:path w="17259300" h="11326416">
                <a:moveTo>
                  <a:pt x="17259300" y="0"/>
                </a:moveTo>
                <a:lnTo>
                  <a:pt x="0" y="0"/>
                </a:lnTo>
                <a:lnTo>
                  <a:pt x="0" y="11326415"/>
                </a:lnTo>
                <a:lnTo>
                  <a:pt x="17259300" y="11326415"/>
                </a:lnTo>
                <a:lnTo>
                  <a:pt x="172593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4554200" y="7683638"/>
            <a:ext cx="3733800" cy="2592907"/>
          </a:xfrm>
          <a:custGeom>
            <a:avLst/>
            <a:gdLst/>
            <a:ahLst/>
            <a:cxnLst/>
            <a:rect l="l" t="t" r="r" b="b"/>
            <a:pathLst>
              <a:path w="4674278" h="4317864">
                <a:moveTo>
                  <a:pt x="0" y="0"/>
                </a:moveTo>
                <a:lnTo>
                  <a:pt x="4674277" y="0"/>
                </a:lnTo>
                <a:lnTo>
                  <a:pt x="4674277" y="4317864"/>
                </a:lnTo>
                <a:lnTo>
                  <a:pt x="0" y="431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50775">
            <a:off x="1228729" y="1890663"/>
            <a:ext cx="1294507" cy="1203325"/>
          </a:xfrm>
          <a:custGeom>
            <a:avLst/>
            <a:gdLst/>
            <a:ahLst/>
            <a:cxnLst/>
            <a:rect l="l" t="t" r="r" b="b"/>
            <a:pathLst>
              <a:path w="1294507" h="1203325">
                <a:moveTo>
                  <a:pt x="0" y="0"/>
                </a:moveTo>
                <a:lnTo>
                  <a:pt x="1294507" y="0"/>
                </a:lnTo>
                <a:lnTo>
                  <a:pt x="1294507" y="1203325"/>
                </a:lnTo>
                <a:lnTo>
                  <a:pt x="0" y="12033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603092"/>
            <a:ext cx="17642577" cy="3677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WARM UP</a:t>
            </a:r>
          </a:p>
        </p:txBody>
      </p:sp>
      <p:sp>
        <p:nvSpPr>
          <p:cNvPr id="13" name="Freeform 13"/>
          <p:cNvSpPr/>
          <p:nvPr/>
        </p:nvSpPr>
        <p:spPr>
          <a:xfrm rot="792417">
            <a:off x="15729340" y="49772"/>
            <a:ext cx="2324524" cy="2318712"/>
          </a:xfrm>
          <a:custGeom>
            <a:avLst/>
            <a:gdLst/>
            <a:ahLst/>
            <a:cxnLst/>
            <a:rect l="l" t="t" r="r" b="b"/>
            <a:pathLst>
              <a:path w="2324524" h="2318712">
                <a:moveTo>
                  <a:pt x="0" y="0"/>
                </a:moveTo>
                <a:lnTo>
                  <a:pt x="2324523" y="0"/>
                </a:lnTo>
                <a:lnTo>
                  <a:pt x="2324523" y="2318712"/>
                </a:lnTo>
                <a:lnTo>
                  <a:pt x="0" y="23187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CFD23-AEDF-8AF4-C99F-C384162AF8D3}"/>
              </a:ext>
            </a:extLst>
          </p:cNvPr>
          <p:cNvSpPr txBox="1"/>
          <p:nvPr/>
        </p:nvSpPr>
        <p:spPr>
          <a:xfrm>
            <a:off x="487680" y="3490578"/>
            <a:ext cx="17312640" cy="682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indent="-1143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at the </a:t>
            </a:r>
            <a:r>
              <a:rPr lang="en-US" sz="80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picture</a:t>
            </a:r>
            <a:endParaRPr lang="en-US" sz="80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indent="-1143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 the position of things in the room. </a:t>
            </a:r>
          </a:p>
          <a:p>
            <a:pPr marL="1143000" indent="-1143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 the question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91103" y="-373601"/>
            <a:ext cx="18105792" cy="11881926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8C9B5-0350-B37E-DF91-AA80F519E33A}"/>
              </a:ext>
            </a:extLst>
          </p:cNvPr>
          <p:cNvSpPr txBox="1"/>
          <p:nvPr/>
        </p:nvSpPr>
        <p:spPr>
          <a:xfrm>
            <a:off x="75219" y="1845680"/>
            <a:ext cx="17312640" cy="8248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always bring a ______ to class to write down my notes.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A. map      		B. eraser       	C. notebook     	D. ruler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usually help my mom cook dinner in the ______.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bedroom	B. bathroom     	C. </a:t>
            </a:r>
            <a:r>
              <a:rPr lang="en-US" sz="44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kitchen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	D. living room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dad keeps his clothes in a ______ in the bedroom.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sink     		B. fridges    		C. </a:t>
            </a:r>
            <a:r>
              <a:rPr lang="en-US" sz="44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wardrobe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D. oven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best friend is very ______. He always makes everyone laugh.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A. creative     	B. shy    		C. </a:t>
            </a:r>
            <a:r>
              <a:rPr lang="en-US" sz="44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quiet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D. funny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4400" b="1" dirty="0">
                <a:latin typeface="Candara" panose="020E0502030303020204" pitchFamily="34" charset="0"/>
              </a:rPr>
              <a:t>My friend is very ______. She has long black hair and big brown eyes.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A. beautiful </a:t>
            </a:r>
            <a:r>
              <a:rPr lang="en-US" sz="44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B. funny 		C. kind 			D. helpful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511762">
            <a:off x="15650748" y="9353175"/>
            <a:ext cx="2492992" cy="2495550"/>
          </a:xfrm>
          <a:custGeom>
            <a:avLst/>
            <a:gdLst/>
            <a:ahLst/>
            <a:cxnLst/>
            <a:rect l="l" t="t" r="r" b="b"/>
            <a:pathLst>
              <a:path w="2844104" h="2948532">
                <a:moveTo>
                  <a:pt x="0" y="0"/>
                </a:moveTo>
                <a:lnTo>
                  <a:pt x="2844104" y="0"/>
                </a:lnTo>
                <a:lnTo>
                  <a:pt x="2844104" y="2948531"/>
                </a:lnTo>
                <a:lnTo>
                  <a:pt x="0" y="294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573681" y="1845680"/>
            <a:ext cx="2367082" cy="2932918"/>
          </a:xfrm>
          <a:custGeom>
            <a:avLst/>
            <a:gdLst/>
            <a:ahLst/>
            <a:cxnLst/>
            <a:rect l="l" t="t" r="r" b="b"/>
            <a:pathLst>
              <a:path w="2367082" h="2932918">
                <a:moveTo>
                  <a:pt x="0" y="0"/>
                </a:moveTo>
                <a:lnTo>
                  <a:pt x="2367082" y="0"/>
                </a:lnTo>
                <a:lnTo>
                  <a:pt x="2367082" y="2932918"/>
                </a:lnTo>
                <a:lnTo>
                  <a:pt x="0" y="2932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221" y="526299"/>
            <a:ext cx="18137560" cy="112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Look at the answers again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68A5CA-1430-F20B-84FD-8165AD15696A}"/>
              </a:ext>
            </a:extLst>
          </p:cNvPr>
          <p:cNvSpPr/>
          <p:nvPr/>
        </p:nvSpPr>
        <p:spPr>
          <a:xfrm>
            <a:off x="8229600" y="2628900"/>
            <a:ext cx="762000" cy="8065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AA3DA0-9DC3-CCDE-2E73-46007181D582}"/>
              </a:ext>
            </a:extLst>
          </p:cNvPr>
          <p:cNvSpPr/>
          <p:nvPr/>
        </p:nvSpPr>
        <p:spPr>
          <a:xfrm>
            <a:off x="8264769" y="4357959"/>
            <a:ext cx="762000" cy="8065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C2AAFB-A897-2BE4-6856-6D59E7B9FF93}"/>
              </a:ext>
            </a:extLst>
          </p:cNvPr>
          <p:cNvSpPr/>
          <p:nvPr/>
        </p:nvSpPr>
        <p:spPr>
          <a:xfrm>
            <a:off x="8215724" y="5952851"/>
            <a:ext cx="762000" cy="8065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65FA13-756F-B885-8A49-392DEBB3B741}"/>
              </a:ext>
            </a:extLst>
          </p:cNvPr>
          <p:cNvSpPr/>
          <p:nvPr/>
        </p:nvSpPr>
        <p:spPr>
          <a:xfrm>
            <a:off x="11887200" y="7615769"/>
            <a:ext cx="762000" cy="8065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CFDF18-A563-0452-EC59-49F691F80FA7}"/>
              </a:ext>
            </a:extLst>
          </p:cNvPr>
          <p:cNvSpPr/>
          <p:nvPr/>
        </p:nvSpPr>
        <p:spPr>
          <a:xfrm>
            <a:off x="900141" y="9185898"/>
            <a:ext cx="762000" cy="8065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1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1153039" y="-95225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9721" y="5524500"/>
            <a:ext cx="6854479" cy="4770346"/>
          </a:xfrm>
          <a:custGeom>
            <a:avLst/>
            <a:gdLst/>
            <a:ahLst/>
            <a:cxnLst/>
            <a:rect l="l" t="t" r="r" b="b"/>
            <a:pathLst>
              <a:path w="6215099" h="3988022">
                <a:moveTo>
                  <a:pt x="0" y="0"/>
                </a:moveTo>
                <a:lnTo>
                  <a:pt x="6215099" y="0"/>
                </a:lnTo>
                <a:lnTo>
                  <a:pt x="6215099" y="3988022"/>
                </a:lnTo>
                <a:lnTo>
                  <a:pt x="0" y="3988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930694">
            <a:off x="14577525" y="152046"/>
            <a:ext cx="3029758" cy="3436398"/>
          </a:xfrm>
          <a:custGeom>
            <a:avLst/>
            <a:gdLst/>
            <a:ahLst/>
            <a:cxnLst/>
            <a:rect l="l" t="t" r="r" b="b"/>
            <a:pathLst>
              <a:path w="3029758" h="3436398">
                <a:moveTo>
                  <a:pt x="0" y="0"/>
                </a:moveTo>
                <a:lnTo>
                  <a:pt x="3029758" y="0"/>
                </a:lnTo>
                <a:lnTo>
                  <a:pt x="3029758" y="3436398"/>
                </a:lnTo>
                <a:lnTo>
                  <a:pt x="0" y="3436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59126" y="4838700"/>
            <a:ext cx="12769745" cy="1465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2B5796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9813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wind.wav"/>
          </p:stSnd>
        </p:sndAc>
      </p:transition>
    </mc:Choice>
    <mc:Fallback xmlns="">
      <p:transition spd="slow">
        <p:random/>
        <p:sndAc>
          <p:stSnd>
            <p:snd r:embed="rId7" name="wind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ck of books on a blue and white background&#10;&#10;Description automatically generated">
            <a:extLst>
              <a:ext uri="{FF2B5EF4-FFF2-40B4-BE49-F238E27FC236}">
                <a16:creationId xmlns:a16="http://schemas.microsoft.com/office/drawing/2014/main" id="{367BBC4F-5063-8BD5-C22E-FC300AD24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" y="-20515"/>
            <a:ext cx="18270763" cy="10289077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532344C-6041-1072-7966-2A0B491C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817" y="5926"/>
            <a:ext cx="16822050" cy="955200"/>
          </a:xfrm>
        </p:spPr>
        <p:txBody>
          <a:bodyPr/>
          <a:lstStyle/>
          <a:p>
            <a:r>
              <a:rPr lang="en-US" sz="8000" dirty="0">
                <a:solidFill>
                  <a:srgbClr val="FF0000"/>
                </a:solidFill>
                <a:latin typeface="Bara TH" panose="020B0604020202020204" charset="0"/>
                <a:cs typeface="Bara TH" panose="020B0604020202020204" charset="0"/>
              </a:rPr>
              <a:t>Present Simple &amp; Present continuous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6C6E6B-54CC-2C83-5874-9347AECE1FC6}"/>
              </a:ext>
            </a:extLst>
          </p:cNvPr>
          <p:cNvCxnSpPr>
            <a:cxnSpLocks/>
          </p:cNvCxnSpPr>
          <p:nvPr/>
        </p:nvCxnSpPr>
        <p:spPr>
          <a:xfrm>
            <a:off x="9144000" y="1779375"/>
            <a:ext cx="0" cy="8155458"/>
          </a:xfrm>
          <a:prstGeom prst="line">
            <a:avLst/>
          </a:prstGeom>
          <a:ln w="38100">
            <a:solidFill>
              <a:srgbClr val="151E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C941BA0-6481-DF2F-E4BB-B723F2B5FE3F}"/>
              </a:ext>
            </a:extLst>
          </p:cNvPr>
          <p:cNvSpPr txBox="1"/>
          <p:nvPr/>
        </p:nvSpPr>
        <p:spPr>
          <a:xfrm>
            <a:off x="474248" y="1390466"/>
            <a:ext cx="7782510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0070C0"/>
            </a:solidFill>
            <a:prstDash val="sysDot"/>
          </a:ln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400" kern="0" dirty="0">
                <a:solidFill>
                  <a:srgbClr val="151E35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She walks to school from Mondays to Fridays.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318AE-85EA-F2FF-1064-E0C14CF3792A}"/>
              </a:ext>
            </a:extLst>
          </p:cNvPr>
          <p:cNvSpPr txBox="1"/>
          <p:nvPr/>
        </p:nvSpPr>
        <p:spPr>
          <a:xfrm>
            <a:off x="9564148" y="1421928"/>
            <a:ext cx="7428452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0070C0"/>
            </a:solidFill>
            <a:prstDash val="sysDot"/>
          </a:ln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400" kern="0" dirty="0">
                <a:solidFill>
                  <a:srgbClr val="151E35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She is walking to school now.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6EBF550-59AF-E3D7-17A1-8FE9D685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r="7346"/>
          <a:stretch/>
        </p:blipFill>
        <p:spPr bwMode="auto">
          <a:xfrm>
            <a:off x="1098973" y="3010314"/>
            <a:ext cx="2722266" cy="41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7884BB5-D161-665D-BB4C-CEB3F19F3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r="7346"/>
          <a:stretch/>
        </p:blipFill>
        <p:spPr bwMode="auto">
          <a:xfrm>
            <a:off x="5402513" y="3010316"/>
            <a:ext cx="2722266" cy="41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48300BF-9081-501A-1181-0B01706B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r="7346"/>
          <a:stretch/>
        </p:blipFill>
        <p:spPr bwMode="auto">
          <a:xfrm>
            <a:off x="12331818" y="3036080"/>
            <a:ext cx="2846540" cy="429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51C9A3-A4C2-5878-B2D2-6B6CAB54BA1A}"/>
              </a:ext>
            </a:extLst>
          </p:cNvPr>
          <p:cNvSpPr txBox="1"/>
          <p:nvPr/>
        </p:nvSpPr>
        <p:spPr>
          <a:xfrm>
            <a:off x="887033" y="7030503"/>
            <a:ext cx="40957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00938B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Mondays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0E4906-B09D-7550-4CC9-B248F7AC3133}"/>
              </a:ext>
            </a:extLst>
          </p:cNvPr>
          <p:cNvSpPr txBox="1"/>
          <p:nvPr/>
        </p:nvSpPr>
        <p:spPr>
          <a:xfrm>
            <a:off x="5821722" y="7068071"/>
            <a:ext cx="27854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00938B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Fridays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361CDE-42DF-C13C-DC52-4A3EBA176849}"/>
              </a:ext>
            </a:extLst>
          </p:cNvPr>
          <p:cNvSpPr txBox="1"/>
          <p:nvPr/>
        </p:nvSpPr>
        <p:spPr>
          <a:xfrm>
            <a:off x="4585195" y="7108693"/>
            <a:ext cx="956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400" b="1" kern="0" dirty="0">
                <a:solidFill>
                  <a:srgbClr val="00938B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→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95CED2-17C4-EB3A-C393-37066293C3C8}"/>
              </a:ext>
            </a:extLst>
          </p:cNvPr>
          <p:cNvSpPr txBox="1"/>
          <p:nvPr/>
        </p:nvSpPr>
        <p:spPr>
          <a:xfrm>
            <a:off x="11429820" y="7021107"/>
            <a:ext cx="4635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00938B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05C85-49CF-23AD-0E8B-6262868170B7}"/>
              </a:ext>
            </a:extLst>
          </p:cNvPr>
          <p:cNvSpPr txBox="1"/>
          <p:nvPr/>
        </p:nvSpPr>
        <p:spPr>
          <a:xfrm>
            <a:off x="474248" y="7970480"/>
            <a:ext cx="8528095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0070C0"/>
            </a:solidFill>
            <a:prstDash val="sysDot"/>
          </a:ln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800" kern="0" dirty="0">
                <a:solidFill>
                  <a:srgbClr val="EB5F61">
                    <a:lumMod val="75000"/>
                  </a:srgbClr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When something </a:t>
            </a:r>
            <a:r>
              <a:rPr lang="en-US" sz="4800" b="1" kern="0" dirty="0">
                <a:solidFill>
                  <a:srgbClr val="EB5F61">
                    <a:lumMod val="75000"/>
                  </a:srgbClr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often happens</a:t>
            </a:r>
            <a:r>
              <a:rPr lang="en-US" sz="4800" kern="0" dirty="0">
                <a:solidFill>
                  <a:srgbClr val="EB5F61">
                    <a:lumMod val="75000"/>
                  </a:srgbClr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or </a:t>
            </a:r>
            <a:r>
              <a:rPr lang="en-US" sz="4800" b="1" kern="0" dirty="0">
                <a:solidFill>
                  <a:srgbClr val="EB5F61">
                    <a:lumMod val="75000"/>
                  </a:srgbClr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is fixed</a:t>
            </a:r>
            <a:r>
              <a:rPr lang="en-US" sz="4800" kern="0" dirty="0">
                <a:solidFill>
                  <a:srgbClr val="EB5F61">
                    <a:lumMod val="75000"/>
                  </a:srgbClr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we use the </a:t>
            </a:r>
            <a:r>
              <a:rPr lang="en-US" sz="4800" b="1" kern="0" dirty="0">
                <a:solidFill>
                  <a:srgbClr val="00938B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present simple</a:t>
            </a:r>
            <a:r>
              <a:rPr lang="en-US" sz="4800" kern="0" dirty="0">
                <a:solidFill>
                  <a:srgbClr val="EB5F61">
                    <a:lumMod val="75000"/>
                  </a:srgbClr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41185A-141D-8539-760C-C1A8009CCB85}"/>
              </a:ext>
            </a:extLst>
          </p:cNvPr>
          <p:cNvSpPr txBox="1"/>
          <p:nvPr/>
        </p:nvSpPr>
        <p:spPr>
          <a:xfrm>
            <a:off x="9397625" y="7953028"/>
            <a:ext cx="8636750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0070C0"/>
            </a:solidFill>
            <a:prstDash val="sysDot"/>
          </a:ln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800" kern="0" dirty="0">
                <a:solidFill>
                  <a:srgbClr val="EB5F61">
                    <a:lumMod val="75000"/>
                  </a:srgbClr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When something is </a:t>
            </a:r>
            <a:r>
              <a:rPr lang="en-US" sz="4800" b="1" kern="0" dirty="0">
                <a:solidFill>
                  <a:srgbClr val="EB5F61">
                    <a:lumMod val="75000"/>
                  </a:srgbClr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happening now</a:t>
            </a:r>
            <a:r>
              <a:rPr lang="en-US" sz="4800" kern="0" dirty="0">
                <a:solidFill>
                  <a:srgbClr val="EB5F61">
                    <a:lumMod val="75000"/>
                  </a:srgbClr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we use the </a:t>
            </a:r>
            <a:r>
              <a:rPr lang="en-US" sz="4800" b="1" kern="0" dirty="0">
                <a:solidFill>
                  <a:srgbClr val="00938B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present continuous</a:t>
            </a:r>
            <a:r>
              <a:rPr lang="en-US" sz="4800" kern="0" dirty="0">
                <a:solidFill>
                  <a:srgbClr val="EB5F61">
                    <a:lumMod val="75000"/>
                  </a:srgbClr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861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14" grpId="0"/>
      <p:bldP spid="15" grpId="0"/>
      <p:bldP spid="16" grpId="0"/>
      <p:bldP spid="17" grpId="0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09600" y="-863770"/>
            <a:ext cx="19178637" cy="12585980"/>
          </a:xfrm>
          <a:custGeom>
            <a:avLst/>
            <a:gdLst/>
            <a:ahLst/>
            <a:cxnLst/>
            <a:rect l="l" t="t" r="r" b="b"/>
            <a:pathLst>
              <a:path w="19178637" h="12585980">
                <a:moveTo>
                  <a:pt x="19178637" y="0"/>
                </a:moveTo>
                <a:lnTo>
                  <a:pt x="0" y="0"/>
                </a:lnTo>
                <a:lnTo>
                  <a:pt x="0" y="12585980"/>
                </a:lnTo>
                <a:lnTo>
                  <a:pt x="19178637" y="12585980"/>
                </a:lnTo>
                <a:lnTo>
                  <a:pt x="1917863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64671" y="1670302"/>
            <a:ext cx="1361055" cy="140468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E2E6"/>
            </a:solidFill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-76200"/>
              <a:ext cx="6604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endParaRPr sz="4800"/>
            </a:p>
          </p:txBody>
        </p:sp>
      </p:grpSp>
      <p:sp>
        <p:nvSpPr>
          <p:cNvPr id="12" name="Freeform 12"/>
          <p:cNvSpPr/>
          <p:nvPr/>
        </p:nvSpPr>
        <p:spPr>
          <a:xfrm rot="434198">
            <a:off x="15015090" y="-3538194"/>
            <a:ext cx="2668110" cy="2646987"/>
          </a:xfrm>
          <a:custGeom>
            <a:avLst/>
            <a:gdLst/>
            <a:ahLst/>
            <a:cxnLst/>
            <a:rect l="l" t="t" r="r" b="b"/>
            <a:pathLst>
              <a:path w="2668110" h="2646987">
                <a:moveTo>
                  <a:pt x="0" y="0"/>
                </a:moveTo>
                <a:lnTo>
                  <a:pt x="2668110" y="0"/>
                </a:lnTo>
                <a:lnTo>
                  <a:pt x="2668110" y="2646987"/>
                </a:lnTo>
                <a:lnTo>
                  <a:pt x="0" y="26469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698589" y="561374"/>
            <a:ext cx="18599363" cy="112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9600" dirty="0">
                <a:solidFill>
                  <a:srgbClr val="FF0000"/>
                </a:solidFill>
                <a:latin typeface="Bara TH"/>
                <a:ea typeface="Bara TH"/>
                <a:cs typeface="Bara TH"/>
                <a:sym typeface="Bara TH"/>
              </a:rPr>
              <a:t>Form: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98589" y="2235848"/>
            <a:ext cx="5423803" cy="631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2"/>
              </a:lnSpc>
            </a:pPr>
            <a:r>
              <a:rPr lang="en-US" sz="6600" dirty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Present simple</a:t>
            </a:r>
          </a:p>
        </p:txBody>
      </p:sp>
      <p:sp>
        <p:nvSpPr>
          <p:cNvPr id="22" name="Freeform 22"/>
          <p:cNvSpPr/>
          <p:nvPr/>
        </p:nvSpPr>
        <p:spPr>
          <a:xfrm rot="-432573">
            <a:off x="2091100" y="10430443"/>
            <a:ext cx="1005749" cy="934907"/>
          </a:xfrm>
          <a:custGeom>
            <a:avLst/>
            <a:gdLst/>
            <a:ahLst/>
            <a:cxnLst/>
            <a:rect l="l" t="t" r="r" b="b"/>
            <a:pathLst>
              <a:path w="1005749" h="934907">
                <a:moveTo>
                  <a:pt x="0" y="0"/>
                </a:moveTo>
                <a:lnTo>
                  <a:pt x="1005750" y="0"/>
                </a:lnTo>
                <a:lnTo>
                  <a:pt x="1005750" y="934907"/>
                </a:lnTo>
                <a:lnTo>
                  <a:pt x="0" y="9349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0E8DACBB-4F9C-958D-8BF4-359DFFE15BE6}"/>
              </a:ext>
            </a:extLst>
          </p:cNvPr>
          <p:cNvGrpSpPr/>
          <p:nvPr/>
        </p:nvGrpSpPr>
        <p:grpSpPr>
          <a:xfrm>
            <a:off x="264671" y="5642490"/>
            <a:ext cx="1361055" cy="1404680"/>
            <a:chOff x="0" y="0"/>
            <a:chExt cx="812800" cy="812800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994E2E18-2516-0A11-C3A7-5A0172F96AD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E2E6"/>
            </a:solidFill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D0F73735-3FF9-9771-9763-05A7810AF27F}"/>
                </a:ext>
              </a:extLst>
            </p:cNvPr>
            <p:cNvSpPr txBox="1"/>
            <p:nvPr/>
          </p:nvSpPr>
          <p:spPr>
            <a:xfrm>
              <a:off x="76200" y="-76200"/>
              <a:ext cx="6604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endParaRPr sz="4800"/>
            </a:p>
          </p:txBody>
        </p:sp>
      </p:grpSp>
      <p:sp>
        <p:nvSpPr>
          <p:cNvPr id="26" name="TextBox 18">
            <a:extLst>
              <a:ext uri="{FF2B5EF4-FFF2-40B4-BE49-F238E27FC236}">
                <a16:creationId xmlns:a16="http://schemas.microsoft.com/office/drawing/2014/main" id="{5B2C5F44-7CE5-12B7-57EC-530860A46A7E}"/>
              </a:ext>
            </a:extLst>
          </p:cNvPr>
          <p:cNvSpPr txBox="1"/>
          <p:nvPr/>
        </p:nvSpPr>
        <p:spPr>
          <a:xfrm>
            <a:off x="1698589" y="6297908"/>
            <a:ext cx="7107589" cy="631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2"/>
              </a:lnSpc>
            </a:pPr>
            <a:r>
              <a:rPr lang="en-US" sz="6600" dirty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Present continuous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47FF02-58C6-CA4F-DBA7-173D2EE9F830}"/>
              </a:ext>
            </a:extLst>
          </p:cNvPr>
          <p:cNvSpPr txBox="1"/>
          <p:nvPr/>
        </p:nvSpPr>
        <p:spPr>
          <a:xfrm>
            <a:off x="2686090" y="2861646"/>
            <a:ext cx="15601909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(+) 	S + V(s/es).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dirty="0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(-) 	S + don’t/doesn’t + V.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(?) 	(WH-</a:t>
            </a:r>
            <a:r>
              <a:rPr lang="en-US" sz="6600" dirty="0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q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words) + do/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 does + S + V?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2E8D9-CB5A-E759-AACF-124BC4749294}"/>
              </a:ext>
            </a:extLst>
          </p:cNvPr>
          <p:cNvSpPr txBox="1"/>
          <p:nvPr/>
        </p:nvSpPr>
        <p:spPr>
          <a:xfrm>
            <a:off x="2686089" y="6781467"/>
            <a:ext cx="15601909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(+) 	S + am/is/are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 + V-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ing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dirty="0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(-) 	S + am/is/are + not + V-</a:t>
            </a:r>
            <a:r>
              <a:rPr lang="en-US" sz="6600" dirty="0" err="1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ing</a:t>
            </a:r>
            <a:r>
              <a:rPr lang="en-US" sz="6600" dirty="0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.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(?) 	(WH-</a:t>
            </a:r>
            <a:r>
              <a:rPr lang="en-US" sz="6600" dirty="0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q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words) + am/is/are 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+ S + V-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ing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91103" y="-373601"/>
            <a:ext cx="18105792" cy="11881926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11762">
            <a:off x="15335170" y="8876660"/>
            <a:ext cx="2844104" cy="2948532"/>
          </a:xfrm>
          <a:custGeom>
            <a:avLst/>
            <a:gdLst/>
            <a:ahLst/>
            <a:cxnLst/>
            <a:rect l="l" t="t" r="r" b="b"/>
            <a:pathLst>
              <a:path w="2844104" h="2948532">
                <a:moveTo>
                  <a:pt x="0" y="0"/>
                </a:moveTo>
                <a:lnTo>
                  <a:pt x="2844104" y="0"/>
                </a:lnTo>
                <a:lnTo>
                  <a:pt x="2844104" y="2948531"/>
                </a:lnTo>
                <a:lnTo>
                  <a:pt x="0" y="2948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573681" y="1845680"/>
            <a:ext cx="2367082" cy="2932918"/>
          </a:xfrm>
          <a:custGeom>
            <a:avLst/>
            <a:gdLst/>
            <a:ahLst/>
            <a:cxnLst/>
            <a:rect l="l" t="t" r="r" b="b"/>
            <a:pathLst>
              <a:path w="2367082" h="2932918">
                <a:moveTo>
                  <a:pt x="0" y="0"/>
                </a:moveTo>
                <a:lnTo>
                  <a:pt x="2367082" y="0"/>
                </a:lnTo>
                <a:lnTo>
                  <a:pt x="2367082" y="2932918"/>
                </a:lnTo>
                <a:lnTo>
                  <a:pt x="0" y="29329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43000" y="422970"/>
            <a:ext cx="18137560" cy="112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FF0000"/>
                </a:solidFill>
                <a:latin typeface="Bara TH"/>
                <a:ea typeface="Bara TH"/>
                <a:cs typeface="Bara TH"/>
                <a:sym typeface="Bara TH"/>
              </a:rPr>
              <a:t>2. Choose the correct answer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E16AD-6712-64A2-37F1-25A6EFBEB692}"/>
              </a:ext>
            </a:extLst>
          </p:cNvPr>
          <p:cNvSpPr/>
          <p:nvPr/>
        </p:nvSpPr>
        <p:spPr>
          <a:xfrm>
            <a:off x="788701" y="1529409"/>
            <a:ext cx="2971800" cy="776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2FDF15-3F5C-5CEB-EFDF-7A281C787AA8}"/>
              </a:ext>
            </a:extLst>
          </p:cNvPr>
          <p:cNvSpPr/>
          <p:nvPr/>
        </p:nvSpPr>
        <p:spPr>
          <a:xfrm>
            <a:off x="3733800" y="3315070"/>
            <a:ext cx="1981200" cy="776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327D61-0355-02BF-8872-67CC5C744D4C}"/>
              </a:ext>
            </a:extLst>
          </p:cNvPr>
          <p:cNvSpPr/>
          <p:nvPr/>
        </p:nvSpPr>
        <p:spPr>
          <a:xfrm>
            <a:off x="12954000" y="5189400"/>
            <a:ext cx="1295399" cy="776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4F9E7A-3E77-A891-2156-5C8320314BA3}"/>
              </a:ext>
            </a:extLst>
          </p:cNvPr>
          <p:cNvSpPr/>
          <p:nvPr/>
        </p:nvSpPr>
        <p:spPr>
          <a:xfrm>
            <a:off x="3733800" y="6863560"/>
            <a:ext cx="2971799" cy="776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E1CD362-D199-E31B-022E-3769B68649BB}"/>
              </a:ext>
            </a:extLst>
          </p:cNvPr>
          <p:cNvSpPr/>
          <p:nvPr/>
        </p:nvSpPr>
        <p:spPr>
          <a:xfrm>
            <a:off x="3733801" y="8682051"/>
            <a:ext cx="1752600" cy="776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F9DF4F-9674-BAED-948F-220539A694D4}"/>
              </a:ext>
            </a:extLst>
          </p:cNvPr>
          <p:cNvSpPr/>
          <p:nvPr/>
        </p:nvSpPr>
        <p:spPr>
          <a:xfrm>
            <a:off x="8244839" y="2448810"/>
            <a:ext cx="899160" cy="7760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m-thanh-dau-tich-">
            <a:hlinkClick r:id="" action="ppaction://media"/>
            <a:extLst>
              <a:ext uri="{FF2B5EF4-FFF2-40B4-BE49-F238E27FC236}">
                <a16:creationId xmlns:a16="http://schemas.microsoft.com/office/drawing/2014/main" id="{783DE912-BF84-3144-E7B0-098D482E64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32002" y="1548086"/>
            <a:ext cx="487363" cy="487363"/>
          </a:xfrm>
          <a:prstGeom prst="rect">
            <a:avLst/>
          </a:prstGeom>
        </p:spPr>
      </p:pic>
      <p:pic>
        <p:nvPicPr>
          <p:cNvPr id="15" name="Am-thanh-dau-tich-">
            <a:hlinkClick r:id="" action="ppaction://media"/>
            <a:extLst>
              <a:ext uri="{FF2B5EF4-FFF2-40B4-BE49-F238E27FC236}">
                <a16:creationId xmlns:a16="http://schemas.microsoft.com/office/drawing/2014/main" id="{A480028E-92D4-5354-760D-2A1AD8C0F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99642" y="3459395"/>
            <a:ext cx="487363" cy="487363"/>
          </a:xfrm>
          <a:prstGeom prst="rect">
            <a:avLst/>
          </a:prstGeom>
        </p:spPr>
      </p:pic>
      <p:pic>
        <p:nvPicPr>
          <p:cNvPr id="16" name="Am-thanh-dau-tich-">
            <a:hlinkClick r:id="" action="ppaction://media"/>
            <a:extLst>
              <a:ext uri="{FF2B5EF4-FFF2-40B4-BE49-F238E27FC236}">
                <a16:creationId xmlns:a16="http://schemas.microsoft.com/office/drawing/2014/main" id="{20EB0F52-2723-62D5-CC45-DD40FA6F6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77525" y="5721732"/>
            <a:ext cx="487363" cy="487363"/>
          </a:xfrm>
          <a:prstGeom prst="rect">
            <a:avLst/>
          </a:prstGeom>
        </p:spPr>
      </p:pic>
      <p:pic>
        <p:nvPicPr>
          <p:cNvPr id="17" name="Am-thanh-dau-tich-">
            <a:hlinkClick r:id="" action="ppaction://media"/>
            <a:extLst>
              <a:ext uri="{FF2B5EF4-FFF2-40B4-BE49-F238E27FC236}">
                <a16:creationId xmlns:a16="http://schemas.microsoft.com/office/drawing/2014/main" id="{7DB3D004-9E40-3BEA-9D39-F199A78892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790410" y="7740387"/>
            <a:ext cx="487363" cy="487363"/>
          </a:xfrm>
          <a:prstGeom prst="rect">
            <a:avLst/>
          </a:prstGeom>
        </p:spPr>
      </p:pic>
      <p:pic>
        <p:nvPicPr>
          <p:cNvPr id="18" name="Am-thanh-dau-tich-">
            <a:hlinkClick r:id="" action="ppaction://media"/>
            <a:extLst>
              <a:ext uri="{FF2B5EF4-FFF2-40B4-BE49-F238E27FC236}">
                <a16:creationId xmlns:a16="http://schemas.microsoft.com/office/drawing/2014/main" id="{D684A483-3BB2-B19D-4CC1-EE4C956635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729766" y="9458065"/>
            <a:ext cx="487363" cy="48736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24377B7-3EB1-82FB-347D-A656B5FEFD24}"/>
              </a:ext>
            </a:extLst>
          </p:cNvPr>
          <p:cNvSpPr/>
          <p:nvPr/>
        </p:nvSpPr>
        <p:spPr>
          <a:xfrm>
            <a:off x="1005840" y="4229100"/>
            <a:ext cx="899160" cy="7760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B1AB56-FF78-51C3-B0C1-307BF71681EC}"/>
              </a:ext>
            </a:extLst>
          </p:cNvPr>
          <p:cNvSpPr/>
          <p:nvPr/>
        </p:nvSpPr>
        <p:spPr>
          <a:xfrm>
            <a:off x="8229601" y="6043426"/>
            <a:ext cx="899160" cy="7760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923B13-8E4E-D3EA-CBE0-D22FE6A94026}"/>
              </a:ext>
            </a:extLst>
          </p:cNvPr>
          <p:cNvSpPr/>
          <p:nvPr/>
        </p:nvSpPr>
        <p:spPr>
          <a:xfrm>
            <a:off x="1005840" y="7839743"/>
            <a:ext cx="899160" cy="7760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3A1961-C577-A069-6798-C103DF19E9FD}"/>
              </a:ext>
            </a:extLst>
          </p:cNvPr>
          <p:cNvSpPr/>
          <p:nvPr/>
        </p:nvSpPr>
        <p:spPr>
          <a:xfrm>
            <a:off x="978002" y="9574912"/>
            <a:ext cx="899160" cy="7760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32BE41-D551-E755-8BF5-9A1A1FF532B4}"/>
              </a:ext>
            </a:extLst>
          </p:cNvPr>
          <p:cNvSpPr/>
          <p:nvPr/>
        </p:nvSpPr>
        <p:spPr>
          <a:xfrm>
            <a:off x="9448800" y="6863560"/>
            <a:ext cx="1447800" cy="776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8C9B5-0350-B37E-DF91-AA80F519E33A}"/>
              </a:ext>
            </a:extLst>
          </p:cNvPr>
          <p:cNvSpPr txBox="1"/>
          <p:nvPr/>
        </p:nvSpPr>
        <p:spPr>
          <a:xfrm>
            <a:off x="228600" y="1548086"/>
            <a:ext cx="17312640" cy="886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8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Mai’s house _____ very big. </a:t>
            </a:r>
          </a:p>
          <a:p>
            <a:pPr algn="l">
              <a:spcBef>
                <a:spcPts val="1200"/>
              </a:spcBef>
            </a:pPr>
            <a:r>
              <a:rPr lang="en-US" sz="48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A. am   		B. are    		C. is       	D. be</a:t>
            </a:r>
          </a:p>
          <a:p>
            <a:pPr algn="l">
              <a:spcBef>
                <a:spcPts val="1200"/>
              </a:spcBef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friends usually ________ to music on his phone.</a:t>
            </a:r>
          </a:p>
          <a:p>
            <a:pPr algn="l">
              <a:spcBef>
                <a:spcPts val="1200"/>
              </a:spcBef>
            </a:pPr>
            <a:r>
              <a:rPr lang="en-US" sz="48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8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listen    		B. listens  		C. to listen    	D. listening</a:t>
            </a:r>
          </a:p>
          <a:p>
            <a:pPr algn="l">
              <a:spcBef>
                <a:spcPts val="1200"/>
              </a:spcBef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48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man _______ a conversation on the phone now.</a:t>
            </a:r>
          </a:p>
          <a:p>
            <a:pPr algn="l">
              <a:spcBef>
                <a:spcPts val="1200"/>
              </a:spcBef>
            </a:pPr>
            <a:r>
              <a:rPr lang="en-US" sz="48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8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have             	B. has        		C. is having    	D. are having</a:t>
            </a:r>
          </a:p>
          <a:p>
            <a:pPr algn="l">
              <a:spcBef>
                <a:spcPts val="1200"/>
              </a:spcBef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48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 Minh play badminton </a:t>
            </a:r>
            <a:r>
              <a:rPr lang="en-US" sz="4800" b="1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afternoon? </a:t>
            </a:r>
            <a:endParaRPr lang="en-US" sz="4800" b="1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1200"/>
              </a:spcBef>
            </a:pPr>
            <a:r>
              <a:rPr lang="en-US" sz="48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8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Does        	B. Do             	C. Are      		D. Is</a:t>
            </a:r>
          </a:p>
          <a:p>
            <a:pPr algn="l">
              <a:spcBef>
                <a:spcPts val="1200"/>
              </a:spcBef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4800" b="1" dirty="0">
                <a:latin typeface="Candara" panose="020E0502030303020204" pitchFamily="34" charset="0"/>
              </a:rPr>
              <a:t>_________ a book on Mary’s desk. </a:t>
            </a:r>
          </a:p>
          <a:p>
            <a:pPr algn="l">
              <a:spcBef>
                <a:spcPts val="1200"/>
              </a:spcBef>
            </a:pPr>
            <a:r>
              <a:rPr lang="en-US" sz="4800" dirty="0">
                <a:latin typeface="Candara" panose="020E0502030303020204" pitchFamily="34" charset="0"/>
              </a:rPr>
              <a:t>	A. There is 	B. There are 	C. There		D. Is</a:t>
            </a:r>
            <a:endParaRPr lang="en-US" sz="48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2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0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0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0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30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mute="1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9" grpId="0" animBg="1"/>
      <p:bldP spid="20" grpId="0" animBg="1"/>
      <p:bldP spid="21" grpId="0" animBg="1"/>
      <p:bldP spid="22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-243420" y="350718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603320" y="5594785"/>
            <a:ext cx="6854479" cy="4770346"/>
          </a:xfrm>
          <a:custGeom>
            <a:avLst/>
            <a:gdLst/>
            <a:ahLst/>
            <a:cxnLst/>
            <a:rect l="l" t="t" r="r" b="b"/>
            <a:pathLst>
              <a:path w="6215099" h="3988022">
                <a:moveTo>
                  <a:pt x="0" y="0"/>
                </a:moveTo>
                <a:lnTo>
                  <a:pt x="6215099" y="0"/>
                </a:lnTo>
                <a:lnTo>
                  <a:pt x="6215099" y="3988022"/>
                </a:lnTo>
                <a:lnTo>
                  <a:pt x="0" y="3988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930694">
            <a:off x="15504121" y="495627"/>
            <a:ext cx="2597692" cy="3016033"/>
          </a:xfrm>
          <a:custGeom>
            <a:avLst/>
            <a:gdLst/>
            <a:ahLst/>
            <a:cxnLst/>
            <a:rect l="l" t="t" r="r" b="b"/>
            <a:pathLst>
              <a:path w="3029758" h="3436398">
                <a:moveTo>
                  <a:pt x="0" y="0"/>
                </a:moveTo>
                <a:lnTo>
                  <a:pt x="3029758" y="0"/>
                </a:lnTo>
                <a:lnTo>
                  <a:pt x="3029758" y="3436398"/>
                </a:lnTo>
                <a:lnTo>
                  <a:pt x="0" y="3436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14600" y="886361"/>
            <a:ext cx="12769745" cy="1132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B5796"/>
                </a:solidFill>
                <a:effectLst/>
                <a:uLnTx/>
                <a:uFillTx/>
                <a:ea typeface="Bara TH"/>
                <a:cs typeface="Bara TH"/>
                <a:sym typeface="Bara TH"/>
              </a:rPr>
              <a:t>Adverb</a:t>
            </a:r>
            <a:r>
              <a:rPr lang="en-US" sz="9600" dirty="0">
                <a:solidFill>
                  <a:srgbClr val="2B5796"/>
                </a:solidFill>
                <a:ea typeface="Bara TH"/>
                <a:cs typeface="Bara TH"/>
                <a:sym typeface="Bara TH"/>
              </a:rPr>
              <a:t>s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B5796"/>
                </a:solidFill>
                <a:effectLst/>
                <a:uLnTx/>
                <a:uFillTx/>
                <a:ea typeface="Bara TH"/>
                <a:cs typeface="Bara TH"/>
                <a:sym typeface="Bara TH"/>
              </a:rPr>
              <a:t> of frequency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CBA2C30-F356-5A76-5490-936BAAAF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r="7346"/>
          <a:stretch/>
        </p:blipFill>
        <p:spPr bwMode="auto">
          <a:xfrm>
            <a:off x="1770007" y="3944509"/>
            <a:ext cx="4407995" cy="664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D048CF4-C5BD-44C1-DB08-2F25293BB4BA}"/>
              </a:ext>
            </a:extLst>
          </p:cNvPr>
          <p:cNvSpPr/>
          <p:nvPr/>
        </p:nvSpPr>
        <p:spPr>
          <a:xfrm>
            <a:off x="5618495" y="2636333"/>
            <a:ext cx="7051009" cy="1663795"/>
          </a:xfrm>
          <a:prstGeom prst="wedgeRoundRectCallout">
            <a:avLst>
              <a:gd name="adj1" fmla="val -49226"/>
              <a:gd name="adj2" fmla="val 8243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I always go to school on time.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8EC3546-4EF5-B352-A11F-86F47DE5CEEC}"/>
              </a:ext>
            </a:extLst>
          </p:cNvPr>
          <p:cNvSpPr/>
          <p:nvPr/>
        </p:nvSpPr>
        <p:spPr>
          <a:xfrm>
            <a:off x="5618494" y="2636332"/>
            <a:ext cx="9240506" cy="1663795"/>
          </a:xfrm>
          <a:prstGeom prst="wedgeRoundRectCallout">
            <a:avLst>
              <a:gd name="adj1" fmla="val -49226"/>
              <a:gd name="adj2" fmla="val 8243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I </a:t>
            </a:r>
            <a:r>
              <a:rPr lang="en-US" sz="5400" dirty="0">
                <a:solidFill>
                  <a:srgbClr val="FF0000"/>
                </a:solidFill>
                <a:latin typeface="Candara" panose="020E0502030303020204" pitchFamily="34" charset="0"/>
              </a:rPr>
              <a:t>always</a:t>
            </a:r>
            <a:r>
              <a:rPr lang="en-US" sz="5400" dirty="0">
                <a:latin typeface="Candara" panose="020E0502030303020204" pitchFamily="34" charset="0"/>
              </a:rPr>
              <a:t> go to school on time.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BBC86-789E-B9AF-0EF1-B3DAC8E78D54}"/>
              </a:ext>
            </a:extLst>
          </p:cNvPr>
          <p:cNvSpPr txBox="1"/>
          <p:nvPr/>
        </p:nvSpPr>
        <p:spPr>
          <a:xfrm>
            <a:off x="5267361" y="9159722"/>
            <a:ext cx="144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andara" panose="020E0502030303020204" pitchFamily="34" charset="0"/>
              </a:rPr>
              <a:t>Mi</a:t>
            </a:r>
          </a:p>
        </p:txBody>
      </p:sp>
    </p:spTree>
    <p:extLst>
      <p:ext uri="{BB962C8B-B14F-4D97-AF65-F5344CB8AC3E}">
        <p14:creationId xmlns:p14="http://schemas.microsoft.com/office/powerpoint/2010/main" val="11501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wind.wav"/>
          </p:stSnd>
        </p:sndAc>
      </p:transition>
    </mc:Choice>
    <mc:Fallback xmlns="">
      <p:transition spd="slow">
        <p:random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-243420" y="350718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913899" y="6742436"/>
            <a:ext cx="5427599" cy="3544564"/>
          </a:xfrm>
          <a:custGeom>
            <a:avLst/>
            <a:gdLst/>
            <a:ahLst/>
            <a:cxnLst/>
            <a:rect l="l" t="t" r="r" b="b"/>
            <a:pathLst>
              <a:path w="6215099" h="3988022">
                <a:moveTo>
                  <a:pt x="0" y="0"/>
                </a:moveTo>
                <a:lnTo>
                  <a:pt x="6215099" y="0"/>
                </a:lnTo>
                <a:lnTo>
                  <a:pt x="6215099" y="3988022"/>
                </a:lnTo>
                <a:lnTo>
                  <a:pt x="0" y="39880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930694">
            <a:off x="15504121" y="495627"/>
            <a:ext cx="2597692" cy="3016033"/>
          </a:xfrm>
          <a:custGeom>
            <a:avLst/>
            <a:gdLst/>
            <a:ahLst/>
            <a:cxnLst/>
            <a:rect l="l" t="t" r="r" b="b"/>
            <a:pathLst>
              <a:path w="3029758" h="3436398">
                <a:moveTo>
                  <a:pt x="0" y="0"/>
                </a:moveTo>
                <a:lnTo>
                  <a:pt x="3029758" y="0"/>
                </a:lnTo>
                <a:lnTo>
                  <a:pt x="3029758" y="3436398"/>
                </a:lnTo>
                <a:lnTo>
                  <a:pt x="0" y="3436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07885" y="918442"/>
            <a:ext cx="12769745" cy="2265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B5796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Adverbs of frequency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CE57A0-CADA-9279-746D-174E8AAF31FF}"/>
              </a:ext>
            </a:extLst>
          </p:cNvPr>
          <p:cNvGrpSpPr/>
          <p:nvPr/>
        </p:nvGrpSpPr>
        <p:grpSpPr>
          <a:xfrm>
            <a:off x="4686748" y="2642345"/>
            <a:ext cx="7936876" cy="6167199"/>
            <a:chOff x="2131524" y="570489"/>
            <a:chExt cx="5066709" cy="422358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58C4856-A0FF-6025-4DFE-52BB7A5F74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059"/>
            <a:stretch/>
          </p:blipFill>
          <p:spPr bwMode="auto">
            <a:xfrm>
              <a:off x="2131524" y="570489"/>
              <a:ext cx="5066709" cy="4223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0EDE73-56F7-57C2-E3A5-D21D5E597E52}"/>
                </a:ext>
              </a:extLst>
            </p:cNvPr>
            <p:cNvSpPr txBox="1"/>
            <p:nvPr/>
          </p:nvSpPr>
          <p:spPr>
            <a:xfrm>
              <a:off x="3530695" y="1029054"/>
              <a:ext cx="2268365" cy="442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ndara" panose="020E0502030303020204" pitchFamily="34" charset="0"/>
                </a:rPr>
                <a:t>always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51223B-AB0C-7019-A4D1-05B78F3D069F}"/>
                </a:ext>
              </a:extLst>
            </p:cNvPr>
            <p:cNvSpPr txBox="1"/>
            <p:nvPr/>
          </p:nvSpPr>
          <p:spPr>
            <a:xfrm>
              <a:off x="3457395" y="2858723"/>
              <a:ext cx="2268365" cy="442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ndara" panose="020E0502030303020204" pitchFamily="34" charset="0"/>
                </a:rPr>
                <a:t>rarely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E9BDFEF-640F-E481-DC07-ACCD977F0776}"/>
              </a:ext>
            </a:extLst>
          </p:cNvPr>
          <p:cNvSpPr txBox="1"/>
          <p:nvPr/>
        </p:nvSpPr>
        <p:spPr>
          <a:xfrm>
            <a:off x="7398505" y="4174667"/>
            <a:ext cx="2453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ndara" panose="020E0502030303020204" pitchFamily="34" charset="0"/>
              </a:rPr>
              <a:t>usually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A9FAD2-DA97-6AC7-FBEA-B38B6DE1073E}"/>
              </a:ext>
            </a:extLst>
          </p:cNvPr>
          <p:cNvSpPr txBox="1"/>
          <p:nvPr/>
        </p:nvSpPr>
        <p:spPr>
          <a:xfrm>
            <a:off x="7428503" y="5155737"/>
            <a:ext cx="2453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ndara" panose="020E0502030303020204" pitchFamily="34" charset="0"/>
              </a:rPr>
              <a:t>sometimes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AD230-8F33-9BEE-73CB-2C649308CEA6}"/>
              </a:ext>
            </a:extLst>
          </p:cNvPr>
          <p:cNvSpPr txBox="1"/>
          <p:nvPr/>
        </p:nvSpPr>
        <p:spPr>
          <a:xfrm>
            <a:off x="7596663" y="7100917"/>
            <a:ext cx="1992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ndara" panose="020E0502030303020204" pitchFamily="34" charset="0"/>
              </a:rPr>
              <a:t>never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3D7285-7F03-199C-36F6-C5FA790E85A6}"/>
              </a:ext>
            </a:extLst>
          </p:cNvPr>
          <p:cNvSpPr txBox="1"/>
          <p:nvPr/>
        </p:nvSpPr>
        <p:spPr>
          <a:xfrm>
            <a:off x="3962401" y="3442468"/>
            <a:ext cx="126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100%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806E97-8666-97FE-65EC-F6709BEB9A0B}"/>
              </a:ext>
            </a:extLst>
          </p:cNvPr>
          <p:cNvSpPr txBox="1"/>
          <p:nvPr/>
        </p:nvSpPr>
        <p:spPr>
          <a:xfrm>
            <a:off x="4686742" y="4334236"/>
            <a:ext cx="104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90%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154EFC-846A-5900-754C-5BD01F3A0071}"/>
              </a:ext>
            </a:extLst>
          </p:cNvPr>
          <p:cNvSpPr txBox="1"/>
          <p:nvPr/>
        </p:nvSpPr>
        <p:spPr>
          <a:xfrm>
            <a:off x="5186380" y="5226004"/>
            <a:ext cx="104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50%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3B81E8-A552-9108-6BA1-A16AF274651A}"/>
              </a:ext>
            </a:extLst>
          </p:cNvPr>
          <p:cNvSpPr txBox="1"/>
          <p:nvPr/>
        </p:nvSpPr>
        <p:spPr>
          <a:xfrm>
            <a:off x="5834983" y="6174236"/>
            <a:ext cx="70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655CE2-7244-B585-A883-BF67F26E4934}"/>
              </a:ext>
            </a:extLst>
          </p:cNvPr>
          <p:cNvSpPr txBox="1"/>
          <p:nvPr/>
        </p:nvSpPr>
        <p:spPr>
          <a:xfrm>
            <a:off x="6376685" y="7135571"/>
            <a:ext cx="70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0%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23500C-9EB3-02C9-5345-59119E44C624}"/>
              </a:ext>
            </a:extLst>
          </p:cNvPr>
          <p:cNvSpPr/>
          <p:nvPr/>
        </p:nvSpPr>
        <p:spPr>
          <a:xfrm>
            <a:off x="621487" y="7870435"/>
            <a:ext cx="11510395" cy="13628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200000"/>
              </a:lnSpc>
              <a:buClrTx/>
              <a:defRPr/>
            </a:pP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- To show </a:t>
            </a:r>
            <a:r>
              <a:rPr lang="en-US" sz="4800" b="1" dirty="0">
                <a:solidFill>
                  <a:srgbClr val="FF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HOW OFTEN 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something happens.</a:t>
            </a:r>
            <a:endParaRPr lang="en-US" sz="4800" kern="1200" dirty="0">
              <a:solidFill>
                <a:schemeClr val="bg1">
                  <a:lumMod val="10000"/>
                </a:schemeClr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AF19AD-0DA9-C936-CA04-C1B004BE5137}"/>
              </a:ext>
            </a:extLst>
          </p:cNvPr>
          <p:cNvSpPr/>
          <p:nvPr/>
        </p:nvSpPr>
        <p:spPr>
          <a:xfrm>
            <a:off x="624279" y="8639094"/>
            <a:ext cx="6460423" cy="13628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200000"/>
              </a:lnSpc>
              <a:buClrTx/>
              <a:defRPr/>
            </a:pP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- </a:t>
            </a:r>
            <a:r>
              <a:rPr lang="en-US" sz="4800" b="1" dirty="0">
                <a:solidFill>
                  <a:srgbClr val="FF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BEFORE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the main verb.</a:t>
            </a:r>
            <a:endParaRPr lang="en-US" sz="4800" kern="1200" dirty="0">
              <a:solidFill>
                <a:schemeClr val="bg1">
                  <a:lumMod val="10000"/>
                </a:schemeClr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68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wind.wav"/>
          </p:stSnd>
        </p:sndAc>
      </p:transition>
    </mc:Choice>
    <mc:Fallback xmlns="">
      <p:transition spd="slow">
        <p:random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on a blue and white background&#10;&#10;Description automatically generated">
            <a:extLst>
              <a:ext uri="{FF2B5EF4-FFF2-40B4-BE49-F238E27FC236}">
                <a16:creationId xmlns:a16="http://schemas.microsoft.com/office/drawing/2014/main" id="{6461E237-8F73-445E-35BB-CB1A1D1E4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977" y="1213460"/>
            <a:ext cx="18581077" cy="10287000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1D8B0CB8-3E64-291D-6A8E-5B26F23E4543}"/>
              </a:ext>
            </a:extLst>
          </p:cNvPr>
          <p:cNvSpPr txBox="1"/>
          <p:nvPr/>
        </p:nvSpPr>
        <p:spPr>
          <a:xfrm>
            <a:off x="4267200" y="543893"/>
            <a:ext cx="102870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noProof="0" dirty="0">
                <a:solidFill>
                  <a:srgbClr val="FF0000"/>
                </a:solidFill>
                <a:latin typeface="Bara TH"/>
                <a:ea typeface="Bara TH"/>
                <a:cs typeface="Bara TH"/>
                <a:sym typeface="Bara TH"/>
              </a:rPr>
              <a:t>REMEMBER: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ra TH"/>
              <a:ea typeface="Bara TH"/>
              <a:cs typeface="Bara TH"/>
              <a:sym typeface="Bara TH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D250B-435E-A75A-4AA6-2EDDABB7D428}"/>
              </a:ext>
            </a:extLst>
          </p:cNvPr>
          <p:cNvSpPr txBox="1"/>
          <p:nvPr/>
        </p:nvSpPr>
        <p:spPr>
          <a:xfrm>
            <a:off x="1342826" y="4230414"/>
            <a:ext cx="1560234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6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1F3F1-4A36-2F08-8C71-D04B9355E322}"/>
              </a:ext>
            </a:extLst>
          </p:cNvPr>
          <p:cNvSpPr txBox="1"/>
          <p:nvPr/>
        </p:nvSpPr>
        <p:spPr>
          <a:xfrm>
            <a:off x="769374" y="2386558"/>
            <a:ext cx="1560234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marR="0" lvl="0" indent="-8572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600" b="1" dirty="0">
                <a:ea typeface="Bara TH"/>
                <a:cs typeface="Bara TH"/>
                <a:sym typeface="Bara TH"/>
              </a:rPr>
              <a:t>Adverbs of frequency. </a:t>
            </a:r>
            <a:endParaRPr kumimoji="0" lang="en-US" sz="6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Bara TH"/>
              <a:cs typeface="Bara TH"/>
              <a:sym typeface="Bara TH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BC079F-1ED6-4DE7-FAC4-DE59D50117C6}"/>
              </a:ext>
            </a:extLst>
          </p:cNvPr>
          <p:cNvSpPr txBox="1"/>
          <p:nvPr/>
        </p:nvSpPr>
        <p:spPr>
          <a:xfrm>
            <a:off x="762000" y="6016704"/>
            <a:ext cx="1333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We use </a:t>
            </a:r>
            <a:r>
              <a:rPr lang="en-US" sz="6600" b="1" dirty="0">
                <a:solidFill>
                  <a:srgbClr val="FF0000"/>
                </a:solidFill>
              </a:rPr>
              <a:t>‘s</a:t>
            </a:r>
            <a:r>
              <a:rPr lang="en-US" sz="6600" dirty="0"/>
              <a:t> after a proper name.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89BD01-088D-1476-902F-C6CEA4788B7A}"/>
              </a:ext>
            </a:extLst>
          </p:cNvPr>
          <p:cNvSpPr txBox="1"/>
          <p:nvPr/>
        </p:nvSpPr>
        <p:spPr>
          <a:xfrm>
            <a:off x="723900" y="2923340"/>
            <a:ext cx="14439900" cy="2220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en-US" sz="6600" b="1" dirty="0">
                <a:ea typeface="Bara TH"/>
                <a:cs typeface="Bara TH"/>
                <a:sym typeface="Bara TH"/>
              </a:rPr>
              <a:t>Possessive case: </a:t>
            </a:r>
            <a:r>
              <a:rPr lang="en-US" sz="6600" b="1" dirty="0">
                <a:solidFill>
                  <a:srgbClr val="FF0000"/>
                </a:solidFill>
                <a:ea typeface="Bara TH"/>
                <a:cs typeface="Bara TH"/>
                <a:sym typeface="Bara TH"/>
              </a:rPr>
              <a:t>Noun‘s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850FE4-B717-6B72-19D6-7A2E96F88B16}"/>
              </a:ext>
            </a:extLst>
          </p:cNvPr>
          <p:cNvSpPr txBox="1"/>
          <p:nvPr/>
        </p:nvSpPr>
        <p:spPr>
          <a:xfrm>
            <a:off x="457200" y="3229570"/>
            <a:ext cx="18135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a typeface="Bara TH"/>
                <a:cs typeface="Bara TH"/>
                <a:sym typeface="Bara TH"/>
              </a:rPr>
              <a:t>We use adverbs of frequency with the present simple</a:t>
            </a:r>
            <a:endParaRPr lang="en-US" sz="5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7F975A-68BE-E84D-6E1C-D5B06C199BFE}"/>
              </a:ext>
            </a:extLst>
          </p:cNvPr>
          <p:cNvSpPr txBox="1"/>
          <p:nvPr/>
        </p:nvSpPr>
        <p:spPr>
          <a:xfrm>
            <a:off x="762000" y="5044518"/>
            <a:ext cx="149927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ea typeface="Bara TH"/>
                <a:cs typeface="Bara TH"/>
                <a:sym typeface="Bara TH"/>
              </a:rPr>
              <a:t>We use </a:t>
            </a:r>
            <a:r>
              <a:rPr lang="en-US" sz="6600" b="1" dirty="0">
                <a:solidFill>
                  <a:srgbClr val="FF0000"/>
                </a:solidFill>
                <a:ea typeface="Bara TH"/>
                <a:cs typeface="Bara TH"/>
                <a:sym typeface="Bara TH"/>
              </a:rPr>
              <a:t>‘s</a:t>
            </a:r>
            <a:r>
              <a:rPr lang="en-US" sz="6600" dirty="0">
                <a:ea typeface="Bara TH"/>
                <a:cs typeface="Bara TH"/>
                <a:sym typeface="Bara TH"/>
              </a:rPr>
              <a:t> after singular noun</a:t>
            </a:r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49398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0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345127" y="43819"/>
            <a:ext cx="17132275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837543" y="8447018"/>
            <a:ext cx="4787432" cy="3177658"/>
          </a:xfrm>
          <a:custGeom>
            <a:avLst/>
            <a:gdLst/>
            <a:ahLst/>
            <a:cxnLst/>
            <a:rect l="l" t="t" r="r" b="b"/>
            <a:pathLst>
              <a:path w="4787432" h="3177658">
                <a:moveTo>
                  <a:pt x="0" y="0"/>
                </a:moveTo>
                <a:lnTo>
                  <a:pt x="4787432" y="0"/>
                </a:lnTo>
                <a:lnTo>
                  <a:pt x="4787432" y="3177658"/>
                </a:lnTo>
                <a:lnTo>
                  <a:pt x="0" y="3177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3012264" y="8197412"/>
            <a:ext cx="6291934" cy="4852654"/>
          </a:xfrm>
          <a:custGeom>
            <a:avLst/>
            <a:gdLst/>
            <a:ahLst/>
            <a:cxnLst/>
            <a:rect l="l" t="t" r="r" b="b"/>
            <a:pathLst>
              <a:path w="6291934" h="4852654">
                <a:moveTo>
                  <a:pt x="6291933" y="0"/>
                </a:moveTo>
                <a:lnTo>
                  <a:pt x="0" y="0"/>
                </a:lnTo>
                <a:lnTo>
                  <a:pt x="0" y="4852654"/>
                </a:lnTo>
                <a:lnTo>
                  <a:pt x="6291933" y="4852654"/>
                </a:lnTo>
                <a:lnTo>
                  <a:pt x="629193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18240" y="8855802"/>
            <a:ext cx="2343587" cy="2862396"/>
          </a:xfrm>
          <a:custGeom>
            <a:avLst/>
            <a:gdLst/>
            <a:ahLst/>
            <a:cxnLst/>
            <a:rect l="l" t="t" r="r" b="b"/>
            <a:pathLst>
              <a:path w="2343587" h="2862396">
                <a:moveTo>
                  <a:pt x="0" y="0"/>
                </a:moveTo>
                <a:lnTo>
                  <a:pt x="2343587" y="0"/>
                </a:lnTo>
                <a:lnTo>
                  <a:pt x="2343587" y="2862396"/>
                </a:lnTo>
                <a:lnTo>
                  <a:pt x="0" y="28623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560457">
            <a:off x="17400750" y="-371872"/>
            <a:ext cx="1283274" cy="2659634"/>
          </a:xfrm>
          <a:custGeom>
            <a:avLst/>
            <a:gdLst/>
            <a:ahLst/>
            <a:cxnLst/>
            <a:rect l="l" t="t" r="r" b="b"/>
            <a:pathLst>
              <a:path w="1283274" h="2659634">
                <a:moveTo>
                  <a:pt x="0" y="0"/>
                </a:moveTo>
                <a:lnTo>
                  <a:pt x="1283274" y="0"/>
                </a:lnTo>
                <a:lnTo>
                  <a:pt x="1283274" y="2659634"/>
                </a:lnTo>
                <a:lnTo>
                  <a:pt x="0" y="26596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6DE7A19C-E552-CF33-3DA6-BCDE5869B256}"/>
              </a:ext>
            </a:extLst>
          </p:cNvPr>
          <p:cNvSpPr txBox="1"/>
          <p:nvPr/>
        </p:nvSpPr>
        <p:spPr>
          <a:xfrm>
            <a:off x="3453208" y="314445"/>
            <a:ext cx="102870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Bara TH"/>
                <a:ea typeface="Bara TH"/>
                <a:cs typeface="Bara TH"/>
                <a:sym typeface="Bara TH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R</a:t>
            </a:r>
            <a:r>
              <a:rPr lang="en-US" sz="11500" dirty="0">
                <a:solidFill>
                  <a:srgbClr val="FF0000"/>
                </a:solidFill>
                <a:latin typeface="Bara TH"/>
                <a:ea typeface="Bara TH"/>
                <a:cs typeface="Bara TH"/>
                <a:sym typeface="Bara TH"/>
              </a:rPr>
              <a:t>ACE SENTENCE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ra TH"/>
              <a:ea typeface="Bara TH"/>
              <a:cs typeface="Bara TH"/>
              <a:sym typeface="Bara TH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9C9CF-A2C8-F5DB-F0CC-246E35616D5B}"/>
              </a:ext>
            </a:extLst>
          </p:cNvPr>
          <p:cNvSpPr txBox="1"/>
          <p:nvPr/>
        </p:nvSpPr>
        <p:spPr>
          <a:xfrm>
            <a:off x="1464489" y="3994318"/>
            <a:ext cx="15602348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marR="0" lvl="0" indent="-8572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600" dirty="0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Work in groups of 4-6 </a:t>
            </a:r>
          </a:p>
          <a:p>
            <a:pPr marL="857250" marR="0" lvl="0" indent="-8572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600" dirty="0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Look at the words/ phrases</a:t>
            </a:r>
          </a:p>
          <a:p>
            <a:pPr marL="857250" marR="0" lvl="0" indent="-8572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Rearrange them and write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 on your poster</a:t>
            </a:r>
          </a:p>
          <a:p>
            <a:pPr marL="857250" marR="0" lvl="0" indent="-8572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600" baseline="0" dirty="0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Stick on the BB when finishing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</p:spTree>
    <p:extLst>
      <p:ext uri="{BB962C8B-B14F-4D97-AF65-F5344CB8AC3E}">
        <p14:creationId xmlns:p14="http://schemas.microsoft.com/office/powerpoint/2010/main" val="3316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explode.wav"/>
          </p:stSnd>
        </p:sndAc>
      </p:transition>
    </mc:Choice>
    <mc:Fallback xmlns="">
      <p:transition spd="slow">
        <p:random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-984875" y="-1646316"/>
            <a:ext cx="19909515" cy="13960633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0162" y="272928"/>
            <a:ext cx="18137560" cy="2202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3. Rearrange the words/ phrases to make a meaningful sentence.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8C9B5-0350-B37E-DF91-AA80F519E33A}"/>
              </a:ext>
            </a:extLst>
          </p:cNvPr>
          <p:cNvSpPr txBox="1"/>
          <p:nvPr/>
        </p:nvSpPr>
        <p:spPr>
          <a:xfrm>
            <a:off x="130682" y="1928227"/>
            <a:ext cx="18442360" cy="681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often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They / to / walk/school.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John’s / is/ This / desk/.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/ desk / are / there / on / two notebooks/.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always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She / early / gets /.</a:t>
            </a:r>
            <a:endParaRPr lang="en-US" sz="5400" dirty="0">
              <a:solidFill>
                <a:prstClr val="black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are/never/They/late/for/school/.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4" name="y2mate.com - Đồng hồ đếm ngược 2 phút  có âm thanh_1080">
            <a:hlinkClick r:id="" action="ppaction://media"/>
            <a:extLst>
              <a:ext uri="{FF2B5EF4-FFF2-40B4-BE49-F238E27FC236}">
                <a16:creationId xmlns:a16="http://schemas.microsoft.com/office/drawing/2014/main" id="{A446C6EA-CBC7-0A71-B212-22474D242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79705" y="6521248"/>
            <a:ext cx="4800600" cy="387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6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09600" y="-266700"/>
            <a:ext cx="12039600" cy="11326416"/>
          </a:xfrm>
          <a:custGeom>
            <a:avLst/>
            <a:gdLst/>
            <a:ahLst/>
            <a:cxnLst/>
            <a:rect l="l" t="t" r="r" b="b"/>
            <a:pathLst>
              <a:path w="17259300" h="11326416">
                <a:moveTo>
                  <a:pt x="17259300" y="0"/>
                </a:moveTo>
                <a:lnTo>
                  <a:pt x="0" y="0"/>
                </a:lnTo>
                <a:lnTo>
                  <a:pt x="0" y="11326415"/>
                </a:lnTo>
                <a:lnTo>
                  <a:pt x="17259300" y="11326415"/>
                </a:lnTo>
                <a:lnTo>
                  <a:pt x="172593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50775">
            <a:off x="810997" y="706683"/>
            <a:ext cx="1294507" cy="1203325"/>
          </a:xfrm>
          <a:custGeom>
            <a:avLst/>
            <a:gdLst/>
            <a:ahLst/>
            <a:cxnLst/>
            <a:rect l="l" t="t" r="r" b="b"/>
            <a:pathLst>
              <a:path w="1294507" h="1203325">
                <a:moveTo>
                  <a:pt x="0" y="0"/>
                </a:moveTo>
                <a:lnTo>
                  <a:pt x="1294507" y="0"/>
                </a:lnTo>
                <a:lnTo>
                  <a:pt x="1294507" y="1203325"/>
                </a:lnTo>
                <a:lnTo>
                  <a:pt x="0" y="12033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2711" y="380812"/>
            <a:ext cx="176425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REMEMBER THE POSITION OF THINGS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2B5796"/>
              </a:solidFill>
              <a:effectLst/>
              <a:uLnTx/>
              <a:uFillTx/>
              <a:latin typeface="Bara TH"/>
              <a:ea typeface="Bara TH"/>
              <a:cs typeface="Bara TH"/>
              <a:sym typeface="Bara TH"/>
            </a:endParaRPr>
          </a:p>
        </p:txBody>
      </p:sp>
      <p:pic>
        <p:nvPicPr>
          <p:cNvPr id="12" name="Am-thanh-dau-tich-">
            <a:hlinkClick r:id="" action="ppaction://media"/>
            <a:extLst>
              <a:ext uri="{FF2B5EF4-FFF2-40B4-BE49-F238E27FC236}">
                <a16:creationId xmlns:a16="http://schemas.microsoft.com/office/drawing/2014/main" id="{AEC47AA1-8317-CBAC-EF40-A884C88491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24391" y="4213225"/>
            <a:ext cx="930275" cy="930275"/>
          </a:xfrm>
          <a:prstGeom prst="rect">
            <a:avLst/>
          </a:prstGeom>
        </p:spPr>
      </p:pic>
      <p:sp>
        <p:nvSpPr>
          <p:cNvPr id="15" name="Arrow: Chevron 14">
            <a:hlinkClick r:id="rId13" action="ppaction://hlinksldjump"/>
            <a:extLst>
              <a:ext uri="{FF2B5EF4-FFF2-40B4-BE49-F238E27FC236}">
                <a16:creationId xmlns:a16="http://schemas.microsoft.com/office/drawing/2014/main" id="{7FC3A819-9BC4-69EC-13FA-373FD2FA721B}"/>
              </a:ext>
            </a:extLst>
          </p:cNvPr>
          <p:cNvSpPr/>
          <p:nvPr/>
        </p:nvSpPr>
        <p:spPr>
          <a:xfrm>
            <a:off x="18987279" y="746096"/>
            <a:ext cx="1249680" cy="746760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ECE7EB2-DF8C-66E9-0806-4361CF570E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18911-F02C-2219-5B83-4D53E247972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1559"/>
          <a:stretch/>
        </p:blipFill>
        <p:spPr>
          <a:xfrm>
            <a:off x="3837984" y="2025781"/>
            <a:ext cx="14450016" cy="8426824"/>
          </a:xfrm>
          <a:prstGeom prst="rect">
            <a:avLst/>
          </a:prstGeom>
        </p:spPr>
      </p:pic>
      <p:pic>
        <p:nvPicPr>
          <p:cNvPr id="8" name="Đồng hồ đếm ngược 60 giây">
            <a:hlinkClick r:id="" action="ppaction://media"/>
            <a:extLst>
              <a:ext uri="{FF2B5EF4-FFF2-40B4-BE49-F238E27FC236}">
                <a16:creationId xmlns:a16="http://schemas.microsoft.com/office/drawing/2014/main" id="{4E6EB1A9-4D88-B18E-4979-74BFF1534C0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159" y="4991100"/>
            <a:ext cx="3807504" cy="21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7" name="push.wav"/>
          </p:stSnd>
        </p:sndAc>
      </p:transition>
    </mc:Choice>
    <mc:Fallback xmlns="">
      <p:transition spd="slow">
        <p:random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on a blue and white background&#10;&#10;Description automatically generated">
            <a:extLst>
              <a:ext uri="{FF2B5EF4-FFF2-40B4-BE49-F238E27FC236}">
                <a16:creationId xmlns:a16="http://schemas.microsoft.com/office/drawing/2014/main" id="{6461E237-8F73-445E-35BB-CB1A1D1E4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0"/>
            <a:ext cx="18241054" cy="10287000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1D8B0CB8-3E64-291D-6A8E-5B26F23E4543}"/>
              </a:ext>
            </a:extLst>
          </p:cNvPr>
          <p:cNvSpPr txBox="1"/>
          <p:nvPr/>
        </p:nvSpPr>
        <p:spPr>
          <a:xfrm>
            <a:off x="1905000" y="278297"/>
            <a:ext cx="15602348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Bara TH"/>
                <a:ea typeface="Bara TH"/>
                <a:cs typeface="Bara TH"/>
                <a:sym typeface="Bara TH"/>
              </a:rPr>
              <a:t>Check your answer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ra TH"/>
              <a:ea typeface="Bara TH"/>
              <a:cs typeface="Bara TH"/>
              <a:sym typeface="Bara TH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1F3F1-4A36-2F08-8C71-D04B9355E322}"/>
              </a:ext>
            </a:extLst>
          </p:cNvPr>
          <p:cNvSpPr txBox="1"/>
          <p:nvPr/>
        </p:nvSpPr>
        <p:spPr>
          <a:xfrm>
            <a:off x="2584052" y="2326308"/>
            <a:ext cx="15602348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lvl="0" indent="-1143000">
              <a:buClr>
                <a:schemeClr val="accent6">
                  <a:lumMod val="75000"/>
                </a:schemeClr>
              </a:buClr>
              <a:buAutoNum type="arabicPeriod"/>
              <a:defRPr/>
            </a:pPr>
            <a:r>
              <a:rPr lang="en-US" sz="6000" i="1" dirty="0">
                <a:solidFill>
                  <a:prstClr val="black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They often walk to </a:t>
            </a:r>
            <a:r>
              <a:rPr lang="en-US" sz="6000" i="1" dirty="0" err="1">
                <a:solidFill>
                  <a:prstClr val="black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shool</a:t>
            </a:r>
            <a:r>
              <a:rPr lang="en-US" sz="6000" i="1" dirty="0">
                <a:solidFill>
                  <a:prstClr val="black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.</a:t>
            </a:r>
          </a:p>
          <a:p>
            <a:pPr marL="1143000" lvl="0" indent="-1143000">
              <a:buClr>
                <a:schemeClr val="accent6">
                  <a:lumMod val="75000"/>
                </a:schemeClr>
              </a:buClr>
              <a:buAutoNum type="arabicPeriod"/>
              <a:defRPr/>
            </a:pPr>
            <a:r>
              <a:rPr lang="en-US" sz="6000" i="1" dirty="0">
                <a:solidFill>
                  <a:prstClr val="black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This is John’s desk.</a:t>
            </a:r>
          </a:p>
          <a:p>
            <a:pPr marL="1143000" lvl="0" indent="-1143000">
              <a:buClr>
                <a:schemeClr val="accent6">
                  <a:lumMod val="75000"/>
                </a:schemeClr>
              </a:buClr>
              <a:buAutoNum type="arabicPeriod"/>
              <a:defRPr/>
            </a:pPr>
            <a:r>
              <a:rPr lang="en-US" sz="6000" i="1" dirty="0">
                <a:solidFill>
                  <a:prstClr val="black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There are two notebooks on teacher’s desk.</a:t>
            </a:r>
          </a:p>
          <a:p>
            <a:pPr marL="1143000" lvl="0" indent="-1143000">
              <a:buClr>
                <a:schemeClr val="accent6">
                  <a:lumMod val="75000"/>
                </a:schemeClr>
              </a:buClr>
              <a:buAutoNum type="arabicPeriod"/>
              <a:defRPr/>
            </a:pPr>
            <a:r>
              <a:rPr lang="en-US" sz="6000" i="1" dirty="0">
                <a:solidFill>
                  <a:prstClr val="black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She always gets up early.</a:t>
            </a:r>
          </a:p>
          <a:p>
            <a:pPr marL="1143000" lvl="0" indent="-1143000">
              <a:buClr>
                <a:schemeClr val="accent6">
                  <a:lumMod val="75000"/>
                </a:schemeClr>
              </a:buClr>
              <a:buAutoNum type="arabicPeriod"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Bara TH"/>
                <a:cs typeface="Bara TH"/>
                <a:sym typeface="Bara TH"/>
              </a:rPr>
              <a:t>They are never late for school.</a:t>
            </a:r>
          </a:p>
        </p:txBody>
      </p:sp>
      <p:sp>
        <p:nvSpPr>
          <p:cNvPr id="2" name="Smiley Face 1">
            <a:hlinkClick r:id="rId3" action="ppaction://hlinkfile"/>
            <a:extLst>
              <a:ext uri="{FF2B5EF4-FFF2-40B4-BE49-F238E27FC236}">
                <a16:creationId xmlns:a16="http://schemas.microsoft.com/office/drawing/2014/main" id="{B314B53B-7762-5246-9757-D7DA9ABE55F4}"/>
              </a:ext>
            </a:extLst>
          </p:cNvPr>
          <p:cNvSpPr/>
          <p:nvPr/>
        </p:nvSpPr>
        <p:spPr>
          <a:xfrm>
            <a:off x="4572000" y="8766643"/>
            <a:ext cx="1371600" cy="121920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201095" y="544953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20502" y="8612427"/>
            <a:ext cx="4787432" cy="3177658"/>
          </a:xfrm>
          <a:custGeom>
            <a:avLst/>
            <a:gdLst/>
            <a:ahLst/>
            <a:cxnLst/>
            <a:rect l="l" t="t" r="r" b="b"/>
            <a:pathLst>
              <a:path w="4787432" h="3177658">
                <a:moveTo>
                  <a:pt x="0" y="0"/>
                </a:moveTo>
                <a:lnTo>
                  <a:pt x="4787432" y="0"/>
                </a:lnTo>
                <a:lnTo>
                  <a:pt x="4787432" y="3177658"/>
                </a:lnTo>
                <a:lnTo>
                  <a:pt x="0" y="3177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3012264" y="8197412"/>
            <a:ext cx="6291934" cy="4852654"/>
          </a:xfrm>
          <a:custGeom>
            <a:avLst/>
            <a:gdLst/>
            <a:ahLst/>
            <a:cxnLst/>
            <a:rect l="l" t="t" r="r" b="b"/>
            <a:pathLst>
              <a:path w="6291934" h="4852654">
                <a:moveTo>
                  <a:pt x="6291933" y="0"/>
                </a:moveTo>
                <a:lnTo>
                  <a:pt x="0" y="0"/>
                </a:lnTo>
                <a:lnTo>
                  <a:pt x="0" y="4852654"/>
                </a:lnTo>
                <a:lnTo>
                  <a:pt x="6291933" y="4852654"/>
                </a:lnTo>
                <a:lnTo>
                  <a:pt x="62919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103943" y="8527892"/>
            <a:ext cx="2343587" cy="2862396"/>
          </a:xfrm>
          <a:custGeom>
            <a:avLst/>
            <a:gdLst/>
            <a:ahLst/>
            <a:cxnLst/>
            <a:rect l="l" t="t" r="r" b="b"/>
            <a:pathLst>
              <a:path w="2343587" h="2862396">
                <a:moveTo>
                  <a:pt x="0" y="0"/>
                </a:moveTo>
                <a:lnTo>
                  <a:pt x="2343587" y="0"/>
                </a:lnTo>
                <a:lnTo>
                  <a:pt x="2343587" y="2862396"/>
                </a:lnTo>
                <a:lnTo>
                  <a:pt x="0" y="2862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60457">
            <a:off x="17813590" y="-367033"/>
            <a:ext cx="1283274" cy="2659634"/>
          </a:xfrm>
          <a:custGeom>
            <a:avLst/>
            <a:gdLst/>
            <a:ahLst/>
            <a:cxnLst/>
            <a:rect l="l" t="t" r="r" b="b"/>
            <a:pathLst>
              <a:path w="1283274" h="2659634">
                <a:moveTo>
                  <a:pt x="0" y="0"/>
                </a:moveTo>
                <a:lnTo>
                  <a:pt x="1283274" y="0"/>
                </a:lnTo>
                <a:lnTo>
                  <a:pt x="1283274" y="2659634"/>
                </a:lnTo>
                <a:lnTo>
                  <a:pt x="0" y="26596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0"/>
            <a:ext cx="1851660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Wrap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509ED-6C9B-1316-8D3C-0CC886A62609}"/>
              </a:ext>
            </a:extLst>
          </p:cNvPr>
          <p:cNvSpPr txBox="1"/>
          <p:nvPr/>
        </p:nvSpPr>
        <p:spPr>
          <a:xfrm>
            <a:off x="3220383" y="1917958"/>
            <a:ext cx="11847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Candara" panose="020E0502030303020204" pitchFamily="34" charset="0"/>
              </a:rPr>
              <a:t>What have we learned today?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B3AD7-0E59-2E2F-6547-C54546D13612}"/>
              </a:ext>
            </a:extLst>
          </p:cNvPr>
          <p:cNvSpPr/>
          <p:nvPr/>
        </p:nvSpPr>
        <p:spPr>
          <a:xfrm>
            <a:off x="920262" y="4336034"/>
            <a:ext cx="47244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Candara" panose="020E0502030303020204" pitchFamily="34" charset="0"/>
              </a:rPr>
              <a:t>Vocabulary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0683D4-7BC4-C5C9-88E1-366362E099F2}"/>
              </a:ext>
            </a:extLst>
          </p:cNvPr>
          <p:cNvSpPr/>
          <p:nvPr/>
        </p:nvSpPr>
        <p:spPr>
          <a:xfrm>
            <a:off x="914400" y="6629442"/>
            <a:ext cx="47244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Candara" panose="020E0502030303020204" pitchFamily="34" charset="0"/>
              </a:rPr>
              <a:t>Grammar  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10EE931C-5690-91FC-BC26-FD9E8D98D5E6}"/>
              </a:ext>
            </a:extLst>
          </p:cNvPr>
          <p:cNvSpPr txBox="1"/>
          <p:nvPr/>
        </p:nvSpPr>
        <p:spPr>
          <a:xfrm>
            <a:off x="6698326" y="3000717"/>
            <a:ext cx="1019696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School things &amp; activities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B468248A-6A0F-2BBB-68C7-B16EEEE7D40E}"/>
              </a:ext>
            </a:extLst>
          </p:cNvPr>
          <p:cNvSpPr txBox="1"/>
          <p:nvPr/>
        </p:nvSpPr>
        <p:spPr>
          <a:xfrm>
            <a:off x="6698323" y="4504021"/>
            <a:ext cx="1181827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Types of house, rooms, and furniture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E5704561-0AE0-C0B5-BD94-6BB7FAE4A900}"/>
              </a:ext>
            </a:extLst>
          </p:cNvPr>
          <p:cNvSpPr txBox="1"/>
          <p:nvPr/>
        </p:nvSpPr>
        <p:spPr>
          <a:xfrm>
            <a:off x="6698323" y="3765357"/>
            <a:ext cx="994617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noProof="0" dirty="0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Verb (play, do, go, have )+ nouns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7182CC75-A581-D8A3-CB3E-86417C8A953B}"/>
              </a:ext>
            </a:extLst>
          </p:cNvPr>
          <p:cNvSpPr txBox="1"/>
          <p:nvPr/>
        </p:nvSpPr>
        <p:spPr>
          <a:xfrm>
            <a:off x="6698323" y="5306160"/>
            <a:ext cx="118182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latin typeface="Candara" panose="020E0502030303020204" pitchFamily="34" charset="0"/>
                <a:ea typeface="Bara TH"/>
                <a:cs typeface="Bara TH"/>
                <a:sym typeface="Bara TH"/>
              </a:rPr>
              <a:t>Body parts, appearance, and personality adjective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A50789F1-5BB2-1A95-3455-BFD80C7E5BAF}"/>
              </a:ext>
            </a:extLst>
          </p:cNvPr>
          <p:cNvSpPr txBox="1"/>
          <p:nvPr/>
        </p:nvSpPr>
        <p:spPr>
          <a:xfrm>
            <a:off x="6750809" y="6723672"/>
            <a:ext cx="1153719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0070C0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present simple  present continuous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A14178AB-501A-734C-85B6-93514173324A}"/>
              </a:ext>
            </a:extLst>
          </p:cNvPr>
          <p:cNvSpPr txBox="1"/>
          <p:nvPr/>
        </p:nvSpPr>
        <p:spPr>
          <a:xfrm>
            <a:off x="6750806" y="7734300"/>
            <a:ext cx="629193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0070C0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Possessive case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0070C0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183B410B-A0B9-6521-78B3-67382287F2DA}"/>
              </a:ext>
            </a:extLst>
          </p:cNvPr>
          <p:cNvSpPr txBox="1"/>
          <p:nvPr/>
        </p:nvSpPr>
        <p:spPr>
          <a:xfrm>
            <a:off x="6750806" y="8724900"/>
            <a:ext cx="629193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0070C0"/>
                </a:solidFill>
                <a:latin typeface="Candara" panose="020E0502030303020204" pitchFamily="34" charset="0"/>
                <a:ea typeface="Bara TH"/>
                <a:cs typeface="Bara TH"/>
                <a:sym typeface="Bara TH"/>
              </a:rPr>
              <a:t>Preposition of places.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Bara TH"/>
              <a:cs typeface="Bara TH"/>
              <a:sym typeface="Bara TH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98CF9A1-5AAF-610D-D26B-546A6706B522}"/>
              </a:ext>
            </a:extLst>
          </p:cNvPr>
          <p:cNvCxnSpPr>
            <a:stCxn id="9" idx="3"/>
          </p:cNvCxnSpPr>
          <p:nvPr/>
        </p:nvCxnSpPr>
        <p:spPr>
          <a:xfrm flipV="1">
            <a:off x="5644662" y="3467100"/>
            <a:ext cx="802868" cy="14690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A3FC3E7-482F-5854-58C9-1F963A4F0FB0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5644662" y="4152900"/>
            <a:ext cx="802868" cy="7832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E2282CB-B8D7-855B-ADE5-2D7ADD33FAE8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5644662" y="4819829"/>
            <a:ext cx="802868" cy="1163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3325FAD-5C4F-8BFD-CADE-317B27BEF63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644662" y="4936199"/>
            <a:ext cx="802868" cy="7407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D9BAA2B-D601-25E2-36DB-9CEB6510311C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638800" y="7229607"/>
            <a:ext cx="745237" cy="10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40FA75C-276F-6084-4509-8C6BA19213CD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638800" y="7229607"/>
            <a:ext cx="1014194" cy="9678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EE458CC-14DB-319E-473A-DE0DA853BCBC}"/>
              </a:ext>
            </a:extLst>
          </p:cNvPr>
          <p:cNvCxnSpPr>
            <a:cxnSpLocks/>
          </p:cNvCxnSpPr>
          <p:nvPr/>
        </p:nvCxnSpPr>
        <p:spPr>
          <a:xfrm>
            <a:off x="5678079" y="7429500"/>
            <a:ext cx="1027401" cy="16180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/>
      <p:bldP spid="15" grpId="0"/>
      <p:bldP spid="16" grpId="0"/>
      <p:bldP spid="17" grpId="0"/>
      <p:bldP spid="18" grpId="0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1172229" y="673180"/>
            <a:ext cx="15283950" cy="10155854"/>
          </a:xfrm>
          <a:custGeom>
            <a:avLst/>
            <a:gdLst/>
            <a:ahLst/>
            <a:cxnLst/>
            <a:rect l="l" t="t" r="r" b="b"/>
            <a:pathLst>
              <a:path w="12095549" h="7937704">
                <a:moveTo>
                  <a:pt x="0" y="0"/>
                </a:moveTo>
                <a:lnTo>
                  <a:pt x="12095548" y="0"/>
                </a:lnTo>
                <a:lnTo>
                  <a:pt x="12095548" y="7937704"/>
                </a:lnTo>
                <a:lnTo>
                  <a:pt x="0" y="79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448042" y="160265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331782">
            <a:off x="79667" y="908279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3" y="0"/>
                </a:lnTo>
                <a:lnTo>
                  <a:pt x="1542783" y="1572263"/>
                </a:lnTo>
                <a:lnTo>
                  <a:pt x="0" y="1572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2331782">
            <a:off x="2872014" y="1462009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57136" y="4176758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80276">
            <a:off x="1830874" y="5143500"/>
            <a:ext cx="3960697" cy="4786341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438909">
            <a:off x="6394419" y="7617162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59"/>
                </a:lnTo>
                <a:lnTo>
                  <a:pt x="0" y="1348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574128" flipH="1">
            <a:off x="13472972" y="4485003"/>
            <a:ext cx="4337003" cy="5930944"/>
          </a:xfrm>
          <a:custGeom>
            <a:avLst/>
            <a:gdLst/>
            <a:ahLst/>
            <a:cxnLst/>
            <a:rect l="l" t="t" r="r" b="b"/>
            <a:pathLst>
              <a:path w="4337003" h="5930944">
                <a:moveTo>
                  <a:pt x="4337003" y="0"/>
                </a:moveTo>
                <a:lnTo>
                  <a:pt x="0" y="0"/>
                </a:lnTo>
                <a:lnTo>
                  <a:pt x="0" y="5930945"/>
                </a:lnTo>
                <a:lnTo>
                  <a:pt x="4337003" y="5930945"/>
                </a:lnTo>
                <a:lnTo>
                  <a:pt x="433700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981960">
            <a:off x="13415541" y="1699569"/>
            <a:ext cx="1840737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183349" y="1851105"/>
            <a:ext cx="8157023" cy="258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5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412" b="0" i="0" u="none" strike="noStrike" kern="1200" cap="none" spc="0" normalizeH="0" baseline="0" noProof="0" dirty="0">
                <a:ln>
                  <a:noFill/>
                </a:ln>
                <a:solidFill>
                  <a:srgbClr val="2B5796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Homework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681230" y="3799386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326458" y="441604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895951" y="1472678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331782">
            <a:off x="16203754" y="7846677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475FBE-91E2-BF45-55DB-036D88CA0F9A}"/>
              </a:ext>
            </a:extLst>
          </p:cNvPr>
          <p:cNvSpPr txBox="1"/>
          <p:nvPr/>
        </p:nvSpPr>
        <p:spPr>
          <a:xfrm>
            <a:off x="4706074" y="4147871"/>
            <a:ext cx="118472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andara" panose="020E0502030303020204" pitchFamily="34" charset="0"/>
              </a:rPr>
              <a:t>Review the vocabulary and grammar points again</a:t>
            </a:r>
          </a:p>
          <a:p>
            <a:r>
              <a:rPr lang="en-US" sz="6600" dirty="0">
                <a:latin typeface="Candara" panose="020E0502030303020204" pitchFamily="34" charset="0"/>
              </a:rPr>
              <a:t>Prepare for the mid-term test</a:t>
            </a:r>
          </a:p>
        </p:txBody>
      </p:sp>
    </p:spTree>
    <p:extLst>
      <p:ext uri="{BB962C8B-B14F-4D97-AF65-F5344CB8AC3E}">
        <p14:creationId xmlns:p14="http://schemas.microsoft.com/office/powerpoint/2010/main" val="136596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2791841" y="1487212"/>
            <a:ext cx="12095549" cy="7937704"/>
          </a:xfrm>
          <a:custGeom>
            <a:avLst/>
            <a:gdLst/>
            <a:ahLst/>
            <a:cxnLst/>
            <a:rect l="l" t="t" r="r" b="b"/>
            <a:pathLst>
              <a:path w="12095549" h="7937704">
                <a:moveTo>
                  <a:pt x="0" y="0"/>
                </a:moveTo>
                <a:lnTo>
                  <a:pt x="12095548" y="0"/>
                </a:lnTo>
                <a:lnTo>
                  <a:pt x="12095548" y="7937704"/>
                </a:lnTo>
                <a:lnTo>
                  <a:pt x="0" y="79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59169" y="257463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331782">
            <a:off x="79667" y="908279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3" y="0"/>
                </a:lnTo>
                <a:lnTo>
                  <a:pt x="1542783" y="1572263"/>
                </a:lnTo>
                <a:lnTo>
                  <a:pt x="0" y="1572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331782">
            <a:off x="2872014" y="1462009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57136" y="4176758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80276">
            <a:off x="1830874" y="5143500"/>
            <a:ext cx="3960697" cy="4786341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38909">
            <a:off x="6394419" y="7617162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59"/>
                </a:lnTo>
                <a:lnTo>
                  <a:pt x="0" y="1348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74128" flipH="1">
            <a:off x="12790667" y="3109762"/>
            <a:ext cx="4337003" cy="5930944"/>
          </a:xfrm>
          <a:custGeom>
            <a:avLst/>
            <a:gdLst/>
            <a:ahLst/>
            <a:cxnLst/>
            <a:rect l="l" t="t" r="r" b="b"/>
            <a:pathLst>
              <a:path w="4337003" h="5930944">
                <a:moveTo>
                  <a:pt x="4337003" y="0"/>
                </a:moveTo>
                <a:lnTo>
                  <a:pt x="0" y="0"/>
                </a:lnTo>
                <a:lnTo>
                  <a:pt x="0" y="5930945"/>
                </a:lnTo>
                <a:lnTo>
                  <a:pt x="4337003" y="5930945"/>
                </a:lnTo>
                <a:lnTo>
                  <a:pt x="433700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81960">
            <a:off x="12419820" y="1564875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065488" y="3255204"/>
            <a:ext cx="8157023" cy="307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77"/>
              </a:lnSpc>
            </a:pPr>
            <a:r>
              <a:rPr lang="en-US" sz="15412" dirty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Thank You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681230" y="3799386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326458" y="441604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895951" y="1472678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331782">
            <a:off x="16203754" y="7846677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09600" y="-266700"/>
            <a:ext cx="12039600" cy="11326416"/>
          </a:xfrm>
          <a:custGeom>
            <a:avLst/>
            <a:gdLst/>
            <a:ahLst/>
            <a:cxnLst/>
            <a:rect l="l" t="t" r="r" b="b"/>
            <a:pathLst>
              <a:path w="17259300" h="11326416">
                <a:moveTo>
                  <a:pt x="17259300" y="0"/>
                </a:moveTo>
                <a:lnTo>
                  <a:pt x="0" y="0"/>
                </a:lnTo>
                <a:lnTo>
                  <a:pt x="0" y="11326415"/>
                </a:lnTo>
                <a:lnTo>
                  <a:pt x="17259300" y="11326415"/>
                </a:lnTo>
                <a:lnTo>
                  <a:pt x="172593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50775">
            <a:off x="810997" y="706683"/>
            <a:ext cx="1294507" cy="1203325"/>
          </a:xfrm>
          <a:custGeom>
            <a:avLst/>
            <a:gdLst/>
            <a:ahLst/>
            <a:cxnLst/>
            <a:rect l="l" t="t" r="r" b="b"/>
            <a:pathLst>
              <a:path w="1294507" h="1203325">
                <a:moveTo>
                  <a:pt x="0" y="0"/>
                </a:moveTo>
                <a:lnTo>
                  <a:pt x="1294507" y="0"/>
                </a:lnTo>
                <a:lnTo>
                  <a:pt x="1294507" y="1203325"/>
                </a:lnTo>
                <a:lnTo>
                  <a:pt x="0" y="12033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2711" y="380812"/>
            <a:ext cx="176425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B5796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Where is the cat? 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E3F0854-3798-BA52-A8FB-5997E9ACF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20049" b="25585"/>
          <a:stretch/>
        </p:blipFill>
        <p:spPr>
          <a:xfrm>
            <a:off x="0" y="8545229"/>
            <a:ext cx="1847759" cy="1785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2ED64-38D2-A8E6-21E9-C891D99178D4}"/>
              </a:ext>
            </a:extLst>
          </p:cNvPr>
          <p:cNvSpPr txBox="1"/>
          <p:nvPr/>
        </p:nvSpPr>
        <p:spPr>
          <a:xfrm>
            <a:off x="8516488" y="9013873"/>
            <a:ext cx="9448800" cy="112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A. On the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 sofa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ra TH"/>
              <a:ea typeface="Bara TH"/>
              <a:cs typeface="Bara TH"/>
              <a:sym typeface="Bara TH"/>
            </a:endParaRPr>
          </a:p>
        </p:txBody>
      </p:sp>
      <p:pic>
        <p:nvPicPr>
          <p:cNvPr id="12" name="Am-thanh-dau-tich-">
            <a:hlinkClick r:id="" action="ppaction://media"/>
            <a:extLst>
              <a:ext uri="{FF2B5EF4-FFF2-40B4-BE49-F238E27FC236}">
                <a16:creationId xmlns:a16="http://schemas.microsoft.com/office/drawing/2014/main" id="{AEC47AA1-8317-CBAC-EF40-A884C88491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24391" y="4213225"/>
            <a:ext cx="930275" cy="930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FF575E-B086-75BA-A12D-1C74096626E9}"/>
              </a:ext>
            </a:extLst>
          </p:cNvPr>
          <p:cNvSpPr txBox="1"/>
          <p:nvPr/>
        </p:nvSpPr>
        <p:spPr>
          <a:xfrm>
            <a:off x="-30480" y="2235879"/>
            <a:ext cx="12192000" cy="5630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200000"/>
              </a:lnSpc>
              <a:spcAft>
                <a:spcPts val="1000"/>
              </a:spcAft>
              <a:tabLst>
                <a:tab pos="228600" algn="l"/>
                <a:tab pos="1714500" algn="l"/>
                <a:tab pos="3429000" algn="l"/>
                <a:tab pos="5143500" algn="l"/>
              </a:tabLst>
            </a:pPr>
            <a:r>
              <a:rPr lang="en-US" sz="60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On the sofa</a:t>
            </a:r>
          </a:p>
          <a:p>
            <a:pPr marL="228600">
              <a:lnSpc>
                <a:spcPct val="200000"/>
              </a:lnSpc>
              <a:spcAft>
                <a:spcPts val="1000"/>
              </a:spcAft>
              <a:tabLst>
                <a:tab pos="228600" algn="l"/>
                <a:tab pos="1714500" algn="l"/>
                <a:tab pos="3429000" algn="l"/>
                <a:tab pos="5143500" algn="l"/>
              </a:tabLst>
            </a:pPr>
            <a:r>
              <a:rPr lang="en-US" sz="60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Under the table</a:t>
            </a:r>
          </a:p>
          <a:p>
            <a:pPr marL="228600">
              <a:lnSpc>
                <a:spcPct val="200000"/>
              </a:lnSpc>
              <a:spcAft>
                <a:spcPts val="1000"/>
              </a:spcAft>
              <a:tabLst>
                <a:tab pos="228600" algn="l"/>
                <a:tab pos="1714500" algn="l"/>
                <a:tab pos="3429000" algn="l"/>
                <a:tab pos="5143500" algn="l"/>
              </a:tabLst>
            </a:pPr>
            <a:r>
              <a:rPr lang="en-US" sz="60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Next to the TV</a:t>
            </a:r>
            <a:endParaRPr lang="en-US" sz="54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83227-F1E2-C285-97DF-F05376F320F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1559"/>
          <a:stretch/>
        </p:blipFill>
        <p:spPr>
          <a:xfrm>
            <a:off x="7029886" y="2110757"/>
            <a:ext cx="10446148" cy="60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push.wav"/>
          </p:stSnd>
        </p:sndAc>
      </p:transition>
    </mc:Choice>
    <mc:Fallback xmlns="">
      <p:transition spd="slow">
        <p:random/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09600" y="-266700"/>
            <a:ext cx="12039600" cy="11326416"/>
          </a:xfrm>
          <a:custGeom>
            <a:avLst/>
            <a:gdLst/>
            <a:ahLst/>
            <a:cxnLst/>
            <a:rect l="l" t="t" r="r" b="b"/>
            <a:pathLst>
              <a:path w="17259300" h="11326416">
                <a:moveTo>
                  <a:pt x="17259300" y="0"/>
                </a:moveTo>
                <a:lnTo>
                  <a:pt x="0" y="0"/>
                </a:lnTo>
                <a:lnTo>
                  <a:pt x="0" y="11326415"/>
                </a:lnTo>
                <a:lnTo>
                  <a:pt x="17259300" y="11326415"/>
                </a:lnTo>
                <a:lnTo>
                  <a:pt x="172593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50775">
            <a:off x="810997" y="706683"/>
            <a:ext cx="1294507" cy="1203325"/>
          </a:xfrm>
          <a:custGeom>
            <a:avLst/>
            <a:gdLst/>
            <a:ahLst/>
            <a:cxnLst/>
            <a:rect l="l" t="t" r="r" b="b"/>
            <a:pathLst>
              <a:path w="1294507" h="1203325">
                <a:moveTo>
                  <a:pt x="0" y="0"/>
                </a:moveTo>
                <a:lnTo>
                  <a:pt x="1294507" y="0"/>
                </a:lnTo>
                <a:lnTo>
                  <a:pt x="1294507" y="1203325"/>
                </a:lnTo>
                <a:lnTo>
                  <a:pt x="0" y="12033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2711" y="380812"/>
            <a:ext cx="176425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B5796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Where is the table? 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E3F0854-3798-BA52-A8FB-5997E9ACF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20049" b="25585"/>
          <a:stretch/>
        </p:blipFill>
        <p:spPr>
          <a:xfrm>
            <a:off x="0" y="8545229"/>
            <a:ext cx="1847759" cy="1785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2ED64-38D2-A8E6-21E9-C891D99178D4}"/>
              </a:ext>
            </a:extLst>
          </p:cNvPr>
          <p:cNvSpPr txBox="1"/>
          <p:nvPr/>
        </p:nvSpPr>
        <p:spPr>
          <a:xfrm>
            <a:off x="6400800" y="9013873"/>
            <a:ext cx="11887200" cy="112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B. In front of the sofa</a:t>
            </a:r>
          </a:p>
        </p:txBody>
      </p:sp>
      <p:pic>
        <p:nvPicPr>
          <p:cNvPr id="12" name="Am-thanh-dau-tich-">
            <a:hlinkClick r:id="" action="ppaction://media"/>
            <a:extLst>
              <a:ext uri="{FF2B5EF4-FFF2-40B4-BE49-F238E27FC236}">
                <a16:creationId xmlns:a16="http://schemas.microsoft.com/office/drawing/2014/main" id="{AEC47AA1-8317-CBAC-EF40-A884C88491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24391" y="4213225"/>
            <a:ext cx="930275" cy="930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FF575E-B086-75BA-A12D-1C74096626E9}"/>
              </a:ext>
            </a:extLst>
          </p:cNvPr>
          <p:cNvSpPr txBox="1"/>
          <p:nvPr/>
        </p:nvSpPr>
        <p:spPr>
          <a:xfrm>
            <a:off x="-274320" y="2235879"/>
            <a:ext cx="12542520" cy="5630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On the TV stand</a:t>
            </a:r>
          </a:p>
          <a:p>
            <a:pPr marL="228600"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60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front of the sofa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Under the sofa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83227-F1E2-C285-97DF-F05376F320F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1559"/>
          <a:stretch/>
        </p:blipFill>
        <p:spPr>
          <a:xfrm>
            <a:off x="7029886" y="2110757"/>
            <a:ext cx="10446148" cy="60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push.wav"/>
          </p:stSnd>
        </p:sndAc>
      </p:transition>
    </mc:Choice>
    <mc:Fallback xmlns="">
      <p:transition spd="slow">
        <p:random/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09600" y="-266700"/>
            <a:ext cx="12039600" cy="11326416"/>
          </a:xfrm>
          <a:custGeom>
            <a:avLst/>
            <a:gdLst/>
            <a:ahLst/>
            <a:cxnLst/>
            <a:rect l="l" t="t" r="r" b="b"/>
            <a:pathLst>
              <a:path w="17259300" h="11326416">
                <a:moveTo>
                  <a:pt x="17259300" y="0"/>
                </a:moveTo>
                <a:lnTo>
                  <a:pt x="0" y="0"/>
                </a:lnTo>
                <a:lnTo>
                  <a:pt x="0" y="11326415"/>
                </a:lnTo>
                <a:lnTo>
                  <a:pt x="17259300" y="11326415"/>
                </a:lnTo>
                <a:lnTo>
                  <a:pt x="172593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50775">
            <a:off x="810997" y="706683"/>
            <a:ext cx="1294507" cy="1203325"/>
          </a:xfrm>
          <a:custGeom>
            <a:avLst/>
            <a:gdLst/>
            <a:ahLst/>
            <a:cxnLst/>
            <a:rect l="l" t="t" r="r" b="b"/>
            <a:pathLst>
              <a:path w="1294507" h="1203325">
                <a:moveTo>
                  <a:pt x="0" y="0"/>
                </a:moveTo>
                <a:lnTo>
                  <a:pt x="1294507" y="0"/>
                </a:lnTo>
                <a:lnTo>
                  <a:pt x="1294507" y="1203325"/>
                </a:lnTo>
                <a:lnTo>
                  <a:pt x="0" y="12033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2711" y="380812"/>
            <a:ext cx="176425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B5796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Where are two dogs? 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E3F0854-3798-BA52-A8FB-5997E9ACF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20049" b="25585"/>
          <a:stretch/>
        </p:blipFill>
        <p:spPr>
          <a:xfrm>
            <a:off x="0" y="8545229"/>
            <a:ext cx="1847759" cy="1785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2ED64-38D2-A8E6-21E9-C891D99178D4}"/>
              </a:ext>
            </a:extLst>
          </p:cNvPr>
          <p:cNvSpPr txBox="1"/>
          <p:nvPr/>
        </p:nvSpPr>
        <p:spPr>
          <a:xfrm>
            <a:off x="7528560" y="8803932"/>
            <a:ext cx="9448800" cy="112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A. Under the table</a:t>
            </a:r>
          </a:p>
        </p:txBody>
      </p:sp>
      <p:pic>
        <p:nvPicPr>
          <p:cNvPr id="12" name="Am-thanh-dau-tich-">
            <a:hlinkClick r:id="" action="ppaction://media"/>
            <a:extLst>
              <a:ext uri="{FF2B5EF4-FFF2-40B4-BE49-F238E27FC236}">
                <a16:creationId xmlns:a16="http://schemas.microsoft.com/office/drawing/2014/main" id="{AEC47AA1-8317-CBAC-EF40-A884C88491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24391" y="4213225"/>
            <a:ext cx="930275" cy="930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FF575E-B086-75BA-A12D-1C74096626E9}"/>
              </a:ext>
            </a:extLst>
          </p:cNvPr>
          <p:cNvSpPr txBox="1"/>
          <p:nvPr/>
        </p:nvSpPr>
        <p:spPr>
          <a:xfrm>
            <a:off x="-30480" y="2235879"/>
            <a:ext cx="12192000" cy="5630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marR="0" lvl="0" indent="-11430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lphaUcPeriod"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 the table</a:t>
            </a:r>
          </a:p>
          <a:p>
            <a:pPr marL="1371600" marR="0" lvl="0" indent="-11430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lphaUcPeriod"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sofa</a:t>
            </a:r>
          </a:p>
          <a:p>
            <a:pPr marL="11430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lphaUcPeriod"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to the plants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83227-F1E2-C285-97DF-F05376F320F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1559"/>
          <a:stretch/>
        </p:blipFill>
        <p:spPr>
          <a:xfrm>
            <a:off x="7029886" y="2110757"/>
            <a:ext cx="10446148" cy="60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push.wav"/>
          </p:stSnd>
        </p:sndAc>
      </p:transition>
    </mc:Choice>
    <mc:Fallback xmlns="">
      <p:transition spd="slow">
        <p:random/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09600" y="-266700"/>
            <a:ext cx="12039600" cy="11326416"/>
          </a:xfrm>
          <a:custGeom>
            <a:avLst/>
            <a:gdLst/>
            <a:ahLst/>
            <a:cxnLst/>
            <a:rect l="l" t="t" r="r" b="b"/>
            <a:pathLst>
              <a:path w="17259300" h="11326416">
                <a:moveTo>
                  <a:pt x="17259300" y="0"/>
                </a:moveTo>
                <a:lnTo>
                  <a:pt x="0" y="0"/>
                </a:lnTo>
                <a:lnTo>
                  <a:pt x="0" y="11326415"/>
                </a:lnTo>
                <a:lnTo>
                  <a:pt x="17259300" y="11326415"/>
                </a:lnTo>
                <a:lnTo>
                  <a:pt x="172593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50775">
            <a:off x="810997" y="706683"/>
            <a:ext cx="1294507" cy="1203325"/>
          </a:xfrm>
          <a:custGeom>
            <a:avLst/>
            <a:gdLst/>
            <a:ahLst/>
            <a:cxnLst/>
            <a:rect l="l" t="t" r="r" b="b"/>
            <a:pathLst>
              <a:path w="1294507" h="1203325">
                <a:moveTo>
                  <a:pt x="0" y="0"/>
                </a:moveTo>
                <a:lnTo>
                  <a:pt x="1294507" y="0"/>
                </a:lnTo>
                <a:lnTo>
                  <a:pt x="1294507" y="1203325"/>
                </a:lnTo>
                <a:lnTo>
                  <a:pt x="0" y="12033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2711" y="380812"/>
            <a:ext cx="176425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B5796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Where is the guitar? 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E3F0854-3798-BA52-A8FB-5997E9ACF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20049" b="25585"/>
          <a:stretch/>
        </p:blipFill>
        <p:spPr>
          <a:xfrm>
            <a:off x="0" y="8545229"/>
            <a:ext cx="1847759" cy="1785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2ED64-38D2-A8E6-21E9-C891D99178D4}"/>
              </a:ext>
            </a:extLst>
          </p:cNvPr>
          <p:cNvSpPr txBox="1"/>
          <p:nvPr/>
        </p:nvSpPr>
        <p:spPr>
          <a:xfrm>
            <a:off x="8516488" y="8128239"/>
            <a:ext cx="9448800" cy="2202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400"/>
              </a:lnSpc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C</a:t>
            </a:r>
            <a:r>
              <a:rPr lang="en-US" sz="9600" dirty="0">
                <a:solidFill>
                  <a:srgbClr val="FF0000"/>
                </a:solidFill>
                <a:latin typeface="Bara TH"/>
                <a:ea typeface="Bara TH"/>
                <a:cs typeface="Bara TH"/>
                <a:sym typeface="Bara TH"/>
              </a:rPr>
              <a:t>. Between the plant and the lamp</a:t>
            </a:r>
          </a:p>
        </p:txBody>
      </p:sp>
      <p:pic>
        <p:nvPicPr>
          <p:cNvPr id="12" name="Am-thanh-dau-tich-">
            <a:hlinkClick r:id="" action="ppaction://media"/>
            <a:extLst>
              <a:ext uri="{FF2B5EF4-FFF2-40B4-BE49-F238E27FC236}">
                <a16:creationId xmlns:a16="http://schemas.microsoft.com/office/drawing/2014/main" id="{AEC47AA1-8317-CBAC-EF40-A884C88491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24391" y="4213225"/>
            <a:ext cx="930275" cy="930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FF575E-B086-75BA-A12D-1C74096626E9}"/>
              </a:ext>
            </a:extLst>
          </p:cNvPr>
          <p:cNvSpPr txBox="1"/>
          <p:nvPr/>
        </p:nvSpPr>
        <p:spPr>
          <a:xfrm>
            <a:off x="-30480" y="2235879"/>
            <a:ext cx="7498080" cy="5745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lphaUcPeriod"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box</a:t>
            </a:r>
          </a:p>
          <a:p>
            <a:pPr marL="13716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lphaUcPeriod"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to the sofa</a:t>
            </a:r>
          </a:p>
          <a:p>
            <a:pPr marL="11430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lphaUcPeriod"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lang="en-US" sz="60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 the plant and the lamp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83227-F1E2-C285-97DF-F05376F320F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1559"/>
          <a:stretch/>
        </p:blipFill>
        <p:spPr>
          <a:xfrm>
            <a:off x="7992044" y="2086741"/>
            <a:ext cx="9836548" cy="573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push.wav"/>
          </p:stSnd>
        </p:sndAc>
      </p:transition>
    </mc:Choice>
    <mc:Fallback xmlns="">
      <p:transition spd="slow">
        <p:random/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09600" y="-266700"/>
            <a:ext cx="12039600" cy="11326416"/>
          </a:xfrm>
          <a:custGeom>
            <a:avLst/>
            <a:gdLst/>
            <a:ahLst/>
            <a:cxnLst/>
            <a:rect l="l" t="t" r="r" b="b"/>
            <a:pathLst>
              <a:path w="17259300" h="11326416">
                <a:moveTo>
                  <a:pt x="17259300" y="0"/>
                </a:moveTo>
                <a:lnTo>
                  <a:pt x="0" y="0"/>
                </a:lnTo>
                <a:lnTo>
                  <a:pt x="0" y="11326415"/>
                </a:lnTo>
                <a:lnTo>
                  <a:pt x="17259300" y="11326415"/>
                </a:lnTo>
                <a:lnTo>
                  <a:pt x="172593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50775">
            <a:off x="810997" y="706683"/>
            <a:ext cx="1294507" cy="1203325"/>
          </a:xfrm>
          <a:custGeom>
            <a:avLst/>
            <a:gdLst/>
            <a:ahLst/>
            <a:cxnLst/>
            <a:rect l="l" t="t" r="r" b="b"/>
            <a:pathLst>
              <a:path w="1294507" h="1203325">
                <a:moveTo>
                  <a:pt x="0" y="0"/>
                </a:moveTo>
                <a:lnTo>
                  <a:pt x="1294507" y="0"/>
                </a:lnTo>
                <a:lnTo>
                  <a:pt x="1294507" y="1203325"/>
                </a:lnTo>
                <a:lnTo>
                  <a:pt x="0" y="12033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2711" y="380812"/>
            <a:ext cx="176425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B5796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Where is the rabbit toy? 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E3F0854-3798-BA52-A8FB-5997E9ACF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20049" b="25585"/>
          <a:stretch/>
        </p:blipFill>
        <p:spPr>
          <a:xfrm>
            <a:off x="0" y="8545229"/>
            <a:ext cx="1847759" cy="1785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2ED64-38D2-A8E6-21E9-C891D99178D4}"/>
              </a:ext>
            </a:extLst>
          </p:cNvPr>
          <p:cNvSpPr txBox="1"/>
          <p:nvPr/>
        </p:nvSpPr>
        <p:spPr>
          <a:xfrm>
            <a:off x="8516488" y="9013873"/>
            <a:ext cx="9448800" cy="112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B. In the box</a:t>
            </a:r>
          </a:p>
        </p:txBody>
      </p:sp>
      <p:pic>
        <p:nvPicPr>
          <p:cNvPr id="12" name="Am-thanh-dau-tich-">
            <a:hlinkClick r:id="" action="ppaction://media"/>
            <a:extLst>
              <a:ext uri="{FF2B5EF4-FFF2-40B4-BE49-F238E27FC236}">
                <a16:creationId xmlns:a16="http://schemas.microsoft.com/office/drawing/2014/main" id="{AEC47AA1-8317-CBAC-EF40-A884C88491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24391" y="4213225"/>
            <a:ext cx="930275" cy="930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FF575E-B086-75BA-A12D-1C74096626E9}"/>
              </a:ext>
            </a:extLst>
          </p:cNvPr>
          <p:cNvSpPr txBox="1"/>
          <p:nvPr/>
        </p:nvSpPr>
        <p:spPr>
          <a:xfrm>
            <a:off x="-30480" y="2235879"/>
            <a:ext cx="12192000" cy="5630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marR="0" lvl="0" indent="-11430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lphaUcPeriod"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 the sofa</a:t>
            </a:r>
          </a:p>
          <a:p>
            <a:pPr marL="1371600" marR="0" lvl="0" indent="-11430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lphaUcPeriod"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box</a:t>
            </a:r>
          </a:p>
          <a:p>
            <a:pPr marL="11430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lphaUcPeriod"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bookshelf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83227-F1E2-C285-97DF-F05376F320F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1559"/>
          <a:stretch/>
        </p:blipFill>
        <p:spPr>
          <a:xfrm>
            <a:off x="7029886" y="2110757"/>
            <a:ext cx="10446148" cy="60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push.wav"/>
          </p:stSnd>
        </p:sndAc>
      </p:transition>
    </mc:Choice>
    <mc:Fallback xmlns="">
      <p:transition spd="slow">
        <p:random/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09600" y="-266700"/>
            <a:ext cx="12039600" cy="11326416"/>
          </a:xfrm>
          <a:custGeom>
            <a:avLst/>
            <a:gdLst/>
            <a:ahLst/>
            <a:cxnLst/>
            <a:rect l="l" t="t" r="r" b="b"/>
            <a:pathLst>
              <a:path w="17259300" h="11326416">
                <a:moveTo>
                  <a:pt x="17259300" y="0"/>
                </a:moveTo>
                <a:lnTo>
                  <a:pt x="0" y="0"/>
                </a:lnTo>
                <a:lnTo>
                  <a:pt x="0" y="11326415"/>
                </a:lnTo>
                <a:lnTo>
                  <a:pt x="17259300" y="11326415"/>
                </a:lnTo>
                <a:lnTo>
                  <a:pt x="172593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50775">
            <a:off x="810997" y="706683"/>
            <a:ext cx="1294507" cy="1203325"/>
          </a:xfrm>
          <a:custGeom>
            <a:avLst/>
            <a:gdLst/>
            <a:ahLst/>
            <a:cxnLst/>
            <a:rect l="l" t="t" r="r" b="b"/>
            <a:pathLst>
              <a:path w="1294507" h="1203325">
                <a:moveTo>
                  <a:pt x="0" y="0"/>
                </a:moveTo>
                <a:lnTo>
                  <a:pt x="1294507" y="0"/>
                </a:lnTo>
                <a:lnTo>
                  <a:pt x="1294507" y="1203325"/>
                </a:lnTo>
                <a:lnTo>
                  <a:pt x="0" y="12033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2711" y="380812"/>
            <a:ext cx="176425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B5796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Where is the window? 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E3F0854-3798-BA52-A8FB-5997E9ACF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20049" b="25585"/>
          <a:stretch/>
        </p:blipFill>
        <p:spPr>
          <a:xfrm>
            <a:off x="0" y="8545229"/>
            <a:ext cx="1847759" cy="1785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2ED64-38D2-A8E6-21E9-C891D99178D4}"/>
              </a:ext>
            </a:extLst>
          </p:cNvPr>
          <p:cNvSpPr txBox="1"/>
          <p:nvPr/>
        </p:nvSpPr>
        <p:spPr>
          <a:xfrm>
            <a:off x="8516488" y="9013873"/>
            <a:ext cx="9448800" cy="112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FF0000"/>
                </a:solidFill>
                <a:latin typeface="Bara TH"/>
                <a:ea typeface="Bara TH"/>
                <a:cs typeface="Bara TH"/>
                <a:sym typeface="Bara TH"/>
              </a:rPr>
              <a:t>C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a TH"/>
                <a:ea typeface="Bara TH"/>
                <a:cs typeface="Bara TH"/>
                <a:sym typeface="Bara TH"/>
              </a:rPr>
              <a:t>.Behind the sofa</a:t>
            </a:r>
          </a:p>
        </p:txBody>
      </p:sp>
      <p:pic>
        <p:nvPicPr>
          <p:cNvPr id="12" name="Am-thanh-dau-tich-">
            <a:hlinkClick r:id="" action="ppaction://media"/>
            <a:extLst>
              <a:ext uri="{FF2B5EF4-FFF2-40B4-BE49-F238E27FC236}">
                <a16:creationId xmlns:a16="http://schemas.microsoft.com/office/drawing/2014/main" id="{AEC47AA1-8317-CBAC-EF40-A884C88491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24391" y="4213225"/>
            <a:ext cx="930275" cy="930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FF575E-B086-75BA-A12D-1C74096626E9}"/>
              </a:ext>
            </a:extLst>
          </p:cNvPr>
          <p:cNvSpPr txBox="1"/>
          <p:nvPr/>
        </p:nvSpPr>
        <p:spPr>
          <a:xfrm>
            <a:off x="-30480" y="2235879"/>
            <a:ext cx="12192000" cy="5630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marR="0" lvl="0" indent="-11430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lphaUcPeriod"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table</a:t>
            </a:r>
          </a:p>
          <a:p>
            <a:pPr marL="1371600" marR="0" lvl="0" indent="-11430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lphaUcPeriod"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box</a:t>
            </a:r>
          </a:p>
          <a:p>
            <a:pPr marL="11430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lphaUcPeriod"/>
              <a:tabLst>
                <a:tab pos="228600" algn="l"/>
                <a:tab pos="1714500" algn="l"/>
                <a:tab pos="3429000" algn="l"/>
                <a:tab pos="51435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Behind the sofa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83227-F1E2-C285-97DF-F05376F320F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1559"/>
          <a:stretch/>
        </p:blipFill>
        <p:spPr>
          <a:xfrm>
            <a:off x="7029886" y="2110757"/>
            <a:ext cx="10446148" cy="60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push.wav"/>
          </p:stSnd>
        </p:sndAc>
      </p:transition>
    </mc:Choice>
    <mc:Fallback xmlns="">
      <p:transition spd="slow">
        <p:random/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rter school Center by Slidesgo">
  <a:themeElements>
    <a:clrScheme name="Simple Light">
      <a:dk1>
        <a:srgbClr val="000000"/>
      </a:dk1>
      <a:lt1>
        <a:srgbClr val="FFFFFF"/>
      </a:lt1>
      <a:dk2>
        <a:srgbClr val="151E35"/>
      </a:dk2>
      <a:lt2>
        <a:srgbClr val="151E35"/>
      </a:lt2>
      <a:accent1>
        <a:srgbClr val="EB5F61"/>
      </a:accent1>
      <a:accent2>
        <a:srgbClr val="F4984D"/>
      </a:accent2>
      <a:accent3>
        <a:srgbClr val="00938B"/>
      </a:accent3>
      <a:accent4>
        <a:srgbClr val="151E35"/>
      </a:accent4>
      <a:accent5>
        <a:srgbClr val="151E35"/>
      </a:accent5>
      <a:accent6>
        <a:srgbClr val="151E35"/>
      </a:accent6>
      <a:hlink>
        <a:srgbClr val="15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1416</Words>
  <Application>Microsoft Office PowerPoint</Application>
  <PresentationFormat>Custom</PresentationFormat>
  <Paragraphs>209</Paragraphs>
  <Slides>33</Slides>
  <Notes>5</Notes>
  <HiddenSlides>0</HiddenSlides>
  <MMClips>31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Aptos</vt:lpstr>
      <vt:lpstr>Teko</vt:lpstr>
      <vt:lpstr>Open Sans</vt:lpstr>
      <vt:lpstr>Bara TH</vt:lpstr>
      <vt:lpstr>Candara</vt:lpstr>
      <vt:lpstr>Patrick Hand</vt:lpstr>
      <vt:lpstr>Calibri</vt:lpstr>
      <vt:lpstr>Roboto</vt:lpstr>
      <vt:lpstr>Arial</vt:lpstr>
      <vt:lpstr>Jumble</vt:lpstr>
      <vt:lpstr>Calibri Light</vt:lpstr>
      <vt:lpstr>Office Theme</vt:lpstr>
      <vt:lpstr>Charter school Center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 Simple &amp; Present continuous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Colorful Cute School Library Introduction Presentation</dc:title>
  <dc:creator>DELL</dc:creator>
  <cp:lastModifiedBy>Mạc Hải Thiên</cp:lastModifiedBy>
  <cp:revision>44</cp:revision>
  <dcterms:created xsi:type="dcterms:W3CDTF">2006-08-16T00:00:00Z</dcterms:created>
  <dcterms:modified xsi:type="dcterms:W3CDTF">2024-10-30T11:35:47Z</dcterms:modified>
  <dc:identifier>DAGS-d3ZiYs</dc:identifier>
</cp:coreProperties>
</file>