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08" r:id="rId2"/>
    <p:sldId id="256" r:id="rId3"/>
    <p:sldId id="258" r:id="rId4"/>
    <p:sldId id="300" r:id="rId5"/>
    <p:sldId id="276" r:id="rId6"/>
    <p:sldId id="305" r:id="rId7"/>
    <p:sldId id="294" r:id="rId8"/>
    <p:sldId id="295" r:id="rId9"/>
    <p:sldId id="298" r:id="rId10"/>
    <p:sldId id="299" r:id="rId11"/>
    <p:sldId id="289"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33FF"/>
    <a:srgbClr val="FFFFFF"/>
    <a:srgbClr val="BD213B"/>
    <a:srgbClr val="FF99CC"/>
    <a:srgbClr val="FFCCCC"/>
    <a:srgbClr val="CCCC00"/>
    <a:srgbClr val="CC99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3" d="100"/>
          <a:sy n="83" d="100"/>
        </p:scale>
        <p:origin x="6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18967-1ED3-4A9D-B5A5-1DD131E8B39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C0B73-26BA-4F00-9A75-6FA8FE2E7BF7}" type="slidenum">
              <a:rPr lang="en-US" smtClean="0"/>
              <a:t>‹#›</a:t>
            </a:fld>
            <a:endParaRPr lang="en-US"/>
          </a:p>
        </p:txBody>
      </p:sp>
    </p:spTree>
    <p:extLst>
      <p:ext uri="{BB962C8B-B14F-4D97-AF65-F5344CB8AC3E}">
        <p14:creationId xmlns:p14="http://schemas.microsoft.com/office/powerpoint/2010/main" val="141724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Đèn điện (Thomas Edison được ghi nhận là nhà phát minh ra bóng đèn, đăng kí bằng sáng chế bóng đèn vào năm 1879, giúp nó trở thành một sản phẩm thương mại). </a:t>
            </a: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Tivi (Chiếc tivi màu đầu tiên trên thế giới được phát minh bởi John Logie Baird (nhà phát minh người Scotland) vào năm 1925. Năm 1926, chương trình truyền hình đầu tiên được Jonh Logie Baird thực hiện phát sóng. Đến 1928, Baird lần đầu tiên cho phát sóng một chương trình vô tuyến ra nước ngoài, từ London tới New York. Đây được xem là chương trình phát sóng truyền hình màu đầu tiên trên thế giới.</a:t>
            </a: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Máy điều hòa (Ngày 17/7/1902, Willis Carrier người Mỹ sáng tạo ra chiếc máy điều hòa không khí đầu tiên chạy bằng điện).</a:t>
            </a: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Quạt điện (Một trong những người tạo ra quạt máy đầu tiên là Omar-Rajeen Jumala vào năm 1832. Ông đặt  tên cho chiếc quạt của mình là quạt máy li tâm, hoạt động như máy bơm không khí. Năm 1882, Phillip Diehl đã giới thiệu đến chiếc quạt điện trần và Diehl được xem là cha đẻ của chiếc quạt điện hiện đại ngày nay).</a:t>
            </a:r>
          </a:p>
          <a:p>
            <a:r>
              <a:rPr lang="en-US" sz="1200" kern="120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Bếp điện từ (Năm 1859, George B.Simpson người Mỹ đã phát minh ra loại bếp sử dụng dòng điện (electro –heater) làm nguyên liệu, đánh dấu sự ra đời cho bếp điện hiện đại hơn về sau này).</a:t>
            </a:r>
          </a:p>
          <a:p>
            <a:endParaRPr lang="en-US"/>
          </a:p>
        </p:txBody>
      </p:sp>
      <p:sp>
        <p:nvSpPr>
          <p:cNvPr id="4" name="Slide Number Placeholder 3"/>
          <p:cNvSpPr>
            <a:spLocks noGrp="1"/>
          </p:cNvSpPr>
          <p:nvPr>
            <p:ph type="sldNum" sz="quarter" idx="10"/>
          </p:nvPr>
        </p:nvSpPr>
        <p:spPr/>
        <p:txBody>
          <a:bodyPr/>
          <a:lstStyle/>
          <a:p>
            <a:fld id="{95CC0B73-26BA-4F00-9A75-6FA8FE2E7BF7}" type="slidenum">
              <a:rPr lang="en-US" smtClean="0"/>
              <a:t>3</a:t>
            </a:fld>
            <a:endParaRPr lang="en-US"/>
          </a:p>
        </p:txBody>
      </p:sp>
    </p:spTree>
    <p:extLst>
      <p:ext uri="{BB962C8B-B14F-4D97-AF65-F5344CB8AC3E}">
        <p14:creationId xmlns:p14="http://schemas.microsoft.com/office/powerpoint/2010/main" val="175293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CC0B73-26BA-4F00-9A75-6FA8FE2E7BF7}" type="slidenum">
              <a:rPr lang="en-US" smtClean="0"/>
              <a:t>5</a:t>
            </a:fld>
            <a:endParaRPr lang="en-US"/>
          </a:p>
        </p:txBody>
      </p:sp>
    </p:spTree>
    <p:extLst>
      <p:ext uri="{BB962C8B-B14F-4D97-AF65-F5344CB8AC3E}">
        <p14:creationId xmlns:p14="http://schemas.microsoft.com/office/powerpoint/2010/main" val="250229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CC0B73-26BA-4F00-9A75-6FA8FE2E7BF7}" type="slidenum">
              <a:rPr lang="en-US" smtClean="0"/>
              <a:t>6</a:t>
            </a:fld>
            <a:endParaRPr lang="en-US"/>
          </a:p>
        </p:txBody>
      </p:sp>
    </p:spTree>
    <p:extLst>
      <p:ext uri="{BB962C8B-B14F-4D97-AF65-F5344CB8AC3E}">
        <p14:creationId xmlns:p14="http://schemas.microsoft.com/office/powerpoint/2010/main" val="179319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CC0B73-26BA-4F00-9A75-6FA8FE2E7BF7}" type="slidenum">
              <a:rPr lang="en-US" smtClean="0"/>
              <a:t>11</a:t>
            </a:fld>
            <a:endParaRPr lang="en-US"/>
          </a:p>
        </p:txBody>
      </p:sp>
    </p:spTree>
    <p:extLst>
      <p:ext uri="{BB962C8B-B14F-4D97-AF65-F5344CB8AC3E}">
        <p14:creationId xmlns:p14="http://schemas.microsoft.com/office/powerpoint/2010/main" val="330024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6A7B8-B231-4982-AD74-CBDC83C1D1C0}"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41244042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6A7B8-B231-4982-AD74-CBDC83C1D1C0}"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3860496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6A7B8-B231-4982-AD74-CBDC83C1D1C0}"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343308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6A7B8-B231-4982-AD74-CBDC83C1D1C0}"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35767544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96A7B8-B231-4982-AD74-CBDC83C1D1C0}"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16909885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96A7B8-B231-4982-AD74-CBDC83C1D1C0}"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23006420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96A7B8-B231-4982-AD74-CBDC83C1D1C0}"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194028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96A7B8-B231-4982-AD74-CBDC83C1D1C0}"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121045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6A7B8-B231-4982-AD74-CBDC83C1D1C0}"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23912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96A7B8-B231-4982-AD74-CBDC83C1D1C0}"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7793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96A7B8-B231-4982-AD74-CBDC83C1D1C0}"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180F4-7B55-4572-8C76-0663A756D848}" type="slidenum">
              <a:rPr lang="en-US" smtClean="0"/>
              <a:t>‹#›</a:t>
            </a:fld>
            <a:endParaRPr lang="en-US"/>
          </a:p>
        </p:txBody>
      </p:sp>
    </p:spTree>
    <p:extLst>
      <p:ext uri="{BB962C8B-B14F-4D97-AF65-F5344CB8AC3E}">
        <p14:creationId xmlns:p14="http://schemas.microsoft.com/office/powerpoint/2010/main" val="363140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6A7B8-B231-4982-AD74-CBDC83C1D1C0}" type="datetimeFigureOut">
              <a:rPr lang="en-US" smtClean="0"/>
              <a:t>10/29/2025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180F4-7B55-4572-8C76-0663A756D848}" type="slidenum">
              <a:rPr lang="en-US" smtClean="0"/>
              <a:t>‹#›</a:t>
            </a:fld>
            <a:endParaRPr lang="en-US"/>
          </a:p>
        </p:txBody>
      </p:sp>
    </p:spTree>
    <p:extLst>
      <p:ext uri="{BB962C8B-B14F-4D97-AF65-F5344CB8AC3E}">
        <p14:creationId xmlns:p14="http://schemas.microsoft.com/office/powerpoint/2010/main" val="237350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916" y="0"/>
            <a:ext cx="12176084" cy="6858000"/>
          </a:xfrm>
          <a:prstGeom prst="rect">
            <a:avLst/>
          </a:prstGeom>
        </p:spPr>
      </p:pic>
      <p:sp>
        <p:nvSpPr>
          <p:cNvPr id="3" name="Text Box 18"/>
          <p:cNvSpPr txBox="1">
            <a:spLocks noChangeArrowheads="1"/>
          </p:cNvSpPr>
          <p:nvPr/>
        </p:nvSpPr>
        <p:spPr bwMode="auto">
          <a:xfrm>
            <a:off x="2314740" y="1570446"/>
            <a:ext cx="7986554" cy="1815882"/>
          </a:xfrm>
          <a:prstGeom prst="rect">
            <a:avLst/>
          </a:prstGeom>
          <a:solidFill>
            <a:schemeClr val="bg2">
              <a:alpha val="1000"/>
            </a:schemeClr>
          </a:solidFill>
          <a:ln>
            <a:noFill/>
          </a:ln>
          <a:effectLst>
            <a:glow rad="228600">
              <a:schemeClr val="accent4">
                <a:satMod val="175000"/>
                <a:alpha val="40000"/>
              </a:schemeClr>
            </a:glow>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QUÝ THẦY CÔ </a:t>
            </a:r>
          </a:p>
          <a:p>
            <a:pPr algn="ctr">
              <a:spcBef>
                <a:spcPct val="50000"/>
              </a:spcBef>
            </a:pPr>
            <a:r>
              <a:rPr lang="en-US" altLang="vi-VN"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VÀ CÁC EM HỌC SINH ĐẾN VỚI GIỜ HỌC</a:t>
            </a:r>
          </a:p>
          <a:p>
            <a:pPr algn="ctr">
              <a:spcBef>
                <a:spcPct val="50000"/>
              </a:spcBef>
            </a:pPr>
            <a:r>
              <a:rPr lang="en-US" altLang="vi-VN"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KHOA HỌC TỰ NHIÊN 6</a:t>
            </a:r>
            <a:endParaRPr lang="en-US" altLang="vi-VN"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TextBox 3"/>
          <p:cNvSpPr txBox="1"/>
          <p:nvPr/>
        </p:nvSpPr>
        <p:spPr>
          <a:xfrm>
            <a:off x="1147807" y="5136693"/>
            <a:ext cx="8481968" cy="830997"/>
          </a:xfrm>
          <a:prstGeom prst="rect">
            <a:avLst/>
          </a:prstGeom>
          <a:solidFill>
            <a:schemeClr val="bg1">
              <a:lumMod val="95000"/>
              <a:alpha val="55000"/>
            </a:schemeClr>
          </a:solidFill>
        </p:spPr>
        <p:txBody>
          <a:bodyPr wrap="square" rtlCol="0">
            <a:spAutoFit/>
          </a:bodyPr>
          <a:lstStyle/>
          <a:p>
            <a:r>
              <a:rPr lang="en-US" sz="2400" b="1" dirty="0" err="1" smtClean="0">
                <a:solidFill>
                  <a:srgbClr val="2E2EF0"/>
                </a:solidFill>
                <a:latin typeface="Arial" panose="020B0604020202020204" pitchFamily="34" charset="0"/>
                <a:cs typeface="Arial" panose="020B0604020202020204" pitchFamily="34" charset="0"/>
              </a:rPr>
              <a:t>Giáo</a:t>
            </a:r>
            <a:r>
              <a:rPr lang="en-US" sz="2400" b="1" dirty="0" smtClean="0">
                <a:solidFill>
                  <a:srgbClr val="2E2EF0"/>
                </a:solidFill>
                <a:latin typeface="Arial" panose="020B0604020202020204" pitchFamily="34" charset="0"/>
                <a:cs typeface="Arial" panose="020B0604020202020204" pitchFamily="34" charset="0"/>
              </a:rPr>
              <a:t> </a:t>
            </a:r>
            <a:r>
              <a:rPr lang="en-US" sz="2400" b="1" dirty="0" err="1" smtClean="0">
                <a:solidFill>
                  <a:srgbClr val="2E2EF0"/>
                </a:solidFill>
                <a:latin typeface="Arial" panose="020B0604020202020204" pitchFamily="34" charset="0"/>
                <a:cs typeface="Arial" panose="020B0604020202020204" pitchFamily="34" charset="0"/>
              </a:rPr>
              <a:t>viên</a:t>
            </a:r>
            <a:r>
              <a:rPr lang="en-US" sz="2400" b="1" dirty="0" smtClean="0">
                <a:solidFill>
                  <a:srgbClr val="2E2EF0"/>
                </a:solidFill>
                <a:latin typeface="Arial" panose="020B0604020202020204" pitchFamily="34" charset="0"/>
                <a:cs typeface="Arial" panose="020B0604020202020204" pitchFamily="34" charset="0"/>
              </a:rPr>
              <a:t>: </a:t>
            </a:r>
            <a:r>
              <a:rPr lang="vi-VN" sz="2400" b="1" dirty="0" smtClean="0">
                <a:solidFill>
                  <a:srgbClr val="2E2EF0"/>
                </a:solidFill>
                <a:latin typeface="Arial" panose="020B0604020202020204" pitchFamily="34" charset="0"/>
                <a:cs typeface="Arial" panose="020B0604020202020204" pitchFamily="34" charset="0"/>
              </a:rPr>
              <a:t>Phạm Xuân Trì</a:t>
            </a:r>
          </a:p>
          <a:p>
            <a:r>
              <a:rPr lang="en-US" sz="2400" b="1" dirty="0" err="1" smtClean="0">
                <a:solidFill>
                  <a:srgbClr val="2E2EF0"/>
                </a:solidFill>
                <a:latin typeface="Arial" panose="020B0604020202020204" pitchFamily="34" charset="0"/>
                <a:cs typeface="Arial" panose="020B0604020202020204" pitchFamily="34" charset="0"/>
              </a:rPr>
              <a:t>Trường</a:t>
            </a:r>
            <a:r>
              <a:rPr lang="en-US" sz="2400" b="1" dirty="0" smtClean="0">
                <a:solidFill>
                  <a:srgbClr val="2E2EF0"/>
                </a:solidFill>
                <a:latin typeface="Arial" panose="020B0604020202020204" pitchFamily="34" charset="0"/>
                <a:cs typeface="Arial" panose="020B0604020202020204" pitchFamily="34" charset="0"/>
              </a:rPr>
              <a:t> </a:t>
            </a:r>
            <a:r>
              <a:rPr lang="en-US" sz="2400" b="1" dirty="0" smtClean="0">
                <a:solidFill>
                  <a:srgbClr val="2E2EF0"/>
                </a:solidFill>
                <a:latin typeface="Arial" panose="020B0604020202020204" pitchFamily="34" charset="0"/>
                <a:cs typeface="Arial" panose="020B0604020202020204" pitchFamily="34" charset="0"/>
              </a:rPr>
              <a:t>THCS </a:t>
            </a:r>
            <a:r>
              <a:rPr lang="vi-VN" sz="2400" b="1" dirty="0" smtClean="0">
                <a:solidFill>
                  <a:srgbClr val="2E2EF0"/>
                </a:solidFill>
                <a:latin typeface="Arial" panose="020B0604020202020204" pitchFamily="34" charset="0"/>
                <a:cs typeface="Arial" panose="020B0604020202020204" pitchFamily="34" charset="0"/>
              </a:rPr>
              <a:t>Nguyễn Trãi</a:t>
            </a:r>
            <a:endParaRPr lang="vi-VN" sz="2400" b="1" dirty="0">
              <a:solidFill>
                <a:srgbClr val="2E2EF0"/>
              </a:solidFill>
              <a:latin typeface="Arial" panose="020B0604020202020204" pitchFamily="34" charset="0"/>
              <a:cs typeface="Arial" panose="020B0604020202020204" pitchFamily="34" charset="0"/>
            </a:endParaRPr>
          </a:p>
        </p:txBody>
      </p:sp>
      <p:sp>
        <p:nvSpPr>
          <p:cNvPr id="7" name="WordArt 17"/>
          <p:cNvSpPr>
            <a:spLocks noChangeArrowheads="1" noChangeShapeType="1" noTextEdit="1"/>
          </p:cNvSpPr>
          <p:nvPr/>
        </p:nvSpPr>
        <p:spPr bwMode="auto">
          <a:xfrm>
            <a:off x="1971840" y="701959"/>
            <a:ext cx="8467724" cy="5568386"/>
          </a:xfrm>
          <a:prstGeom prst="rect">
            <a:avLst/>
          </a:prstGeom>
        </p:spPr>
        <p:txBody>
          <a:bodyPr spcFirstLastPara="1" wrap="none" fromWordArt="1">
            <a:prstTxWarp prst="textArchUp">
              <a:avLst>
                <a:gd name="adj" fmla="val 10800004"/>
              </a:avLst>
            </a:prstTxWarp>
          </a:bodyPr>
          <a:lstStyle/>
          <a:p>
            <a:pPr algn="ctr"/>
            <a:r>
              <a:rPr lang="vi-VN" sz="8800" b="1" kern="10" dirty="0">
                <a:ln w="24500" cmpd="dbl">
                  <a:solidFill>
                    <a:srgbClr val="1515A8"/>
                  </a:solidFill>
                  <a:miter lim="800000"/>
                  <a:headEnd/>
                  <a:tailEnd/>
                </a:ln>
                <a:solidFill>
                  <a:schemeClr val="accent2"/>
                </a:solidFill>
                <a:effectLst>
                  <a:outerShdw dist="38100" dir="7020011" algn="tl" rotWithShape="0">
                    <a:srgbClr val="000000">
                      <a:alpha val="34998"/>
                    </a:srgbClr>
                  </a:outerShdw>
                </a:effectLst>
              </a:rPr>
              <a:t>NHIỆT LIỆT </a:t>
            </a:r>
            <a:r>
              <a:rPr lang="vi-VN" sz="8800" b="1" kern="10" dirty="0" smtClean="0">
                <a:ln w="24500" cmpd="dbl">
                  <a:solidFill>
                    <a:srgbClr val="1515A8"/>
                  </a:solidFill>
                  <a:miter lim="800000"/>
                  <a:headEnd/>
                  <a:tailEnd/>
                </a:ln>
                <a:solidFill>
                  <a:srgbClr val="ED7D31"/>
                </a:solidFill>
                <a:effectLst>
                  <a:outerShdw dist="38100" dir="7020011" algn="tl" rotWithShape="0">
                    <a:srgbClr val="000000">
                      <a:alpha val="34998"/>
                    </a:srgbClr>
                  </a:outerShdw>
                </a:effectLst>
              </a:rPr>
              <a:t>CHÀO</a:t>
            </a:r>
            <a:r>
              <a:rPr lang="vi-VN" sz="8800" b="1" kern="10" dirty="0" smtClean="0">
                <a:ln w="24500" cmpd="dbl">
                  <a:solidFill>
                    <a:srgbClr val="1515A8"/>
                  </a:solidFill>
                  <a:miter lim="800000"/>
                  <a:headEnd/>
                  <a:tailEnd/>
                </a:ln>
                <a:solidFill>
                  <a:schemeClr val="accent2"/>
                </a:solidFill>
                <a:effectLst>
                  <a:outerShdw dist="38100" dir="7020011" algn="tl" rotWithShape="0">
                    <a:srgbClr val="000000">
                      <a:alpha val="34998"/>
                    </a:srgbClr>
                  </a:outerShdw>
                </a:effectLst>
              </a:rPr>
              <a:t> MỪNG</a:t>
            </a:r>
            <a:r>
              <a:rPr lang="vi-VN" sz="8800" b="1" kern="10" dirty="0" smtClean="0">
                <a:ln w="24500" cmpd="dbl">
                  <a:solidFill>
                    <a:srgbClr val="1515A8"/>
                  </a:solidFill>
                  <a:miter lim="800000"/>
                  <a:headEnd/>
                  <a:tailEnd/>
                </a:ln>
                <a:solidFill>
                  <a:srgbClr val="FFFF00"/>
                </a:solidFill>
                <a:effectLst>
                  <a:outerShdw dist="38100" dir="7020011" algn="tl" rotWithShape="0">
                    <a:srgbClr val="000000">
                      <a:alpha val="34998"/>
                    </a:srgbClr>
                  </a:outerShdw>
                </a:effectLst>
              </a:rPr>
              <a:t> </a:t>
            </a:r>
            <a:endParaRPr lang="vi-VN" sz="8800" b="1" kern="10" dirty="0">
              <a:ln w="24500" cmpd="dbl">
                <a:solidFill>
                  <a:srgbClr val="1515A8"/>
                </a:solidFill>
                <a:miter lim="800000"/>
                <a:headEnd/>
                <a:tailEnd/>
              </a:ln>
              <a:solidFill>
                <a:srgbClr val="FFFF00"/>
              </a:solidFill>
              <a:effectLst>
                <a:outerShdw dist="38100" dir="7020011" algn="tl" rotWithShape="0">
                  <a:srgbClr val="000000">
                    <a:alpha val="34998"/>
                  </a:srgbClr>
                </a:outerShdw>
              </a:effectLst>
            </a:endParaRPr>
          </a:p>
        </p:txBody>
      </p:sp>
    </p:spTree>
    <p:extLst>
      <p:ext uri="{BB962C8B-B14F-4D97-AF65-F5344CB8AC3E}">
        <p14:creationId xmlns:p14="http://schemas.microsoft.com/office/powerpoint/2010/main" val="26091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5689" y="15766"/>
            <a:ext cx="1224779" cy="10092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8573" y="15764"/>
            <a:ext cx="21174892" cy="6858000"/>
          </a:xfrm>
          <a:prstGeom prst="rect">
            <a:avLst/>
          </a:prstGeom>
        </p:spPr>
      </p:pic>
      <p:pic>
        <p:nvPicPr>
          <p:cNvPr id="6" name="Picture 5"/>
          <p:cNvPicPr>
            <a:picLocks noChangeAspect="1"/>
          </p:cNvPicPr>
          <p:nvPr/>
        </p:nvPicPr>
        <p:blipFill>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1166467" y="37536"/>
            <a:ext cx="1224779" cy="1009218"/>
          </a:xfrm>
          <a:prstGeom prst="rect">
            <a:avLst/>
          </a:prstGeom>
        </p:spPr>
      </p:pic>
    </p:spTree>
    <p:extLst>
      <p:ext uri="{BB962C8B-B14F-4D97-AF65-F5344CB8AC3E}">
        <p14:creationId xmlns:p14="http://schemas.microsoft.com/office/powerpoint/2010/main" val="3328635255"/>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541" y="0"/>
            <a:ext cx="12192000" cy="6858000"/>
          </a:xfrm>
          <a:prstGeom prst="rect">
            <a:avLst/>
          </a:prstGeom>
          <a:solidFill>
            <a:srgbClr val="FFF8E5"/>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 </a:t>
            </a:r>
            <a:r>
              <a:rPr lang="en-US" sz="2200" b="1" dirty="0" err="1" smtClean="0"/>
              <a:t>tìm</a:t>
            </a:r>
            <a:endParaRPr lang="en-US" sz="2200" b="1" dirty="0"/>
          </a:p>
        </p:txBody>
      </p:sp>
      <p:sp>
        <p:nvSpPr>
          <p:cNvPr id="2" name="TextBox 1"/>
          <p:cNvSpPr txBox="1"/>
          <p:nvPr/>
        </p:nvSpPr>
        <p:spPr>
          <a:xfrm>
            <a:off x="1188572" y="824848"/>
            <a:ext cx="5586045" cy="5047536"/>
          </a:xfrm>
          <a:prstGeom prst="rect">
            <a:avLst/>
          </a:prstGeom>
          <a:noFill/>
          <a:ln w="28575">
            <a:noFill/>
          </a:ln>
        </p:spPr>
        <p:txBody>
          <a:bodyPr wrap="square" rtlCol="0">
            <a:spAutoFit/>
          </a:bodyPr>
          <a:lstStyle/>
          <a:p>
            <a:pPr algn="just">
              <a:spcBef>
                <a:spcPts val="600"/>
              </a:spcBef>
              <a:spcAft>
                <a:spcPts val="600"/>
              </a:spcAft>
            </a:pP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Em</a:t>
            </a:r>
            <a:r>
              <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đã</a:t>
            </a:r>
            <a:r>
              <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học</a:t>
            </a:r>
            <a:endPar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Khoa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tự</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cứu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tượng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tự</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tìm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tính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quy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luật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chúng</a:t>
            </a:r>
            <a:r>
              <a:rPr lang="en-US" sz="24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 typeface="Arial" panose="020B0604020202020204" pitchFamily="34" charset="0"/>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lĩnh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vực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chủ</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yếu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tự</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Sinh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Hóa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và</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Vật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lí</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Trái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Đất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và</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văn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a:t>
            </a:r>
          </a:p>
          <a:p>
            <a:pPr marL="285750" indent="-285750" algn="just">
              <a:spcBef>
                <a:spcPts val="600"/>
              </a:spcBef>
              <a:spcAft>
                <a:spcPts val="600"/>
              </a:spcAft>
              <a:buFont typeface="Arial" panose="020B0604020202020204" pitchFamily="34" charset="0"/>
              <a:buChar char="•"/>
            </a:pP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thành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tựu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được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áp</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dụng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công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nghệ</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để</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chế</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tạo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ra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phương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tiện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phục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vụ</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đời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sống</a:t>
            </a:r>
            <a:r>
              <a:rPr lang="en-US" sz="2400" dirty="0" smtClean="0">
                <a:latin typeface="Tahoma" panose="020B0604030504040204" pitchFamily="34" charset="0"/>
                <a:ea typeface="Tahoma" panose="020B0604030504040204" pitchFamily="34" charset="0"/>
                <a:cs typeface="Tahoma" panose="020B0604030504040204" pitchFamily="34" charset="0"/>
              </a:rPr>
              <a:t> con </a:t>
            </a:r>
            <a:r>
              <a:rPr lang="en-US" sz="2400" dirty="0" err="1" smtClean="0">
                <a:latin typeface="Tahoma" panose="020B0604030504040204" pitchFamily="34" charset="0"/>
                <a:ea typeface="Tahoma" panose="020B0604030504040204" pitchFamily="34" charset="0"/>
                <a:cs typeface="Tahoma" panose="020B0604030504040204" pitchFamily="34" charset="0"/>
              </a:rPr>
              <a:t>người</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vi-VN" sz="24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7674396" y="878987"/>
            <a:ext cx="3401587" cy="4001095"/>
          </a:xfrm>
          <a:prstGeom prst="rect">
            <a:avLst/>
          </a:prstGeom>
          <a:noFill/>
          <a:ln w="28575">
            <a:noFill/>
          </a:ln>
        </p:spPr>
        <p:txBody>
          <a:bodyPr wrap="square" rtlCol="0">
            <a:spAutoFit/>
          </a:bodyPr>
          <a:lstStyle/>
          <a:p>
            <a:pPr algn="just">
              <a:spcBef>
                <a:spcPts val="600"/>
              </a:spcBef>
              <a:spcAft>
                <a:spcPts val="600"/>
              </a:spcAft>
            </a:pP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Em</a:t>
            </a:r>
            <a:r>
              <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có</a:t>
            </a:r>
            <a:r>
              <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thể</a:t>
            </a:r>
            <a:endParaRPr lang="en-US" sz="2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just">
              <a:spcBef>
                <a:spcPts val="600"/>
              </a:spcBef>
              <a:spcAft>
                <a:spcPts val="600"/>
              </a:spcAft>
            </a:pP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Mỗi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em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có</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thể</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sưu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tầm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một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tài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liệu</a:t>
            </a:r>
            <a:r>
              <a:rPr lang="en-US" sz="2400" dirty="0" smtClean="0">
                <a:latin typeface="Tahoma" panose="020B0604030504040204" pitchFamily="34" charset="0"/>
                <a:ea typeface="Tahoma" panose="020B0604030504040204" pitchFamily="34" charset="0"/>
                <a:cs typeface="Tahoma" panose="020B0604030504040204" pitchFamily="34" charset="0"/>
              </a:rPr>
              <a:t> , </a:t>
            </a:r>
            <a:r>
              <a:rPr lang="en-US" sz="2400" dirty="0" err="1" smtClean="0">
                <a:latin typeface="Tahoma" panose="020B0604030504040204" pitchFamily="34" charset="0"/>
                <a:ea typeface="Tahoma" panose="020B0604030504040204" pitchFamily="34" charset="0"/>
                <a:cs typeface="Tahoma" panose="020B0604030504040204" pitchFamily="34" charset="0"/>
              </a:rPr>
              <a:t>tranh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ảnh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về</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sự</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phát</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triển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nhờ</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khoa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học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công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nghệ</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lĩnh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vực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mà</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em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quan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tâm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như</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giao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thông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vận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tải</a:t>
            </a:r>
            <a:r>
              <a:rPr lang="en-US" sz="2400" dirty="0" smtClean="0">
                <a:latin typeface="Tahoma" panose="020B0604030504040204" pitchFamily="34" charset="0"/>
                <a:ea typeface="Tahoma" panose="020B0604030504040204" pitchFamily="34" charset="0"/>
                <a:cs typeface="Tahoma" panose="020B0604030504040204" pitchFamily="34" charset="0"/>
              </a:rPr>
              <a:t>, du </a:t>
            </a:r>
            <a:r>
              <a:rPr lang="en-US" sz="2400" dirty="0" err="1" smtClean="0">
                <a:latin typeface="Tahoma" panose="020B0604030504040204" pitchFamily="34" charset="0"/>
                <a:ea typeface="Tahoma" panose="020B0604030504040204" pitchFamily="34" charset="0"/>
                <a:cs typeface="Tahoma" panose="020B0604030504040204" pitchFamily="34" charset="0"/>
              </a:rPr>
              <a:t>hành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vũ</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trụ</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thông</a:t>
            </a:r>
            <a:r>
              <a:rPr lang="en-US" sz="2400" dirty="0" smtClean="0">
                <a:latin typeface="Tahoma" panose="020B0604030504040204" pitchFamily="34" charset="0"/>
                <a:ea typeface="Tahoma" panose="020B0604030504040204" pitchFamily="34" charset="0"/>
                <a:cs typeface="Tahoma" panose="020B0604030504040204" pitchFamily="34" charset="0"/>
              </a:rPr>
              <a:t> tin </a:t>
            </a:r>
            <a:r>
              <a:rPr lang="en-US" sz="2400" dirty="0" err="1" smtClean="0">
                <a:latin typeface="Tahoma" panose="020B0604030504040204" pitchFamily="34" charset="0"/>
                <a:ea typeface="Tahoma" panose="020B0604030504040204" pitchFamily="34" charset="0"/>
                <a:cs typeface="Tahoma" panose="020B0604030504040204" pitchFamily="34" charset="0"/>
              </a:rPr>
              <a:t>liên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giải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trí</a:t>
            </a: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vi-VN" sz="240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p:cNvSpPr/>
          <p:nvPr/>
        </p:nvSpPr>
        <p:spPr>
          <a:xfrm>
            <a:off x="830372" y="578930"/>
            <a:ext cx="6052193" cy="5493318"/>
          </a:xfrm>
          <a:prstGeom prst="roundRect">
            <a:avLst>
              <a:gd name="adj" fmla="val 14318"/>
            </a:avLst>
          </a:prstGeom>
          <a:solidFill>
            <a:schemeClr val="bg1">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p:cNvSpPr/>
          <p:nvPr/>
        </p:nvSpPr>
        <p:spPr>
          <a:xfrm>
            <a:off x="7456733" y="624984"/>
            <a:ext cx="3836912" cy="5447264"/>
          </a:xfrm>
          <a:prstGeom prst="roundRect">
            <a:avLst>
              <a:gd name="adj" fmla="val 14318"/>
            </a:avLst>
          </a:prstGeom>
          <a:solidFill>
            <a:schemeClr val="accent4">
              <a:lumMod val="60000"/>
              <a:lumOff val="40000"/>
              <a:alpha val="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264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grpSp>
        <p:nvGrpSpPr>
          <p:cNvPr id="4" name="Google Shape;8475;p69"/>
          <p:cNvGrpSpPr/>
          <p:nvPr/>
        </p:nvGrpSpPr>
        <p:grpSpPr>
          <a:xfrm>
            <a:off x="2665554" y="641555"/>
            <a:ext cx="6389956" cy="5574890"/>
            <a:chOff x="-21322300" y="4077125"/>
            <a:chExt cx="307200" cy="285925"/>
          </a:xfrm>
        </p:grpSpPr>
        <p:sp>
          <p:nvSpPr>
            <p:cNvPr id="5" name="Google Shape;8476;p69"/>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77;p69"/>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478;p69"/>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479;p69"/>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480;p69"/>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81;p69"/>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482;p69"/>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83;p69"/>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84;p69"/>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85;p69"/>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86;p69"/>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87;p69"/>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0" y="-8043"/>
            <a:ext cx="12192000" cy="6866043"/>
          </a:xfrm>
          <a:prstGeom prst="rect">
            <a:avLst/>
          </a:prstGeom>
          <a:solidFill>
            <a:srgbClr val="43A200">
              <a:alpha val="69000"/>
            </a:srgbClr>
          </a:solidFill>
          <a:ln w="38100">
            <a:noFill/>
          </a:ln>
          <a:effectLst>
            <a:outerShdw blurRad="44450" dist="27940" dir="5400000" algn="ctr">
              <a:srgbClr val="000000">
                <a:alpha val="32000"/>
              </a:srgbClr>
            </a:outerShdw>
            <a:reflection endPos="65000" dist="50800" dir="5400000" sy="-100000" algn="bl" rotWithShape="0"/>
            <a:softEdge rad="127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88665" y="1421851"/>
            <a:ext cx="8686799" cy="2062103"/>
          </a:xfrm>
          <a:prstGeom prst="rect">
            <a:avLst/>
          </a:prstGeom>
          <a:solidFill>
            <a:srgbClr val="92D050">
              <a:alpha val="43000"/>
            </a:srgbClr>
          </a:solidFill>
          <a:ln>
            <a:noFill/>
          </a:ln>
          <a:effectLst>
            <a:outerShdw blurRad="107950" dist="12700" dir="5400000" algn="ctr">
              <a:srgbClr val="000000"/>
            </a:outerShdw>
            <a:softEdge rad="635000"/>
          </a:effectLst>
          <a:scene3d>
            <a:camera prst="perspectiveRight"/>
            <a:lightRig rig="soft" dir="t">
              <a:rot lat="0" lon="0" rev="0"/>
            </a:lightRig>
          </a:scene3d>
          <a:sp3d contourW="44450" prstMaterial="matte">
            <a:bevelT w="63500" h="63500" prst="artDeco"/>
            <a:contourClr>
              <a:srgbClr val="FFFFFF"/>
            </a:contourClr>
          </a:sp3d>
        </p:spPr>
        <p:txBody>
          <a:bodyPr wrap="square" rtlCol="0">
            <a:spAutoFit/>
          </a:bodyPr>
          <a:lstStyle/>
          <a:p>
            <a:pPr algn="ctr">
              <a:spcBef>
                <a:spcPts val="600"/>
              </a:spcBef>
              <a:spcAft>
                <a:spcPts val="600"/>
              </a:spcAft>
            </a:pPr>
            <a:r>
              <a:rPr lang="en-US" sz="3600" b="1" dirty="0" smtClean="0">
                <a:solidFill>
                  <a:srgbClr val="FF00FF"/>
                </a:solidFill>
                <a:latin typeface="Tahoma" panose="020B0604030504040204" pitchFamily="34" charset="0"/>
                <a:ea typeface="Tahoma" panose="020B0604030504040204" pitchFamily="34" charset="0"/>
                <a:cs typeface="Tahoma" panose="020B0604030504040204" pitchFamily="34" charset="0"/>
              </a:rPr>
              <a:t>XIN  CHÂN THÀNH CẢM ƠN</a:t>
            </a:r>
          </a:p>
          <a:p>
            <a:pPr algn="ctr">
              <a:spcBef>
                <a:spcPts val="600"/>
              </a:spcBef>
              <a:spcAft>
                <a:spcPts val="600"/>
              </a:spcAft>
            </a:pPr>
            <a:r>
              <a:rPr lang="en-US" sz="3600" b="1" dirty="0" smtClean="0">
                <a:solidFill>
                  <a:srgbClr val="FF00FF"/>
                </a:solidFill>
                <a:latin typeface="Tahoma" panose="020B0604030504040204" pitchFamily="34" charset="0"/>
                <a:ea typeface="Tahoma" panose="020B0604030504040204" pitchFamily="34" charset="0"/>
                <a:cs typeface="Tahoma" panose="020B0604030504040204" pitchFamily="34" charset="0"/>
              </a:rPr>
              <a:t>QUÝ THẦY CÔ VÀ CÁC EM HỌC SINH</a:t>
            </a:r>
          </a:p>
          <a:p>
            <a:pPr algn="ctr">
              <a:spcBef>
                <a:spcPts val="600"/>
              </a:spcBef>
              <a:spcAft>
                <a:spcPts val="600"/>
              </a:spcAft>
            </a:pPr>
            <a:r>
              <a:rPr lang="en-US" sz="3600" b="1" dirty="0" smtClean="0">
                <a:solidFill>
                  <a:srgbClr val="FF00FF"/>
                </a:solidFill>
                <a:latin typeface="Tahoma" panose="020B0604030504040204" pitchFamily="34" charset="0"/>
                <a:ea typeface="Tahoma" panose="020B0604030504040204" pitchFamily="34" charset="0"/>
                <a:cs typeface="Tahoma" panose="020B0604030504040204" pitchFamily="34" charset="0"/>
              </a:rPr>
              <a:t> ĐÃ CHÚ Ý LẮNG NGHE!</a:t>
            </a:r>
            <a:endParaRPr lang="vi-VN" sz="3600" b="1" dirty="0">
              <a:solidFill>
                <a:srgbClr val="FF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90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3169"/>
            <a:ext cx="12226412" cy="6834831"/>
          </a:xfrm>
          <a:prstGeom prst="rect">
            <a:avLst/>
          </a:prstGeom>
          <a:solidFill>
            <a:srgbClr val="FFEA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496" y="1216742"/>
            <a:ext cx="12255908" cy="4623620"/>
          </a:xfrm>
          <a:prstGeom prst="rect">
            <a:avLst/>
          </a:prstGeom>
          <a:solidFill>
            <a:srgbClr val="2A83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0484" r="11013"/>
          <a:stretch/>
        </p:blipFill>
        <p:spPr>
          <a:xfrm>
            <a:off x="7460369" y="67413"/>
            <a:ext cx="4572012" cy="6726447"/>
          </a:xfrm>
          <a:prstGeom prst="flowChartProcess">
            <a:avLst/>
          </a:prstGeom>
        </p:spPr>
      </p:pic>
      <p:sp>
        <p:nvSpPr>
          <p:cNvPr id="3" name="TextBox 2"/>
          <p:cNvSpPr txBox="1"/>
          <p:nvPr/>
        </p:nvSpPr>
        <p:spPr>
          <a:xfrm>
            <a:off x="442453" y="1563332"/>
            <a:ext cx="7256207" cy="4031873"/>
          </a:xfrm>
          <a:prstGeom prst="rect">
            <a:avLst/>
          </a:prstGeom>
          <a:noFill/>
        </p:spPr>
        <p:txBody>
          <a:bodyPr wrap="square" rtlCol="0">
            <a:spAutoFit/>
          </a:bodyPr>
          <a:lstStyle/>
          <a:p>
            <a:r>
              <a:rPr lang="en-US" sz="3200" b="1" dirty="0" smtClean="0">
                <a:solidFill>
                  <a:srgbClr val="FFB51A"/>
                </a:solidFill>
                <a:latin typeface="Tahoma" panose="020B0604030504040204" pitchFamily="34" charset="0"/>
                <a:ea typeface="Tahoma" panose="020B0604030504040204" pitchFamily="34" charset="0"/>
                <a:cs typeface="Tahoma" panose="020B0604030504040204" pitchFamily="34" charset="0"/>
              </a:rPr>
              <a:t>CHƯƠNG I. </a:t>
            </a:r>
          </a:p>
          <a:p>
            <a:r>
              <a:rPr lang="en-US" sz="3200" b="1" dirty="0" smtClean="0">
                <a:solidFill>
                  <a:srgbClr val="FFB51A"/>
                </a:solidFill>
                <a:latin typeface="Tahoma" panose="020B0604030504040204" pitchFamily="34" charset="0"/>
                <a:ea typeface="Tahoma" panose="020B0604030504040204" pitchFamily="34" charset="0"/>
                <a:cs typeface="Tahoma" panose="020B0604030504040204" pitchFamily="34" charset="0"/>
              </a:rPr>
              <a:t>MỞ ĐẦU VỀ KHOA HỌC TỰ NHIÊN</a:t>
            </a: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Khoa</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nhiên</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2. An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toàn</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phòng</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thực</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hành</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3.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dụng</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kính</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lúp</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4.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dụng</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kính</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hiển</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vi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quang</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học</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5.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chiều</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dài</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6.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khối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lượng</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7.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thời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gian</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8.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Đo</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nhiệt</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độ</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442453" y="2536724"/>
            <a:ext cx="5943599" cy="427703"/>
          </a:xfrm>
          <a:prstGeom prst="rect">
            <a:avLst/>
          </a:prstGeom>
          <a:solidFill>
            <a:schemeClr val="bg1">
              <a:lumMod val="85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1010085" y="51741"/>
            <a:ext cx="1224779" cy="1009218"/>
          </a:xfrm>
          <a:prstGeom prst="rect">
            <a:avLst/>
          </a:prstGeom>
        </p:spPr>
      </p:pic>
    </p:spTree>
    <p:extLst>
      <p:ext uri="{BB962C8B-B14F-4D97-AF65-F5344CB8AC3E}">
        <p14:creationId xmlns:p14="http://schemas.microsoft.com/office/powerpoint/2010/main" val="341142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4.07407E-6 L -0.00052 0.05717 " pathEditMode="relative" rAng="0" ptsTypes="AA">
                                      <p:cBhvr>
                                        <p:cTn id="6" dur="1000" fill="hold"/>
                                        <p:tgtEl>
                                          <p:spTgt spid="8"/>
                                        </p:tgtEl>
                                        <p:attrNameLst>
                                          <p:attrName>ppt_x</p:attrName>
                                          <p:attrName>ppt_y</p:attrName>
                                        </p:attrNameLst>
                                      </p:cBhvr>
                                      <p:rCtr x="-26" y="284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052 0.05717 L -0.00052 0.09907 " pathEditMode="relative" rAng="0" ptsTypes="AA">
                                      <p:cBhvr>
                                        <p:cTn id="10" dur="1000" fill="hold"/>
                                        <p:tgtEl>
                                          <p:spTgt spid="8"/>
                                        </p:tgtEl>
                                        <p:attrNameLst>
                                          <p:attrName>ppt_x</p:attrName>
                                          <p:attrName>ppt_y</p:attrName>
                                        </p:attrNameLst>
                                      </p:cBhvr>
                                      <p:rCtr x="0" y="2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052 0.09907 L -0.00052 0.17338 " pathEditMode="relative" rAng="0" ptsTypes="AA">
                                      <p:cBhvr>
                                        <p:cTn id="14" dur="1000" fill="hold"/>
                                        <p:tgtEl>
                                          <p:spTgt spid="8"/>
                                        </p:tgtEl>
                                        <p:attrNameLst>
                                          <p:attrName>ppt_x</p:attrName>
                                          <p:attrName>ppt_y</p:attrName>
                                        </p:attrNameLst>
                                      </p:cBhvr>
                                      <p:rCtr x="0" y="370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052 0.17338 L -0.00182 0.22384 " pathEditMode="relative" rAng="0" ptsTypes="AA">
                                      <p:cBhvr>
                                        <p:cTn id="18" dur="1000" fill="hold"/>
                                        <p:tgtEl>
                                          <p:spTgt spid="8"/>
                                        </p:tgtEl>
                                        <p:attrNameLst>
                                          <p:attrName>ppt_x</p:attrName>
                                          <p:attrName>ppt_y</p:attrName>
                                        </p:attrNameLst>
                                      </p:cBhvr>
                                      <p:rCtr x="-65" y="252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00182 0.22384 L -0.00182 0.28078 " pathEditMode="relative" rAng="0" ptsTypes="AA">
                                      <p:cBhvr>
                                        <p:cTn id="22" dur="1000" fill="hold"/>
                                        <p:tgtEl>
                                          <p:spTgt spid="8"/>
                                        </p:tgtEl>
                                        <p:attrNameLst>
                                          <p:attrName>ppt_x</p:attrName>
                                          <p:attrName>ppt_y</p:attrName>
                                        </p:attrNameLst>
                                      </p:cBhvr>
                                      <p:rCtr x="0" y="284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5" nodeType="clickEffect">
                                  <p:stCondLst>
                                    <p:cond delay="0"/>
                                  </p:stCondLst>
                                  <p:childTnLst>
                                    <p:animMotion origin="layout" path="M -0.00182 0.28078 L 0.00182 0.33449 " pathEditMode="relative" rAng="0" ptsTypes="AA">
                                      <p:cBhvr>
                                        <p:cTn id="26" dur="2000" fill="hold"/>
                                        <p:tgtEl>
                                          <p:spTgt spid="8"/>
                                        </p:tgtEl>
                                        <p:attrNameLst>
                                          <p:attrName>ppt_x</p:attrName>
                                          <p:attrName>ppt_y</p:attrName>
                                        </p:attrNameLst>
                                      </p:cBhvr>
                                      <p:rCtr x="182" y="26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6" nodeType="clickEffect">
                                  <p:stCondLst>
                                    <p:cond delay="0"/>
                                  </p:stCondLst>
                                  <p:childTnLst>
                                    <p:animMotion origin="layout" path="M 0.00182 0.33449 L -0.00547 0.37963 " pathEditMode="relative" rAng="0" ptsTypes="AA">
                                      <p:cBhvr>
                                        <p:cTn id="30" dur="1000" fill="hold"/>
                                        <p:tgtEl>
                                          <p:spTgt spid="8"/>
                                        </p:tgtEl>
                                        <p:attrNameLst>
                                          <p:attrName>ppt_x</p:attrName>
                                          <p:attrName>ppt_y</p:attrName>
                                        </p:attrNameLst>
                                      </p:cBhvr>
                                      <p:rCtr x="-365"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8" grpId="6"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5386"/>
            <a:ext cx="12192000" cy="6858000"/>
          </a:xfrm>
          <a:prstGeom prst="rect">
            <a:avLst/>
          </a:prstGeom>
          <a:solidFill>
            <a:srgbClr val="FFFAEB"/>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dirty="0"/>
          </a:p>
        </p:txBody>
      </p:sp>
      <p:pic>
        <p:nvPicPr>
          <p:cNvPr id="14" name="Picture 13"/>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5689" y="63064"/>
            <a:ext cx="1224779" cy="1009218"/>
          </a:xfrm>
          <a:prstGeom prst="rect">
            <a:avLst/>
          </a:prstGeom>
        </p:spPr>
      </p:pic>
      <p:sp>
        <p:nvSpPr>
          <p:cNvPr id="2" name="TextBox 1"/>
          <p:cNvSpPr txBox="1"/>
          <p:nvPr/>
        </p:nvSpPr>
        <p:spPr>
          <a:xfrm>
            <a:off x="1817225" y="900826"/>
            <a:ext cx="8819909" cy="523220"/>
          </a:xfrm>
          <a:prstGeom prst="rect">
            <a:avLst/>
          </a:prstGeom>
          <a:noFill/>
        </p:spPr>
        <p:txBody>
          <a:bodyPr wrap="square" rtlCol="0">
            <a:spAutoFit/>
          </a:bodyPr>
          <a:lstStyle/>
          <a:p>
            <a:r>
              <a:rPr lang="en-US" sz="2800" b="1" dirty="0" smtClean="0">
                <a:latin typeface="Tahoma" panose="020B0604030504040204" pitchFamily="34" charset="0"/>
                <a:ea typeface="Tahoma" panose="020B0604030504040204" pitchFamily="34" charset="0"/>
                <a:cs typeface="Tahoma" panose="020B0604030504040204" pitchFamily="34" charset="0"/>
              </a:rPr>
              <a:t>BÀI 1. GIỚI THIỆU VỀ KHOA HỌC TỰ NHIÊN</a:t>
            </a:r>
            <a:endParaRPr lang="vi-VN" sz="28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1642217" y="1791843"/>
            <a:ext cx="2661876" cy="984885"/>
          </a:xfrm>
          <a:prstGeom prst="rect">
            <a:avLst/>
          </a:prstGeom>
          <a:noFill/>
        </p:spPr>
        <p:txBody>
          <a:bodyPr wrap="square" rtlCol="0">
            <a:spAutoFit/>
          </a:bodyPr>
          <a:lstStyle/>
          <a:p>
            <a:pPr>
              <a:spcBef>
                <a:spcPts val="600"/>
              </a:spcBef>
              <a:spcAft>
                <a:spcPts val="600"/>
              </a:spcAft>
            </a:pPr>
            <a:r>
              <a:rPr lang="en-US" sz="2400" b="1" dirty="0" smtClean="0">
                <a:latin typeface="Tahoma" panose="020B0604030504040204" pitchFamily="34" charset="0"/>
                <a:ea typeface="Tahoma" panose="020B0604030504040204" pitchFamily="34" charset="0"/>
                <a:cs typeface="Tahoma" panose="020B0604030504040204" pitchFamily="34" charset="0"/>
              </a:rPr>
              <a:t>MỤC TIÊU</a:t>
            </a:r>
          </a:p>
          <a:p>
            <a:pPr marL="285750" indent="-285750">
              <a:spcBef>
                <a:spcPts val="600"/>
              </a:spcBef>
              <a:spcAft>
                <a:spcPts val="600"/>
              </a:spcAft>
              <a:buFont typeface="Arial" panose="020B0604020202020204" pitchFamily="34" charset="0"/>
              <a:buChar char="•"/>
            </a:pPr>
            <a:endParaRPr lang="vi-VN" sz="2400"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1685081" y="4779555"/>
            <a:ext cx="8319726" cy="83099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err="1">
                <a:latin typeface="Tahoma" panose="020B0604030504040204" pitchFamily="34" charset="0"/>
                <a:ea typeface="Tahoma" panose="020B0604030504040204" pitchFamily="34" charset="0"/>
                <a:cs typeface="Tahoma" panose="020B0604030504040204" pitchFamily="34" charset="0"/>
              </a:rPr>
              <a:t>Trình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trò</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Khoa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cuộc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sống</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7" name="TextBox 6"/>
          <p:cNvSpPr txBox="1"/>
          <p:nvPr/>
        </p:nvSpPr>
        <p:spPr>
          <a:xfrm>
            <a:off x="1685081" y="3856660"/>
            <a:ext cx="8319726" cy="83099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err="1">
                <a:latin typeface="Tahoma" panose="020B0604030504040204" pitchFamily="34" charset="0"/>
                <a:ea typeface="Tahoma" panose="020B0604030504040204" pitchFamily="34" charset="0"/>
                <a:cs typeface="Tahoma" panose="020B0604030504040204" pitchFamily="34" charset="0"/>
              </a:rPr>
              <a:t>Phân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biệt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lĩnh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Khoa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tượng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cứu</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8" name="TextBox 7"/>
          <p:cNvSpPr txBox="1"/>
          <p:nvPr/>
        </p:nvSpPr>
        <p:spPr>
          <a:xfrm>
            <a:off x="1685081" y="2934033"/>
            <a:ext cx="8319726" cy="83099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err="1">
                <a:latin typeface="Tahoma" panose="020B0604030504040204" pitchFamily="34" charset="0"/>
                <a:ea typeface="Tahoma" panose="020B0604030504040204" pitchFamily="34" charset="0"/>
                <a:cs typeface="Tahoma" panose="020B0604030504040204" pitchFamily="34" charset="0"/>
              </a:rPr>
              <a:t>Dựa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đặc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điểm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đặc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trưng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biệt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sống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sống</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9" name="TextBox 8"/>
          <p:cNvSpPr txBox="1"/>
          <p:nvPr/>
        </p:nvSpPr>
        <p:spPr>
          <a:xfrm>
            <a:off x="1685081" y="2418326"/>
            <a:ext cx="8319726" cy="46166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err="1">
                <a:latin typeface="Tahoma" panose="020B0604030504040204" pitchFamily="34" charset="0"/>
                <a:ea typeface="Tahoma" panose="020B0604030504040204" pitchFamily="34" charset="0"/>
                <a:cs typeface="Tahoma" panose="020B0604030504040204" pitchFamily="34" charset="0"/>
              </a:rPr>
              <a:t>Nêu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niệm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Khoa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nhiên</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4" name="Rectangle 3"/>
          <p:cNvSpPr/>
          <p:nvPr/>
        </p:nvSpPr>
        <p:spPr>
          <a:xfrm>
            <a:off x="1153485" y="1964358"/>
            <a:ext cx="457200" cy="1707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7845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iterate type="lt">
                                    <p:tmPct val="10000"/>
                                  </p:iterate>
                                  <p:childTnLst>
                                    <p:set>
                                      <p:cBhvr>
                                        <p:cTn id="31" dur="1" fill="hold">
                                          <p:stCondLst>
                                            <p:cond delay="0"/>
                                          </p:stCondLst>
                                        </p:cTn>
                                        <p:tgtEl>
                                          <p:spTgt spid="3"/>
                                        </p:tgtEl>
                                        <p:attrNameLst>
                                          <p:attrName>style.visibility</p:attrName>
                                        </p:attrNameLst>
                                      </p:cBhvr>
                                      <p:to>
                                        <p:strVal val="visible"/>
                                      </p:to>
                                    </p:set>
                                    <p:animEffect transition="in" filter="circle(i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p:bldP spid="8" grpId="0"/>
      <p:bldP spid="9"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2823" t="16552" r="56028" b="67586"/>
          <a:stretch/>
        </p:blipFill>
        <p:spPr>
          <a:xfrm>
            <a:off x="107003" y="1351624"/>
            <a:ext cx="1087822" cy="1087822"/>
          </a:xfrm>
          <a:prstGeom prst="rect">
            <a:avLst/>
          </a:prstGeom>
        </p:spPr>
      </p:pic>
      <p:sp>
        <p:nvSpPr>
          <p:cNvPr id="17" name="Rounded Rectangle 16"/>
          <p:cNvSpPr/>
          <p:nvPr/>
        </p:nvSpPr>
        <p:spPr>
          <a:xfrm>
            <a:off x="714174" y="1970155"/>
            <a:ext cx="4286686" cy="3108961"/>
          </a:xfrm>
          <a:prstGeom prst="roundRect">
            <a:avLst>
              <a:gd name="adj" fmla="val 19202"/>
            </a:avLst>
          </a:prstGeom>
          <a:solidFill>
            <a:srgbClr val="C6C7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duotone>
              <a:prstClr val="black"/>
              <a:schemeClr val="accent4">
                <a:tint val="45000"/>
                <a:satMod val="400000"/>
              </a:schemeClr>
            </a:duotone>
            <a:extLst>
              <a:ext uri="{BEBA8EAE-BF5A-486C-A8C5-ECC9F3942E4B}">
                <a14:imgProps xmlns:a14="http://schemas.microsoft.com/office/drawing/2010/main">
                  <a14:imgLayer r:embed="rId5">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82987" y="63064"/>
            <a:ext cx="1224779" cy="100921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V="1">
            <a:off x="6818250" y="188696"/>
            <a:ext cx="3337560" cy="6625112"/>
          </a:xfrm>
          <a:prstGeom prst="roundRect">
            <a:avLst>
              <a:gd name="adj" fmla="val 20128"/>
            </a:avLst>
          </a:prstGeom>
        </p:spPr>
      </p:pic>
      <p:sp>
        <p:nvSpPr>
          <p:cNvPr id="16" name="TextBox 15"/>
          <p:cNvSpPr txBox="1"/>
          <p:nvPr/>
        </p:nvSpPr>
        <p:spPr>
          <a:xfrm>
            <a:off x="927383" y="2377866"/>
            <a:ext cx="3947161" cy="2246769"/>
          </a:xfrm>
          <a:prstGeom prst="rect">
            <a:avLst/>
          </a:prstGeom>
          <a:noFill/>
          <a:ln>
            <a:noFill/>
          </a:ln>
        </p:spPr>
        <p:txBody>
          <a:bodyPr wrap="square" rtlCol="0">
            <a:spAutoFit/>
          </a:bodyPr>
          <a:lstStyle/>
          <a:p>
            <a:pPr algn="just"/>
            <a:r>
              <a:rPr lang="en-US" sz="2000" b="1" smtClean="0">
                <a:latin typeface="Tahoma" panose="020B0604030504040204" pitchFamily="34" charset="0"/>
                <a:ea typeface="Tahoma" panose="020B0604030504040204" pitchFamily="34" charset="0"/>
                <a:cs typeface="Tahoma" panose="020B0604030504040204" pitchFamily="34" charset="0"/>
              </a:rPr>
              <a:t>Em hãy nêu tên các phát minh khoa học và công nghệ được ứng dụng vào các đồ dung hằng ngày ở hình bên. Nếu không có những phát minh này thì cuộc sống của con người sẽ như thế nào?</a:t>
            </a:r>
            <a:endParaRPr lang="en-US" sz="20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73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2293"/>
            <a:ext cx="12192000" cy="6858000"/>
          </a:xfrm>
          <a:prstGeom prst="rect">
            <a:avLst/>
          </a:prstGeom>
          <a:solidFill>
            <a:srgbClr val="FFF8E5"/>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a:p>
        </p:txBody>
      </p:sp>
      <p:pic>
        <p:nvPicPr>
          <p:cNvPr id="14" name="Picture 13"/>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5689" y="15766"/>
            <a:ext cx="1224779" cy="1009218"/>
          </a:xfrm>
          <a:prstGeom prst="rect">
            <a:avLst/>
          </a:prstGeom>
        </p:spPr>
      </p:pic>
      <p:sp>
        <p:nvSpPr>
          <p:cNvPr id="2" name="TextBox 1"/>
          <p:cNvSpPr txBox="1"/>
          <p:nvPr/>
        </p:nvSpPr>
        <p:spPr>
          <a:xfrm>
            <a:off x="2033756" y="1371834"/>
            <a:ext cx="8308425" cy="830997"/>
          </a:xfrm>
          <a:prstGeom prst="rect">
            <a:avLst/>
          </a:prstGeom>
          <a:noFill/>
        </p:spPr>
        <p:txBody>
          <a:bodyPr wrap="square" rtlCol="0">
            <a:spAutoFit/>
          </a:bodyPr>
          <a:lstStyle/>
          <a:p>
            <a:r>
              <a:rPr lang="en-US" sz="2400" smtClean="0">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1414F4"/>
                </a:solidFill>
                <a:latin typeface="Tahoma" panose="020B0604030504040204" pitchFamily="34" charset="0"/>
                <a:ea typeface="Tahoma" panose="020B0604030504040204" pitchFamily="34" charset="0"/>
                <a:cs typeface="Tahoma" panose="020B0604030504040204" pitchFamily="34" charset="0"/>
              </a:rPr>
              <a:t>Hãy cho biết trong các vật sau đây, vật nào là vật sống, vật nào là vật không sống?</a:t>
            </a:r>
            <a:endParaRPr lang="en-US" sz="2400" b="1">
              <a:solidFill>
                <a:srgbClr val="1414F4"/>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598" b="79709" l="23990" r="49515">
                        <a14:foregroundMark x1="47415" y1="75833" x2="40307" y2="63658"/>
                        <a14:foregroundMark x1="40065" y1="64991" x2="24071" y2="67535"/>
                        <a14:foregroundMark x1="25363" y1="68019" x2="25606" y2="78377"/>
                        <a14:foregroundMark x1="27141" y1="77892" x2="49515" y2="79709"/>
                        <a14:foregroundMark x1="47738" y1="79043" x2="47738" y2="73773"/>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5939" t="68272" r="55824" b="22111"/>
          <a:stretch/>
        </p:blipFill>
        <p:spPr>
          <a:xfrm>
            <a:off x="1458315" y="993227"/>
            <a:ext cx="938047" cy="659469"/>
          </a:xfrm>
          <a:prstGeom prst="rect">
            <a:avLst/>
          </a:prstGeom>
        </p:spPr>
      </p:pic>
      <p:sp>
        <p:nvSpPr>
          <p:cNvPr id="3" name="TextBox 2"/>
          <p:cNvSpPr txBox="1"/>
          <p:nvPr/>
        </p:nvSpPr>
        <p:spPr>
          <a:xfrm>
            <a:off x="2506717" y="2421908"/>
            <a:ext cx="2538249" cy="430887"/>
          </a:xfrm>
          <a:prstGeom prst="rect">
            <a:avLst/>
          </a:prstGeom>
          <a:noFill/>
        </p:spPr>
        <p:txBody>
          <a:bodyPr wrap="square" rtlCol="0">
            <a:spAutoFit/>
          </a:bodyPr>
          <a:lstStyle/>
          <a:p>
            <a:r>
              <a:rPr lang="en-US" sz="2200" b="1" smtClean="0">
                <a:latin typeface="Tahoma" panose="020B0604030504040204" pitchFamily="34" charset="0"/>
                <a:ea typeface="Tahoma" panose="020B0604030504040204" pitchFamily="34" charset="0"/>
                <a:cs typeface="Tahoma" panose="020B0604030504040204" pitchFamily="34" charset="0"/>
              </a:rPr>
              <a:t>1. Con người </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506717" y="2950540"/>
            <a:ext cx="1813035" cy="430887"/>
          </a:xfrm>
          <a:prstGeom prst="rect">
            <a:avLst/>
          </a:prstGeom>
          <a:noFill/>
        </p:spPr>
        <p:txBody>
          <a:bodyPr wrap="square" rtlCol="0">
            <a:spAutoFit/>
          </a:bodyPr>
          <a:lstStyle/>
          <a:p>
            <a:r>
              <a:rPr lang="en-US" sz="2200" b="1">
                <a:latin typeface="Tahoma" panose="020B0604030504040204" pitchFamily="34" charset="0"/>
                <a:ea typeface="Tahoma" panose="020B0604030504040204" pitchFamily="34" charset="0"/>
                <a:cs typeface="Tahoma" panose="020B0604030504040204" pitchFamily="34" charset="0"/>
              </a:rPr>
              <a:t>3</a:t>
            </a:r>
            <a:r>
              <a:rPr lang="en-US" sz="2200" b="1" smtClean="0">
                <a:latin typeface="Tahoma" panose="020B0604030504040204" pitchFamily="34" charset="0"/>
                <a:ea typeface="Tahoma" panose="020B0604030504040204" pitchFamily="34" charset="0"/>
                <a:cs typeface="Tahoma" panose="020B0604030504040204" pitchFamily="34" charset="0"/>
              </a:rPr>
              <a:t>. Cái bàn </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506717" y="3492749"/>
            <a:ext cx="1813035" cy="430887"/>
          </a:xfrm>
          <a:prstGeom prst="rect">
            <a:avLst/>
          </a:prstGeom>
          <a:noFill/>
        </p:spPr>
        <p:txBody>
          <a:bodyPr wrap="square" rtlCol="0">
            <a:spAutoFit/>
          </a:bodyPr>
          <a:lstStyle/>
          <a:p>
            <a:r>
              <a:rPr lang="en-US" sz="2200" b="1">
                <a:latin typeface="Tahoma" panose="020B0604030504040204" pitchFamily="34" charset="0"/>
                <a:ea typeface="Tahoma" panose="020B0604030504040204" pitchFamily="34" charset="0"/>
                <a:cs typeface="Tahoma" panose="020B0604030504040204" pitchFamily="34" charset="0"/>
              </a:rPr>
              <a:t>5</a:t>
            </a:r>
            <a:r>
              <a:rPr lang="en-US" sz="2200" b="1" smtClean="0">
                <a:latin typeface="Tahoma" panose="020B0604030504040204" pitchFamily="34" charset="0"/>
                <a:ea typeface="Tahoma" panose="020B0604030504040204" pitchFamily="34" charset="0"/>
                <a:cs typeface="Tahoma" panose="020B0604030504040204" pitchFamily="34" charset="0"/>
              </a:rPr>
              <a:t>. Con voi </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6230014" y="3492749"/>
            <a:ext cx="1813035" cy="430887"/>
          </a:xfrm>
          <a:prstGeom prst="rect">
            <a:avLst/>
          </a:prstGeom>
          <a:noFill/>
        </p:spPr>
        <p:txBody>
          <a:bodyPr wrap="square" rtlCol="0">
            <a:spAutoFit/>
          </a:bodyPr>
          <a:lstStyle/>
          <a:p>
            <a:r>
              <a:rPr lang="en-US" sz="2200" b="1">
                <a:latin typeface="Tahoma" panose="020B0604030504040204" pitchFamily="34" charset="0"/>
                <a:ea typeface="Tahoma" panose="020B0604030504040204" pitchFamily="34" charset="0"/>
                <a:cs typeface="Tahoma" panose="020B0604030504040204" pitchFamily="34" charset="0"/>
              </a:rPr>
              <a:t>6</a:t>
            </a:r>
            <a:r>
              <a:rPr lang="en-US" sz="2200" b="1" smtClean="0">
                <a:latin typeface="Tahoma" panose="020B0604030504040204" pitchFamily="34" charset="0"/>
                <a:ea typeface="Tahoma" panose="020B0604030504040204" pitchFamily="34" charset="0"/>
                <a:cs typeface="Tahoma" panose="020B0604030504040204" pitchFamily="34" charset="0"/>
              </a:rPr>
              <a:t>. Cây cầu</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6230014" y="2950540"/>
            <a:ext cx="1813035" cy="430887"/>
          </a:xfrm>
          <a:prstGeom prst="rect">
            <a:avLst/>
          </a:prstGeom>
          <a:noFill/>
        </p:spPr>
        <p:txBody>
          <a:bodyPr wrap="square" rtlCol="0">
            <a:spAutoFit/>
          </a:bodyPr>
          <a:lstStyle/>
          <a:p>
            <a:r>
              <a:rPr lang="en-US" sz="2200" b="1" smtClean="0">
                <a:latin typeface="Tahoma" panose="020B0604030504040204" pitchFamily="34" charset="0"/>
                <a:ea typeface="Tahoma" panose="020B0604030504040204" pitchFamily="34" charset="0"/>
                <a:cs typeface="Tahoma" panose="020B0604030504040204" pitchFamily="34" charset="0"/>
              </a:rPr>
              <a:t>4. Cây lúa </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6230014" y="2421908"/>
            <a:ext cx="1813035" cy="430887"/>
          </a:xfrm>
          <a:prstGeom prst="rect">
            <a:avLst/>
          </a:prstGeom>
          <a:noFill/>
        </p:spPr>
        <p:txBody>
          <a:bodyPr wrap="square" rtlCol="0">
            <a:spAutoFit/>
          </a:bodyPr>
          <a:lstStyle/>
          <a:p>
            <a:r>
              <a:rPr lang="en-US" sz="2200" b="1">
                <a:latin typeface="Tahoma" panose="020B0604030504040204" pitchFamily="34" charset="0"/>
                <a:ea typeface="Tahoma" panose="020B0604030504040204" pitchFamily="34" charset="0"/>
                <a:cs typeface="Tahoma" panose="020B0604030504040204" pitchFamily="34" charset="0"/>
              </a:rPr>
              <a:t>2</a:t>
            </a:r>
            <a:r>
              <a:rPr lang="en-US" sz="2200" b="1" smtClean="0">
                <a:latin typeface="Tahoma" panose="020B0604030504040204" pitchFamily="34" charset="0"/>
                <a:ea typeface="Tahoma" panose="020B0604030504040204" pitchFamily="34" charset="0"/>
                <a:cs typeface="Tahoma" panose="020B0604030504040204" pitchFamily="34" charset="0"/>
              </a:rPr>
              <a:t>. Trái Đất</a:t>
            </a:r>
            <a:endParaRPr lang="en-US" sz="2200" b="1">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1576554" y="3993035"/>
            <a:ext cx="2333293" cy="461665"/>
          </a:xfrm>
          <a:prstGeom prst="rect">
            <a:avLst/>
          </a:prstGeom>
          <a:noFill/>
        </p:spPr>
        <p:txBody>
          <a:bodyPr wrap="square" rtlCol="0">
            <a:spAutoFit/>
          </a:bodyPr>
          <a:lstStyle/>
          <a:p>
            <a:r>
              <a:rPr lang="en-US" sz="2400" smtClean="0">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1414F4"/>
                </a:solidFill>
                <a:latin typeface="Tahoma" panose="020B0604030504040204" pitchFamily="34" charset="0"/>
                <a:ea typeface="Tahoma" panose="020B0604030504040204" pitchFamily="34" charset="0"/>
                <a:cs typeface="Tahoma" panose="020B0604030504040204" pitchFamily="34" charset="0"/>
              </a:rPr>
              <a:t>Trả lời:</a:t>
            </a:r>
            <a:endParaRPr lang="en-US" sz="2400" b="1">
              <a:solidFill>
                <a:srgbClr val="1414F4"/>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2372711" y="4503809"/>
            <a:ext cx="6952590" cy="461665"/>
          </a:xfrm>
          <a:prstGeom prst="rect">
            <a:avLst/>
          </a:prstGeom>
          <a:noFill/>
        </p:spPr>
        <p:txBody>
          <a:bodyPr wrap="square" rtlCol="0">
            <a:spAutoFit/>
          </a:bodyPr>
          <a:lstStyle/>
          <a:p>
            <a:r>
              <a:rPr lang="en-US" sz="2400" b="1" smtClean="0">
                <a:latin typeface="Tahoma" panose="020B0604030504040204" pitchFamily="34" charset="0"/>
                <a:ea typeface="Tahoma" panose="020B0604030504040204" pitchFamily="34" charset="0"/>
                <a:cs typeface="Tahoma" panose="020B0604030504040204" pitchFamily="34" charset="0"/>
              </a:rPr>
              <a:t>- Vật sống: Con người, con voi, cây lúa</a:t>
            </a:r>
            <a:endParaRPr lang="en-US" sz="2400" b="1">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372711" y="5122407"/>
            <a:ext cx="7275786" cy="461665"/>
          </a:xfrm>
          <a:prstGeom prst="rect">
            <a:avLst/>
          </a:prstGeom>
          <a:noFill/>
        </p:spPr>
        <p:txBody>
          <a:bodyPr wrap="square" rtlCol="0">
            <a:spAutoFit/>
          </a:bodyPr>
          <a:lstStyle/>
          <a:p>
            <a:r>
              <a:rPr lang="en-US" sz="2400" b="1" smtClean="0">
                <a:latin typeface="Tahoma" panose="020B0604030504040204" pitchFamily="34" charset="0"/>
                <a:ea typeface="Tahoma" panose="020B0604030504040204" pitchFamily="34" charset="0"/>
                <a:cs typeface="Tahoma" panose="020B0604030504040204" pitchFamily="34" charset="0"/>
              </a:rPr>
              <a:t>- Vật không sống: Cái bàn, Trái Đất, cây cầu.</a:t>
            </a:r>
            <a:endParaRPr lang="en-US" sz="2400"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115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0510" y="61554"/>
            <a:ext cx="1224779" cy="1009218"/>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486849" y="-526430"/>
            <a:ext cx="6754883" cy="7873343"/>
          </a:xfrm>
          <a:prstGeom prst="rect">
            <a:avLst/>
          </a:prstGeom>
        </p:spPr>
      </p:pic>
      <p:sp>
        <p:nvSpPr>
          <p:cNvPr id="28" name="TextBox 27"/>
          <p:cNvSpPr txBox="1"/>
          <p:nvPr/>
        </p:nvSpPr>
        <p:spPr>
          <a:xfrm>
            <a:off x="1311396" y="1373528"/>
            <a:ext cx="5726012" cy="1200329"/>
          </a:xfrm>
          <a:prstGeom prst="rect">
            <a:avLst/>
          </a:prstGeom>
          <a:noFill/>
          <a:ln>
            <a:solidFill>
              <a:schemeClr val="accent2"/>
            </a:solidFill>
          </a:ln>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Hãy</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sắp</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xếp</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tượng</a:t>
            </a:r>
            <a:r>
              <a:rPr lang="en-US" sz="2400" dirty="0" smtClean="0">
                <a:latin typeface="Tahoma" panose="020B0604030504040204" pitchFamily="34" charset="0"/>
                <a:ea typeface="Tahoma" panose="020B0604030504040204" pitchFamily="34" charset="0"/>
                <a:cs typeface="Tahoma" panose="020B0604030504040204" pitchFamily="34" charset="0"/>
              </a:rPr>
              <a:t> ở </a:t>
            </a:r>
            <a:r>
              <a:rPr lang="en-US" sz="2400" dirty="0" err="1" smtClean="0">
                <a:latin typeface="Tahoma" panose="020B0604030504040204" pitchFamily="34" charset="0"/>
                <a:ea typeface="Tahoma" panose="020B0604030504040204" pitchFamily="34" charset="0"/>
                <a:cs typeface="Tahoma" panose="020B0604030504040204" pitchFamily="34" charset="0"/>
              </a:rPr>
              <a:t>hình</a:t>
            </a:r>
            <a:r>
              <a:rPr lang="en-US" sz="2400" dirty="0" smtClean="0">
                <a:latin typeface="Tahoma" panose="020B0604030504040204" pitchFamily="34" charset="0"/>
                <a:ea typeface="Tahoma" panose="020B0604030504040204" pitchFamily="34" charset="0"/>
                <a:cs typeface="Tahoma" panose="020B0604030504040204" pitchFamily="34" charset="0"/>
              </a:rPr>
              <a:t> 1.1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ba</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lĩnh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vực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chính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của</a:t>
            </a:r>
            <a:r>
              <a:rPr lang="en-US" sz="2400" dirty="0" smtClean="0">
                <a:latin typeface="Tahoma" panose="020B0604030504040204" pitchFamily="34" charset="0"/>
                <a:ea typeface="Tahoma" panose="020B0604030504040204" pitchFamily="34" charset="0"/>
                <a:cs typeface="Tahoma" panose="020B0604030504040204" pitchFamily="34" charset="0"/>
              </a:rPr>
              <a:t> KHTN </a:t>
            </a:r>
            <a:r>
              <a:rPr lang="en-US" sz="2400" dirty="0" err="1" smtClean="0">
                <a:latin typeface="Tahoma" panose="020B0604030504040204" pitchFamily="34" charset="0"/>
                <a:ea typeface="Tahoma" panose="020B0604030504040204" pitchFamily="34" charset="0"/>
                <a:cs typeface="Tahoma" panose="020B0604030504040204" pitchFamily="34" charset="0"/>
              </a:rPr>
              <a:t>bằng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cách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đánh</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dấu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“X” </a:t>
            </a:r>
            <a:r>
              <a:rPr lang="en-US" sz="2400" dirty="0" err="1" smtClean="0">
                <a:latin typeface="Tahoma" panose="020B0604030504040204" pitchFamily="34" charset="0"/>
                <a:ea typeface="Tahoma" panose="020B0604030504040204" pitchFamily="34" charset="0"/>
                <a:cs typeface="Tahoma" panose="020B0604030504040204" pitchFamily="34" charset="0"/>
              </a:rPr>
              <a:t>vào</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bảng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b="1" dirty="0">
              <a:solidFill>
                <a:srgbClr val="1414F4"/>
              </a:soli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320" t="1968" r="204"/>
          <a:stretch/>
        </p:blipFill>
        <p:spPr>
          <a:xfrm rot="5400000">
            <a:off x="770762" y="1032880"/>
            <a:ext cx="851420" cy="835629"/>
          </a:xfrm>
          <a:prstGeom prst="ellipse">
            <a:avLst/>
          </a:prstGeom>
        </p:spPr>
      </p:pic>
      <p:graphicFrame>
        <p:nvGraphicFramePr>
          <p:cNvPr id="30" name="Table 29"/>
          <p:cNvGraphicFramePr>
            <a:graphicFrameLocks noGrp="1"/>
          </p:cNvGraphicFramePr>
          <p:nvPr>
            <p:extLst/>
          </p:nvPr>
        </p:nvGraphicFramePr>
        <p:xfrm>
          <a:off x="1196472" y="3529936"/>
          <a:ext cx="6130302" cy="2366732"/>
        </p:xfrm>
        <a:graphic>
          <a:graphicData uri="http://schemas.openxmlformats.org/drawingml/2006/table">
            <a:tbl>
              <a:tblPr firstRow="1" firstCol="1" bandRow="1">
                <a:tableStyleId>{5C22544A-7EE6-4342-B048-85BDC9FD1C3A}</a:tableStyleId>
              </a:tblPr>
              <a:tblGrid>
                <a:gridCol w="1492499">
                  <a:extLst>
                    <a:ext uri="{9D8B030D-6E8A-4147-A177-3AD203B41FA5}">
                      <a16:colId xmlns:a16="http://schemas.microsoft.com/office/drawing/2014/main" val="451905177"/>
                    </a:ext>
                  </a:extLst>
                </a:gridCol>
                <a:gridCol w="1492499">
                  <a:extLst>
                    <a:ext uri="{9D8B030D-6E8A-4147-A177-3AD203B41FA5}">
                      <a16:colId xmlns:a16="http://schemas.microsoft.com/office/drawing/2014/main" val="2417822408"/>
                    </a:ext>
                  </a:extLst>
                </a:gridCol>
                <a:gridCol w="1572652">
                  <a:extLst>
                    <a:ext uri="{9D8B030D-6E8A-4147-A177-3AD203B41FA5}">
                      <a16:colId xmlns:a16="http://schemas.microsoft.com/office/drawing/2014/main" val="1623696548"/>
                    </a:ext>
                  </a:extLst>
                </a:gridCol>
                <a:gridCol w="1572652">
                  <a:extLst>
                    <a:ext uri="{9D8B030D-6E8A-4147-A177-3AD203B41FA5}">
                      <a16:colId xmlns:a16="http://schemas.microsoft.com/office/drawing/2014/main" val="3834431727"/>
                    </a:ext>
                  </a:extLst>
                </a:gridCol>
              </a:tblGrid>
              <a:tr h="391934">
                <a:tc rowSpan="2">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Hiện tượng</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gridSpan="3">
                  <a:txBody>
                    <a:bodyPr/>
                    <a:lstStyle/>
                    <a:p>
                      <a:pPr marL="0" marR="0">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Lĩnh vực khoa học tự nhiên</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13417796"/>
                  </a:ext>
                </a:extLst>
              </a:tr>
              <a:tr h="407062">
                <a:tc vMerge="1">
                  <a:txBody>
                    <a:bodyPr/>
                    <a:lstStyle/>
                    <a:p>
                      <a:endParaRPr lang="vi-VN"/>
                    </a:p>
                  </a:txBody>
                  <a:tcPr/>
                </a:tc>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Sinh học</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Hóa học</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Vật lí học</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778860251"/>
                  </a:ext>
                </a:extLst>
              </a:tr>
              <a:tr h="391934">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a</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25957537"/>
                  </a:ext>
                </a:extLst>
              </a:tr>
              <a:tr h="391934">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b</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668250"/>
                  </a:ext>
                </a:extLst>
              </a:tr>
              <a:tr h="391934">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c</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r>
                        <a:rPr lang="da-DK" sz="1300">
                          <a:effectLst/>
                        </a:rPr>
                        <a:t> </a:t>
                      </a:r>
                      <a:endParaRPr lang="vi-VN" sz="1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da-DK" sz="1300">
                          <a:effectLst/>
                        </a:rPr>
                        <a:t> </a:t>
                      </a:r>
                      <a:endParaRPr lang="vi-VN" sz="14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62509843"/>
                  </a:ext>
                </a:extLst>
              </a:tr>
              <a:tr h="391934">
                <a:tc>
                  <a:txBody>
                    <a:bodyPr/>
                    <a:lstStyle/>
                    <a:p>
                      <a:pPr marL="0" marR="0" algn="ctr">
                        <a:spcBef>
                          <a:spcPts val="0"/>
                        </a:spcBef>
                        <a:spcAft>
                          <a:spcPts val="0"/>
                        </a:spcAft>
                      </a:pPr>
                      <a:r>
                        <a:rPr lang="da-DK" sz="2000" dirty="0">
                          <a:effectLst/>
                          <a:latin typeface="Tahoma" panose="020B0604030504040204" pitchFamily="34" charset="0"/>
                          <a:ea typeface="Tahoma" panose="020B0604030504040204" pitchFamily="34" charset="0"/>
                          <a:cs typeface="Tahoma" panose="020B0604030504040204" pitchFamily="34" charset="0"/>
                        </a:rPr>
                        <a:t>d</a:t>
                      </a:r>
                      <a:endParaRPr lang="vi-VN"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ctr">
                        <a:spcBef>
                          <a:spcPts val="0"/>
                        </a:spcBef>
                        <a:spcAft>
                          <a:spcPts val="0"/>
                        </a:spcAft>
                      </a:pP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da-DK" sz="1300" dirty="0">
                          <a:effectLst/>
                        </a:rPr>
                        <a:t> </a:t>
                      </a:r>
                      <a:endParaRPr lang="vi-VN" sz="1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5779520"/>
                  </a:ext>
                </a:extLst>
              </a:tr>
            </a:tbl>
          </a:graphicData>
        </a:graphic>
      </p:graphicFrame>
      <p:sp>
        <p:nvSpPr>
          <p:cNvPr id="31" name="Rectangle 1"/>
          <p:cNvSpPr>
            <a:spLocks noChangeArrowheads="1"/>
          </p:cNvSpPr>
          <p:nvPr/>
        </p:nvSpPr>
        <p:spPr bwMode="auto">
          <a:xfrm>
            <a:off x="1196471" y="2636397"/>
            <a:ext cx="63386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vi-VN" sz="2400" b="1" i="1" dirty="0" smtClean="0">
                <a:solidFill>
                  <a:srgbClr val="000000"/>
                </a:solidFill>
                <a:latin typeface="Tahoma" panose="020B0604030504040204" pitchFamily="34" charset="0"/>
                <a:ea typeface="Tahoma" panose="020B0604030504040204" pitchFamily="34" charset="0"/>
                <a:cs typeface="Tahoma" panose="020B0604030504040204" pitchFamily="34" charset="0"/>
              </a:rPr>
              <a:t>Bảng 1.1</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vi-VN" sz="2400" i="1"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Bảng</a:t>
            </a:r>
            <a:r>
              <a:rPr kumimoji="0" lang="da-DK" altLang="vi-VN" sz="2400" i="1" u="none" strike="noStrike" cap="none" normalizeH="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p</a:t>
            </a:r>
            <a:r>
              <a:rPr kumimoji="0" lang="da-DK" altLang="vi-VN" sz="2400" i="1"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hân loại các hiện tượng tự nhiên</a:t>
            </a:r>
            <a:endParaRPr kumimoji="0" lang="da-DK" altLang="vi-VN" sz="2400" i="1"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6342929" y="5085727"/>
            <a:ext cx="1296364" cy="461665"/>
          </a:xfrm>
          <a:prstGeom prst="rect">
            <a:avLst/>
          </a:prstGeom>
          <a:noFill/>
        </p:spPr>
        <p:txBody>
          <a:bodyPr wrap="square" rtlCol="0">
            <a:spAutoFit/>
          </a:bodyPr>
          <a:lstStyle/>
          <a:p>
            <a:r>
              <a:rPr lang="en-US" sz="2400" b="1" dirty="0">
                <a:solidFill>
                  <a:srgbClr val="FF0000"/>
                </a:solidFill>
              </a:rPr>
              <a:t>X</a:t>
            </a:r>
            <a:endParaRPr lang="vi-VN" sz="2400" b="1" dirty="0">
              <a:solidFill>
                <a:srgbClr val="FF0000"/>
              </a:solidFill>
            </a:endParaRPr>
          </a:p>
        </p:txBody>
      </p:sp>
      <p:sp>
        <p:nvSpPr>
          <p:cNvPr id="33" name="TextBox 32"/>
          <p:cNvSpPr txBox="1"/>
          <p:nvPr/>
        </p:nvSpPr>
        <p:spPr>
          <a:xfrm>
            <a:off x="3257015" y="5449644"/>
            <a:ext cx="1296364" cy="461665"/>
          </a:xfrm>
          <a:prstGeom prst="rect">
            <a:avLst/>
          </a:prstGeom>
          <a:noFill/>
        </p:spPr>
        <p:txBody>
          <a:bodyPr wrap="square" rtlCol="0">
            <a:spAutoFit/>
          </a:bodyPr>
          <a:lstStyle/>
          <a:p>
            <a:r>
              <a:rPr lang="en-US" sz="2400" b="1" dirty="0">
                <a:solidFill>
                  <a:srgbClr val="FF0000"/>
                </a:solidFill>
              </a:rPr>
              <a:t>X</a:t>
            </a:r>
            <a:endParaRPr lang="vi-VN" sz="2400" b="1" dirty="0">
              <a:solidFill>
                <a:srgbClr val="FF0000"/>
              </a:solidFill>
            </a:endParaRPr>
          </a:p>
        </p:txBody>
      </p:sp>
      <p:sp>
        <p:nvSpPr>
          <p:cNvPr id="34" name="TextBox 33"/>
          <p:cNvSpPr txBox="1"/>
          <p:nvPr/>
        </p:nvSpPr>
        <p:spPr>
          <a:xfrm>
            <a:off x="4755899" y="4737673"/>
            <a:ext cx="1296364" cy="461665"/>
          </a:xfrm>
          <a:prstGeom prst="rect">
            <a:avLst/>
          </a:prstGeom>
          <a:noFill/>
        </p:spPr>
        <p:txBody>
          <a:bodyPr wrap="square" rtlCol="0">
            <a:spAutoFit/>
          </a:bodyPr>
          <a:lstStyle/>
          <a:p>
            <a:r>
              <a:rPr lang="en-US" sz="2400" b="1" dirty="0">
                <a:solidFill>
                  <a:srgbClr val="FF0000"/>
                </a:solidFill>
              </a:rPr>
              <a:t>X</a:t>
            </a:r>
            <a:endParaRPr lang="vi-VN" sz="2400" b="1" dirty="0">
              <a:solidFill>
                <a:srgbClr val="FF0000"/>
              </a:solidFill>
            </a:endParaRPr>
          </a:p>
        </p:txBody>
      </p:sp>
      <p:sp>
        <p:nvSpPr>
          <p:cNvPr id="35" name="TextBox 34"/>
          <p:cNvSpPr txBox="1"/>
          <p:nvPr/>
        </p:nvSpPr>
        <p:spPr>
          <a:xfrm>
            <a:off x="6354501" y="4274787"/>
            <a:ext cx="1296364" cy="461665"/>
          </a:xfrm>
          <a:prstGeom prst="rect">
            <a:avLst/>
          </a:prstGeom>
          <a:noFill/>
        </p:spPr>
        <p:txBody>
          <a:bodyPr wrap="square" rtlCol="0">
            <a:spAutoFit/>
          </a:bodyPr>
          <a:lstStyle/>
          <a:p>
            <a:r>
              <a:rPr lang="en-US" sz="2400" b="1" dirty="0">
                <a:solidFill>
                  <a:srgbClr val="FF0000"/>
                </a:solidFill>
              </a:rPr>
              <a:t>X</a:t>
            </a:r>
            <a:endParaRPr lang="vi-VN" sz="2400" b="1" dirty="0">
              <a:solidFill>
                <a:srgbClr val="FF0000"/>
              </a:solidFill>
            </a:endParaRPr>
          </a:p>
        </p:txBody>
      </p:sp>
    </p:spTree>
    <p:extLst>
      <p:ext uri="{BB962C8B-B14F-4D97-AF65-F5344CB8AC3E}">
        <p14:creationId xmlns:p14="http://schemas.microsoft.com/office/powerpoint/2010/main" val="17245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50000" y="50000"/>
                                    </p:animScale>
                                  </p:childTnLst>
                                </p:cTn>
                              </p:par>
                              <p:par>
                                <p:cTn id="7" presetID="56" presetClass="path" presetSubtype="0" accel="50000" decel="50000" fill="hold" nodeType="withEffect">
                                  <p:stCondLst>
                                    <p:cond delay="0"/>
                                  </p:stCondLst>
                                  <p:childTnLst>
                                    <p:animMotion origin="layout" path="M 4.16667E-7 -2.22222E-6 L 0.35729 -0.24282 " pathEditMode="relative" rAng="0" ptsTypes="AA">
                                      <p:cBhvr>
                                        <p:cTn id="8" dur="2000" fill="hold"/>
                                        <p:tgtEl>
                                          <p:spTgt spid="4"/>
                                        </p:tgtEl>
                                        <p:attrNameLst>
                                          <p:attrName>ppt_x</p:attrName>
                                          <p:attrName>ppt_y</p:attrName>
                                        </p:attrNameLst>
                                      </p:cBhvr>
                                      <p:rCtr x="17865" y="-12153"/>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1862746" y="92600"/>
            <a:ext cx="8566043" cy="6682814"/>
          </a:xfrm>
          <a:prstGeom prst="rect">
            <a:avLst/>
          </a:prstGeom>
        </p:spPr>
      </p:pic>
      <p:pic>
        <p:nvPicPr>
          <p:cNvPr id="3" name="Picture 2"/>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5689" y="15766"/>
            <a:ext cx="1224779" cy="1009218"/>
          </a:xfrm>
          <a:prstGeom prst="rect">
            <a:avLst/>
          </a:prstGeom>
        </p:spPr>
      </p:pic>
    </p:spTree>
    <p:extLst>
      <p:ext uri="{BB962C8B-B14F-4D97-AF65-F5344CB8AC3E}">
        <p14:creationId xmlns:p14="http://schemas.microsoft.com/office/powerpoint/2010/main" val="3072990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95" y="1198646"/>
            <a:ext cx="12049246" cy="4514190"/>
          </a:xfrm>
          <a:prstGeom prst="rect">
            <a:avLst/>
          </a:prstGeom>
        </p:spPr>
      </p:pic>
      <p:pic>
        <p:nvPicPr>
          <p:cNvPr id="3" name="Picture 2"/>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0" b="100000" l="0" r="100000">
                        <a14:foregroundMark x1="14000" y1="65777" x2="11400" y2="66990"/>
                        <a14:foregroundMark x1="12400" y1="69417" x2="15200" y2="82039"/>
                        <a14:foregroundMark x1="14000" y1="76942" x2="21000" y2="78883"/>
                        <a14:foregroundMark x1="13000" y1="71845" x2="13000" y2="71845"/>
                        <a14:foregroundMark x1="89600" y1="66262" x2="89000" y2="69417"/>
                        <a14:foregroundMark x1="89000" y1="69417" x2="87000" y2="73301"/>
                        <a14:foregroundMark x1="88200" y1="74515" x2="83400" y2="76699"/>
                        <a14:foregroundMark x1="89600" y1="67961" x2="89200" y2="65777"/>
                      </a14:backgroundRemoval>
                    </a14:imgEffect>
                  </a14:imgLayer>
                </a14:imgProps>
              </a:ext>
              <a:ext uri="{28A0092B-C50C-407E-A947-70E740481C1C}">
                <a14:useLocalDpi xmlns:a14="http://schemas.microsoft.com/office/drawing/2010/main" val="0"/>
              </a:ext>
            </a:extLst>
          </a:blip>
          <a:stretch>
            <a:fillRect/>
          </a:stretch>
        </p:blipFill>
        <p:spPr>
          <a:xfrm>
            <a:off x="10935689" y="15766"/>
            <a:ext cx="1224779" cy="1009218"/>
          </a:xfrm>
          <a:prstGeom prst="rect">
            <a:avLst/>
          </a:prstGeom>
        </p:spPr>
      </p:pic>
    </p:spTree>
    <p:extLst>
      <p:ext uri="{BB962C8B-B14F-4D97-AF65-F5344CB8AC3E}">
        <p14:creationId xmlns:p14="http://schemas.microsoft.com/office/powerpoint/2010/main" val="3375977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8415" y="0"/>
            <a:ext cx="21174892" cy="6858000"/>
          </a:xfrm>
          <a:prstGeom prst="rect">
            <a:avLst/>
          </a:prstGeom>
        </p:spPr>
      </p:pic>
    </p:spTree>
    <p:extLst>
      <p:ext uri="{BB962C8B-B14F-4D97-AF65-F5344CB8AC3E}">
        <p14:creationId xmlns:p14="http://schemas.microsoft.com/office/powerpoint/2010/main" val="1051565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969</TotalTime>
  <Words>791</Words>
  <Application>Microsoft Office PowerPoint</Application>
  <PresentationFormat>Widescreen</PresentationFormat>
  <Paragraphs>76</Paragraphs>
  <Slides>12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C23QT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I. MỞ ĐẦU VỀ KHOA HỌC TỰ NHIÊN</dc:title>
  <dc:creator>Admin</dc:creator>
  <cp:lastModifiedBy>tran.anh981219@gmail.com</cp:lastModifiedBy>
  <cp:revision>93</cp:revision>
  <dcterms:created xsi:type="dcterms:W3CDTF">2021-08-08T22:48:46Z</dcterms:created>
  <dcterms:modified xsi:type="dcterms:W3CDTF">2025-10-29T15:04:49Z</dcterms:modified>
</cp:coreProperties>
</file>