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audio2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62" r:id="rId6"/>
    <p:sldId id="264" r:id="rId7"/>
    <p:sldId id="263" r:id="rId8"/>
    <p:sldId id="265" r:id="rId9"/>
    <p:sldId id="275" r:id="rId10"/>
    <p:sldId id="266" r:id="rId11"/>
    <p:sldId id="276" r:id="rId12"/>
    <p:sldId id="267" r:id="rId13"/>
    <p:sldId id="268" r:id="rId14"/>
    <p:sldId id="274" r:id="rId15"/>
    <p:sldId id="269" r:id="rId16"/>
    <p:sldId id="277" r:id="rId17"/>
    <p:sldId id="270" r:id="rId18"/>
    <p:sldId id="271" r:id="rId19"/>
    <p:sldId id="272" r:id="rId20"/>
    <p:sldId id="273" r:id="rId21"/>
    <p:sldId id="2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2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12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4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8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7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2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81EB-0A9B-421D-8A15-F81AE05F654F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50128-408F-4E32-8F95-2F79220DB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.wmf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.wmf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4"/>
          <p:cNvGrpSpPr>
            <a:grpSpLocks/>
          </p:cNvGrpSpPr>
          <p:nvPr/>
        </p:nvGrpSpPr>
        <p:grpSpPr bwMode="auto">
          <a:xfrm>
            <a:off x="0" y="12700"/>
            <a:ext cx="9296400" cy="6845300"/>
            <a:chOff x="0" y="-192"/>
            <a:chExt cx="5856" cy="4530"/>
          </a:xfrm>
        </p:grpSpPr>
        <p:sp>
          <p:nvSpPr>
            <p:cNvPr id="6167" name="Rectangle 8"/>
            <p:cNvSpPr>
              <a:spLocks noChangeArrowheads="1"/>
            </p:cNvSpPr>
            <p:nvPr/>
          </p:nvSpPr>
          <p:spPr bwMode="auto">
            <a:xfrm>
              <a:off x="0" y="-192"/>
              <a:ext cx="5760" cy="4512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altLang="zh-CN"/>
            </a:p>
          </p:txBody>
        </p:sp>
        <p:pic>
          <p:nvPicPr>
            <p:cNvPr id="6168" name="Picture 10" descr="POINSET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70"/>
              <a:ext cx="1440" cy="3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56000"/>
            <a:ext cx="19050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5" descr="BOOKAN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11300"/>
            <a:ext cx="3429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3124200" y="1828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u="sng">
                <a:solidFill>
                  <a:srgbClr val="FF0000"/>
                </a:solidFill>
                <a:latin typeface="VNI-Thufap3" pitchFamily="18" charset="0"/>
              </a:rPr>
              <a:t>Daïy toát</a:t>
            </a:r>
          </a:p>
        </p:txBody>
      </p:sp>
      <p:sp>
        <p:nvSpPr>
          <p:cNvPr id="6150" name="Text Box 18"/>
          <p:cNvSpPr txBox="1">
            <a:spLocks noChangeArrowheads="1"/>
          </p:cNvSpPr>
          <p:nvPr/>
        </p:nvSpPr>
        <p:spPr bwMode="auto">
          <a:xfrm>
            <a:off x="4267200" y="1828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u="sng">
                <a:solidFill>
                  <a:srgbClr val="FF0000"/>
                </a:solidFill>
                <a:latin typeface="VNI-Thufap3" pitchFamily="18" charset="0"/>
              </a:rPr>
              <a:t>Hoïc toát</a:t>
            </a:r>
          </a:p>
        </p:txBody>
      </p:sp>
      <p:sp>
        <p:nvSpPr>
          <p:cNvPr id="11" name="Text Box 4099"/>
          <p:cNvSpPr txBox="1"/>
          <p:nvPr/>
        </p:nvSpPr>
        <p:spPr>
          <a:xfrm>
            <a:off x="2097088" y="2971800"/>
            <a:ext cx="4760912" cy="584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XUÂN TRÌ</a:t>
            </a: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2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531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4" descr="Bellc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 rot="825947">
            <a:off x="1798638" y="571500"/>
            <a:ext cx="5434012" cy="5189538"/>
          </a:xfrm>
          <a:prstGeom prst="rect">
            <a:avLst/>
          </a:prstGeom>
        </p:spPr>
        <p:txBody>
          <a:bodyPr spcFirstLastPara="1" wrap="none" fromWordArt="1">
            <a:prstTxWarp prst="textCircle">
              <a:avLst>
                <a:gd name="adj" fmla="val 11029107"/>
              </a:avLst>
            </a:prstTxWarp>
          </a:bodyPr>
          <a:lstStyle/>
          <a:p>
            <a:pPr algn="ctr"/>
            <a:r>
              <a:rPr lang="en-US" sz="4000" b="1" kern="10" dirty="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latin typeface="Times New Roman"/>
                <a:cs typeface="Times New Roman"/>
              </a:rPr>
              <a:t>CHÀO  CÁC EM HỌC SINH ĐẾN VỚI TIẾT </a:t>
            </a:r>
            <a:r>
              <a:rPr lang="en-US" sz="4000" b="1" kern="10" dirty="0" smtClean="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latin typeface="Times New Roman"/>
                <a:cs typeface="Times New Roman"/>
              </a:rPr>
              <a:t>HỌC KHTN  </a:t>
            </a:r>
            <a:r>
              <a:rPr lang="en-US" sz="4000" b="1" kern="10" dirty="0">
                <a:ln w="317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>
                    <a:alpha val="98822"/>
                  </a:srgbClr>
                </a:solidFill>
                <a:latin typeface="Times New Roman"/>
                <a:cs typeface="Times New Roman"/>
              </a:rPr>
              <a:t>NGÀY HÔM NAY    ***</a:t>
            </a:r>
          </a:p>
        </p:txBody>
      </p:sp>
      <p:pic>
        <p:nvPicPr>
          <p:cNvPr id="6158" name="Picture 10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-76200"/>
            <a:ext cx="19050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 Box 16"/>
          <p:cNvSpPr txBox="1">
            <a:spLocks noChangeArrowheads="1"/>
          </p:cNvSpPr>
          <p:nvPr/>
        </p:nvSpPr>
        <p:spPr bwMode="auto">
          <a:xfrm>
            <a:off x="4876800" y="3733800"/>
            <a:ext cx="182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u="sng" dirty="0">
                <a:solidFill>
                  <a:srgbClr val="FF0000"/>
                </a:solidFill>
                <a:latin typeface="Times New Roman" pitchFamily="18" charset="0"/>
              </a:rPr>
              <a:t>LỚP </a:t>
            </a:r>
            <a:r>
              <a:rPr lang="en-US" altLang="zh-CN" sz="3200" u="sng" dirty="0" smtClean="0">
                <a:solidFill>
                  <a:srgbClr val="FF0000"/>
                </a:solidFill>
                <a:latin typeface="Times New Roman" pitchFamily="18" charset="0"/>
              </a:rPr>
              <a:t>7 </a:t>
            </a:r>
            <a:endParaRPr lang="en-US" altLang="zh-CN" sz="32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6160" name="Picture 20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29125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1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38100" y="4810125"/>
            <a:ext cx="895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22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952500" y="5191125"/>
            <a:ext cx="895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4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-76200"/>
            <a:ext cx="1752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5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1866">
            <a:off x="7219950" y="304800"/>
            <a:ext cx="895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6" descr="SS128x128P_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4454">
            <a:off x="8134350" y="685800"/>
            <a:ext cx="895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099"/>
          <p:cNvSpPr txBox="1"/>
          <p:nvPr/>
        </p:nvSpPr>
        <p:spPr>
          <a:xfrm>
            <a:off x="2859088" y="6197600"/>
            <a:ext cx="3465512" cy="584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endParaRPr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21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9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159321" y="657285"/>
            <a:ext cx="2984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nhóm</a:t>
            </a:r>
            <a:r>
              <a:rPr lang="en-US" sz="3200" dirty="0"/>
              <a:t> </a:t>
            </a:r>
            <a:r>
              <a:rPr lang="en-US" sz="3200" dirty="0" err="1"/>
              <a:t>nghiên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 </a:t>
            </a:r>
            <a:r>
              <a:rPr lang="en-US" sz="3200" dirty="0" err="1"/>
              <a:t>trong</a:t>
            </a:r>
            <a:r>
              <a:rPr lang="en-US" sz="3200" dirty="0"/>
              <a:t> SGK,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10.2,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thí</a:t>
            </a:r>
            <a:r>
              <a:rPr lang="en-US" sz="3200" dirty="0"/>
              <a:t> </a:t>
            </a:r>
            <a:r>
              <a:rPr lang="en-US" sz="3200" dirty="0" err="1"/>
              <a:t>nghiệm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hỏi</a:t>
            </a:r>
            <a:r>
              <a:rPr lang="en-US" sz="3200" dirty="0"/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57"/>
            <a:ext cx="6123778" cy="442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726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53448" y="381000"/>
            <a:ext cx="3052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/>
              <a:t>?3. </a:t>
            </a:r>
            <a:r>
              <a:rPr lang="en-US" sz="3200" dirty="0"/>
              <a:t>Theo </a:t>
            </a:r>
            <a:r>
              <a:rPr lang="en-US" sz="3200" dirty="0" err="1"/>
              <a:t>em</a:t>
            </a:r>
            <a:r>
              <a:rPr lang="en-US" sz="3200" dirty="0"/>
              <a:t>,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cổng</a:t>
            </a:r>
            <a:r>
              <a:rPr lang="en-US" sz="3200" dirty="0"/>
              <a:t> </a:t>
            </a:r>
            <a:r>
              <a:rPr lang="en-US" sz="3200" dirty="0" err="1"/>
              <a:t>quang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ưu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so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hồ</a:t>
            </a:r>
            <a:r>
              <a:rPr lang="en-US" sz="3200" dirty="0"/>
              <a:t> </a:t>
            </a:r>
            <a:r>
              <a:rPr lang="en-US" sz="3200" dirty="0" err="1"/>
              <a:t>bấm</a:t>
            </a:r>
            <a:r>
              <a:rPr lang="en-US" sz="3200" dirty="0"/>
              <a:t> </a:t>
            </a:r>
            <a:r>
              <a:rPr lang="en-US" sz="3200" dirty="0" err="1"/>
              <a:t>giây</a:t>
            </a:r>
            <a:r>
              <a:rPr lang="en-US" sz="3200" dirty="0"/>
              <a:t>?</a:t>
            </a:r>
          </a:p>
          <a:p>
            <a:pPr algn="just"/>
            <a:r>
              <a:rPr lang="en-US" sz="3200" dirty="0" smtClean="0"/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3" y="533400"/>
            <a:ext cx="5498828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18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53448" y="620693"/>
            <a:ext cx="30522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1ms (0,001s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3" y="510207"/>
            <a:ext cx="5498828" cy="4411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891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209800" y="5542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10- ĐO TỐC ĐỘ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2262"/>
            <a:ext cx="990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50569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6200" y="9144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17526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v = </a:t>
            </a:r>
            <a:r>
              <a:rPr lang="en-US" altLang="en-US" sz="2800" dirty="0" smtClean="0">
                <a:latin typeface="Gigi" pitchFamily="82" charset="0"/>
                <a:cs typeface="Times New Roman" pitchFamily="18" charset="0"/>
              </a:rPr>
              <a:t>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/t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21336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0" y="29718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6200" y="421178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v = </a:t>
            </a:r>
            <a:r>
              <a:rPr lang="en-US" altLang="en-US" sz="2800" dirty="0" smtClean="0">
                <a:latin typeface="Gigi" pitchFamily="82" charset="0"/>
                <a:cs typeface="Times New Roman" pitchFamily="18" charset="0"/>
              </a:rPr>
              <a:t>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/t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6200" y="33528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836" y="4665727"/>
            <a:ext cx="9058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1ms (0,001s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" y="-27068"/>
            <a:ext cx="9133951" cy="34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255" y="3342144"/>
            <a:ext cx="87491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iải </a:t>
            </a:r>
            <a:endParaRPr lang="vi-VN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+mj-lt"/>
              </a:rPr>
              <a:t>a) Để đo tốc độ bơi của một người, ta sử dụng đo tốc độ bằng đồng hồ bấm giây.</a:t>
            </a:r>
          </a:p>
          <a:p>
            <a:r>
              <a:rPr lang="vi-VN" sz="2800" dirty="0">
                <a:latin typeface="+mj-lt"/>
              </a:rPr>
              <a:t>b) Đo tốc độ của viên bi chuyển động trên mặt bàn, ta sử dụng đo tốc độ bằng đồng hồ đo thời gian hiện số dùng cổng quang điện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966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" y="-27068"/>
            <a:ext cx="9133951" cy="347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255" y="3342144"/>
            <a:ext cx="87491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iải </a:t>
            </a:r>
            <a:endParaRPr lang="vi-VN" sz="28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28" y="3849231"/>
            <a:ext cx="890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+ </a:t>
            </a:r>
            <a:r>
              <a:rPr lang="vi-VN" sz="2800" dirty="0" smtClean="0">
                <a:latin typeface="+mj-lt"/>
              </a:rPr>
              <a:t>Học </a:t>
            </a:r>
            <a:r>
              <a:rPr lang="vi-VN" sz="2800" dirty="0">
                <a:latin typeface="+mj-lt"/>
              </a:rPr>
              <a:t>sinh tự thực hiện việc đo tốc độ bằng đồng hồ đeo tay và bằng ứng dụng đo thời gian trên điện thoại di động.</a:t>
            </a:r>
          </a:p>
          <a:p>
            <a:r>
              <a:rPr lang="vi-VN" sz="2800" dirty="0">
                <a:latin typeface="+mj-lt"/>
              </a:rPr>
              <a:t>=&gt; Kết quả đo trên hai thiết bị bằng nhau</a:t>
            </a:r>
          </a:p>
          <a:p>
            <a:r>
              <a:rPr lang="vi-VN" sz="2800" dirty="0">
                <a:latin typeface="+mj-lt"/>
              </a:rPr>
              <a:t>=&gt; Nhận xét: Sử dụng các thiết bị thông minh cho kết quả gần như chính xác, sai số </a:t>
            </a:r>
            <a:r>
              <a:rPr lang="vi-VN" sz="2800" dirty="0" smtClean="0">
                <a:latin typeface="+mj-lt"/>
              </a:rPr>
              <a:t>ít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908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DA53E782-B91A-4675-BE22-7D79B6F75635}"/>
              </a:ext>
            </a:extLst>
          </p:cNvPr>
          <p:cNvSpPr/>
          <p:nvPr/>
        </p:nvSpPr>
        <p:spPr>
          <a:xfrm>
            <a:off x="1597307" y="205326"/>
            <a:ext cx="6198243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4962-2A37-42BE-A54C-87B21A39BC3D}"/>
              </a:ext>
            </a:extLst>
          </p:cNvPr>
          <p:cNvSpPr txBox="1"/>
          <p:nvPr/>
        </p:nvSpPr>
        <p:spPr>
          <a:xfrm>
            <a:off x="3097544" y="302228"/>
            <a:ext cx="30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9C060-2509-4A10-BEDD-3B370FED05B4}"/>
              </a:ext>
            </a:extLst>
          </p:cNvPr>
          <p:cNvSpPr/>
          <p:nvPr/>
        </p:nvSpPr>
        <p:spPr>
          <a:xfrm>
            <a:off x="332618" y="1169347"/>
            <a:ext cx="8727621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D51CBC-8032-413B-B84B-A294A6B0D406}"/>
              </a:ext>
            </a:extLst>
          </p:cNvPr>
          <p:cNvSpPr/>
          <p:nvPr/>
        </p:nvSpPr>
        <p:spPr>
          <a:xfrm>
            <a:off x="1128535" y="3389916"/>
            <a:ext cx="7041431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99713D-0EBB-4966-8D2A-BF25BFE8E2F8}"/>
              </a:ext>
            </a:extLst>
          </p:cNvPr>
          <p:cNvSpPr/>
          <p:nvPr/>
        </p:nvSpPr>
        <p:spPr>
          <a:xfrm>
            <a:off x="1128533" y="2346747"/>
            <a:ext cx="7041432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CBC5-7093-46FE-905A-756FE5AABBF6}"/>
              </a:ext>
            </a:extLst>
          </p:cNvPr>
          <p:cNvSpPr/>
          <p:nvPr/>
        </p:nvSpPr>
        <p:spPr>
          <a:xfrm>
            <a:off x="1128535" y="5610485"/>
            <a:ext cx="7041431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1975A-95CE-4C7C-9B1F-750912695B0C}"/>
              </a:ext>
            </a:extLst>
          </p:cNvPr>
          <p:cNvSpPr/>
          <p:nvPr/>
        </p:nvSpPr>
        <p:spPr>
          <a:xfrm>
            <a:off x="1128535" y="4503980"/>
            <a:ext cx="7041431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:a16="http://schemas.microsoft.com/office/drawing/2014/main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39" y="5853724"/>
            <a:ext cx="754533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143000" y="2660075"/>
            <a:ext cx="4572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Up 1">
            <a:extLst>
              <a:ext uri="{FF2B5EF4-FFF2-40B4-BE49-F238E27FC236}">
                <a16:creationId xmlns:a16="http://schemas.microsoft.com/office/drawing/2014/main" id="{DA53E782-B91A-4675-BE22-7D79B6F75635}"/>
              </a:ext>
            </a:extLst>
          </p:cNvPr>
          <p:cNvSpPr/>
          <p:nvPr/>
        </p:nvSpPr>
        <p:spPr>
          <a:xfrm>
            <a:off x="1597307" y="205326"/>
            <a:ext cx="6198243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A4962-2A37-42BE-A54C-87B21A39BC3D}"/>
              </a:ext>
            </a:extLst>
          </p:cNvPr>
          <p:cNvSpPr txBox="1"/>
          <p:nvPr/>
        </p:nvSpPr>
        <p:spPr>
          <a:xfrm>
            <a:off x="3097544" y="302228"/>
            <a:ext cx="3057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09C060-2509-4A10-BEDD-3B370FED05B4}"/>
              </a:ext>
            </a:extLst>
          </p:cNvPr>
          <p:cNvSpPr/>
          <p:nvPr/>
        </p:nvSpPr>
        <p:spPr>
          <a:xfrm>
            <a:off x="332618" y="1169347"/>
            <a:ext cx="8727621" cy="972274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D51CBC-8032-413B-B84B-A294A6B0D406}"/>
              </a:ext>
            </a:extLst>
          </p:cNvPr>
          <p:cNvSpPr/>
          <p:nvPr/>
        </p:nvSpPr>
        <p:spPr>
          <a:xfrm>
            <a:off x="1128534" y="3389916"/>
            <a:ext cx="701161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99713D-0EBB-4966-8D2A-BF25BFE8E2F8}"/>
              </a:ext>
            </a:extLst>
          </p:cNvPr>
          <p:cNvSpPr/>
          <p:nvPr/>
        </p:nvSpPr>
        <p:spPr>
          <a:xfrm>
            <a:off x="1128534" y="2346747"/>
            <a:ext cx="701161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CBC5-7093-46FE-905A-756FE5AABBF6}"/>
              </a:ext>
            </a:extLst>
          </p:cNvPr>
          <p:cNvSpPr/>
          <p:nvPr/>
        </p:nvSpPr>
        <p:spPr>
          <a:xfrm>
            <a:off x="1128534" y="5610485"/>
            <a:ext cx="7004194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41975A-95CE-4C7C-9B1F-750912695B0C}"/>
              </a:ext>
            </a:extLst>
          </p:cNvPr>
          <p:cNvSpPr/>
          <p:nvPr/>
        </p:nvSpPr>
        <p:spPr>
          <a:xfrm>
            <a:off x="1128533" y="4503980"/>
            <a:ext cx="7004195" cy="972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OINSET3">
            <a:hlinkClick r:id="" action="ppaction://noaction"/>
            <a:extLst>
              <a:ext uri="{FF2B5EF4-FFF2-40B4-BE49-F238E27FC236}">
                <a16:creationId xmlns:a16="http://schemas.microsoft.com/office/drawing/2014/main" id="{35E65B2D-A4A5-4EEC-BEBA-6B0A22A56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539" y="5853724"/>
            <a:ext cx="754533" cy="9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6"/>
          <p:cNvSpPr>
            <a:spLocks noChangeArrowheads="1"/>
          </p:cNvSpPr>
          <p:nvPr/>
        </p:nvSpPr>
        <p:spPr bwMode="auto">
          <a:xfrm>
            <a:off x="1143000" y="2438400"/>
            <a:ext cx="457200" cy="381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8736" y="914400"/>
            <a:ext cx="8367851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êu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ví dụ để minh hoạ sự cần thiết của việc đo tốc độ trong cuộc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ng.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sử dụng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thời gian hiện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 cổng quang điện để: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 gian rơi của một vật.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 </a:t>
            </a:r>
            <a:r>
              <a:rPr lang="vi-VN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qua lại (dao động</a:t>
            </a:r>
            <a:r>
              <a:rPr lang="vi-VN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93096"/>
      </p:ext>
    </p:extLst>
  </p:cSld>
  <p:clrMapOvr>
    <a:masterClrMapping/>
  </p:clrMapOvr>
  <p:transition spd="slow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448703"/>
            <a:ext cx="5043620" cy="435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28677" y="387727"/>
            <a:ext cx="34641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đo tốc độ của người đi xe đạp (hình bên), người ta có thể sử dụng những dụng cụ đo nào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4713982"/>
            <a:ext cx="8751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B2EFE4B1-A5DF-4ECF-8043-F10AA30E4E27}"/>
              </a:ext>
            </a:extLst>
          </p:cNvPr>
          <p:cNvSpPr/>
          <p:nvPr/>
        </p:nvSpPr>
        <p:spPr>
          <a:xfrm>
            <a:off x="1624758" y="200752"/>
            <a:ext cx="6198243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2B5A-5ECE-4C29-8FE7-BB2C8FF9C407}"/>
              </a:ext>
            </a:extLst>
          </p:cNvPr>
          <p:cNvSpPr txBox="1"/>
          <p:nvPr/>
        </p:nvSpPr>
        <p:spPr>
          <a:xfrm>
            <a:off x="3195233" y="189951"/>
            <a:ext cx="3057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7F118-06AB-46F5-AB18-27B487FC034E}"/>
              </a:ext>
            </a:extLst>
          </p:cNvPr>
          <p:cNvSpPr txBox="1"/>
          <p:nvPr/>
        </p:nvSpPr>
        <p:spPr>
          <a:xfrm>
            <a:off x="168965" y="1269304"/>
            <a:ext cx="88259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Đọc mục “Em có biết”.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trò của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độ trong an toàn giao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guyên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tắc hoạt động cơ bản của thiết bị "bắn tốc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độ“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giao thông.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việc điều tiết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độ trong khi tham gia giao thông để giảm thiểu các tai nạn hoặc sự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nguy hiểm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0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E734E-3910-42A5-BC93-0770CC5D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674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0BE28-145F-4D07-B2DF-4C6D7EB8355B}"/>
              </a:ext>
            </a:extLst>
          </p:cNvPr>
          <p:cNvSpPr txBox="1"/>
          <p:nvPr/>
        </p:nvSpPr>
        <p:spPr>
          <a:xfrm>
            <a:off x="1574445" y="21031"/>
            <a:ext cx="61071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 TỐC ĐỘ</a:t>
            </a:r>
            <a:endParaRPr lang="en-US" sz="8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8"/>
          <a:stretch/>
        </p:blipFill>
        <p:spPr bwMode="auto">
          <a:xfrm>
            <a:off x="595408" y="2617254"/>
            <a:ext cx="2723782" cy="346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0"/>
          <a:stretch/>
        </p:blipFill>
        <p:spPr bwMode="auto">
          <a:xfrm>
            <a:off x="3347182" y="2626904"/>
            <a:ext cx="5498828" cy="345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78955"/>
      </p:ext>
    </p:extLst>
  </p:cSld>
  <p:clrMapOvr>
    <a:masterClrMapping/>
  </p:clrMapOvr>
  <p:transition spd="slow">
    <p:randomBar dir="vert"/>
    <p:sndAc>
      <p:stSnd>
        <p:snd r:embed="rId2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209800" y="5542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10- ĐO TỐC ĐỘ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2262"/>
            <a:ext cx="990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50569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6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074" y="76200"/>
            <a:ext cx="8526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4" y="1023657"/>
            <a:ext cx="6343096" cy="240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92" y="368587"/>
            <a:ext cx="2237352" cy="30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3429000"/>
            <a:ext cx="906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03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113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2" y="76200"/>
            <a:ext cx="3796775" cy="24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2074" y="76200"/>
            <a:ext cx="4713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09" y="2688721"/>
            <a:ext cx="8789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RESET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STOP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START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?2.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80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" y="3503978"/>
            <a:ext cx="8844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 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, </a:t>
            </a:r>
            <a:r>
              <a:rPr lang="en-US" sz="3200" dirty="0" err="1"/>
              <a:t>nhằm</a:t>
            </a:r>
            <a:r>
              <a:rPr lang="en-US" sz="3200" dirty="0"/>
              <a:t> </a:t>
            </a:r>
            <a:r>
              <a:rPr lang="en-US" sz="3200" dirty="0" err="1"/>
              <a:t>xác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chuyển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smtClean="0"/>
              <a:t>0,1s </a:t>
            </a:r>
            <a:r>
              <a:rPr lang="en-US" sz="3200" dirty="0" err="1"/>
              <a:t>trở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, ta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hồ</a:t>
            </a:r>
            <a:r>
              <a:rPr lang="en-US" sz="3200" dirty="0"/>
              <a:t> </a:t>
            </a:r>
            <a:r>
              <a:rPr lang="en-US" sz="3200" dirty="0" err="1"/>
              <a:t>bấm</a:t>
            </a:r>
            <a:r>
              <a:rPr lang="en-US" sz="3200" dirty="0"/>
              <a:t> </a:t>
            </a:r>
            <a:r>
              <a:rPr lang="en-US" sz="3200" dirty="0" err="1"/>
              <a:t>giây</a:t>
            </a:r>
            <a:r>
              <a:rPr lang="en-US" sz="3200" dirty="0"/>
              <a:t>, </a:t>
            </a:r>
            <a:r>
              <a:rPr lang="en-US" sz="3200" dirty="0" err="1"/>
              <a:t>ngược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nó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xác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0,1 s</a:t>
            </a:r>
            <a:r>
              <a:rPr lang="en-US" sz="3200" dirty="0" smtClean="0"/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18" y="615443"/>
            <a:ext cx="5054268" cy="250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86" y="152400"/>
            <a:ext cx="2237352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404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2209800" y="55420"/>
            <a:ext cx="426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10- ĐO TỐC ĐỘ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12262"/>
            <a:ext cx="990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505690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6200" y="9144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1752600"/>
            <a:ext cx="891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v = </a:t>
            </a:r>
            <a:r>
              <a:rPr lang="en-US" altLang="en-US" sz="2800" dirty="0" smtClean="0">
                <a:latin typeface="Gigi" pitchFamily="82" charset="0"/>
                <a:cs typeface="Times New Roman" pitchFamily="18" charset="0"/>
              </a:rPr>
              <a:t>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/t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0" y="21336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5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1018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宋体</vt:lpstr>
      <vt:lpstr>Arial</vt:lpstr>
      <vt:lpstr>Calibri</vt:lpstr>
      <vt:lpstr>Gigi</vt:lpstr>
      <vt:lpstr>Times New Roman</vt:lpstr>
      <vt:lpstr>VNI-Thufap3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tran.anh981219@gmail.com</cp:lastModifiedBy>
  <cp:revision>12</cp:revision>
  <dcterms:created xsi:type="dcterms:W3CDTF">2022-08-10T06:29:33Z</dcterms:created>
  <dcterms:modified xsi:type="dcterms:W3CDTF">2025-10-29T15:11:50Z</dcterms:modified>
</cp:coreProperties>
</file>