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93" r:id="rId4"/>
    <p:sldId id="256" r:id="rId5"/>
    <p:sldId id="267" r:id="rId6"/>
    <p:sldId id="262" r:id="rId7"/>
    <p:sldId id="259" r:id="rId8"/>
    <p:sldId id="272" r:id="rId9"/>
    <p:sldId id="273" r:id="rId10"/>
    <p:sldId id="261" r:id="rId11"/>
    <p:sldId id="274" r:id="rId12"/>
    <p:sldId id="276" r:id="rId13"/>
    <p:sldId id="275" r:id="rId14"/>
    <p:sldId id="277" r:id="rId15"/>
    <p:sldId id="296" r:id="rId16"/>
    <p:sldId id="265" r:id="rId17"/>
    <p:sldId id="279" r:id="rId18"/>
    <p:sldId id="280" r:id="rId19"/>
    <p:sldId id="295" r:id="rId20"/>
    <p:sldId id="281" r:id="rId21"/>
    <p:sldId id="297" r:id="rId22"/>
    <p:sldId id="299" r:id="rId23"/>
    <p:sldId id="298" r:id="rId24"/>
    <p:sldId id="282" r:id="rId25"/>
    <p:sldId id="278" r:id="rId26"/>
    <p:sldId id="283" r:id="rId27"/>
    <p:sldId id="301" r:id="rId28"/>
    <p:sldId id="288" r:id="rId29"/>
    <p:sldId id="302" r:id="rId30"/>
    <p:sldId id="303" r:id="rId31"/>
    <p:sldId id="304" r:id="rId32"/>
    <p:sldId id="284" r:id="rId33"/>
    <p:sldId id="286" r:id="rId34"/>
    <p:sldId id="260" r:id="rId35"/>
    <p:sldId id="289" r:id="rId36"/>
    <p:sldId id="290" r:id="rId37"/>
    <p:sldId id="291" r:id="rId38"/>
    <p:sldId id="264" r:id="rId39"/>
    <p:sldId id="266" r:id="rId40"/>
    <p:sldId id="268" r:id="rId41"/>
  </p:sldIdLst>
  <p:sldSz cx="18288000" cy="10287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ACD8E6"/>
    <a:srgbClr val="D7C09A"/>
    <a:srgbClr val="BDA37D"/>
    <a:srgbClr val="AFDEE3"/>
    <a:srgbClr val="CCCCFF"/>
    <a:srgbClr val="F6FFA3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7" autoAdjust="0"/>
    <p:restoredTop sz="94622" autoAdjust="0"/>
  </p:normalViewPr>
  <p:slideViewPr>
    <p:cSldViewPr>
      <p:cViewPr varScale="1">
        <p:scale>
          <a:sx n="23" d="100"/>
          <a:sy n="23" d="100"/>
        </p:scale>
        <p:origin x="72" y="1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27/09/2021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047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svg"/><Relationship Id="rId1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17" Type="http://schemas.openxmlformats.org/officeDocument/2006/relationships/image" Target="../media/image31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5.png"/><Relationship Id="rId19" Type="http://schemas.openxmlformats.org/officeDocument/2006/relationships/image" Target="../media/image33.svg"/><Relationship Id="rId4" Type="http://schemas.openxmlformats.org/officeDocument/2006/relationships/image" Target="../media/image2.png"/><Relationship Id="rId9" Type="http://schemas.openxmlformats.org/officeDocument/2006/relationships/image" Target="../media/image23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2.svg"/><Relationship Id="rId7" Type="http://schemas.openxmlformats.org/officeDocument/2006/relationships/image" Target="../media/image44.png"/><Relationship Id="rId12" Type="http://schemas.openxmlformats.org/officeDocument/2006/relationships/image" Target="../media/image3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8.png"/><Relationship Id="rId5" Type="http://schemas.openxmlformats.org/officeDocument/2006/relationships/image" Target="../media/image70.svg"/><Relationship Id="rId10" Type="http://schemas.openxmlformats.org/officeDocument/2006/relationships/image" Target="../media/image74.svg"/><Relationship Id="rId4" Type="http://schemas.openxmlformats.org/officeDocument/2006/relationships/image" Target="../media/image2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15.sv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64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1.png"/><Relationship Id="rId9" Type="http://schemas.openxmlformats.org/officeDocument/2006/relationships/image" Target="../media/image15.sv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0.png"/><Relationship Id="rId12" Type="http://schemas.openxmlformats.org/officeDocument/2006/relationships/image" Target="../media/image6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41.png"/><Relationship Id="rId5" Type="http://schemas.openxmlformats.org/officeDocument/2006/relationships/image" Target="../media/image62.svg"/><Relationship Id="rId10" Type="http://schemas.openxmlformats.org/officeDocument/2006/relationships/image" Target="../media/image15.svg"/><Relationship Id="rId4" Type="http://schemas.openxmlformats.org/officeDocument/2006/relationships/image" Target="../media/image39.png"/><Relationship Id="rId9" Type="http://schemas.openxmlformats.org/officeDocument/2006/relationships/image" Target="../media/image21.png"/><Relationship Id="rId14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52.png"/><Relationship Id="rId12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image" Target="../media/image51.png"/><Relationship Id="rId10" Type="http://schemas.openxmlformats.org/officeDocument/2006/relationships/image" Target="../media/image37.svg"/><Relationship Id="rId4" Type="http://schemas.openxmlformats.org/officeDocument/2006/relationships/image" Target="../media/image110.svg"/><Relationship Id="rId9" Type="http://schemas.openxmlformats.org/officeDocument/2006/relationships/image" Target="../media/image10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13" Type="http://schemas.openxmlformats.org/officeDocument/2006/relationships/image" Target="../media/image21.png"/><Relationship Id="rId3" Type="http://schemas.openxmlformats.org/officeDocument/2006/relationships/image" Target="../media/image47.svg"/><Relationship Id="rId12" Type="http://schemas.openxmlformats.org/officeDocument/2006/relationships/image" Target="../media/image39.svg"/><Relationship Id="rId2" Type="http://schemas.openxmlformats.org/officeDocument/2006/relationships/image" Target="../media/image30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5" Type="http://schemas.openxmlformats.org/officeDocument/2006/relationships/image" Target="../media/image56.png"/><Relationship Id="rId10" Type="http://schemas.openxmlformats.org/officeDocument/2006/relationships/image" Target="../media/image108.svg"/><Relationship Id="rId4" Type="http://schemas.openxmlformats.org/officeDocument/2006/relationships/image" Target="../media/image54.png"/><Relationship Id="rId9" Type="http://schemas.openxmlformats.org/officeDocument/2006/relationships/image" Target="../media/image55.png"/><Relationship Id="rId1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47.svg"/><Relationship Id="rId12" Type="http://schemas.openxmlformats.org/officeDocument/2006/relationships/image" Target="../media/image56.svg"/><Relationship Id="rId2" Type="http://schemas.openxmlformats.org/officeDocument/2006/relationships/image" Target="../media/image30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9.svg"/><Relationship Id="rId15" Type="http://schemas.openxmlformats.org/officeDocument/2006/relationships/image" Target="../media/image34.png"/><Relationship Id="rId4" Type="http://schemas.openxmlformats.org/officeDocument/2006/relationships/image" Target="../media/image31.png"/><Relationship Id="rId14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12" Type="http://schemas.openxmlformats.org/officeDocument/2006/relationships/image" Target="../media/image33.svg"/><Relationship Id="rId7" Type="http://schemas.openxmlformats.org/officeDocument/2006/relationships/image" Target="../media/image7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57.png"/><Relationship Id="rId12" Type="http://schemas.openxmlformats.org/officeDocument/2006/relationships/image" Target="../media/image4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image" Target="../media/image51.png"/><Relationship Id="rId10" Type="http://schemas.openxmlformats.org/officeDocument/2006/relationships/image" Target="../media/image37.svg"/><Relationship Id="rId4" Type="http://schemas.openxmlformats.org/officeDocument/2006/relationships/image" Target="../media/image110.svg"/><Relationship Id="rId9" Type="http://schemas.openxmlformats.org/officeDocument/2006/relationships/image" Target="../media/image10.pn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3" Type="http://schemas.openxmlformats.org/officeDocument/2006/relationships/image" Target="../media/image2.svg"/><Relationship Id="rId12" Type="http://schemas.openxmlformats.org/officeDocument/2006/relationships/image" Target="../media/image33.svg"/><Relationship Id="rId7" Type="http://schemas.openxmlformats.org/officeDocument/2006/relationships/image" Target="../media/image7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Relationship Id="rId1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1.png"/><Relationship Id="rId9" Type="http://schemas.openxmlformats.org/officeDocument/2006/relationships/image" Target="../media/image15.svg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7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8.png"/><Relationship Id="rId9" Type="http://schemas.openxmlformats.org/officeDocument/2006/relationships/image" Target="../media/image7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image" Target="../media/image61.jpe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10" Type="http://schemas.openxmlformats.org/officeDocument/2006/relationships/image" Target="../media/image83.sv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3.png"/><Relationship Id="rId7" Type="http://schemas.openxmlformats.org/officeDocument/2006/relationships/image" Target="../media/image64.svg"/><Relationship Id="rId12" Type="http://schemas.openxmlformats.org/officeDocument/2006/relationships/image" Target="../media/image6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10" Type="http://schemas.openxmlformats.org/officeDocument/2006/relationships/image" Target="../media/image83.svg"/><Relationship Id="rId4" Type="http://schemas.openxmlformats.org/officeDocument/2006/relationships/image" Target="../media/image27.pn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12" Type="http://schemas.openxmlformats.org/officeDocument/2006/relationships/image" Target="../media/image36.png"/><Relationship Id="rId7" Type="http://schemas.openxmlformats.org/officeDocument/2006/relationships/image" Target="../media/image72.svg"/><Relationship Id="rId17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png"/><Relationship Id="rId15" Type="http://schemas.openxmlformats.org/officeDocument/2006/relationships/image" Target="../media/image67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Relationship Id="rId1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17" Type="http://schemas.openxmlformats.org/officeDocument/2006/relationships/image" Target="../media/image72.png"/><Relationship Id="rId2" Type="http://schemas.openxmlformats.org/officeDocument/2006/relationships/image" Target="../media/image40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48.png"/><Relationship Id="rId10" Type="http://schemas.openxmlformats.org/officeDocument/2006/relationships/image" Target="../media/image41.png"/><Relationship Id="rId9" Type="http://schemas.openxmlformats.org/officeDocument/2006/relationships/image" Target="../media/image15.svg"/><Relationship Id="rId1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7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3.svg"/><Relationship Id="rId5" Type="http://schemas.openxmlformats.org/officeDocument/2006/relationships/image" Target="../media/image70.svg"/><Relationship Id="rId10" Type="http://schemas.openxmlformats.org/officeDocument/2006/relationships/image" Target="../media/image8.png"/><Relationship Id="rId9" Type="http://schemas.openxmlformats.org/officeDocument/2006/relationships/image" Target="../media/image7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0.png"/><Relationship Id="rId12" Type="http://schemas.openxmlformats.org/officeDocument/2006/relationships/image" Target="../media/image66.sv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41.png"/><Relationship Id="rId5" Type="http://schemas.openxmlformats.org/officeDocument/2006/relationships/image" Target="../media/image62.svg"/><Relationship Id="rId15" Type="http://schemas.openxmlformats.org/officeDocument/2006/relationships/image" Target="../media/image75.png"/><Relationship Id="rId10" Type="http://schemas.openxmlformats.org/officeDocument/2006/relationships/image" Target="../media/image15.svg"/><Relationship Id="rId4" Type="http://schemas.openxmlformats.org/officeDocument/2006/relationships/image" Target="../media/image39.png"/><Relationship Id="rId9" Type="http://schemas.openxmlformats.org/officeDocument/2006/relationships/image" Target="../media/image21.png"/><Relationship Id="rId14" Type="http://schemas.openxmlformats.org/officeDocument/2006/relationships/image" Target="../media/image68.svg"/></Relationships>
</file>

<file path=ppt/slides/_rels/slide3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9.png"/><Relationship Id="rId3" Type="http://schemas.openxmlformats.org/officeDocument/2006/relationships/image" Target="../media/image47.svg"/><Relationship Id="rId21" Type="http://schemas.openxmlformats.org/officeDocument/2006/relationships/image" Target="../media/image80.png"/><Relationship Id="rId17" Type="http://schemas.openxmlformats.org/officeDocument/2006/relationships/image" Target="../media/image78.png"/><Relationship Id="rId7" Type="http://schemas.openxmlformats.org/officeDocument/2006/relationships/image" Target="../media/image51.svg"/><Relationship Id="rId12" Type="http://schemas.openxmlformats.org/officeDocument/2006/relationships/image" Target="../media/image56.svg"/><Relationship Id="rId2" Type="http://schemas.openxmlformats.org/officeDocument/2006/relationships/image" Target="../media/image30.png"/><Relationship Id="rId16" Type="http://schemas.openxmlformats.org/officeDocument/2006/relationships/image" Target="../media/image60.svg"/><Relationship Id="rId20" Type="http://schemas.openxmlformats.org/officeDocument/2006/relationships/image" Target="../media/image6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49.svg"/><Relationship Id="rId15" Type="http://schemas.openxmlformats.org/officeDocument/2006/relationships/image" Target="../media/image34.png"/><Relationship Id="rId10" Type="http://schemas.openxmlformats.org/officeDocument/2006/relationships/image" Target="../media/image33.png"/><Relationship Id="rId19" Type="http://schemas.openxmlformats.org/officeDocument/2006/relationships/image" Target="../media/image61.png"/><Relationship Id="rId4" Type="http://schemas.openxmlformats.org/officeDocument/2006/relationships/image" Target="../media/image31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Relationship Id="rId2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5" Type="http://schemas.openxmlformats.org/officeDocument/2006/relationships/image" Target="../media/image83.png"/><Relationship Id="rId10" Type="http://schemas.openxmlformats.org/officeDocument/2006/relationships/image" Target="../media/image81.png"/><Relationship Id="rId9" Type="http://schemas.openxmlformats.org/officeDocument/2006/relationships/image" Target="../media/image15.svg"/><Relationship Id="rId1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81.png"/><Relationship Id="rId9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40.png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85.png"/><Relationship Id="rId10" Type="http://schemas.openxmlformats.org/officeDocument/2006/relationships/image" Target="../media/image81.png"/><Relationship Id="rId9" Type="http://schemas.openxmlformats.org/officeDocument/2006/relationships/image" Target="../media/image15.svg"/><Relationship Id="rId1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8.svg"/><Relationship Id="rId18" Type="http://schemas.openxmlformats.org/officeDocument/2006/relationships/image" Target="../media/image720.pn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17" Type="http://schemas.openxmlformats.org/officeDocument/2006/relationships/image" Target="../media/image710.png"/><Relationship Id="rId2" Type="http://schemas.openxmlformats.org/officeDocument/2006/relationships/image" Target="../media/image40.png"/><Relationship Id="rId16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5" Type="http://schemas.openxmlformats.org/officeDocument/2006/relationships/image" Target="../media/image690.png"/><Relationship Id="rId10" Type="http://schemas.openxmlformats.org/officeDocument/2006/relationships/image" Target="../media/image37.svg"/><Relationship Id="rId1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2.svg"/><Relationship Id="rId12" Type="http://schemas.openxmlformats.org/officeDocument/2006/relationships/image" Target="../media/image10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0.png"/><Relationship Id="rId5" Type="http://schemas.openxmlformats.org/officeDocument/2006/relationships/image" Target="../media/image94.svg"/><Relationship Id="rId10" Type="http://schemas.openxmlformats.org/officeDocument/2006/relationships/image" Target="../media/image99.svg"/><Relationship Id="rId4" Type="http://schemas.openxmlformats.org/officeDocument/2006/relationships/image" Target="../media/image87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110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7.svg"/><Relationship Id="rId4" Type="http://schemas.openxmlformats.org/officeDocument/2006/relationships/image" Target="../media/image5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121.svg"/><Relationship Id="rId10" Type="http://schemas.openxmlformats.org/officeDocument/2006/relationships/image" Target="../media/image5.png"/><Relationship Id="rId4" Type="http://schemas.openxmlformats.org/officeDocument/2006/relationships/image" Target="../media/image91.png"/><Relationship Id="rId9" Type="http://schemas.openxmlformats.org/officeDocument/2006/relationships/image" Target="../media/image9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0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svg"/><Relationship Id="rId12" Type="http://schemas.openxmlformats.org/officeDocument/2006/relationships/image" Target="../media/image1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10" Type="http://schemas.openxmlformats.org/officeDocument/2006/relationships/image" Target="../media/image83.sv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3" Type="http://schemas.openxmlformats.org/officeDocument/2006/relationships/image" Target="../media/image47.svg"/><Relationship Id="rId12" Type="http://schemas.openxmlformats.org/officeDocument/2006/relationships/image" Target="../media/image56.svg"/><Relationship Id="rId17" Type="http://schemas.openxmlformats.org/officeDocument/2006/relationships/image" Target="../media/image35.png"/><Relationship Id="rId2" Type="http://schemas.openxmlformats.org/officeDocument/2006/relationships/image" Target="../media/image30.png"/><Relationship Id="rId16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9.svg"/><Relationship Id="rId15" Type="http://schemas.openxmlformats.org/officeDocument/2006/relationships/image" Target="../media/image34.png"/><Relationship Id="rId4" Type="http://schemas.openxmlformats.org/officeDocument/2006/relationships/image" Target="../media/image31.png"/><Relationship Id="rId14" Type="http://schemas.openxmlformats.org/officeDocument/2006/relationships/image" Target="../media/image5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8.sv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398123" y="1130730"/>
            <a:ext cx="14782897" cy="803214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500713" y="2824224"/>
            <a:ext cx="12817847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2723">
            <a:off x="15923514" y="8000521"/>
            <a:ext cx="2071506" cy="27217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809969" y="-1244846"/>
            <a:ext cx="2668061" cy="28845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97473">
            <a:off x="-33923" y="212153"/>
            <a:ext cx="1232340" cy="12076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840615">
            <a:off x="3365566" y="8093372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99498" y="2089208"/>
            <a:ext cx="1061203" cy="10612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720983">
            <a:off x="-14920" y="7046108"/>
            <a:ext cx="1794567" cy="30879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4641" y="3861307"/>
            <a:ext cx="14052612" cy="3125283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400"/>
              <a:chOff x="-4214" y="0"/>
              <a:chExt cx="10825343" cy="70870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7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1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1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10"/>
              <p:cNvSpPr txBox="1"/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6600" dirty="0" smtClean="0"/>
                  <a:t>x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6600" dirty="0" smtClean="0"/>
                  <a:t> ƯC(a, b, c)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6600" dirty="0" err="1" smtClean="0"/>
                  <a:t>nếu</a:t>
                </a:r>
                <a:r>
                  <a:rPr lang="en-US" sz="6600" dirty="0" smtClean="0"/>
                  <a:t> a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 smtClean="0"/>
                  <a:t> x, b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</a:t>
                </a:r>
                <a:r>
                  <a:rPr lang="en-US" sz="6600" dirty="0" smtClean="0"/>
                  <a:t>x </a:t>
                </a:r>
                <a:r>
                  <a:rPr lang="en-US" sz="6600" dirty="0" err="1" smtClean="0"/>
                  <a:t>và</a:t>
                </a:r>
                <a:r>
                  <a:rPr lang="en-US" sz="6600" dirty="0" smtClean="0"/>
                  <a:t> c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/>
                  <a:t> x</a:t>
                </a:r>
                <a:r>
                  <a:rPr lang="en-US" sz="6600" dirty="0" smtClean="0"/>
                  <a:t> </a:t>
                </a:r>
                <a:endParaRPr lang="en-US" sz="6600" dirty="0"/>
              </a:p>
            </p:txBody>
          </p:sp>
        </mc:Choice>
        <mc:Fallback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  <a:blipFill>
                <a:blip r:embed="rId6"/>
                <a:stretch>
                  <a:fillRect l="-4447" t="-3893" b="-192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53163">
            <a:off x="15544718" y="6670181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6312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771" y="148413"/>
            <a:ext cx="9060830" cy="1580545"/>
            <a:chOff x="-3194" y="242459"/>
            <a:chExt cx="7752101" cy="4828441"/>
          </a:xfrm>
        </p:grpSpPr>
        <p:sp>
          <p:nvSpPr>
            <p:cNvPr id="6" name="Freeform 6"/>
            <p:cNvSpPr/>
            <p:nvPr/>
          </p:nvSpPr>
          <p:spPr>
            <a:xfrm>
              <a:off x="-3194" y="242459"/>
              <a:ext cx="7752101" cy="4828441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803772" y="6217139"/>
            <a:ext cx="16263964" cy="3906366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dirty="0" err="1"/>
              <a:t>Độ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( </a:t>
            </a:r>
            <a:r>
              <a:rPr lang="en-US" sz="4800" dirty="0" err="1"/>
              <a:t>đơn</a:t>
            </a:r>
            <a:r>
              <a:rPr lang="en-US" sz="4800" dirty="0"/>
              <a:t>  </a:t>
            </a:r>
            <a:r>
              <a:rPr lang="en-US" sz="4800" dirty="0" err="1"/>
              <a:t>vị</a:t>
            </a:r>
            <a:r>
              <a:rPr lang="en-US" sz="4800" dirty="0"/>
              <a:t> </a:t>
            </a:r>
            <a:r>
              <a:rPr lang="en-US" sz="4800" dirty="0" err="1"/>
              <a:t>dm</a:t>
            </a:r>
            <a:r>
              <a:rPr lang="en-US" sz="4800" dirty="0"/>
              <a:t>)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mỗi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chính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ƯCLN (18, 30) = 6.</a:t>
            </a:r>
          </a:p>
          <a:p>
            <a:pPr>
              <a:lnSpc>
                <a:spcPct val="130000"/>
              </a:lnSpc>
            </a:pPr>
            <a:r>
              <a:rPr lang="en-US" sz="4800" dirty="0" err="1"/>
              <a:t>Vậy</a:t>
            </a:r>
            <a:r>
              <a:rPr lang="en-US" sz="4800" dirty="0"/>
              <a:t>, </a:t>
            </a:r>
            <a:r>
              <a:rPr lang="en-US" sz="4800" dirty="0" err="1"/>
              <a:t>bác</a:t>
            </a:r>
            <a:r>
              <a:rPr lang="en-US" sz="4800" dirty="0"/>
              <a:t> </a:t>
            </a:r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mộc</a:t>
            </a:r>
            <a:r>
              <a:rPr lang="en-US" sz="4800" dirty="0"/>
              <a:t> </a:t>
            </a:r>
            <a:r>
              <a:rPr lang="en-US" sz="4800" dirty="0" err="1"/>
              <a:t>nên</a:t>
            </a:r>
            <a:r>
              <a:rPr lang="en-US" sz="4800" dirty="0"/>
              <a:t> </a:t>
            </a:r>
            <a:r>
              <a:rPr lang="en-US" sz="4800" dirty="0" err="1"/>
              <a:t>cắt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tấm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thành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thanh</a:t>
            </a:r>
            <a:r>
              <a:rPr lang="en-US" sz="4800" dirty="0"/>
              <a:t> </a:t>
            </a:r>
            <a:r>
              <a:rPr lang="en-US" sz="4800" dirty="0" err="1"/>
              <a:t>gỗ</a:t>
            </a:r>
            <a:r>
              <a:rPr lang="en-US" sz="4800" dirty="0"/>
              <a:t> </a:t>
            </a:r>
            <a:r>
              <a:rPr lang="en-US" sz="4800" dirty="0" err="1"/>
              <a:t>dài</a:t>
            </a:r>
            <a:r>
              <a:rPr lang="en-US" sz="4800" dirty="0"/>
              <a:t> 6dm.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8460" y="621713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5029" y="384333"/>
            <a:ext cx="111318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22" y="1809358"/>
            <a:ext cx="4244286" cy="424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i="1" u="sng" dirty="0">
                    <a:ea typeface="Calibri" panose="020F0502020204030204" pitchFamily="34" charset="0"/>
                  </a:rPr>
                  <a:t>*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Tìm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ƯCLN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trường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hợp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đặc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 </a:t>
                </a:r>
                <a:r>
                  <a:rPr lang="en-US" sz="4800" b="1" i="1" u="sng" dirty="0" err="1">
                    <a:ea typeface="Calibri" panose="020F0502020204030204" pitchFamily="34" charset="0"/>
                  </a:rPr>
                  <a:t>biệt</a:t>
                </a:r>
                <a:r>
                  <a:rPr lang="en-US" sz="4800" b="1" i="1" u="sng" dirty="0">
                    <a:ea typeface="Calibri" panose="020F0502020204030204" pitchFamily="34" charset="0"/>
                  </a:rPr>
                  <a:t>:</a:t>
                </a:r>
                <a:endParaRPr lang="en-US" sz="4800" dirty="0"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Trong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, </a:t>
                </a: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còn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lại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</a:t>
                </a:r>
                <a:r>
                  <a:rPr lang="en-US" sz="4800" dirty="0" err="1">
                    <a:ea typeface="Calibri" panose="020F0502020204030204" pitchFamily="34" charset="0"/>
                  </a:rPr>
                  <a:t>của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các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đã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cho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chính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nhỏ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nhất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 smtClean="0">
                    <a:ea typeface="Calibri" panose="020F0502020204030204" pitchFamily="34" charset="0"/>
                  </a:rPr>
                  <a:t>ấy</a:t>
                </a:r>
                <a:r>
                  <a:rPr lang="en-US" sz="4800" dirty="0" smtClean="0">
                    <a:ea typeface="Calibri" panose="020F0502020204030204" pitchFamily="34" charset="0"/>
                  </a:rPr>
                  <a:t>:</a:t>
                </a:r>
                <a:endParaRPr lang="en-US" sz="4800" dirty="0">
                  <a:ea typeface="Calibri" panose="020F050202020403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>
                    <a:ea typeface="Calibri" panose="020F0502020204030204" pitchFamily="34" charset="0"/>
                  </a:rPr>
                  <a:t>Nếu</a:t>
                </a:r>
                <a:r>
                  <a:rPr lang="en-US" sz="4800" dirty="0">
                    <a:ea typeface="Calibri" panose="020F0502020204030204" pitchFamily="34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i="1"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b </a:t>
                </a:r>
                <a:r>
                  <a:rPr lang="en-US" sz="4800" dirty="0" err="1">
                    <a:ea typeface="Calibri" panose="020F0502020204030204" pitchFamily="34" charset="0"/>
                  </a:rPr>
                  <a:t>thì</a:t>
                </a:r>
                <a:r>
                  <a:rPr lang="en-US" sz="4800" dirty="0">
                    <a:ea typeface="Calibri" panose="020F0502020204030204" pitchFamily="34" charset="0"/>
                  </a:rPr>
                  <a:t> ƯCLN ( a , b) = b.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VD: </a:t>
                </a:r>
                <a:r>
                  <a:rPr lang="en-US" sz="4800" dirty="0" err="1">
                    <a:ea typeface="Calibri" panose="020F0502020204030204" pitchFamily="34" charset="0"/>
                  </a:rPr>
                  <a:t>Vì</a:t>
                </a:r>
                <a:r>
                  <a:rPr lang="en-US" sz="4800" dirty="0">
                    <a:ea typeface="Calibri" panose="020F0502020204030204" pitchFamily="34" charset="0"/>
                  </a:rPr>
                  <a:t> 18 </a:t>
                </a:r>
                <a14:m>
                  <m:oMath xmlns:m="http://schemas.openxmlformats.org/officeDocument/2006/math">
                    <m:r>
                      <a:rPr lang="en-US" sz="4800" i="1"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4800" dirty="0">
                    <a:ea typeface="Calibri" panose="020F0502020204030204" pitchFamily="34" charset="0"/>
                  </a:rPr>
                  <a:t> 6 </a:t>
                </a:r>
                <a:r>
                  <a:rPr lang="en-US" sz="4800" dirty="0" err="1">
                    <a:ea typeface="Calibri" panose="020F0502020204030204" pitchFamily="34" charset="0"/>
                  </a:rPr>
                  <a:t>nên</a:t>
                </a:r>
                <a:r>
                  <a:rPr lang="en-US" sz="4800" dirty="0">
                    <a:ea typeface="Calibri" panose="020F0502020204030204" pitchFamily="34" charset="0"/>
                  </a:rPr>
                  <a:t>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ƯCLN (18, 6) = </a:t>
                </a:r>
                <a:r>
                  <a:rPr lang="en-US" sz="4800" dirty="0" smtClean="0">
                    <a:ea typeface="Calibri" panose="020F0502020204030204" pitchFamily="34" charset="0"/>
                  </a:rPr>
                  <a:t>6</a:t>
                </a:r>
                <a:r>
                  <a:rPr lang="en-US" sz="4800" dirty="0">
                    <a:ea typeface="Calibri" panose="020F0502020204030204" pitchFamily="34" charset="0"/>
                  </a:rPr>
                  <a:t> 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+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1 </a:t>
                </a:r>
                <a:r>
                  <a:rPr lang="en-US" sz="4800" dirty="0" err="1">
                    <a:ea typeface="Calibri" panose="020F0502020204030204" pitchFamily="34" charset="0"/>
                  </a:rPr>
                  <a:t>chỉ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một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ước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là</a:t>
                </a:r>
                <a:r>
                  <a:rPr lang="en-US" sz="4800" dirty="0">
                    <a:ea typeface="Calibri" panose="020F0502020204030204" pitchFamily="34" charset="0"/>
                  </a:rPr>
                  <a:t> 1. Do </a:t>
                </a:r>
                <a:r>
                  <a:rPr lang="en-US" sz="4800" dirty="0" err="1">
                    <a:ea typeface="Calibri" panose="020F0502020204030204" pitchFamily="34" charset="0"/>
                  </a:rPr>
                  <a:t>đó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với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mọi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số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tự</a:t>
                </a:r>
                <a:r>
                  <a:rPr lang="en-US" sz="4800" dirty="0"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a typeface="Calibri" panose="020F0502020204030204" pitchFamily="34" charset="0"/>
                  </a:rPr>
                  <a:t>nhiên</a:t>
                </a:r>
                <a:r>
                  <a:rPr lang="en-US" sz="4800" dirty="0">
                    <a:ea typeface="Calibri" panose="020F0502020204030204" pitchFamily="34" charset="0"/>
                  </a:rPr>
                  <a:t> a </a:t>
                </a:r>
                <a:r>
                  <a:rPr lang="en-US" sz="4800" dirty="0" err="1"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a typeface="Calibri" panose="020F0502020204030204" pitchFamily="34" charset="0"/>
                  </a:rPr>
                  <a:t> b, ta </a:t>
                </a:r>
                <a:r>
                  <a:rPr lang="en-US" sz="4800" dirty="0" err="1"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ea typeface="Calibri" panose="020F0502020204030204" pitchFamily="34" charset="0"/>
                  </a:rPr>
                  <a:t>ƯCLN ( a , 1) = 1; ƯCLN (a , b , 1) = 1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8934"/>
                <a:ext cx="17007383" cy="8543877"/>
              </a:xfrm>
              <a:prstGeom prst="rect">
                <a:avLst/>
              </a:prstGeom>
              <a:blipFill>
                <a:blip r:embed="rId8"/>
                <a:stretch>
                  <a:fillRect l="-1613" t="-286" r="-1613" b="-16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7964" y="-114300"/>
            <a:ext cx="1371399" cy="1104244"/>
          </a:xfrm>
          <a:prstGeom prst="round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4583" y="-239214"/>
            <a:ext cx="2106146" cy="19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09654" y="295798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(90, 10)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5555" y="2279725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(90) = { 1; 2; 3; 5; 6; 9; 10; 15; 18; 30; 45; 90}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5554" y="5716310"/>
            <a:ext cx="819807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=&gt;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 ƯC(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90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, 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10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) 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</a:rPr>
              <a:t>= {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1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; 2; 5; 10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</a:rPr>
              <a:t>}.</a:t>
            </a:r>
            <a:endParaRPr lang="en-US" sz="4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56278" y="7680715"/>
            <a:ext cx="66880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ƯCLN(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5554" y="3858658"/>
            <a:ext cx="1601044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Ư </a:t>
            </a:r>
            <a:r>
              <a:rPr lang="en-US" sz="4800" dirty="0" smtClean="0"/>
              <a:t>(10</a:t>
            </a:r>
            <a:r>
              <a:rPr lang="en-US" sz="4800" dirty="0"/>
              <a:t>) = { 1; </a:t>
            </a:r>
            <a:r>
              <a:rPr lang="en-US" sz="4800" dirty="0" smtClean="0"/>
              <a:t>2; 5; 10}</a:t>
            </a:r>
            <a:endParaRPr lang="en-US" sz="4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636421" y="-20520"/>
            <a:ext cx="6432289" cy="1389290"/>
            <a:chOff x="-660626" y="-20521"/>
            <a:chExt cx="7781136" cy="16864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8" y="-20521"/>
              <a:ext cx="7243748" cy="168641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660626" y="1301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51321" y="1407628"/>
            <a:ext cx="18930823" cy="3906222"/>
            <a:chOff x="705038" y="164573"/>
            <a:chExt cx="7880404" cy="8146059"/>
          </a:xfrm>
        </p:grpSpPr>
        <p:sp>
          <p:nvSpPr>
            <p:cNvPr id="6" name="Freeform 6"/>
            <p:cNvSpPr/>
            <p:nvPr/>
          </p:nvSpPr>
          <p:spPr>
            <a:xfrm>
              <a:off x="705038" y="164573"/>
              <a:ext cx="7880404" cy="8146059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Freeform 8"/>
              <p:cNvSpPr/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Ư(12) = {1; 2; 3; 4; 6; 12}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lang="en-US" sz="4400" baseline="0" dirty="0">
                    <a:solidFill>
                      <a:prstClr val="black"/>
                    </a:solidFill>
                  </a:rPr>
                  <a:t>	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Ư(15) = {1; 3; 5; 15}</a:t>
                </a:r>
              </a:p>
              <a:p>
                <a:pPr marL="571500" lvl="0" indent="-571500" algn="ctr">
                  <a:lnSpc>
                    <a:spcPct val="130000"/>
                  </a:lnSpc>
                  <a:buFont typeface="Symbol" panose="05050102010706020507" pitchFamily="18" charset="2"/>
                  <a:buChar char="Þ"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400" dirty="0" smtClean="0">
                    <a:solidFill>
                      <a:prstClr val="black"/>
                    </a:solidFill>
                  </a:rPr>
                  <a:t> ƯC(12, 15)</a:t>
                </a:r>
              </a:p>
              <a:p>
                <a:pPr lvl="0" algn="ctr">
                  <a:lnSpc>
                    <a:spcPct val="130000"/>
                  </a:lnSpc>
                  <a:defRPr/>
                </a:pP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Vậy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bố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thể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thực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hiện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được</a:t>
                </a:r>
                <a:r>
                  <a:rPr kumimoji="0" lang="en-US" sz="44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44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phé</a:t>
                </a:r>
                <a:r>
                  <a:rPr lang="en-US" sz="4400" dirty="0" smtClean="0">
                    <a:solidFill>
                      <a:prstClr val="black"/>
                    </a:solidFill>
                  </a:rPr>
                  <a:t>p chia </a:t>
                </a:r>
                <a:r>
                  <a:rPr lang="en-US" sz="4400" dirty="0" err="1" smtClean="0">
                    <a:solidFill>
                      <a:prstClr val="black"/>
                    </a:solidFill>
                  </a:rPr>
                  <a:t>này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8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36" y="5906909"/>
                <a:ext cx="16828476" cy="3787032"/>
              </a:xfrm>
              <a:custGeom>
                <a:avLst/>
                <a:gdLst/>
                <a:ahLst/>
                <a:cxnLst/>
                <a:rect l="l" t="t" r="r" b="b"/>
                <a:pathLst>
                  <a:path w="8047623" h="5748858">
                    <a:moveTo>
                      <a:pt x="7419845" y="5694380"/>
                    </a:moveTo>
                    <a:cubicBezTo>
                      <a:pt x="7419845" y="5694380"/>
                      <a:pt x="6688970" y="5748858"/>
                      <a:pt x="5633256" y="5746236"/>
                    </a:cubicBezTo>
                    <a:cubicBezTo>
                      <a:pt x="3101516" y="5744074"/>
                      <a:pt x="1057074" y="5736249"/>
                      <a:pt x="1057074" y="5736249"/>
                    </a:cubicBezTo>
                    <a:cubicBezTo>
                      <a:pt x="812932" y="5727415"/>
                      <a:pt x="449110" y="5706185"/>
                      <a:pt x="282371" y="5648007"/>
                    </a:cubicBezTo>
                    <a:cubicBezTo>
                      <a:pt x="4469" y="5551044"/>
                      <a:pt x="0" y="5377765"/>
                      <a:pt x="0" y="4376960"/>
                    </a:cubicBezTo>
                    <a:lnTo>
                      <a:pt x="0" y="4376913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039222" y="15681"/>
                      <a:pt x="4699719" y="7673"/>
                    </a:cubicBezTo>
                    <a:cubicBezTo>
                      <a:pt x="6470043" y="0"/>
                      <a:pt x="7186776" y="6979"/>
                      <a:pt x="7186776" y="6979"/>
                    </a:cubicBezTo>
                    <a:cubicBezTo>
                      <a:pt x="7555084" y="14458"/>
                      <a:pt x="7693344" y="42638"/>
                      <a:pt x="7891083" y="165219"/>
                    </a:cubicBezTo>
                    <a:cubicBezTo>
                      <a:pt x="8042101" y="258836"/>
                      <a:pt x="8047623" y="476157"/>
                      <a:pt x="8038482" y="4376913"/>
                    </a:cubicBezTo>
                    <a:lnTo>
                      <a:pt x="8038482" y="4376960"/>
                    </a:lnTo>
                    <a:cubicBezTo>
                      <a:pt x="8038481" y="5495730"/>
                      <a:pt x="7995697" y="5644318"/>
                      <a:pt x="7419845" y="569438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51321" y="1343273"/>
            <a:ext cx="885256" cy="88525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3935" y="1700553"/>
            <a:ext cx="17554065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Tuần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này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lớp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6A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6B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gồm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40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36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được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phân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công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đi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thu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gom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rác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làm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sạch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bờ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biển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ở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địa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phương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Nếu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chia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sao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cho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số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học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sinh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nam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trong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các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nhóm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bằng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nhau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/>
              </a:rPr>
              <a:t>thì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Có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thể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thành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bao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nhiêu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học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sinh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36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x &gt; 1)</a:t>
                </a:r>
                <a:endParaRPr lang="vi-VN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0168" y="4316618"/>
                <a:ext cx="17359183" cy="646331"/>
              </a:xfrm>
              <a:prstGeom prst="rect">
                <a:avLst/>
              </a:prstGeom>
              <a:blipFill>
                <a:blip r:embed="rId1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ƯC(36, 40)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Ư(36) ={1; 2; 3; 4; 6; 9; 12; 18; 36}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Ư(60) = { 1; 2; 4; 5; 8; 10; 20; 40}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&gt; 1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ƯC (36, 40)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{2; 4}. 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96" y="4962949"/>
                <a:ext cx="17359183" cy="3693319"/>
              </a:xfrm>
              <a:prstGeom prst="rect">
                <a:avLst/>
              </a:prstGeom>
              <a:blipFill>
                <a:blip r:embed="rId14"/>
                <a:stretch>
                  <a:fillRect l="-1089" b="-33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31531" y="8545469"/>
            <a:ext cx="11067453" cy="696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i="1" dirty="0" smtClean="0">
                <a:solidFill>
                  <a:srgbClr val="002060"/>
                </a:solidFill>
              </a:rPr>
              <a:t>b) </a:t>
            </a:r>
            <a:r>
              <a:rPr lang="en-US" sz="3600" i="1" dirty="0" err="1" smtClean="0">
                <a:solidFill>
                  <a:srgbClr val="002060"/>
                </a:solidFill>
              </a:rPr>
              <a:t>Có</a:t>
            </a:r>
            <a:r>
              <a:rPr lang="en-US" sz="3600" i="1" dirty="0" smtClean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chia </a:t>
            </a:r>
            <a:r>
              <a:rPr lang="en-US" sz="3600" i="1" dirty="0" err="1">
                <a:solidFill>
                  <a:srgbClr val="002060"/>
                </a:solidFill>
              </a:rPr>
              <a:t>được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thành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bao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nhiêu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nhóm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học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sinh</a:t>
            </a:r>
            <a:r>
              <a:rPr lang="en-US" sz="3600" i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36352" y="9302599"/>
            <a:ext cx="16030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b)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nhóm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chia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được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nhiều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nhất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: 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/>
              </a:rPr>
              <a:t>x = ƯCLN (36, 40) = 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 build="allAtOnce"/>
      <p:bldP spid="20" grpId="0" uiExpand="1" build="allAtOnce"/>
      <p:bldP spid="1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72" y="3009900"/>
            <a:ext cx="13055527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002000" y="8904988"/>
            <a:ext cx="2605378" cy="1414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51484">
            <a:off x="15933944" y="218911"/>
            <a:ext cx="2741489" cy="1444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09600" y="8303817"/>
            <a:ext cx="2986993" cy="26165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774087" y="498098"/>
            <a:ext cx="1061203" cy="1061203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484896" y="3945991"/>
            <a:ext cx="1032721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 smtClean="0">
                <a:solidFill>
                  <a:srgbClr val="C00000"/>
                </a:solidFill>
              </a:rPr>
              <a:t>2. CÁCH TÌM ƯỚC CHUNG LỚN NHẤT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115936">
            <a:off x="-267712" y="-749298"/>
            <a:ext cx="2307514" cy="249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2297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6105" y="2800704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40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9004" y="5074029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57" y="1733248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ƯCLN(24, 60)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3500" y="3618159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4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4452" y="4435614"/>
            <a:ext cx="562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2. 2. 3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r>
              <a:rPr kumimoji="0" lang="en-US" sz="40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en-US" sz="4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3. 5</a:t>
            </a:r>
            <a:endParaRPr kumimoji="0" lang="vi-VN" sz="40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9005" y="6412907"/>
            <a:ext cx="16104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60,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ƯCLN(24, 60) =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12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2426" y="-10399"/>
            <a:ext cx="1558928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9" grpId="0"/>
      <p:bldP spid="46" grpId="0"/>
      <p:bldP spid="47" grpId="0"/>
      <p:bldP spid="4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10" y="530561"/>
            <a:ext cx="17228891" cy="8759915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91661" y="1157740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06364" y="2458411"/>
            <a:ext cx="16282305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800" b="1" i="1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800" b="1" i="1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8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8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33638" y="4255288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Bước </a:t>
            </a:r>
            <a:r>
              <a:rPr lang="vi-VN" sz="4800" b="1" i="1" dirty="0" smtClean="0">
                <a:solidFill>
                  <a:srgbClr val="FF0000"/>
                </a:solidFill>
              </a:rPr>
              <a:t>2</a:t>
            </a:r>
            <a:r>
              <a:rPr lang="en-US" sz="4800" b="1" i="1" dirty="0" smtClean="0">
                <a:solidFill>
                  <a:srgbClr val="FF0000"/>
                </a:solidFill>
              </a:rPr>
              <a:t>.</a:t>
            </a:r>
            <a:r>
              <a:rPr lang="vi-VN" sz="4800" b="1" i="1" dirty="0" smtClean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Chọn ra các </a:t>
            </a:r>
            <a:r>
              <a:rPr lang="vi-VN" sz="4800" b="1" dirty="0">
                <a:solidFill>
                  <a:srgbClr val="00B0F0"/>
                </a:solidFill>
              </a:rPr>
              <a:t>thừa số nguyên tố chung</a:t>
            </a:r>
            <a:r>
              <a:rPr lang="vi-VN" sz="4800" b="1" dirty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026711" y="5851301"/>
            <a:ext cx="16282305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800" b="1" i="1" dirty="0">
                <a:solidFill>
                  <a:srgbClr val="FF0000"/>
                </a:solidFill>
              </a:rPr>
              <a:t>Bước </a:t>
            </a:r>
            <a:r>
              <a:rPr lang="vi-VN" sz="4800" b="1" i="1" dirty="0" smtClean="0">
                <a:solidFill>
                  <a:srgbClr val="FF0000"/>
                </a:solidFill>
              </a:rPr>
              <a:t>3</a:t>
            </a:r>
            <a:r>
              <a:rPr lang="en-US" sz="4800" b="1" i="1" dirty="0" smtClean="0">
                <a:solidFill>
                  <a:srgbClr val="FF0000"/>
                </a:solidFill>
              </a:rPr>
              <a:t>.</a:t>
            </a:r>
            <a:r>
              <a:rPr lang="vi-VN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Lập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tích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các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thừa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đã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</a:rPr>
              <a:t>mỗi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thừa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lấy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số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mũ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nhỏ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nhất</a:t>
            </a:r>
            <a:r>
              <a:rPr lang="en-US" sz="4800" b="1" dirty="0" smtClean="0">
                <a:solidFill>
                  <a:srgbClr val="002060"/>
                </a:solidFill>
              </a:rPr>
              <a:t>. </a:t>
            </a:r>
            <a:r>
              <a:rPr lang="en-US" sz="4800" b="1" dirty="0" err="1" smtClean="0">
                <a:solidFill>
                  <a:srgbClr val="002060"/>
                </a:solidFill>
              </a:rPr>
              <a:t>Tích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đó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là</a:t>
            </a:r>
            <a:r>
              <a:rPr lang="en-US" sz="4800" b="1" dirty="0" smtClean="0">
                <a:solidFill>
                  <a:srgbClr val="002060"/>
                </a:solidFill>
              </a:rPr>
              <a:t> ƯCLN </a:t>
            </a:r>
            <a:r>
              <a:rPr lang="en-US" sz="4800" b="1" dirty="0" err="1" smtClean="0">
                <a:solidFill>
                  <a:srgbClr val="002060"/>
                </a:solidFill>
              </a:rPr>
              <a:t>phải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tìm</a:t>
            </a:r>
            <a:r>
              <a:rPr lang="en-US" sz="4800" b="1" dirty="0" smtClean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3429000" y="71092"/>
            <a:ext cx="14330054" cy="2481608"/>
            <a:chOff x="-3195" y="242459"/>
            <a:chExt cx="16586696" cy="10202312"/>
          </a:xfrm>
        </p:grpSpPr>
        <p:sp>
          <p:nvSpPr>
            <p:cNvPr id="3" name="Freeform 6"/>
            <p:cNvSpPr/>
            <p:nvPr/>
          </p:nvSpPr>
          <p:spPr>
            <a:xfrm>
              <a:off x="-3195" y="242459"/>
              <a:ext cx="16586696" cy="102023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65392" y="379727"/>
            <a:ext cx="1061203" cy="106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2592" y="219127"/>
            <a:ext cx="13400070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(45, 150),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 = 3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 = 2 . 3. 5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0400" y="30099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1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054" y="5067300"/>
            <a:ext cx="14859000" cy="297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150 = 2 . 3.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=&gt; ƯCLN(45,  150) =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3 . 5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 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6518" y="2344033"/>
            <a:ext cx="12366482" cy="52547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98082" y="-69094"/>
            <a:ext cx="2122534" cy="20896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4314">
            <a:off x="1124591" y="6765871"/>
            <a:ext cx="3137285" cy="2748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925800" y="7526906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616706">
            <a:off x="6017790" y="1574875"/>
            <a:ext cx="673623" cy="18341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903">
            <a:off x="366495" y="-341994"/>
            <a:ext cx="2482113" cy="2635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94622" y="3620559"/>
            <a:ext cx="1062425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13800" b="1" dirty="0">
              <a:ln/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3970" y="4500410"/>
            <a:ext cx="6001694" cy="999130"/>
            <a:chOff x="-1510704" y="-2608469"/>
            <a:chExt cx="14031500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4031500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 smtClean="0"/>
                <a:t>36</a:t>
              </a:r>
              <a:r>
                <a:rPr lang="vi-VN" sz="4800" dirty="0" smtClean="0"/>
                <a:t> </a:t>
              </a:r>
              <a:r>
                <a:rPr lang="vi-VN" sz="4800" dirty="0"/>
                <a:t>= </a:t>
              </a:r>
              <a:r>
                <a:rPr lang="en-US" sz="4800" dirty="0" smtClean="0"/>
                <a:t>2</a:t>
              </a:r>
              <a:r>
                <a:rPr lang="en-US" sz="4800" baseline="30000" dirty="0" smtClean="0"/>
                <a:t>2</a:t>
              </a:r>
              <a:r>
                <a:rPr lang="en-US" sz="4800" dirty="0" smtClean="0"/>
                <a:t>.</a:t>
              </a:r>
              <a:r>
                <a:rPr lang="vi-VN" sz="4800" dirty="0" smtClean="0"/>
                <a:t>3</a:t>
              </a:r>
              <a:r>
                <a:rPr lang="vi-VN" sz="4800" baseline="30000" dirty="0" smtClean="0"/>
                <a:t>2</a:t>
              </a:r>
              <a:r>
                <a:rPr lang="en-US" sz="4800" dirty="0" smtClean="0"/>
                <a:t>. </a:t>
              </a:r>
              <a:endParaRPr lang="en-US" sz="480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(36, 84)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113970" y="6163724"/>
            <a:ext cx="5544359" cy="100546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 smtClean="0"/>
                <a:t>84</a:t>
              </a:r>
              <a:r>
                <a:rPr lang="vi-VN" sz="4800" dirty="0" smtClean="0"/>
                <a:t> </a:t>
              </a:r>
              <a:r>
                <a:rPr lang="vi-VN" sz="4800" dirty="0"/>
                <a:t>= </a:t>
              </a:r>
              <a:r>
                <a:rPr lang="vi-VN" sz="4800" dirty="0" smtClean="0"/>
                <a:t>2</a:t>
              </a:r>
              <a:r>
                <a:rPr lang="en-US" sz="4800" baseline="30000" dirty="0"/>
                <a:t>2</a:t>
              </a:r>
              <a:r>
                <a:rPr lang="vi-VN" sz="4800" dirty="0" smtClean="0"/>
                <a:t>. 3</a:t>
              </a:r>
              <a:r>
                <a:rPr lang="en-US" sz="4800" dirty="0" smtClean="0"/>
                <a:t> . 7</a:t>
              </a:r>
              <a:endParaRPr lang="en-US" sz="4800" dirty="0"/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</a:t>
              </a:r>
              <a:r>
                <a:rPr lang="vi-VN" sz="4800" dirty="0" smtClean="0"/>
                <a:t>(</a:t>
              </a:r>
              <a:r>
                <a:rPr lang="en-US" sz="4800" dirty="0" smtClean="0"/>
                <a:t>36,</a:t>
              </a:r>
              <a:r>
                <a:rPr lang="vi-VN" sz="4800" dirty="0" smtClean="0"/>
                <a:t> </a:t>
              </a:r>
              <a:r>
                <a:rPr lang="en-US" sz="4800" dirty="0" smtClean="0"/>
                <a:t>84</a:t>
              </a:r>
              <a:r>
                <a:rPr lang="vi-VN" sz="4800" dirty="0" smtClean="0"/>
                <a:t>) </a:t>
              </a:r>
              <a:r>
                <a:rPr lang="vi-VN" sz="4800" dirty="0"/>
                <a:t>= </a:t>
              </a:r>
              <a:r>
                <a:rPr lang="en-US" sz="4800" dirty="0"/>
                <a:t>2</a:t>
              </a:r>
              <a:r>
                <a:rPr lang="vi-VN" sz="4800" baseline="30000" dirty="0" smtClean="0"/>
                <a:t>2</a:t>
              </a:r>
              <a:r>
                <a:rPr lang="en-US" sz="4800" dirty="0" smtClean="0"/>
                <a:t>. 3 </a:t>
              </a:r>
              <a:r>
                <a:rPr lang="vi-VN" sz="4800" dirty="0" smtClean="0"/>
                <a:t>= 1</a:t>
              </a:r>
              <a:r>
                <a:rPr lang="en-US" sz="4800" dirty="0" smtClean="0"/>
                <a:t>2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52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665507"/>
            <a:ext cx="15783966" cy="3959446"/>
            <a:chOff x="126907" y="-723355"/>
            <a:chExt cx="16814305" cy="9595995"/>
          </a:xfrm>
        </p:grpSpPr>
        <p:sp>
          <p:nvSpPr>
            <p:cNvPr id="3" name="Freeform 3"/>
            <p:cNvSpPr/>
            <p:nvPr/>
          </p:nvSpPr>
          <p:spPr>
            <a:xfrm>
              <a:off x="126907" y="-723355"/>
              <a:ext cx="16814305" cy="959599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bộ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binh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24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28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III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36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cuộ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c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diễu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binh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cả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ba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phải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thành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các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đều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nhau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mà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không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chiến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sĩ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nào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trong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mỗi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bị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lẻ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.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Hỏi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thể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được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nhiều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nhất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bao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nhiêu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 smtClean="0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/>
                </a:rPr>
                <a:t>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dụng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09424" y="-884021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8360385" y="5274629"/>
            <a:ext cx="1747356" cy="900280"/>
            <a:chOff x="7466002" y="-6553940"/>
            <a:chExt cx="1861419" cy="21818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7466002" y="-6553940"/>
              <a:ext cx="1861419" cy="218189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sng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Giải</a:t>
              </a:r>
              <a:r>
                <a:rPr kumimoji="0" lang="en-US" sz="44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x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dọc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nhiều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en-US" sz="40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x &gt; 1)</a:t>
                </a:r>
                <a:endParaRPr kumimoji="0" lang="vi-V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blipFill>
                <a:blip r:embed="rId13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ƯCLN(24, 28, 36)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24 = 2</a:t>
                </a:r>
                <a:r>
                  <a:rPr kumimoji="0" lang="en-US" sz="40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3	;	</a:t>
                </a:r>
                <a:r>
                  <a:rPr lang="en-US" sz="4000" baseline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= 2</a:t>
                </a:r>
                <a:r>
                  <a:rPr lang="en-US" sz="4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7	; 	</a:t>
                </a:r>
                <a:r>
                  <a:rPr lang="en-US" sz="4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= 2</a:t>
                </a:r>
                <a:r>
                  <a:rPr lang="en-US" sz="4000" baseline="30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3</a:t>
                </a:r>
                <a:r>
                  <a:rPr lang="en-US" sz="4000" baseline="30000" noProof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indent="-57150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ƯCLN(24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28, 36) 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r>
                  <a:rPr lang="en-US" sz="4000" baseline="30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blipFill>
                <a:blip r:embed="rId14"/>
                <a:stretch>
                  <a:fillRect l="-1264" t="-185" b="-46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5953" y="5185871"/>
            <a:ext cx="17228891" cy="4463391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760971" y="5485462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475674" y="6786133"/>
            <a:ext cx="162823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02948" y="8583010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vi-VN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935953" y="1086092"/>
            <a:ext cx="17228891" cy="3575542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24" y="1227530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70106" y="1336037"/>
            <a:ext cx="1378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buClr>
                <a:srgbClr val="000000"/>
              </a:buClr>
              <a:defRPr/>
            </a:pP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Tìm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từ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000000"/>
                </a:solidFill>
                <a:cs typeface="Arial"/>
                <a:sym typeface="Arial"/>
              </a:rPr>
              <a:t>nhất</a:t>
            </a:r>
            <a:endParaRPr lang="vi-VN" sz="4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918" y="2432341"/>
            <a:ext cx="16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828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Ta </a:t>
            </a:r>
            <a:r>
              <a:rPr lang="en-US" sz="4800" kern="0" dirty="0" err="1" smtClean="0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cs typeface="Arial"/>
                <a:sym typeface="Arial"/>
              </a:rPr>
              <a:t>biết</a:t>
            </a: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 ƯC (24, 28) = {1; 2; 4} </a:t>
            </a:r>
            <a:r>
              <a:rPr lang="en-US" sz="4800" kern="0" dirty="0" err="1" smtClean="0">
                <a:solidFill>
                  <a:srgbClr val="000000"/>
                </a:solidFill>
                <a:cs typeface="Arial"/>
                <a:sym typeface="Arial"/>
              </a:rPr>
              <a:t>và</a:t>
            </a:r>
            <a:r>
              <a:rPr lang="en-US" sz="4800" kern="0" dirty="0" smtClean="0">
                <a:solidFill>
                  <a:srgbClr val="000000"/>
                </a:solidFill>
                <a:cs typeface="Arial"/>
                <a:sym typeface="Arial"/>
              </a:rPr>
              <a:t> ƯCLN (24, 28) = 4</a:t>
            </a:r>
            <a:endParaRPr lang="en-US" sz="4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0987" y="3493467"/>
            <a:ext cx="170446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Ta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thấy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1; 2; 4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tất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cả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ước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4800" kern="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của</a:t>
            </a:r>
            <a:r>
              <a:rPr lang="en-US" sz="4800" kern="0" dirty="0" smtClean="0">
                <a:solidFill>
                  <a:srgbClr val="000000"/>
                </a:solidFill>
                <a:ea typeface="Calibri" panose="020F0502020204030204" pitchFamily="34" charset="0"/>
                <a:cs typeface="Arial"/>
                <a:sym typeface="Arial"/>
              </a:rPr>
              <a:t> 4.</a:t>
            </a:r>
            <a:endParaRPr lang="en-US" sz="4800" b="1" kern="0" dirty="0">
              <a:solidFill>
                <a:srgbClr val="000000"/>
              </a:solidFill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6" grpId="0" animBg="1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4096999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86262" y="457106"/>
            <a:ext cx="132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ƯCLN (75, 105)= 15.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ƯC(75,  105</a:t>
            </a:r>
            <a:endParaRPr kumimoji="0" lang="vi-VN" sz="4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64642" y="2568013"/>
            <a:ext cx="9144000" cy="28731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err="1" smtClean="0"/>
              <a:t>Có</a:t>
            </a:r>
            <a:r>
              <a:rPr lang="en-US" sz="4800" dirty="0" smtClean="0"/>
              <a:t>: 75</a:t>
            </a:r>
            <a:r>
              <a:rPr lang="vi-VN" sz="4800" dirty="0" smtClean="0"/>
              <a:t> </a:t>
            </a:r>
            <a:r>
              <a:rPr lang="vi-VN" sz="4800" dirty="0"/>
              <a:t>= </a:t>
            </a:r>
            <a:r>
              <a:rPr lang="en-US" sz="4800" dirty="0" smtClean="0"/>
              <a:t>3.5</a:t>
            </a:r>
            <a:r>
              <a:rPr lang="vi-VN" sz="4800" baseline="30000" dirty="0" smtClean="0"/>
              <a:t>2</a:t>
            </a:r>
            <a:r>
              <a:rPr lang="en-US" sz="4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4800" dirty="0" smtClean="0"/>
              <a:t>	 105</a:t>
            </a:r>
            <a:r>
              <a:rPr lang="vi-VN" sz="4800" dirty="0" smtClean="0"/>
              <a:t> =</a:t>
            </a:r>
            <a:r>
              <a:rPr lang="en-US" sz="4800" dirty="0" smtClean="0"/>
              <a:t> 3. 5. </a:t>
            </a:r>
            <a:r>
              <a:rPr lang="en-US" sz="4800" dirty="0"/>
              <a:t>7</a:t>
            </a:r>
          </a:p>
          <a:p>
            <a:pPr algn="just">
              <a:lnSpc>
                <a:spcPct val="130000"/>
              </a:lnSpc>
            </a:pPr>
            <a:r>
              <a:rPr lang="vi-VN" sz="4800" dirty="0"/>
              <a:t>=&gt; ƯCLN </a:t>
            </a:r>
            <a:r>
              <a:rPr lang="vi-VN" sz="4800" dirty="0" smtClean="0"/>
              <a:t>(</a:t>
            </a:r>
            <a:r>
              <a:rPr lang="en-US" sz="4800" dirty="0" smtClean="0"/>
              <a:t>75, 105</a:t>
            </a:r>
            <a:r>
              <a:rPr lang="vi-VN" sz="4800" dirty="0" smtClean="0"/>
              <a:t>) </a:t>
            </a:r>
            <a:r>
              <a:rPr lang="vi-VN" sz="4800" dirty="0"/>
              <a:t>= </a:t>
            </a:r>
            <a:r>
              <a:rPr lang="en-US" sz="4800" dirty="0" smtClean="0"/>
              <a:t>3 . 5 </a:t>
            </a:r>
            <a:r>
              <a:rPr lang="vi-VN" sz="4800" dirty="0" smtClean="0"/>
              <a:t>= 1</a:t>
            </a:r>
            <a:r>
              <a:rPr lang="en-US" sz="4800" dirty="0" smtClean="0"/>
              <a:t>5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594912" y="5919179"/>
            <a:ext cx="1134797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ea typeface="Calibri" panose="020F0502020204030204" pitchFamily="34" charset="0"/>
              </a:rPr>
              <a:t>=&gt; ƯC ( 75, 105) = Ư (15) = {1; 3; 5; 15}</a:t>
            </a:r>
          </a:p>
        </p:txBody>
      </p:sp>
    </p:spTree>
    <p:extLst>
      <p:ext uri="{BB962C8B-B14F-4D97-AF65-F5344CB8AC3E}">
        <p14:creationId xmlns:p14="http://schemas.microsoft.com/office/powerpoint/2010/main" val="13922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670131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37033" y="3439208"/>
            <a:ext cx="11513976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/>
              <a:t>- </a:t>
            </a:r>
            <a:r>
              <a:rPr lang="en-US" sz="4800" dirty="0" err="1" smtClean="0"/>
              <a:t>Khi</a:t>
            </a:r>
            <a:r>
              <a:rPr lang="en-US" sz="4800" dirty="0" smtClean="0"/>
              <a:t> </a:t>
            </a:r>
            <a:r>
              <a:rPr lang="en-US" sz="4800" dirty="0" err="1" smtClean="0"/>
              <a:t>tìm</a:t>
            </a:r>
            <a:r>
              <a:rPr lang="en-US" sz="4800" dirty="0" smtClean="0"/>
              <a:t> </a:t>
            </a:r>
            <a:r>
              <a:rPr lang="en-US" sz="4800" dirty="0" err="1" smtClean="0"/>
              <a:t>ước</a:t>
            </a:r>
            <a:r>
              <a:rPr lang="en-US" sz="4800" dirty="0" smtClean="0"/>
              <a:t> </a:t>
            </a:r>
            <a:r>
              <a:rPr lang="en-US" sz="4800" dirty="0" err="1" smtClean="0"/>
              <a:t>chung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, </a:t>
            </a:r>
            <a:r>
              <a:rPr lang="en-US" sz="4800" dirty="0" err="1" smtClean="0"/>
              <a:t>người</a:t>
            </a:r>
            <a:r>
              <a:rPr lang="en-US" sz="4800" dirty="0" smtClean="0"/>
              <a:t> ta </a:t>
            </a:r>
            <a:r>
              <a:rPr lang="en-US" sz="4800" dirty="0" err="1" smtClean="0"/>
              <a:t>thường</a:t>
            </a:r>
            <a:r>
              <a:rPr lang="en-US" sz="4800" dirty="0" smtClean="0"/>
              <a:t> </a:t>
            </a:r>
            <a:r>
              <a:rPr lang="en-US" sz="4800" dirty="0" err="1" smtClean="0"/>
              <a:t>dựa</a:t>
            </a:r>
            <a:r>
              <a:rPr lang="en-US" sz="4800" dirty="0" smtClean="0"/>
              <a:t> </a:t>
            </a:r>
            <a:r>
              <a:rPr lang="en-US" sz="4800" dirty="0" err="1" smtClean="0"/>
              <a:t>vào</a:t>
            </a:r>
            <a:r>
              <a:rPr lang="en-US" sz="4800" dirty="0" smtClean="0"/>
              <a:t> ƯCLN </a:t>
            </a:r>
            <a:r>
              <a:rPr lang="en-US" sz="4800" dirty="0" err="1" smtClean="0"/>
              <a:t>của</a:t>
            </a:r>
            <a:r>
              <a:rPr lang="en-US" sz="4800" dirty="0" smtClean="0"/>
              <a:t> </a:t>
            </a:r>
            <a:r>
              <a:rPr lang="en-US" sz="4800" dirty="0" err="1" smtClean="0"/>
              <a:t>chúng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5137033" y="5284460"/>
            <a:ext cx="11513976" cy="18205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4800" dirty="0">
                <a:cs typeface="Arial" panose="020B0604020202020204" pitchFamily="34" charset="0"/>
              </a:rPr>
              <a:t>Chẳng hạn: </a:t>
            </a:r>
            <a:endParaRPr lang="en-US" sz="4800" dirty="0" smtClean="0"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800" b="1" dirty="0" smtClean="0">
                <a:cs typeface="Arial" panose="020B0604020202020204" pitchFamily="34" charset="0"/>
              </a:rPr>
              <a:t>ƯCLN </a:t>
            </a:r>
            <a:r>
              <a:rPr lang="vi-VN" sz="4800" b="1" dirty="0">
                <a:cs typeface="Arial" panose="020B0604020202020204" pitchFamily="34" charset="0"/>
              </a:rPr>
              <a:t>(168, 180) = 2</a:t>
            </a:r>
            <a:r>
              <a:rPr lang="vi-VN" sz="4800" b="1" baseline="30000" dirty="0">
                <a:cs typeface="Arial" panose="020B0604020202020204" pitchFamily="34" charset="0"/>
              </a:rPr>
              <a:t>2</a:t>
            </a:r>
            <a:r>
              <a:rPr lang="vi-VN" sz="4800" b="1" dirty="0">
                <a:cs typeface="Arial" panose="020B0604020202020204" pitchFamily="34" charset="0"/>
              </a:rPr>
              <a:t>.3</a:t>
            </a:r>
            <a:r>
              <a:rPr lang="vi-VN" sz="4800" b="1" baseline="30000" dirty="0">
                <a:cs typeface="Arial" panose="020B0604020202020204" pitchFamily="34" charset="0"/>
              </a:rPr>
              <a:t>1</a:t>
            </a:r>
            <a:r>
              <a:rPr lang="vi-VN" sz="4800" b="1" dirty="0">
                <a:cs typeface="Arial" panose="020B0604020202020204" pitchFamily="34" charset="0"/>
              </a:rPr>
              <a:t> = 4.3 = </a:t>
            </a:r>
            <a:r>
              <a:rPr lang="vi-VN" sz="4800" b="1" dirty="0" smtClean="0">
                <a:cs typeface="Arial" panose="020B0604020202020204" pitchFamily="34" charset="0"/>
              </a:rPr>
              <a:t>12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4074531" y="7227355"/>
            <a:ext cx="128158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=&gt; ƯC (168, 180) = Ư(12) = {1; 2; 3; 4; 6; 12}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512" y="342353"/>
            <a:ext cx="18419495" cy="9797684"/>
            <a:chOff x="-4213" y="0"/>
            <a:chExt cx="10825342" cy="598992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989925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846553" y="233495"/>
            <a:ext cx="6935412" cy="1155560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04052" y="-201270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349913" y="236954"/>
            <a:ext cx="7928692" cy="1019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Thử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kumimoji="0" lang="en-US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6424417" y="8532278"/>
            <a:ext cx="1703842" cy="157878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-342780" y="9695082"/>
            <a:ext cx="1111383" cy="89142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912" y="2260729"/>
            <a:ext cx="11121699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2 000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2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81577"/>
              </p:ext>
            </p:extLst>
          </p:nvPr>
        </p:nvGraphicFramePr>
        <p:xfrm>
          <a:off x="11618308" y="2950258"/>
          <a:ext cx="6153167" cy="5630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7969">
                  <a:extLst>
                    <a:ext uri="{9D8B030D-6E8A-4147-A177-3AD203B41FA5}">
                      <a16:colId xmlns:a16="http://schemas.microsoft.com/office/drawing/2014/main" val="344238"/>
                    </a:ext>
                  </a:extLst>
                </a:gridCol>
                <a:gridCol w="3505198">
                  <a:extLst>
                    <a:ext uri="{9D8B030D-6E8A-4147-A177-3AD203B41FA5}">
                      <a16:colId xmlns:a16="http://schemas.microsoft.com/office/drawing/2014/main" val="3387372247"/>
                    </a:ext>
                  </a:extLst>
                </a:gridCol>
              </a:tblGrid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Ngày</a:t>
                      </a:r>
                      <a:r>
                        <a:rPr lang="en-US" sz="4000" baseline="0" dirty="0" smtClean="0"/>
                        <a:t> 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Số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tiền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đóng</a:t>
                      </a:r>
                      <a:r>
                        <a:rPr lang="en-US" sz="4000" baseline="0" dirty="0" smtClean="0"/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( </a:t>
                      </a:r>
                      <a:r>
                        <a:rPr lang="en-US" sz="4000" baseline="0" dirty="0" err="1" smtClean="0"/>
                        <a:t>đồng</a:t>
                      </a:r>
                      <a:r>
                        <a:rPr lang="en-US" sz="4000" baseline="0" dirty="0" smtClean="0"/>
                        <a:t>)</a:t>
                      </a:r>
                      <a:endParaRPr lang="vi-VN" sz="4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529607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baseline="0" dirty="0" smtClean="0"/>
                        <a:t> Hai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56 000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20482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dirty="0" smtClean="0"/>
                        <a:t> Ba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28 000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7923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42 000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51403"/>
                  </a:ext>
                </a:extLst>
              </a:tr>
              <a:tr h="108004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Thứ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Năm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98</a:t>
                      </a:r>
                      <a:r>
                        <a:rPr lang="en-US" sz="4000" baseline="0" dirty="0" smtClean="0"/>
                        <a:t> 000</a:t>
                      </a:r>
                      <a:endParaRPr lang="vi-VN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88418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18461" y="1540951"/>
            <a:ext cx="8360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vi-V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Quy trình dạy học vần, tập đọc lớp 1 - Tin Tức Giáo Dục Học Tập Tin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167" y="280544"/>
            <a:ext cx="4133624" cy="21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5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41572" y="24971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411526" y="-256431"/>
            <a:ext cx="1248995" cy="1229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5315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i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20000"/>
                  </a:lnSpc>
                  <a:buAutoNum type="alphaLcParenR"/>
                </a:pPr>
                <a:r>
                  <a:rPr lang="en-US" sz="4400" dirty="0" err="1" smtClean="0"/>
                  <a:t>Gọi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mua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: </a:t>
                </a:r>
                <a:r>
                  <a:rPr lang="en-US" sz="4400" dirty="0" smtClean="0"/>
                  <a:t>x (</a:t>
                </a:r>
                <a:r>
                  <a:rPr lang="en-US" sz="4400" dirty="0" err="1" smtClean="0"/>
                  <a:t>nghìn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, x</a:t>
                </a:r>
                <a14:m>
                  <m:oMath xmlns:m="http://schemas.openxmlformats.org/officeDocument/2006/math">
                    <m:r>
                      <a:rPr lang="en-US" sz="4400" i="1"/>
                      <m:t>∈</m:t>
                    </m:r>
                  </m:oMath>
                </a14:m>
                <a:r>
                  <a:rPr lang="en-US" sz="4400" dirty="0"/>
                  <a:t> N</a:t>
                </a:r>
                <a:r>
                  <a:rPr lang="en-US" sz="4400" baseline="30000" dirty="0"/>
                  <a:t>*</a:t>
                </a:r>
                <a:r>
                  <a:rPr lang="en-US" sz="4400" dirty="0"/>
                  <a:t>, </a:t>
                </a:r>
                <a:r>
                  <a:rPr lang="en-US" sz="4400" dirty="0" smtClean="0"/>
                  <a:t>x &gt; 2).</a:t>
                </a:r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en-US" sz="4400" dirty="0" smtClean="0"/>
                  <a:t>=&gt; x </a:t>
                </a:r>
                <a14:m>
                  <m:oMath xmlns:m="http://schemas.openxmlformats.org/officeDocument/2006/math">
                    <m:r>
                      <a:rPr lang="en-US" sz="4400" i="1"/>
                      <m:t>∈</m:t>
                    </m:r>
                  </m:oMath>
                </a14:m>
                <a:r>
                  <a:rPr lang="en-US" sz="4400" dirty="0"/>
                  <a:t> ƯC ( 56, 28, 42, 98)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56 = 2</a:t>
                </a:r>
                <a:r>
                  <a:rPr lang="en-US" sz="4400" baseline="30000" dirty="0"/>
                  <a:t>3</a:t>
                </a:r>
                <a:r>
                  <a:rPr lang="en-US" sz="4400" dirty="0"/>
                  <a:t>.7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28 = 2</a:t>
                </a:r>
                <a:r>
                  <a:rPr lang="en-US" sz="4400" baseline="30000" dirty="0"/>
                  <a:t>2</a:t>
                </a:r>
                <a:r>
                  <a:rPr lang="en-US" sz="4400" dirty="0"/>
                  <a:t>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42 = 2.3.7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4400" dirty="0"/>
                  <a:t>98 = 2.7</a:t>
                </a:r>
                <a:r>
                  <a:rPr lang="en-US" sz="4400" baseline="30000" dirty="0"/>
                  <a:t>2</a:t>
                </a:r>
                <a:endParaRPr lang="en-US" sz="4400" dirty="0"/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 smtClean="0"/>
                  <a:t>ƯCLN </a:t>
                </a:r>
                <a:r>
                  <a:rPr lang="en-US" sz="4400" dirty="0"/>
                  <a:t>(56, 28, 42, 98) = 2.7 = </a:t>
                </a:r>
                <a:r>
                  <a:rPr lang="en-US" sz="4400" dirty="0" smtClean="0"/>
                  <a:t>14</a:t>
                </a:r>
              </a:p>
              <a:p>
                <a:pPr marL="571500" indent="-571500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en-US" sz="4400" dirty="0" smtClean="0"/>
                  <a:t>ƯC </a:t>
                </a:r>
                <a:r>
                  <a:rPr lang="en-US" sz="4400" dirty="0"/>
                  <a:t>( 56, 28, 42, 98) = Ư (14) </a:t>
                </a:r>
                <a:endParaRPr lang="en-US" sz="44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4400" dirty="0"/>
                  <a:t>	</a:t>
                </a:r>
                <a:r>
                  <a:rPr lang="en-US" sz="4400" dirty="0" smtClean="0"/>
                  <a:t>				    = </a:t>
                </a:r>
                <a:r>
                  <a:rPr lang="en-US" sz="4400" dirty="0"/>
                  <a:t>{1; 2; 7; 14}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Vì</a:t>
                </a:r>
                <a:r>
                  <a:rPr lang="en-US" sz="4400" dirty="0"/>
                  <a:t> </a:t>
                </a:r>
                <a:r>
                  <a:rPr lang="en-US" sz="4400" dirty="0" smtClean="0"/>
                  <a:t>x &gt; 2 =&gt; </a:t>
                </a:r>
                <a:r>
                  <a:rPr lang="en-US" sz="4400" dirty="0"/>
                  <a:t>x </a:t>
                </a:r>
                <a14:m>
                  <m:oMath xmlns:m="http://schemas.openxmlformats.org/officeDocument/2006/math">
                    <m:r>
                      <a:rPr lang="en-US" sz="4400" i="1"/>
                      <m:t>∈</m:t>
                    </m:r>
                  </m:oMath>
                </a14:m>
                <a:r>
                  <a:rPr lang="en-US" sz="4400" dirty="0"/>
                  <a:t> {</a:t>
                </a:r>
                <a:r>
                  <a:rPr lang="en-US" sz="4400" dirty="0" smtClean="0"/>
                  <a:t>7; 14}</a:t>
                </a:r>
                <a:endParaRPr lang="en-US" sz="4400" dirty="0"/>
              </a:p>
              <a:p>
                <a:pPr>
                  <a:lnSpc>
                    <a:spcPct val="120000"/>
                  </a:lnSpc>
                </a:pPr>
                <a:r>
                  <a:rPr lang="en-US" sz="4400" dirty="0" err="1"/>
                  <a:t>Vậy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Giá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tiền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vé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7000 </a:t>
                </a:r>
                <a:r>
                  <a:rPr lang="en-US" sz="4400" dirty="0" err="1" smtClean="0"/>
                  <a:t>đồng</a:t>
                </a:r>
                <a:r>
                  <a:rPr lang="en-US" sz="4400" dirty="0" smtClean="0"/>
                  <a:t> </a:t>
                </a:r>
                <a:r>
                  <a:rPr lang="en-US" sz="4400" dirty="0" err="1" smtClean="0"/>
                  <a:t>hoặc</a:t>
                </a:r>
                <a:r>
                  <a:rPr lang="en-US" sz="4400" dirty="0" smtClean="0"/>
                  <a:t> 10 000 </a:t>
                </a:r>
                <a:r>
                  <a:rPr lang="en-US" sz="4400" dirty="0" err="1" smtClean="0"/>
                  <a:t>đồng</a:t>
                </a:r>
                <a:r>
                  <a:rPr lang="en-US" sz="4400" dirty="0" smtClean="0"/>
                  <a:t>.</a:t>
                </a:r>
                <a:endParaRPr lang="en-US" sz="4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19" y="1004386"/>
                <a:ext cx="16310411" cy="9030164"/>
              </a:xfrm>
              <a:prstGeom prst="rect">
                <a:avLst/>
              </a:prstGeom>
              <a:blipFill>
                <a:blip r:embed="rId13"/>
                <a:stretch>
                  <a:fillRect l="-1532" t="-810" b="-14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14" y="-78842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a typeface="Calibri" panose="020F0502020204030204" pitchFamily="34" charset="0"/>
              </a:rPr>
              <a:t>b) 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TH1: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: 7000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ea typeface="Calibri" panose="020F0502020204030204" pitchFamily="34" charset="0"/>
              </a:rPr>
              <a:t>Số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7000  = 8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7000 = 4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7000 =6 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7000 = 14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8 + 4 + 6 + 14= 32 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32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pic>
        <p:nvPicPr>
          <p:cNvPr id="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87800" y="8815848"/>
            <a:ext cx="1981200" cy="14711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541327" y="228600"/>
            <a:ext cx="0" cy="87782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877300" y="0"/>
            <a:ext cx="8610600" cy="897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TH2: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Giá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vé</a:t>
            </a:r>
            <a:r>
              <a:rPr lang="en-US" sz="3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: 14 000 </a:t>
            </a:r>
            <a:r>
              <a:rPr lang="en-US" sz="3600" b="1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đồng</a:t>
            </a:r>
            <a:endParaRPr lang="en-US" sz="36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ea typeface="Calibri" panose="020F0502020204030204" pitchFamily="34" charset="0"/>
              </a:rPr>
              <a:t>Số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Hai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56 000 : </a:t>
            </a:r>
            <a:r>
              <a:rPr lang="en-US" sz="3600" dirty="0" smtClean="0">
                <a:ea typeface="Calibri" panose="020F0502020204030204" pitchFamily="34" charset="0"/>
              </a:rPr>
              <a:t>14000  </a:t>
            </a:r>
            <a:r>
              <a:rPr lang="en-US" sz="3600" dirty="0">
                <a:ea typeface="Calibri" panose="020F0502020204030204" pitchFamily="34" charset="0"/>
              </a:rPr>
              <a:t>= </a:t>
            </a:r>
            <a:r>
              <a:rPr lang="en-US" sz="3600" dirty="0" smtClean="0">
                <a:ea typeface="Calibri" panose="020F0502020204030204" pitchFamily="34" charset="0"/>
              </a:rPr>
              <a:t>4 </a:t>
            </a:r>
            <a:r>
              <a:rPr lang="en-US" sz="3600" dirty="0">
                <a:ea typeface="Calibri" panose="020F0502020204030204" pitchFamily="34" charset="0"/>
              </a:rPr>
              <a:t>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Ba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28 000 : </a:t>
            </a:r>
            <a:r>
              <a:rPr lang="en-US" sz="3600" dirty="0" smtClean="0">
                <a:ea typeface="Calibri" panose="020F0502020204030204" pitchFamily="34" charset="0"/>
              </a:rPr>
              <a:t>14000 </a:t>
            </a:r>
            <a:r>
              <a:rPr lang="en-US" sz="3600" dirty="0">
                <a:ea typeface="Calibri" panose="020F0502020204030204" pitchFamily="34" charset="0"/>
              </a:rPr>
              <a:t>= </a:t>
            </a:r>
            <a:r>
              <a:rPr lang="en-US" sz="3600" dirty="0" smtClean="0">
                <a:ea typeface="Calibri" panose="020F0502020204030204" pitchFamily="34" charset="0"/>
              </a:rPr>
              <a:t>2 </a:t>
            </a:r>
            <a:r>
              <a:rPr lang="en-US" sz="3600" dirty="0">
                <a:ea typeface="Calibri" panose="020F0502020204030204" pitchFamily="34" charset="0"/>
              </a:rPr>
              <a:t>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Tư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42 000 : </a:t>
            </a:r>
            <a:r>
              <a:rPr lang="en-US" sz="3600" dirty="0" smtClean="0">
                <a:ea typeface="Calibri" panose="020F0502020204030204" pitchFamily="34" charset="0"/>
              </a:rPr>
              <a:t>14000 =3 </a:t>
            </a:r>
            <a:r>
              <a:rPr lang="en-US" sz="3600" dirty="0">
                <a:ea typeface="Calibri" panose="020F0502020204030204" pitchFamily="34" charset="0"/>
              </a:rPr>
              <a:t>(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ngày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thứ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Năm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đóng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tiền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</a:rPr>
              <a:t>98 000 : </a:t>
            </a:r>
            <a:r>
              <a:rPr lang="en-US" sz="3600" dirty="0" smtClean="0">
                <a:ea typeface="Calibri" panose="020F0502020204030204" pitchFamily="34" charset="0"/>
              </a:rPr>
              <a:t>14000 </a:t>
            </a:r>
            <a:r>
              <a:rPr lang="en-US" sz="3600" dirty="0">
                <a:ea typeface="Calibri" panose="020F0502020204030204" pitchFamily="34" charset="0"/>
              </a:rPr>
              <a:t>= 7</a:t>
            </a:r>
            <a:r>
              <a:rPr lang="en-US" sz="3600" dirty="0" smtClean="0">
                <a:ea typeface="Calibri" panose="020F0502020204030204" pitchFamily="34" charset="0"/>
              </a:rPr>
              <a:t> </a:t>
            </a:r>
            <a:r>
              <a:rPr lang="en-US" sz="3600" dirty="0">
                <a:ea typeface="Calibri" panose="020F0502020204030204" pitchFamily="34" charset="0"/>
              </a:rPr>
              <a:t>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ea typeface="Calibri" panose="020F0502020204030204" pitchFamily="34" charset="0"/>
              </a:rPr>
              <a:t>Tổng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số</a:t>
            </a:r>
            <a:r>
              <a:rPr lang="en-US" sz="3600" dirty="0">
                <a:ea typeface="Calibri" panose="020F0502020204030204" pitchFamily="34" charset="0"/>
              </a:rPr>
              <a:t> 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là</a:t>
            </a:r>
            <a:r>
              <a:rPr lang="en-US" sz="3600" dirty="0"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ea typeface="Calibri" panose="020F0502020204030204" pitchFamily="34" charset="0"/>
              </a:rPr>
              <a:t>4 </a:t>
            </a:r>
            <a:r>
              <a:rPr lang="en-US" sz="3600" dirty="0">
                <a:ea typeface="Calibri" panose="020F0502020204030204" pitchFamily="34" charset="0"/>
              </a:rPr>
              <a:t>+ </a:t>
            </a:r>
            <a:r>
              <a:rPr lang="en-US" sz="3600" dirty="0" smtClean="0">
                <a:ea typeface="Calibri" panose="020F0502020204030204" pitchFamily="34" charset="0"/>
              </a:rPr>
              <a:t>2 </a:t>
            </a:r>
            <a:r>
              <a:rPr lang="en-US" sz="3600" dirty="0">
                <a:ea typeface="Calibri" panose="020F0502020204030204" pitchFamily="34" charset="0"/>
              </a:rPr>
              <a:t>+ </a:t>
            </a:r>
            <a:r>
              <a:rPr lang="en-US" sz="3600" dirty="0" smtClean="0">
                <a:ea typeface="Calibri" panose="020F0502020204030204" pitchFamily="34" charset="0"/>
              </a:rPr>
              <a:t>3 </a:t>
            </a:r>
            <a:r>
              <a:rPr lang="en-US" sz="3600" dirty="0">
                <a:ea typeface="Calibri" panose="020F0502020204030204" pitchFamily="34" charset="0"/>
              </a:rPr>
              <a:t>+ 7</a:t>
            </a:r>
            <a:r>
              <a:rPr lang="en-US" sz="3600" dirty="0" smtClean="0">
                <a:ea typeface="Calibri" panose="020F0502020204030204" pitchFamily="34" charset="0"/>
              </a:rPr>
              <a:t>= 16 </a:t>
            </a:r>
            <a:r>
              <a:rPr lang="en-US" sz="3600" dirty="0">
                <a:ea typeface="Calibri" panose="020F0502020204030204" pitchFamily="34" charset="0"/>
              </a:rPr>
              <a:t>(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3600" dirty="0" err="1">
                <a:ea typeface="Calibri" panose="020F0502020204030204" pitchFamily="34" charset="0"/>
              </a:rPr>
              <a:t>Vậy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có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smtClean="0">
                <a:ea typeface="Calibri" panose="020F0502020204030204" pitchFamily="34" charset="0"/>
              </a:rPr>
              <a:t>16 </a:t>
            </a:r>
            <a:r>
              <a:rPr lang="en-US" sz="3600" dirty="0" err="1">
                <a:ea typeface="Calibri" panose="020F0502020204030204" pitchFamily="34" charset="0"/>
              </a:rPr>
              <a:t>học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sinh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tham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gia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chuyến</a:t>
            </a:r>
            <a:r>
              <a:rPr lang="en-US" sz="3600" dirty="0">
                <a:ea typeface="Calibri" panose="020F0502020204030204" pitchFamily="34" charset="0"/>
              </a:rPr>
              <a:t> </a:t>
            </a:r>
            <a:r>
              <a:rPr lang="en-US" sz="3600" dirty="0" err="1">
                <a:ea typeface="Calibri" panose="020F0502020204030204" pitchFamily="34" charset="0"/>
              </a:rPr>
              <a:t>đi</a:t>
            </a:r>
            <a:r>
              <a:rPr lang="en-US" sz="3600" dirty="0">
                <a:ea typeface="Calibri" panose="020F0502020204030204" pitchFamily="34" charset="0"/>
              </a:rPr>
              <a:t>.</a:t>
            </a:r>
            <a:endParaRPr lang="vi-V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8714" y="8973675"/>
            <a:ext cx="16589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7000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vi-VN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6" grpId="0" uiExpand="1" build="allAtOnce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1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162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56598" y="8098640"/>
            <a:ext cx="1803012" cy="14461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478343" y="-315278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313" y="4624390"/>
            <a:ext cx="176087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VỀ PHẦN SỐ TỐI GIẢN</a:t>
            </a:r>
            <a:endParaRPr kumimoji="0" lang="en-US" sz="7200" b="1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 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 – VẬN DỤNG</a:t>
            </a:r>
            <a:endParaRPr kumimoji="0" lang="vi-VN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525709" y="6607"/>
            <a:ext cx="17699928" cy="1031087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14" y="133893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96" y="242400"/>
            <a:ext cx="137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Vận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dụng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ƯCLN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để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về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tối</a:t>
            </a:r>
            <a:r>
              <a:rPr kumimoji="0" lang="en-US" sz="4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giản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278" y="1268321"/>
            <a:ext cx="1672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Ta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rút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gọn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bằng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cách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chia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cả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tử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và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mẫu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của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phân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số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đó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cho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một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ước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chung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khác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1 (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nếu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US" sz="4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có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 lvl="0" indent="-685800" algn="just" defTabSz="1828800" rtl="0" eaLnBrk="1" fontAlgn="auto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US" sz="44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US" sz="4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cs typeface="Arial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cs typeface="Arial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được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gọi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phân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tối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giản</a:t>
                </a:r>
                <a:r>
                  <a:rPr lang="en-US" sz="4400" kern="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nếu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a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và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b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không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có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ước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chung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nào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khác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1,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nghĩa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lang="en-US" sz="4400" kern="0" dirty="0" err="1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là</a:t>
                </a:r>
                <a:r>
                  <a:rPr lang="en-US" sz="4400" kern="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/>
                    <a:sym typeface="Arial"/>
                  </a:rPr>
                  <a:t> ƯCLN(a, b) = 1.</a:t>
                </a: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  <a:blipFill>
                <a:blip r:embed="rId11"/>
                <a:stretch>
                  <a:fillRect l="-1288" r="-1466" b="-136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18</m:t>
                        </m:r>
                      </m:num>
                      <m:den>
                        <m:r>
                          <a:rPr lang="en-US" sz="4400" i="1"/>
                          <m:t>30</m:t>
                        </m:r>
                      </m:den>
                    </m:f>
                    <m:r>
                      <a:rPr lang="en-US" sz="4400" i="1"/>
                      <m:t>=</m:t>
                    </m:r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6</m:t>
                        </m:r>
                      </m:num>
                      <m:den>
                        <m:r>
                          <a:rPr lang="en-US" sz="4400" i="1"/>
                          <m:t>10</m:t>
                        </m:r>
                      </m:den>
                    </m:f>
                    <m:r>
                      <a:rPr lang="en-US" sz="4400" i="1"/>
                      <m:t>=</m:t>
                    </m:r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3</m:t>
                        </m:r>
                      </m:num>
                      <m:den>
                        <m:r>
                          <a:rPr lang="en-US" sz="4400" i="1"/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  <a:blipFill>
                <a:blip r:embed="rId1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𝑎</m:t>
                        </m:r>
                      </m:num>
                      <m:den>
                        <m:r>
                          <a:rPr lang="en-US" sz="4400" i="1"/>
                          <m:t>𝑏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, ta chia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ƯCLN(</a:t>
                </a:r>
                <a:r>
                  <a:rPr lang="en-US" sz="4400" dirty="0" err="1"/>
                  <a:t>a,b</a:t>
                </a:r>
                <a:r>
                  <a:rPr lang="en-US" sz="4400" dirty="0"/>
                  <a:t>).</a:t>
                </a:r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  <a:blipFill>
                <a:blip r:embed="rId16"/>
                <a:stretch>
                  <a:fillRect l="-1323" t="-4396" b="-164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18</m:t>
                        </m:r>
                      </m:num>
                      <m:den>
                        <m:r>
                          <a:rPr lang="en-US" sz="4400" i="1"/>
                          <m:t>30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ƯCLN(18, 30) = 6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18</m:t>
                        </m:r>
                      </m:num>
                      <m:den>
                        <m:r>
                          <a:rPr lang="en-US" sz="4400" i="1"/>
                          <m:t>30</m:t>
                        </m:r>
                      </m:den>
                    </m:f>
                    <m:r>
                      <a:rPr lang="en-US" sz="4400" i="1"/>
                      <m:t>= </m:t>
                    </m:r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18  : 6</m:t>
                        </m:r>
                      </m:num>
                      <m:den>
                        <m:r>
                          <a:rPr lang="en-US" sz="4400" i="1"/>
                          <m:t>30  : 6</m:t>
                        </m:r>
                      </m:den>
                    </m:f>
                    <m:r>
                      <a:rPr lang="en-US" sz="4400" i="1"/>
                      <m:t>= </m:t>
                    </m:r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3</m:t>
                        </m:r>
                      </m:num>
                      <m:den>
                        <m:r>
                          <a:rPr lang="en-US" sz="4400" i="1"/>
                          <m:t>5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/>
                        </m:ctrlPr>
                      </m:fPr>
                      <m:num>
                        <m:r>
                          <a:rPr lang="en-US" sz="4400" i="1"/>
                          <m:t>3</m:t>
                        </m:r>
                      </m:num>
                      <m:den>
                        <m:r>
                          <a:rPr lang="en-US" sz="4400" i="1"/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.</a:t>
                </a: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  <a:blipFill>
                <a:blip r:embed="rId1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24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5237"/>
            <a:ext cx="5486400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3313375"/>
            <a:ext cx="8200739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ệ Sách Gỗ Treo Tường 4 Tầng 120x82x15cm KT06-120 » SIB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3" y="5898653"/>
            <a:ext cx="4560511" cy="45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-264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8319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5159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1255829" y="2221677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 rot="5400000">
            <a:off x="13039028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 rot="5400000">
            <a:off x="14898365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902859" y="0"/>
            <a:ext cx="365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81055" y="1079649"/>
            <a:ext cx="1097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22314" y="3771900"/>
            <a:ext cx="154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318522" y="6781834"/>
            <a:ext cx="8350478" cy="2794148"/>
          </a:xfrm>
          <a:prstGeom prst="cloudCallout">
            <a:avLst>
              <a:gd name="adj1" fmla="val 9820"/>
              <a:gd name="adj2" fmla="val -1265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002060"/>
                </a:solidFill>
              </a:rPr>
              <a:t>Đ</a:t>
            </a:r>
            <a:r>
              <a:rPr lang="nl-NL" sz="4000" b="1" dirty="0" smtClean="0">
                <a:solidFill>
                  <a:srgbClr val="002060"/>
                </a:solidFill>
              </a:rPr>
              <a:t>ộ </a:t>
            </a:r>
            <a:r>
              <a:rPr lang="nl-NL" sz="4000" b="1" dirty="0">
                <a:solidFill>
                  <a:srgbClr val="002060"/>
                </a:solidFill>
              </a:rPr>
              <a:t>dài lớn nhất có thể của mỗi thanh gỗ được </a:t>
            </a:r>
            <a:r>
              <a:rPr lang="nl-NL" sz="4000" b="1" dirty="0" smtClean="0">
                <a:solidFill>
                  <a:srgbClr val="002060"/>
                </a:solidFill>
              </a:rPr>
              <a:t>cắt?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200739" y="1562100"/>
            <a:ext cx="3534061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7712185" y="349749"/>
            <a:ext cx="34787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 dirty="0" smtClean="0">
                <a:solidFill>
                  <a:srgbClr val="C00000"/>
                </a:solidFill>
              </a:rPr>
              <a:t>Cắt thành các </a:t>
            </a:r>
            <a:r>
              <a:rPr lang="nl-NL" sz="2000" b="1" dirty="0">
                <a:solidFill>
                  <a:srgbClr val="C00000"/>
                </a:solidFill>
              </a:rPr>
              <a:t>thanh gỗ </a:t>
            </a:r>
            <a:r>
              <a:rPr lang="nl-NL" sz="2000" b="1" dirty="0" smtClean="0">
                <a:solidFill>
                  <a:srgbClr val="C00000"/>
                </a:solidFill>
              </a:rPr>
              <a:t>có độ dài như nhau </a:t>
            </a:r>
            <a:r>
              <a:rPr lang="nl-NL" sz="2000" b="1" dirty="0">
                <a:solidFill>
                  <a:srgbClr val="C00000"/>
                </a:solidFill>
              </a:rPr>
              <a:t>mà không để thừa mẫu gỗ nào?</a:t>
            </a:r>
            <a:endParaRPr lang="vi-VN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6" grpId="0"/>
      <p:bldP spid="4" grpId="0"/>
      <p:bldP spid="10" grpId="0" animBg="1"/>
      <p:bldP spid="11" grpId="0" animBg="1"/>
      <p:bldP spid="12" grpId="0" animBg="1"/>
      <p:bldP spid="8" grpId="0"/>
      <p:bldP spid="16" grpId="0"/>
      <p:bldP spid="17" grpId="0" animBg="1"/>
      <p:bldP spid="19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7223225" cy="2450715"/>
            <a:chOff x="-3195" y="242459"/>
            <a:chExt cx="8047623" cy="10075305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1007530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hay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blipFill>
                <a:blip r:embed="rId14"/>
                <a:stretch>
                  <a:fillRect l="-1913" t="-649" r="-1830" b="-162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r>
                          <a:rPr lang="en-US" sz="4800" i="1"/>
                          <m:t>16</m:t>
                        </m:r>
                      </m:num>
                      <m:den>
                        <m:r>
                          <a:rPr lang="en-US" sz="4800" i="1"/>
                          <m:t>10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chưa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 smtClean="0"/>
                  <a:t>giản</a:t>
                </a:r>
                <a:r>
                  <a:rPr lang="en-US" sz="4800" dirty="0" smtClean="0"/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</a:rPr>
                  <a:t>v</a:t>
                </a:r>
                <a:r>
                  <a:rPr lang="en-US" sz="4800" dirty="0" err="1" smtClean="0">
                    <a:solidFill>
                      <a:prstClr val="black"/>
                    </a:solidFill>
                    <a:ea typeface="Calibri" panose="020F0502020204030204" pitchFamily="34" charset="0"/>
                  </a:rPr>
                  <a:t>ì</a:t>
                </a:r>
                <a:r>
                  <a:rPr lang="en-US" sz="4800" dirty="0" smtClean="0">
                    <a:solidFill>
                      <a:prstClr val="black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solidFill>
                      <a:prstClr val="black"/>
                    </a:solidFill>
                    <a:ea typeface="Calibri" panose="020F0502020204030204" pitchFamily="34" charset="0"/>
                  </a:rPr>
                  <a:t>ƯCLN(16, 10) = 2</a:t>
                </a:r>
              </a:p>
              <a:p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  <a:blipFill>
                <a:blip r:embed="rId16"/>
                <a:stretch>
                  <a:fillRect l="-2066" t="-641" b="-147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0922" y="264796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/>
                        </m:ctrlPr>
                      </m:fPr>
                      <m:num>
                        <m:r>
                          <a:rPr lang="en-US" sz="6000" b="1" i="1"/>
                          <m:t>𝟏𝟔</m:t>
                        </m:r>
                      </m:num>
                      <m:den>
                        <m:r>
                          <a:rPr lang="en-US" sz="6000" b="1" i="1"/>
                          <m:t>𝟏𝟎</m:t>
                        </m:r>
                      </m:den>
                    </m:f>
                    <m:r>
                      <a:rPr lang="en-US" sz="6000" b="1" i="1"/>
                      <m:t>= </m:t>
                    </m:r>
                    <m:f>
                      <m:fPr>
                        <m:ctrlPr>
                          <a:rPr lang="en-US" sz="6000" b="1" i="1"/>
                        </m:ctrlPr>
                      </m:fPr>
                      <m:num>
                        <m:r>
                          <a:rPr lang="en-US" sz="6000" b="1" i="1"/>
                          <m:t>𝟏𝟔</m:t>
                        </m:r>
                        <m:r>
                          <a:rPr lang="en-US" sz="6000" b="1" i="1"/>
                          <m:t>  : </m:t>
                        </m:r>
                        <m:r>
                          <a:rPr lang="en-US" sz="6000" b="1" i="1"/>
                          <m:t>𝟐</m:t>
                        </m:r>
                      </m:num>
                      <m:den>
                        <m:r>
                          <a:rPr lang="en-US" sz="6000" b="1" i="1"/>
                          <m:t>𝟏𝟎</m:t>
                        </m:r>
                        <m:r>
                          <a:rPr lang="en-US" sz="6000" b="1" i="1"/>
                          <m:t>  : </m:t>
                        </m:r>
                        <m:r>
                          <a:rPr lang="en-US" sz="6000" b="1" i="1"/>
                          <m:t>𝟐</m:t>
                        </m:r>
                      </m:den>
                    </m:f>
                    <m:r>
                      <a:rPr lang="en-US" sz="6000" b="1" i="1"/>
                      <m:t>=</m:t>
                    </m:r>
                    <m:f>
                      <m:fPr>
                        <m:ctrlPr>
                          <a:rPr lang="en-US" sz="6000" b="1" i="1"/>
                        </m:ctrlPr>
                      </m:fPr>
                      <m:num>
                        <m:r>
                          <a:rPr lang="en-US" sz="6000" b="1" i="1"/>
                          <m:t>𝟖</m:t>
                        </m:r>
                      </m:num>
                      <m:den>
                        <m:r>
                          <a:rPr lang="en-US" sz="6000" b="1" i="1"/>
                          <m:t>𝟓</m:t>
                        </m:r>
                      </m:den>
                    </m:f>
                  </m:oMath>
                </a14:m>
                <a:endParaRPr lang="en-US" sz="6000" b="1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  <a:blipFill>
                <a:blip r:embed="rId17"/>
                <a:stretch>
                  <a:fillRect l="-3576" b="-128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 smtClean="0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Vậy</a:t>
                </a:r>
                <a:r>
                  <a:rPr lang="en-US" sz="4800" b="1" dirty="0" smtClean="0">
                    <a:solidFill>
                      <a:prstClr val="black"/>
                    </a:solidFill>
                    <a:latin typeface="Arial" panose="020B0604020202020204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phân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tối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giản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  <a:blipFill>
                <a:blip r:embed="rId18"/>
                <a:stretch>
                  <a:fillRect l="-3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4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14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581401" y="2633189"/>
            <a:ext cx="14052612" cy="577298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1162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42895" y="3834108"/>
            <a:ext cx="11742318" cy="3600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6000" dirty="0" err="1"/>
              <a:t>Nếu</a:t>
            </a:r>
            <a:r>
              <a:rPr lang="en-US" sz="6000" dirty="0"/>
              <a:t> ƯCLN( a, b) = 1 </a:t>
            </a:r>
            <a:r>
              <a:rPr lang="en-US" sz="6000" dirty="0" err="1"/>
              <a:t>thì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a, b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gọi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hai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nguyên</a:t>
            </a:r>
            <a:r>
              <a:rPr lang="en-US" sz="6000" dirty="0"/>
              <a:t> </a:t>
            </a:r>
            <a:r>
              <a:rPr lang="en-US" sz="6000" dirty="0" err="1"/>
              <a:t>tố</a:t>
            </a:r>
            <a:r>
              <a:rPr lang="en-US" sz="6000" dirty="0"/>
              <a:t> </a:t>
            </a:r>
            <a:r>
              <a:rPr lang="en-US" sz="6000" dirty="0" err="1"/>
              <a:t>cùng</a:t>
            </a:r>
            <a:r>
              <a:rPr lang="en-US" sz="6000" dirty="0"/>
              <a:t> </a:t>
            </a:r>
            <a:r>
              <a:rPr lang="en-US" sz="6000" dirty="0" err="1"/>
              <a:t>nhau</a:t>
            </a:r>
            <a:r>
              <a:rPr lang="en-US" sz="6000" dirty="0"/>
              <a:t>.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6430949" y="8578263"/>
            <a:ext cx="2406129" cy="31982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369179" y="8435125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716596" y="5028817"/>
            <a:ext cx="1794567" cy="308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5931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987644" cy="2453593"/>
            <a:chOff x="-3195" y="242459"/>
            <a:chExt cx="8047623" cy="4490503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449050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7732" y="5183156"/>
            <a:ext cx="7206267" cy="1861841"/>
            <a:chOff x="-1607434" y="-916708"/>
            <a:chExt cx="11180424" cy="8603070"/>
          </a:xfrm>
          <a:solidFill>
            <a:schemeClr val="bg1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Freeform 8"/>
                <p:cNvSpPr/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/>
                  <a:r>
                    <a:rPr lang="en-US" sz="6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/>
                          </m:ctrlPr>
                        </m:fPr>
                        <m:num>
                          <m:r>
                            <a:rPr lang="en-US" sz="6000" i="1"/>
                            <m:t>90</m:t>
                          </m:r>
                        </m:num>
                        <m:den>
                          <m:r>
                            <a:rPr lang="en-US" sz="6000" i="1"/>
                            <m:t>27</m:t>
                          </m:r>
                        </m:den>
                      </m:f>
                      <m:r>
                        <a:rPr lang="en-US" sz="6000" i="1"/>
                        <m:t>=</m:t>
                      </m:r>
                      <m:f>
                        <m:fPr>
                          <m:ctrlPr>
                            <a:rPr lang="en-US" sz="6000" i="1"/>
                          </m:ctrlPr>
                        </m:fPr>
                        <m:num>
                          <m:r>
                            <a:rPr lang="en-US" sz="6000" i="1"/>
                            <m:t>90  : 9</m:t>
                          </m:r>
                        </m:num>
                        <m:den>
                          <m:r>
                            <a:rPr lang="en-US" sz="6000" i="1"/>
                            <m:t>27  : 9</m:t>
                          </m:r>
                        </m:den>
                      </m:f>
                      <m:r>
                        <a:rPr lang="en-US" sz="6000" i="1"/>
                        <m:t>=</m:t>
                      </m:r>
                      <m:f>
                        <m:fPr>
                          <m:ctrlPr>
                            <a:rPr lang="en-US" sz="6000" i="1"/>
                          </m:ctrlPr>
                        </m:fPr>
                        <m:num>
                          <m:r>
                            <a:rPr lang="en-US" sz="6000" i="1"/>
                            <m:t>10</m:t>
                          </m:r>
                        </m:num>
                        <m:den>
                          <m:r>
                            <a:rPr lang="en-US" sz="6000" i="1"/>
                            <m:t>3</m:t>
                          </m:r>
                        </m:den>
                      </m:f>
                    </m:oMath>
                  </a14:m>
                  <a:r>
                    <a:rPr lang="en-US" sz="6000" dirty="0"/>
                    <a:t> </a:t>
                  </a:r>
                </a:p>
              </p:txBody>
            </p:sp>
          </mc:Choice>
          <mc:Fallback>
            <p:sp>
              <p:nvSpPr>
                <p:cNvPr id="8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 l="-516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về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defRPr/>
                </a:pPr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blipFill>
                <a:blip r:embed="rId15"/>
                <a:stretch>
                  <a:fillRect l="-2033" t="-3523" b="-32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7"/>
          <p:cNvGrpSpPr/>
          <p:nvPr/>
        </p:nvGrpSpPr>
        <p:grpSpPr>
          <a:xfrm>
            <a:off x="1807067" y="7822268"/>
            <a:ext cx="6955933" cy="2045632"/>
            <a:chOff x="-1696693" y="-1945114"/>
            <a:chExt cx="9901009" cy="6233462"/>
          </a:xfrm>
          <a:solidFill>
            <a:schemeClr val="bg1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Freeform 8"/>
                <p:cNvSpPr/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/>
                          </m:ctrlPr>
                        </m:fPr>
                        <m:num>
                          <m:r>
                            <a:rPr lang="en-US" sz="6000" i="1"/>
                            <m:t>50</m:t>
                          </m:r>
                        </m:num>
                        <m:den>
                          <m:r>
                            <a:rPr lang="en-US" sz="6000" i="1"/>
                            <m:t>125</m:t>
                          </m:r>
                        </m:den>
                      </m:f>
                      <m:r>
                        <a:rPr lang="en-US" sz="6000" i="1"/>
                        <m:t>=</m:t>
                      </m:r>
                      <m:f>
                        <m:fPr>
                          <m:ctrlPr>
                            <a:rPr lang="en-US" sz="6000" i="1"/>
                          </m:ctrlPr>
                        </m:fPr>
                        <m:num>
                          <m:r>
                            <a:rPr lang="en-US" sz="6000" i="1"/>
                            <m:t>50  : 25</m:t>
                          </m:r>
                        </m:num>
                        <m:den>
                          <m:r>
                            <a:rPr lang="en-US" sz="6000" i="1"/>
                            <m:t>125  : 25</m:t>
                          </m:r>
                        </m:den>
                      </m:f>
                      <m:r>
                        <a:rPr lang="en-US" sz="6000" i="1"/>
                        <m:t>=</m:t>
                      </m:r>
                      <m:f>
                        <m:fPr>
                          <m:ctrlPr>
                            <a:rPr lang="en-US" sz="6000" i="1"/>
                          </m:ctrlPr>
                        </m:fPr>
                        <m:num>
                          <m:r>
                            <a:rPr lang="en-US" sz="6000" i="1"/>
                            <m:t>2</m:t>
                          </m:r>
                        </m:num>
                        <m:den>
                          <m:r>
                            <a:rPr lang="en-US" sz="6000" i="1"/>
                            <m:t>5</m:t>
                          </m:r>
                        </m:den>
                      </m:f>
                    </m:oMath>
                  </a14:m>
                  <a:endParaRPr lang="en-US" sz="16600" dirty="0"/>
                </a:p>
              </p:txBody>
            </p:sp>
          </mc:Choice>
          <mc:Fallback>
            <p:sp>
              <p:nvSpPr>
                <p:cNvPr id="27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>
                  <a:blip r:embed="rId16"/>
                  <a:stretch>
                    <a:fillRect l="-525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548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134" y="534936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52987">
            <a:off x="16045447" y="-244685"/>
            <a:ext cx="2881295" cy="29620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91348" y="750203"/>
            <a:ext cx="2574510" cy="20032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9787" y="589422"/>
            <a:ext cx="6670051" cy="12938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Phân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số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giản</a:t>
            </a:r>
            <a:endParaRPr lang="vi-VN" sz="5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049027"/>
            <a:ext cx="1682082" cy="8448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46292" y="211749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ƯCLN(4, 9)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9712" y="2893839"/>
            <a:ext cx="12196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Có: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ƯCLN(4,9) = 1.</a:t>
            </a:r>
            <a:endParaRPr lang="en-US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=&gt; Hai số 4 và 9 là hai số nguyên tố cùng nhau.</a:t>
            </a:r>
            <a:endParaRPr lang="en-US" sz="4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vi-VN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30" y="4853243"/>
                <a:ext cx="11934488" cy="960263"/>
              </a:xfrm>
              <a:prstGeom prst="rect">
                <a:avLst/>
              </a:prstGeom>
              <a:blipFill>
                <a:blip r:embed="rId19"/>
                <a:stretch>
                  <a:fillRect l="-1788" b="-113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ƯCLN(4, 9) = 1.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=&gt; Ta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941" y="5691939"/>
                <a:ext cx="11434605" cy="2017540"/>
              </a:xfrm>
              <a:prstGeom prst="rect">
                <a:avLst/>
              </a:prstGeom>
              <a:blipFill>
                <a:blip r:embed="rId20"/>
                <a:stretch>
                  <a:fillRect l="-1920" b="-4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969005" y="7652701"/>
            <a:ext cx="15878957" cy="2003965"/>
            <a:chOff x="-1572049" y="546222"/>
            <a:chExt cx="22321177" cy="2419087"/>
          </a:xfrm>
          <a:solidFill>
            <a:srgbClr val="CCFF6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-1427582" y="546222"/>
              <a:ext cx="22176710" cy="2419087"/>
              <a:chOff x="-3959571" y="-380835"/>
              <a:chExt cx="27947829" cy="6188218"/>
            </a:xfrm>
            <a:grpFill/>
          </p:grpSpPr>
          <p:grpSp>
            <p:nvGrpSpPr>
              <p:cNvPr id="33" name="Group 4"/>
              <p:cNvGrpSpPr/>
              <p:nvPr/>
            </p:nvGrpSpPr>
            <p:grpSpPr>
              <a:xfrm>
                <a:off x="1108646" y="281638"/>
                <a:ext cx="17134134" cy="5525745"/>
                <a:chOff x="668340" y="0"/>
                <a:chExt cx="10329192" cy="3331157"/>
              </a:xfrm>
              <a:grpFill/>
            </p:grpSpPr>
            <p:sp>
              <p:nvSpPr>
                <p:cNvPr id="36" name="Freeform 5"/>
                <p:cNvSpPr/>
                <p:nvPr/>
              </p:nvSpPr>
              <p:spPr>
                <a:xfrm>
                  <a:off x="668340" y="0"/>
                  <a:ext cx="10329192" cy="3331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9882" h="7119301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558" y="12454"/>
                      </a:cubicBezTo>
                      <a:cubicBezTo>
                        <a:pt x="8804229" y="12671"/>
                        <a:pt x="10535814" y="0"/>
                        <a:pt x="10535814" y="0"/>
                      </a:cubicBezTo>
                      <a:cubicBezTo>
                        <a:pt x="10603278" y="0"/>
                        <a:pt x="10679215" y="0"/>
                        <a:pt x="10757988" y="85073"/>
                      </a:cubicBezTo>
                      <a:cubicBezTo>
                        <a:pt x="10800966" y="131488"/>
                        <a:pt x="10802035" y="240224"/>
                        <a:pt x="10802439" y="320281"/>
                      </a:cubicBezTo>
                      <a:cubicBezTo>
                        <a:pt x="10802439" y="320281"/>
                        <a:pt x="10800735" y="5267917"/>
                        <a:pt x="10800735" y="6356717"/>
                      </a:cubicBezTo>
                      <a:cubicBezTo>
                        <a:pt x="10800735" y="6570876"/>
                        <a:pt x="10809883" y="6870054"/>
                        <a:pt x="10809883" y="6870054"/>
                      </a:cubicBezTo>
                      <a:cubicBezTo>
                        <a:pt x="10809883" y="6998723"/>
                        <a:pt x="10805713" y="7119301"/>
                        <a:pt x="10552875" y="7111167"/>
                      </a:cubicBezTo>
                      <a:cubicBezTo>
                        <a:pt x="10552875" y="7111167"/>
                        <a:pt x="10176403" y="7090868"/>
                        <a:pt x="9081481" y="7098467"/>
                      </a:cubicBezTo>
                      <a:cubicBezTo>
                        <a:pt x="2545013" y="7106601"/>
                        <a:pt x="304023" y="7119301"/>
                        <a:pt x="304023" y="7119301"/>
                      </a:cubicBezTo>
                      <a:cubicBezTo>
                        <a:pt x="132548" y="7119301"/>
                        <a:pt x="4213" y="7018231"/>
                        <a:pt x="8532" y="6815685"/>
                      </a:cubicBezTo>
                      <a:cubicBezTo>
                        <a:pt x="8532" y="6815685"/>
                        <a:pt x="9630" y="6317143"/>
                        <a:pt x="4815" y="1670849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  <p:grpSp>
            <p:nvGrpSpPr>
              <p:cNvPr id="34" name="Group 6"/>
              <p:cNvGrpSpPr/>
              <p:nvPr/>
            </p:nvGrpSpPr>
            <p:grpSpPr>
              <a:xfrm>
                <a:off x="-3959571" y="-380835"/>
                <a:ext cx="27947829" cy="5969084"/>
                <a:chOff x="-2596167" y="-230146"/>
                <a:chExt cx="16889394" cy="3607229"/>
              </a:xfrm>
              <a:grpFill/>
            </p:grpSpPr>
            <p:sp>
              <p:nvSpPr>
                <p:cNvPr id="35" name="Freeform 7"/>
                <p:cNvSpPr/>
                <p:nvPr/>
              </p:nvSpPr>
              <p:spPr>
                <a:xfrm>
                  <a:off x="-2596167" y="-230146"/>
                  <a:ext cx="16889394" cy="360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5342" h="7087086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62834" y="12454"/>
                      </a:cubicBezTo>
                      <a:cubicBezTo>
                        <a:pt x="8817733" y="12671"/>
                        <a:pt x="10551274" y="0"/>
                        <a:pt x="10551274" y="0"/>
                      </a:cubicBezTo>
                      <a:cubicBezTo>
                        <a:pt x="10618737" y="0"/>
                        <a:pt x="10694674" y="0"/>
                        <a:pt x="10773448" y="85073"/>
                      </a:cubicBezTo>
                      <a:cubicBezTo>
                        <a:pt x="10816426" y="131488"/>
                        <a:pt x="10817494" y="240224"/>
                        <a:pt x="10817899" y="320281"/>
                      </a:cubicBezTo>
                      <a:cubicBezTo>
                        <a:pt x="10817899" y="320281"/>
                        <a:pt x="10816195" y="5241263"/>
                        <a:pt x="10816195" y="6324502"/>
                      </a:cubicBezTo>
                      <a:cubicBezTo>
                        <a:pt x="10816195" y="6538661"/>
                        <a:pt x="10825342" y="6837839"/>
                        <a:pt x="10825342" y="6837839"/>
                      </a:cubicBezTo>
                      <a:cubicBezTo>
                        <a:pt x="10825342" y="6966508"/>
                        <a:pt x="10821173" y="7087086"/>
                        <a:pt x="10568335" y="7078952"/>
                      </a:cubicBezTo>
                      <a:cubicBezTo>
                        <a:pt x="10568335" y="7078952"/>
                        <a:pt x="10191862" y="7058653"/>
                        <a:pt x="9095459" y="7066252"/>
                      </a:cubicBezTo>
                      <a:cubicBezTo>
                        <a:pt x="2547822" y="7074386"/>
                        <a:pt x="304023" y="7087086"/>
                        <a:pt x="304023" y="7087086"/>
                      </a:cubicBezTo>
                      <a:cubicBezTo>
                        <a:pt x="132548" y="7087086"/>
                        <a:pt x="4213" y="6986016"/>
                        <a:pt x="8532" y="6783470"/>
                      </a:cubicBezTo>
                      <a:cubicBezTo>
                        <a:pt x="8532" y="6783470"/>
                        <a:pt x="9630" y="6284928"/>
                        <a:pt x="4815" y="1666310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grpFill/>
              </p:spPr>
            </p: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-1572049" y="576555"/>
              <a:ext cx="1365591" cy="1050638"/>
            </a:xfrm>
            <a:prstGeom prst="ellipse">
              <a:avLst/>
            </a:prstGeom>
            <a:grpFill/>
          </p:spPr>
        </p:pic>
      </p:grpSp>
      <p:sp>
        <p:nvSpPr>
          <p:cNvPr id="19" name="TextBox 18"/>
          <p:cNvSpPr txBox="1"/>
          <p:nvPr/>
        </p:nvSpPr>
        <p:spPr>
          <a:xfrm>
            <a:off x="3043238" y="8027568"/>
            <a:ext cx="1480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-71348"/>
            <a:ext cx="7589068" cy="19466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37609" y="438128"/>
            <a:ext cx="7589068" cy="1107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8800" b="1" dirty="0" smtClean="0">
                <a:solidFill>
                  <a:srgbClr val="FF0000"/>
                </a:solidFill>
              </a:rPr>
              <a:t>LUYỆN TẬP</a:t>
            </a:r>
            <a:endParaRPr lang="en-US" sz="8800" b="1" dirty="0">
              <a:solidFill>
                <a:srgbClr val="FF0000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429491" y="2098137"/>
            <a:ext cx="17593614" cy="8142839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90545" y="2113889"/>
            <a:ext cx="15599066" cy="176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 30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45			;			b) 42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70		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082" y="3664328"/>
            <a:ext cx="255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400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a) ƯC </a:t>
                </a:r>
                <a:r>
                  <a:rPr lang="fr-FR" sz="4000" dirty="0" smtClean="0"/>
                  <a:t>(30 </a:t>
                </a:r>
                <a:r>
                  <a:rPr lang="fr-FR" sz="4000" dirty="0"/>
                  <a:t>,45)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30 = 2.3.5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45 = </a:t>
                </a:r>
                <a:r>
                  <a:rPr lang="fr-FR" sz="4000" dirty="0" smtClean="0"/>
                  <a:t>3</a:t>
                </a:r>
                <a:r>
                  <a:rPr lang="fr-FR" sz="4000" baseline="30000" dirty="0" smtClean="0"/>
                  <a:t>2</a:t>
                </a:r>
                <a:r>
                  <a:rPr lang="fr-FR" sz="4000" dirty="0" smtClean="0"/>
                  <a:t>.5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 smtClean="0"/>
                  <a:t>ƯCLN </a:t>
                </a:r>
                <a:r>
                  <a:rPr lang="fr-FR" sz="4000" dirty="0"/>
                  <a:t>(30 , 45) = 3.5 = 15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 smtClean="0"/>
                  <a:t>ƯC </a:t>
                </a:r>
                <a:r>
                  <a:rPr lang="fr-FR" sz="4000" dirty="0"/>
                  <a:t>(30,45) = Ư (15) </a:t>
                </a:r>
                <a:endParaRPr lang="fr-FR" sz="4000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</a:t>
                </a:r>
                <a:r>
                  <a:rPr lang="fr-FR" sz="4000" dirty="0" smtClean="0"/>
                  <a:t>		    = </a:t>
                </a:r>
                <a:r>
                  <a:rPr lang="fr-FR" sz="4000" dirty="0"/>
                  <a:t>{1 ; 3 ; 5 ; 15}</a:t>
                </a:r>
                <a:endParaRPr lang="en-US" sz="40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45" y="4773417"/>
                <a:ext cx="9338827" cy="4524315"/>
              </a:xfrm>
              <a:prstGeom prst="rect">
                <a:avLst/>
              </a:prstGeom>
              <a:blipFill>
                <a:blip r:embed="rId14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763000" y="4294346"/>
            <a:ext cx="0" cy="5482456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b</a:t>
                </a:r>
                <a:r>
                  <a:rPr lang="fr-FR" sz="4000" dirty="0" smtClean="0"/>
                  <a:t>) </a:t>
                </a:r>
                <a:r>
                  <a:rPr lang="fr-FR" sz="4000" dirty="0"/>
                  <a:t>ƯC </a:t>
                </a:r>
                <a:r>
                  <a:rPr lang="fr-FR" sz="4000" dirty="0" smtClean="0"/>
                  <a:t>(42, 70) 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4</a:t>
                </a:r>
                <a:r>
                  <a:rPr lang="fr-FR" sz="4000" dirty="0" smtClean="0"/>
                  <a:t>0 </a:t>
                </a:r>
                <a:r>
                  <a:rPr lang="fr-FR" sz="4000" dirty="0"/>
                  <a:t>= </a:t>
                </a:r>
                <a:r>
                  <a:rPr lang="fr-FR" sz="4000" dirty="0" smtClean="0"/>
                  <a:t>2.3.7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 smtClean="0"/>
                  <a:t>70 </a:t>
                </a:r>
                <a:r>
                  <a:rPr lang="fr-FR" sz="4000" dirty="0"/>
                  <a:t>= </a:t>
                </a:r>
                <a:r>
                  <a:rPr lang="en-US" sz="4000" dirty="0" smtClean="0"/>
                  <a:t>2 . 5. 7</a:t>
                </a:r>
                <a:endParaRPr lang="en-US" sz="4000" dirty="0"/>
              </a:p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fr-FR" sz="4000" dirty="0" smtClean="0"/>
                  <a:t>ƯCLN (42 </a:t>
                </a:r>
                <a:r>
                  <a:rPr lang="fr-FR" sz="4000" dirty="0"/>
                  <a:t>, </a:t>
                </a:r>
                <a:r>
                  <a:rPr lang="fr-FR" sz="4000" dirty="0" smtClean="0"/>
                  <a:t>70) </a:t>
                </a:r>
                <a:r>
                  <a:rPr lang="fr-FR" sz="4000" dirty="0"/>
                  <a:t>= </a:t>
                </a:r>
                <a:r>
                  <a:rPr lang="fr-FR" sz="4000" dirty="0" smtClean="0"/>
                  <a:t>2.7 </a:t>
                </a:r>
                <a:r>
                  <a:rPr lang="fr-FR" sz="4000" dirty="0"/>
                  <a:t>= </a:t>
                </a:r>
                <a:r>
                  <a:rPr lang="fr-FR" sz="4000" dirty="0" smtClean="0"/>
                  <a:t>14</a:t>
                </a:r>
                <a:endParaRPr lang="en-US" sz="4000" dirty="0"/>
              </a:p>
              <a:p>
                <a:pPr marL="571500" indent="-571500" algn="just">
                  <a:lnSpc>
                    <a:spcPct val="120000"/>
                  </a:lnSpc>
                  <a:buFont typeface="Symbol" panose="05050102010706020507" pitchFamily="18" charset="2"/>
                  <a:buChar char="Þ"/>
                </a:pPr>
                <a:r>
                  <a:rPr lang="fr-FR" sz="4000" dirty="0" smtClean="0"/>
                  <a:t>ƯC (42, 70) </a:t>
                </a:r>
                <a:r>
                  <a:rPr lang="fr-FR" sz="4000" dirty="0"/>
                  <a:t>= Ư (</a:t>
                </a:r>
                <a:r>
                  <a:rPr lang="fr-FR" sz="4000" dirty="0" smtClean="0"/>
                  <a:t>14)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4000" dirty="0"/>
                  <a:t>	</a:t>
                </a:r>
                <a:r>
                  <a:rPr lang="fr-FR" sz="4000" dirty="0" smtClean="0"/>
                  <a:t>		    = </a:t>
                </a:r>
                <a:r>
                  <a:rPr lang="fr-FR" sz="4000" dirty="0"/>
                  <a:t>{1 ; </a:t>
                </a:r>
                <a:r>
                  <a:rPr lang="fr-FR" sz="4000" dirty="0" smtClean="0"/>
                  <a:t>2</a:t>
                </a:r>
                <a:r>
                  <a:rPr lang="fr-FR" sz="4000" dirty="0"/>
                  <a:t> ; </a:t>
                </a:r>
                <a:r>
                  <a:rPr lang="fr-FR" sz="4000" dirty="0" smtClean="0"/>
                  <a:t>7</a:t>
                </a:r>
                <a:r>
                  <a:rPr lang="fr-FR" sz="4000" dirty="0"/>
                  <a:t> ; </a:t>
                </a:r>
                <a:r>
                  <a:rPr lang="fr-FR" sz="4000" dirty="0" smtClean="0"/>
                  <a:t>14}</a:t>
                </a:r>
                <a:endParaRPr lang="en-US" sz="40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078" y="4815506"/>
                <a:ext cx="9338827" cy="4524315"/>
              </a:xfrm>
              <a:prstGeom prst="rect">
                <a:avLst/>
              </a:prstGeom>
              <a:blipFill>
                <a:blip r:embed="rId15"/>
                <a:stretch>
                  <a:fillRect l="-2350" t="-1213" b="-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 uiExpand="1" build="allAtOnce"/>
      <p:bldP spid="20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84614" y="1248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5463" y="50480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2.33.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72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= 96.</a:t>
            </a:r>
            <a:endParaRPr kumimoji="0" lang="vi-V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5943" y="874153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462" y="1826786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b),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ƯC(a, b).</a:t>
            </a:r>
            <a:endParaRPr kumimoji="0" lang="vi-VN" sz="4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441" y="2799180"/>
            <a:ext cx="266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26" y="3688613"/>
            <a:ext cx="4473866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a) a = 72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3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2</a:t>
            </a:r>
            <a:endParaRPr lang="en-US" sz="4400" dirty="0"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    b = 96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pitchFamily="34" charset="0"/>
              </a:rPr>
              <a:t>5</a:t>
            </a:r>
            <a:r>
              <a:rPr lang="fr-FR" sz="4400" dirty="0">
                <a:solidFill>
                  <a:srgbClr val="000000"/>
                </a:solidFill>
                <a:ea typeface="Calibri" panose="020F0502020204030204" pitchFamily="34" charset="0"/>
              </a:rPr>
              <a:t>.3</a:t>
            </a:r>
            <a:endParaRPr lang="en-US" sz="4400" dirty="0">
              <a:ea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4426" y="6355876"/>
            <a:ext cx="1441859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/>
              <a:t>b) ƯCLN (</a:t>
            </a:r>
            <a:r>
              <a:rPr lang="fr-FR" sz="4400" dirty="0" err="1"/>
              <a:t>a,b</a:t>
            </a:r>
            <a:r>
              <a:rPr lang="fr-FR" sz="4400" dirty="0"/>
              <a:t>) = 2</a:t>
            </a:r>
            <a:r>
              <a:rPr lang="fr-FR" sz="4400" baseline="30000" dirty="0"/>
              <a:t>3</a:t>
            </a:r>
            <a:r>
              <a:rPr lang="fr-FR" sz="4400" dirty="0"/>
              <a:t>.3=24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fr-FR" sz="4400" dirty="0"/>
              <a:t>=&gt; ƯC (a, b) = Ư (24) = {1 ; 2 ; 3 ; 4 ; 6 ; 8 ; 12 ; 24}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09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" grpId="0"/>
      <p:bldP spid="4" grpId="0" uiExpand="1" build="allAtOnce"/>
      <p:bldP spid="25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989611" y="371379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7000" indent="0">
                  <a:lnSpc>
                    <a:spcPct val="115000"/>
                  </a:lnSpc>
                  <a:buNone/>
                </a:pP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2.34.</a:t>
                </a:r>
                <a:r>
                  <a:rPr kumimoji="0" lang="en-US" sz="48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Các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đã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?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chưa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hãy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rút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gọn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về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số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tối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giản</a:t>
                </a:r>
                <a:r>
                  <a:rPr lang="en-US" sz="48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marL="127000" lvl="0">
                  <a:lnSpc>
                    <a:spcPct val="115000"/>
                  </a:lnSpc>
                </a:pP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85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 smtClean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  <a:p>
                <a:pPr marL="127000" indent="0">
                  <a:lnSpc>
                    <a:spcPct val="115000"/>
                  </a:lnSpc>
                  <a:buNone/>
                </a:pPr>
                <a:endParaRPr lang="en-US" sz="48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9" y="371379"/>
                <a:ext cx="16688799" cy="4761753"/>
              </a:xfrm>
              <a:prstGeom prst="rect">
                <a:avLst/>
              </a:prstGeom>
              <a:blipFill>
                <a:blip r:embed="rId14"/>
                <a:stretch>
                  <a:fillRect l="-913" t="-21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21222" y="3377790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fr-FR" sz="48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/>
                        </m:ctrlPr>
                      </m:fPr>
                      <m:num>
                        <m:r>
                          <a:rPr lang="en-US" sz="5400" i="1"/>
                          <m:t>50</m:t>
                        </m:r>
                      </m:num>
                      <m:den>
                        <m:r>
                          <a:rPr lang="en-US" sz="5400" i="1"/>
                          <m:t>85</m:t>
                        </m:r>
                      </m:den>
                    </m:f>
                    <m:r>
                      <a:rPr lang="en-US" sz="5400" i="1"/>
                      <m:t>=</m:t>
                    </m:r>
                    <m:f>
                      <m:fPr>
                        <m:ctrlPr>
                          <a:rPr lang="en-US" sz="5400" i="1"/>
                        </m:ctrlPr>
                      </m:fPr>
                      <m:num>
                        <m:r>
                          <a:rPr lang="en-US" sz="5400" i="1"/>
                          <m:t>50  : 5</m:t>
                        </m:r>
                      </m:num>
                      <m:den>
                        <m:r>
                          <a:rPr lang="en-US" sz="5400" i="1"/>
                          <m:t>85 :5</m:t>
                        </m:r>
                      </m:den>
                    </m:f>
                    <m:r>
                      <a:rPr lang="en-US" sz="5400" i="1"/>
                      <m:t>=</m:t>
                    </m:r>
                    <m:f>
                      <m:fPr>
                        <m:ctrlPr>
                          <a:rPr lang="en-US" sz="5400" i="1"/>
                        </m:ctrlPr>
                      </m:fPr>
                      <m:num>
                        <m:r>
                          <a:rPr lang="en-US" sz="5400" i="1"/>
                          <m:t>10</m:t>
                        </m:r>
                      </m:num>
                      <m:den>
                        <m:r>
                          <a:rPr lang="en-US" sz="5400" i="1"/>
                          <m:t>17</m:t>
                        </m:r>
                      </m:den>
                    </m:f>
                  </m:oMath>
                </a14:m>
                <a:r>
                  <a:rPr lang="en-US" sz="5400" dirty="0"/>
                  <a:t> </a:t>
                </a:r>
                <a:endParaRPr lang="en-US" sz="13800" b="1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97756"/>
                <a:ext cx="12549371" cy="1668855"/>
              </a:xfrm>
              <a:prstGeom prst="rect">
                <a:avLst/>
              </a:prstGeom>
              <a:blipFill>
                <a:blip r:embed="rId15"/>
                <a:stretch>
                  <a:fillRect l="-21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r>
                          <a:rPr lang="en-US" sz="4800" i="1"/>
                          <m:t>23</m:t>
                        </m:r>
                      </m:num>
                      <m:den>
                        <m:r>
                          <a:rPr lang="en-US" sz="4800" i="1"/>
                          <m:t>81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vì</a:t>
                </a:r>
                <a:r>
                  <a:rPr lang="en-US" sz="4800" dirty="0"/>
                  <a:t> </a:t>
                </a:r>
                <a:r>
                  <a:rPr lang="en-US" sz="4800" b="1" dirty="0"/>
                  <a:t>ƯCLN ( 23, 81)  = 1</a:t>
                </a:r>
                <a:endParaRPr lang="en-US" sz="115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6983860"/>
                <a:ext cx="15216426" cy="1378134"/>
              </a:xfrm>
              <a:prstGeom prst="rect">
                <a:avLst/>
              </a:prstGeom>
              <a:blipFill>
                <a:blip r:embed="rId16"/>
                <a:stretch>
                  <a:fillRect l="-1803" b="-110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16062040" y="8869562"/>
            <a:ext cx="2348424" cy="7685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67060" y="0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04090" y="-870735"/>
            <a:ext cx="1882706" cy="185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5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:r>
                  <a:rPr lang="en-US" sz="54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Rút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gọn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các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sau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vê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̀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phân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sô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́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tối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giản</a:t>
                </a:r>
                <a:r>
                  <a:rPr lang="en-US" sz="54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  <m:r>
                      <a:rPr lang="en-US" sz="5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en-US" sz="5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63" y="630470"/>
                <a:ext cx="15986948" cy="2633093"/>
              </a:xfrm>
              <a:prstGeom prst="rect">
                <a:avLst/>
              </a:prstGeom>
              <a:blipFill>
                <a:blip r:embed="rId15"/>
                <a:stretch>
                  <a:fillRect t="-1157" r="-2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924800" y="3691157"/>
            <a:ext cx="255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54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vi-VN" sz="6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endParaRPr lang="en-US" sz="6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64237"/>
                <a:ext cx="3120270" cy="2278060"/>
              </a:xfrm>
              <a:prstGeom prst="rect">
                <a:avLst/>
              </a:prstGeom>
              <a:blipFill>
                <a:blip r:embed="rId16"/>
                <a:stretch>
                  <a:fillRect b="-8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95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6600" dirty="0" smtClean="0"/>
                  <a:t>;</a:t>
                </a:r>
                <a:endParaRPr lang="en-US" sz="6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274" y="5988638"/>
                <a:ext cx="3120270" cy="1534972"/>
              </a:xfrm>
              <a:prstGeom prst="rect">
                <a:avLst/>
              </a:prstGeom>
              <a:blipFill>
                <a:blip r:embed="rId17"/>
                <a:stretch>
                  <a:fillRect t="-397" r="-8203" b="-150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150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</m:oMath>
                </a14:m>
                <a:r>
                  <a:rPr lang="vi-VN" sz="66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660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078" y="6006612"/>
                <a:ext cx="4338676" cy="1549463"/>
              </a:xfrm>
              <a:prstGeom prst="rect">
                <a:avLst/>
              </a:prstGeom>
              <a:blipFill>
                <a:blip r:embed="rId18"/>
                <a:stretch>
                  <a:fillRect b="-149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6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15000" y="71300"/>
            <a:ext cx="7668064" cy="1860119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5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algn="ctr"/>
              <a:r>
                <a:rPr lang="en-US" sz="8000" b="1" dirty="0" err="1" smtClean="0">
                  <a:solidFill>
                    <a:srgbClr val="C00000"/>
                  </a:solidFill>
                </a:rPr>
                <a:t>Vận</a:t>
              </a:r>
              <a:r>
                <a:rPr lang="en-US" sz="80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8000" b="1" dirty="0" err="1" smtClean="0">
                  <a:solidFill>
                    <a:srgbClr val="C00000"/>
                  </a:solidFill>
                </a:rPr>
                <a:t>dụng</a:t>
              </a:r>
              <a:endParaRPr lang="vi-VN" sz="8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1756218" y="278380"/>
            <a:ext cx="2348424" cy="7685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380424">
            <a:off x="16791465" y="-1327723"/>
            <a:ext cx="1166687" cy="34314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508057">
            <a:off x="4610156" y="-16193"/>
            <a:ext cx="2625654" cy="67250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52723">
            <a:off x="-148232" y="7585223"/>
            <a:ext cx="2071506" cy="27217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8054" y="2103238"/>
            <a:ext cx="17716500" cy="18528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2.35.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3508" y="4172434"/>
            <a:ext cx="2556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0" i="1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213331"/>
            <a:ext cx="15925799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/>
              <a:t>+18 </a:t>
            </a:r>
            <a:r>
              <a:rPr lang="fr-FR" sz="4400" dirty="0" err="1"/>
              <a:t>và</a:t>
            </a:r>
            <a:r>
              <a:rPr lang="fr-FR" sz="4400" dirty="0"/>
              <a:t> 35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ƯCLN(18,35)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+ 27 </a:t>
            </a:r>
            <a:r>
              <a:rPr lang="fr-FR" sz="4400" dirty="0" err="1"/>
              <a:t>và</a:t>
            </a:r>
            <a:r>
              <a:rPr lang="fr-FR" sz="4400" dirty="0"/>
              <a:t> 16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những</a:t>
            </a:r>
            <a:r>
              <a:rPr lang="fr-FR" sz="4400" dirty="0"/>
              <a:t> ƯCLN ( 27,16) = 1</a:t>
            </a:r>
            <a:endParaRPr lang="en-US" sz="4400" dirty="0"/>
          </a:p>
          <a:p>
            <a:pPr algn="just">
              <a:lnSpc>
                <a:spcPct val="150000"/>
              </a:lnSpc>
            </a:pPr>
            <a:r>
              <a:rPr lang="fr-FR" sz="4400" dirty="0"/>
              <a:t>+ 15 </a:t>
            </a:r>
            <a:r>
              <a:rPr lang="fr-FR" sz="4400" dirty="0" err="1"/>
              <a:t>và</a:t>
            </a:r>
            <a:r>
              <a:rPr lang="fr-FR" sz="4400" dirty="0"/>
              <a:t> 49 </a:t>
            </a:r>
            <a:r>
              <a:rPr lang="fr-FR" sz="4400" dirty="0" err="1"/>
              <a:t>đều</a:t>
            </a:r>
            <a:r>
              <a:rPr lang="fr-FR" sz="4400" dirty="0"/>
              <a:t> là </a:t>
            </a:r>
            <a:r>
              <a:rPr lang="fr-FR" sz="4400" dirty="0" err="1"/>
              <a:t>hợp</a:t>
            </a:r>
            <a:r>
              <a:rPr lang="fr-FR" sz="4400" dirty="0"/>
              <a:t> </a:t>
            </a:r>
            <a:r>
              <a:rPr lang="fr-FR" sz="4400" dirty="0" err="1"/>
              <a:t>số</a:t>
            </a:r>
            <a:r>
              <a:rPr lang="fr-FR" sz="4400" dirty="0"/>
              <a:t>, </a:t>
            </a:r>
            <a:r>
              <a:rPr lang="fr-FR" sz="4400" dirty="0" err="1"/>
              <a:t>nhưng</a:t>
            </a:r>
            <a:r>
              <a:rPr lang="fr-FR" sz="4400" dirty="0"/>
              <a:t> ƯCLN (15, 49) = </a:t>
            </a:r>
            <a:r>
              <a:rPr lang="fr-FR" sz="4400" dirty="0" smtClean="0"/>
              <a:t>1</a:t>
            </a:r>
          </a:p>
          <a:p>
            <a:pPr algn="just">
              <a:lnSpc>
                <a:spcPct val="150000"/>
              </a:lnSpc>
            </a:pPr>
            <a:r>
              <a:rPr lang="fr-FR" sz="4400" dirty="0" smtClean="0"/>
              <a:t>…………………………………………………………………………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uiExpand="1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Đọc và ghi nhớ nội dung chính của bài.</a:t>
              </a:r>
              <a:endParaRPr lang="en-US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 smtClean="0">
                <a:solidFill>
                  <a:srgbClr val="000000"/>
                </a:solidFill>
              </a:rPr>
              <a:t>HƯỚNG DẪN VỀ NHÀ</a:t>
            </a:r>
            <a:endParaRPr lang="en-US" sz="7200" dirty="0">
              <a:solidFill>
                <a:srgbClr val="000000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5127" y="-884545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207245" flipV="1">
            <a:off x="15984500" y="-11248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Vận dụng kiến thức làm bài tập </a:t>
              </a:r>
              <a:r>
                <a:rPr lang="pt-BR" sz="4400" b="1" dirty="0"/>
                <a:t>2.31</a:t>
              </a:r>
              <a:r>
                <a:rPr lang="pt-BR" sz="4400" dirty="0"/>
                <a:t> + </a:t>
              </a:r>
              <a:r>
                <a:rPr lang="pt-BR" sz="4400" b="1" dirty="0"/>
                <a:t>2.32</a:t>
              </a:r>
              <a:endParaRPr lang="en-US" sz="44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4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en-US" sz="4400" dirty="0"/>
                <a:t>- </a:t>
              </a:r>
              <a:r>
                <a:rPr lang="en-US" sz="4400" dirty="0" err="1" smtClean="0"/>
                <a:t>Đọc</a:t>
              </a:r>
              <a:r>
                <a:rPr lang="en-US" sz="4400" dirty="0" smtClean="0"/>
                <a:t>, </a:t>
              </a:r>
              <a:r>
                <a:rPr lang="en-US" sz="4400" dirty="0" err="1" smtClean="0"/>
                <a:t>tìm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hiểu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thêm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mục</a:t>
              </a:r>
              <a:r>
                <a:rPr lang="en-US" sz="4400" dirty="0" smtClean="0"/>
                <a:t> “</a:t>
              </a:r>
              <a:r>
                <a:rPr lang="en-US" sz="4400" b="1" dirty="0" err="1" smtClean="0"/>
                <a:t>Em</a:t>
              </a:r>
              <a:r>
                <a:rPr lang="en-US" sz="4400" b="1" dirty="0" smtClean="0"/>
                <a:t> </a:t>
              </a:r>
              <a:r>
                <a:rPr lang="en-US" sz="4400" b="1" dirty="0" err="1" smtClean="0"/>
                <a:t>có</a:t>
              </a:r>
              <a:r>
                <a:rPr lang="en-US" sz="4400" b="1" dirty="0" smtClean="0"/>
                <a:t> </a:t>
              </a:r>
              <a:r>
                <a:rPr lang="en-US" sz="4400" b="1" dirty="0" err="1" smtClean="0"/>
                <a:t>biết</a:t>
              </a:r>
              <a:r>
                <a:rPr lang="en-US" sz="4400" dirty="0" smtClean="0"/>
                <a:t>”</a:t>
              </a:r>
              <a:endParaRPr lang="en-US" sz="4400" dirty="0"/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400" dirty="0"/>
                <a:t>- </a:t>
              </a:r>
              <a:r>
                <a:rPr lang="en-US" sz="4400" dirty="0" err="1" smtClean="0"/>
                <a:t>Đọc</a:t>
              </a:r>
              <a:r>
                <a:rPr lang="vi-VN" sz="4400" dirty="0" smtClean="0"/>
                <a:t> </a:t>
              </a:r>
              <a:r>
                <a:rPr lang="vi-VN" sz="4400" dirty="0"/>
                <a:t>trước bài  “</a:t>
              </a:r>
              <a:r>
                <a:rPr lang="vi-VN" sz="4400" b="1" dirty="0"/>
                <a:t>Bội </a:t>
              </a:r>
              <a:r>
                <a:rPr lang="vi-VN" sz="4400" b="1" dirty="0" smtClean="0"/>
                <a:t>chung</a:t>
              </a:r>
              <a:r>
                <a:rPr lang="en-US" sz="4400" b="1" dirty="0" smtClean="0"/>
                <a:t>. B</a:t>
              </a:r>
              <a:r>
                <a:rPr lang="vi-VN" sz="4400" b="1" dirty="0" smtClean="0"/>
                <a:t>ội </a:t>
              </a:r>
              <a:r>
                <a:rPr lang="vi-VN" sz="4400" b="1" dirty="0"/>
                <a:t>chung nhỏ nhất</a:t>
              </a:r>
              <a:r>
                <a:rPr lang="vi-VN" sz="4400" dirty="0"/>
                <a:t>”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1112">
            <a:off x="18516537" y="1631403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881088" y="7034880"/>
            <a:ext cx="1061203" cy="1061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611161">
            <a:off x="1590525" y="1237726"/>
            <a:ext cx="862233" cy="19317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2892" y="2937140"/>
            <a:ext cx="123175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CHUNG.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ƯỚC CHUNG LỚN 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</a:p>
          <a:p>
            <a:pPr algn="ctr">
              <a:lnSpc>
                <a:spcPct val="120000"/>
              </a:lnSpc>
            </a:pP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5351" y="80281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 smtClean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297298" y="720819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9396">
            <a:off x="-145601" y="7383476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840615">
            <a:off x="93921" y="1217356"/>
            <a:ext cx="2348424" cy="76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  <a:endPara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60692" y="5822002"/>
            <a:ext cx="2146240" cy="26554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3099" y="1026455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96131" y="4855276"/>
            <a:ext cx="11413550" cy="967894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6707" y="7675510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45081" y="4855276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22224" y="7647755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07991">
            <a:off x="13357983" y="6724328"/>
            <a:ext cx="1811439" cy="2772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26989" y="2372089"/>
            <a:ext cx="13429747" cy="7169185"/>
            <a:chOff x="0" y="0"/>
            <a:chExt cx="10821129" cy="577663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3599" y="1028700"/>
            <a:ext cx="6584717" cy="3067784"/>
            <a:chOff x="0" y="0"/>
            <a:chExt cx="3435356" cy="11384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DF5B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6910" y="745988"/>
            <a:ext cx="3020414" cy="72086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20708" y="2511319"/>
            <a:ext cx="5941248" cy="1229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13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03959">
            <a:off x="14814656" y="5516273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2419">
            <a:off x="166453" y="5347353"/>
            <a:ext cx="3069916" cy="24623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627376">
            <a:off x="3129658" y="1422052"/>
            <a:ext cx="947383" cy="212253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59960" y="4646510"/>
            <a:ext cx="12596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LỚN NHẤT</a:t>
            </a:r>
            <a:endParaRPr lang="vi-VN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861" y="6475745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CÁCH TÌM ƯỚC CHUNG LỚN NHẤT</a:t>
            </a:r>
            <a:endParaRPr lang="vi-VN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974">
            <a:off x="239374" y="6760829"/>
            <a:ext cx="1344592" cy="27571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449354" y="8679201"/>
            <a:ext cx="2797216" cy="19790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26838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ƯỚC CHUNG VÀ ƯỚC CHUNG LỚN NHẤT</a:t>
            </a:r>
            <a:endParaRPr lang="vi-VN" sz="4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685" y="1711139"/>
            <a:ext cx="1479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Ư(24)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Ư(28)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34280"/>
              </p:ext>
            </p:extLst>
          </p:nvPr>
        </p:nvGraphicFramePr>
        <p:xfrm>
          <a:off x="3524260" y="2571739"/>
          <a:ext cx="12166549" cy="23367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2526">
                  <a:extLst>
                    <a:ext uri="{9D8B030D-6E8A-4147-A177-3AD203B41FA5}">
                      <a16:colId xmlns:a16="http://schemas.microsoft.com/office/drawing/2014/main" val="571246465"/>
                    </a:ext>
                  </a:extLst>
                </a:gridCol>
                <a:gridCol w="1262070">
                  <a:extLst>
                    <a:ext uri="{9D8B030D-6E8A-4147-A177-3AD203B41FA5}">
                      <a16:colId xmlns:a16="http://schemas.microsoft.com/office/drawing/2014/main" val="1123958686"/>
                    </a:ext>
                  </a:extLst>
                </a:gridCol>
                <a:gridCol w="1154748">
                  <a:extLst>
                    <a:ext uri="{9D8B030D-6E8A-4147-A177-3AD203B41FA5}">
                      <a16:colId xmlns:a16="http://schemas.microsoft.com/office/drawing/2014/main" val="2337565843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3251101030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4248703735"/>
                    </a:ext>
                  </a:extLst>
                </a:gridCol>
                <a:gridCol w="1208409">
                  <a:extLst>
                    <a:ext uri="{9D8B030D-6E8A-4147-A177-3AD203B41FA5}">
                      <a16:colId xmlns:a16="http://schemas.microsoft.com/office/drawing/2014/main" val="2748376937"/>
                    </a:ext>
                  </a:extLst>
                </a:gridCol>
                <a:gridCol w="1137326">
                  <a:extLst>
                    <a:ext uri="{9D8B030D-6E8A-4147-A177-3AD203B41FA5}">
                      <a16:colId xmlns:a16="http://schemas.microsoft.com/office/drawing/2014/main" val="2912031400"/>
                    </a:ext>
                  </a:extLst>
                </a:gridCol>
                <a:gridCol w="1240382">
                  <a:extLst>
                    <a:ext uri="{9D8B030D-6E8A-4147-A177-3AD203B41FA5}">
                      <a16:colId xmlns:a16="http://schemas.microsoft.com/office/drawing/2014/main" val="443381412"/>
                    </a:ext>
                  </a:extLst>
                </a:gridCol>
                <a:gridCol w="1105353">
                  <a:extLst>
                    <a:ext uri="{9D8B030D-6E8A-4147-A177-3AD203B41FA5}">
                      <a16:colId xmlns:a16="http://schemas.microsoft.com/office/drawing/2014/main" val="820551353"/>
                    </a:ext>
                  </a:extLst>
                </a:gridCol>
              </a:tblGrid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Ư(24)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511594"/>
                  </a:ext>
                </a:extLst>
              </a:tr>
              <a:tr h="116835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Tập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2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Ư(28)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591667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9425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9425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26376" y="2593768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51416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93627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8081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46352" y="263521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46352" y="3825862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14623" y="2622446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42856" y="2675923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19319" y="5126151"/>
            <a:ext cx="1392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ƯC(24, 28)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24,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28.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ƯC(24,28).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75264" y="6720711"/>
            <a:ext cx="16074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ƯC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(24, 28) = { 1; 2; 4}</a:t>
            </a:r>
            <a:endParaRPr lang="vi-VN" sz="4000" b="1" dirty="0"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94358" y="7699718"/>
            <a:ext cx="11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ƯC(24, 28).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62089" y="8532977"/>
            <a:ext cx="891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000" b="1" dirty="0"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2324870" y="786933"/>
            <a:ext cx="1003865" cy="1104251"/>
          </a:xfrm>
          <a:prstGeom prst="rect">
            <a:avLst/>
          </a:prstGeom>
        </p:spPr>
      </p:pic>
      <p:sp>
        <p:nvSpPr>
          <p:cNvPr id="47" name="Title 2"/>
          <p:cNvSpPr txBox="1">
            <a:spLocks/>
          </p:cNvSpPr>
          <p:nvPr/>
        </p:nvSpPr>
        <p:spPr>
          <a:xfrm>
            <a:off x="3398802" y="964194"/>
            <a:ext cx="13944593" cy="8588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 err="1" smtClean="0"/>
              <a:t>Ước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chung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ước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chung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lớn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nhất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của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hai</a:t>
            </a:r>
            <a:r>
              <a:rPr lang="en-US" sz="4000" b="1" dirty="0" smtClean="0"/>
              <a:t> hay </a:t>
            </a:r>
            <a:r>
              <a:rPr lang="en-US" sz="4000" b="1" dirty="0" err="1" smtClean="0"/>
              <a:t>nhiều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số</a:t>
            </a:r>
            <a:endParaRPr lang="vi-VN" sz="40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302025" y="1737978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HĐ1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38833" y="5380130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HĐ2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244112" y="7793056"/>
            <a:ext cx="1352528" cy="6145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HĐ3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0" grpId="0"/>
      <p:bldP spid="21" grpId="0"/>
      <p:bldP spid="32" grpId="0"/>
      <p:bldP spid="37" grpId="0"/>
      <p:bldP spid="42" grpId="0"/>
      <p:bldP spid="43" grpId="0"/>
      <p:bldP spid="44" grpId="0"/>
      <p:bldP spid="47" grpId="0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53163">
            <a:off x="17022056" y="-342766"/>
            <a:ext cx="1561645" cy="20757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7185" y="5217904"/>
            <a:ext cx="16037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ƯC(a, 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b;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1580" y="6304643"/>
            <a:ext cx="1204382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ƯCLN(a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6475" y="7625601"/>
            <a:ext cx="10552111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ƯC(a, 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ƯCLN(a, b)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vi-VN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82077" y="50132"/>
            <a:ext cx="14883784" cy="4857162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Ước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chung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lớn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cs typeface="Arial"/>
                <a:sym typeface="Arial"/>
              </a:rPr>
              <a:t>nhất</a:t>
            </a:r>
            <a:r>
              <a:rPr lang="en-US" sz="4800" b="1" kern="0" dirty="0" smtClean="0">
                <a:solidFill>
                  <a:srgbClr val="FF0000"/>
                </a:solidFill>
                <a:cs typeface="Arial"/>
                <a:sym typeface="Arial"/>
              </a:rPr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hai</a:t>
            </a:r>
            <a:r>
              <a:rPr lang="en-US" sz="4800" dirty="0"/>
              <a:t> hay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lớn</a:t>
            </a:r>
            <a:r>
              <a:rPr lang="en-US" sz="4800" dirty="0"/>
              <a:t> </a:t>
            </a:r>
            <a:r>
              <a:rPr lang="en-US" sz="4800" dirty="0" err="1"/>
              <a:t>nhất</a:t>
            </a:r>
            <a:r>
              <a:rPr lang="en-US" sz="4800" dirty="0"/>
              <a:t> </a:t>
            </a:r>
            <a:r>
              <a:rPr lang="en-US" sz="4800" dirty="0" err="1"/>
              <a:t>trong</a:t>
            </a:r>
            <a:r>
              <a:rPr lang="en-US" sz="4800" dirty="0"/>
              <a:t> </a:t>
            </a:r>
            <a:r>
              <a:rPr lang="en-US" sz="4800" dirty="0" err="1"/>
              <a:t>tập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r>
              <a:rPr lang="en-US" sz="4800" dirty="0"/>
              <a:t> </a:t>
            </a:r>
            <a:r>
              <a:rPr lang="en-US" sz="4800" dirty="0" err="1"/>
              <a:t>tất</a:t>
            </a:r>
            <a:r>
              <a:rPr lang="en-US" sz="4800" dirty="0"/>
              <a:t> </a:t>
            </a:r>
            <a:r>
              <a:rPr lang="en-US" sz="4800" dirty="0" err="1"/>
              <a:t>cả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</a:t>
            </a:r>
            <a:r>
              <a:rPr lang="en-US" sz="4800" dirty="0" err="1"/>
              <a:t>ước</a:t>
            </a:r>
            <a:r>
              <a:rPr lang="en-US" sz="4800" dirty="0"/>
              <a:t> </a:t>
            </a:r>
            <a:r>
              <a:rPr lang="en-US" sz="4800" dirty="0" err="1"/>
              <a:t>chung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đó</a:t>
            </a:r>
            <a:r>
              <a:rPr lang="en-US" sz="4800" dirty="0"/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endParaRPr lang="en-US" sz="4800" kern="0" dirty="0">
              <a:solidFill>
                <a:srgbClr val="000E3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1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uiExpand="1" build="allAtOnce" animBg="1"/>
      <p:bldP spid="22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5855000" cy="1749479"/>
            <a:chOff x="-521000" y="-20521"/>
            <a:chExt cx="5855000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4771439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5855000" cy="1002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6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60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3722" y="156666"/>
            <a:ext cx="6407280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sz="44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3664" y="2758165"/>
            <a:ext cx="8684717" cy="1055200"/>
            <a:chOff x="-1131619" y="-3445805"/>
            <a:chExt cx="6438345" cy="152277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5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Ư(18) =  {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9; 18}</a:t>
              </a:r>
            </a:p>
            <a:p>
              <a:pPr algn="just">
                <a:lnSpc>
                  <a:spcPct val="130000"/>
                </a:lnSpc>
              </a:pP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050487" y="71092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55156" y="448121"/>
            <a:ext cx="619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ƯCLN(18, 30)</a:t>
            </a:r>
            <a:endParaRPr lang="vi-VN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32881" y="6347685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 smtClean="0"/>
                <a:t>ƯC(18, 30) = {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1; 2; 3; 6</a:t>
              </a:r>
              <a:r>
                <a:rPr lang="en-US" sz="4000" dirty="0" smtClean="0"/>
                <a:t>}.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46284" y="4618008"/>
            <a:ext cx="8684717" cy="1055200"/>
            <a:chOff x="-1131619" y="-2076137"/>
            <a:chExt cx="6438345" cy="1522777"/>
          </a:xfrm>
          <a:solidFill>
            <a:schemeClr val="bg1"/>
          </a:solidFill>
        </p:grpSpPr>
        <p:sp>
          <p:nvSpPr>
            <p:cNvPr id="22" name="Freeform 8"/>
            <p:cNvSpPr/>
            <p:nvPr/>
          </p:nvSpPr>
          <p:spPr>
            <a:xfrm>
              <a:off x="-1131619" y="-2076137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Ư(30) =  {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5; </a:t>
              </a:r>
              <a:r>
                <a:rPr lang="en-US" sz="4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10; 15; 30}</a:t>
              </a:r>
              <a:endParaRPr lang="vi-VN" sz="4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853664" y="7886700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2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 smtClean="0"/>
                <a:t>ƯCLN(18, 30) = </a:t>
              </a:r>
              <a:r>
                <a:rPr lang="en-US" sz="4000" b="1" dirty="0" smtClean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4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2502</Words>
  <Application>Microsoft Office PowerPoint</Application>
  <PresentationFormat>Custom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Cambria Math</vt:lpstr>
      <vt:lpstr>Arial</vt:lpstr>
      <vt:lpstr>Times New Roman</vt:lpstr>
      <vt:lpstr>Symbol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147</cp:revision>
  <dcterms:created xsi:type="dcterms:W3CDTF">2006-08-16T00:00:00Z</dcterms:created>
  <dcterms:modified xsi:type="dcterms:W3CDTF">2021-09-27T14:58:12Z</dcterms:modified>
  <dc:identifier>DAEoZ-n91lM</dc:identifier>
</cp:coreProperties>
</file>