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697" r:id="rId5"/>
  </p:sldMasterIdLst>
  <p:notesMasterIdLst>
    <p:notesMasterId r:id="rId33"/>
  </p:notesMasterIdLst>
  <p:sldIdLst>
    <p:sldId id="257" r:id="rId6"/>
    <p:sldId id="347" r:id="rId7"/>
    <p:sldId id="263" r:id="rId8"/>
    <p:sldId id="634" r:id="rId9"/>
    <p:sldId id="282" r:id="rId10"/>
    <p:sldId id="286" r:id="rId11"/>
    <p:sldId id="283" r:id="rId12"/>
    <p:sldId id="348" r:id="rId13"/>
    <p:sldId id="349" r:id="rId14"/>
    <p:sldId id="297" r:id="rId15"/>
    <p:sldId id="280" r:id="rId16"/>
    <p:sldId id="292" r:id="rId17"/>
    <p:sldId id="293" r:id="rId18"/>
    <p:sldId id="635" r:id="rId19"/>
    <p:sldId id="295" r:id="rId20"/>
    <p:sldId id="580" r:id="rId21"/>
    <p:sldId id="350" r:id="rId22"/>
    <p:sldId id="625" r:id="rId23"/>
    <p:sldId id="631" r:id="rId24"/>
    <p:sldId id="307" r:id="rId25"/>
    <p:sldId id="636" r:id="rId26"/>
    <p:sldId id="309" r:id="rId27"/>
    <p:sldId id="338" r:id="rId28"/>
    <p:sldId id="287" r:id="rId29"/>
    <p:sldId id="310" r:id="rId30"/>
    <p:sldId id="613" r:id="rId31"/>
    <p:sldId id="6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D2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4660"/>
  </p:normalViewPr>
  <p:slideViewPr>
    <p:cSldViewPr snapToGrid="0">
      <p:cViewPr varScale="1">
        <p:scale>
          <a:sx n="81" d="100"/>
          <a:sy n="81" d="100"/>
        </p:scale>
        <p:origin x="86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06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9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113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333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286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92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34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93180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416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3"/>
            <a:ext cx="775136" cy="246221"/>
          </a:xfrm>
          <a:prstGeom prst="rect">
            <a:avLst/>
          </a:prstGeom>
        </p:spPr>
        <p:txBody>
          <a:bodyPr wrap="square">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6944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476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572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563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9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914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4045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774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8113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95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090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5577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54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9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9/25/2025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9/25/2025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20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9/25/2025</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6" r:id="rId6"/>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855134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47.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37.gi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gif"/><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3327046"/>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229348" y="2402237"/>
            <a:ext cx="9319964"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XÃ HỘI NGUYÊN THỦY</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3">
            <a:alpha val="63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756073"/>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735291"/>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213B12-1387-8D42-8EB0-6B56F6E6F792}"/>
              </a:ext>
            </a:extLst>
          </p:cNvPr>
          <p:cNvGrpSpPr/>
          <p:nvPr/>
        </p:nvGrpSpPr>
        <p:grpSpPr>
          <a:xfrm>
            <a:off x="6350" y="0"/>
            <a:ext cx="12185649" cy="7651683"/>
            <a:chOff x="6350" y="0"/>
            <a:chExt cx="12185649" cy="7651683"/>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0"/>
              <a:ext cx="12185649" cy="3674899"/>
            </a:xfrm>
            <a:prstGeom prst="rect">
              <a:avLst/>
            </a:prstGeom>
          </p:spPr>
        </p:pic>
      </p:grpSp>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91" y="4604913"/>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58622" y="3847364"/>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2434921" y="4738816"/>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094" y="4298535"/>
            <a:ext cx="1757061" cy="3267706"/>
          </a:xfrm>
          <a:prstGeom prst="rect">
            <a:avLst/>
          </a:prstGeom>
        </p:spPr>
      </p:pic>
      <p:sp>
        <p:nvSpPr>
          <p:cNvPr id="284" name="Rectangle: Rounded Corners 283">
            <a:extLst>
              <a:ext uri="{FF2B5EF4-FFF2-40B4-BE49-F238E27FC236}">
                <a16:creationId xmlns:a16="http://schemas.microsoft.com/office/drawing/2014/main" id="{EA347760-7F9F-4FC2-8205-1447C61AAC25}"/>
              </a:ext>
            </a:extLst>
          </p:cNvPr>
          <p:cNvSpPr/>
          <p:nvPr/>
        </p:nvSpPr>
        <p:spPr>
          <a:xfrm>
            <a:off x="1583638" y="-30902"/>
            <a:ext cx="9612360" cy="653438"/>
          </a:xfrm>
          <a:prstGeom prst="roundRect">
            <a:avLst/>
          </a:prstGeom>
          <a:solidFill>
            <a:schemeClr val="tx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Quan sát hình ảnh kết hợp đọc SGK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3238" y="5821428"/>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78359" y="5058603"/>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a:cxnSpLocks/>
          </p:cNvCxnSpPr>
          <p:nvPr/>
        </p:nvCxnSpPr>
        <p:spPr>
          <a:xfrm flipH="1">
            <a:off x="5084570" y="3700018"/>
            <a:ext cx="31244" cy="3866223"/>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54026" y="2974170"/>
            <a:ext cx="2106722" cy="1722556"/>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420175" y="2722526"/>
            <a:ext cx="1879302" cy="1656134"/>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285" name="Table 10">
            <a:extLst>
              <a:ext uri="{FF2B5EF4-FFF2-40B4-BE49-F238E27FC236}">
                <a16:creationId xmlns:a16="http://schemas.microsoft.com/office/drawing/2014/main" id="{834D48ED-1D94-47DA-86AA-918C378B0209}"/>
              </a:ext>
            </a:extLst>
          </p:cNvPr>
          <p:cNvGraphicFramePr>
            <a:graphicFrameLocks noGrp="1"/>
          </p:cNvGraphicFramePr>
          <p:nvPr>
            <p:extLst>
              <p:ext uri="{D42A27DB-BD31-4B8C-83A1-F6EECF244321}">
                <p14:modId xmlns:p14="http://schemas.microsoft.com/office/powerpoint/2010/main" val="159480892"/>
              </p:ext>
            </p:extLst>
          </p:nvPr>
        </p:nvGraphicFramePr>
        <p:xfrm>
          <a:off x="69416" y="695277"/>
          <a:ext cx="12122584" cy="1583616"/>
        </p:xfrm>
        <a:graphic>
          <a:graphicData uri="http://schemas.openxmlformats.org/drawingml/2006/table">
            <a:tbl>
              <a:tblPr firstRow="1" bandRow="1">
                <a:tableStyleId>{5940675A-B579-460E-94D1-54222C63F5DA}</a:tableStyleId>
              </a:tblPr>
              <a:tblGrid>
                <a:gridCol w="3740038">
                  <a:extLst>
                    <a:ext uri="{9D8B030D-6E8A-4147-A177-3AD203B41FA5}">
                      <a16:colId xmlns:a16="http://schemas.microsoft.com/office/drawing/2014/main" val="2861236017"/>
                    </a:ext>
                  </a:extLst>
                </a:gridCol>
                <a:gridCol w="4863727">
                  <a:extLst>
                    <a:ext uri="{9D8B030D-6E8A-4147-A177-3AD203B41FA5}">
                      <a16:colId xmlns:a16="http://schemas.microsoft.com/office/drawing/2014/main" val="1685231737"/>
                    </a:ext>
                  </a:extLst>
                </a:gridCol>
                <a:gridCol w="3518819">
                  <a:extLst>
                    <a:ext uri="{9D8B030D-6E8A-4147-A177-3AD203B41FA5}">
                      <a16:colId xmlns:a16="http://schemas.microsoft.com/office/drawing/2014/main" val="1749592972"/>
                    </a:ext>
                  </a:extLst>
                </a:gridCol>
              </a:tblGrid>
              <a:tr h="321833">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069357284"/>
                  </a:ext>
                </a:extLst>
              </a:tr>
              <a:tr h="563208">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53687107"/>
                  </a:ext>
                </a:extLst>
              </a:tr>
              <a:tr h="563208">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886820717"/>
                  </a:ext>
                </a:extLst>
              </a:tr>
            </a:tbl>
          </a:graphicData>
        </a:graphic>
      </p:graphicFrame>
    </p:spTree>
    <p:extLst>
      <p:ext uri="{BB962C8B-B14F-4D97-AF65-F5344CB8AC3E}">
        <p14:creationId xmlns:p14="http://schemas.microsoft.com/office/powerpoint/2010/main" val="2408440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14:bounceEnd="50000">
                                          <p:cBhvr additive="base">
                                            <p:cTn id="7" dur="500" fill="hold"/>
                                            <p:tgtEl>
                                              <p:spTgt spid="28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14:bounceEnd="50000">
                                          <p:cBhvr additive="base">
                                            <p:cTn id="11" dur="500" fill="hold"/>
                                            <p:tgtEl>
                                              <p:spTgt spid="28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14:presetBounceEnd="5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50000">
                                          <p:cBhvr additive="base">
                                            <p:cTn id="1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50000">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14:bounceEnd="50000">
                                          <p:cBhvr additive="base">
                                            <p:cTn id="32"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50000">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14:bounceEnd="50000">
                                          <p:cBhvr additive="base">
                                            <p:cTn id="36" dur="500" fill="hold"/>
                                            <p:tgtEl>
                                              <p:spTgt spid="29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50000">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14:bounceEnd="50000">
                                          <p:cBhvr additive="base">
                                            <p:cTn id="4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5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50000">
                                          <p:cBhvr additive="base">
                                            <p:cTn id="4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50000">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14:bounceEnd="50000">
                                          <p:cBhvr additive="base">
                                            <p:cTn id="4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cBhvr additive="base">
                                            <p:cTn id="36" dur="500" fill="hold"/>
                                            <p:tgtEl>
                                              <p:spTgt spid="291"/>
                                            </p:tgtEl>
                                            <p:attrNameLst>
                                              <p:attrName>ppt_x</p:attrName>
                                            </p:attrNameLst>
                                          </p:cBhvr>
                                          <p:tavLst>
                                            <p:tav tm="0">
                                              <p:val>
                                                <p:strVal val="#ppt_x"/>
                                              </p:val>
                                            </p:tav>
                                            <p:tav tm="100000">
                                              <p:val>
                                                <p:strVal val="#ppt_x"/>
                                              </p:val>
                                            </p:tav>
                                          </p:tavLst>
                                        </p:anim>
                                        <p:anim calcmode="lin" valueType="num">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2431675126"/>
              </p:ext>
            </p:extLst>
          </p:nvPr>
        </p:nvGraphicFramePr>
        <p:xfrm>
          <a:off x="5625838" y="593561"/>
          <a:ext cx="6544640" cy="4773774"/>
        </p:xfrm>
        <a:graphic>
          <a:graphicData uri="http://schemas.openxmlformats.org/drawingml/2006/table">
            <a:tbl>
              <a:tblPr firstRow="1" bandRow="1">
                <a:tableStyleId>{616DA210-FB5B-4158-B5E0-FEB733F419BA}</a:tableStyleId>
              </a:tblPr>
              <a:tblGrid>
                <a:gridCol w="1523462">
                  <a:extLst>
                    <a:ext uri="{9D8B030D-6E8A-4147-A177-3AD203B41FA5}">
                      <a16:colId xmlns:a16="http://schemas.microsoft.com/office/drawing/2014/main" val="2861236017"/>
                    </a:ext>
                  </a:extLst>
                </a:gridCol>
                <a:gridCol w="2376529">
                  <a:extLst>
                    <a:ext uri="{9D8B030D-6E8A-4147-A177-3AD203B41FA5}">
                      <a16:colId xmlns:a16="http://schemas.microsoft.com/office/drawing/2014/main" val="1685231737"/>
                    </a:ext>
                  </a:extLst>
                </a:gridCol>
                <a:gridCol w="2644649">
                  <a:extLst>
                    <a:ext uri="{9D8B030D-6E8A-4147-A177-3AD203B41FA5}">
                      <a16:colId xmlns:a16="http://schemas.microsoft.com/office/drawing/2014/main" val="1749592972"/>
                    </a:ext>
                  </a:extLst>
                </a:gridCol>
              </a:tblGrid>
              <a:tr h="850040">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1961867">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1450</a:t>
                      </a:r>
                      <a:r>
                        <a:rPr lang="en-US" sz="2400" dirty="0">
                          <a:latin typeface="Times New Roman" panose="02020603050405020304" pitchFamily="18" charset="0"/>
                          <a:cs typeface="Times New Roman" panose="02020603050405020304" pitchFamily="18" charset="0"/>
                        </a:rPr>
                        <a:t>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1961867">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109330" y="5960894"/>
            <a:ext cx="12061150" cy="81500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Theo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nhờ</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đâu</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càng</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8812" cy="5960894"/>
          </a:xfrm>
          <a:prstGeom prst="rect">
            <a:avLst/>
          </a:prstGeom>
        </p:spPr>
      </p:pic>
    </p:spTree>
    <p:extLst>
      <p:ext uri="{BB962C8B-B14F-4D97-AF65-F5344CB8AC3E}">
        <p14:creationId xmlns:p14="http://schemas.microsoft.com/office/powerpoint/2010/main" val="211989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pic>
        <p:nvPicPr>
          <p:cNvPr id="4" name="Picture 2">
            <a:extLst>
              <a:ext uri="{FF2B5EF4-FFF2-40B4-BE49-F238E27FC236}">
                <a16:creationId xmlns:a16="http://schemas.microsoft.com/office/drawing/2014/main" id="{356E0EFD-AC4B-D746-966F-12E69913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021" y="255762"/>
            <a:ext cx="6122590" cy="18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A986A-1F85-5FB2-0DC5-080F8338FEB0}"/>
              </a:ext>
            </a:extLst>
          </p:cNvPr>
          <p:cNvPicPr>
            <a:picLocks noChangeAspect="1"/>
          </p:cNvPicPr>
          <p:nvPr/>
        </p:nvPicPr>
        <p:blipFill rotWithShape="1">
          <a:blip r:embed="rId2">
            <a:extLst>
              <a:ext uri="{28A0092B-C50C-407E-A947-70E740481C1C}">
                <a14:useLocalDpi xmlns:a14="http://schemas.microsoft.com/office/drawing/2010/main" val="0"/>
              </a:ext>
            </a:extLst>
          </a:blip>
          <a:srcRect l="1090" t="2003" r="1144" b="3259"/>
          <a:stretch/>
        </p:blipFill>
        <p:spPr>
          <a:xfrm>
            <a:off x="0" y="0"/>
            <a:ext cx="12192000" cy="6862412"/>
          </a:xfrm>
          <a:prstGeom prst="rect">
            <a:avLst/>
          </a:prstGeom>
        </p:spPr>
      </p:pic>
    </p:spTree>
    <p:extLst>
      <p:ext uri="{BB962C8B-B14F-4D97-AF65-F5344CB8AC3E}">
        <p14:creationId xmlns:p14="http://schemas.microsoft.com/office/powerpoint/2010/main" val="57659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013797" y="2725756"/>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289004" y="3608343"/>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497352" y="4947023"/>
            <a:ext cx="4216347" cy="731244"/>
            <a:chOff x="7529355" y="4461340"/>
            <a:chExt cx="4216347" cy="731244"/>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529355" y="4461340"/>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712716" y="44846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653425" y="3323009"/>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B2DFA-1222-9F4D-871D-B9F326BFD661}"/>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F5ED539-EE13-874F-95AF-24E134445B2C}"/>
              </a:ext>
            </a:extLst>
          </p:cNvPr>
          <p:cNvGrpSpPr/>
          <p:nvPr/>
        </p:nvGrpSpPr>
        <p:grpSpPr>
          <a:xfrm>
            <a:off x="3117449" y="262361"/>
            <a:ext cx="5123727" cy="3852440"/>
            <a:chOff x="2338086" y="196770"/>
            <a:chExt cx="3842795" cy="2889330"/>
          </a:xfrm>
        </p:grpSpPr>
        <p:sp>
          <p:nvSpPr>
            <p:cNvPr id="10" name="Oval Callout 9">
              <a:extLst>
                <a:ext uri="{FF2B5EF4-FFF2-40B4-BE49-F238E27FC236}">
                  <a16:creationId xmlns:a16="http://schemas.microsoft.com/office/drawing/2014/main" id="{4A36D520-BCBA-E342-85D1-33A69B47FD0D}"/>
                </a:ext>
              </a:extLst>
            </p:cNvPr>
            <p:cNvSpPr/>
            <p:nvPr/>
          </p:nvSpPr>
          <p:spPr>
            <a:xfrm>
              <a:off x="2338086" y="196770"/>
              <a:ext cx="3842795" cy="2889330"/>
            </a:xfrm>
            <a:prstGeom prst="wedgeEllipseCallout">
              <a:avLst>
                <a:gd name="adj1" fmla="val -59035"/>
                <a:gd name="adj2" fmla="val 18019"/>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p>
          </p:txBody>
        </p:sp>
        <p:sp>
          <p:nvSpPr>
            <p:cNvPr id="8" name="Rectangle 7">
              <a:extLst>
                <a:ext uri="{FF2B5EF4-FFF2-40B4-BE49-F238E27FC236}">
                  <a16:creationId xmlns:a16="http://schemas.microsoft.com/office/drawing/2014/main" id="{A0510089-20C1-A746-97A1-882FD838AE68}"/>
                </a:ext>
              </a:extLst>
            </p:cNvPr>
            <p:cNvSpPr/>
            <p:nvPr/>
          </p:nvSpPr>
          <p:spPr>
            <a:xfrm>
              <a:off x="2814457" y="683480"/>
              <a:ext cx="2890053" cy="2285241"/>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Quan sát hình 4.1 em hãy nêu đặc điểm căn bản trong quan hệ giữa người với người thời nguyên thủy?</a:t>
              </a:r>
              <a:endParaRPr lang="en-US" sz="3200" b="1" dirty="0">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A17706F-1852-9D40-904E-DB8B6394B426}"/>
              </a:ext>
            </a:extLst>
          </p:cNvPr>
          <p:cNvPicPr>
            <a:picLocks noChangeAspect="1"/>
          </p:cNvPicPr>
          <p:nvPr/>
        </p:nvPicPr>
        <p:blipFill rotWithShape="1">
          <a:blip r:embed="rId3"/>
          <a:srcRect l="18235" t="4571" r="20979" b="6685"/>
          <a:stretch/>
        </p:blipFill>
        <p:spPr>
          <a:xfrm flipH="1">
            <a:off x="262360" y="771925"/>
            <a:ext cx="3048000" cy="6086076"/>
          </a:xfrm>
          <a:prstGeom prst="rect">
            <a:avLst/>
          </a:prstGeom>
        </p:spPr>
      </p:pic>
      <p:sp>
        <p:nvSpPr>
          <p:cNvPr id="2" name="TextBox 1">
            <a:extLst>
              <a:ext uri="{FF2B5EF4-FFF2-40B4-BE49-F238E27FC236}">
                <a16:creationId xmlns:a16="http://schemas.microsoft.com/office/drawing/2014/main" id="{728B2899-FFD5-9E47-B914-5D8CCBD9E87B}"/>
              </a:ext>
            </a:extLst>
          </p:cNvPr>
          <p:cNvSpPr txBox="1"/>
          <p:nvPr/>
        </p:nvSpPr>
        <p:spPr>
          <a:xfrm>
            <a:off x="8160222" y="0"/>
            <a:ext cx="4031778" cy="954107"/>
          </a:xfrm>
          <a:prstGeom prst="rect">
            <a:avLst/>
          </a:prstGeom>
          <a:solidFill>
            <a:srgbClr val="D2D3D5"/>
          </a:solid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Của cái chung, làm chung, hưởng thụ bằng nhau.</a:t>
            </a:r>
          </a:p>
        </p:txBody>
      </p:sp>
    </p:spTree>
    <p:extLst>
      <p:ext uri="{BB962C8B-B14F-4D97-AF65-F5344CB8AC3E}">
        <p14:creationId xmlns:p14="http://schemas.microsoft.com/office/powerpoint/2010/main" val="250171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384464" y="117524"/>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CÁC GIAI ĐOẠN TIẾN TRIỂN CỦA XÃ HỘI NGUYÊN THỦY</a:t>
            </a:r>
          </a:p>
        </p:txBody>
      </p:sp>
      <p:sp>
        <p:nvSpPr>
          <p:cNvPr id="3" name="Rectangle 2">
            <a:extLst>
              <a:ext uri="{FF2B5EF4-FFF2-40B4-BE49-F238E27FC236}">
                <a16:creationId xmlns:a16="http://schemas.microsoft.com/office/drawing/2014/main" id="{D5B79966-D5A4-314D-A7C5-57CD1B77BACD}"/>
              </a:ext>
            </a:extLst>
          </p:cNvPr>
          <p:cNvSpPr/>
          <p:nvPr/>
        </p:nvSpPr>
        <p:spPr>
          <a:xfrm>
            <a:off x="438438" y="1177482"/>
            <a:ext cx="9379329" cy="361637"/>
          </a:xfrm>
          <a:prstGeom prst="rect">
            <a:avLst/>
          </a:prstGeom>
        </p:spPr>
        <p:txBody>
          <a:bodyPr wrap="squar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2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2F9D125-AAFB-FA4B-8658-6FC74FFB680B}"/>
              </a:ext>
            </a:extLst>
          </p:cNvPr>
          <p:cNvSpPr/>
          <p:nvPr/>
        </p:nvSpPr>
        <p:spPr>
          <a:xfrm>
            <a:off x="1014771" y="1912260"/>
            <a:ext cx="4605748"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71FA1D8-9CB0-6B4B-AFE3-C2C7E1E669CD}"/>
              </a:ext>
            </a:extLst>
          </p:cNvPr>
          <p:cNvSpPr/>
          <p:nvPr/>
        </p:nvSpPr>
        <p:spPr>
          <a:xfrm>
            <a:off x="1014771" y="2489230"/>
            <a:ext cx="3254417"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438439" y="3066200"/>
            <a:ext cx="9090572" cy="1569660"/>
          </a:xfrm>
          <a:prstGeom prst="rect">
            <a:avLst/>
          </a:prstGeom>
        </p:spPr>
        <p:txBody>
          <a:bodyPr wrap="square">
            <a:spAutoFit/>
          </a:bodyPr>
          <a:lstStyle/>
          <a:p>
            <a:pPr algn="just"/>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lẫn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VN" sz="3200" dirty="0">
                <a:latin typeface="Times New Roman" panose="02020603050405020304" pitchFamily="18" charset="0"/>
                <a:cs typeface="Times New Roman" panose="02020603050405020304" pitchFamily="18" charset="0"/>
              </a:rPr>
              <a:t> </a:t>
            </a: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382109" y="2100942"/>
            <a:ext cx="6609348" cy="1328058"/>
          </a:xfrm>
          <a:prstGeom prst="rect">
            <a:avLst/>
          </a:prstGeom>
        </p:spPr>
        <p:txBody>
          <a:bodyPr spcFirstLastPara="1" vert="horz" wrap="square" lIns="121900" tIns="121900" rIns="121900" bIns="121900" rtlCol="0" anchor="ctr" anchorCtr="0">
            <a:noAutofit/>
          </a:bodyPr>
          <a:lstStyle/>
          <a:p>
            <a:pPr algn="ctr"/>
            <a:r>
              <a:rPr lang="vi-VN" sz="3200" b="1" dirty="0">
                <a:solidFill>
                  <a:srgbClr val="FF0000"/>
                </a:solidFill>
              </a:rPr>
              <a:t> Đời sống vật chất và tinh thần  của người nguyên thủy trên đất nước Việt Nam</a:t>
            </a:r>
          </a:p>
        </p:txBody>
      </p:sp>
      <p:sp>
        <p:nvSpPr>
          <p:cNvPr id="1478" name="Google Shape;1478;p48"/>
          <p:cNvSpPr txBox="1">
            <a:spLocks noGrp="1"/>
          </p:cNvSpPr>
          <p:nvPr>
            <p:ph type="title" idx="2"/>
          </p:nvPr>
        </p:nvSpPr>
        <p:spPr>
          <a:xfrm>
            <a:off x="711200" y="642799"/>
            <a:ext cx="2032000" cy="1557600"/>
          </a:xfrm>
          <a:prstGeom prst="rect">
            <a:avLst/>
          </a:prstGeom>
        </p:spPr>
        <p:txBody>
          <a:bodyPr spcFirstLastPara="1" vert="horz" wrap="square" lIns="121900" tIns="121900" rIns="121900" bIns="121900" rtlCol="0" anchor="b" anchorCtr="0">
            <a:noAutofit/>
          </a:bodyPr>
          <a:lstStyle/>
          <a:p>
            <a:pPr lvl="0"/>
            <a:r>
              <a:rPr lang="vi-VN" dirty="0">
                <a:solidFill>
                  <a:srgbClr val="FF0000"/>
                </a:solidFill>
              </a:rPr>
              <a:t>2.</a:t>
            </a:r>
            <a:endParaRPr dirty="0">
              <a:solidFill>
                <a:srgbClr val="FF0000"/>
              </a:solidFill>
            </a:endParaRPr>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1310400" y="2006600"/>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1056969"/>
            <a:ext cx="4368415" cy="3600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ownloads\hoa-lan.png">
            <a:extLst>
              <a:ext uri="{FF2B5EF4-FFF2-40B4-BE49-F238E27FC236}">
                <a16:creationId xmlns:a16="http://schemas.microsoft.com/office/drawing/2014/main" id="{F92D4335-32EB-C14C-869A-B7477F4287F5}"/>
              </a:ext>
            </a:extLst>
          </p:cNvPr>
          <p:cNvPicPr>
            <a:picLocks noChangeAspect="1" noChangeArrowheads="1"/>
          </p:cNvPicPr>
          <p:nvPr/>
        </p:nvPicPr>
        <p:blipFill rotWithShape="1">
          <a:blip r:embed="rId4"/>
          <a:srcRect t="41905" r="59347"/>
          <a:stretch/>
        </p:blipFill>
        <p:spPr bwMode="auto">
          <a:xfrm>
            <a:off x="921388" y="5203370"/>
            <a:ext cx="1611623" cy="1328057"/>
          </a:xfrm>
          <a:prstGeom prst="rect">
            <a:avLst/>
          </a:prstGeom>
          <a:noFill/>
        </p:spPr>
      </p:pic>
      <p:pic>
        <p:nvPicPr>
          <p:cNvPr id="10" name="Picture 2" descr="C:\Users\Administrator\Downloads\hoa-lan.png">
            <a:extLst>
              <a:ext uri="{FF2B5EF4-FFF2-40B4-BE49-F238E27FC236}">
                <a16:creationId xmlns:a16="http://schemas.microsoft.com/office/drawing/2014/main" id="{5723143A-A983-E448-B178-71170215115B}"/>
              </a:ext>
            </a:extLst>
          </p:cNvPr>
          <p:cNvPicPr>
            <a:picLocks noChangeAspect="1" noChangeArrowheads="1"/>
          </p:cNvPicPr>
          <p:nvPr/>
        </p:nvPicPr>
        <p:blipFill rotWithShape="1">
          <a:blip r:embed="rId4"/>
          <a:srcRect t="41905" r="59347"/>
          <a:stretch/>
        </p:blipFill>
        <p:spPr bwMode="auto">
          <a:xfrm>
            <a:off x="3553517" y="5195513"/>
            <a:ext cx="1611623" cy="1328057"/>
          </a:xfrm>
          <a:prstGeom prst="rect">
            <a:avLst/>
          </a:prstGeom>
          <a:noFill/>
        </p:spPr>
      </p:pic>
      <p:pic>
        <p:nvPicPr>
          <p:cNvPr id="11" name="Picture 2" descr="C:\Users\Administrator\Downloads\hoa-lan.png">
            <a:extLst>
              <a:ext uri="{FF2B5EF4-FFF2-40B4-BE49-F238E27FC236}">
                <a16:creationId xmlns:a16="http://schemas.microsoft.com/office/drawing/2014/main" id="{D55C2158-3551-A541-9C97-82E20CA75D5A}"/>
              </a:ext>
            </a:extLst>
          </p:cNvPr>
          <p:cNvPicPr>
            <a:picLocks noChangeAspect="1" noChangeArrowheads="1"/>
          </p:cNvPicPr>
          <p:nvPr/>
        </p:nvPicPr>
        <p:blipFill rotWithShape="1">
          <a:blip r:embed="rId4"/>
          <a:srcRect t="41905" r="59347"/>
          <a:stretch/>
        </p:blipFill>
        <p:spPr bwMode="auto">
          <a:xfrm>
            <a:off x="6185646" y="5187656"/>
            <a:ext cx="1611623" cy="1328057"/>
          </a:xfrm>
          <a:prstGeom prst="rect">
            <a:avLst/>
          </a:prstGeom>
          <a:noFill/>
        </p:spPr>
      </p:pic>
      <p:pic>
        <p:nvPicPr>
          <p:cNvPr id="12" name="Picture 2" descr="C:\Users\Administrator\Downloads\hoa-lan.png">
            <a:extLst>
              <a:ext uri="{FF2B5EF4-FFF2-40B4-BE49-F238E27FC236}">
                <a16:creationId xmlns:a16="http://schemas.microsoft.com/office/drawing/2014/main" id="{4B10BA67-BD32-9545-A0E4-4FCC21E4602F}"/>
              </a:ext>
            </a:extLst>
          </p:cNvPr>
          <p:cNvPicPr>
            <a:picLocks noChangeAspect="1" noChangeArrowheads="1"/>
          </p:cNvPicPr>
          <p:nvPr/>
        </p:nvPicPr>
        <p:blipFill rotWithShape="1">
          <a:blip r:embed="rId4"/>
          <a:srcRect t="41905" r="59347"/>
          <a:stretch/>
        </p:blipFill>
        <p:spPr bwMode="auto">
          <a:xfrm>
            <a:off x="8817775" y="5179799"/>
            <a:ext cx="1611623" cy="1328057"/>
          </a:xfrm>
          <a:prstGeom prst="rect">
            <a:avLst/>
          </a:prstGeom>
          <a:noFill/>
        </p:spPr>
      </p:pic>
    </p:spTree>
    <p:extLst>
      <p:ext uri="{BB962C8B-B14F-4D97-AF65-F5344CB8AC3E}">
        <p14:creationId xmlns:p14="http://schemas.microsoft.com/office/powerpoint/2010/main" val="73504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grpSp>
        <p:nvGrpSpPr>
          <p:cNvPr id="15" name="Google Shape;615;p39">
            <a:extLst>
              <a:ext uri="{FF2B5EF4-FFF2-40B4-BE49-F238E27FC236}">
                <a16:creationId xmlns:a16="http://schemas.microsoft.com/office/drawing/2014/main" id="{2404D07D-2616-AD4D-ABAC-9BF8A0325ABF}"/>
              </a:ext>
            </a:extLst>
          </p:cNvPr>
          <p:cNvGrpSpPr/>
          <p:nvPr/>
        </p:nvGrpSpPr>
        <p:grpSpPr>
          <a:xfrm>
            <a:off x="812801" y="584201"/>
            <a:ext cx="1434583" cy="1397319"/>
            <a:chOff x="5926225" y="921350"/>
            <a:chExt cx="517800" cy="504350"/>
          </a:xfrm>
        </p:grpSpPr>
        <p:sp>
          <p:nvSpPr>
            <p:cNvPr id="16" name="Google Shape;616;p39">
              <a:extLst>
                <a:ext uri="{FF2B5EF4-FFF2-40B4-BE49-F238E27FC236}">
                  <a16:creationId xmlns:a16="http://schemas.microsoft.com/office/drawing/2014/main" id="{3ADBC3B0-B1B0-CB4E-89FB-C78C80A290F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17;p39">
              <a:extLst>
                <a:ext uri="{FF2B5EF4-FFF2-40B4-BE49-F238E27FC236}">
                  <a16:creationId xmlns:a16="http://schemas.microsoft.com/office/drawing/2014/main" id="{5519ADE2-3C98-654F-8EDB-33D7F6A0F6A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8;p39">
            <a:extLst>
              <a:ext uri="{FF2B5EF4-FFF2-40B4-BE49-F238E27FC236}">
                <a16:creationId xmlns:a16="http://schemas.microsoft.com/office/drawing/2014/main" id="{60BDDEC4-4F87-A848-9D6F-7430CE0C74CD}"/>
              </a:ext>
            </a:extLst>
          </p:cNvPr>
          <p:cNvSpPr/>
          <p:nvPr/>
        </p:nvSpPr>
        <p:spPr>
          <a:xfrm>
            <a:off x="1582523" y="1374182"/>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8D4B18F3-5EDB-0742-8991-97688D69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10" y="1817761"/>
            <a:ext cx="4943467" cy="245851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8;p39">
            <a:extLst>
              <a:ext uri="{FF2B5EF4-FFF2-40B4-BE49-F238E27FC236}">
                <a16:creationId xmlns:a16="http://schemas.microsoft.com/office/drawing/2014/main" id="{D8B07FBC-212F-5E4D-A3F5-04D86EDD3BC3}"/>
              </a:ext>
            </a:extLst>
          </p:cNvPr>
          <p:cNvSpPr/>
          <p:nvPr/>
        </p:nvSpPr>
        <p:spPr>
          <a:xfrm>
            <a:off x="3252832" y="656586"/>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6"/>
          <a:stretch>
            <a:fillRect/>
          </a:stretch>
        </p:blipFill>
        <p:spPr>
          <a:xfrm flipH="1">
            <a:off x="1675107" y="1851327"/>
            <a:ext cx="3527070" cy="4669836"/>
          </a:xfrm>
          <a:prstGeom prst="rect">
            <a:avLst/>
          </a:prstGeom>
        </p:spPr>
      </p:pic>
      <p:sp>
        <p:nvSpPr>
          <p:cNvPr id="2" name="Rectangle 1">
            <a:extLst>
              <a:ext uri="{FF2B5EF4-FFF2-40B4-BE49-F238E27FC236}">
                <a16:creationId xmlns:a16="http://schemas.microsoft.com/office/drawing/2014/main" id="{0F4158E8-1445-AD48-B7A0-1B46E8D79F33}"/>
              </a:ext>
            </a:extLst>
          </p:cNvPr>
          <p:cNvSpPr/>
          <p:nvPr/>
        </p:nvSpPr>
        <p:spPr>
          <a:xfrm>
            <a:off x="6095999" y="1781327"/>
            <a:ext cx="4721874" cy="3046988"/>
          </a:xfrm>
          <a:prstGeom prst="rect">
            <a:avLst/>
          </a:prstGeom>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Dấu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tiền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cổ</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tìm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thấy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Việt</a:t>
            </a:r>
            <a:r>
              <a:rPr lang="en-US" sz="4800" dirty="0">
                <a:solidFill>
                  <a:srgbClr val="FF0000"/>
                </a:solidFill>
                <a:latin typeface="Times New Roman" panose="02020603050405020304" pitchFamily="18" charset="0"/>
                <a:cs typeface="Times New Roman" panose="02020603050405020304" pitchFamily="18" charset="0"/>
              </a:rPr>
              <a:t> Nam </a:t>
            </a:r>
            <a:r>
              <a:rPr lang="en-US" sz="4800" dirty="0" err="1">
                <a:solidFill>
                  <a:srgbClr val="FF0000"/>
                </a:solidFill>
                <a:latin typeface="Times New Roman" panose="02020603050405020304" pitchFamily="18" charset="0"/>
                <a:cs typeface="Times New Roman" panose="02020603050405020304" pitchFamily="18" charset="0"/>
              </a:rPr>
              <a:t>năm</a:t>
            </a:r>
            <a:r>
              <a:rPr lang="en-US" sz="4800" dirty="0">
                <a:solidFill>
                  <a:srgbClr val="FF0000"/>
                </a:solidFill>
                <a:latin typeface="Times New Roman" panose="02020603050405020304" pitchFamily="18" charset="0"/>
                <a:cs typeface="Times New Roman" panose="02020603050405020304" pitchFamily="18" charset="0"/>
              </a:rPr>
              <a:t> 2019</a:t>
            </a:r>
            <a:endParaRPr lang="en-VN" sz="4800" dirty="0">
              <a:solidFill>
                <a:srgbClr val="FF0000"/>
              </a:solidFill>
              <a:latin typeface="Times New Roman" panose="02020603050405020304" pitchFamily="18" charset="0"/>
              <a:cs typeface="Times New Roman" panose="02020603050405020304" pitchFamily="18" charset="0"/>
            </a:endParaRPr>
          </a:p>
        </p:txBody>
      </p:sp>
      <p:pic>
        <p:nvPicPr>
          <p:cNvPr id="21" name="Dị vật trong hang núi lửa có xương người tiền sử ở Đắk Nông - VTC14">
            <a:hlinkClick r:id="" action="ppaction://media"/>
            <a:extLst>
              <a:ext uri="{FF2B5EF4-FFF2-40B4-BE49-F238E27FC236}">
                <a16:creationId xmlns:a16="http://schemas.microsoft.com/office/drawing/2014/main" id="{10EC4A15-C00C-4641-B5E8-AACCB803D9B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2102"/>
            <a:ext cx="12191999" cy="6860102"/>
          </a:xfrm>
          <a:prstGeom prst="rect">
            <a:avLst/>
          </a:prstGeom>
        </p:spPr>
      </p:pic>
    </p:spTree>
    <p:extLst>
      <p:ext uri="{BB962C8B-B14F-4D97-AF65-F5344CB8AC3E}">
        <p14:creationId xmlns:p14="http://schemas.microsoft.com/office/powerpoint/2010/main" val="4201407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79249" y="605023"/>
            <a:ext cx="5516751" cy="1009451"/>
          </a:xfrm>
          <a:prstGeom prst="rect">
            <a:avLst/>
          </a:prstGeom>
        </p:spPr>
        <p:txBody>
          <a:bodyPr spcFirstLastPara="1" wrap="square" lIns="121900" tIns="121900" rIns="121900" bIns="121900" anchor="ctr" anchorCtr="0">
            <a:noAutofit/>
          </a:bodyPr>
          <a:lstStyle/>
          <a:p>
            <a:pPr lvl="0" algn="ctr"/>
            <a:r>
              <a:rPr lang="vi-VN" sz="5400" b="1" dirty="0">
                <a:solidFill>
                  <a:srgbClr val="FF0000"/>
                </a:solidFill>
              </a:rPr>
              <a:t>Mục tiêu bài học</a:t>
            </a:r>
          </a:p>
        </p:txBody>
      </p:sp>
      <p:cxnSp>
        <p:nvCxnSpPr>
          <p:cNvPr id="1503" name="Google Shape;1503;p48"/>
          <p:cNvCxnSpPr>
            <a:cxnSpLocks/>
          </p:cNvCxnSpPr>
          <p:nvPr/>
        </p:nvCxnSpPr>
        <p:spPr>
          <a:xfrm>
            <a:off x="1604818" y="1651936"/>
            <a:ext cx="3881582" cy="0"/>
          </a:xfrm>
          <a:prstGeom prst="straightConnector1">
            <a:avLst/>
          </a:prstGeom>
          <a:noFill/>
          <a:ln w="76200" cap="flat" cmpd="sng">
            <a:solidFill>
              <a:schemeClr val="dk2"/>
            </a:solidFill>
            <a:prstDash val="dash"/>
            <a:round/>
            <a:headEnd type="none" w="med" len="med"/>
            <a:tailEnd type="stealth" w="med" len="med"/>
          </a:ln>
        </p:spPr>
      </p:cxnSp>
      <p:sp>
        <p:nvSpPr>
          <p:cNvPr id="14" name="Decision 13">
            <a:extLst>
              <a:ext uri="{FF2B5EF4-FFF2-40B4-BE49-F238E27FC236}">
                <a16:creationId xmlns:a16="http://schemas.microsoft.com/office/drawing/2014/main" id="{5AE83AA2-98F2-0A4C-9CAE-AF931A2CA5B3}"/>
              </a:ext>
            </a:extLst>
          </p:cNvPr>
          <p:cNvSpPr/>
          <p:nvPr/>
        </p:nvSpPr>
        <p:spPr>
          <a:xfrm>
            <a:off x="925988" y="2153151"/>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329614" y="2282512"/>
            <a:ext cx="7757362" cy="724395"/>
            <a:chOff x="3206537" y="2543628"/>
            <a:chExt cx="10430737" cy="885372"/>
          </a:xfrm>
        </p:grpSpPr>
        <p:sp>
          <p:nvSpPr>
            <p:cNvPr id="16" name="Rectangle 15">
              <a:extLst>
                <a:ext uri="{FF2B5EF4-FFF2-40B4-BE49-F238E27FC236}">
                  <a16:creationId xmlns:a16="http://schemas.microsoft.com/office/drawing/2014/main" id="{718B4036-8267-1443-AEE5-9B823D307CE1}"/>
                </a:ext>
              </a:extLst>
            </p:cNvPr>
            <p:cNvSpPr/>
            <p:nvPr/>
          </p:nvSpPr>
          <p:spPr>
            <a:xfrm>
              <a:off x="3206537" y="2543628"/>
              <a:ext cx="10430737"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369051" y="2634468"/>
              <a:ext cx="9988725" cy="573427"/>
            </a:xfrm>
            <a:prstGeom prst="rect">
              <a:avLst/>
            </a:prstGeom>
            <a:effectLst>
              <a:glow rad="333501">
                <a:srgbClr val="00B050">
                  <a:alpha val="40000"/>
                </a:srgbClr>
              </a:glow>
              <a:reflection endPos="0" dir="5400000" sy="-100000" algn="bl" rotWithShape="0"/>
            </a:effectLst>
          </p:spPr>
          <p:txBody>
            <a:bodyPr wrap="non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Mô</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đoạn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tiến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280321" y="3474944"/>
            <a:ext cx="7757362" cy="984168"/>
            <a:chOff x="3194890" y="3661302"/>
            <a:chExt cx="10430736" cy="1202872"/>
          </a:xfrm>
        </p:grpSpPr>
        <p:sp>
          <p:nvSpPr>
            <p:cNvPr id="19" name="Rectangle 18">
              <a:extLst>
                <a:ext uri="{FF2B5EF4-FFF2-40B4-BE49-F238E27FC236}">
                  <a16:creationId xmlns:a16="http://schemas.microsoft.com/office/drawing/2014/main" id="{A62F1A63-0AEB-8443-B5B2-88D548EBAD4B}"/>
                </a:ext>
              </a:extLst>
            </p:cNvPr>
            <p:cNvSpPr/>
            <p:nvPr/>
          </p:nvSpPr>
          <p:spPr>
            <a:xfrm>
              <a:off x="3194890" y="3661302"/>
              <a:ext cx="10430736"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438942" y="3686701"/>
              <a:ext cx="9942631" cy="1069972"/>
            </a:xfrm>
            <a:prstGeom prst="rect">
              <a:avLst/>
            </a:prstGeom>
            <a:effectLst>
              <a:glow rad="333501">
                <a:srgbClr val="00B050">
                  <a:alpha val="40000"/>
                </a:srgbClr>
              </a:glow>
              <a:reflection endPos="0" dir="5400000" sy="-100000" algn="bl" rotWithShape="0"/>
            </a:effectLst>
          </p:spPr>
          <p:txBody>
            <a:bodyPr wrap="squar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bày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những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nét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chính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về</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sống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thế</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Việt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Nam.</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294913" y="4917325"/>
            <a:ext cx="7792063" cy="984168"/>
            <a:chOff x="3226345" y="5344884"/>
            <a:chExt cx="10477398" cy="1202872"/>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10477398"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435519" y="5438488"/>
              <a:ext cx="9775064" cy="1015663"/>
            </a:xfrm>
            <a:prstGeom prst="rect">
              <a:avLst/>
            </a:prstGeom>
            <a:effectLst>
              <a:glow rad="333501">
                <a:srgbClr val="00B050">
                  <a:alpha val="40000"/>
                </a:srgbClr>
              </a:glow>
              <a:reflection endPos="0" dir="5400000" sy="-100000" algn="bl" rotWithShape="0"/>
            </a:effectLst>
          </p:spPr>
          <p:txBody>
            <a:bodyPr wrap="square">
              <a:spAutoFit/>
            </a:bodyPr>
            <a:lstStyle/>
            <a:p>
              <a:pPr lvl="0" algn="just"/>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Nêu</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trò</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lao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động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đối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quá</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phát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loài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endParaRPr lang="en-US" sz="2400" b="1" dirty="0">
                <a:solidFill>
                  <a:srgbClr val="7030A0"/>
                </a:solidFill>
                <a:latin typeface="Snell Roundhand Black" panose="02000603080000090004" pitchFamily="2" charset="77"/>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848336" y="3413879"/>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sp>
        <p:nvSpPr>
          <p:cNvPr id="25" name="Decision 24">
            <a:extLst>
              <a:ext uri="{FF2B5EF4-FFF2-40B4-BE49-F238E27FC236}">
                <a16:creationId xmlns:a16="http://schemas.microsoft.com/office/drawing/2014/main" id="{0F4CF36F-6FEE-A044-9874-C6C1C04BE59B}"/>
              </a:ext>
            </a:extLst>
          </p:cNvPr>
          <p:cNvSpPr/>
          <p:nvPr/>
        </p:nvSpPr>
        <p:spPr>
          <a:xfrm>
            <a:off x="790430" y="4802405"/>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2" y="2345454"/>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2" y="3474941"/>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461" y="5042990"/>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029E5D7A-1A5E-304C-B456-B784DB077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869"/>
          <a:stretch/>
        </p:blipFill>
        <p:spPr bwMode="auto">
          <a:xfrm>
            <a:off x="6424825" y="321101"/>
            <a:ext cx="5187925"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14:bounceEnd="50000">
                                          <p:cBhvr additive="base">
                                            <p:cTn id="11"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0-#ppt_w/2"/>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cBhvr additive="base">
                                            <p:cTn id="11" dur="500" fill="hold"/>
                                            <p:tgtEl>
                                              <p:spTgt spid="1503"/>
                                            </p:tgtEl>
                                            <p:attrNameLst>
                                              <p:attrName>ppt_x</p:attrName>
                                            </p:attrNameLst>
                                          </p:cBhvr>
                                          <p:tavLst>
                                            <p:tav tm="0">
                                              <p:val>
                                                <p:strVal val="#ppt_x"/>
                                              </p:val>
                                            </p:tav>
                                            <p:tav tm="100000">
                                              <p:val>
                                                <p:strVal val="#ppt_x"/>
                                              </p:val>
                                            </p:tav>
                                          </p:tavLst>
                                        </p:anim>
                                        <p:anim calcmode="lin" valueType="num">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310E8-53B0-72E3-94AE-FFCD27940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B82E57D9-F5D5-F2DB-5BA3-8C4F00BBC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668" y="2662626"/>
            <a:ext cx="5840663" cy="2209800"/>
          </a:xfrm>
          <a:prstGeom prst="rect">
            <a:avLst/>
          </a:prstGeom>
        </p:spPr>
      </p:pic>
      <p:pic>
        <p:nvPicPr>
          <p:cNvPr id="9" name="Picture 8">
            <a:extLst>
              <a:ext uri="{FF2B5EF4-FFF2-40B4-BE49-F238E27FC236}">
                <a16:creationId xmlns:a16="http://schemas.microsoft.com/office/drawing/2014/main" id="{18313FC7-9EC5-A223-C401-F63516D5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483" y="4872426"/>
            <a:ext cx="5589338" cy="1866900"/>
          </a:xfrm>
          <a:prstGeom prst="rect">
            <a:avLst/>
          </a:prstGeom>
        </p:spPr>
      </p:pic>
      <p:pic>
        <p:nvPicPr>
          <p:cNvPr id="12" name="Picture 11">
            <a:extLst>
              <a:ext uri="{FF2B5EF4-FFF2-40B4-BE49-F238E27FC236}">
                <a16:creationId xmlns:a16="http://schemas.microsoft.com/office/drawing/2014/main" id="{E9710512-DF5C-766D-56B0-784CDE979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18674"/>
            <a:ext cx="6096001" cy="2505426"/>
          </a:xfrm>
          <a:prstGeom prst="rect">
            <a:avLst/>
          </a:prstGeom>
        </p:spPr>
      </p:pic>
    </p:spTree>
    <p:extLst>
      <p:ext uri="{BB962C8B-B14F-4D97-AF65-F5344CB8AC3E}">
        <p14:creationId xmlns:p14="http://schemas.microsoft.com/office/powerpoint/2010/main" val="335406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0" y="117524"/>
            <a:ext cx="11807536" cy="523220"/>
          </a:xfrm>
          <a:prstGeom prst="rect">
            <a:avLst/>
          </a:prstGeom>
          <a:noFill/>
        </p:spPr>
        <p:txBody>
          <a:bodyPr wrap="square" rtlCol="0">
            <a:spAutoFit/>
          </a:bodyPr>
          <a:lstStyle/>
          <a:p>
            <a:pPr lvl="0">
              <a:defRPr/>
            </a:pPr>
            <a:r>
              <a:rPr lang="vi-VN" sz="2800" b="1" dirty="0">
                <a:solidFill>
                  <a:srgbClr val="FF0000"/>
                </a:solidFill>
              </a:rPr>
              <a:t> 2. Đời sống vật chất của người nguyên thủy trên đất nước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5B79966-D5A4-314D-A7C5-57CD1B77BACD}"/>
              </a:ext>
            </a:extLst>
          </p:cNvPr>
          <p:cNvSpPr/>
          <p:nvPr/>
        </p:nvSpPr>
        <p:spPr>
          <a:xfrm>
            <a:off x="-144379" y="1099894"/>
            <a:ext cx="9379329" cy="1077218"/>
          </a:xfrm>
          <a:prstGeom prst="rect">
            <a:avLst/>
          </a:prstGeom>
        </p:spPr>
        <p:txBody>
          <a:bodyPr wrap="square">
            <a:spAutoFit/>
          </a:bodyPr>
          <a:lstStyle/>
          <a:p>
            <a:pPr marL="0" marR="0" lvl="0" indent="0" algn="ctr" defTabSz="914400" rtl="0" eaLnBrk="1" fontAlgn="auto" latinLnBrk="0" hangingPunct="1">
              <a:spcBef>
                <a:spcPts val="800"/>
              </a:spcBef>
              <a:spcAft>
                <a:spcPts val="80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Việt Nam người nguyên thủy đã biết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mài</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tạo ra nhiều công cụ khác nhau</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165724" y="2435743"/>
            <a:ext cx="909057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ọ sống chủ yếu trong các hang động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mái</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đá hoặc các túp lều lập bằng cỏ khô hay là cây</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1839A91-D6B1-2C13-127D-F62C20ED1BA8}"/>
              </a:ext>
            </a:extLst>
          </p:cNvPr>
          <p:cNvSpPr/>
          <p:nvPr/>
        </p:nvSpPr>
        <p:spPr>
          <a:xfrm>
            <a:off x="144378" y="3942752"/>
            <a:ext cx="909057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ời sống tinh thần của họ rất phong phú đa dạng</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6398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0" y="1"/>
            <a:ext cx="12192000" cy="1133856"/>
          </a:xfrm>
          <a:solidFill>
            <a:schemeClr val="accent4">
              <a:lumMod val="40000"/>
              <a:lumOff val="60000"/>
            </a:schemeClr>
          </a:solidFill>
          <a:ln>
            <a:solidFill>
              <a:schemeClr val="accent4">
                <a:lumMod val="40000"/>
                <a:lumOff val="60000"/>
              </a:schemeClr>
            </a:solidFill>
          </a:ln>
        </p:spPr>
        <p:txBody>
          <a:bodyPr>
            <a:norm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 LUYỆN TẬP – VẬN DỤNG</a:t>
            </a:r>
          </a:p>
        </p:txBody>
      </p:sp>
      <p:pic>
        <p:nvPicPr>
          <p:cNvPr id="5" name="Picture 4">
            <a:extLst>
              <a:ext uri="{FF2B5EF4-FFF2-40B4-BE49-F238E27FC236}">
                <a16:creationId xmlns:a16="http://schemas.microsoft.com/office/drawing/2014/main" id="{ED1B81C3-3A23-A14F-8D13-1F5FD190CBF3}"/>
              </a:ext>
            </a:extLst>
          </p:cNvPr>
          <p:cNvPicPr>
            <a:picLocks noChangeAspect="1"/>
          </p:cNvPicPr>
          <p:nvPr/>
        </p:nvPicPr>
        <p:blipFill rotWithShape="1">
          <a:blip r:embed="rId2">
            <a:extLst>
              <a:ext uri="{28A0092B-C50C-407E-A947-70E740481C1C}">
                <a14:useLocalDpi xmlns:a14="http://schemas.microsoft.com/office/drawing/2010/main" val="0"/>
              </a:ext>
            </a:extLst>
          </a:blip>
          <a:srcRect l="2070" r="1355"/>
          <a:stretch/>
        </p:blipFill>
        <p:spPr>
          <a:xfrm>
            <a:off x="0" y="1305051"/>
            <a:ext cx="12051792" cy="5552947"/>
          </a:xfrm>
          <a:prstGeom prst="rect">
            <a:avLst/>
          </a:prstGeom>
        </p:spPr>
      </p:pic>
    </p:spTree>
    <p:extLst>
      <p:ext uri="{BB962C8B-B14F-4D97-AF65-F5344CB8AC3E}">
        <p14:creationId xmlns:p14="http://schemas.microsoft.com/office/powerpoint/2010/main" val="309719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4"/>
            <a:ext cx="5956568" cy="3405804"/>
          </a:xfrm>
          <a:prstGeom prst="rect">
            <a:avLst/>
          </a:prstGeom>
          <a:noFill/>
        </p:spPr>
        <p:txBody>
          <a:bodyPr wrap="square" lIns="121920" tIns="60960" rIns="121920" bIns="60960">
            <a:spAutoFit/>
          </a:bodyPr>
          <a:lstStyle/>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267" y="4656667"/>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5067" y="959247"/>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2945FE1-8CE4-054B-B10E-3233225554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96" t="9891" r="24495" b="10086"/>
          <a:stretch/>
        </p:blipFill>
        <p:spPr bwMode="auto">
          <a:xfrm flipH="1">
            <a:off x="8876371" y="1584245"/>
            <a:ext cx="3243771" cy="5253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8FDAD2-7F66-CC4C-B64E-3C198201A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256" y="20095"/>
            <a:ext cx="1646566" cy="164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227" fill="hold">
                                          <p:stCondLst>
                                            <p:cond delay="0"/>
                                          </p:stCondLst>
                                        </p:cTn>
                                        <p:tgtEl>
                                          <p:spTgt spid="3">
                                            <p:txEl>
                                              <p:pRg st="1" end="1"/>
                                            </p:txEl>
                                          </p:spTgt>
                                        </p:tgtEl>
                                        <p:attrNameLst>
                                          <p:attrName>style.rotation</p:attrName>
                                        </p:attrNameLst>
                                      </p:cBhvr>
                                      <p:to>
                                        <p:strVal val="-45.0"/>
                                      </p:to>
                                    </p:set>
                                    <p:anim calcmode="lin" valueType="num">
                                      <p:cBhvr>
                                        <p:cTn id="15"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3346704" y="0"/>
            <a:ext cx="8845296" cy="765778"/>
          </a:xfrm>
          <a:solidFill>
            <a:schemeClr val="accent4">
              <a:lumMod val="20000"/>
              <a:lumOff val="80000"/>
            </a:schemeClr>
          </a:solidFill>
        </p:spPr>
        <p:txBody>
          <a:bodyPr>
            <a:norm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06778423-A7FB-4FAF-8E56-29D6F4A6FB03}"/>
              </a:ext>
            </a:extLst>
          </p:cNvPr>
          <p:cNvSpPr txBox="1"/>
          <p:nvPr/>
        </p:nvSpPr>
        <p:spPr>
          <a:xfrm>
            <a:off x="1" y="0"/>
            <a:ext cx="3200400" cy="334995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pic>
        <p:nvPicPr>
          <p:cNvPr id="7" name="Picture 6">
            <a:extLst>
              <a:ext uri="{FF2B5EF4-FFF2-40B4-BE49-F238E27FC236}">
                <a16:creationId xmlns:a16="http://schemas.microsoft.com/office/drawing/2014/main" id="{66D2388A-86AE-8B40-B3DF-6AAF1FF90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3" y="765778"/>
            <a:ext cx="8845297" cy="6092222"/>
          </a:xfrm>
          <a:prstGeom prst="rect">
            <a:avLst/>
          </a:prstGeom>
        </p:spPr>
      </p:pic>
      <p:sp>
        <p:nvSpPr>
          <p:cNvPr id="9" name="TextBox 8">
            <a:extLst>
              <a:ext uri="{FF2B5EF4-FFF2-40B4-BE49-F238E27FC236}">
                <a16:creationId xmlns:a16="http://schemas.microsoft.com/office/drawing/2014/main" id="{0DE1A625-D3BA-E443-A09B-54147A438ED6}"/>
              </a:ext>
            </a:extLst>
          </p:cNvPr>
          <p:cNvSpPr txBox="1"/>
          <p:nvPr/>
        </p:nvSpPr>
        <p:spPr>
          <a:xfrm>
            <a:off x="64007" y="4380689"/>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1. Cách thức lao động của người Tối cổ</a:t>
            </a:r>
          </a:p>
        </p:txBody>
      </p:sp>
      <p:sp>
        <p:nvSpPr>
          <p:cNvPr id="10" name="TextBox 9">
            <a:extLst>
              <a:ext uri="{FF2B5EF4-FFF2-40B4-BE49-F238E27FC236}">
                <a16:creationId xmlns:a16="http://schemas.microsoft.com/office/drawing/2014/main" id="{3CE8B9B5-E1C2-7A4B-A6C4-6EA6B8DA359F}"/>
              </a:ext>
            </a:extLst>
          </p:cNvPr>
          <p:cNvSpPr txBox="1"/>
          <p:nvPr/>
        </p:nvSpPr>
        <p:spPr>
          <a:xfrm>
            <a:off x="64007" y="5556610"/>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2. Cách thức lao động của người Tinh khôn.</a:t>
            </a:r>
          </a:p>
        </p:txBody>
      </p:sp>
      <p:sp>
        <p:nvSpPr>
          <p:cNvPr id="11" name="Rounded Rectangle 10">
            <a:extLst>
              <a:ext uri="{FF2B5EF4-FFF2-40B4-BE49-F238E27FC236}">
                <a16:creationId xmlns:a16="http://schemas.microsoft.com/office/drawing/2014/main" id="{44F8AA33-BEE7-564B-A8A6-CC516BFE257D}"/>
              </a:ext>
            </a:extLst>
          </p:cNvPr>
          <p:cNvSpPr/>
          <p:nvPr/>
        </p:nvSpPr>
        <p:spPr>
          <a:xfrm>
            <a:off x="64007" y="3852361"/>
            <a:ext cx="3241549" cy="2698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1484622"/>
            <a:ext cx="4876800" cy="1944378"/>
          </a:xfrm>
          <a:prstGeom prst="rect">
            <a:avLst/>
          </a:prstGeom>
        </p:spPr>
        <p:txBody>
          <a:bodyPr wrap="square">
            <a:spAutoFit/>
          </a:bodyPr>
          <a:lstStyle/>
          <a:p>
            <a:pPr marL="812780" indent="-812780" algn="just" defTabSz="1219170">
              <a:lnSpc>
                <a:spcPct val="150000"/>
              </a:lnSpc>
              <a:buClr>
                <a:srgbClr val="000000"/>
              </a:buClr>
              <a:buFont typeface="Arial"/>
              <a:buAutoNum type="arabicPeriod"/>
              <a:defRPr/>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defRP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b="1"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65D69E60-7875-BE4B-8E67-2F9CEBA3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370" y="64680"/>
            <a:ext cx="4079980" cy="6679020"/>
          </a:xfrm>
          <a:prstGeom prst="rect">
            <a:avLst/>
          </a:prstGeom>
          <a:noFill/>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993735CA-86C0-453A-A501-208363E77F38}"/>
              </a:ext>
            </a:extLst>
          </p:cNvPr>
          <p:cNvSpPr/>
          <p:nvPr/>
        </p:nvSpPr>
        <p:spPr>
          <a:xfrm>
            <a:off x="338240" y="6468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2101690" y="631776"/>
            <a:ext cx="35397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grpSp>
        <p:nvGrpSpPr>
          <p:cNvPr id="10" name="Group 9">
            <a:extLst>
              <a:ext uri="{FF2B5EF4-FFF2-40B4-BE49-F238E27FC236}">
                <a16:creationId xmlns:a16="http://schemas.microsoft.com/office/drawing/2014/main" id="{E62F01F1-3644-3D4E-A036-91D1C5380CCE}"/>
              </a:ext>
            </a:extLst>
          </p:cNvPr>
          <p:cNvGrpSpPr/>
          <p:nvPr/>
        </p:nvGrpSpPr>
        <p:grpSpPr>
          <a:xfrm>
            <a:off x="120650" y="1866900"/>
            <a:ext cx="8064500" cy="4991100"/>
            <a:chOff x="1320800" y="1866900"/>
            <a:chExt cx="8064500" cy="4991100"/>
          </a:xfrm>
        </p:grpSpPr>
        <p:pic>
          <p:nvPicPr>
            <p:cNvPr id="4" name="Picture 3">
              <a:extLst>
                <a:ext uri="{FF2B5EF4-FFF2-40B4-BE49-F238E27FC236}">
                  <a16:creationId xmlns:a16="http://schemas.microsoft.com/office/drawing/2014/main" id="{C8F5094E-FBE2-334F-9CEE-60846DC05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1866900"/>
              <a:ext cx="8064500" cy="4991100"/>
            </a:xfrm>
            <a:prstGeom prst="rect">
              <a:avLst/>
            </a:prstGeom>
          </p:spPr>
        </p:pic>
        <p:sp>
          <p:nvSpPr>
            <p:cNvPr id="8" name="Rectangle 7">
              <a:extLst>
                <a:ext uri="{FF2B5EF4-FFF2-40B4-BE49-F238E27FC236}">
                  <a16:creationId xmlns:a16="http://schemas.microsoft.com/office/drawing/2014/main" id="{A2955CD1-BEB9-7D42-8378-005BD664853A}"/>
                </a:ext>
              </a:extLst>
            </p:cNvPr>
            <p:cNvSpPr/>
            <p:nvPr/>
          </p:nvSpPr>
          <p:spPr>
            <a:xfrm>
              <a:off x="1728788" y="2028825"/>
              <a:ext cx="7272337" cy="405765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pic>
        <p:nvPicPr>
          <p:cNvPr id="15" name="Picture 14">
            <a:extLst>
              <a:ext uri="{FF2B5EF4-FFF2-40B4-BE49-F238E27FC236}">
                <a16:creationId xmlns:a16="http://schemas.microsoft.com/office/drawing/2014/main" id="{070B9D30-8CB1-8545-B97E-9721258A7EC8}"/>
              </a:ext>
            </a:extLst>
          </p:cNvPr>
          <p:cNvPicPr>
            <a:picLocks noChangeAspect="1"/>
          </p:cNvPicPr>
          <p:nvPr/>
        </p:nvPicPr>
        <p:blipFill>
          <a:blip r:embed="rId5"/>
          <a:stretch>
            <a:fillRect/>
          </a:stretch>
        </p:blipFill>
        <p:spPr>
          <a:xfrm>
            <a:off x="8208168" y="2549202"/>
            <a:ext cx="3526960" cy="4308798"/>
          </a:xfrm>
          <a:prstGeom prst="rect">
            <a:avLst/>
          </a:prstGeom>
        </p:spPr>
      </p:pic>
      <p:sp>
        <p:nvSpPr>
          <p:cNvPr id="14" name="Rectangle 13">
            <a:extLst>
              <a:ext uri="{FF2B5EF4-FFF2-40B4-BE49-F238E27FC236}">
                <a16:creationId xmlns:a16="http://schemas.microsoft.com/office/drawing/2014/main" id="{D0E42FC5-701F-B745-8EB8-3D4E3564B816}"/>
              </a:ext>
            </a:extLst>
          </p:cNvPr>
          <p:cNvSpPr/>
          <p:nvPr/>
        </p:nvSpPr>
        <p:spPr>
          <a:xfrm>
            <a:off x="608804" y="2318712"/>
            <a:ext cx="7111999" cy="3477875"/>
          </a:xfrm>
          <a:prstGeom prst="rect">
            <a:avLst/>
          </a:prstGeom>
          <a:noFill/>
        </p:spPr>
        <p:txBody>
          <a:bodyPr wrap="square" lIns="91440" tIns="45720" rIns="91440" bIns="45720">
            <a:spAutoFit/>
          </a:bodyPr>
          <a:lstStyle/>
          <a:p>
            <a:pPr algn="ctr"/>
            <a:r>
              <a:rPr lang="vi-VN"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Nếu cuộc sống hiện đại biến mất, không có điện, không có ti vi, không có phương tiện để di chuyển,...em sẽ sinh sống như thế nào? </a:t>
            </a:r>
            <a:endParaRPr lang="en-VN" sz="44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0660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0000">
                                          <p:cBhvr additive="base">
                                            <p:cTn id="1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50000">
                                          <p:cBhvr additive="base">
                                            <p:cTn id="1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5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mở đầu bài 5.mp4" descr="video mở đầu bài 5.mp4">
            <a:hlinkClick r:id="" action="ppaction://media"/>
            <a:extLst>
              <a:ext uri="{FF2B5EF4-FFF2-40B4-BE49-F238E27FC236}">
                <a16:creationId xmlns:a16="http://schemas.microsoft.com/office/drawing/2014/main" id="{4B7E0519-9B0E-324C-B080-0C55E912C4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22150" cy="6858000"/>
          </a:xfrm>
          <a:prstGeom prst="rect">
            <a:avLst/>
          </a:prstGeom>
        </p:spPr>
      </p:pic>
    </p:spTree>
    <p:extLst>
      <p:ext uri="{BB962C8B-B14F-4D97-AF65-F5344CB8AC3E}">
        <p14:creationId xmlns:p14="http://schemas.microsoft.com/office/powerpoint/2010/main" val="260952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434263" y="1995488"/>
            <a:ext cx="4757737" cy="2554545"/>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không có ti vi, không có phương tiện để di chuyển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 name="Google Shape;402;p39">
            <a:extLst>
              <a:ext uri="{FF2B5EF4-FFF2-40B4-BE49-F238E27FC236}">
                <a16:creationId xmlns:a16="http://schemas.microsoft.com/office/drawing/2014/main" id="{B745C30D-2BA0-DE44-921D-1EAEF06A0FFD}"/>
              </a:ext>
            </a:extLst>
          </p:cNvPr>
          <p:cNvGrpSpPr/>
          <p:nvPr/>
        </p:nvGrpSpPr>
        <p:grpSpPr>
          <a:xfrm>
            <a:off x="11197683" y="1935543"/>
            <a:ext cx="861531" cy="950207"/>
            <a:chOff x="5302225" y="968375"/>
            <a:chExt cx="417650" cy="418250"/>
          </a:xfrm>
        </p:grpSpPr>
        <p:sp>
          <p:nvSpPr>
            <p:cNvPr id="15" name="Google Shape;403;p39">
              <a:extLst>
                <a:ext uri="{FF2B5EF4-FFF2-40B4-BE49-F238E27FC236}">
                  <a16:creationId xmlns:a16="http://schemas.microsoft.com/office/drawing/2014/main" id="{C69EE053-A0FA-C943-85C6-BC16326260D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404;p39">
              <a:extLst>
                <a:ext uri="{FF2B5EF4-FFF2-40B4-BE49-F238E27FC236}">
                  <a16:creationId xmlns:a16="http://schemas.microsoft.com/office/drawing/2014/main" id="{32FF48D8-3A34-E64E-9A8C-9465BDEF353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0;p39">
            <a:extLst>
              <a:ext uri="{FF2B5EF4-FFF2-40B4-BE49-F238E27FC236}">
                <a16:creationId xmlns:a16="http://schemas.microsoft.com/office/drawing/2014/main" id="{82E66749-9887-A742-819F-A1FB1E07C45C}"/>
              </a:ext>
            </a:extLst>
          </p:cNvPr>
          <p:cNvSpPr/>
          <p:nvPr/>
        </p:nvSpPr>
        <p:spPr>
          <a:xfrm>
            <a:off x="9575433" y="2098944"/>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 name="Google Shape;610;p39">
            <a:extLst>
              <a:ext uri="{FF2B5EF4-FFF2-40B4-BE49-F238E27FC236}">
                <a16:creationId xmlns:a16="http://schemas.microsoft.com/office/drawing/2014/main" id="{C83292CC-C6E2-EE4D-858F-059AECB822BF}"/>
              </a:ext>
            </a:extLst>
          </p:cNvPr>
          <p:cNvSpPr/>
          <p:nvPr/>
        </p:nvSpPr>
        <p:spPr>
          <a:xfrm>
            <a:off x="11014060" y="2403213"/>
            <a:ext cx="861531"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403;p39">
            <a:extLst>
              <a:ext uri="{FF2B5EF4-FFF2-40B4-BE49-F238E27FC236}">
                <a16:creationId xmlns:a16="http://schemas.microsoft.com/office/drawing/2014/main" id="{AD11B8D7-1C30-0A41-B650-212754A9D971}"/>
              </a:ext>
            </a:extLst>
          </p:cNvPr>
          <p:cNvSpPr/>
          <p:nvPr/>
        </p:nvSpPr>
        <p:spPr>
          <a:xfrm>
            <a:off x="10149523" y="1631204"/>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403;p39">
            <a:extLst>
              <a:ext uri="{FF2B5EF4-FFF2-40B4-BE49-F238E27FC236}">
                <a16:creationId xmlns:a16="http://schemas.microsoft.com/office/drawing/2014/main" id="{BACA857E-371B-4846-B277-472E29E6AC20}"/>
              </a:ext>
            </a:extLst>
          </p:cNvPr>
          <p:cNvSpPr/>
          <p:nvPr/>
        </p:nvSpPr>
        <p:spPr>
          <a:xfrm>
            <a:off x="11314747" y="671243"/>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403;p39">
            <a:extLst>
              <a:ext uri="{FF2B5EF4-FFF2-40B4-BE49-F238E27FC236}">
                <a16:creationId xmlns:a16="http://schemas.microsoft.com/office/drawing/2014/main" id="{70024008-F230-9543-A5E2-FA3E10D00D7E}"/>
              </a:ext>
            </a:extLst>
          </p:cNvPr>
          <p:cNvSpPr/>
          <p:nvPr/>
        </p:nvSpPr>
        <p:spPr>
          <a:xfrm>
            <a:off x="10306374" y="421335"/>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10;p39">
            <a:extLst>
              <a:ext uri="{FF2B5EF4-FFF2-40B4-BE49-F238E27FC236}">
                <a16:creationId xmlns:a16="http://schemas.microsoft.com/office/drawing/2014/main" id="{ABBEA68A-AD2A-414D-B3E3-39FDD3DB0022}"/>
              </a:ext>
            </a:extLst>
          </p:cNvPr>
          <p:cNvSpPr/>
          <p:nvPr/>
        </p:nvSpPr>
        <p:spPr>
          <a:xfrm>
            <a:off x="11073847" y="1023816"/>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pic>
        <p:nvPicPr>
          <p:cNvPr id="26" name="Picture 25" descr="Primitive man Stock Photo by ©Iurii 31828683">
            <a:extLst>
              <a:ext uri="{FF2B5EF4-FFF2-40B4-BE49-F238E27FC236}">
                <a16:creationId xmlns:a16="http://schemas.microsoft.com/office/drawing/2014/main" id="{2AEB3452-7501-CF45-80A2-463E197F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 t="-10145" r="8150" b="6694"/>
          <a:stretch/>
        </p:blipFill>
        <p:spPr bwMode="auto">
          <a:xfrm>
            <a:off x="334062" y="-778933"/>
            <a:ext cx="8639421" cy="7636933"/>
          </a:xfrm>
          <a:custGeom>
            <a:avLst/>
            <a:gdLst>
              <a:gd name="connsiteX0" fmla="*/ 3239783 w 6479566"/>
              <a:gd name="connsiteY0" fmla="*/ 0 h 5697736"/>
              <a:gd name="connsiteX1" fmla="*/ 6479566 w 6479566"/>
              <a:gd name="connsiteY1" fmla="*/ 3134618 h 5697736"/>
              <a:gd name="connsiteX2" fmla="*/ 5300586 w 6479566"/>
              <a:gd name="connsiteY2" fmla="*/ 5553442 h 5697736"/>
              <a:gd name="connsiteX3" fmla="*/ 5101150 w 6479566"/>
              <a:gd name="connsiteY3" fmla="*/ 5697736 h 5697736"/>
              <a:gd name="connsiteX4" fmla="*/ 1378416 w 6479566"/>
              <a:gd name="connsiteY4" fmla="*/ 5697736 h 5697736"/>
              <a:gd name="connsiteX5" fmla="*/ 1178980 w 6479566"/>
              <a:gd name="connsiteY5" fmla="*/ 5553442 h 5697736"/>
              <a:gd name="connsiteX6" fmla="*/ 0 w 6479566"/>
              <a:gd name="connsiteY6" fmla="*/ 3134618 h 5697736"/>
              <a:gd name="connsiteX7" fmla="*/ 3239783 w 6479566"/>
              <a:gd name="connsiteY7" fmla="*/ 0 h 56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566" h="5697736">
                <a:moveTo>
                  <a:pt x="3239783" y="0"/>
                </a:moveTo>
                <a:cubicBezTo>
                  <a:pt x="5029066" y="0"/>
                  <a:pt x="6479566" y="1403416"/>
                  <a:pt x="6479566" y="3134618"/>
                </a:cubicBezTo>
                <a:cubicBezTo>
                  <a:pt x="6479566" y="4108419"/>
                  <a:pt x="6020619" y="4978507"/>
                  <a:pt x="5300586" y="5553442"/>
                </a:cubicBezTo>
                <a:lnTo>
                  <a:pt x="5101150" y="5697736"/>
                </a:lnTo>
                <a:lnTo>
                  <a:pt x="1378416" y="5697736"/>
                </a:lnTo>
                <a:lnTo>
                  <a:pt x="1178980" y="5553442"/>
                </a:lnTo>
                <a:cubicBezTo>
                  <a:pt x="458947" y="4978507"/>
                  <a:pt x="0" y="4108419"/>
                  <a:pt x="0" y="3134618"/>
                </a:cubicBezTo>
                <a:cubicBezTo>
                  <a:pt x="0" y="1403416"/>
                  <a:pt x="1450500" y="0"/>
                  <a:pt x="3239783" y="0"/>
                </a:cubicBezTo>
                <a:close/>
              </a:path>
            </a:pathLst>
          </a:cu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970A00-B33B-E543-9FDD-4998032D420A}"/>
              </a:ext>
            </a:extLst>
          </p:cNvPr>
          <p:cNvSpPr/>
          <p:nvPr/>
        </p:nvSpPr>
        <p:spPr>
          <a:xfrm>
            <a:off x="2935461" y="2707483"/>
            <a:ext cx="5907967" cy="2554354"/>
          </a:xfrm>
          <a:prstGeom prst="rect">
            <a:avLst/>
          </a:prstGeom>
        </p:spPr>
        <p:txBody>
          <a:bodyPr wrap="square">
            <a:spAutoFit/>
          </a:bodyPr>
          <a:lstStyle/>
          <a:p>
            <a:pPr lvl="0" algn="ctr">
              <a:spcBef>
                <a:spcPct val="50000"/>
              </a:spcBef>
              <a:defRPr/>
            </a:pPr>
            <a:r>
              <a:rPr lang="vi-VN" sz="5333" b="1" i="1" dirty="0">
                <a:solidFill>
                  <a:schemeClr val="accent4">
                    <a:lumMod val="20000"/>
                    <a:lumOff val="80000"/>
                  </a:schemeClr>
                </a:solidFill>
                <a:latin typeface="Times New Roman" pitchFamily="18" charset="0"/>
                <a:cs typeface="Times New Roman" pitchFamily="18" charset="0"/>
              </a:rPr>
              <a:t>1. Các giai đoạn tiến triển của xã hội nguyên thuỷ</a:t>
            </a:r>
          </a:p>
        </p:txBody>
      </p:sp>
      <p:pic>
        <p:nvPicPr>
          <p:cNvPr id="1026" name="Picture 2" descr="Thực vật là thức ăn chính của loài người qua các giai đoạn tiến hóa - Rau  rừng Việt Nam">
            <a:extLst>
              <a:ext uri="{FF2B5EF4-FFF2-40B4-BE49-F238E27FC236}">
                <a16:creationId xmlns:a16="http://schemas.microsoft.com/office/drawing/2014/main" id="{87DB08C3-3599-CA41-949C-09D4D3903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25" b="30405"/>
          <a:stretch/>
        </p:blipFill>
        <p:spPr bwMode="auto">
          <a:xfrm>
            <a:off x="6983576" y="289574"/>
            <a:ext cx="2173530" cy="2036239"/>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D751-A85B-4949-9EFF-7ED02AF0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288" y="3986869"/>
            <a:ext cx="3286359" cy="3075390"/>
          </a:xfrm>
          <a:prstGeom prst="flowChartOffpageConnector">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B767471-5E0C-4F04-BA02-339CB03FC65F}"/>
              </a:ext>
            </a:extLst>
          </p:cNvPr>
          <p:cNvPicPr/>
          <p:nvPr/>
        </p:nvPicPr>
        <p:blipFill>
          <a:blip r:embed="rId2" cstate="print"/>
          <a:stretch>
            <a:fillRect/>
          </a:stretch>
        </p:blipFill>
        <p:spPr>
          <a:xfrm>
            <a:off x="6350" y="1"/>
            <a:ext cx="12185649" cy="6857999"/>
          </a:xfrm>
          <a:prstGeom prst="rect">
            <a:avLst/>
          </a:prstGeom>
        </p:spPr>
      </p:pic>
      <p:pic>
        <p:nvPicPr>
          <p:cNvPr id="5" name="object 8">
            <a:extLst>
              <a:ext uri="{FF2B5EF4-FFF2-40B4-BE49-F238E27FC236}">
                <a16:creationId xmlns:a16="http://schemas.microsoft.com/office/drawing/2014/main" id="{D5798CE1-B5C5-46DF-9C52-57BF75E47334}"/>
              </a:ext>
            </a:extLst>
          </p:cNvPr>
          <p:cNvPicPr/>
          <p:nvPr/>
        </p:nvPicPr>
        <p:blipFill>
          <a:blip r:embed="rId3" cstate="print"/>
          <a:stretch>
            <a:fillRect/>
          </a:stretch>
        </p:blipFill>
        <p:spPr>
          <a:xfrm>
            <a:off x="6350" y="1"/>
            <a:ext cx="12185649" cy="3674899"/>
          </a:xfrm>
          <a:prstGeom prst="rect">
            <a:avLst/>
          </a:prstGeom>
        </p:spPr>
      </p:pic>
      <p:sp>
        <p:nvSpPr>
          <p:cNvPr id="10" name="Left Brace 9">
            <a:extLst>
              <a:ext uri="{FF2B5EF4-FFF2-40B4-BE49-F238E27FC236}">
                <a16:creationId xmlns:a16="http://schemas.microsoft.com/office/drawing/2014/main" id="{062B19E6-12FC-4C94-97E5-1AA8A67A3DF1}"/>
              </a:ext>
            </a:extLst>
          </p:cNvPr>
          <p:cNvSpPr/>
          <p:nvPr/>
        </p:nvSpPr>
        <p:spPr>
          <a:xfrm rot="5400000">
            <a:off x="5116221" y="-69991"/>
            <a:ext cx="570416" cy="8277569"/>
          </a:xfrm>
          <a:prstGeom prst="leftBrace">
            <a:avLst>
              <a:gd name="adj1" fmla="val 8333"/>
              <a:gd name="adj2" fmla="val 48383"/>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49410" y="4428143"/>
            <a:ext cx="12185649" cy="667645"/>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517664" y="5433532"/>
            <a:ext cx="2772584"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8115207" y="5282601"/>
            <a:ext cx="3516612"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3743691" y="3118407"/>
            <a:ext cx="3561878" cy="58477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1604688" y="122468"/>
            <a:ext cx="8412051" cy="1608168"/>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800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14:bounceEnd="50000">
                                          <p:cBhvr additive="base">
                                            <p:cTn id="2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9516367" y="204290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9516367" y="1405500"/>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9366171" y="2773992"/>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0131576" y="907771"/>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0207743" y="3424375"/>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A94D44-551D-B045-9DB4-CEF0435EAD79}"/>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173519" y="842540"/>
            <a:ext cx="5991714" cy="3229264"/>
          </a:xfrm>
          <a:prstGeom prst="rect">
            <a:avLst/>
          </a:prstGeom>
          <a:ln>
            <a:solidFill>
              <a:schemeClr val="tx1"/>
            </a:solidFill>
          </a:ln>
        </p:spPr>
      </p:pic>
    </p:spTree>
    <p:extLst>
      <p:ext uri="{BB962C8B-B14F-4D97-AF65-F5344CB8AC3E}">
        <p14:creationId xmlns:p14="http://schemas.microsoft.com/office/powerpoint/2010/main" val="17561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14:bounceEnd="50000">
                                          <p:cBhvr additive="base">
                                            <p:cTn id="2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50000">
                                          <p:cBhvr additive="base">
                                            <p:cTn id="2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14:bounceEnd="50000">
                                          <p:cBhvr additive="base">
                                            <p:cTn id="3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50000">
                                          <p:cBhvr additive="base">
                                            <p:cTn id="35"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50000">
                                          <p:cBhvr additive="base">
                                            <p:cTn id="39"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50000">
                                          <p:cBhvr additive="base">
                                            <p:cTn id="43"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50000">
                                          <p:cBhvr additive="base">
                                            <p:cTn id="47"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50000">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50000">
                                          <p:cBhvr additive="base">
                                            <p:cTn id="51"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14:bounceEnd="50000">
                                          <p:cBhvr additive="base">
                                            <p:cTn id="59"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14:bounceEnd="50000">
                                          <p:cBhvr additive="base">
                                            <p:cTn id="63"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14:bounceEnd="50000">
                                          <p:cBhvr additive="base">
                                            <p:cTn id="6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14:bounceEnd="50000">
                                          <p:cBhvr additive="base">
                                            <p:cTn id="71"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14:bounceEnd="50000">
                                          <p:cBhvr additive="base">
                                            <p:cTn id="75"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14:presetBounceEnd="50000">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14:bounceEnd="50000">
                                          <p:cBhvr additive="base">
                                            <p:cTn id="83"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14:presetBounceEnd="50000">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14:bounceEnd="50000">
                                          <p:cBhvr additive="base">
                                            <p:cTn id="8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fill="hold"/>
                                            <p:tgtEl>
                                              <p:spTgt spid="4"/>
                                            </p:tgtEl>
                                            <p:attrNameLst>
                                              <p:attrName>ppt_x</p:attrName>
                                            </p:attrNameLst>
                                          </p:cBhvr>
                                          <p:tavLst>
                                            <p:tav tm="0">
                                              <p:val>
                                                <p:strVal val="#ppt_x"/>
                                              </p:val>
                                            </p:tav>
                                            <p:tav tm="100000">
                                              <p:val>
                                                <p:strVal val="#ppt_x"/>
                                              </p:val>
                                            </p:tav>
                                          </p:tavLst>
                                        </p:anim>
                                        <p:anim calcmode="lin" valueType="num">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3218440" y="534851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6958227" y="5331006"/>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3028578" y="6081289"/>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6745079" y="6127620"/>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8446180" y="6148079"/>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9FAEEB9-20E2-364A-B6F6-8FAE9CBAFAC5}"/>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397446" y="790351"/>
            <a:ext cx="5991714" cy="3229264"/>
          </a:xfrm>
          <a:prstGeom prst="rect">
            <a:avLst/>
          </a:prstGeom>
          <a:ln>
            <a:solidFill>
              <a:schemeClr val="tx1"/>
            </a:solidFill>
          </a:ln>
        </p:spPr>
      </p:pic>
      <p:pic>
        <p:nvPicPr>
          <p:cNvPr id="44" name="Picture 6">
            <a:extLst>
              <a:ext uri="{FF2B5EF4-FFF2-40B4-BE49-F238E27FC236}">
                <a16:creationId xmlns:a16="http://schemas.microsoft.com/office/drawing/2014/main" id="{C52606B5-7C5F-D24A-832B-085A34496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77" t="12777" r="31360" b="17882"/>
          <a:stretch/>
        </p:blipFill>
        <p:spPr bwMode="auto">
          <a:xfrm>
            <a:off x="9908466" y="584981"/>
            <a:ext cx="1824448" cy="36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919</Words>
  <Application>Microsoft Office PowerPoint</Application>
  <PresentationFormat>Widescreen</PresentationFormat>
  <Paragraphs>96</Paragraphs>
  <Slides>27</Slides>
  <Notes>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#9Slide03 Bebas Neue Bold</vt:lpstr>
      <vt:lpstr>#9Slide04 SFU Fenice Bold</vt:lpstr>
      <vt:lpstr>Arial</vt:lpstr>
      <vt:lpstr>Cabin</vt:lpstr>
      <vt:lpstr>Cabin Condensed</vt:lpstr>
      <vt:lpstr>Calibri</vt:lpstr>
      <vt:lpstr>Calibri Light</vt:lpstr>
      <vt:lpstr>Snell Roundhand</vt:lpstr>
      <vt:lpstr>Snell Roundhand Black</vt:lpstr>
      <vt:lpstr>Times New Roman</vt:lpstr>
      <vt:lpstr>Office Theme</vt:lpstr>
      <vt:lpstr>第一PPT，www.1ppt.com</vt:lpstr>
      <vt:lpstr>2_Office Theme</vt:lpstr>
      <vt:lpstr>1_Office Theme</vt:lpstr>
      <vt:lpstr>Snug</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 Đời sống vật chất và tinh thần  của người nguyên thủy trên đất nước Việt Nam</vt:lpstr>
      <vt:lpstr>PowerPoint Presentation</vt:lpstr>
      <vt:lpstr>PowerPoint Presentation</vt:lpstr>
      <vt:lpstr>PowerPoint Presentation</vt:lpstr>
      <vt:lpstr>B. LUYỆN TẬP – VẬN DỤNG</vt:lpstr>
      <vt:lpstr>PowerPoint Presentation</vt:lpstr>
      <vt:lpstr>PowerPoint Presentation</vt:lpstr>
      <vt:lpstr>VẬN DỤNG</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Hoàng Dũng</cp:lastModifiedBy>
  <cp:revision>14</cp:revision>
  <dcterms:created xsi:type="dcterms:W3CDTF">2021-07-28T09:45:28Z</dcterms:created>
  <dcterms:modified xsi:type="dcterms:W3CDTF">2025-09-25T01:25:42Z</dcterms:modified>
</cp:coreProperties>
</file>