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65"/>
  </p:notesMasterIdLst>
  <p:sldIdLst>
    <p:sldId id="258" r:id="rId2"/>
    <p:sldId id="257" r:id="rId3"/>
    <p:sldId id="259" r:id="rId4"/>
    <p:sldId id="265" r:id="rId5"/>
    <p:sldId id="264" r:id="rId6"/>
    <p:sldId id="267" r:id="rId7"/>
    <p:sldId id="268" r:id="rId8"/>
    <p:sldId id="340" r:id="rId9"/>
    <p:sldId id="270" r:id="rId10"/>
    <p:sldId id="272" r:id="rId11"/>
    <p:sldId id="271" r:id="rId12"/>
    <p:sldId id="274" r:id="rId13"/>
    <p:sldId id="273" r:id="rId14"/>
    <p:sldId id="275" r:id="rId15"/>
    <p:sldId id="260" r:id="rId16"/>
    <p:sldId id="341" r:id="rId17"/>
    <p:sldId id="277" r:id="rId18"/>
    <p:sldId id="281" r:id="rId19"/>
    <p:sldId id="282" r:id="rId20"/>
    <p:sldId id="283" r:id="rId21"/>
    <p:sldId id="286" r:id="rId22"/>
    <p:sldId id="285" r:id="rId23"/>
    <p:sldId id="284" r:id="rId24"/>
    <p:sldId id="287" r:id="rId25"/>
    <p:sldId id="342" r:id="rId26"/>
    <p:sldId id="288" r:id="rId27"/>
    <p:sldId id="289" r:id="rId28"/>
    <p:sldId id="290" r:id="rId29"/>
    <p:sldId id="293" r:id="rId30"/>
    <p:sldId id="291" r:id="rId31"/>
    <p:sldId id="292" r:id="rId32"/>
    <p:sldId id="294" r:id="rId33"/>
    <p:sldId id="278" r:id="rId34"/>
    <p:sldId id="295" r:id="rId35"/>
    <p:sldId id="296" r:id="rId36"/>
    <p:sldId id="297" r:id="rId37"/>
    <p:sldId id="298" r:id="rId38"/>
    <p:sldId id="299" r:id="rId39"/>
    <p:sldId id="300" r:id="rId40"/>
    <p:sldId id="301" r:id="rId41"/>
    <p:sldId id="343" r:id="rId42"/>
    <p:sldId id="302" r:id="rId43"/>
    <p:sldId id="303" r:id="rId44"/>
    <p:sldId id="304" r:id="rId45"/>
    <p:sldId id="305" r:id="rId46"/>
    <p:sldId id="308" r:id="rId47"/>
    <p:sldId id="309" r:id="rId48"/>
    <p:sldId id="310" r:id="rId49"/>
    <p:sldId id="311" r:id="rId50"/>
    <p:sldId id="344" r:id="rId51"/>
    <p:sldId id="313" r:id="rId52"/>
    <p:sldId id="314" r:id="rId53"/>
    <p:sldId id="315" r:id="rId54"/>
    <p:sldId id="316" r:id="rId55"/>
    <p:sldId id="345" r:id="rId56"/>
    <p:sldId id="346" r:id="rId57"/>
    <p:sldId id="347" r:id="rId58"/>
    <p:sldId id="349" r:id="rId59"/>
    <p:sldId id="307" r:id="rId60"/>
    <p:sldId id="317" r:id="rId61"/>
    <p:sldId id="319" r:id="rId62"/>
    <p:sldId id="320" r:id="rId63"/>
    <p:sldId id="321" r:id="rId64"/>
  </p:sldIdLst>
  <p:sldSz cx="9144000" cy="5143500" type="screen16x9"/>
  <p:notesSz cx="6858000" cy="9144000"/>
  <p:embeddedFontLst>
    <p:embeddedFont>
      <p:font typeface="Kulim Park" panose="020B0604020202020204" charset="0"/>
      <p:regular r:id="rId66"/>
      <p:bold r:id="rId67"/>
      <p:italic r:id="rId68"/>
      <p:boldItalic r:id="rId69"/>
    </p:embeddedFont>
    <p:embeddedFont>
      <p:font typeface="Nunito Light" panose="020B0604020202020204" charset="0"/>
      <p:regular r:id="rId70"/>
      <p:italic r:id="rId71"/>
    </p:embeddedFont>
    <p:embeddedFont>
      <p:font typeface="Manrope" panose="020B0604020202020204" charset="0"/>
      <p:regular r:id="rId72"/>
      <p:bold r:id="rId73"/>
    </p:embeddedFont>
    <p:embeddedFont>
      <p:font typeface="PT Sans"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o" initials="NT" lastIdx="1" clrIdx="0">
    <p:extLst>
      <p:ext uri="{19B8F6BF-5375-455C-9EA6-DF929625EA0E}">
        <p15:presenceInfo xmlns:p15="http://schemas.microsoft.com/office/powerpoint/2012/main" userId="7fe8eaff0983d3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26"/>
    <a:srgbClr val="EADCF4"/>
    <a:srgbClr val="DFC9EF"/>
    <a:srgbClr val="FFFFC1"/>
    <a:srgbClr val="AFEAFF"/>
    <a:srgbClr val="9148C8"/>
    <a:srgbClr val="EAC7C0"/>
    <a:srgbClr val="FFFF75"/>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09500B-F95F-459C-988E-D0316AFB998A}">
  <a:tblStyle styleId="{DE09500B-F95F-459C-988E-D0316AFB99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6F1BBC-88E7-490B-B701-1F3A7FD85C2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3.fntdata"/><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78879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ad6129809_1_21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ead6129809_1_21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82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24dc3920de_0_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24dc3920de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288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401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124dc3920de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124dc3920de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909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ead6129809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ead6129809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109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24dc3920de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24dc3920de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739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ead612980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ead612980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54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ad61298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ad61298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401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124dc3920de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124dc3920de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05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ead612980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ead612980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4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ead6129809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ead6129809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842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76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ead6129809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ead612980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17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24dc3920de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24dc3920de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46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ead612980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ead612980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74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24dc3920d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24dc3920d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02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ead61298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ead61298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90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ad61298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ad61298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51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124dc3920de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124dc3920de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52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ead6129809_1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ead6129809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44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24dc3920de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124dc3920de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62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ead612980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ead6129809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61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24dc392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24dc392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996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ead6129809_1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ead6129809_1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92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24dc3920de_0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24dc3920de_0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821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24dc3920de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124dc3920de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882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ead9bfe9e5_0_6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ead9bfe9e5_0_6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27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ead6129809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ead612980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54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24dc3920de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24dc3920d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726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ad612980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ead612980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946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ead6129809_1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ead6129809_1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995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ead6129809_1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ead6129809_1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201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124dc3920de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124dc3920de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5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ead612980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ead612980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257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ead6129809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ead6129809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194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ead6129809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ead6129809_1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611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ead6129809_1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ead6129809_1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94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24dc3920de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24dc3920de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809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ead6129809_1_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ead6129809_1_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557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ead612980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ead612980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837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ad6129809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ad612980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38507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24dc3920de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24dc3920de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072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ead6129809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ead6129809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236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124dc3920de_0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124dc3920de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3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ad61298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ad61298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72049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ad61298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ad61298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127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ead6129809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ead6129809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221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124dc3920de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24dc3920de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330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ead6129809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ead6129809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473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ead9bfe9e5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ead9bfe9e5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089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124dc3920de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124dc3920de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866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24dc3920de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24dc3920de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505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124dc3920de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124dc3920de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323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ead6129809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ead6129809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4184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24dc3920de_0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24dc3920de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06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24dc3920de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24dc3920d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59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ad6129809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ead6129809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728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ad612980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ad612980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24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24dc3920de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24dc3920de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4533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rot="813319">
            <a:off x="-704002" y="2342077"/>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553048">
            <a:off x="-3421688" y="1600648"/>
            <a:ext cx="5990367" cy="5613156"/>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rgbClr val="AC9078">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1460553" flipH="1">
            <a:off x="6702382" y="-661835"/>
            <a:ext cx="7471555" cy="477173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3657786">
            <a:off x="7243056" y="893138"/>
            <a:ext cx="4558957" cy="1365879"/>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3624623">
            <a:off x="5761668" y="608449"/>
            <a:ext cx="7826028" cy="2877832"/>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txBox="1">
            <a:spLocks noGrp="1"/>
          </p:cNvSpPr>
          <p:nvPr>
            <p:ph type="title"/>
          </p:nvPr>
        </p:nvSpPr>
        <p:spPr>
          <a:xfrm>
            <a:off x="720000" y="437700"/>
            <a:ext cx="77028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 name="Google Shape;36;p4"/>
          <p:cNvSpPr txBox="1">
            <a:spLocks noGrp="1"/>
          </p:cNvSpPr>
          <p:nvPr>
            <p:ph type="body" idx="1"/>
          </p:nvPr>
        </p:nvSpPr>
        <p:spPr>
          <a:xfrm>
            <a:off x="720000" y="1095450"/>
            <a:ext cx="7702800" cy="3610800"/>
          </a:xfrm>
          <a:prstGeom prst="rect">
            <a:avLst/>
          </a:prstGeom>
          <a:noFill/>
          <a:ln>
            <a:noFill/>
          </a:ln>
        </p:spPr>
        <p:txBody>
          <a:bodyPr spcFirstLastPara="1" wrap="square" lIns="91425" tIns="91425" rIns="91425" bIns="91425" anchor="b" anchorCtr="0">
            <a:noAutofit/>
          </a:bodyPr>
          <a:lstStyle>
            <a:lvl1pPr marL="457200" lvl="0" indent="-330200" rtl="0">
              <a:lnSpc>
                <a:spcPct val="100000"/>
              </a:lnSpc>
              <a:spcBef>
                <a:spcPts val="0"/>
              </a:spcBef>
              <a:spcAft>
                <a:spcPts val="0"/>
              </a:spcAft>
              <a:buSzPts val="1600"/>
              <a:buChar char="●"/>
              <a:defRPr sz="1250">
                <a:latin typeface="Manrope"/>
                <a:ea typeface="Manrope"/>
                <a:cs typeface="Manrope"/>
                <a:sym typeface="Manrope"/>
              </a:defRPr>
            </a:lvl1pPr>
            <a:lvl2pPr marL="914400" lvl="1" indent="-330200" rtl="0">
              <a:lnSpc>
                <a:spcPct val="100000"/>
              </a:lnSpc>
              <a:spcBef>
                <a:spcPts val="0"/>
              </a:spcBef>
              <a:spcAft>
                <a:spcPts val="0"/>
              </a:spcAft>
              <a:buSzPts val="1600"/>
              <a:buChar char="○"/>
              <a:defRPr/>
            </a:lvl2pPr>
            <a:lvl3pPr marL="1371600" lvl="2" indent="-330200" rtl="0">
              <a:lnSpc>
                <a:spcPct val="100000"/>
              </a:lnSpc>
              <a:spcBef>
                <a:spcPts val="0"/>
              </a:spcBef>
              <a:spcAft>
                <a:spcPts val="0"/>
              </a:spcAft>
              <a:buSzPts val="1600"/>
              <a:buChar char="■"/>
              <a:defRPr/>
            </a:lvl3pPr>
            <a:lvl4pPr marL="1828800" lvl="3" indent="-330200" rtl="0">
              <a:lnSpc>
                <a:spcPct val="100000"/>
              </a:lnSpc>
              <a:spcBef>
                <a:spcPts val="0"/>
              </a:spcBef>
              <a:spcAft>
                <a:spcPts val="0"/>
              </a:spcAft>
              <a:buSzPts val="1600"/>
              <a:buChar char="●"/>
              <a:defRPr/>
            </a:lvl4pPr>
            <a:lvl5pPr marL="2286000" lvl="4" indent="-330200" rtl="0">
              <a:lnSpc>
                <a:spcPct val="100000"/>
              </a:lnSpc>
              <a:spcBef>
                <a:spcPts val="0"/>
              </a:spcBef>
              <a:spcAft>
                <a:spcPts val="0"/>
              </a:spcAft>
              <a:buSzPts val="1600"/>
              <a:buChar char="○"/>
              <a:defRPr/>
            </a:lvl5pPr>
            <a:lvl6pPr marL="2743200" lvl="5" indent="-330200" rtl="0">
              <a:lnSpc>
                <a:spcPct val="100000"/>
              </a:lnSpc>
              <a:spcBef>
                <a:spcPts val="0"/>
              </a:spcBef>
              <a:spcAft>
                <a:spcPts val="0"/>
              </a:spcAft>
              <a:buSzPts val="1600"/>
              <a:buChar char="■"/>
              <a:defRPr/>
            </a:lvl6pPr>
            <a:lvl7pPr marL="3200400" lvl="6" indent="-330200" rtl="0">
              <a:lnSpc>
                <a:spcPct val="100000"/>
              </a:lnSpc>
              <a:spcBef>
                <a:spcPts val="0"/>
              </a:spcBef>
              <a:spcAft>
                <a:spcPts val="0"/>
              </a:spcAft>
              <a:buSzPts val="1600"/>
              <a:buChar char="●"/>
              <a:defRPr/>
            </a:lvl7pPr>
            <a:lvl8pPr marL="3657600" lvl="7" indent="-330200" rtl="0">
              <a:lnSpc>
                <a:spcPct val="100000"/>
              </a:lnSpc>
              <a:spcBef>
                <a:spcPts val="0"/>
              </a:spcBef>
              <a:spcAft>
                <a:spcPts val="0"/>
              </a:spcAft>
              <a:buSzPts val="1600"/>
              <a:buChar char="○"/>
              <a:defRPr/>
            </a:lvl8pPr>
            <a:lvl9pPr marL="4114800" lvl="8" indent="-330200" rtl="0">
              <a:lnSpc>
                <a:spcPct val="100000"/>
              </a:lnSpc>
              <a:spcBef>
                <a:spcPts val="0"/>
              </a:spcBef>
              <a:spcAft>
                <a:spcPts val="0"/>
              </a:spcAft>
              <a:buSzPts val="1600"/>
              <a:buChar char="■"/>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of contents 1">
  <p:cSld name="CUSTOM_17">
    <p:spTree>
      <p:nvGrpSpPr>
        <p:cNvPr id="1" name="Shape 150"/>
        <p:cNvGrpSpPr/>
        <p:nvPr/>
      </p:nvGrpSpPr>
      <p:grpSpPr>
        <a:xfrm>
          <a:off x="0" y="0"/>
          <a:ext cx="0" cy="0"/>
          <a:chOff x="0" y="0"/>
          <a:chExt cx="0" cy="0"/>
        </a:xfrm>
      </p:grpSpPr>
      <p:sp>
        <p:nvSpPr>
          <p:cNvPr id="151" name="Google Shape;151;p17"/>
          <p:cNvSpPr/>
          <p:nvPr/>
        </p:nvSpPr>
        <p:spPr>
          <a:xfrm rot="-9339447">
            <a:off x="7118442" y="3216520"/>
            <a:ext cx="7471555" cy="477173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rot="10285603" flipH="1">
            <a:off x="-6088365" y="-16178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rot="-649785" flipH="1">
            <a:off x="-1251909" y="-487200"/>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rot="-813319" flipH="1">
            <a:off x="7653159" y="-3566398"/>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9989847" flipH="1">
            <a:off x="-4910832" y="2960605"/>
            <a:ext cx="7826215" cy="2877900"/>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323977" flipH="1">
            <a:off x="6050295" y="-977077"/>
            <a:ext cx="7826148" cy="2877876"/>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txBox="1">
            <a:spLocks noGrp="1"/>
          </p:cNvSpPr>
          <p:nvPr>
            <p:ph type="title"/>
          </p:nvPr>
        </p:nvSpPr>
        <p:spPr>
          <a:xfrm>
            <a:off x="1987675" y="1412700"/>
            <a:ext cx="2430000" cy="83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8" name="Google Shape;158;p17"/>
          <p:cNvSpPr txBox="1">
            <a:spLocks noGrp="1"/>
          </p:cNvSpPr>
          <p:nvPr>
            <p:ph type="subTitle" idx="1"/>
          </p:nvPr>
        </p:nvSpPr>
        <p:spPr>
          <a:xfrm>
            <a:off x="1987700" y="2292125"/>
            <a:ext cx="24300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9" name="Google Shape;159;p17"/>
          <p:cNvSpPr txBox="1">
            <a:spLocks noGrp="1"/>
          </p:cNvSpPr>
          <p:nvPr>
            <p:ph type="title" idx="2" hasCustomPrompt="1"/>
          </p:nvPr>
        </p:nvSpPr>
        <p:spPr>
          <a:xfrm>
            <a:off x="845800" y="1888050"/>
            <a:ext cx="812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0" name="Google Shape;160;p17"/>
          <p:cNvSpPr txBox="1">
            <a:spLocks noGrp="1"/>
          </p:cNvSpPr>
          <p:nvPr>
            <p:ph type="title" idx="3"/>
          </p:nvPr>
        </p:nvSpPr>
        <p:spPr>
          <a:xfrm>
            <a:off x="1928100" y="3162748"/>
            <a:ext cx="2430000" cy="83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17"/>
          <p:cNvSpPr txBox="1">
            <a:spLocks noGrp="1"/>
          </p:cNvSpPr>
          <p:nvPr>
            <p:ph type="subTitle" idx="4"/>
          </p:nvPr>
        </p:nvSpPr>
        <p:spPr>
          <a:xfrm>
            <a:off x="1928125" y="4042172"/>
            <a:ext cx="24300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2" name="Google Shape;162;p17"/>
          <p:cNvSpPr txBox="1">
            <a:spLocks noGrp="1"/>
          </p:cNvSpPr>
          <p:nvPr>
            <p:ph type="title" idx="5"/>
          </p:nvPr>
        </p:nvSpPr>
        <p:spPr>
          <a:xfrm>
            <a:off x="6000750" y="1412688"/>
            <a:ext cx="2430000" cy="83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17"/>
          <p:cNvSpPr txBox="1">
            <a:spLocks noGrp="1"/>
          </p:cNvSpPr>
          <p:nvPr>
            <p:ph type="subTitle" idx="6"/>
          </p:nvPr>
        </p:nvSpPr>
        <p:spPr>
          <a:xfrm>
            <a:off x="6000775" y="2292102"/>
            <a:ext cx="24300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4" name="Google Shape;164;p17"/>
          <p:cNvSpPr txBox="1">
            <a:spLocks noGrp="1"/>
          </p:cNvSpPr>
          <p:nvPr>
            <p:ph type="title" idx="7"/>
          </p:nvPr>
        </p:nvSpPr>
        <p:spPr>
          <a:xfrm>
            <a:off x="5981196" y="3162738"/>
            <a:ext cx="2430000" cy="837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 name="Google Shape;165;p17"/>
          <p:cNvSpPr txBox="1">
            <a:spLocks noGrp="1"/>
          </p:cNvSpPr>
          <p:nvPr>
            <p:ph type="subTitle" idx="8"/>
          </p:nvPr>
        </p:nvSpPr>
        <p:spPr>
          <a:xfrm>
            <a:off x="5981200" y="4042161"/>
            <a:ext cx="2430000" cy="61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17"/>
          <p:cNvSpPr txBox="1">
            <a:spLocks noGrp="1"/>
          </p:cNvSpPr>
          <p:nvPr>
            <p:ph type="title" idx="9" hasCustomPrompt="1"/>
          </p:nvPr>
        </p:nvSpPr>
        <p:spPr>
          <a:xfrm>
            <a:off x="845798" y="3644250"/>
            <a:ext cx="812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7"/>
          <p:cNvSpPr txBox="1">
            <a:spLocks noGrp="1"/>
          </p:cNvSpPr>
          <p:nvPr>
            <p:ph type="title" idx="13" hasCustomPrompt="1"/>
          </p:nvPr>
        </p:nvSpPr>
        <p:spPr>
          <a:xfrm>
            <a:off x="4895098" y="1888050"/>
            <a:ext cx="812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7"/>
          <p:cNvSpPr txBox="1">
            <a:spLocks noGrp="1"/>
          </p:cNvSpPr>
          <p:nvPr>
            <p:ph type="title" idx="14" hasCustomPrompt="1"/>
          </p:nvPr>
        </p:nvSpPr>
        <p:spPr>
          <a:xfrm>
            <a:off x="4895098" y="3644250"/>
            <a:ext cx="812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9" name="Google Shape;169;p17"/>
          <p:cNvSpPr txBox="1">
            <a:spLocks noGrp="1"/>
          </p:cNvSpPr>
          <p:nvPr>
            <p:ph type="title" idx="15"/>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723300" y="3402013"/>
            <a:ext cx="38487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2" name="Google Shape;172;p18"/>
          <p:cNvSpPr txBox="1">
            <a:spLocks noGrp="1"/>
          </p:cNvSpPr>
          <p:nvPr>
            <p:ph type="subTitle" idx="1"/>
          </p:nvPr>
        </p:nvSpPr>
        <p:spPr>
          <a:xfrm>
            <a:off x="723350" y="822500"/>
            <a:ext cx="4902000" cy="2078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1">
  <p:cSld name="CUSTOM_32">
    <p:spTree>
      <p:nvGrpSpPr>
        <p:cNvPr id="1" name="Shape 173"/>
        <p:cNvGrpSpPr/>
        <p:nvPr/>
      </p:nvGrpSpPr>
      <p:grpSpPr>
        <a:xfrm>
          <a:off x="0" y="0"/>
          <a:ext cx="0" cy="0"/>
          <a:chOff x="0" y="0"/>
          <a:chExt cx="0" cy="0"/>
        </a:xfrm>
      </p:grpSpPr>
      <p:sp>
        <p:nvSpPr>
          <p:cNvPr id="174" name="Google Shape;174;p19"/>
          <p:cNvSpPr/>
          <p:nvPr/>
        </p:nvSpPr>
        <p:spPr>
          <a:xfrm rot="-7269862" flipH="1">
            <a:off x="1986429" y="-4605738"/>
            <a:ext cx="7471639" cy="4771786"/>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p:nvPr/>
        </p:nvSpPr>
        <p:spPr>
          <a:xfrm rot="-10558870">
            <a:off x="5522782" y="-185325"/>
            <a:ext cx="6402110" cy="5689154"/>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rot="6189239">
            <a:off x="4325710" y="1085979"/>
            <a:ext cx="7825966" cy="2877809"/>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rot="514371">
            <a:off x="-5180633" y="-979678"/>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p:nvPr/>
        </p:nvSpPr>
        <p:spPr>
          <a:xfrm rot="2141143">
            <a:off x="-1290068" y="-2916503"/>
            <a:ext cx="5766686" cy="368291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rot="10800000">
            <a:off x="-126965" y="3402013"/>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rot="-7948588">
            <a:off x="-5205140" y="1519073"/>
            <a:ext cx="8200910" cy="3015686"/>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txBox="1">
            <a:spLocks noGrp="1"/>
          </p:cNvSpPr>
          <p:nvPr>
            <p:ph type="title"/>
          </p:nvPr>
        </p:nvSpPr>
        <p:spPr>
          <a:xfrm>
            <a:off x="2064826" y="3261285"/>
            <a:ext cx="5014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5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82" name="Google Shape;182;p19"/>
          <p:cNvSpPr txBox="1">
            <a:spLocks noGrp="1"/>
          </p:cNvSpPr>
          <p:nvPr>
            <p:ph type="subTitle" idx="1"/>
          </p:nvPr>
        </p:nvSpPr>
        <p:spPr>
          <a:xfrm>
            <a:off x="1378650" y="1348062"/>
            <a:ext cx="6386700" cy="141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1">
  <p:cSld name="CUSTOM_16">
    <p:spTree>
      <p:nvGrpSpPr>
        <p:cNvPr id="1" name="Shape 183"/>
        <p:cNvGrpSpPr/>
        <p:nvPr/>
      </p:nvGrpSpPr>
      <p:grpSpPr>
        <a:xfrm>
          <a:off x="0" y="0"/>
          <a:ext cx="0" cy="0"/>
          <a:chOff x="0" y="0"/>
          <a:chExt cx="0" cy="0"/>
        </a:xfrm>
      </p:grpSpPr>
      <p:sp>
        <p:nvSpPr>
          <p:cNvPr id="184" name="Google Shape;184;p20"/>
          <p:cNvSpPr/>
          <p:nvPr/>
        </p:nvSpPr>
        <p:spPr>
          <a:xfrm rot="-3394465">
            <a:off x="-2929870"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0"/>
          <p:cNvSpPr/>
          <p:nvPr/>
        </p:nvSpPr>
        <p:spPr>
          <a:xfrm flipH="1">
            <a:off x="-4081962" y="-12434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0"/>
          <p:cNvSpPr/>
          <p:nvPr/>
        </p:nvSpPr>
        <p:spPr>
          <a:xfrm rot="-3952094" flipH="1">
            <a:off x="-3954406" y="-32116"/>
            <a:ext cx="7826127" cy="287786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0"/>
          <p:cNvSpPr/>
          <p:nvPr/>
        </p:nvSpPr>
        <p:spPr>
          <a:xfrm rot="649760">
            <a:off x="-3199069" y="-713258"/>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p:nvPr/>
        </p:nvSpPr>
        <p:spPr>
          <a:xfrm rot="-813319" flipH="1">
            <a:off x="4926200" y="-30743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p:nvPr/>
        </p:nvSpPr>
        <p:spPr>
          <a:xfrm rot="10285603" flipH="1">
            <a:off x="6080701" y="375284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p:nvPr/>
        </p:nvSpPr>
        <p:spPr>
          <a:xfrm rot="7426355" flipH="1">
            <a:off x="6582052" y="113283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0"/>
          <p:cNvSpPr txBox="1">
            <a:spLocks noGrp="1"/>
          </p:cNvSpPr>
          <p:nvPr>
            <p:ph type="title"/>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2">
  <p:cSld name="CUSTOM_26">
    <p:spTree>
      <p:nvGrpSpPr>
        <p:cNvPr id="1" name="Shape 192"/>
        <p:cNvGrpSpPr/>
        <p:nvPr/>
      </p:nvGrpSpPr>
      <p:grpSpPr>
        <a:xfrm>
          <a:off x="0" y="0"/>
          <a:ext cx="0" cy="0"/>
          <a:chOff x="0" y="0"/>
          <a:chExt cx="0" cy="0"/>
        </a:xfrm>
      </p:grpSpPr>
      <p:sp>
        <p:nvSpPr>
          <p:cNvPr id="193" name="Google Shape;193;p21"/>
          <p:cNvSpPr/>
          <p:nvPr/>
        </p:nvSpPr>
        <p:spPr>
          <a:xfrm rot="-3394465">
            <a:off x="-3638445" y="4611893"/>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p:nvPr/>
        </p:nvSpPr>
        <p:spPr>
          <a:xfrm flipH="1">
            <a:off x="-5015862" y="-4052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1"/>
          <p:cNvSpPr/>
          <p:nvPr/>
        </p:nvSpPr>
        <p:spPr>
          <a:xfrm rot="-3052073" flipH="1">
            <a:off x="-4888312" y="1110880"/>
            <a:ext cx="7826119" cy="287786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649760">
            <a:off x="-4262669" y="1892117"/>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813319" flipH="1">
            <a:off x="4754300" y="-2305086"/>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10285603" flipH="1">
            <a:off x="4790126" y="3666917"/>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4726292" flipH="1">
            <a:off x="5414633" y="2626082"/>
            <a:ext cx="7826019" cy="287782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txBox="1">
            <a:spLocks noGrp="1"/>
          </p:cNvSpPr>
          <p:nvPr>
            <p:ph type="title"/>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3">
  <p:cSld name="CUSTOM_33">
    <p:spTree>
      <p:nvGrpSpPr>
        <p:cNvPr id="1" name="Shape 201"/>
        <p:cNvGrpSpPr/>
        <p:nvPr/>
      </p:nvGrpSpPr>
      <p:grpSpPr>
        <a:xfrm>
          <a:off x="0" y="0"/>
          <a:ext cx="0" cy="0"/>
          <a:chOff x="0" y="0"/>
          <a:chExt cx="0" cy="0"/>
        </a:xfrm>
      </p:grpSpPr>
      <p:sp>
        <p:nvSpPr>
          <p:cNvPr id="202" name="Google Shape;202;p22"/>
          <p:cNvSpPr txBox="1">
            <a:spLocks noGrp="1"/>
          </p:cNvSpPr>
          <p:nvPr>
            <p:ph type="title"/>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text">
  <p:cSld name="CUSTOM_15">
    <p:spTree>
      <p:nvGrpSpPr>
        <p:cNvPr id="1" name="Shape 203"/>
        <p:cNvGrpSpPr/>
        <p:nvPr/>
      </p:nvGrpSpPr>
      <p:grpSpPr>
        <a:xfrm>
          <a:off x="0" y="0"/>
          <a:ext cx="0" cy="0"/>
          <a:chOff x="0" y="0"/>
          <a:chExt cx="0" cy="0"/>
        </a:xfrm>
      </p:grpSpPr>
      <p:sp>
        <p:nvSpPr>
          <p:cNvPr id="204" name="Google Shape;204;p23"/>
          <p:cNvSpPr/>
          <p:nvPr/>
        </p:nvSpPr>
        <p:spPr>
          <a:xfrm rot="-10285629">
            <a:off x="5066449" y="-212437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7942003"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rot="2839443">
            <a:off x="-308418" y="2442034"/>
            <a:ext cx="6402141" cy="568918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rot="9405665">
            <a:off x="-4305365" y="1281181"/>
            <a:ext cx="7310152" cy="6849835"/>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rot="-1478505">
            <a:off x="-2334601" y="-1000036"/>
            <a:ext cx="7826136" cy="287787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rot="9555841" flipH="1">
            <a:off x="7023452" y="1808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txBox="1">
            <a:spLocks noGrp="1"/>
          </p:cNvSpPr>
          <p:nvPr>
            <p:ph type="title"/>
          </p:nvPr>
        </p:nvSpPr>
        <p:spPr>
          <a:xfrm>
            <a:off x="1749775" y="1339400"/>
            <a:ext cx="5644500" cy="153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11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1" name="Google Shape;211;p23"/>
          <p:cNvSpPr txBox="1">
            <a:spLocks noGrp="1"/>
          </p:cNvSpPr>
          <p:nvPr>
            <p:ph type="subTitle" idx="1"/>
          </p:nvPr>
        </p:nvSpPr>
        <p:spPr>
          <a:xfrm>
            <a:off x="2153800" y="2874400"/>
            <a:ext cx="4836900" cy="92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text 1">
  <p:cSld name="CUSTOM_13">
    <p:spTree>
      <p:nvGrpSpPr>
        <p:cNvPr id="1" name="Shape 212"/>
        <p:cNvGrpSpPr/>
        <p:nvPr/>
      </p:nvGrpSpPr>
      <p:grpSpPr>
        <a:xfrm>
          <a:off x="0" y="0"/>
          <a:ext cx="0" cy="0"/>
          <a:chOff x="0" y="0"/>
          <a:chExt cx="0" cy="0"/>
        </a:xfrm>
      </p:grpSpPr>
      <p:sp>
        <p:nvSpPr>
          <p:cNvPr id="213" name="Google Shape;213;p24"/>
          <p:cNvSpPr/>
          <p:nvPr/>
        </p:nvSpPr>
        <p:spPr>
          <a:xfrm rot="4102360" flipH="1">
            <a:off x="-2758583" y="4129685"/>
            <a:ext cx="7471578" cy="477174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rot="813319">
            <a:off x="-4313552" y="-17370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txBox="1">
            <a:spLocks noGrp="1"/>
          </p:cNvSpPr>
          <p:nvPr>
            <p:ph type="subTitle" idx="1"/>
          </p:nvPr>
        </p:nvSpPr>
        <p:spPr>
          <a:xfrm>
            <a:off x="723300" y="3021075"/>
            <a:ext cx="3394200" cy="113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16" name="Google Shape;216;p24"/>
          <p:cNvSpPr txBox="1">
            <a:spLocks noGrp="1"/>
          </p:cNvSpPr>
          <p:nvPr>
            <p:ph type="title"/>
          </p:nvPr>
        </p:nvSpPr>
        <p:spPr>
          <a:xfrm flipH="1">
            <a:off x="719825" y="986925"/>
            <a:ext cx="2888400" cy="19173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text 2">
  <p:cSld name="CUSTOM_4">
    <p:spTree>
      <p:nvGrpSpPr>
        <p:cNvPr id="1" name="Shape 217"/>
        <p:cNvGrpSpPr/>
        <p:nvPr/>
      </p:nvGrpSpPr>
      <p:grpSpPr>
        <a:xfrm>
          <a:off x="0" y="0"/>
          <a:ext cx="0" cy="0"/>
          <a:chOff x="0" y="0"/>
          <a:chExt cx="0" cy="0"/>
        </a:xfrm>
      </p:grpSpPr>
      <p:sp>
        <p:nvSpPr>
          <p:cNvPr id="218" name="Google Shape;218;p25"/>
          <p:cNvSpPr/>
          <p:nvPr/>
        </p:nvSpPr>
        <p:spPr>
          <a:xfrm rot="-10285629">
            <a:off x="4140874" y="-201512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5"/>
          <p:cNvSpPr/>
          <p:nvPr/>
        </p:nvSpPr>
        <p:spPr>
          <a:xfrm rot="4102346" flipH="1">
            <a:off x="-2270967" y="3805847"/>
            <a:ext cx="9416338" cy="601377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p:nvPr/>
        </p:nvSpPr>
        <p:spPr>
          <a:xfrm rot="813319">
            <a:off x="-3580677" y="-14257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5"/>
          <p:cNvSpPr/>
          <p:nvPr/>
        </p:nvSpPr>
        <p:spPr>
          <a:xfrm>
            <a:off x="3065327" y="-42009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5"/>
          <p:cNvSpPr txBox="1">
            <a:spLocks noGrp="1"/>
          </p:cNvSpPr>
          <p:nvPr>
            <p:ph type="subTitle" idx="1"/>
          </p:nvPr>
        </p:nvSpPr>
        <p:spPr>
          <a:xfrm>
            <a:off x="723300" y="2291463"/>
            <a:ext cx="3035100" cy="138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23" name="Google Shape;223;p25"/>
          <p:cNvSpPr txBox="1">
            <a:spLocks noGrp="1"/>
          </p:cNvSpPr>
          <p:nvPr>
            <p:ph type="title"/>
          </p:nvPr>
        </p:nvSpPr>
        <p:spPr>
          <a:xfrm flipH="1">
            <a:off x="719825" y="1463638"/>
            <a:ext cx="3035100" cy="711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5"/>
          <p:cNvSpPr/>
          <p:nvPr/>
        </p:nvSpPr>
        <p:spPr>
          <a:xfrm rot="-649760" flipH="1">
            <a:off x="-3395808" y="4514617"/>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text 4">
  <p:cSld name="CUSTOM_23">
    <p:spTree>
      <p:nvGrpSpPr>
        <p:cNvPr id="1" name="Shape 235"/>
        <p:cNvGrpSpPr/>
        <p:nvPr/>
      </p:nvGrpSpPr>
      <p:grpSpPr>
        <a:xfrm>
          <a:off x="0" y="0"/>
          <a:ext cx="0" cy="0"/>
          <a:chOff x="0" y="0"/>
          <a:chExt cx="0" cy="0"/>
        </a:xfrm>
      </p:grpSpPr>
      <p:sp>
        <p:nvSpPr>
          <p:cNvPr id="236" name="Google Shape;236;p27"/>
          <p:cNvSpPr/>
          <p:nvPr/>
        </p:nvSpPr>
        <p:spPr>
          <a:xfrm rot="7585667" flipH="1">
            <a:off x="-5466599" y="794591"/>
            <a:ext cx="9471614" cy="6049076"/>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rot="-5902333">
            <a:off x="3975367" y="2957142"/>
            <a:ext cx="9416513" cy="6013886"/>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2613329" flipH="1">
            <a:off x="5160201" y="-3949042"/>
            <a:ext cx="6402056" cy="5689105"/>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rot="-2700000" flipH="1">
            <a:off x="-4428810" y="-2266646"/>
            <a:ext cx="7065482" cy="539636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txBox="1">
            <a:spLocks noGrp="1"/>
          </p:cNvSpPr>
          <p:nvPr>
            <p:ph type="subTitle" idx="1"/>
          </p:nvPr>
        </p:nvSpPr>
        <p:spPr>
          <a:xfrm>
            <a:off x="4959025" y="2291463"/>
            <a:ext cx="3035100" cy="13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41" name="Google Shape;241;p27"/>
          <p:cNvSpPr txBox="1">
            <a:spLocks noGrp="1"/>
          </p:cNvSpPr>
          <p:nvPr>
            <p:ph type="title"/>
          </p:nvPr>
        </p:nvSpPr>
        <p:spPr>
          <a:xfrm flipH="1">
            <a:off x="4955550" y="1463638"/>
            <a:ext cx="3035100" cy="711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2" name="Google Shape;242;p27"/>
          <p:cNvSpPr/>
          <p:nvPr/>
        </p:nvSpPr>
        <p:spPr>
          <a:xfrm rot="-1150203">
            <a:off x="7474328" y="896864"/>
            <a:ext cx="4974547" cy="149039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8"/>
        <p:cNvGrpSpPr/>
        <p:nvPr/>
      </p:nvGrpSpPr>
      <p:grpSpPr>
        <a:xfrm>
          <a:off x="0" y="0"/>
          <a:ext cx="0" cy="0"/>
          <a:chOff x="0" y="0"/>
          <a:chExt cx="0" cy="0"/>
        </a:xfrm>
      </p:grpSpPr>
      <p:sp>
        <p:nvSpPr>
          <p:cNvPr id="49" name="Google Shape;49;p6"/>
          <p:cNvSpPr/>
          <p:nvPr/>
        </p:nvSpPr>
        <p:spPr>
          <a:xfrm rot="3394465" flipH="1">
            <a:off x="3077084"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5867027" y="-12434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3952094">
            <a:off x="4978836" y="-32116"/>
            <a:ext cx="7826127" cy="287786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649760" flipH="1">
            <a:off x="7075142" y="-713258"/>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813319">
            <a:off x="-2477752" y="-30743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rot="-10285603">
            <a:off x="-4701904" y="375284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rot="-7426355">
            <a:off x="-5557542" y="113283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txBox="1">
            <a:spLocks noGrp="1"/>
          </p:cNvSpPr>
          <p:nvPr>
            <p:ph type="title"/>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ext 6">
  <p:cSld name="CUSTOM_28">
    <p:spTree>
      <p:nvGrpSpPr>
        <p:cNvPr id="1" name="Shape 248"/>
        <p:cNvGrpSpPr/>
        <p:nvPr/>
      </p:nvGrpSpPr>
      <p:grpSpPr>
        <a:xfrm>
          <a:off x="0" y="0"/>
          <a:ext cx="0" cy="0"/>
          <a:chOff x="0" y="0"/>
          <a:chExt cx="0" cy="0"/>
        </a:xfrm>
      </p:grpSpPr>
      <p:sp>
        <p:nvSpPr>
          <p:cNvPr id="249" name="Google Shape;249;p29"/>
          <p:cNvSpPr/>
          <p:nvPr/>
        </p:nvSpPr>
        <p:spPr>
          <a:xfrm rot="3214333">
            <a:off x="-5499024" y="-2387504"/>
            <a:ext cx="9471614" cy="6049076"/>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rot="-4897667" flipH="1">
            <a:off x="4234767" y="-2245089"/>
            <a:ext cx="9416513" cy="6013886"/>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rot="-8186671">
            <a:off x="3376801" y="4110400"/>
            <a:ext cx="6402056" cy="5689105"/>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rot="-8100000">
            <a:off x="-4461235" y="1326447"/>
            <a:ext cx="7065482" cy="539636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txBox="1">
            <a:spLocks noGrp="1"/>
          </p:cNvSpPr>
          <p:nvPr>
            <p:ph type="subTitle" idx="1"/>
          </p:nvPr>
        </p:nvSpPr>
        <p:spPr>
          <a:xfrm>
            <a:off x="1536900" y="2291463"/>
            <a:ext cx="3035100" cy="13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54" name="Google Shape;254;p29"/>
          <p:cNvSpPr/>
          <p:nvPr/>
        </p:nvSpPr>
        <p:spPr>
          <a:xfrm rot="-9649797" flipH="1">
            <a:off x="6371853" y="4455308"/>
            <a:ext cx="4974547" cy="149039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txBox="1">
            <a:spLocks noGrp="1"/>
          </p:cNvSpPr>
          <p:nvPr>
            <p:ph type="title"/>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text 7">
  <p:cSld name="CUSTOM_38">
    <p:spTree>
      <p:nvGrpSpPr>
        <p:cNvPr id="1" name="Shape 256"/>
        <p:cNvGrpSpPr/>
        <p:nvPr/>
      </p:nvGrpSpPr>
      <p:grpSpPr>
        <a:xfrm>
          <a:off x="0" y="0"/>
          <a:ext cx="0" cy="0"/>
          <a:chOff x="0" y="0"/>
          <a:chExt cx="0" cy="0"/>
        </a:xfrm>
      </p:grpSpPr>
      <p:sp>
        <p:nvSpPr>
          <p:cNvPr id="257" name="Google Shape;257;p30"/>
          <p:cNvSpPr/>
          <p:nvPr/>
        </p:nvSpPr>
        <p:spPr>
          <a:xfrm rot="3394465" flipH="1">
            <a:off x="3077084"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0"/>
          <p:cNvSpPr/>
          <p:nvPr/>
        </p:nvSpPr>
        <p:spPr>
          <a:xfrm>
            <a:off x="5867027" y="-12434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0"/>
          <p:cNvSpPr/>
          <p:nvPr/>
        </p:nvSpPr>
        <p:spPr>
          <a:xfrm rot="3952094">
            <a:off x="4681686" y="-32116"/>
            <a:ext cx="7826127" cy="287786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0"/>
          <p:cNvSpPr/>
          <p:nvPr/>
        </p:nvSpPr>
        <p:spPr>
          <a:xfrm rot="-649760" flipH="1">
            <a:off x="7075142" y="-713258"/>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0"/>
          <p:cNvSpPr/>
          <p:nvPr/>
        </p:nvSpPr>
        <p:spPr>
          <a:xfrm rot="813319">
            <a:off x="-2477752" y="-30743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0"/>
          <p:cNvSpPr/>
          <p:nvPr/>
        </p:nvSpPr>
        <p:spPr>
          <a:xfrm rot="-10285603">
            <a:off x="-4701904" y="375284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0"/>
          <p:cNvSpPr/>
          <p:nvPr/>
        </p:nvSpPr>
        <p:spPr>
          <a:xfrm rot="-7426355">
            <a:off x="-4666092" y="113283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0"/>
          <p:cNvSpPr txBox="1">
            <a:spLocks noGrp="1"/>
          </p:cNvSpPr>
          <p:nvPr>
            <p:ph type="title"/>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 name="Google Shape;265;p30"/>
          <p:cNvSpPr txBox="1">
            <a:spLocks noGrp="1"/>
          </p:cNvSpPr>
          <p:nvPr>
            <p:ph type="body" idx="1"/>
          </p:nvPr>
        </p:nvSpPr>
        <p:spPr>
          <a:xfrm>
            <a:off x="1545450" y="1330100"/>
            <a:ext cx="6053100" cy="33759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SzPts val="1600"/>
              <a:buChar char="●"/>
              <a:defRPr/>
            </a:lvl1pPr>
            <a:lvl2pPr marL="914400" lvl="1" indent="-330200" algn="ctr" rtl="0">
              <a:lnSpc>
                <a:spcPct val="100000"/>
              </a:lnSpc>
              <a:spcBef>
                <a:spcPts val="0"/>
              </a:spcBef>
              <a:spcAft>
                <a:spcPts val="0"/>
              </a:spcAft>
              <a:buSzPts val="1600"/>
              <a:buChar char="○"/>
              <a:defRPr/>
            </a:lvl2pPr>
            <a:lvl3pPr marL="1371600" lvl="2" indent="-330200" algn="ctr" rtl="0">
              <a:lnSpc>
                <a:spcPct val="100000"/>
              </a:lnSpc>
              <a:spcBef>
                <a:spcPts val="1600"/>
              </a:spcBef>
              <a:spcAft>
                <a:spcPts val="0"/>
              </a:spcAft>
              <a:buSzPts val="1600"/>
              <a:buChar char="■"/>
              <a:defRPr/>
            </a:lvl3pPr>
            <a:lvl4pPr marL="1828800" lvl="3" indent="-330200" algn="ctr" rtl="0">
              <a:lnSpc>
                <a:spcPct val="100000"/>
              </a:lnSpc>
              <a:spcBef>
                <a:spcPts val="1600"/>
              </a:spcBef>
              <a:spcAft>
                <a:spcPts val="0"/>
              </a:spcAft>
              <a:buSzPts val="1600"/>
              <a:buChar char="●"/>
              <a:defRPr/>
            </a:lvl4pPr>
            <a:lvl5pPr marL="2286000" lvl="4" indent="-330200" algn="ctr" rtl="0">
              <a:lnSpc>
                <a:spcPct val="100000"/>
              </a:lnSpc>
              <a:spcBef>
                <a:spcPts val="1600"/>
              </a:spcBef>
              <a:spcAft>
                <a:spcPts val="0"/>
              </a:spcAft>
              <a:buSzPts val="1600"/>
              <a:buChar char="○"/>
              <a:defRPr/>
            </a:lvl5pPr>
            <a:lvl6pPr marL="2743200" lvl="5" indent="-330200" algn="ctr" rtl="0">
              <a:lnSpc>
                <a:spcPct val="100000"/>
              </a:lnSpc>
              <a:spcBef>
                <a:spcPts val="1600"/>
              </a:spcBef>
              <a:spcAft>
                <a:spcPts val="0"/>
              </a:spcAft>
              <a:buSzPts val="1600"/>
              <a:buChar char="■"/>
              <a:defRPr/>
            </a:lvl6pPr>
            <a:lvl7pPr marL="3200400" lvl="6" indent="-330200" algn="ctr" rtl="0">
              <a:lnSpc>
                <a:spcPct val="100000"/>
              </a:lnSpc>
              <a:spcBef>
                <a:spcPts val="1600"/>
              </a:spcBef>
              <a:spcAft>
                <a:spcPts val="0"/>
              </a:spcAft>
              <a:buSzPts val="1600"/>
              <a:buChar char="●"/>
              <a:defRPr/>
            </a:lvl7pPr>
            <a:lvl8pPr marL="3657600" lvl="7" indent="-330200" algn="ctr" rtl="0">
              <a:lnSpc>
                <a:spcPct val="100000"/>
              </a:lnSpc>
              <a:spcBef>
                <a:spcPts val="1600"/>
              </a:spcBef>
              <a:spcAft>
                <a:spcPts val="0"/>
              </a:spcAft>
              <a:buSzPts val="1600"/>
              <a:buChar char="○"/>
              <a:defRPr/>
            </a:lvl8pPr>
            <a:lvl9pPr marL="4114800" lvl="8" indent="-330200" algn="ctr" rtl="0">
              <a:lnSpc>
                <a:spcPct val="100000"/>
              </a:lnSpc>
              <a:spcBef>
                <a:spcPts val="1600"/>
              </a:spcBef>
              <a:spcAft>
                <a:spcPts val="1600"/>
              </a:spcAft>
              <a:buSzPts val="1600"/>
              <a:buChar char="■"/>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_AND_TWO_COLUMNS_1">
    <p:spTree>
      <p:nvGrpSpPr>
        <p:cNvPr id="1" name="Shape 266"/>
        <p:cNvGrpSpPr/>
        <p:nvPr/>
      </p:nvGrpSpPr>
      <p:grpSpPr>
        <a:xfrm>
          <a:off x="0" y="0"/>
          <a:ext cx="0" cy="0"/>
          <a:chOff x="0" y="0"/>
          <a:chExt cx="0" cy="0"/>
        </a:xfrm>
      </p:grpSpPr>
      <p:sp>
        <p:nvSpPr>
          <p:cNvPr id="267" name="Google Shape;267;p31"/>
          <p:cNvSpPr/>
          <p:nvPr/>
        </p:nvSpPr>
        <p:spPr>
          <a:xfrm rot="-859945" flipH="1">
            <a:off x="5665328" y="3096461"/>
            <a:ext cx="4772748" cy="4241345"/>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4528356"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rot="-9405665" flipH="1">
            <a:off x="6846081" y="1281156"/>
            <a:ext cx="7310152" cy="6849835"/>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p:nvPr/>
        </p:nvSpPr>
        <p:spPr>
          <a:xfrm rot="1478505" flipH="1">
            <a:off x="1794833" y="-2111786"/>
            <a:ext cx="7826136" cy="287787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rot="9524149" flipH="1">
            <a:off x="-6659422" y="-2925302"/>
            <a:ext cx="9471569" cy="604904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rot="-9555841">
            <a:off x="-6785773" y="1808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txBox="1">
            <a:spLocks noGrp="1"/>
          </p:cNvSpPr>
          <p:nvPr>
            <p:ph type="title"/>
          </p:nvPr>
        </p:nvSpPr>
        <p:spPr>
          <a:xfrm>
            <a:off x="1699900" y="2520537"/>
            <a:ext cx="27369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4" name="Google Shape;274;p31"/>
          <p:cNvSpPr txBox="1">
            <a:spLocks noGrp="1"/>
          </p:cNvSpPr>
          <p:nvPr>
            <p:ph type="subTitle" idx="1"/>
          </p:nvPr>
        </p:nvSpPr>
        <p:spPr>
          <a:xfrm>
            <a:off x="1699975" y="3065348"/>
            <a:ext cx="2736900" cy="103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75" name="Google Shape;275;p31"/>
          <p:cNvSpPr txBox="1">
            <a:spLocks noGrp="1"/>
          </p:cNvSpPr>
          <p:nvPr>
            <p:ph type="title" idx="2"/>
          </p:nvPr>
        </p:nvSpPr>
        <p:spPr>
          <a:xfrm>
            <a:off x="4707338" y="2520537"/>
            <a:ext cx="27366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6" name="Google Shape;276;p31"/>
          <p:cNvSpPr txBox="1">
            <a:spLocks noGrp="1"/>
          </p:cNvSpPr>
          <p:nvPr>
            <p:ph type="subTitle" idx="3"/>
          </p:nvPr>
        </p:nvSpPr>
        <p:spPr>
          <a:xfrm>
            <a:off x="4707501" y="3065348"/>
            <a:ext cx="2736600" cy="103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77" name="Google Shape;277;p31"/>
          <p:cNvSpPr txBox="1">
            <a:spLocks noGrp="1"/>
          </p:cNvSpPr>
          <p:nvPr>
            <p:ph type="title" idx="4"/>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two columns 3">
  <p:cSld name="CUSTOM_31">
    <p:spTree>
      <p:nvGrpSpPr>
        <p:cNvPr id="1" name="Shape 285"/>
        <p:cNvGrpSpPr/>
        <p:nvPr/>
      </p:nvGrpSpPr>
      <p:grpSpPr>
        <a:xfrm>
          <a:off x="0" y="0"/>
          <a:ext cx="0" cy="0"/>
          <a:chOff x="0" y="0"/>
          <a:chExt cx="0" cy="0"/>
        </a:xfrm>
      </p:grpSpPr>
      <p:sp>
        <p:nvSpPr>
          <p:cNvPr id="286" name="Google Shape;286;p33"/>
          <p:cNvSpPr/>
          <p:nvPr/>
        </p:nvSpPr>
        <p:spPr>
          <a:xfrm rot="-9940055">
            <a:off x="6313853" y="-2245551"/>
            <a:ext cx="4772748" cy="4241345"/>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3"/>
          <p:cNvSpPr/>
          <p:nvPr/>
        </p:nvSpPr>
        <p:spPr>
          <a:xfrm rot="10800000" flipH="1">
            <a:off x="-4512131" y="0"/>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3"/>
          <p:cNvSpPr/>
          <p:nvPr/>
        </p:nvSpPr>
        <p:spPr>
          <a:xfrm rot="405705">
            <a:off x="6781192" y="537430"/>
            <a:ext cx="7309974" cy="6849668"/>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3"/>
          <p:cNvSpPr/>
          <p:nvPr/>
        </p:nvSpPr>
        <p:spPr>
          <a:xfrm rot="10221505">
            <a:off x="2162666" y="4072255"/>
            <a:ext cx="7826058" cy="2877843"/>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rot="1275851">
            <a:off x="-7113372" y="1815710"/>
            <a:ext cx="9471569" cy="604904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3"/>
          <p:cNvSpPr/>
          <p:nvPr/>
        </p:nvSpPr>
        <p:spPr>
          <a:xfrm rot="-1244159" flipH="1">
            <a:off x="-7039848" y="-79298"/>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3"/>
          <p:cNvSpPr txBox="1">
            <a:spLocks noGrp="1"/>
          </p:cNvSpPr>
          <p:nvPr>
            <p:ph type="title"/>
          </p:nvPr>
        </p:nvSpPr>
        <p:spPr>
          <a:xfrm>
            <a:off x="2014775" y="1710525"/>
            <a:ext cx="51141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3" name="Google Shape;293;p33"/>
          <p:cNvSpPr txBox="1">
            <a:spLocks noGrp="1"/>
          </p:cNvSpPr>
          <p:nvPr>
            <p:ph type="subTitle" idx="1"/>
          </p:nvPr>
        </p:nvSpPr>
        <p:spPr>
          <a:xfrm>
            <a:off x="2014925" y="2255348"/>
            <a:ext cx="51141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94" name="Google Shape;294;p33"/>
          <p:cNvSpPr txBox="1">
            <a:spLocks noGrp="1"/>
          </p:cNvSpPr>
          <p:nvPr>
            <p:ph type="title" idx="2"/>
          </p:nvPr>
        </p:nvSpPr>
        <p:spPr>
          <a:xfrm>
            <a:off x="2014780" y="3258850"/>
            <a:ext cx="51138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33"/>
          <p:cNvSpPr txBox="1">
            <a:spLocks noGrp="1"/>
          </p:cNvSpPr>
          <p:nvPr>
            <p:ph type="subTitle" idx="3"/>
          </p:nvPr>
        </p:nvSpPr>
        <p:spPr>
          <a:xfrm>
            <a:off x="2015075" y="3803672"/>
            <a:ext cx="51138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96" name="Google Shape;296;p33"/>
          <p:cNvSpPr txBox="1">
            <a:spLocks noGrp="1"/>
          </p:cNvSpPr>
          <p:nvPr>
            <p:ph type="title" idx="4"/>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6">
    <p:spTree>
      <p:nvGrpSpPr>
        <p:cNvPr id="1" name="Shape 297"/>
        <p:cNvGrpSpPr/>
        <p:nvPr/>
      </p:nvGrpSpPr>
      <p:grpSpPr>
        <a:xfrm>
          <a:off x="0" y="0"/>
          <a:ext cx="0" cy="0"/>
          <a:chOff x="0" y="0"/>
          <a:chExt cx="0" cy="0"/>
        </a:xfrm>
      </p:grpSpPr>
      <p:sp>
        <p:nvSpPr>
          <p:cNvPr id="298" name="Google Shape;298;p34"/>
          <p:cNvSpPr/>
          <p:nvPr/>
        </p:nvSpPr>
        <p:spPr>
          <a:xfrm rot="-10285629">
            <a:off x="6057524" y="-212437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flipH="1">
            <a:off x="7942003"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rot="2839443">
            <a:off x="-308418" y="2442034"/>
            <a:ext cx="6402141" cy="568918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rot="9405665">
            <a:off x="-4880740" y="1281181"/>
            <a:ext cx="7310152" cy="6849835"/>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rot="-1478505">
            <a:off x="-2334601" y="-1000036"/>
            <a:ext cx="7826136" cy="287787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rot="9555841" flipH="1">
            <a:off x="7801702" y="1808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txBox="1">
            <a:spLocks noGrp="1"/>
          </p:cNvSpPr>
          <p:nvPr>
            <p:ph type="title"/>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5" name="Google Shape;305;p34"/>
          <p:cNvSpPr txBox="1">
            <a:spLocks noGrp="1"/>
          </p:cNvSpPr>
          <p:nvPr>
            <p:ph type="title" idx="2"/>
          </p:nvPr>
        </p:nvSpPr>
        <p:spPr>
          <a:xfrm>
            <a:off x="1164025" y="1617575"/>
            <a:ext cx="20457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6" name="Google Shape;306;p34"/>
          <p:cNvSpPr txBox="1">
            <a:spLocks noGrp="1"/>
          </p:cNvSpPr>
          <p:nvPr>
            <p:ph type="subTitle" idx="1"/>
          </p:nvPr>
        </p:nvSpPr>
        <p:spPr>
          <a:xfrm>
            <a:off x="1164075" y="2151959"/>
            <a:ext cx="2045700" cy="9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07" name="Google Shape;307;p34"/>
          <p:cNvSpPr txBox="1">
            <a:spLocks noGrp="1"/>
          </p:cNvSpPr>
          <p:nvPr>
            <p:ph type="title" idx="3"/>
          </p:nvPr>
        </p:nvSpPr>
        <p:spPr>
          <a:xfrm>
            <a:off x="3549063" y="1617575"/>
            <a:ext cx="20457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8" name="Google Shape;308;p34"/>
          <p:cNvSpPr txBox="1">
            <a:spLocks noGrp="1"/>
          </p:cNvSpPr>
          <p:nvPr>
            <p:ph type="subTitle" idx="4"/>
          </p:nvPr>
        </p:nvSpPr>
        <p:spPr>
          <a:xfrm>
            <a:off x="3549150" y="2151959"/>
            <a:ext cx="2045700" cy="9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09" name="Google Shape;309;p34"/>
          <p:cNvSpPr txBox="1">
            <a:spLocks noGrp="1"/>
          </p:cNvSpPr>
          <p:nvPr>
            <p:ph type="title" idx="5"/>
          </p:nvPr>
        </p:nvSpPr>
        <p:spPr>
          <a:xfrm>
            <a:off x="5934100" y="1617575"/>
            <a:ext cx="20457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0" name="Google Shape;310;p34"/>
          <p:cNvSpPr txBox="1">
            <a:spLocks noGrp="1"/>
          </p:cNvSpPr>
          <p:nvPr>
            <p:ph type="subTitle" idx="6"/>
          </p:nvPr>
        </p:nvSpPr>
        <p:spPr>
          <a:xfrm>
            <a:off x="5934225" y="2151959"/>
            <a:ext cx="2045700" cy="9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hree columns 2">
  <p:cSld name="CUSTOM_34">
    <p:spTree>
      <p:nvGrpSpPr>
        <p:cNvPr id="1" name="Shape 325"/>
        <p:cNvGrpSpPr/>
        <p:nvPr/>
      </p:nvGrpSpPr>
      <p:grpSpPr>
        <a:xfrm>
          <a:off x="0" y="0"/>
          <a:ext cx="0" cy="0"/>
          <a:chOff x="0" y="0"/>
          <a:chExt cx="0" cy="0"/>
        </a:xfrm>
      </p:grpSpPr>
      <p:sp>
        <p:nvSpPr>
          <p:cNvPr id="326" name="Google Shape;326;p36"/>
          <p:cNvSpPr txBox="1">
            <a:spLocks noGrp="1"/>
          </p:cNvSpPr>
          <p:nvPr>
            <p:ph type="title"/>
          </p:nvPr>
        </p:nvSpPr>
        <p:spPr>
          <a:xfrm>
            <a:off x="2077025" y="1518376"/>
            <a:ext cx="18150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7" name="Google Shape;327;p36"/>
          <p:cNvSpPr txBox="1">
            <a:spLocks noGrp="1"/>
          </p:cNvSpPr>
          <p:nvPr>
            <p:ph type="subTitle" idx="1"/>
          </p:nvPr>
        </p:nvSpPr>
        <p:spPr>
          <a:xfrm>
            <a:off x="2077175" y="2063201"/>
            <a:ext cx="5909100" cy="4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36"/>
          <p:cNvSpPr txBox="1">
            <a:spLocks noGrp="1"/>
          </p:cNvSpPr>
          <p:nvPr>
            <p:ph type="title" idx="2"/>
          </p:nvPr>
        </p:nvSpPr>
        <p:spPr>
          <a:xfrm>
            <a:off x="2077027" y="2577126"/>
            <a:ext cx="18150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9" name="Google Shape;329;p36"/>
          <p:cNvSpPr txBox="1">
            <a:spLocks noGrp="1"/>
          </p:cNvSpPr>
          <p:nvPr>
            <p:ph type="subTitle" idx="3"/>
          </p:nvPr>
        </p:nvSpPr>
        <p:spPr>
          <a:xfrm>
            <a:off x="2077350" y="3121951"/>
            <a:ext cx="5908800" cy="4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30" name="Google Shape;330;p36"/>
          <p:cNvSpPr txBox="1">
            <a:spLocks noGrp="1"/>
          </p:cNvSpPr>
          <p:nvPr>
            <p:ph type="title" idx="4"/>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 name="Google Shape;331;p36"/>
          <p:cNvSpPr/>
          <p:nvPr/>
        </p:nvSpPr>
        <p:spPr>
          <a:xfrm rot="10285629" flipH="1">
            <a:off x="-6531342" y="-2121798"/>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6"/>
          <p:cNvSpPr/>
          <p:nvPr/>
        </p:nvSpPr>
        <p:spPr>
          <a:xfrm>
            <a:off x="-4516430"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6"/>
          <p:cNvSpPr/>
          <p:nvPr/>
        </p:nvSpPr>
        <p:spPr>
          <a:xfrm rot="-2839443" flipH="1">
            <a:off x="877472" y="3220259"/>
            <a:ext cx="6402141" cy="568918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6"/>
          <p:cNvSpPr/>
          <p:nvPr/>
        </p:nvSpPr>
        <p:spPr>
          <a:xfrm rot="-10305679" flipH="1">
            <a:off x="6411091" y="301976"/>
            <a:ext cx="7310080" cy="6849767"/>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6"/>
          <p:cNvSpPr/>
          <p:nvPr/>
        </p:nvSpPr>
        <p:spPr>
          <a:xfrm rot="3278516" flipH="1">
            <a:off x="4649136" y="-366101"/>
            <a:ext cx="7826271" cy="287792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6"/>
          <p:cNvSpPr/>
          <p:nvPr/>
        </p:nvSpPr>
        <p:spPr>
          <a:xfrm rot="-9555841">
            <a:off x="-6466450" y="2570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6"/>
          <p:cNvSpPr txBox="1">
            <a:spLocks noGrp="1"/>
          </p:cNvSpPr>
          <p:nvPr>
            <p:ph type="title" idx="5"/>
          </p:nvPr>
        </p:nvSpPr>
        <p:spPr>
          <a:xfrm>
            <a:off x="2077027" y="3635876"/>
            <a:ext cx="18150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8" name="Google Shape;338;p36"/>
          <p:cNvSpPr txBox="1">
            <a:spLocks noGrp="1"/>
          </p:cNvSpPr>
          <p:nvPr>
            <p:ph type="subTitle" idx="6"/>
          </p:nvPr>
        </p:nvSpPr>
        <p:spPr>
          <a:xfrm>
            <a:off x="2077350" y="4180701"/>
            <a:ext cx="5908800" cy="4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four columns 1">
  <p:cSld name="CUSTOM_5_1">
    <p:spTree>
      <p:nvGrpSpPr>
        <p:cNvPr id="1" name="Shape 354"/>
        <p:cNvGrpSpPr/>
        <p:nvPr/>
      </p:nvGrpSpPr>
      <p:grpSpPr>
        <a:xfrm>
          <a:off x="0" y="0"/>
          <a:ext cx="0" cy="0"/>
          <a:chOff x="0" y="0"/>
          <a:chExt cx="0" cy="0"/>
        </a:xfrm>
      </p:grpSpPr>
      <p:sp>
        <p:nvSpPr>
          <p:cNvPr id="355" name="Google Shape;355;p38"/>
          <p:cNvSpPr/>
          <p:nvPr/>
        </p:nvSpPr>
        <p:spPr>
          <a:xfrm rot="3394465" flipH="1">
            <a:off x="5593334" y="21714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8"/>
          <p:cNvSpPr/>
          <p:nvPr/>
        </p:nvSpPr>
        <p:spPr>
          <a:xfrm rot="-10285603">
            <a:off x="5869521" y="-29172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8"/>
          <p:cNvSpPr txBox="1">
            <a:spLocks noGrp="1"/>
          </p:cNvSpPr>
          <p:nvPr>
            <p:ph type="title"/>
          </p:nvPr>
        </p:nvSpPr>
        <p:spPr>
          <a:xfrm flipH="1">
            <a:off x="3993600" y="437700"/>
            <a:ext cx="4410900" cy="6579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 name="Google Shape;358;p38"/>
          <p:cNvSpPr txBox="1">
            <a:spLocks noGrp="1"/>
          </p:cNvSpPr>
          <p:nvPr>
            <p:ph type="title" idx="2"/>
          </p:nvPr>
        </p:nvSpPr>
        <p:spPr>
          <a:xfrm>
            <a:off x="4157088" y="2211700"/>
            <a:ext cx="1454400" cy="92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59" name="Google Shape;359;p38"/>
          <p:cNvSpPr txBox="1">
            <a:spLocks noGrp="1"/>
          </p:cNvSpPr>
          <p:nvPr>
            <p:ph type="subTitle" idx="1"/>
          </p:nvPr>
        </p:nvSpPr>
        <p:spPr>
          <a:xfrm>
            <a:off x="5964350" y="2211700"/>
            <a:ext cx="2440500" cy="92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60" name="Google Shape;360;p38"/>
          <p:cNvSpPr txBox="1">
            <a:spLocks noGrp="1"/>
          </p:cNvSpPr>
          <p:nvPr>
            <p:ph type="title" idx="3"/>
          </p:nvPr>
        </p:nvSpPr>
        <p:spPr>
          <a:xfrm>
            <a:off x="4157088" y="3465525"/>
            <a:ext cx="1454400" cy="92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61" name="Google Shape;361;p38"/>
          <p:cNvSpPr txBox="1">
            <a:spLocks noGrp="1"/>
          </p:cNvSpPr>
          <p:nvPr>
            <p:ph type="subTitle" idx="4"/>
          </p:nvPr>
        </p:nvSpPr>
        <p:spPr>
          <a:xfrm>
            <a:off x="5964350" y="3465525"/>
            <a:ext cx="2440500" cy="92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four columns 2">
  <p:cSld name="CUSTOM_24">
    <p:spTree>
      <p:nvGrpSpPr>
        <p:cNvPr id="1" name="Shape 362"/>
        <p:cNvGrpSpPr/>
        <p:nvPr/>
      </p:nvGrpSpPr>
      <p:grpSpPr>
        <a:xfrm>
          <a:off x="0" y="0"/>
          <a:ext cx="0" cy="0"/>
          <a:chOff x="0" y="0"/>
          <a:chExt cx="0" cy="0"/>
        </a:xfrm>
      </p:grpSpPr>
      <p:sp>
        <p:nvSpPr>
          <p:cNvPr id="363" name="Google Shape;363;p39"/>
          <p:cNvSpPr/>
          <p:nvPr/>
        </p:nvSpPr>
        <p:spPr>
          <a:xfrm rot="-4102360">
            <a:off x="4113422" y="4765435"/>
            <a:ext cx="7471578" cy="477174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9"/>
          <p:cNvSpPr/>
          <p:nvPr/>
        </p:nvSpPr>
        <p:spPr>
          <a:xfrm rot="-813319" flipH="1">
            <a:off x="7043160" y="-1608948"/>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9"/>
          <p:cNvSpPr/>
          <p:nvPr/>
        </p:nvSpPr>
        <p:spPr>
          <a:xfrm rot="-3394465">
            <a:off x="-4084285" y="336016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p:nvPr/>
        </p:nvSpPr>
        <p:spPr>
          <a:xfrm rot="10285603" flipH="1">
            <a:off x="-4881689" y="-1508408"/>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9"/>
          <p:cNvSpPr/>
          <p:nvPr/>
        </p:nvSpPr>
        <p:spPr>
          <a:xfrm rot="6738480" flipH="1">
            <a:off x="5484634" y="1473878"/>
            <a:ext cx="7826261" cy="287791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9"/>
          <p:cNvSpPr txBox="1">
            <a:spLocks noGrp="1"/>
          </p:cNvSpPr>
          <p:nvPr>
            <p:ph type="title"/>
          </p:nvPr>
        </p:nvSpPr>
        <p:spPr>
          <a:xfrm>
            <a:off x="4633263" y="2692525"/>
            <a:ext cx="17886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69" name="Google Shape;369;p39"/>
          <p:cNvSpPr txBox="1">
            <a:spLocks noGrp="1"/>
          </p:cNvSpPr>
          <p:nvPr>
            <p:ph type="subTitle" idx="1"/>
          </p:nvPr>
        </p:nvSpPr>
        <p:spPr>
          <a:xfrm>
            <a:off x="4633297" y="3124400"/>
            <a:ext cx="1788600" cy="84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70" name="Google Shape;370;p39"/>
          <p:cNvSpPr txBox="1">
            <a:spLocks noGrp="1"/>
          </p:cNvSpPr>
          <p:nvPr>
            <p:ph type="title" idx="2"/>
          </p:nvPr>
        </p:nvSpPr>
        <p:spPr>
          <a:xfrm>
            <a:off x="6544613" y="2692525"/>
            <a:ext cx="17886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71" name="Google Shape;371;p39"/>
          <p:cNvSpPr txBox="1">
            <a:spLocks noGrp="1"/>
          </p:cNvSpPr>
          <p:nvPr>
            <p:ph type="subTitle" idx="3"/>
          </p:nvPr>
        </p:nvSpPr>
        <p:spPr>
          <a:xfrm>
            <a:off x="6544625" y="3124400"/>
            <a:ext cx="1788600" cy="84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72" name="Google Shape;372;p39"/>
          <p:cNvSpPr txBox="1">
            <a:spLocks noGrp="1"/>
          </p:cNvSpPr>
          <p:nvPr>
            <p:ph type="title" idx="4"/>
          </p:nvPr>
        </p:nvSpPr>
        <p:spPr>
          <a:xfrm>
            <a:off x="2721863" y="2692525"/>
            <a:ext cx="17886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373" name="Google Shape;373;p39"/>
          <p:cNvSpPr txBox="1">
            <a:spLocks noGrp="1"/>
          </p:cNvSpPr>
          <p:nvPr>
            <p:ph type="subTitle" idx="5"/>
          </p:nvPr>
        </p:nvSpPr>
        <p:spPr>
          <a:xfrm>
            <a:off x="2722019" y="3124400"/>
            <a:ext cx="1788600" cy="84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374" name="Google Shape;374;p39"/>
          <p:cNvSpPr txBox="1">
            <a:spLocks noGrp="1"/>
          </p:cNvSpPr>
          <p:nvPr>
            <p:ph type="title" idx="6"/>
          </p:nvPr>
        </p:nvSpPr>
        <p:spPr>
          <a:xfrm>
            <a:off x="810613" y="2692525"/>
            <a:ext cx="17886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375" name="Google Shape;375;p39"/>
          <p:cNvSpPr txBox="1">
            <a:spLocks noGrp="1"/>
          </p:cNvSpPr>
          <p:nvPr>
            <p:ph type="subTitle" idx="7"/>
          </p:nvPr>
        </p:nvSpPr>
        <p:spPr>
          <a:xfrm>
            <a:off x="810750" y="3124400"/>
            <a:ext cx="1788600" cy="84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376" name="Google Shape;376;p39"/>
          <p:cNvSpPr txBox="1">
            <a:spLocks noGrp="1"/>
          </p:cNvSpPr>
          <p:nvPr>
            <p:ph type="title" idx="8"/>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six columns">
  <p:cSld name="CUSTOM_7">
    <p:spTree>
      <p:nvGrpSpPr>
        <p:cNvPr id="1" name="Shape 377"/>
        <p:cNvGrpSpPr/>
        <p:nvPr/>
      </p:nvGrpSpPr>
      <p:grpSpPr>
        <a:xfrm>
          <a:off x="0" y="0"/>
          <a:ext cx="0" cy="0"/>
          <a:chOff x="0" y="0"/>
          <a:chExt cx="0" cy="0"/>
        </a:xfrm>
      </p:grpSpPr>
      <p:sp>
        <p:nvSpPr>
          <p:cNvPr id="378" name="Google Shape;378;p40"/>
          <p:cNvSpPr/>
          <p:nvPr/>
        </p:nvSpPr>
        <p:spPr>
          <a:xfrm rot="-10285629">
            <a:off x="6057524" y="-212437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flipH="1">
            <a:off x="7942003"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rot="2839443">
            <a:off x="-308418" y="2442034"/>
            <a:ext cx="6402141" cy="568918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rot="9405665">
            <a:off x="-5036390" y="1932081"/>
            <a:ext cx="7310152" cy="6849835"/>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rot="-1478505">
            <a:off x="-435239" y="-2304911"/>
            <a:ext cx="7826136" cy="287787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rot="9555841" flipH="1">
            <a:off x="8042252" y="1808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txBox="1">
            <a:spLocks noGrp="1"/>
          </p:cNvSpPr>
          <p:nvPr>
            <p:ph type="title"/>
          </p:nvPr>
        </p:nvSpPr>
        <p:spPr>
          <a:xfrm>
            <a:off x="1465625" y="1627425"/>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85" name="Google Shape;385;p40"/>
          <p:cNvSpPr txBox="1">
            <a:spLocks noGrp="1"/>
          </p:cNvSpPr>
          <p:nvPr>
            <p:ph type="subTitle" idx="1"/>
          </p:nvPr>
        </p:nvSpPr>
        <p:spPr>
          <a:xfrm>
            <a:off x="1465675" y="2087600"/>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6" name="Google Shape;386;p40"/>
          <p:cNvSpPr txBox="1">
            <a:spLocks noGrp="1"/>
          </p:cNvSpPr>
          <p:nvPr>
            <p:ph type="title" idx="2"/>
          </p:nvPr>
        </p:nvSpPr>
        <p:spPr>
          <a:xfrm>
            <a:off x="1465625" y="2665450"/>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87" name="Google Shape;387;p40"/>
          <p:cNvSpPr txBox="1">
            <a:spLocks noGrp="1"/>
          </p:cNvSpPr>
          <p:nvPr>
            <p:ph type="subTitle" idx="3"/>
          </p:nvPr>
        </p:nvSpPr>
        <p:spPr>
          <a:xfrm>
            <a:off x="1465675" y="3124625"/>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88" name="Google Shape;388;p40"/>
          <p:cNvSpPr txBox="1">
            <a:spLocks noGrp="1"/>
          </p:cNvSpPr>
          <p:nvPr>
            <p:ph type="title" idx="4"/>
          </p:nvPr>
        </p:nvSpPr>
        <p:spPr>
          <a:xfrm>
            <a:off x="1465625" y="3703475"/>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89" name="Google Shape;389;p40"/>
          <p:cNvSpPr txBox="1">
            <a:spLocks noGrp="1"/>
          </p:cNvSpPr>
          <p:nvPr>
            <p:ph type="subTitle" idx="5"/>
          </p:nvPr>
        </p:nvSpPr>
        <p:spPr>
          <a:xfrm>
            <a:off x="1465675" y="4162650"/>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0" name="Google Shape;390;p40"/>
          <p:cNvSpPr txBox="1">
            <a:spLocks noGrp="1"/>
          </p:cNvSpPr>
          <p:nvPr>
            <p:ph type="title" idx="6"/>
          </p:nvPr>
        </p:nvSpPr>
        <p:spPr>
          <a:xfrm>
            <a:off x="5348850" y="1627425"/>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91" name="Google Shape;391;p40"/>
          <p:cNvSpPr txBox="1">
            <a:spLocks noGrp="1"/>
          </p:cNvSpPr>
          <p:nvPr>
            <p:ph type="subTitle" idx="7"/>
          </p:nvPr>
        </p:nvSpPr>
        <p:spPr>
          <a:xfrm>
            <a:off x="5348900" y="2087600"/>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2" name="Google Shape;392;p40"/>
          <p:cNvSpPr txBox="1">
            <a:spLocks noGrp="1"/>
          </p:cNvSpPr>
          <p:nvPr>
            <p:ph type="title" idx="8"/>
          </p:nvPr>
        </p:nvSpPr>
        <p:spPr>
          <a:xfrm>
            <a:off x="5348850" y="2665450"/>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93" name="Google Shape;393;p40"/>
          <p:cNvSpPr txBox="1">
            <a:spLocks noGrp="1"/>
          </p:cNvSpPr>
          <p:nvPr>
            <p:ph type="subTitle" idx="9"/>
          </p:nvPr>
        </p:nvSpPr>
        <p:spPr>
          <a:xfrm>
            <a:off x="5348900" y="3124625"/>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4" name="Google Shape;394;p40"/>
          <p:cNvSpPr txBox="1">
            <a:spLocks noGrp="1"/>
          </p:cNvSpPr>
          <p:nvPr>
            <p:ph type="title" idx="13"/>
          </p:nvPr>
        </p:nvSpPr>
        <p:spPr>
          <a:xfrm>
            <a:off x="5348850" y="3703475"/>
            <a:ext cx="2746500" cy="460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395" name="Google Shape;395;p40"/>
          <p:cNvSpPr txBox="1">
            <a:spLocks noGrp="1"/>
          </p:cNvSpPr>
          <p:nvPr>
            <p:ph type="subTitle" idx="14"/>
          </p:nvPr>
        </p:nvSpPr>
        <p:spPr>
          <a:xfrm>
            <a:off x="5348900" y="4162650"/>
            <a:ext cx="2746500" cy="46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6" name="Google Shape;396;p40"/>
          <p:cNvSpPr txBox="1">
            <a:spLocks noGrp="1"/>
          </p:cNvSpPr>
          <p:nvPr>
            <p:ph type="title" idx="15"/>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six columns 1">
  <p:cSld name="CUSTOM_7_1">
    <p:spTree>
      <p:nvGrpSpPr>
        <p:cNvPr id="1" name="Shape 397"/>
        <p:cNvGrpSpPr/>
        <p:nvPr/>
      </p:nvGrpSpPr>
      <p:grpSpPr>
        <a:xfrm>
          <a:off x="0" y="0"/>
          <a:ext cx="0" cy="0"/>
          <a:chOff x="0" y="0"/>
          <a:chExt cx="0" cy="0"/>
        </a:xfrm>
      </p:grpSpPr>
      <p:sp>
        <p:nvSpPr>
          <p:cNvPr id="398" name="Google Shape;398;p41"/>
          <p:cNvSpPr/>
          <p:nvPr/>
        </p:nvSpPr>
        <p:spPr>
          <a:xfrm rot="9339447" flipH="1">
            <a:off x="-5157706" y="2195120"/>
            <a:ext cx="7471555" cy="477173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1"/>
          <p:cNvSpPr/>
          <p:nvPr/>
        </p:nvSpPr>
        <p:spPr>
          <a:xfrm rot="-10285603">
            <a:off x="7150321" y="-22663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1"/>
          <p:cNvSpPr/>
          <p:nvPr/>
        </p:nvSpPr>
        <p:spPr>
          <a:xfrm rot="649785">
            <a:off x="6848027" y="-2440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1"/>
          <p:cNvSpPr/>
          <p:nvPr/>
        </p:nvSpPr>
        <p:spPr>
          <a:xfrm rot="813319">
            <a:off x="-4299402" y="-47175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1"/>
          <p:cNvSpPr/>
          <p:nvPr/>
        </p:nvSpPr>
        <p:spPr>
          <a:xfrm rot="9089871">
            <a:off x="7049951" y="1893780"/>
            <a:ext cx="7826200" cy="287789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1"/>
          <p:cNvSpPr/>
          <p:nvPr/>
        </p:nvSpPr>
        <p:spPr>
          <a:xfrm rot="-576017">
            <a:off x="-4825529" y="-672274"/>
            <a:ext cx="7826074" cy="287784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1"/>
          <p:cNvSpPr txBox="1">
            <a:spLocks noGrp="1"/>
          </p:cNvSpPr>
          <p:nvPr>
            <p:ph type="title"/>
          </p:nvPr>
        </p:nvSpPr>
        <p:spPr>
          <a:xfrm>
            <a:off x="721076" y="19322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05" name="Google Shape;405;p41"/>
          <p:cNvSpPr txBox="1">
            <a:spLocks noGrp="1"/>
          </p:cNvSpPr>
          <p:nvPr>
            <p:ph type="subTitle" idx="1"/>
          </p:nvPr>
        </p:nvSpPr>
        <p:spPr>
          <a:xfrm>
            <a:off x="721125" y="22879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06" name="Google Shape;406;p41"/>
          <p:cNvSpPr txBox="1">
            <a:spLocks noGrp="1"/>
          </p:cNvSpPr>
          <p:nvPr>
            <p:ph type="title" idx="2"/>
          </p:nvPr>
        </p:nvSpPr>
        <p:spPr>
          <a:xfrm>
            <a:off x="721076" y="38410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07" name="Google Shape;407;p41"/>
          <p:cNvSpPr txBox="1">
            <a:spLocks noGrp="1"/>
          </p:cNvSpPr>
          <p:nvPr>
            <p:ph type="subTitle" idx="3"/>
          </p:nvPr>
        </p:nvSpPr>
        <p:spPr>
          <a:xfrm>
            <a:off x="721100" y="41967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08" name="Google Shape;408;p41"/>
          <p:cNvSpPr txBox="1">
            <a:spLocks noGrp="1"/>
          </p:cNvSpPr>
          <p:nvPr>
            <p:ph type="title" idx="4"/>
          </p:nvPr>
        </p:nvSpPr>
        <p:spPr>
          <a:xfrm>
            <a:off x="3458376" y="19322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09" name="Google Shape;409;p41"/>
          <p:cNvSpPr txBox="1">
            <a:spLocks noGrp="1"/>
          </p:cNvSpPr>
          <p:nvPr>
            <p:ph type="subTitle" idx="5"/>
          </p:nvPr>
        </p:nvSpPr>
        <p:spPr>
          <a:xfrm>
            <a:off x="3458425" y="22879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0" name="Google Shape;410;p41"/>
          <p:cNvSpPr txBox="1">
            <a:spLocks noGrp="1"/>
          </p:cNvSpPr>
          <p:nvPr>
            <p:ph type="title" idx="6"/>
          </p:nvPr>
        </p:nvSpPr>
        <p:spPr>
          <a:xfrm>
            <a:off x="3458376" y="38410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11" name="Google Shape;411;p41"/>
          <p:cNvSpPr txBox="1">
            <a:spLocks noGrp="1"/>
          </p:cNvSpPr>
          <p:nvPr>
            <p:ph type="subTitle" idx="7"/>
          </p:nvPr>
        </p:nvSpPr>
        <p:spPr>
          <a:xfrm>
            <a:off x="3458400" y="41967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2" name="Google Shape;412;p41"/>
          <p:cNvSpPr txBox="1">
            <a:spLocks noGrp="1"/>
          </p:cNvSpPr>
          <p:nvPr>
            <p:ph type="title" idx="8"/>
          </p:nvPr>
        </p:nvSpPr>
        <p:spPr>
          <a:xfrm>
            <a:off x="6195726" y="19322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13" name="Google Shape;413;p41"/>
          <p:cNvSpPr txBox="1">
            <a:spLocks noGrp="1"/>
          </p:cNvSpPr>
          <p:nvPr>
            <p:ph type="subTitle" idx="9"/>
          </p:nvPr>
        </p:nvSpPr>
        <p:spPr>
          <a:xfrm>
            <a:off x="6195775" y="22879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4" name="Google Shape;414;p41"/>
          <p:cNvSpPr txBox="1">
            <a:spLocks noGrp="1"/>
          </p:cNvSpPr>
          <p:nvPr>
            <p:ph type="title" idx="13"/>
          </p:nvPr>
        </p:nvSpPr>
        <p:spPr>
          <a:xfrm>
            <a:off x="6195726" y="3841025"/>
            <a:ext cx="2227200" cy="4875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15" name="Google Shape;415;p41"/>
          <p:cNvSpPr txBox="1">
            <a:spLocks noGrp="1"/>
          </p:cNvSpPr>
          <p:nvPr>
            <p:ph type="subTitle" idx="14"/>
          </p:nvPr>
        </p:nvSpPr>
        <p:spPr>
          <a:xfrm>
            <a:off x="6195750" y="4196700"/>
            <a:ext cx="2227200" cy="66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16" name="Google Shape;416;p41"/>
          <p:cNvSpPr txBox="1">
            <a:spLocks noGrp="1"/>
          </p:cNvSpPr>
          <p:nvPr>
            <p:ph type="title" idx="15"/>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57"/>
        <p:cNvGrpSpPr/>
        <p:nvPr/>
      </p:nvGrpSpPr>
      <p:grpSpPr>
        <a:xfrm>
          <a:off x="0" y="0"/>
          <a:ext cx="0" cy="0"/>
          <a:chOff x="0" y="0"/>
          <a:chExt cx="0" cy="0"/>
        </a:xfrm>
      </p:grpSpPr>
      <p:sp>
        <p:nvSpPr>
          <p:cNvPr id="58" name="Google Shape;58;p7"/>
          <p:cNvSpPr/>
          <p:nvPr/>
        </p:nvSpPr>
        <p:spPr>
          <a:xfrm rot="3394465" flipH="1">
            <a:off x="5041484" y="22860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rot="-10285603">
            <a:off x="7150321" y="-22663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rot="955394" flipH="1">
            <a:off x="1460861" y="-2197712"/>
            <a:ext cx="7826028" cy="2877832"/>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body" idx="1"/>
          </p:nvPr>
        </p:nvSpPr>
        <p:spPr>
          <a:xfrm>
            <a:off x="4572000" y="1369325"/>
            <a:ext cx="3850500" cy="33327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4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30200" rtl="0">
              <a:lnSpc>
                <a:spcPct val="100000"/>
              </a:lnSpc>
              <a:spcBef>
                <a:spcPts val="1600"/>
              </a:spcBef>
              <a:spcAft>
                <a:spcPts val="0"/>
              </a:spcAft>
              <a:buSzPts val="1600"/>
              <a:buFont typeface="Nunito Light"/>
              <a:buChar char="○"/>
              <a:defRPr/>
            </a:lvl5pPr>
            <a:lvl6pPr marL="2743200" lvl="5" indent="-330200" rtl="0">
              <a:lnSpc>
                <a:spcPct val="100000"/>
              </a:lnSpc>
              <a:spcBef>
                <a:spcPts val="1600"/>
              </a:spcBef>
              <a:spcAft>
                <a:spcPts val="0"/>
              </a:spcAft>
              <a:buSzPts val="16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30200" rtl="0">
              <a:lnSpc>
                <a:spcPct val="100000"/>
              </a:lnSpc>
              <a:spcBef>
                <a:spcPts val="1600"/>
              </a:spcBef>
              <a:spcAft>
                <a:spcPts val="1600"/>
              </a:spcAft>
              <a:buSzPts val="1600"/>
              <a:buFont typeface="Nunito Light"/>
              <a:buChar char="■"/>
              <a:defRPr/>
            </a:lvl9pPr>
          </a:lstStyle>
          <a:p>
            <a:endParaRPr/>
          </a:p>
        </p:txBody>
      </p:sp>
      <p:sp>
        <p:nvSpPr>
          <p:cNvPr id="62" name="Google Shape;62;p7"/>
          <p:cNvSpPr txBox="1">
            <a:spLocks noGrp="1"/>
          </p:cNvSpPr>
          <p:nvPr>
            <p:ph type="title"/>
          </p:nvPr>
        </p:nvSpPr>
        <p:spPr>
          <a:xfrm>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six columns 2">
  <p:cSld name="CUSTOM_27">
    <p:spTree>
      <p:nvGrpSpPr>
        <p:cNvPr id="1" name="Shape 417"/>
        <p:cNvGrpSpPr/>
        <p:nvPr/>
      </p:nvGrpSpPr>
      <p:grpSpPr>
        <a:xfrm>
          <a:off x="0" y="0"/>
          <a:ext cx="0" cy="0"/>
          <a:chOff x="0" y="0"/>
          <a:chExt cx="0" cy="0"/>
        </a:xfrm>
      </p:grpSpPr>
      <p:sp>
        <p:nvSpPr>
          <p:cNvPr id="418" name="Google Shape;418;p42"/>
          <p:cNvSpPr/>
          <p:nvPr/>
        </p:nvSpPr>
        <p:spPr>
          <a:xfrm rot="-9339447">
            <a:off x="6847042" y="2970420"/>
            <a:ext cx="7471555" cy="477173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2"/>
          <p:cNvSpPr/>
          <p:nvPr/>
        </p:nvSpPr>
        <p:spPr>
          <a:xfrm rot="10285603" flipH="1">
            <a:off x="-5277715" y="-2464108"/>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2"/>
          <p:cNvSpPr/>
          <p:nvPr/>
        </p:nvSpPr>
        <p:spPr>
          <a:xfrm rot="-649785" flipH="1">
            <a:off x="-4089159" y="1056050"/>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2"/>
          <p:cNvSpPr/>
          <p:nvPr/>
        </p:nvSpPr>
        <p:spPr>
          <a:xfrm rot="-813319" flipH="1">
            <a:off x="7695609" y="-352217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2"/>
          <p:cNvSpPr/>
          <p:nvPr/>
        </p:nvSpPr>
        <p:spPr>
          <a:xfrm rot="-9089871" flipH="1">
            <a:off x="-5596635" y="1893780"/>
            <a:ext cx="7826200" cy="287789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2"/>
          <p:cNvSpPr/>
          <p:nvPr/>
        </p:nvSpPr>
        <p:spPr>
          <a:xfrm rot="1476017" flipH="1">
            <a:off x="6812373" y="775527"/>
            <a:ext cx="7826071" cy="287784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txBox="1">
            <a:spLocks noGrp="1"/>
          </p:cNvSpPr>
          <p:nvPr>
            <p:ph type="title"/>
          </p:nvPr>
        </p:nvSpPr>
        <p:spPr>
          <a:xfrm>
            <a:off x="1242888" y="1932225"/>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25" name="Google Shape;425;p42"/>
          <p:cNvSpPr txBox="1">
            <a:spLocks noGrp="1"/>
          </p:cNvSpPr>
          <p:nvPr>
            <p:ph type="subTitle" idx="1"/>
          </p:nvPr>
        </p:nvSpPr>
        <p:spPr>
          <a:xfrm>
            <a:off x="1242930" y="2287900"/>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26" name="Google Shape;426;p42"/>
          <p:cNvSpPr txBox="1">
            <a:spLocks noGrp="1"/>
          </p:cNvSpPr>
          <p:nvPr>
            <p:ph type="title" idx="2"/>
          </p:nvPr>
        </p:nvSpPr>
        <p:spPr>
          <a:xfrm>
            <a:off x="1242889" y="3588576"/>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27" name="Google Shape;427;p42"/>
          <p:cNvSpPr txBox="1">
            <a:spLocks noGrp="1"/>
          </p:cNvSpPr>
          <p:nvPr>
            <p:ph type="subTitle" idx="3"/>
          </p:nvPr>
        </p:nvSpPr>
        <p:spPr>
          <a:xfrm>
            <a:off x="1242909" y="3944251"/>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28" name="Google Shape;428;p42"/>
          <p:cNvSpPr txBox="1">
            <a:spLocks noGrp="1"/>
          </p:cNvSpPr>
          <p:nvPr>
            <p:ph type="title" idx="4"/>
          </p:nvPr>
        </p:nvSpPr>
        <p:spPr>
          <a:xfrm>
            <a:off x="3973163" y="1932225"/>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29" name="Google Shape;429;p42"/>
          <p:cNvSpPr txBox="1">
            <a:spLocks noGrp="1"/>
          </p:cNvSpPr>
          <p:nvPr>
            <p:ph type="subTitle" idx="5"/>
          </p:nvPr>
        </p:nvSpPr>
        <p:spPr>
          <a:xfrm>
            <a:off x="3973205" y="2287900"/>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0" name="Google Shape;430;p42"/>
          <p:cNvSpPr txBox="1">
            <a:spLocks noGrp="1"/>
          </p:cNvSpPr>
          <p:nvPr>
            <p:ph type="title" idx="6"/>
          </p:nvPr>
        </p:nvSpPr>
        <p:spPr>
          <a:xfrm>
            <a:off x="3973164" y="3588576"/>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1" name="Google Shape;431;p42"/>
          <p:cNvSpPr txBox="1">
            <a:spLocks noGrp="1"/>
          </p:cNvSpPr>
          <p:nvPr>
            <p:ph type="subTitle" idx="7"/>
          </p:nvPr>
        </p:nvSpPr>
        <p:spPr>
          <a:xfrm>
            <a:off x="3973184" y="3944251"/>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2" name="Google Shape;432;p42"/>
          <p:cNvSpPr txBox="1">
            <a:spLocks noGrp="1"/>
          </p:cNvSpPr>
          <p:nvPr>
            <p:ph type="title" idx="8"/>
          </p:nvPr>
        </p:nvSpPr>
        <p:spPr>
          <a:xfrm>
            <a:off x="6703489" y="1932225"/>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3" name="Google Shape;433;p42"/>
          <p:cNvSpPr txBox="1">
            <a:spLocks noGrp="1"/>
          </p:cNvSpPr>
          <p:nvPr>
            <p:ph type="subTitle" idx="9"/>
          </p:nvPr>
        </p:nvSpPr>
        <p:spPr>
          <a:xfrm>
            <a:off x="6703530" y="2287900"/>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4" name="Google Shape;434;p42"/>
          <p:cNvSpPr txBox="1">
            <a:spLocks noGrp="1"/>
          </p:cNvSpPr>
          <p:nvPr>
            <p:ph type="title" idx="13"/>
          </p:nvPr>
        </p:nvSpPr>
        <p:spPr>
          <a:xfrm>
            <a:off x="6703489" y="3588576"/>
            <a:ext cx="1874700" cy="487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latin typeface="Kulim Park"/>
                <a:ea typeface="Kulim Park"/>
                <a:cs typeface="Kulim Park"/>
                <a:sym typeface="Kulim Park"/>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435" name="Google Shape;435;p42"/>
          <p:cNvSpPr txBox="1">
            <a:spLocks noGrp="1"/>
          </p:cNvSpPr>
          <p:nvPr>
            <p:ph type="subTitle" idx="14"/>
          </p:nvPr>
        </p:nvSpPr>
        <p:spPr>
          <a:xfrm>
            <a:off x="6703509" y="3944251"/>
            <a:ext cx="1874700" cy="66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anrope"/>
                <a:ea typeface="Manrope"/>
                <a:cs typeface="Manrope"/>
                <a:sym typeface="Manrop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6" name="Google Shape;436;p42"/>
          <p:cNvSpPr txBox="1">
            <a:spLocks noGrp="1"/>
          </p:cNvSpPr>
          <p:nvPr>
            <p:ph type="title" idx="15"/>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Numbers and text">
  <p:cSld name="CUSTOM_8">
    <p:spTree>
      <p:nvGrpSpPr>
        <p:cNvPr id="1" name="Shape 437"/>
        <p:cNvGrpSpPr/>
        <p:nvPr/>
      </p:nvGrpSpPr>
      <p:grpSpPr>
        <a:xfrm>
          <a:off x="0" y="0"/>
          <a:ext cx="0" cy="0"/>
          <a:chOff x="0" y="0"/>
          <a:chExt cx="0" cy="0"/>
        </a:xfrm>
      </p:grpSpPr>
      <p:sp>
        <p:nvSpPr>
          <p:cNvPr id="438" name="Google Shape;438;p43"/>
          <p:cNvSpPr/>
          <p:nvPr/>
        </p:nvSpPr>
        <p:spPr>
          <a:xfrm rot="813319">
            <a:off x="-2477752" y="-30743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3"/>
          <p:cNvSpPr/>
          <p:nvPr/>
        </p:nvSpPr>
        <p:spPr>
          <a:xfrm rot="3394465" flipH="1">
            <a:off x="3077084"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3"/>
          <p:cNvSpPr/>
          <p:nvPr/>
        </p:nvSpPr>
        <p:spPr>
          <a:xfrm>
            <a:off x="5315177" y="-12434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3"/>
          <p:cNvSpPr/>
          <p:nvPr/>
        </p:nvSpPr>
        <p:spPr>
          <a:xfrm rot="3406877">
            <a:off x="3098060" y="-32126"/>
            <a:ext cx="7826090" cy="287785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3"/>
          <p:cNvSpPr/>
          <p:nvPr/>
        </p:nvSpPr>
        <p:spPr>
          <a:xfrm rot="-649760" flipH="1">
            <a:off x="7075142" y="-713258"/>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3"/>
          <p:cNvSpPr/>
          <p:nvPr/>
        </p:nvSpPr>
        <p:spPr>
          <a:xfrm rot="-10285603">
            <a:off x="-4701904" y="288969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3"/>
          <p:cNvSpPr txBox="1">
            <a:spLocks noGrp="1"/>
          </p:cNvSpPr>
          <p:nvPr>
            <p:ph type="title" hasCustomPrompt="1"/>
          </p:nvPr>
        </p:nvSpPr>
        <p:spPr>
          <a:xfrm>
            <a:off x="723300" y="751975"/>
            <a:ext cx="4696800" cy="1323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000"/>
              <a:buNone/>
              <a:defRPr sz="73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45" name="Google Shape;445;p43"/>
          <p:cNvSpPr txBox="1">
            <a:spLocks noGrp="1"/>
          </p:cNvSpPr>
          <p:nvPr>
            <p:ph type="subTitle" idx="1"/>
          </p:nvPr>
        </p:nvSpPr>
        <p:spPr>
          <a:xfrm>
            <a:off x="723300" y="2038177"/>
            <a:ext cx="4696800" cy="5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PT Sans"/>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Font typeface="PT Sans"/>
              <a:buNone/>
              <a:defRPr>
                <a:latin typeface="PT Sans"/>
                <a:ea typeface="PT Sans"/>
                <a:cs typeface="PT Sans"/>
                <a:sym typeface="PT Sans"/>
              </a:defRPr>
            </a:lvl4pPr>
            <a:lvl5pPr lvl="4" rtl="0">
              <a:lnSpc>
                <a:spcPct val="100000"/>
              </a:lnSpc>
              <a:spcBef>
                <a:spcPts val="0"/>
              </a:spcBef>
              <a:spcAft>
                <a:spcPts val="0"/>
              </a:spcAft>
              <a:buSzPts val="1600"/>
              <a:buFont typeface="PT Sans"/>
              <a:buNone/>
              <a:defRPr>
                <a:latin typeface="PT Sans"/>
                <a:ea typeface="PT Sans"/>
                <a:cs typeface="PT Sans"/>
                <a:sym typeface="PT Sans"/>
              </a:defRPr>
            </a:lvl5pPr>
            <a:lvl6pPr lvl="5" rtl="0">
              <a:lnSpc>
                <a:spcPct val="100000"/>
              </a:lnSpc>
              <a:spcBef>
                <a:spcPts val="0"/>
              </a:spcBef>
              <a:spcAft>
                <a:spcPts val="0"/>
              </a:spcAft>
              <a:buSzPts val="1600"/>
              <a:buFont typeface="PT Sans"/>
              <a:buNone/>
              <a:defRPr>
                <a:latin typeface="PT Sans"/>
                <a:ea typeface="PT Sans"/>
                <a:cs typeface="PT Sans"/>
                <a:sym typeface="PT Sans"/>
              </a:defRPr>
            </a:lvl6pPr>
            <a:lvl7pPr lvl="6" rtl="0">
              <a:lnSpc>
                <a:spcPct val="100000"/>
              </a:lnSpc>
              <a:spcBef>
                <a:spcPts val="0"/>
              </a:spcBef>
              <a:spcAft>
                <a:spcPts val="0"/>
              </a:spcAft>
              <a:buSzPts val="1600"/>
              <a:buFont typeface="PT Sans"/>
              <a:buNone/>
              <a:defRPr>
                <a:latin typeface="PT Sans"/>
                <a:ea typeface="PT Sans"/>
                <a:cs typeface="PT Sans"/>
                <a:sym typeface="PT Sans"/>
              </a:defRPr>
            </a:lvl7pPr>
            <a:lvl8pPr lvl="7" rtl="0">
              <a:lnSpc>
                <a:spcPct val="100000"/>
              </a:lnSpc>
              <a:spcBef>
                <a:spcPts val="0"/>
              </a:spcBef>
              <a:spcAft>
                <a:spcPts val="0"/>
              </a:spcAft>
              <a:buSzPts val="1600"/>
              <a:buFont typeface="PT Sans"/>
              <a:buNone/>
              <a:defRPr>
                <a:latin typeface="PT Sans"/>
                <a:ea typeface="PT Sans"/>
                <a:cs typeface="PT Sans"/>
                <a:sym typeface="PT Sans"/>
              </a:defRPr>
            </a:lvl8pPr>
            <a:lvl9pPr lvl="8" rtl="0">
              <a:lnSpc>
                <a:spcPct val="100000"/>
              </a:lnSpc>
              <a:spcBef>
                <a:spcPts val="0"/>
              </a:spcBef>
              <a:spcAft>
                <a:spcPts val="0"/>
              </a:spcAft>
              <a:buSzPts val="1600"/>
              <a:buFont typeface="PT Sans"/>
              <a:buNone/>
              <a:defRPr>
                <a:latin typeface="PT Sans"/>
                <a:ea typeface="PT Sans"/>
                <a:cs typeface="PT Sans"/>
                <a:sym typeface="PT Sans"/>
              </a:defRPr>
            </a:lvl9pPr>
          </a:lstStyle>
          <a:p>
            <a:endParaRPr/>
          </a:p>
        </p:txBody>
      </p:sp>
      <p:sp>
        <p:nvSpPr>
          <p:cNvPr id="446" name="Google Shape;446;p43"/>
          <p:cNvSpPr txBox="1">
            <a:spLocks noGrp="1"/>
          </p:cNvSpPr>
          <p:nvPr>
            <p:ph type="title" idx="2" hasCustomPrompt="1"/>
          </p:nvPr>
        </p:nvSpPr>
        <p:spPr>
          <a:xfrm>
            <a:off x="723300" y="2598825"/>
            <a:ext cx="4696800" cy="1323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6000"/>
              <a:buNone/>
              <a:defRPr sz="73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447" name="Google Shape;447;p43"/>
          <p:cNvSpPr txBox="1">
            <a:spLocks noGrp="1"/>
          </p:cNvSpPr>
          <p:nvPr>
            <p:ph type="subTitle" idx="3"/>
          </p:nvPr>
        </p:nvSpPr>
        <p:spPr>
          <a:xfrm>
            <a:off x="723300" y="3889928"/>
            <a:ext cx="4696800" cy="5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PT Sans"/>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Font typeface="PT Sans"/>
              <a:buNone/>
              <a:defRPr>
                <a:latin typeface="PT Sans"/>
                <a:ea typeface="PT Sans"/>
                <a:cs typeface="PT Sans"/>
                <a:sym typeface="PT Sans"/>
              </a:defRPr>
            </a:lvl4pPr>
            <a:lvl5pPr lvl="4" rtl="0">
              <a:lnSpc>
                <a:spcPct val="100000"/>
              </a:lnSpc>
              <a:spcBef>
                <a:spcPts val="0"/>
              </a:spcBef>
              <a:spcAft>
                <a:spcPts val="0"/>
              </a:spcAft>
              <a:buSzPts val="1600"/>
              <a:buFont typeface="PT Sans"/>
              <a:buNone/>
              <a:defRPr>
                <a:latin typeface="PT Sans"/>
                <a:ea typeface="PT Sans"/>
                <a:cs typeface="PT Sans"/>
                <a:sym typeface="PT Sans"/>
              </a:defRPr>
            </a:lvl5pPr>
            <a:lvl6pPr lvl="5" rtl="0">
              <a:lnSpc>
                <a:spcPct val="100000"/>
              </a:lnSpc>
              <a:spcBef>
                <a:spcPts val="0"/>
              </a:spcBef>
              <a:spcAft>
                <a:spcPts val="0"/>
              </a:spcAft>
              <a:buSzPts val="1600"/>
              <a:buFont typeface="PT Sans"/>
              <a:buNone/>
              <a:defRPr>
                <a:latin typeface="PT Sans"/>
                <a:ea typeface="PT Sans"/>
                <a:cs typeface="PT Sans"/>
                <a:sym typeface="PT Sans"/>
              </a:defRPr>
            </a:lvl6pPr>
            <a:lvl7pPr lvl="6" rtl="0">
              <a:lnSpc>
                <a:spcPct val="100000"/>
              </a:lnSpc>
              <a:spcBef>
                <a:spcPts val="0"/>
              </a:spcBef>
              <a:spcAft>
                <a:spcPts val="0"/>
              </a:spcAft>
              <a:buSzPts val="1600"/>
              <a:buFont typeface="PT Sans"/>
              <a:buNone/>
              <a:defRPr>
                <a:latin typeface="PT Sans"/>
                <a:ea typeface="PT Sans"/>
                <a:cs typeface="PT Sans"/>
                <a:sym typeface="PT Sans"/>
              </a:defRPr>
            </a:lvl7pPr>
            <a:lvl8pPr lvl="7" rtl="0">
              <a:lnSpc>
                <a:spcPct val="100000"/>
              </a:lnSpc>
              <a:spcBef>
                <a:spcPts val="0"/>
              </a:spcBef>
              <a:spcAft>
                <a:spcPts val="0"/>
              </a:spcAft>
              <a:buSzPts val="1600"/>
              <a:buFont typeface="PT Sans"/>
              <a:buNone/>
              <a:defRPr>
                <a:latin typeface="PT Sans"/>
                <a:ea typeface="PT Sans"/>
                <a:cs typeface="PT Sans"/>
                <a:sym typeface="PT Sans"/>
              </a:defRPr>
            </a:lvl8pPr>
            <a:lvl9pPr lvl="8" rtl="0">
              <a:lnSpc>
                <a:spcPct val="100000"/>
              </a:lnSpc>
              <a:spcBef>
                <a:spcPts val="0"/>
              </a:spcBef>
              <a:spcAft>
                <a:spcPts val="0"/>
              </a:spcAft>
              <a:buSzPts val="1600"/>
              <a:buFont typeface="PT Sans"/>
              <a:buNone/>
              <a:defRPr>
                <a:latin typeface="PT Sans"/>
                <a:ea typeface="PT Sans"/>
                <a:cs typeface="PT Sans"/>
                <a:sym typeface="PT Sans"/>
              </a:defRPr>
            </a:lvl9pPr>
          </a:lstStyle>
          <a:p>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Numbers and text 1">
  <p:cSld name="CUSTOM_29">
    <p:spTree>
      <p:nvGrpSpPr>
        <p:cNvPr id="1" name="Shape 448"/>
        <p:cNvGrpSpPr/>
        <p:nvPr/>
      </p:nvGrpSpPr>
      <p:grpSpPr>
        <a:xfrm>
          <a:off x="0" y="0"/>
          <a:ext cx="0" cy="0"/>
          <a:chOff x="0" y="0"/>
          <a:chExt cx="0" cy="0"/>
        </a:xfrm>
      </p:grpSpPr>
      <p:sp>
        <p:nvSpPr>
          <p:cNvPr id="449" name="Google Shape;449;p44"/>
          <p:cNvSpPr/>
          <p:nvPr/>
        </p:nvSpPr>
        <p:spPr>
          <a:xfrm rot="-813319" flipH="1">
            <a:off x="4461871" y="-38204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rot="-3394465">
            <a:off x="-4415599"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flipH="1">
            <a:off x="-3718816" y="-232974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rot="-3406877" flipH="1">
            <a:off x="4741603" y="2701799"/>
            <a:ext cx="7826090" cy="287785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rot="649760">
            <a:off x="-3160798" y="3729042"/>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rot="10285603" flipH="1">
            <a:off x="4594972" y="288969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txBox="1">
            <a:spLocks noGrp="1"/>
          </p:cNvSpPr>
          <p:nvPr>
            <p:ph type="title" hasCustomPrompt="1"/>
          </p:nvPr>
        </p:nvSpPr>
        <p:spPr>
          <a:xfrm>
            <a:off x="2223600" y="539500"/>
            <a:ext cx="4696800" cy="855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6" name="Google Shape;456;p44"/>
          <p:cNvSpPr txBox="1">
            <a:spLocks noGrp="1"/>
          </p:cNvSpPr>
          <p:nvPr>
            <p:ph type="subTitle" idx="1"/>
          </p:nvPr>
        </p:nvSpPr>
        <p:spPr>
          <a:xfrm>
            <a:off x="2223600" y="1437838"/>
            <a:ext cx="4696800" cy="3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PT Sans"/>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Font typeface="PT Sans"/>
              <a:buNone/>
              <a:defRPr>
                <a:latin typeface="PT Sans"/>
                <a:ea typeface="PT Sans"/>
                <a:cs typeface="PT Sans"/>
                <a:sym typeface="PT Sans"/>
              </a:defRPr>
            </a:lvl4pPr>
            <a:lvl5pPr lvl="4" algn="ctr" rtl="0">
              <a:lnSpc>
                <a:spcPct val="100000"/>
              </a:lnSpc>
              <a:spcBef>
                <a:spcPts val="0"/>
              </a:spcBef>
              <a:spcAft>
                <a:spcPts val="0"/>
              </a:spcAft>
              <a:buSzPts val="1600"/>
              <a:buFont typeface="PT Sans"/>
              <a:buNone/>
              <a:defRPr>
                <a:latin typeface="PT Sans"/>
                <a:ea typeface="PT Sans"/>
                <a:cs typeface="PT Sans"/>
                <a:sym typeface="PT Sans"/>
              </a:defRPr>
            </a:lvl5pPr>
            <a:lvl6pPr lvl="5" algn="ctr" rtl="0">
              <a:lnSpc>
                <a:spcPct val="100000"/>
              </a:lnSpc>
              <a:spcBef>
                <a:spcPts val="0"/>
              </a:spcBef>
              <a:spcAft>
                <a:spcPts val="0"/>
              </a:spcAft>
              <a:buSzPts val="1600"/>
              <a:buFont typeface="PT Sans"/>
              <a:buNone/>
              <a:defRPr>
                <a:latin typeface="PT Sans"/>
                <a:ea typeface="PT Sans"/>
                <a:cs typeface="PT Sans"/>
                <a:sym typeface="PT Sans"/>
              </a:defRPr>
            </a:lvl6pPr>
            <a:lvl7pPr lvl="6" algn="ctr" rtl="0">
              <a:lnSpc>
                <a:spcPct val="100000"/>
              </a:lnSpc>
              <a:spcBef>
                <a:spcPts val="0"/>
              </a:spcBef>
              <a:spcAft>
                <a:spcPts val="0"/>
              </a:spcAft>
              <a:buSzPts val="1600"/>
              <a:buFont typeface="PT Sans"/>
              <a:buNone/>
              <a:defRPr>
                <a:latin typeface="PT Sans"/>
                <a:ea typeface="PT Sans"/>
                <a:cs typeface="PT Sans"/>
                <a:sym typeface="PT Sans"/>
              </a:defRPr>
            </a:lvl7pPr>
            <a:lvl8pPr lvl="7" algn="ctr" rtl="0">
              <a:lnSpc>
                <a:spcPct val="100000"/>
              </a:lnSpc>
              <a:spcBef>
                <a:spcPts val="0"/>
              </a:spcBef>
              <a:spcAft>
                <a:spcPts val="0"/>
              </a:spcAft>
              <a:buSzPts val="1600"/>
              <a:buFont typeface="PT Sans"/>
              <a:buNone/>
              <a:defRPr>
                <a:latin typeface="PT Sans"/>
                <a:ea typeface="PT Sans"/>
                <a:cs typeface="PT Sans"/>
                <a:sym typeface="PT Sans"/>
              </a:defRPr>
            </a:lvl8pPr>
            <a:lvl9pPr lvl="8" algn="ctr" rtl="0">
              <a:lnSpc>
                <a:spcPct val="100000"/>
              </a:lnSpc>
              <a:spcBef>
                <a:spcPts val="0"/>
              </a:spcBef>
              <a:spcAft>
                <a:spcPts val="0"/>
              </a:spcAft>
              <a:buSzPts val="1600"/>
              <a:buFont typeface="PT Sans"/>
              <a:buNone/>
              <a:defRPr>
                <a:latin typeface="PT Sans"/>
                <a:ea typeface="PT Sans"/>
                <a:cs typeface="PT Sans"/>
                <a:sym typeface="PT Sans"/>
              </a:defRPr>
            </a:lvl9pPr>
          </a:lstStyle>
          <a:p>
            <a:endParaRPr/>
          </a:p>
        </p:txBody>
      </p:sp>
      <p:sp>
        <p:nvSpPr>
          <p:cNvPr id="457" name="Google Shape;457;p44"/>
          <p:cNvSpPr txBox="1">
            <a:spLocks noGrp="1"/>
          </p:cNvSpPr>
          <p:nvPr>
            <p:ph type="title" idx="2" hasCustomPrompt="1"/>
          </p:nvPr>
        </p:nvSpPr>
        <p:spPr>
          <a:xfrm>
            <a:off x="2223600" y="3354350"/>
            <a:ext cx="4696800" cy="855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8" name="Google Shape;458;p44"/>
          <p:cNvSpPr txBox="1">
            <a:spLocks noGrp="1"/>
          </p:cNvSpPr>
          <p:nvPr>
            <p:ph type="subTitle" idx="3"/>
          </p:nvPr>
        </p:nvSpPr>
        <p:spPr>
          <a:xfrm>
            <a:off x="2223600" y="4257426"/>
            <a:ext cx="4696800" cy="3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PT Sans"/>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Font typeface="PT Sans"/>
              <a:buNone/>
              <a:defRPr>
                <a:latin typeface="PT Sans"/>
                <a:ea typeface="PT Sans"/>
                <a:cs typeface="PT Sans"/>
                <a:sym typeface="PT Sans"/>
              </a:defRPr>
            </a:lvl4pPr>
            <a:lvl5pPr lvl="4" algn="ctr" rtl="0">
              <a:lnSpc>
                <a:spcPct val="100000"/>
              </a:lnSpc>
              <a:spcBef>
                <a:spcPts val="0"/>
              </a:spcBef>
              <a:spcAft>
                <a:spcPts val="0"/>
              </a:spcAft>
              <a:buSzPts val="1600"/>
              <a:buFont typeface="PT Sans"/>
              <a:buNone/>
              <a:defRPr>
                <a:latin typeface="PT Sans"/>
                <a:ea typeface="PT Sans"/>
                <a:cs typeface="PT Sans"/>
                <a:sym typeface="PT Sans"/>
              </a:defRPr>
            </a:lvl5pPr>
            <a:lvl6pPr lvl="5" algn="ctr" rtl="0">
              <a:lnSpc>
                <a:spcPct val="100000"/>
              </a:lnSpc>
              <a:spcBef>
                <a:spcPts val="0"/>
              </a:spcBef>
              <a:spcAft>
                <a:spcPts val="0"/>
              </a:spcAft>
              <a:buSzPts val="1600"/>
              <a:buFont typeface="PT Sans"/>
              <a:buNone/>
              <a:defRPr>
                <a:latin typeface="PT Sans"/>
                <a:ea typeface="PT Sans"/>
                <a:cs typeface="PT Sans"/>
                <a:sym typeface="PT Sans"/>
              </a:defRPr>
            </a:lvl6pPr>
            <a:lvl7pPr lvl="6" algn="ctr" rtl="0">
              <a:lnSpc>
                <a:spcPct val="100000"/>
              </a:lnSpc>
              <a:spcBef>
                <a:spcPts val="0"/>
              </a:spcBef>
              <a:spcAft>
                <a:spcPts val="0"/>
              </a:spcAft>
              <a:buSzPts val="1600"/>
              <a:buFont typeface="PT Sans"/>
              <a:buNone/>
              <a:defRPr>
                <a:latin typeface="PT Sans"/>
                <a:ea typeface="PT Sans"/>
                <a:cs typeface="PT Sans"/>
                <a:sym typeface="PT Sans"/>
              </a:defRPr>
            </a:lvl7pPr>
            <a:lvl8pPr lvl="7" algn="ctr" rtl="0">
              <a:lnSpc>
                <a:spcPct val="100000"/>
              </a:lnSpc>
              <a:spcBef>
                <a:spcPts val="0"/>
              </a:spcBef>
              <a:spcAft>
                <a:spcPts val="0"/>
              </a:spcAft>
              <a:buSzPts val="1600"/>
              <a:buFont typeface="PT Sans"/>
              <a:buNone/>
              <a:defRPr>
                <a:latin typeface="PT Sans"/>
                <a:ea typeface="PT Sans"/>
                <a:cs typeface="PT Sans"/>
                <a:sym typeface="PT Sans"/>
              </a:defRPr>
            </a:lvl8pPr>
            <a:lvl9pPr lvl="8" algn="ctr" rtl="0">
              <a:lnSpc>
                <a:spcPct val="100000"/>
              </a:lnSpc>
              <a:spcBef>
                <a:spcPts val="0"/>
              </a:spcBef>
              <a:spcAft>
                <a:spcPts val="0"/>
              </a:spcAft>
              <a:buSzPts val="1600"/>
              <a:buFont typeface="PT Sans"/>
              <a:buNone/>
              <a:defRPr>
                <a:latin typeface="PT Sans"/>
                <a:ea typeface="PT Sans"/>
                <a:cs typeface="PT Sans"/>
                <a:sym typeface="PT Sans"/>
              </a:defRPr>
            </a:lvl9pPr>
          </a:lstStyle>
          <a:p>
            <a:endParaRPr/>
          </a:p>
        </p:txBody>
      </p:sp>
      <p:sp>
        <p:nvSpPr>
          <p:cNvPr id="459" name="Google Shape;459;p44"/>
          <p:cNvSpPr txBox="1">
            <a:spLocks noGrp="1"/>
          </p:cNvSpPr>
          <p:nvPr>
            <p:ph type="title" idx="4" hasCustomPrompt="1"/>
          </p:nvPr>
        </p:nvSpPr>
        <p:spPr>
          <a:xfrm>
            <a:off x="2223600" y="1944550"/>
            <a:ext cx="4696800" cy="855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0" name="Google Shape;460;p44"/>
          <p:cNvSpPr txBox="1">
            <a:spLocks noGrp="1"/>
          </p:cNvSpPr>
          <p:nvPr>
            <p:ph type="subTitle" idx="5"/>
          </p:nvPr>
        </p:nvSpPr>
        <p:spPr>
          <a:xfrm>
            <a:off x="2223600" y="2847626"/>
            <a:ext cx="4696800" cy="3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PT Sans"/>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Font typeface="PT Sans"/>
              <a:buNone/>
              <a:defRPr>
                <a:latin typeface="PT Sans"/>
                <a:ea typeface="PT Sans"/>
                <a:cs typeface="PT Sans"/>
                <a:sym typeface="PT Sans"/>
              </a:defRPr>
            </a:lvl4pPr>
            <a:lvl5pPr lvl="4" algn="ctr" rtl="0">
              <a:lnSpc>
                <a:spcPct val="100000"/>
              </a:lnSpc>
              <a:spcBef>
                <a:spcPts val="0"/>
              </a:spcBef>
              <a:spcAft>
                <a:spcPts val="0"/>
              </a:spcAft>
              <a:buSzPts val="1600"/>
              <a:buFont typeface="PT Sans"/>
              <a:buNone/>
              <a:defRPr>
                <a:latin typeface="PT Sans"/>
                <a:ea typeface="PT Sans"/>
                <a:cs typeface="PT Sans"/>
                <a:sym typeface="PT Sans"/>
              </a:defRPr>
            </a:lvl5pPr>
            <a:lvl6pPr lvl="5" algn="ctr" rtl="0">
              <a:lnSpc>
                <a:spcPct val="100000"/>
              </a:lnSpc>
              <a:spcBef>
                <a:spcPts val="0"/>
              </a:spcBef>
              <a:spcAft>
                <a:spcPts val="0"/>
              </a:spcAft>
              <a:buSzPts val="1600"/>
              <a:buFont typeface="PT Sans"/>
              <a:buNone/>
              <a:defRPr>
                <a:latin typeface="PT Sans"/>
                <a:ea typeface="PT Sans"/>
                <a:cs typeface="PT Sans"/>
                <a:sym typeface="PT Sans"/>
              </a:defRPr>
            </a:lvl6pPr>
            <a:lvl7pPr lvl="6" algn="ctr" rtl="0">
              <a:lnSpc>
                <a:spcPct val="100000"/>
              </a:lnSpc>
              <a:spcBef>
                <a:spcPts val="0"/>
              </a:spcBef>
              <a:spcAft>
                <a:spcPts val="0"/>
              </a:spcAft>
              <a:buSzPts val="1600"/>
              <a:buFont typeface="PT Sans"/>
              <a:buNone/>
              <a:defRPr>
                <a:latin typeface="PT Sans"/>
                <a:ea typeface="PT Sans"/>
                <a:cs typeface="PT Sans"/>
                <a:sym typeface="PT Sans"/>
              </a:defRPr>
            </a:lvl7pPr>
            <a:lvl8pPr lvl="7" algn="ctr" rtl="0">
              <a:lnSpc>
                <a:spcPct val="100000"/>
              </a:lnSpc>
              <a:spcBef>
                <a:spcPts val="0"/>
              </a:spcBef>
              <a:spcAft>
                <a:spcPts val="0"/>
              </a:spcAft>
              <a:buSzPts val="1600"/>
              <a:buFont typeface="PT Sans"/>
              <a:buNone/>
              <a:defRPr>
                <a:latin typeface="PT Sans"/>
                <a:ea typeface="PT Sans"/>
                <a:cs typeface="PT Sans"/>
                <a:sym typeface="PT Sans"/>
              </a:defRPr>
            </a:lvl8pPr>
            <a:lvl9pPr lvl="8" algn="ctr" rtl="0">
              <a:lnSpc>
                <a:spcPct val="100000"/>
              </a:lnSpc>
              <a:spcBef>
                <a:spcPts val="0"/>
              </a:spcBef>
              <a:spcAft>
                <a:spcPts val="0"/>
              </a:spcAft>
              <a:buSzPts val="1600"/>
              <a:buFont typeface="PT Sans"/>
              <a:buNone/>
              <a:defRPr>
                <a:latin typeface="PT Sans"/>
                <a:ea typeface="PT Sans"/>
                <a:cs typeface="PT Sans"/>
                <a:sym typeface="PT Sans"/>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Numbers and text 3">
  <p:cSld name="CUSTOM_30">
    <p:spTree>
      <p:nvGrpSpPr>
        <p:cNvPr id="1" name="Shape 479"/>
        <p:cNvGrpSpPr/>
        <p:nvPr/>
      </p:nvGrpSpPr>
      <p:grpSpPr>
        <a:xfrm>
          <a:off x="0" y="0"/>
          <a:ext cx="0" cy="0"/>
          <a:chOff x="0" y="0"/>
          <a:chExt cx="0" cy="0"/>
        </a:xfrm>
      </p:grpSpPr>
      <p:sp>
        <p:nvSpPr>
          <p:cNvPr id="480" name="Google Shape;480;p46"/>
          <p:cNvSpPr/>
          <p:nvPr/>
        </p:nvSpPr>
        <p:spPr>
          <a:xfrm rot="7405535">
            <a:off x="3401384" y="-4181093"/>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6"/>
          <p:cNvSpPr/>
          <p:nvPr/>
        </p:nvSpPr>
        <p:spPr>
          <a:xfrm rot="10800000" flipH="1">
            <a:off x="6191327" y="657454"/>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6"/>
          <p:cNvSpPr/>
          <p:nvPr/>
        </p:nvSpPr>
        <p:spPr>
          <a:xfrm rot="6847906" flipH="1">
            <a:off x="5303136" y="1964597"/>
            <a:ext cx="7826127" cy="287786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6"/>
          <p:cNvSpPr/>
          <p:nvPr/>
        </p:nvSpPr>
        <p:spPr>
          <a:xfrm rot="-10150240">
            <a:off x="7399442" y="4033234"/>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6"/>
          <p:cNvSpPr/>
          <p:nvPr/>
        </p:nvSpPr>
        <p:spPr>
          <a:xfrm rot="9986681" flipH="1">
            <a:off x="-2153452" y="2195519"/>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6"/>
          <p:cNvSpPr/>
          <p:nvPr/>
        </p:nvSpPr>
        <p:spPr>
          <a:xfrm rot="-514397" flipH="1">
            <a:off x="-4377604" y="-3714358"/>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rot="-3373645" flipH="1">
            <a:off x="-5233242" y="79968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6"/>
          <p:cNvSpPr txBox="1">
            <a:spLocks noGrp="1"/>
          </p:cNvSpPr>
          <p:nvPr>
            <p:ph type="title"/>
          </p:nvPr>
        </p:nvSpPr>
        <p:spPr>
          <a:xfrm>
            <a:off x="872476" y="2613288"/>
            <a:ext cx="23052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46"/>
          <p:cNvSpPr txBox="1">
            <a:spLocks noGrp="1"/>
          </p:cNvSpPr>
          <p:nvPr>
            <p:ph type="subTitle" idx="1"/>
          </p:nvPr>
        </p:nvSpPr>
        <p:spPr>
          <a:xfrm>
            <a:off x="872475" y="2979000"/>
            <a:ext cx="2305200" cy="93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89" name="Google Shape;489;p46"/>
          <p:cNvSpPr txBox="1">
            <a:spLocks noGrp="1"/>
          </p:cNvSpPr>
          <p:nvPr>
            <p:ph type="title" idx="2"/>
          </p:nvPr>
        </p:nvSpPr>
        <p:spPr>
          <a:xfrm>
            <a:off x="3498100" y="2613288"/>
            <a:ext cx="21477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46"/>
          <p:cNvSpPr txBox="1">
            <a:spLocks noGrp="1"/>
          </p:cNvSpPr>
          <p:nvPr>
            <p:ph type="subTitle" idx="3"/>
          </p:nvPr>
        </p:nvSpPr>
        <p:spPr>
          <a:xfrm>
            <a:off x="3498101" y="2979000"/>
            <a:ext cx="2147700" cy="93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1" name="Google Shape;491;p46"/>
          <p:cNvSpPr txBox="1">
            <a:spLocks noGrp="1"/>
          </p:cNvSpPr>
          <p:nvPr>
            <p:ph type="title" idx="4"/>
          </p:nvPr>
        </p:nvSpPr>
        <p:spPr>
          <a:xfrm>
            <a:off x="5966121" y="2613288"/>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46"/>
          <p:cNvSpPr txBox="1">
            <a:spLocks noGrp="1"/>
          </p:cNvSpPr>
          <p:nvPr>
            <p:ph type="subTitle" idx="5"/>
          </p:nvPr>
        </p:nvSpPr>
        <p:spPr>
          <a:xfrm>
            <a:off x="5966125" y="2979000"/>
            <a:ext cx="2305500" cy="935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493" name="Google Shape;493;p46"/>
          <p:cNvSpPr txBox="1">
            <a:spLocks noGrp="1"/>
          </p:cNvSpPr>
          <p:nvPr>
            <p:ph type="title" idx="6" hasCustomPrompt="1"/>
          </p:nvPr>
        </p:nvSpPr>
        <p:spPr>
          <a:xfrm>
            <a:off x="1407025" y="1529650"/>
            <a:ext cx="12303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4" name="Google Shape;494;p46"/>
          <p:cNvSpPr txBox="1">
            <a:spLocks noGrp="1"/>
          </p:cNvSpPr>
          <p:nvPr>
            <p:ph type="title" idx="7" hasCustomPrompt="1"/>
          </p:nvPr>
        </p:nvSpPr>
        <p:spPr>
          <a:xfrm>
            <a:off x="3957087" y="1524925"/>
            <a:ext cx="12303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5" name="Google Shape;495;p46"/>
          <p:cNvSpPr txBox="1">
            <a:spLocks noGrp="1"/>
          </p:cNvSpPr>
          <p:nvPr>
            <p:ph type="title" idx="8" hasCustomPrompt="1"/>
          </p:nvPr>
        </p:nvSpPr>
        <p:spPr>
          <a:xfrm>
            <a:off x="6506727" y="1529650"/>
            <a:ext cx="12303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hanks">
  <p:cSld name="CUSTOM_3">
    <p:spTree>
      <p:nvGrpSpPr>
        <p:cNvPr id="1" name="Shape 496"/>
        <p:cNvGrpSpPr/>
        <p:nvPr/>
      </p:nvGrpSpPr>
      <p:grpSpPr>
        <a:xfrm>
          <a:off x="0" y="0"/>
          <a:ext cx="0" cy="0"/>
          <a:chOff x="0" y="0"/>
          <a:chExt cx="0" cy="0"/>
        </a:xfrm>
      </p:grpSpPr>
      <p:sp>
        <p:nvSpPr>
          <p:cNvPr id="497" name="Google Shape;497;p47"/>
          <p:cNvSpPr/>
          <p:nvPr/>
        </p:nvSpPr>
        <p:spPr>
          <a:xfrm rot="-813319" flipH="1">
            <a:off x="4432698" y="-342427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7"/>
          <p:cNvSpPr/>
          <p:nvPr/>
        </p:nvSpPr>
        <p:spPr>
          <a:xfrm rot="649785">
            <a:off x="-1816445" y="-7384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7"/>
          <p:cNvSpPr/>
          <p:nvPr/>
        </p:nvSpPr>
        <p:spPr>
          <a:xfrm flipH="1">
            <a:off x="620870" y="2238100"/>
            <a:ext cx="7471673" cy="477180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7"/>
          <p:cNvSpPr/>
          <p:nvPr/>
        </p:nvSpPr>
        <p:spPr>
          <a:xfrm rot="-8823147" flipH="1">
            <a:off x="5804215" y="2808773"/>
            <a:ext cx="5990392" cy="5613180"/>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7"/>
          <p:cNvSpPr/>
          <p:nvPr/>
        </p:nvSpPr>
        <p:spPr>
          <a:xfrm rot="8100000" flipH="1">
            <a:off x="-2522993" y="494176"/>
            <a:ext cx="4935837" cy="3769884"/>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7"/>
          <p:cNvSpPr/>
          <p:nvPr/>
        </p:nvSpPr>
        <p:spPr>
          <a:xfrm rot="-649785" flipH="1">
            <a:off x="3942880" y="44011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7"/>
          <p:cNvSpPr/>
          <p:nvPr/>
        </p:nvSpPr>
        <p:spPr>
          <a:xfrm rot="-2128845" flipH="1">
            <a:off x="-1704639" y="-1767729"/>
            <a:ext cx="7826192" cy="2877892"/>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7"/>
          <p:cNvSpPr txBox="1">
            <a:spLocks noGrp="1"/>
          </p:cNvSpPr>
          <p:nvPr>
            <p:ph type="title"/>
          </p:nvPr>
        </p:nvSpPr>
        <p:spPr>
          <a:xfrm>
            <a:off x="1276650" y="438900"/>
            <a:ext cx="6590700" cy="1000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5" name="Google Shape;505;p47"/>
          <p:cNvSpPr txBox="1">
            <a:spLocks noGrp="1"/>
          </p:cNvSpPr>
          <p:nvPr>
            <p:ph type="subTitle" idx="1"/>
          </p:nvPr>
        </p:nvSpPr>
        <p:spPr>
          <a:xfrm>
            <a:off x="2854650" y="1652972"/>
            <a:ext cx="3434700" cy="100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06" name="Google Shape;506;p47"/>
          <p:cNvSpPr/>
          <p:nvPr/>
        </p:nvSpPr>
        <p:spPr>
          <a:xfrm rot="9555807" flipH="1">
            <a:off x="7660042" y="2297294"/>
            <a:ext cx="7826096" cy="287785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7"/>
          <p:cNvSpPr txBox="1"/>
          <p:nvPr/>
        </p:nvSpPr>
        <p:spPr>
          <a:xfrm>
            <a:off x="1672100" y="3967300"/>
            <a:ext cx="5806800" cy="369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a:solidFill>
                  <a:schemeClr val="dk1"/>
                </a:solidFill>
                <a:latin typeface="Manrope"/>
                <a:ea typeface="Manrope"/>
                <a:cs typeface="Manrope"/>
                <a:sym typeface="Manrope"/>
              </a:rPr>
              <a:t>CREDITS: This presentation template was created by </a:t>
            </a:r>
            <a:r>
              <a:rPr lang="en"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xmlns="" val="tx"/>
                    </a:ext>
                  </a:extLst>
                </a:hlinkClick>
              </a:rPr>
              <a:t>Slidesgo</a:t>
            </a:r>
            <a:r>
              <a:rPr lang="en">
                <a:solidFill>
                  <a:schemeClr val="dk1"/>
                </a:solidFill>
                <a:latin typeface="Manrope"/>
                <a:ea typeface="Manrope"/>
                <a:cs typeface="Manrope"/>
                <a:sym typeface="Manrope"/>
              </a:rPr>
              <a:t>, and includes icons by</a:t>
            </a:r>
            <a:r>
              <a:rPr lang="en" b="1">
                <a:solidFill>
                  <a:schemeClr val="dk1"/>
                </a:solidFill>
                <a:latin typeface="Manrope"/>
                <a:ea typeface="Manrope"/>
                <a:cs typeface="Manrope"/>
                <a:sym typeface="Manrope"/>
              </a:rPr>
              <a:t> </a:t>
            </a:r>
            <a:r>
              <a:rPr lang="en"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xmlns="" val="tx"/>
                    </a:ext>
                  </a:extLst>
                </a:hlinkClick>
              </a:rPr>
              <a:t>Flaticon</a:t>
            </a:r>
            <a:r>
              <a:rPr lang="en">
                <a:solidFill>
                  <a:schemeClr val="dk1"/>
                </a:solidFill>
                <a:latin typeface="Manrope"/>
                <a:ea typeface="Manrope"/>
                <a:cs typeface="Manrope"/>
                <a:sym typeface="Manrope"/>
              </a:rPr>
              <a:t>, and infographics &amp; images by</a:t>
            </a:r>
            <a:r>
              <a:rPr lang="en" b="1">
                <a:solidFill>
                  <a:schemeClr val="dk1"/>
                </a:solidFill>
                <a:latin typeface="Manrope"/>
                <a:ea typeface="Manrope"/>
                <a:cs typeface="Manrope"/>
                <a:sym typeface="Manrope"/>
              </a:rPr>
              <a:t> </a:t>
            </a:r>
            <a:r>
              <a:rPr lang="en" b="1">
                <a:solidFill>
                  <a:schemeClr val="dk1"/>
                </a:solidFill>
                <a:uFill>
                  <a:noFill/>
                </a:uFill>
                <a:latin typeface="Manrope"/>
                <a:ea typeface="Manrope"/>
                <a:cs typeface="Manrope"/>
                <a:sym typeface="Manrope"/>
                <a:hlinkClick r:id="rId4">
                  <a:extLst>
                    <a:ext uri="{A12FA001-AC4F-418D-AE19-62706E023703}">
                      <ahyp:hlinkClr xmlns:ahyp="http://schemas.microsoft.com/office/drawing/2018/hyperlinkcolor" xmlns="" val="tx"/>
                    </a:ext>
                  </a:extLst>
                </a:hlinkClick>
              </a:rPr>
              <a:t>Freepik</a:t>
            </a:r>
            <a:endParaRPr b="1">
              <a:solidFill>
                <a:schemeClr val="dk1"/>
              </a:solidFill>
              <a:latin typeface="Manrope"/>
              <a:ea typeface="Manrope"/>
              <a:cs typeface="Manrope"/>
              <a:sym typeface="Manrope"/>
            </a:endParaRPr>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508"/>
        <p:cNvGrpSpPr/>
        <p:nvPr/>
      </p:nvGrpSpPr>
      <p:grpSpPr>
        <a:xfrm>
          <a:off x="0" y="0"/>
          <a:ext cx="0" cy="0"/>
          <a:chOff x="0" y="0"/>
          <a:chExt cx="0" cy="0"/>
        </a:xfrm>
      </p:grpSpPr>
      <p:sp>
        <p:nvSpPr>
          <p:cNvPr id="509" name="Google Shape;509;p48"/>
          <p:cNvSpPr/>
          <p:nvPr/>
        </p:nvSpPr>
        <p:spPr>
          <a:xfrm rot="-10285629">
            <a:off x="4140874" y="-201512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8"/>
          <p:cNvSpPr/>
          <p:nvPr/>
        </p:nvSpPr>
        <p:spPr>
          <a:xfrm flipH="1">
            <a:off x="6818628" y="2586663"/>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8"/>
          <p:cNvSpPr/>
          <p:nvPr/>
        </p:nvSpPr>
        <p:spPr>
          <a:xfrm rot="9748587" flipH="1">
            <a:off x="5601527" y="2021265"/>
            <a:ext cx="8200944" cy="301569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8"/>
          <p:cNvSpPr/>
          <p:nvPr/>
        </p:nvSpPr>
        <p:spPr>
          <a:xfrm rot="4102346" flipH="1">
            <a:off x="-2270967" y="3805847"/>
            <a:ext cx="9416338" cy="601377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8"/>
          <p:cNvSpPr/>
          <p:nvPr/>
        </p:nvSpPr>
        <p:spPr>
          <a:xfrm rot="813319">
            <a:off x="-3580677" y="-14257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8"/>
          <p:cNvSpPr/>
          <p:nvPr/>
        </p:nvSpPr>
        <p:spPr>
          <a:xfrm>
            <a:off x="3065327" y="-42009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515"/>
        <p:cNvGrpSpPr/>
        <p:nvPr/>
      </p:nvGrpSpPr>
      <p:grpSpPr>
        <a:xfrm>
          <a:off x="0" y="0"/>
          <a:ext cx="0" cy="0"/>
          <a:chOff x="0" y="0"/>
          <a:chExt cx="0" cy="0"/>
        </a:xfrm>
      </p:grpSpPr>
      <p:sp>
        <p:nvSpPr>
          <p:cNvPr id="516" name="Google Shape;516;p49"/>
          <p:cNvSpPr/>
          <p:nvPr/>
        </p:nvSpPr>
        <p:spPr>
          <a:xfrm rot="4102360" flipH="1">
            <a:off x="-2512533" y="4030635"/>
            <a:ext cx="7471578" cy="477174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9"/>
          <p:cNvSpPr/>
          <p:nvPr/>
        </p:nvSpPr>
        <p:spPr>
          <a:xfrm rot="813319">
            <a:off x="-4129602" y="-17370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66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9"/>
          <p:cNvSpPr/>
          <p:nvPr/>
        </p:nvSpPr>
        <p:spPr>
          <a:xfrm rot="3394465" flipH="1">
            <a:off x="5593334" y="21714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2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9"/>
          <p:cNvSpPr/>
          <p:nvPr/>
        </p:nvSpPr>
        <p:spPr>
          <a:xfrm rot="-10285603">
            <a:off x="6336471" y="-29172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9"/>
          <p:cNvSpPr/>
          <p:nvPr/>
        </p:nvSpPr>
        <p:spPr>
          <a:xfrm rot="-2238616">
            <a:off x="-4635728" y="470344"/>
            <a:ext cx="7826078" cy="2877850"/>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CUSTOM_36">
    <p:spTree>
      <p:nvGrpSpPr>
        <p:cNvPr id="1" name="Shape 521"/>
        <p:cNvGrpSpPr/>
        <p:nvPr/>
      </p:nvGrpSpPr>
      <p:grpSpPr>
        <a:xfrm>
          <a:off x="0" y="0"/>
          <a:ext cx="0" cy="0"/>
          <a:chOff x="0" y="0"/>
          <a:chExt cx="0" cy="0"/>
        </a:xfrm>
      </p:grpSpPr>
      <p:sp>
        <p:nvSpPr>
          <p:cNvPr id="522" name="Google Shape;522;p50"/>
          <p:cNvSpPr/>
          <p:nvPr/>
        </p:nvSpPr>
        <p:spPr>
          <a:xfrm rot="813319">
            <a:off x="-1121291" y="-342427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0"/>
          <p:cNvSpPr/>
          <p:nvPr/>
        </p:nvSpPr>
        <p:spPr>
          <a:xfrm rot="-649785" flipH="1">
            <a:off x="6971064" y="-7384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0"/>
          <p:cNvSpPr/>
          <p:nvPr/>
        </p:nvSpPr>
        <p:spPr>
          <a:xfrm>
            <a:off x="1620973" y="2238100"/>
            <a:ext cx="7471673" cy="477180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0"/>
          <p:cNvSpPr/>
          <p:nvPr/>
        </p:nvSpPr>
        <p:spPr>
          <a:xfrm rot="8823147">
            <a:off x="-2081090" y="2808773"/>
            <a:ext cx="5990392" cy="5613180"/>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rot="-8100000">
            <a:off x="7300672" y="494176"/>
            <a:ext cx="4935837" cy="3769884"/>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0"/>
          <p:cNvSpPr/>
          <p:nvPr/>
        </p:nvSpPr>
        <p:spPr>
          <a:xfrm rot="649785">
            <a:off x="1211739" y="44011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0"/>
          <p:cNvSpPr/>
          <p:nvPr/>
        </p:nvSpPr>
        <p:spPr>
          <a:xfrm rot="2128845">
            <a:off x="3591964" y="-1767729"/>
            <a:ext cx="7826192" cy="2877892"/>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0"/>
          <p:cNvSpPr/>
          <p:nvPr/>
        </p:nvSpPr>
        <p:spPr>
          <a:xfrm rot="-9555807">
            <a:off x="-5772621" y="2297294"/>
            <a:ext cx="7826096" cy="287785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CUSTOM_37">
    <p:spTree>
      <p:nvGrpSpPr>
        <p:cNvPr id="1" name="Shape 530"/>
        <p:cNvGrpSpPr/>
        <p:nvPr/>
      </p:nvGrpSpPr>
      <p:grpSpPr>
        <a:xfrm>
          <a:off x="0" y="0"/>
          <a:ext cx="0" cy="0"/>
          <a:chOff x="0" y="0"/>
          <a:chExt cx="0" cy="0"/>
        </a:xfrm>
      </p:grpSpPr>
      <p:sp>
        <p:nvSpPr>
          <p:cNvPr id="531" name="Google Shape;531;p51"/>
          <p:cNvSpPr/>
          <p:nvPr/>
        </p:nvSpPr>
        <p:spPr>
          <a:xfrm rot="-7405535" flipH="1">
            <a:off x="-3234670" y="-3952493"/>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1"/>
          <p:cNvSpPr/>
          <p:nvPr/>
        </p:nvSpPr>
        <p:spPr>
          <a:xfrm rot="10800000">
            <a:off x="-4386762" y="886054"/>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1"/>
          <p:cNvSpPr/>
          <p:nvPr/>
        </p:nvSpPr>
        <p:spPr>
          <a:xfrm rot="-6847906">
            <a:off x="-4259206" y="2193197"/>
            <a:ext cx="7826127" cy="287786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1"/>
          <p:cNvSpPr/>
          <p:nvPr/>
        </p:nvSpPr>
        <p:spPr>
          <a:xfrm rot="10150240" flipH="1">
            <a:off x="-3503869" y="4261834"/>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1"/>
          <p:cNvSpPr/>
          <p:nvPr/>
        </p:nvSpPr>
        <p:spPr>
          <a:xfrm rot="-9986681">
            <a:off x="4621400" y="2424119"/>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1"/>
          <p:cNvSpPr/>
          <p:nvPr/>
        </p:nvSpPr>
        <p:spPr>
          <a:xfrm rot="514397">
            <a:off x="5775901" y="-3485758"/>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1"/>
          <p:cNvSpPr/>
          <p:nvPr/>
        </p:nvSpPr>
        <p:spPr>
          <a:xfrm rot="3373645">
            <a:off x="6277252" y="102828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63"/>
        <p:cNvGrpSpPr/>
        <p:nvPr/>
      </p:nvGrpSpPr>
      <p:grpSpPr>
        <a:xfrm>
          <a:off x="0" y="0"/>
          <a:ext cx="0" cy="0"/>
          <a:chOff x="0" y="0"/>
          <a:chExt cx="0" cy="0"/>
        </a:xfrm>
      </p:grpSpPr>
      <p:sp>
        <p:nvSpPr>
          <p:cNvPr id="64" name="Google Shape;64;p8"/>
          <p:cNvSpPr/>
          <p:nvPr/>
        </p:nvSpPr>
        <p:spPr>
          <a:xfrm rot="-813319" flipH="1">
            <a:off x="4432698" y="-342427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rot="649785">
            <a:off x="-1816445" y="-7384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620870" y="2238100"/>
            <a:ext cx="7471673" cy="477180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8823147" flipH="1">
            <a:off x="5492915" y="2808773"/>
            <a:ext cx="5990392" cy="5613180"/>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flipH="1">
            <a:off x="-2254122" y="-142500"/>
            <a:ext cx="4935815" cy="3769836"/>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649785" flipH="1">
            <a:off x="3942880" y="44011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rot="-1244193" flipH="1">
            <a:off x="-2695083" y="-777268"/>
            <a:ext cx="7826096" cy="287785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rot="9555807" flipH="1">
            <a:off x="7511217" y="2297294"/>
            <a:ext cx="7826096" cy="287785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txBox="1">
            <a:spLocks noGrp="1"/>
          </p:cNvSpPr>
          <p:nvPr>
            <p:ph type="title"/>
          </p:nvPr>
        </p:nvSpPr>
        <p:spPr>
          <a:xfrm>
            <a:off x="1796850" y="1301800"/>
            <a:ext cx="5550300" cy="2539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8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p:nvPr/>
        </p:nvSpPr>
        <p:spPr>
          <a:xfrm rot="813319">
            <a:off x="-2477752" y="-30743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9"/>
          <p:cNvSpPr/>
          <p:nvPr/>
        </p:nvSpPr>
        <p:spPr>
          <a:xfrm rot="3394465" flipH="1">
            <a:off x="3077084" y="3433218"/>
            <a:ext cx="8703343" cy="5558223"/>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5867027" y="-12434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3406877">
            <a:off x="3098060" y="-32126"/>
            <a:ext cx="7826090" cy="287785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rot="-649760" flipH="1">
            <a:off x="7075142" y="-713258"/>
            <a:ext cx="4974484" cy="1490372"/>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chemeClr val="accent3">
              <a:alpha val="346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rot="-10285603">
            <a:off x="-4701904" y="3752842"/>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rot="-7426355">
            <a:off x="-5557542" y="1132830"/>
            <a:ext cx="7826046" cy="287783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title"/>
          </p:nvPr>
        </p:nvSpPr>
        <p:spPr>
          <a:xfrm>
            <a:off x="723300" y="1383125"/>
            <a:ext cx="4510500" cy="9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sz="5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9"/>
          <p:cNvSpPr txBox="1">
            <a:spLocks noGrp="1"/>
          </p:cNvSpPr>
          <p:nvPr>
            <p:ph type="subTitle" idx="1"/>
          </p:nvPr>
        </p:nvSpPr>
        <p:spPr>
          <a:xfrm>
            <a:off x="723300" y="2328475"/>
            <a:ext cx="4359900" cy="143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86"/>
        <p:cNvGrpSpPr/>
        <p:nvPr/>
      </p:nvGrpSpPr>
      <p:grpSpPr>
        <a:xfrm>
          <a:off x="0" y="0"/>
          <a:ext cx="0" cy="0"/>
          <a:chOff x="0" y="0"/>
          <a:chExt cx="0" cy="0"/>
        </a:xfrm>
      </p:grpSpPr>
      <p:sp>
        <p:nvSpPr>
          <p:cNvPr id="87" name="Google Shape;87;p11"/>
          <p:cNvSpPr/>
          <p:nvPr/>
        </p:nvSpPr>
        <p:spPr>
          <a:xfrm rot="-10285629">
            <a:off x="5066449" y="-212437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1"/>
          <p:cNvSpPr/>
          <p:nvPr/>
        </p:nvSpPr>
        <p:spPr>
          <a:xfrm flipH="1">
            <a:off x="7942003" y="100498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1"/>
          <p:cNvSpPr/>
          <p:nvPr/>
        </p:nvSpPr>
        <p:spPr>
          <a:xfrm rot="2839443">
            <a:off x="-308418" y="2442034"/>
            <a:ext cx="6402141" cy="568918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rot="9405665">
            <a:off x="-4305365" y="1281181"/>
            <a:ext cx="7310152" cy="6849835"/>
          </a:xfrm>
          <a:custGeom>
            <a:avLst/>
            <a:gdLst/>
            <a:ahLst/>
            <a:cxnLst/>
            <a:rect l="l" t="t" r="r" b="b"/>
            <a:pathLst>
              <a:path w="93299" h="87424" extrusionOk="0">
                <a:moveTo>
                  <a:pt x="34162" y="1"/>
                </a:moveTo>
                <a:cubicBezTo>
                  <a:pt x="24245" y="1"/>
                  <a:pt x="25039" y="12520"/>
                  <a:pt x="13717" y="17147"/>
                </a:cubicBezTo>
                <a:cubicBezTo>
                  <a:pt x="1" y="22753"/>
                  <a:pt x="25599" y="33483"/>
                  <a:pt x="18923" y="50349"/>
                </a:cubicBezTo>
                <a:cubicBezTo>
                  <a:pt x="13077" y="65115"/>
                  <a:pt x="23069" y="87424"/>
                  <a:pt x="32143" y="87424"/>
                </a:cubicBezTo>
                <a:cubicBezTo>
                  <a:pt x="33432" y="87424"/>
                  <a:pt x="34703" y="86974"/>
                  <a:pt x="35906" y="85988"/>
                </a:cubicBezTo>
                <a:cubicBezTo>
                  <a:pt x="38841" y="83585"/>
                  <a:pt x="41192" y="82952"/>
                  <a:pt x="43240" y="82952"/>
                </a:cubicBezTo>
                <a:cubicBezTo>
                  <a:pt x="45526" y="82952"/>
                  <a:pt x="47435" y="83741"/>
                  <a:pt x="49356" y="83741"/>
                </a:cubicBezTo>
                <a:cubicBezTo>
                  <a:pt x="51391" y="83741"/>
                  <a:pt x="53441" y="82856"/>
                  <a:pt x="55968" y="79208"/>
                </a:cubicBezTo>
                <a:cubicBezTo>
                  <a:pt x="79663" y="45004"/>
                  <a:pt x="87416" y="44135"/>
                  <a:pt x="87416" y="44135"/>
                </a:cubicBezTo>
                <a:cubicBezTo>
                  <a:pt x="93298" y="21497"/>
                  <a:pt x="60858" y="9397"/>
                  <a:pt x="42111" y="1875"/>
                </a:cubicBezTo>
                <a:cubicBezTo>
                  <a:pt x="38838" y="561"/>
                  <a:pt x="36260" y="1"/>
                  <a:pt x="34162" y="1"/>
                </a:cubicBezTo>
                <a:close/>
              </a:path>
            </a:pathLst>
          </a:custGeom>
          <a:solidFill>
            <a:schemeClr val="accent3">
              <a:alpha val="33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rot="-1478505">
            <a:off x="-2334601" y="-1000036"/>
            <a:ext cx="7826136" cy="2877871"/>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rot="9555841" flipH="1">
            <a:off x="7023452" y="1808506"/>
            <a:ext cx="8200942" cy="3015697"/>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1"/>
          <p:cNvSpPr txBox="1">
            <a:spLocks noGrp="1"/>
          </p:cNvSpPr>
          <p:nvPr>
            <p:ph type="title" hasCustomPrompt="1"/>
          </p:nvPr>
        </p:nvSpPr>
        <p:spPr>
          <a:xfrm>
            <a:off x="1248600" y="1528200"/>
            <a:ext cx="6646800" cy="15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1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94" name="Google Shape;94;p11"/>
          <p:cNvSpPr txBox="1">
            <a:spLocks noGrp="1"/>
          </p:cNvSpPr>
          <p:nvPr>
            <p:ph type="subTitle" idx="1"/>
          </p:nvPr>
        </p:nvSpPr>
        <p:spPr>
          <a:xfrm>
            <a:off x="1248450" y="3114175"/>
            <a:ext cx="66468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1">
  <p:cSld name="CUSTOM_20">
    <p:spTree>
      <p:nvGrpSpPr>
        <p:cNvPr id="1" name="Shape 96"/>
        <p:cNvGrpSpPr/>
        <p:nvPr/>
      </p:nvGrpSpPr>
      <p:grpSpPr>
        <a:xfrm>
          <a:off x="0" y="0"/>
          <a:ext cx="0" cy="0"/>
          <a:chOff x="0" y="0"/>
          <a:chExt cx="0" cy="0"/>
        </a:xfrm>
      </p:grpSpPr>
      <p:sp>
        <p:nvSpPr>
          <p:cNvPr id="97" name="Google Shape;97;p13"/>
          <p:cNvSpPr/>
          <p:nvPr/>
        </p:nvSpPr>
        <p:spPr>
          <a:xfrm rot="-514371" flipH="1">
            <a:off x="4546199" y="581678"/>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rot="10800000">
            <a:off x="6590028" y="-1830528"/>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rot="1051413">
            <a:off x="5372927" y="-597860"/>
            <a:ext cx="8200944" cy="301569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rot="6697654">
            <a:off x="-3373442" y="-4867145"/>
            <a:ext cx="9416338" cy="601377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9986681" flipH="1">
            <a:off x="-4180552" y="1043048"/>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txBox="1">
            <a:spLocks noGrp="1"/>
          </p:cNvSpPr>
          <p:nvPr>
            <p:ph type="title"/>
          </p:nvPr>
        </p:nvSpPr>
        <p:spPr>
          <a:xfrm>
            <a:off x="3394963" y="1596925"/>
            <a:ext cx="3855600" cy="16101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13"/>
          <p:cNvSpPr txBox="1">
            <a:spLocks noGrp="1"/>
          </p:cNvSpPr>
          <p:nvPr>
            <p:ph type="title" idx="2" hasCustomPrompt="1"/>
          </p:nvPr>
        </p:nvSpPr>
        <p:spPr>
          <a:xfrm>
            <a:off x="1893438" y="1677639"/>
            <a:ext cx="1498200" cy="11235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4" name="Google Shape;104;p13"/>
          <p:cNvSpPr txBox="1">
            <a:spLocks noGrp="1"/>
          </p:cNvSpPr>
          <p:nvPr>
            <p:ph type="subTitle" idx="1"/>
          </p:nvPr>
        </p:nvSpPr>
        <p:spPr>
          <a:xfrm>
            <a:off x="3394963" y="3246489"/>
            <a:ext cx="2752500" cy="719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05" name="Google Shape;105;p13"/>
          <p:cNvSpPr/>
          <p:nvPr/>
        </p:nvSpPr>
        <p:spPr>
          <a:xfrm rot="10800000" flipH="1">
            <a:off x="779327" y="3478782"/>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3">
  <p:cSld name="CUSTOM_35">
    <p:spTree>
      <p:nvGrpSpPr>
        <p:cNvPr id="1" name="Shape 116"/>
        <p:cNvGrpSpPr/>
        <p:nvPr/>
      </p:nvGrpSpPr>
      <p:grpSpPr>
        <a:xfrm>
          <a:off x="0" y="0"/>
          <a:ext cx="0" cy="0"/>
          <a:chOff x="0" y="0"/>
          <a:chExt cx="0" cy="0"/>
        </a:xfrm>
      </p:grpSpPr>
      <p:sp>
        <p:nvSpPr>
          <p:cNvPr id="117" name="Google Shape;117;p15"/>
          <p:cNvSpPr/>
          <p:nvPr/>
        </p:nvSpPr>
        <p:spPr>
          <a:xfrm rot="-10285629">
            <a:off x="4140874" y="-2015123"/>
            <a:ext cx="9471588" cy="6049060"/>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flipH="1">
            <a:off x="6818628" y="2586663"/>
            <a:ext cx="5766771" cy="3682967"/>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rot="9748587" flipH="1">
            <a:off x="5601527" y="2021265"/>
            <a:ext cx="8200944" cy="301569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rot="4102346" flipH="1">
            <a:off x="-2270967" y="3805847"/>
            <a:ext cx="9416338" cy="601377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rot="813319">
            <a:off x="-3580677" y="-14257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txBox="1">
            <a:spLocks noGrp="1"/>
          </p:cNvSpPr>
          <p:nvPr>
            <p:ph type="title"/>
          </p:nvPr>
        </p:nvSpPr>
        <p:spPr>
          <a:xfrm>
            <a:off x="1309450" y="2081675"/>
            <a:ext cx="4314900" cy="1610100"/>
          </a:xfrm>
          <a:prstGeom prst="rect">
            <a:avLst/>
          </a:prstGeom>
          <a:noFill/>
          <a:ln>
            <a:noFill/>
          </a:ln>
        </p:spPr>
        <p:txBody>
          <a:bodyPr spcFirstLastPara="1" wrap="square" lIns="91425" tIns="91425" rIns="91425" bIns="91425" anchor="ctr" anchorCtr="0">
            <a:noAutofit/>
          </a:bodyPr>
          <a:lstStyle>
            <a:lvl1pPr lvl="0" algn="l"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3" name="Google Shape;123;p15"/>
          <p:cNvSpPr txBox="1">
            <a:spLocks noGrp="1"/>
          </p:cNvSpPr>
          <p:nvPr>
            <p:ph type="title" idx="2" hasCustomPrompt="1"/>
          </p:nvPr>
        </p:nvSpPr>
        <p:spPr>
          <a:xfrm>
            <a:off x="6066050" y="691889"/>
            <a:ext cx="1498200" cy="1123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4" name="Google Shape;124;p15"/>
          <p:cNvSpPr txBox="1">
            <a:spLocks noGrp="1"/>
          </p:cNvSpPr>
          <p:nvPr>
            <p:ph type="subTitle" idx="1"/>
          </p:nvPr>
        </p:nvSpPr>
        <p:spPr>
          <a:xfrm>
            <a:off x="1309450" y="3731249"/>
            <a:ext cx="4314900" cy="719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5"/>
          <p:cNvSpPr/>
          <p:nvPr/>
        </p:nvSpPr>
        <p:spPr>
          <a:xfrm>
            <a:off x="3065327" y="-4200997"/>
            <a:ext cx="7065492" cy="5396392"/>
          </a:xfrm>
          <a:custGeom>
            <a:avLst/>
            <a:gdLst/>
            <a:ahLst/>
            <a:cxnLst/>
            <a:rect l="l" t="t" r="r" b="b"/>
            <a:pathLst>
              <a:path w="38799" h="29633" extrusionOk="0">
                <a:moveTo>
                  <a:pt x="24862" y="1"/>
                </a:moveTo>
                <a:cubicBezTo>
                  <a:pt x="17606" y="1"/>
                  <a:pt x="2522" y="6530"/>
                  <a:pt x="2408" y="6818"/>
                </a:cubicBezTo>
                <a:cubicBezTo>
                  <a:pt x="0" y="12908"/>
                  <a:pt x="709" y="23105"/>
                  <a:pt x="5362" y="28314"/>
                </a:cubicBezTo>
                <a:cubicBezTo>
                  <a:pt x="6190" y="29241"/>
                  <a:pt x="7638" y="29632"/>
                  <a:pt x="9471" y="29632"/>
                </a:cubicBezTo>
                <a:cubicBezTo>
                  <a:pt x="17936" y="29632"/>
                  <a:pt x="34625" y="21288"/>
                  <a:pt x="36508" y="18846"/>
                </a:cubicBezTo>
                <a:cubicBezTo>
                  <a:pt x="38798" y="15872"/>
                  <a:pt x="32779" y="1993"/>
                  <a:pt x="26923" y="249"/>
                </a:cubicBezTo>
                <a:cubicBezTo>
                  <a:pt x="26348" y="78"/>
                  <a:pt x="25651" y="1"/>
                  <a:pt x="24862" y="1"/>
                </a:cubicBezTo>
                <a:close/>
              </a:path>
            </a:pathLst>
          </a:custGeom>
          <a:solidFill>
            <a:schemeClr val="accent3">
              <a:alpha val="25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126"/>
        <p:cNvGrpSpPr/>
        <p:nvPr/>
      </p:nvGrpSpPr>
      <p:grpSpPr>
        <a:xfrm>
          <a:off x="0" y="0"/>
          <a:ext cx="0" cy="0"/>
          <a:chOff x="0" y="0"/>
          <a:chExt cx="0" cy="0"/>
        </a:xfrm>
      </p:grpSpPr>
      <p:sp>
        <p:nvSpPr>
          <p:cNvPr id="127" name="Google Shape;127;p16"/>
          <p:cNvSpPr/>
          <p:nvPr/>
        </p:nvSpPr>
        <p:spPr>
          <a:xfrm rot="9339447" flipH="1">
            <a:off x="-5157706" y="2195120"/>
            <a:ext cx="7471555" cy="4771732"/>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a:off x="1118566" y="1549193"/>
            <a:ext cx="1350837" cy="973145"/>
          </a:xfrm>
          <a:custGeom>
            <a:avLst/>
            <a:gdLst/>
            <a:ahLst/>
            <a:cxnLst/>
            <a:rect l="l" t="t" r="r" b="b"/>
            <a:pathLst>
              <a:path w="18827" h="13563" extrusionOk="0">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p:nvPr/>
        </p:nvSpPr>
        <p:spPr>
          <a:xfrm flipH="1">
            <a:off x="4816263" y="1549200"/>
            <a:ext cx="1350837" cy="973145"/>
          </a:xfrm>
          <a:custGeom>
            <a:avLst/>
            <a:gdLst/>
            <a:ahLst/>
            <a:cxnLst/>
            <a:rect l="l" t="t" r="r" b="b"/>
            <a:pathLst>
              <a:path w="18827" h="13563" extrusionOk="0">
                <a:moveTo>
                  <a:pt x="7161" y="0"/>
                </a:moveTo>
                <a:cubicBezTo>
                  <a:pt x="6367" y="0"/>
                  <a:pt x="5745" y="97"/>
                  <a:pt x="5462" y="302"/>
                </a:cubicBezTo>
                <a:cubicBezTo>
                  <a:pt x="5439" y="302"/>
                  <a:pt x="5416" y="302"/>
                  <a:pt x="5393" y="302"/>
                </a:cubicBezTo>
                <a:cubicBezTo>
                  <a:pt x="1116" y="302"/>
                  <a:pt x="1" y="5785"/>
                  <a:pt x="370" y="9035"/>
                </a:cubicBezTo>
                <a:cubicBezTo>
                  <a:pt x="734" y="12239"/>
                  <a:pt x="5348" y="13486"/>
                  <a:pt x="7931" y="13560"/>
                </a:cubicBezTo>
                <a:cubicBezTo>
                  <a:pt x="7975" y="13562"/>
                  <a:pt x="8020" y="13562"/>
                  <a:pt x="8064" y="13562"/>
                </a:cubicBezTo>
                <a:cubicBezTo>
                  <a:pt x="13120" y="13562"/>
                  <a:pt x="18826" y="5169"/>
                  <a:pt x="13911" y="1714"/>
                </a:cubicBezTo>
                <a:cubicBezTo>
                  <a:pt x="12377" y="637"/>
                  <a:pt x="9200" y="0"/>
                  <a:pt x="7161" y="0"/>
                </a:cubicBezTo>
                <a:close/>
              </a:path>
            </a:pathLst>
          </a:custGeom>
          <a:solidFill>
            <a:schemeClr val="dk2">
              <a:alpha val="128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6"/>
          <p:cNvSpPr/>
          <p:nvPr/>
        </p:nvSpPr>
        <p:spPr>
          <a:xfrm flipH="1">
            <a:off x="6912085" y="1489537"/>
            <a:ext cx="1162249" cy="1032817"/>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rgbClr val="AC9078">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a:off x="3050700" y="1519363"/>
            <a:ext cx="1095097" cy="973144"/>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accent3">
              <a:alpha val="258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rot="-10285603">
            <a:off x="7150321" y="-2266383"/>
            <a:ext cx="7471761" cy="4771864"/>
          </a:xfrm>
          <a:custGeom>
            <a:avLst/>
            <a:gdLst/>
            <a:ahLst/>
            <a:cxnLst/>
            <a:rect l="l" t="t" r="r" b="b"/>
            <a:pathLst>
              <a:path w="87791" h="56068" extrusionOk="0">
                <a:moveTo>
                  <a:pt x="55192" y="1"/>
                </a:moveTo>
                <a:cubicBezTo>
                  <a:pt x="51710" y="1"/>
                  <a:pt x="48020" y="921"/>
                  <a:pt x="44301" y="3305"/>
                </a:cubicBezTo>
                <a:cubicBezTo>
                  <a:pt x="27981" y="13772"/>
                  <a:pt x="23752" y="23750"/>
                  <a:pt x="23752" y="23750"/>
                </a:cubicBezTo>
                <a:cubicBezTo>
                  <a:pt x="23752" y="23750"/>
                  <a:pt x="23199" y="30455"/>
                  <a:pt x="15945" y="30455"/>
                </a:cubicBezTo>
                <a:cubicBezTo>
                  <a:pt x="15648" y="30455"/>
                  <a:pt x="15339" y="30443"/>
                  <a:pt x="15019" y="30420"/>
                </a:cubicBezTo>
                <a:cubicBezTo>
                  <a:pt x="13947" y="30341"/>
                  <a:pt x="12915" y="30303"/>
                  <a:pt x="11930" y="30303"/>
                </a:cubicBezTo>
                <a:cubicBezTo>
                  <a:pt x="5447" y="30303"/>
                  <a:pt x="1013" y="31926"/>
                  <a:pt x="541" y="33999"/>
                </a:cubicBezTo>
                <a:cubicBezTo>
                  <a:pt x="1" y="36384"/>
                  <a:pt x="5151" y="43216"/>
                  <a:pt x="11333" y="45926"/>
                </a:cubicBezTo>
                <a:cubicBezTo>
                  <a:pt x="16519" y="48202"/>
                  <a:pt x="23841" y="53453"/>
                  <a:pt x="30900" y="53453"/>
                </a:cubicBezTo>
                <a:cubicBezTo>
                  <a:pt x="32256" y="53453"/>
                  <a:pt x="33602" y="53259"/>
                  <a:pt x="34921" y="52814"/>
                </a:cubicBezTo>
                <a:cubicBezTo>
                  <a:pt x="43110" y="50048"/>
                  <a:pt x="85188" y="56067"/>
                  <a:pt x="86489" y="38010"/>
                </a:cubicBezTo>
                <a:cubicBezTo>
                  <a:pt x="87791" y="19953"/>
                  <a:pt x="76403" y="10573"/>
                  <a:pt x="76403" y="10573"/>
                </a:cubicBezTo>
                <a:cubicBezTo>
                  <a:pt x="76403" y="10573"/>
                  <a:pt x="66995" y="1"/>
                  <a:pt x="55192" y="1"/>
                </a:cubicBezTo>
                <a:close/>
              </a:path>
            </a:pathLst>
          </a:custGeom>
          <a:solidFill>
            <a:schemeClr val="accent1">
              <a:alpha val="463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rot="649785">
            <a:off x="6848027" y="-244025"/>
            <a:ext cx="4558897" cy="1365861"/>
          </a:xfrm>
          <a:custGeom>
            <a:avLst/>
            <a:gdLst/>
            <a:ahLst/>
            <a:cxnLst/>
            <a:rect l="l" t="t" r="r" b="b"/>
            <a:pathLst>
              <a:path w="49165" h="14730" extrusionOk="0">
                <a:moveTo>
                  <a:pt x="10042" y="1"/>
                </a:moveTo>
                <a:cubicBezTo>
                  <a:pt x="7738" y="1"/>
                  <a:pt x="5495" y="326"/>
                  <a:pt x="4009" y="1712"/>
                </a:cubicBezTo>
                <a:cubicBezTo>
                  <a:pt x="1833" y="3743"/>
                  <a:pt x="1312" y="7198"/>
                  <a:pt x="759" y="9976"/>
                </a:cubicBezTo>
                <a:cubicBezTo>
                  <a:pt x="1" y="13802"/>
                  <a:pt x="5815" y="14642"/>
                  <a:pt x="11014" y="14723"/>
                </a:cubicBezTo>
                <a:cubicBezTo>
                  <a:pt x="11312" y="14728"/>
                  <a:pt x="11609" y="14730"/>
                  <a:pt x="11901" y="14730"/>
                </a:cubicBezTo>
                <a:cubicBezTo>
                  <a:pt x="14717" y="14730"/>
                  <a:pt x="17219" y="14537"/>
                  <a:pt x="18198" y="14531"/>
                </a:cubicBezTo>
                <a:cubicBezTo>
                  <a:pt x="20643" y="14515"/>
                  <a:pt x="23088" y="14508"/>
                  <a:pt x="25533" y="14508"/>
                </a:cubicBezTo>
                <a:cubicBezTo>
                  <a:pt x="31860" y="14508"/>
                  <a:pt x="38186" y="14553"/>
                  <a:pt x="44512" y="14593"/>
                </a:cubicBezTo>
                <a:cubicBezTo>
                  <a:pt x="44551" y="14593"/>
                  <a:pt x="44589" y="14594"/>
                  <a:pt x="44628" y="14594"/>
                </a:cubicBezTo>
                <a:cubicBezTo>
                  <a:pt x="45065" y="14594"/>
                  <a:pt x="45520" y="14568"/>
                  <a:pt x="45879" y="14323"/>
                </a:cubicBezTo>
                <a:cubicBezTo>
                  <a:pt x="46214" y="14095"/>
                  <a:pt x="46403" y="13708"/>
                  <a:pt x="46569" y="13337"/>
                </a:cubicBezTo>
                <a:cubicBezTo>
                  <a:pt x="47681" y="10865"/>
                  <a:pt x="49165" y="7692"/>
                  <a:pt x="48504" y="4911"/>
                </a:cubicBezTo>
                <a:cubicBezTo>
                  <a:pt x="47559" y="915"/>
                  <a:pt x="42091" y="691"/>
                  <a:pt x="37832" y="691"/>
                </a:cubicBezTo>
                <a:cubicBezTo>
                  <a:pt x="37295" y="691"/>
                  <a:pt x="36777" y="694"/>
                  <a:pt x="36289" y="694"/>
                </a:cubicBezTo>
                <a:cubicBezTo>
                  <a:pt x="35639" y="694"/>
                  <a:pt x="35044" y="688"/>
                  <a:pt x="34531" y="658"/>
                </a:cubicBezTo>
                <a:cubicBezTo>
                  <a:pt x="29340" y="361"/>
                  <a:pt x="24149" y="242"/>
                  <a:pt x="18952" y="242"/>
                </a:cubicBezTo>
                <a:cubicBezTo>
                  <a:pt x="17950" y="242"/>
                  <a:pt x="16949" y="246"/>
                  <a:pt x="15946" y="255"/>
                </a:cubicBezTo>
                <a:cubicBezTo>
                  <a:pt x="15904" y="255"/>
                  <a:pt x="15862" y="255"/>
                  <a:pt x="15819" y="255"/>
                </a:cubicBezTo>
                <a:cubicBezTo>
                  <a:pt x="14168" y="255"/>
                  <a:pt x="12081" y="1"/>
                  <a:pt x="10042" y="1"/>
                </a:cubicBezTo>
                <a:close/>
              </a:path>
            </a:pathLst>
          </a:custGeom>
          <a:solidFill>
            <a:srgbClr val="AC9078">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rot="813319">
            <a:off x="-4299402" y="-4717523"/>
            <a:ext cx="6402109" cy="5689153"/>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rot="9089871">
            <a:off x="7049951" y="1893780"/>
            <a:ext cx="7826200" cy="2877895"/>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rot="-576017">
            <a:off x="-4825529" y="-672274"/>
            <a:ext cx="7826074" cy="2877848"/>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txBox="1">
            <a:spLocks noGrp="1"/>
          </p:cNvSpPr>
          <p:nvPr>
            <p:ph type="title"/>
          </p:nvPr>
        </p:nvSpPr>
        <p:spPr>
          <a:xfrm>
            <a:off x="732775" y="2632300"/>
            <a:ext cx="1836000" cy="837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 name="Google Shape;138;p16"/>
          <p:cNvSpPr txBox="1">
            <a:spLocks noGrp="1"/>
          </p:cNvSpPr>
          <p:nvPr>
            <p:ph type="subTitle" idx="1"/>
          </p:nvPr>
        </p:nvSpPr>
        <p:spPr>
          <a:xfrm>
            <a:off x="732787" y="3511716"/>
            <a:ext cx="1836000" cy="83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9" name="Google Shape;139;p16"/>
          <p:cNvSpPr txBox="1">
            <a:spLocks noGrp="1"/>
          </p:cNvSpPr>
          <p:nvPr>
            <p:ph type="title" idx="2" hasCustomPrompt="1"/>
          </p:nvPr>
        </p:nvSpPr>
        <p:spPr>
          <a:xfrm>
            <a:off x="732776" y="1811839"/>
            <a:ext cx="18360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0" name="Google Shape;140;p16"/>
          <p:cNvSpPr txBox="1">
            <a:spLocks noGrp="1"/>
          </p:cNvSpPr>
          <p:nvPr>
            <p:ph type="title" idx="3"/>
          </p:nvPr>
        </p:nvSpPr>
        <p:spPr>
          <a:xfrm>
            <a:off x="2680250" y="2632300"/>
            <a:ext cx="1836000" cy="837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1" name="Google Shape;141;p16"/>
          <p:cNvSpPr txBox="1">
            <a:spLocks noGrp="1"/>
          </p:cNvSpPr>
          <p:nvPr>
            <p:ph type="subTitle" idx="4"/>
          </p:nvPr>
        </p:nvSpPr>
        <p:spPr>
          <a:xfrm>
            <a:off x="2680262" y="3511716"/>
            <a:ext cx="1836000" cy="83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2" name="Google Shape;142;p16"/>
          <p:cNvSpPr txBox="1">
            <a:spLocks noGrp="1"/>
          </p:cNvSpPr>
          <p:nvPr>
            <p:ph type="title" idx="5"/>
          </p:nvPr>
        </p:nvSpPr>
        <p:spPr>
          <a:xfrm>
            <a:off x="4627725" y="2632300"/>
            <a:ext cx="1836000" cy="837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 name="Google Shape;143;p16"/>
          <p:cNvSpPr txBox="1">
            <a:spLocks noGrp="1"/>
          </p:cNvSpPr>
          <p:nvPr>
            <p:ph type="subTitle" idx="6"/>
          </p:nvPr>
        </p:nvSpPr>
        <p:spPr>
          <a:xfrm>
            <a:off x="4627737" y="3511716"/>
            <a:ext cx="1836000" cy="83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4" name="Google Shape;144;p16"/>
          <p:cNvSpPr txBox="1">
            <a:spLocks noGrp="1"/>
          </p:cNvSpPr>
          <p:nvPr>
            <p:ph type="title" idx="7"/>
          </p:nvPr>
        </p:nvSpPr>
        <p:spPr>
          <a:xfrm>
            <a:off x="6575200" y="2632300"/>
            <a:ext cx="1836000" cy="837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atin typeface="Kulim Park"/>
                <a:ea typeface="Kulim Park"/>
                <a:cs typeface="Kulim Park"/>
                <a:sym typeface="Kulim Park"/>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16"/>
          <p:cNvSpPr txBox="1">
            <a:spLocks noGrp="1"/>
          </p:cNvSpPr>
          <p:nvPr>
            <p:ph type="subTitle" idx="8"/>
          </p:nvPr>
        </p:nvSpPr>
        <p:spPr>
          <a:xfrm>
            <a:off x="6575212" y="3511716"/>
            <a:ext cx="1836000" cy="83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anrope"/>
                <a:ea typeface="Manrope"/>
                <a:cs typeface="Manrope"/>
                <a:sym typeface="Manrop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16"/>
          <p:cNvSpPr txBox="1">
            <a:spLocks noGrp="1"/>
          </p:cNvSpPr>
          <p:nvPr>
            <p:ph type="title" idx="9" hasCustomPrompt="1"/>
          </p:nvPr>
        </p:nvSpPr>
        <p:spPr>
          <a:xfrm>
            <a:off x="2680246" y="1811839"/>
            <a:ext cx="18360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7" name="Google Shape;147;p16"/>
          <p:cNvSpPr txBox="1">
            <a:spLocks noGrp="1"/>
          </p:cNvSpPr>
          <p:nvPr>
            <p:ph type="title" idx="13" hasCustomPrompt="1"/>
          </p:nvPr>
        </p:nvSpPr>
        <p:spPr>
          <a:xfrm>
            <a:off x="4627721" y="1811839"/>
            <a:ext cx="18360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8" name="Google Shape;148;p16"/>
          <p:cNvSpPr txBox="1">
            <a:spLocks noGrp="1"/>
          </p:cNvSpPr>
          <p:nvPr>
            <p:ph type="title" idx="14" hasCustomPrompt="1"/>
          </p:nvPr>
        </p:nvSpPr>
        <p:spPr>
          <a:xfrm>
            <a:off x="6575196" y="1811839"/>
            <a:ext cx="18360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9" name="Google Shape;149;p16"/>
          <p:cNvSpPr txBox="1">
            <a:spLocks noGrp="1"/>
          </p:cNvSpPr>
          <p:nvPr>
            <p:ph type="title" idx="15"/>
          </p:nvPr>
        </p:nvSpPr>
        <p:spPr>
          <a:xfrm flipH="1">
            <a:off x="719925" y="437700"/>
            <a:ext cx="7704000" cy="657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800"/>
              <a:buNone/>
              <a:defRPr sz="3000">
                <a:latin typeface="Kulim Park"/>
                <a:ea typeface="Kulim Park"/>
                <a:cs typeface="Kulim Park"/>
                <a:sym typeface="Kulim Park"/>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75" y="438900"/>
            <a:ext cx="76986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Kulim Park"/>
              <a:buNone/>
              <a:defRPr sz="2800">
                <a:solidFill>
                  <a:schemeClr val="dk1"/>
                </a:solidFill>
                <a:latin typeface="Kulim Park"/>
                <a:ea typeface="Kulim Park"/>
                <a:cs typeface="Kulim Park"/>
                <a:sym typeface="Kulim Park"/>
              </a:defRPr>
            </a:lvl1pPr>
            <a:lvl2pPr lvl="1"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2pPr>
            <a:lvl3pPr lvl="2"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3pPr>
            <a:lvl4pPr lvl="3"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4pPr>
            <a:lvl5pPr lvl="4"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5pPr>
            <a:lvl6pPr lvl="5"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6pPr>
            <a:lvl7pPr lvl="6"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7pPr>
            <a:lvl8pPr lvl="7"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8pPr>
            <a:lvl9pPr lvl="8" rtl="0">
              <a:spcBef>
                <a:spcPts val="0"/>
              </a:spcBef>
              <a:spcAft>
                <a:spcPts val="0"/>
              </a:spcAft>
              <a:buClr>
                <a:schemeClr val="dk1"/>
              </a:buClr>
              <a:buSzPts val="3500"/>
              <a:buFont typeface="Kulim Park"/>
              <a:buNone/>
              <a:defRPr sz="3500">
                <a:solidFill>
                  <a:schemeClr val="dk1"/>
                </a:solidFill>
                <a:latin typeface="Kulim Park"/>
                <a:ea typeface="Kulim Park"/>
                <a:cs typeface="Kulim Park"/>
                <a:sym typeface="Kulim Park"/>
              </a:defRPr>
            </a:lvl9pPr>
          </a:lstStyle>
          <a:p>
            <a:endParaRPr/>
          </a:p>
        </p:txBody>
      </p:sp>
      <p:sp>
        <p:nvSpPr>
          <p:cNvPr id="7" name="Google Shape;7;p1"/>
          <p:cNvSpPr txBox="1">
            <a:spLocks noGrp="1"/>
          </p:cNvSpPr>
          <p:nvPr>
            <p:ph type="body" idx="1"/>
          </p:nvPr>
        </p:nvSpPr>
        <p:spPr>
          <a:xfrm>
            <a:off x="721075" y="1351868"/>
            <a:ext cx="7701900" cy="32475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1pPr>
            <a:lvl2pPr marL="914400" lvl="1"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2pPr>
            <a:lvl3pPr marL="1371600" lvl="2"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3pPr>
            <a:lvl4pPr marL="1828800" lvl="3"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4pPr>
            <a:lvl5pPr marL="2286000" lvl="4"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5pPr>
            <a:lvl6pPr marL="2743200" lvl="5"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6pPr>
            <a:lvl7pPr marL="3200400" lvl="6"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7pPr>
            <a:lvl8pPr marL="3657600" lvl="7"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8pPr>
            <a:lvl9pPr marL="4114800" lvl="8" indent="-330200">
              <a:lnSpc>
                <a:spcPct val="100000"/>
              </a:lnSpc>
              <a:spcBef>
                <a:spcPts val="0"/>
              </a:spcBef>
              <a:spcAft>
                <a:spcPts val="0"/>
              </a:spcAft>
              <a:buClr>
                <a:schemeClr val="dk1"/>
              </a:buClr>
              <a:buSzPts val="1600"/>
              <a:buFont typeface="Manrope"/>
              <a:buChar char="■"/>
              <a:defRPr sz="1600">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7" r:id="rId6"/>
    <p:sldLayoutId id="2147483659"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3" r:id="rId19"/>
    <p:sldLayoutId id="2147483675" r:id="rId20"/>
    <p:sldLayoutId id="2147483676" r:id="rId21"/>
    <p:sldLayoutId id="2147483677" r:id="rId22"/>
    <p:sldLayoutId id="2147483679" r:id="rId23"/>
    <p:sldLayoutId id="2147483680" r:id="rId24"/>
    <p:sldLayoutId id="2147483682" r:id="rId25"/>
    <p:sldLayoutId id="2147483684" r:id="rId26"/>
    <p:sldLayoutId id="2147483685" r:id="rId27"/>
    <p:sldLayoutId id="2147483686" r:id="rId28"/>
    <p:sldLayoutId id="2147483687" r:id="rId29"/>
    <p:sldLayoutId id="2147483688" r:id="rId30"/>
    <p:sldLayoutId id="2147483689" r:id="rId31"/>
    <p:sldLayoutId id="2147483690" r:id="rId32"/>
    <p:sldLayoutId id="2147483692" r:id="rId33"/>
    <p:sldLayoutId id="2147483693" r:id="rId34"/>
    <p:sldLayoutId id="2147483694" r:id="rId35"/>
    <p:sldLayoutId id="2147483695" r:id="rId36"/>
    <p:sldLayoutId id="2147483696" r:id="rId37"/>
    <p:sldLayoutId id="2147483697" r:id="rId38"/>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4.xml"/><Relationship Id="rId4" Type="http://schemas.openxmlformats.org/officeDocument/2006/relationships/audio" Target="../media/media2.mp3"/></Relationships>
</file>

<file path=ppt/slides/_rels/slide56.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4.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37.png"/></Relationships>
</file>

<file path=ppt/slides/_rels/slide57.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4.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37.png"/></Relationships>
</file>

<file path=ppt/slides/_rels/slide58.xml.rels><?xml version="1.0" encoding="UTF-8" standalone="yes"?>
<Relationships xmlns="http://schemas.openxmlformats.org/package/2006/relationships"><Relationship Id="rId8" Type="http://schemas.openxmlformats.org/officeDocument/2006/relationships/image" Target="../media/image51.svg"/><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slideLayout" Target="../slideLayouts/slideLayout14.xml"/><Relationship Id="rId10" Type="http://schemas.openxmlformats.org/officeDocument/2006/relationships/image" Target="../media/image53.svg"/><Relationship Id="rId4" Type="http://schemas.openxmlformats.org/officeDocument/2006/relationships/audio" Target="../media/media2.mp3"/><Relationship Id="rId9"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66"/>
        <p:cNvGrpSpPr/>
        <p:nvPr/>
      </p:nvGrpSpPr>
      <p:grpSpPr>
        <a:xfrm>
          <a:off x="0" y="0"/>
          <a:ext cx="0" cy="0"/>
          <a:chOff x="0" y="0"/>
          <a:chExt cx="0" cy="0"/>
        </a:xfrm>
      </p:grpSpPr>
      <p:sp>
        <p:nvSpPr>
          <p:cNvPr id="33" name="TextBox 32">
            <a:extLst>
              <a:ext uri="{FF2B5EF4-FFF2-40B4-BE49-F238E27FC236}">
                <a16:creationId xmlns:a16="http://schemas.microsoft.com/office/drawing/2014/main" xmlns="" id="{31582795-6806-A087-D6F2-1325E05EE4D6}"/>
              </a:ext>
            </a:extLst>
          </p:cNvPr>
          <p:cNvSpPr txBox="1"/>
          <p:nvPr/>
        </p:nvSpPr>
        <p:spPr>
          <a:xfrm>
            <a:off x="2962405" y="487589"/>
            <a:ext cx="3219189" cy="523220"/>
          </a:xfrm>
          <a:prstGeom prst="rect">
            <a:avLst/>
          </a:prstGeom>
          <a:noFill/>
        </p:spPr>
        <p:txBody>
          <a:bodyPr wrap="square" rtlCol="0">
            <a:spAutoFit/>
          </a:bodyPr>
          <a:lstStyle/>
          <a:p>
            <a:pPr algn="ctr"/>
            <a:r>
              <a:rPr lang="en-US" sz="2800" b="1" dirty="0">
                <a:solidFill>
                  <a:srgbClr val="005426"/>
                </a:solidFill>
              </a:rPr>
              <a:t>KHỞI ĐỘNG</a:t>
            </a:r>
          </a:p>
        </p:txBody>
      </p:sp>
      <p:pic>
        <p:nvPicPr>
          <p:cNvPr id="35" name="Picture 34">
            <a:extLst>
              <a:ext uri="{FF2B5EF4-FFF2-40B4-BE49-F238E27FC236}">
                <a16:creationId xmlns:a16="http://schemas.microsoft.com/office/drawing/2014/main" xmlns="" id="{8D3DE2DE-7602-1A64-7DBF-33B96220CFC1}"/>
              </a:ext>
            </a:extLst>
          </p:cNvPr>
          <p:cNvPicPr>
            <a:picLocks noChangeAspect="1"/>
          </p:cNvPicPr>
          <p:nvPr/>
        </p:nvPicPr>
        <p:blipFill rotWithShape="1">
          <a:blip r:embed="rId3"/>
          <a:srcRect t="53332" r="81096" b="1"/>
          <a:stretch/>
        </p:blipFill>
        <p:spPr>
          <a:xfrm>
            <a:off x="250521" y="2571750"/>
            <a:ext cx="1728591" cy="2400300"/>
          </a:xfrm>
          <a:prstGeom prst="rect">
            <a:avLst/>
          </a:prstGeom>
        </p:spPr>
      </p:pic>
      <p:sp>
        <p:nvSpPr>
          <p:cNvPr id="36" name="Speech Bubble: Oval 35">
            <a:extLst>
              <a:ext uri="{FF2B5EF4-FFF2-40B4-BE49-F238E27FC236}">
                <a16:creationId xmlns:a16="http://schemas.microsoft.com/office/drawing/2014/main" xmlns="" id="{40A572B9-8F9C-9C38-200C-AE472B33273A}"/>
              </a:ext>
            </a:extLst>
          </p:cNvPr>
          <p:cNvSpPr/>
          <p:nvPr/>
        </p:nvSpPr>
        <p:spPr>
          <a:xfrm>
            <a:off x="162839" y="1640909"/>
            <a:ext cx="1265128" cy="620036"/>
          </a:xfrm>
          <a:prstGeom prst="wedgeEllipseCallout">
            <a:avLst>
              <a:gd name="adj1" fmla="val 29379"/>
              <a:gd name="adj2" fmla="val 9109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THINK</a:t>
            </a:r>
          </a:p>
        </p:txBody>
      </p:sp>
      <p:sp>
        <p:nvSpPr>
          <p:cNvPr id="37" name="Speech Bubble: Oval 36">
            <a:extLst>
              <a:ext uri="{FF2B5EF4-FFF2-40B4-BE49-F238E27FC236}">
                <a16:creationId xmlns:a16="http://schemas.microsoft.com/office/drawing/2014/main" xmlns="" id="{9B91E662-270E-D7BA-312C-AC48B0C9449F}"/>
              </a:ext>
            </a:extLst>
          </p:cNvPr>
          <p:cNvSpPr/>
          <p:nvPr/>
        </p:nvSpPr>
        <p:spPr>
          <a:xfrm>
            <a:off x="1453018" y="1296440"/>
            <a:ext cx="1515649" cy="964505"/>
          </a:xfrm>
          <a:prstGeom prst="wedgeEllipseCallout">
            <a:avLst>
              <a:gd name="adj1" fmla="val -9807"/>
              <a:gd name="adj2" fmla="val 832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PAIR</a:t>
            </a:r>
          </a:p>
        </p:txBody>
      </p:sp>
      <p:sp>
        <p:nvSpPr>
          <p:cNvPr id="38" name="Speech Bubble: Oval 37">
            <a:extLst>
              <a:ext uri="{FF2B5EF4-FFF2-40B4-BE49-F238E27FC236}">
                <a16:creationId xmlns:a16="http://schemas.microsoft.com/office/drawing/2014/main" xmlns="" id="{10B446C2-EC70-A108-DA7D-E5E4C9046C7D}"/>
              </a:ext>
            </a:extLst>
          </p:cNvPr>
          <p:cNvSpPr/>
          <p:nvPr/>
        </p:nvSpPr>
        <p:spPr>
          <a:xfrm>
            <a:off x="2993718" y="1640909"/>
            <a:ext cx="1478072" cy="812628"/>
          </a:xfrm>
          <a:prstGeom prst="wedgeEllipseCallout">
            <a:avLst>
              <a:gd name="adj1" fmla="val -65403"/>
              <a:gd name="adj2" fmla="val 737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SHARE</a:t>
            </a:r>
          </a:p>
        </p:txBody>
      </p:sp>
      <p:grpSp>
        <p:nvGrpSpPr>
          <p:cNvPr id="2" name="Group 1">
            <a:extLst>
              <a:ext uri="{FF2B5EF4-FFF2-40B4-BE49-F238E27FC236}">
                <a16:creationId xmlns:a16="http://schemas.microsoft.com/office/drawing/2014/main" xmlns="" id="{375FE856-7A8B-B9EC-627A-912E17EAB974}"/>
              </a:ext>
            </a:extLst>
          </p:cNvPr>
          <p:cNvGrpSpPr/>
          <p:nvPr/>
        </p:nvGrpSpPr>
        <p:grpSpPr>
          <a:xfrm>
            <a:off x="4573725" y="1787454"/>
            <a:ext cx="4353468" cy="2868457"/>
            <a:chOff x="4684734" y="1811577"/>
            <a:chExt cx="4070954" cy="2868457"/>
          </a:xfrm>
        </p:grpSpPr>
        <p:sp>
          <p:nvSpPr>
            <p:cNvPr id="42" name="Rectangle 41">
              <a:extLst>
                <a:ext uri="{FF2B5EF4-FFF2-40B4-BE49-F238E27FC236}">
                  <a16:creationId xmlns:a16="http://schemas.microsoft.com/office/drawing/2014/main" xmlns="" id="{71A717D2-03EC-D357-3558-62F0E9CF8D12}"/>
                </a:ext>
              </a:extLst>
            </p:cNvPr>
            <p:cNvSpPr/>
            <p:nvPr/>
          </p:nvSpPr>
          <p:spPr>
            <a:xfrm>
              <a:off x="4779744" y="1811577"/>
              <a:ext cx="3975944" cy="27807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endParaRPr lang="en-US" sz="2000" dirty="0">
                <a:effectLst/>
                <a:ea typeface="Times New Roman" panose="02020603050405020304" pitchFamily="18" charset="0"/>
              </a:endParaRPr>
            </a:p>
          </p:txBody>
        </p:sp>
        <p:sp>
          <p:nvSpPr>
            <p:cNvPr id="39" name="Rectangle 38">
              <a:extLst>
                <a:ext uri="{FF2B5EF4-FFF2-40B4-BE49-F238E27FC236}">
                  <a16:creationId xmlns:a16="http://schemas.microsoft.com/office/drawing/2014/main" xmlns="" id="{400C8CAD-C20D-00D6-A1A0-AB28560B0559}"/>
                </a:ext>
              </a:extLst>
            </p:cNvPr>
            <p:cNvSpPr/>
            <p:nvPr/>
          </p:nvSpPr>
          <p:spPr>
            <a:xfrm>
              <a:off x="4684734" y="1899256"/>
              <a:ext cx="3975944" cy="278077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FF0000"/>
                  </a:solidFill>
                  <a:effectLst/>
                  <a:ea typeface="Times New Roman" panose="02020603050405020304" pitchFamily="18" charset="0"/>
                  <a:cs typeface="Times New Roman" panose="02020603050405020304" pitchFamily="18" charset="0"/>
                </a:rPr>
                <a:t>Câu</a:t>
              </a:r>
              <a:r>
                <a:rPr lang="en-US" sz="2000" b="1" dirty="0">
                  <a:solidFill>
                    <a:srgbClr val="FF0000"/>
                  </a:solidFill>
                  <a:effectLst/>
                  <a:ea typeface="Times New Roman" panose="02020603050405020304" pitchFamily="18" charset="0"/>
                  <a:cs typeface="Times New Roman" panose="02020603050405020304" pitchFamily="18" charset="0"/>
                </a:rPr>
                <a:t> </a:t>
              </a:r>
              <a:r>
                <a:rPr lang="en-US" sz="2000" b="1" dirty="0" err="1">
                  <a:solidFill>
                    <a:srgbClr val="FF0000"/>
                  </a:solidFill>
                  <a:effectLst/>
                  <a:ea typeface="Times New Roman" panose="02020603050405020304" pitchFamily="18" charset="0"/>
                  <a:cs typeface="Times New Roman" panose="02020603050405020304" pitchFamily="18" charset="0"/>
                </a:rPr>
                <a:t>hỏi</a:t>
              </a:r>
              <a:endParaRPr lang="en-US" sz="2000" b="1" dirty="0">
                <a:solidFill>
                  <a:srgbClr val="FF0000"/>
                </a:solidFill>
                <a:effectLst/>
                <a:ea typeface="Times New Roman" panose="02020603050405020304" pitchFamily="18" charset="0"/>
                <a:cs typeface="Times New Roman" panose="02020603050405020304" pitchFamily="18" charset="0"/>
              </a:endParaRPr>
            </a:p>
            <a:p>
              <a:pPr algn="just">
                <a:lnSpc>
                  <a:spcPct val="150000"/>
                </a:lnSpc>
              </a:pPr>
              <a:r>
                <a:rPr lang="vi-VN" sz="2000" dirty="0">
                  <a:solidFill>
                    <a:srgbClr val="000000"/>
                  </a:solidFill>
                  <a:effectLst/>
                  <a:ea typeface="Times New Roman" panose="02020603050405020304" pitchFamily="18" charset="0"/>
                  <a:cs typeface="Times New Roman" panose="02020603050405020304" pitchFamily="18" charset="0"/>
                </a:rPr>
                <a:t>Chia sẻ ấn tượng đẹp về một câu chuyện tình yêu trong tác phẩm văn học hoặc điện ảnh mà em đã đọc, đã xem?</a:t>
              </a:r>
              <a:endParaRPr lang="en-US" sz="2000" dirty="0">
                <a:effectLst/>
                <a:ea typeface="Times New Roman" panose="02020603050405020304" pitchFamily="18" charset="0"/>
              </a:endParaRPr>
            </a:p>
          </p:txBody>
        </p:sp>
      </p:grpSp>
      <p:pic>
        <p:nvPicPr>
          <p:cNvPr id="41" name="Picture 40">
            <a:extLst>
              <a:ext uri="{FF2B5EF4-FFF2-40B4-BE49-F238E27FC236}">
                <a16:creationId xmlns:a16="http://schemas.microsoft.com/office/drawing/2014/main" xmlns="" id="{1867D171-E70B-6389-3037-16109C18DB70}"/>
              </a:ext>
            </a:extLst>
          </p:cNvPr>
          <p:cNvPicPr>
            <a:picLocks noChangeAspect="1"/>
          </p:cNvPicPr>
          <p:nvPr/>
        </p:nvPicPr>
        <p:blipFill rotWithShape="1">
          <a:blip r:embed="rId3"/>
          <a:srcRect l="21644" t="58721" r="60548" b="1"/>
          <a:stretch/>
        </p:blipFill>
        <p:spPr>
          <a:xfrm>
            <a:off x="1634646" y="2646129"/>
            <a:ext cx="1783894" cy="2325921"/>
          </a:xfrm>
          <a:prstGeom prst="rect">
            <a:avLst/>
          </a:prstGeom>
        </p:spPr>
      </p:pic>
      <p:sp>
        <p:nvSpPr>
          <p:cNvPr id="43" name="TextBox 42">
            <a:extLst>
              <a:ext uri="{FF2B5EF4-FFF2-40B4-BE49-F238E27FC236}">
                <a16:creationId xmlns:a16="http://schemas.microsoft.com/office/drawing/2014/main" xmlns="" id="{4E2F414C-BB55-D377-FD73-7FEE0A9BEB67}"/>
              </a:ext>
            </a:extLst>
          </p:cNvPr>
          <p:cNvSpPr txBox="1"/>
          <p:nvPr/>
        </p:nvSpPr>
        <p:spPr>
          <a:xfrm>
            <a:off x="4840240" y="1288681"/>
            <a:ext cx="3820438" cy="400110"/>
          </a:xfrm>
          <a:prstGeom prst="rect">
            <a:avLst/>
          </a:prstGeom>
          <a:noFill/>
        </p:spPr>
        <p:txBody>
          <a:bodyPr wrap="square" rtlCol="0">
            <a:spAutoFit/>
          </a:bodyPr>
          <a:lstStyle/>
          <a:p>
            <a:pPr algn="ctr"/>
            <a:r>
              <a:rPr lang="en-US" sz="2000" b="1" dirty="0">
                <a:solidFill>
                  <a:schemeClr val="accent3">
                    <a:lumMod val="50000"/>
                  </a:schemeClr>
                </a:solidFill>
              </a:rPr>
              <a:t>HOẠT ĐỘNG CẶP ĐÔI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37" grpId="0" animBg="1"/>
      <p:bldP spid="38" grpId="0" animBg="1"/>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742"/>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A01F184F-4406-9643-D5D9-805D605DCA7C}"/>
              </a:ext>
            </a:extLst>
          </p:cNvPr>
          <p:cNvSpPr/>
          <p:nvPr/>
        </p:nvSpPr>
        <p:spPr>
          <a:xfrm>
            <a:off x="3043824" y="300625"/>
            <a:ext cx="3056351" cy="563673"/>
          </a:xfrm>
          <a:prstGeom prst="roundRect">
            <a:avLst/>
          </a:prstGeom>
          <a:solidFill>
            <a:srgbClr val="EAC7C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b="1" dirty="0" err="1">
                <a:solidFill>
                  <a:schemeClr val="tx1"/>
                </a:solidFill>
              </a:rPr>
              <a:t>Truyện</a:t>
            </a:r>
            <a:r>
              <a:rPr lang="en-US" sz="2000" b="1" dirty="0">
                <a:solidFill>
                  <a:schemeClr val="tx1"/>
                </a:solidFill>
              </a:rPr>
              <a:t> </a:t>
            </a:r>
            <a:r>
              <a:rPr lang="en-US" sz="2000" b="1" dirty="0" err="1">
                <a:solidFill>
                  <a:schemeClr val="tx1"/>
                </a:solidFill>
              </a:rPr>
              <a:t>thơ</a:t>
            </a:r>
            <a:r>
              <a:rPr lang="en-US" sz="2000" b="1" dirty="0">
                <a:solidFill>
                  <a:schemeClr val="tx1"/>
                </a:solidFill>
              </a:rPr>
              <a:t> </a:t>
            </a:r>
            <a:r>
              <a:rPr lang="en-US" sz="2000" b="1" dirty="0" err="1">
                <a:solidFill>
                  <a:schemeClr val="tx1"/>
                </a:solidFill>
              </a:rPr>
              <a:t>Nôm</a:t>
            </a:r>
            <a:endParaRPr lang="en-US" sz="2000" b="1" dirty="0">
              <a:solidFill>
                <a:schemeClr val="tx1"/>
              </a:solidFill>
            </a:endParaRPr>
          </a:p>
        </p:txBody>
      </p:sp>
      <p:sp>
        <p:nvSpPr>
          <p:cNvPr id="13" name="Rectangle 12">
            <a:extLst>
              <a:ext uri="{FF2B5EF4-FFF2-40B4-BE49-F238E27FC236}">
                <a16:creationId xmlns:a16="http://schemas.microsoft.com/office/drawing/2014/main" xmlns="" id="{46A93C06-F058-6E7D-A32D-E914A7C60844}"/>
              </a:ext>
            </a:extLst>
          </p:cNvPr>
          <p:cNvSpPr/>
          <p:nvPr/>
        </p:nvSpPr>
        <p:spPr>
          <a:xfrm>
            <a:off x="413358" y="1415441"/>
            <a:ext cx="2229633" cy="1954061"/>
          </a:xfrm>
          <a:prstGeom prst="rect">
            <a:avLst/>
          </a:prstGeom>
          <a:solidFill>
            <a:srgbClr val="DFC9EF"/>
          </a:solidFill>
          <a:ln>
            <a:solidFill>
              <a:srgbClr val="914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 </a:t>
            </a:r>
            <a:r>
              <a:rPr lang="en-US" sz="2000" dirty="0" err="1">
                <a:solidFill>
                  <a:schemeClr val="tx1"/>
                </a:solidFill>
              </a:rPr>
              <a:t>Cốt</a:t>
            </a:r>
            <a:r>
              <a:rPr lang="en-US" sz="2000" dirty="0">
                <a:solidFill>
                  <a:schemeClr val="tx1"/>
                </a:solidFill>
              </a:rPr>
              <a:t> </a:t>
            </a:r>
            <a:r>
              <a:rPr lang="en-US" sz="2000" dirty="0" err="1">
                <a:solidFill>
                  <a:schemeClr val="tx1"/>
                </a:solidFill>
              </a:rPr>
              <a:t>truyện</a:t>
            </a:r>
            <a:r>
              <a:rPr lang="en-US" sz="2000" dirty="0">
                <a:solidFill>
                  <a:schemeClr val="tx1"/>
                </a:solidFill>
              </a:rPr>
              <a:t>:</a:t>
            </a:r>
          </a:p>
          <a:p>
            <a:pPr algn="ctr"/>
            <a:r>
              <a:rPr lang="en-US" sz="2000" dirty="0">
                <a:solidFill>
                  <a:schemeClr val="tx1"/>
                </a:solidFill>
              </a:rPr>
              <a:t>…………………………………………………………………………………………………………</a:t>
            </a:r>
          </a:p>
        </p:txBody>
      </p:sp>
      <p:sp>
        <p:nvSpPr>
          <p:cNvPr id="15" name="Rectangle 14">
            <a:extLst>
              <a:ext uri="{FF2B5EF4-FFF2-40B4-BE49-F238E27FC236}">
                <a16:creationId xmlns:a16="http://schemas.microsoft.com/office/drawing/2014/main" xmlns="" id="{094F8ED3-6A99-589E-F6F4-199448913884}"/>
              </a:ext>
            </a:extLst>
          </p:cNvPr>
          <p:cNvSpPr/>
          <p:nvPr/>
        </p:nvSpPr>
        <p:spPr>
          <a:xfrm>
            <a:off x="3457183" y="1415439"/>
            <a:ext cx="2229632" cy="1954061"/>
          </a:xfrm>
          <a:prstGeom prst="rect">
            <a:avLst/>
          </a:prstGeom>
          <a:solidFill>
            <a:srgbClr val="AFEA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 </a:t>
            </a:r>
            <a:r>
              <a:rPr lang="en-US" sz="2000" dirty="0" err="1">
                <a:solidFill>
                  <a:schemeClr val="tx1"/>
                </a:solidFill>
              </a:rPr>
              <a:t>Nhân</a:t>
            </a:r>
            <a:r>
              <a:rPr lang="en-US" sz="2000" dirty="0">
                <a:solidFill>
                  <a:schemeClr val="tx1"/>
                </a:solidFill>
              </a:rPr>
              <a:t> </a:t>
            </a:r>
            <a:r>
              <a:rPr lang="en-US" sz="2000" dirty="0" err="1">
                <a:solidFill>
                  <a:schemeClr val="tx1"/>
                </a:solidFill>
              </a:rPr>
              <a:t>vật</a:t>
            </a:r>
            <a:endParaRPr lang="en-US" sz="2000" dirty="0">
              <a:solidFill>
                <a:schemeClr val="tx1"/>
              </a:solidFill>
            </a:endParaRPr>
          </a:p>
          <a:p>
            <a:pPr algn="ctr"/>
            <a:r>
              <a:rPr lang="en-US" sz="2000" dirty="0">
                <a:solidFill>
                  <a:schemeClr val="tx1"/>
                </a:solidFill>
              </a:rPr>
              <a:t>…………………………………………………………………………………………………………</a:t>
            </a:r>
          </a:p>
        </p:txBody>
      </p:sp>
      <p:sp>
        <p:nvSpPr>
          <p:cNvPr id="16" name="Rectangle 15">
            <a:extLst>
              <a:ext uri="{FF2B5EF4-FFF2-40B4-BE49-F238E27FC236}">
                <a16:creationId xmlns:a16="http://schemas.microsoft.com/office/drawing/2014/main" xmlns="" id="{68F46EEB-FCE6-65E8-4934-0128482FAA32}"/>
              </a:ext>
            </a:extLst>
          </p:cNvPr>
          <p:cNvSpPr/>
          <p:nvPr/>
        </p:nvSpPr>
        <p:spPr>
          <a:xfrm>
            <a:off x="6501008" y="1415440"/>
            <a:ext cx="2229633" cy="1954061"/>
          </a:xfrm>
          <a:prstGeom prst="rect">
            <a:avLst/>
          </a:prstGeom>
          <a:solidFill>
            <a:srgbClr val="FFFF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 </a:t>
            </a:r>
            <a:r>
              <a:rPr lang="en-US" sz="2000" dirty="0" err="1">
                <a:solidFill>
                  <a:schemeClr val="tx1"/>
                </a:solidFill>
              </a:rPr>
              <a:t>Chủ</a:t>
            </a:r>
            <a:r>
              <a:rPr lang="en-US" sz="2000" dirty="0">
                <a:solidFill>
                  <a:schemeClr val="tx1"/>
                </a:solidFill>
              </a:rPr>
              <a:t> </a:t>
            </a:r>
            <a:r>
              <a:rPr lang="en-US" sz="2000" dirty="0" err="1">
                <a:solidFill>
                  <a:schemeClr val="tx1"/>
                </a:solidFill>
              </a:rPr>
              <a:t>đề</a:t>
            </a:r>
            <a:r>
              <a:rPr lang="en-US" sz="2000" dirty="0">
                <a:solidFill>
                  <a:schemeClr val="tx1"/>
                </a:solidFill>
              </a:rPr>
              <a:t>, </a:t>
            </a:r>
            <a:r>
              <a:rPr lang="en-US" sz="2000" dirty="0" err="1">
                <a:solidFill>
                  <a:schemeClr val="tx1"/>
                </a:solidFill>
              </a:rPr>
              <a:t>đề</a:t>
            </a:r>
            <a:r>
              <a:rPr lang="en-US" sz="2000" dirty="0">
                <a:solidFill>
                  <a:schemeClr val="tx1"/>
                </a:solidFill>
              </a:rPr>
              <a:t> </a:t>
            </a:r>
            <a:r>
              <a:rPr lang="en-US" sz="2000" dirty="0" err="1">
                <a:solidFill>
                  <a:schemeClr val="tx1"/>
                </a:solidFill>
              </a:rPr>
              <a:t>tài</a:t>
            </a:r>
            <a:endParaRPr lang="en-US" sz="2000" dirty="0">
              <a:solidFill>
                <a:schemeClr val="tx1"/>
              </a:solidFill>
            </a:endParaRPr>
          </a:p>
          <a:p>
            <a:pPr algn="ctr"/>
            <a:r>
              <a:rPr lang="en-US" sz="2000" dirty="0">
                <a:solidFill>
                  <a:schemeClr val="tx1"/>
                </a:solidFill>
              </a:rPr>
              <a:t>…………………………………………………………………………………………………………</a:t>
            </a:r>
          </a:p>
        </p:txBody>
      </p:sp>
      <p:sp>
        <p:nvSpPr>
          <p:cNvPr id="17" name="Rectangle: Rounded Corners 16">
            <a:extLst>
              <a:ext uri="{FF2B5EF4-FFF2-40B4-BE49-F238E27FC236}">
                <a16:creationId xmlns:a16="http://schemas.microsoft.com/office/drawing/2014/main" xmlns="" id="{2556FAE7-9C3A-44E9-840A-3A916BEA9FDD}"/>
              </a:ext>
            </a:extLst>
          </p:cNvPr>
          <p:cNvSpPr/>
          <p:nvPr/>
        </p:nvSpPr>
        <p:spPr>
          <a:xfrm>
            <a:off x="807928" y="3795385"/>
            <a:ext cx="7528142" cy="113986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 </a:t>
            </a:r>
            <a:r>
              <a:rPr lang="en-US" sz="2000" dirty="0" err="1">
                <a:solidFill>
                  <a:schemeClr val="tx1"/>
                </a:solidFill>
              </a:rPr>
              <a:t>Giá</a:t>
            </a:r>
            <a:r>
              <a:rPr lang="en-US" sz="2000" dirty="0">
                <a:solidFill>
                  <a:schemeClr val="tx1"/>
                </a:solidFill>
              </a:rPr>
              <a:t> </a:t>
            </a:r>
            <a:r>
              <a:rPr lang="en-US" sz="2000" dirty="0" err="1">
                <a:solidFill>
                  <a:schemeClr val="tx1"/>
                </a:solidFill>
              </a:rPr>
              <a:t>trị</a:t>
            </a:r>
            <a:r>
              <a:rPr lang="en-US" sz="2000" dirty="0">
                <a:solidFill>
                  <a:schemeClr val="tx1"/>
                </a:solidFill>
              </a:rPr>
              <a:t> </a:t>
            </a:r>
            <a:r>
              <a:rPr lang="en-US" sz="2000" dirty="0" err="1">
                <a:solidFill>
                  <a:schemeClr val="tx1"/>
                </a:solidFill>
              </a:rPr>
              <a:t>nghệ</a:t>
            </a:r>
            <a:r>
              <a:rPr lang="en-US" sz="2000" dirty="0">
                <a:solidFill>
                  <a:schemeClr val="tx1"/>
                </a:solidFill>
              </a:rPr>
              <a:t> </a:t>
            </a:r>
            <a:r>
              <a:rPr lang="en-US" sz="2000" dirty="0" err="1">
                <a:solidFill>
                  <a:schemeClr val="tx1"/>
                </a:solidFill>
              </a:rPr>
              <a:t>thuật</a:t>
            </a:r>
            <a:endParaRPr lang="en-US" sz="2000" dirty="0">
              <a:solidFill>
                <a:schemeClr val="tx1"/>
              </a:solidFill>
            </a:endParaRPr>
          </a:p>
          <a:p>
            <a:pPr algn="ctr"/>
            <a:r>
              <a:rPr lang="en-US" sz="2000" dirty="0">
                <a:solidFill>
                  <a:schemeClr val="tx1"/>
                </a:solidFill>
              </a:rPr>
              <a:t>……………………………………………………………………………………………………………………………………………………</a:t>
            </a:r>
          </a:p>
        </p:txBody>
      </p:sp>
      <p:cxnSp>
        <p:nvCxnSpPr>
          <p:cNvPr id="19" name="Straight Arrow Connector 18">
            <a:extLst>
              <a:ext uri="{FF2B5EF4-FFF2-40B4-BE49-F238E27FC236}">
                <a16:creationId xmlns:a16="http://schemas.microsoft.com/office/drawing/2014/main" xmlns="" id="{4874AE3C-26A8-5E32-568B-671C953E34AF}"/>
              </a:ext>
            </a:extLst>
          </p:cNvPr>
          <p:cNvCxnSpPr>
            <a:stCxn id="12" idx="2"/>
            <a:endCxn id="13" idx="0"/>
          </p:cNvCxnSpPr>
          <p:nvPr/>
        </p:nvCxnSpPr>
        <p:spPr>
          <a:xfrm flipH="1">
            <a:off x="1528175" y="864298"/>
            <a:ext cx="3043825" cy="5511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xmlns="" id="{DF4698B0-0870-40EB-C457-3376A89DEB59}"/>
              </a:ext>
            </a:extLst>
          </p:cNvPr>
          <p:cNvCxnSpPr>
            <a:stCxn id="12" idx="2"/>
            <a:endCxn id="15" idx="0"/>
          </p:cNvCxnSpPr>
          <p:nvPr/>
        </p:nvCxnSpPr>
        <p:spPr>
          <a:xfrm flipH="1">
            <a:off x="4571999" y="864298"/>
            <a:ext cx="1" cy="551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xmlns="" id="{8EAF1655-3D9D-6A33-141C-2C1896863CF3}"/>
              </a:ext>
            </a:extLst>
          </p:cNvPr>
          <p:cNvCxnSpPr>
            <a:stCxn id="12" idx="2"/>
            <a:endCxn id="16" idx="0"/>
          </p:cNvCxnSpPr>
          <p:nvPr/>
        </p:nvCxnSpPr>
        <p:spPr>
          <a:xfrm>
            <a:off x="4572000" y="864298"/>
            <a:ext cx="3043825" cy="551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AA121B82-6035-59B3-EE0A-BBF2228B2F9C}"/>
              </a:ext>
            </a:extLst>
          </p:cNvPr>
          <p:cNvCxnSpPr>
            <a:stCxn id="13" idx="2"/>
            <a:endCxn id="17" idx="0"/>
          </p:cNvCxnSpPr>
          <p:nvPr/>
        </p:nvCxnSpPr>
        <p:spPr>
          <a:xfrm>
            <a:off x="1528175" y="3369502"/>
            <a:ext cx="3043824" cy="4258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F35E44FE-D9D8-16A1-E4E0-5E32C28A3691}"/>
              </a:ext>
            </a:extLst>
          </p:cNvPr>
          <p:cNvCxnSpPr>
            <a:stCxn id="15" idx="2"/>
            <a:endCxn id="17" idx="0"/>
          </p:cNvCxnSpPr>
          <p:nvPr/>
        </p:nvCxnSpPr>
        <p:spPr>
          <a:xfrm>
            <a:off x="4571999" y="3369500"/>
            <a:ext cx="0" cy="4258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xmlns="" id="{B20E8ED4-54D5-9458-9F99-86F153E80914}"/>
              </a:ext>
            </a:extLst>
          </p:cNvPr>
          <p:cNvCxnSpPr>
            <a:stCxn id="16" idx="2"/>
            <a:endCxn id="17" idx="0"/>
          </p:cNvCxnSpPr>
          <p:nvPr/>
        </p:nvCxnSpPr>
        <p:spPr>
          <a:xfrm flipH="1">
            <a:off x="4571999" y="3369501"/>
            <a:ext cx="3043826" cy="425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par>
                                <p:cTn id="36" presetID="22" presetClass="entr" presetSubtype="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731"/>
        <p:cNvGrpSpPr/>
        <p:nvPr/>
      </p:nvGrpSpPr>
      <p:grpSpPr>
        <a:xfrm>
          <a:off x="0" y="0"/>
          <a:ext cx="0" cy="0"/>
          <a:chOff x="0" y="0"/>
          <a:chExt cx="0" cy="0"/>
        </a:xfrm>
      </p:grpSpPr>
      <p:sp>
        <p:nvSpPr>
          <p:cNvPr id="12" name="TextBox 11">
            <a:extLst>
              <a:ext uri="{FF2B5EF4-FFF2-40B4-BE49-F238E27FC236}">
                <a16:creationId xmlns:a16="http://schemas.microsoft.com/office/drawing/2014/main" xmlns="" id="{978264E1-9482-7EC6-03C8-A366D263F5CD}"/>
              </a:ext>
            </a:extLst>
          </p:cNvPr>
          <p:cNvSpPr txBox="1"/>
          <p:nvPr/>
        </p:nvSpPr>
        <p:spPr>
          <a:xfrm>
            <a:off x="457200" y="450937"/>
            <a:ext cx="8229600" cy="461665"/>
          </a:xfrm>
          <a:prstGeom prst="rect">
            <a:avLst/>
          </a:prstGeom>
          <a:noFill/>
        </p:spPr>
        <p:txBody>
          <a:bodyPr wrap="square" rtlCol="0">
            <a:spAutoFit/>
          </a:bodyPr>
          <a:lstStyle/>
          <a:p>
            <a:pPr algn="ctr"/>
            <a:r>
              <a:rPr lang="en-US" sz="2400" b="1" dirty="0">
                <a:solidFill>
                  <a:srgbClr val="005426"/>
                </a:solidFill>
                <a:latin typeface="Arial" panose="020B0604020202020204" pitchFamily="34" charset="0"/>
                <a:cs typeface="Arial" panose="020B0604020202020204" pitchFamily="34" charset="0"/>
              </a:rPr>
              <a:t>2. </a:t>
            </a:r>
            <a:r>
              <a:rPr lang="en-US" sz="2400" b="1" dirty="0" err="1">
                <a:solidFill>
                  <a:srgbClr val="005426"/>
                </a:solidFill>
                <a:latin typeface="Arial" panose="020B0604020202020204" pitchFamily="34" charset="0"/>
                <a:cs typeface="Arial" panose="020B0604020202020204" pitchFamily="34" charset="0"/>
              </a:rPr>
              <a:t>Đặc</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điểm</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của</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truyện</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thơ</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Nôm</a:t>
            </a:r>
            <a:r>
              <a:rPr lang="en-US" sz="2400" b="1" dirty="0">
                <a:solidFill>
                  <a:srgbClr val="005426"/>
                </a:solidFill>
                <a:latin typeface="Arial" panose="020B0604020202020204" pitchFamily="34" charset="0"/>
                <a:cs typeface="Arial" panose="020B0604020202020204" pitchFamily="34" charset="0"/>
              </a:rPr>
              <a:t>.</a:t>
            </a:r>
          </a:p>
        </p:txBody>
      </p:sp>
      <p:sp>
        <p:nvSpPr>
          <p:cNvPr id="13" name="Arrow: Pentagon 12">
            <a:extLst>
              <a:ext uri="{FF2B5EF4-FFF2-40B4-BE49-F238E27FC236}">
                <a16:creationId xmlns:a16="http://schemas.microsoft.com/office/drawing/2014/main" xmlns="" id="{EDC7F2EE-271E-6143-6057-F645D7E454B1}"/>
              </a:ext>
            </a:extLst>
          </p:cNvPr>
          <p:cNvSpPr/>
          <p:nvPr/>
        </p:nvSpPr>
        <p:spPr>
          <a:xfrm>
            <a:off x="0" y="1028932"/>
            <a:ext cx="2229633" cy="65135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accent6"/>
                </a:solidFill>
              </a:rPr>
              <a:t>Cốt</a:t>
            </a:r>
            <a:r>
              <a:rPr lang="en-US" sz="2000" b="1" dirty="0">
                <a:solidFill>
                  <a:schemeClr val="accent6"/>
                </a:solidFill>
              </a:rPr>
              <a:t> </a:t>
            </a:r>
            <a:r>
              <a:rPr lang="en-US" sz="2000" b="1" dirty="0" err="1">
                <a:solidFill>
                  <a:schemeClr val="accent6"/>
                </a:solidFill>
              </a:rPr>
              <a:t>truyện</a:t>
            </a:r>
            <a:endParaRPr lang="en-US" sz="2000" b="1" dirty="0">
              <a:solidFill>
                <a:schemeClr val="accent6"/>
              </a:solidFill>
            </a:endParaRPr>
          </a:p>
        </p:txBody>
      </p:sp>
      <p:sp>
        <p:nvSpPr>
          <p:cNvPr id="14" name="Rectangle: Rounded Corners 13">
            <a:extLst>
              <a:ext uri="{FF2B5EF4-FFF2-40B4-BE49-F238E27FC236}">
                <a16:creationId xmlns:a16="http://schemas.microsoft.com/office/drawing/2014/main" xmlns="" id="{2D2294DB-72F1-6481-DE71-CF34FAC02BC2}"/>
              </a:ext>
            </a:extLst>
          </p:cNvPr>
          <p:cNvSpPr/>
          <p:nvPr/>
        </p:nvSpPr>
        <p:spPr>
          <a:xfrm>
            <a:off x="4067307" y="1908897"/>
            <a:ext cx="1321496" cy="662853"/>
          </a:xfrm>
          <a:prstGeom prst="roundRect">
            <a:avLst/>
          </a:prstGeom>
          <a:solidFill>
            <a:srgbClr val="EADC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Gặp</a:t>
            </a:r>
            <a:r>
              <a:rPr lang="en-US" sz="2000" dirty="0">
                <a:solidFill>
                  <a:schemeClr val="tx1"/>
                </a:solidFill>
              </a:rPr>
              <a:t> </a:t>
            </a:r>
            <a:r>
              <a:rPr lang="en-US" sz="2000" dirty="0" err="1">
                <a:solidFill>
                  <a:schemeClr val="tx1"/>
                </a:solidFill>
              </a:rPr>
              <a:t>gỡ</a:t>
            </a:r>
            <a:endParaRPr lang="en-US" sz="2000" dirty="0">
              <a:solidFill>
                <a:schemeClr val="tx1"/>
              </a:solidFill>
            </a:endParaRPr>
          </a:p>
        </p:txBody>
      </p:sp>
      <p:sp>
        <p:nvSpPr>
          <p:cNvPr id="15" name="TextBox 14">
            <a:extLst>
              <a:ext uri="{FF2B5EF4-FFF2-40B4-BE49-F238E27FC236}">
                <a16:creationId xmlns:a16="http://schemas.microsoft.com/office/drawing/2014/main" xmlns="" id="{9489DD4B-2DC3-E386-AE54-F559317BE5ED}"/>
              </a:ext>
            </a:extLst>
          </p:cNvPr>
          <p:cNvSpPr txBox="1"/>
          <p:nvPr/>
        </p:nvSpPr>
        <p:spPr>
          <a:xfrm>
            <a:off x="381002" y="1742513"/>
            <a:ext cx="3275556" cy="95866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Thường được triển khai theo mô hình cơ bản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6" name="Rectangle: Rounded Corners 15">
            <a:extLst>
              <a:ext uri="{FF2B5EF4-FFF2-40B4-BE49-F238E27FC236}">
                <a16:creationId xmlns:a16="http://schemas.microsoft.com/office/drawing/2014/main" xmlns="" id="{61B25B24-B2D1-CF2F-755A-25DC4F56175D}"/>
              </a:ext>
            </a:extLst>
          </p:cNvPr>
          <p:cNvSpPr/>
          <p:nvPr/>
        </p:nvSpPr>
        <p:spPr>
          <a:xfrm>
            <a:off x="5808424" y="1908897"/>
            <a:ext cx="1321496" cy="651353"/>
          </a:xfrm>
          <a:prstGeom prst="roundRect">
            <a:avLst/>
          </a:prstGeom>
          <a:solidFill>
            <a:srgbClr val="EADC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Chia </a:t>
            </a:r>
            <a:r>
              <a:rPr lang="en-US" sz="2000" dirty="0" err="1">
                <a:solidFill>
                  <a:schemeClr val="tx1"/>
                </a:solidFill>
              </a:rPr>
              <a:t>ly</a:t>
            </a:r>
            <a:endParaRPr lang="en-US" sz="2000" dirty="0">
              <a:solidFill>
                <a:schemeClr val="tx1"/>
              </a:solidFill>
            </a:endParaRPr>
          </a:p>
        </p:txBody>
      </p:sp>
      <p:sp>
        <p:nvSpPr>
          <p:cNvPr id="17" name="Rectangle: Rounded Corners 16">
            <a:extLst>
              <a:ext uri="{FF2B5EF4-FFF2-40B4-BE49-F238E27FC236}">
                <a16:creationId xmlns:a16="http://schemas.microsoft.com/office/drawing/2014/main" xmlns="" id="{5B9462D5-FDCA-8864-D45F-9436E7025816}"/>
              </a:ext>
            </a:extLst>
          </p:cNvPr>
          <p:cNvSpPr/>
          <p:nvPr/>
        </p:nvSpPr>
        <p:spPr>
          <a:xfrm>
            <a:off x="7540669" y="1908898"/>
            <a:ext cx="1321496" cy="651352"/>
          </a:xfrm>
          <a:prstGeom prst="roundRect">
            <a:avLst/>
          </a:prstGeom>
          <a:solidFill>
            <a:srgbClr val="EADCF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Đoàn</a:t>
            </a:r>
            <a:r>
              <a:rPr lang="en-US" sz="2000" dirty="0">
                <a:solidFill>
                  <a:schemeClr val="tx1"/>
                </a:solidFill>
              </a:rPr>
              <a:t> </a:t>
            </a:r>
            <a:r>
              <a:rPr lang="en-US" sz="2000" dirty="0" err="1">
                <a:solidFill>
                  <a:schemeClr val="tx1"/>
                </a:solidFill>
              </a:rPr>
              <a:t>tụ</a:t>
            </a:r>
            <a:endParaRPr lang="en-US" sz="2000" dirty="0">
              <a:solidFill>
                <a:schemeClr val="tx1"/>
              </a:solidFill>
            </a:endParaRPr>
          </a:p>
        </p:txBody>
      </p:sp>
      <p:sp>
        <p:nvSpPr>
          <p:cNvPr id="18" name="Arrow: Right 17">
            <a:extLst>
              <a:ext uri="{FF2B5EF4-FFF2-40B4-BE49-F238E27FC236}">
                <a16:creationId xmlns:a16="http://schemas.microsoft.com/office/drawing/2014/main" xmlns="" id="{9977FD2B-1A5A-4552-451B-B40F26603D63}"/>
              </a:ext>
            </a:extLst>
          </p:cNvPr>
          <p:cNvSpPr/>
          <p:nvPr/>
        </p:nvSpPr>
        <p:spPr>
          <a:xfrm>
            <a:off x="5397676" y="2091847"/>
            <a:ext cx="401875" cy="288098"/>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xmlns="" id="{98A80672-E91B-A483-F5B1-D88DD2296A6A}"/>
              </a:ext>
            </a:extLst>
          </p:cNvPr>
          <p:cNvSpPr/>
          <p:nvPr/>
        </p:nvSpPr>
        <p:spPr>
          <a:xfrm>
            <a:off x="7138793" y="2091847"/>
            <a:ext cx="401875" cy="288098"/>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C3A521EB-74C9-FE30-42F2-82226E2EC082}"/>
              </a:ext>
            </a:extLst>
          </p:cNvPr>
          <p:cNvSpPr txBox="1"/>
          <p:nvPr/>
        </p:nvSpPr>
        <p:spPr>
          <a:xfrm>
            <a:off x="381002" y="2701173"/>
            <a:ext cx="3275556"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err="1">
                <a:latin typeface="Arial" panose="020B0604020202020204" pitchFamily="34" charset="0"/>
                <a:cs typeface="Arial" panose="020B0604020202020204" pitchFamily="34" charset="0"/>
              </a:rPr>
              <a:t>Tiếp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cốt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truyện</a:t>
            </a:r>
            <a:r>
              <a:rPr lang="en-US" sz="2000" dirty="0">
                <a:latin typeface="Arial" panose="020B0604020202020204" pitchFamily="34" charset="0"/>
                <a:cs typeface="Arial" panose="020B0604020202020204" pitchFamily="34" charset="0"/>
              </a:rPr>
              <a:t>:</a:t>
            </a:r>
          </a:p>
        </p:txBody>
      </p:sp>
      <p:sp>
        <p:nvSpPr>
          <p:cNvPr id="22" name="Rectangle: Rounded Corners 21">
            <a:extLst>
              <a:ext uri="{FF2B5EF4-FFF2-40B4-BE49-F238E27FC236}">
                <a16:creationId xmlns:a16="http://schemas.microsoft.com/office/drawing/2014/main" xmlns="" id="{2A1028EC-FDCB-E3D2-D71F-4F54E4E9F5DF}"/>
              </a:ext>
            </a:extLst>
          </p:cNvPr>
          <p:cNvSpPr/>
          <p:nvPr/>
        </p:nvSpPr>
        <p:spPr>
          <a:xfrm>
            <a:off x="215559" y="3414910"/>
            <a:ext cx="2676911" cy="60089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Văn </a:t>
            </a:r>
            <a:r>
              <a:rPr lang="en-US" sz="2000" dirty="0" err="1">
                <a:solidFill>
                  <a:schemeClr val="tx1"/>
                </a:solidFill>
              </a:rPr>
              <a:t>học</a:t>
            </a:r>
            <a:r>
              <a:rPr lang="en-US" sz="2000" dirty="0">
                <a:solidFill>
                  <a:schemeClr val="tx1"/>
                </a:solidFill>
              </a:rPr>
              <a:t> </a:t>
            </a:r>
            <a:r>
              <a:rPr lang="en-US" sz="2000" dirty="0" err="1">
                <a:solidFill>
                  <a:schemeClr val="tx1"/>
                </a:solidFill>
              </a:rPr>
              <a:t>dân</a:t>
            </a:r>
            <a:r>
              <a:rPr lang="en-US" sz="2000" dirty="0">
                <a:solidFill>
                  <a:schemeClr val="tx1"/>
                </a:solidFill>
              </a:rPr>
              <a:t> </a:t>
            </a:r>
            <a:r>
              <a:rPr lang="en-US" sz="2000" dirty="0" err="1">
                <a:solidFill>
                  <a:schemeClr val="tx1"/>
                </a:solidFill>
              </a:rPr>
              <a:t>gian</a:t>
            </a:r>
            <a:endParaRPr lang="en-US" sz="2000" dirty="0">
              <a:solidFill>
                <a:schemeClr val="tx1"/>
              </a:solidFill>
            </a:endParaRPr>
          </a:p>
        </p:txBody>
      </p:sp>
      <p:sp>
        <p:nvSpPr>
          <p:cNvPr id="23" name="Rectangle: Rounded Corners 22">
            <a:extLst>
              <a:ext uri="{FF2B5EF4-FFF2-40B4-BE49-F238E27FC236}">
                <a16:creationId xmlns:a16="http://schemas.microsoft.com/office/drawing/2014/main" xmlns="" id="{B60800DB-718F-2574-16F4-A31D7E8FFCA6}"/>
              </a:ext>
            </a:extLst>
          </p:cNvPr>
          <p:cNvSpPr/>
          <p:nvPr/>
        </p:nvSpPr>
        <p:spPr>
          <a:xfrm>
            <a:off x="215559" y="4185072"/>
            <a:ext cx="2676911" cy="600890"/>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rPr>
              <a:t>Văn </a:t>
            </a:r>
            <a:r>
              <a:rPr lang="en-US" sz="2000" dirty="0" err="1">
                <a:solidFill>
                  <a:schemeClr val="tx1"/>
                </a:solidFill>
              </a:rPr>
              <a:t>học</a:t>
            </a:r>
            <a:r>
              <a:rPr lang="en-US" sz="2000" dirty="0">
                <a:solidFill>
                  <a:schemeClr val="tx1"/>
                </a:solidFill>
              </a:rPr>
              <a:t> Trung </a:t>
            </a:r>
            <a:r>
              <a:rPr lang="en-US" sz="2000" dirty="0" err="1">
                <a:solidFill>
                  <a:schemeClr val="tx1"/>
                </a:solidFill>
              </a:rPr>
              <a:t>Quốc</a:t>
            </a:r>
            <a:endParaRPr lang="en-US" sz="2000" dirty="0">
              <a:solidFill>
                <a:schemeClr val="tx1"/>
              </a:solidFill>
            </a:endParaRPr>
          </a:p>
        </p:txBody>
      </p:sp>
      <p:sp>
        <p:nvSpPr>
          <p:cNvPr id="24" name="Plus Sign 23">
            <a:extLst>
              <a:ext uri="{FF2B5EF4-FFF2-40B4-BE49-F238E27FC236}">
                <a16:creationId xmlns:a16="http://schemas.microsoft.com/office/drawing/2014/main" xmlns="" id="{C8CCADAF-5A95-21E8-CC79-76293378D497}"/>
              </a:ext>
            </a:extLst>
          </p:cNvPr>
          <p:cNvSpPr/>
          <p:nvPr/>
        </p:nvSpPr>
        <p:spPr>
          <a:xfrm>
            <a:off x="2892470" y="3717014"/>
            <a:ext cx="764088" cy="739035"/>
          </a:xfrm>
          <a:prstGeom prst="mathPlus">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E904A7EE-8E64-50EC-4E03-B847E0DF517C}"/>
              </a:ext>
            </a:extLst>
          </p:cNvPr>
          <p:cNvSpPr/>
          <p:nvPr/>
        </p:nvSpPr>
        <p:spPr>
          <a:xfrm>
            <a:off x="3718147" y="3402664"/>
            <a:ext cx="2230672" cy="137105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hững đóng góp riêng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tác</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truyện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thơ</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Nôm</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xmlns="" id="{3A66FCC7-684A-306C-1E52-524052CC5E85}"/>
              </a:ext>
            </a:extLst>
          </p:cNvPr>
          <p:cNvSpPr/>
          <p:nvPr/>
        </p:nvSpPr>
        <p:spPr>
          <a:xfrm>
            <a:off x="6858519" y="3278052"/>
            <a:ext cx="2138815" cy="1732359"/>
          </a:xfrm>
          <a:prstGeom prst="roundRect">
            <a:avLst>
              <a:gd name="adj" fmla="val 893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tx1"/>
                </a:solidFill>
              </a:rPr>
              <a:t>Tác</a:t>
            </a:r>
            <a:r>
              <a:rPr lang="en-US" sz="2000" dirty="0">
                <a:solidFill>
                  <a:schemeClr val="tx1"/>
                </a:solidFill>
              </a:rPr>
              <a:t> </a:t>
            </a:r>
            <a:r>
              <a:rPr lang="en-US" sz="2000" dirty="0" err="1">
                <a:solidFill>
                  <a:schemeClr val="tx1"/>
                </a:solidFill>
              </a:rPr>
              <a:t>phẩm</a:t>
            </a:r>
            <a:r>
              <a:rPr lang="en-US" sz="2000" dirty="0">
                <a:solidFill>
                  <a:schemeClr val="tx1"/>
                </a:solidFill>
              </a:rPr>
              <a:t> </a:t>
            </a:r>
            <a:r>
              <a:rPr lang="en-US" sz="2000" dirty="0" err="1">
                <a:solidFill>
                  <a:schemeClr val="tx1"/>
                </a:solidFill>
              </a:rPr>
              <a:t>mới</a:t>
            </a:r>
            <a:r>
              <a:rPr lang="en-US" sz="2000" dirty="0">
                <a:solidFill>
                  <a:schemeClr val="tx1"/>
                </a:solidFill>
              </a:rPr>
              <a:t> (</a:t>
            </a:r>
            <a:r>
              <a:rPr lang="en-US" sz="2000" dirty="0" err="1">
                <a:solidFill>
                  <a:schemeClr val="tx1"/>
                </a:solidFill>
              </a:rPr>
              <a:t>giá</a:t>
            </a:r>
            <a:r>
              <a:rPr lang="en-US" sz="2000" dirty="0">
                <a:solidFill>
                  <a:schemeClr val="tx1"/>
                </a:solidFill>
              </a:rPr>
              <a:t> </a:t>
            </a:r>
            <a:r>
              <a:rPr lang="en-US" sz="2000" dirty="0" err="1">
                <a:solidFill>
                  <a:schemeClr val="tx1"/>
                </a:solidFill>
              </a:rPr>
              <a:t>trị</a:t>
            </a:r>
            <a:r>
              <a:rPr lang="en-US" sz="2000" dirty="0">
                <a:solidFill>
                  <a:schemeClr val="tx1"/>
                </a:solidFill>
              </a:rPr>
              <a:t> </a:t>
            </a:r>
            <a:r>
              <a:rPr lang="en-US" sz="2000" dirty="0" err="1">
                <a:solidFill>
                  <a:schemeClr val="tx1"/>
                </a:solidFill>
              </a:rPr>
              <a:t>nội</a:t>
            </a:r>
            <a:r>
              <a:rPr lang="en-US" sz="2000" dirty="0">
                <a:solidFill>
                  <a:schemeClr val="tx1"/>
                </a:solidFill>
              </a:rPr>
              <a:t> dung </a:t>
            </a:r>
            <a:r>
              <a:rPr lang="en-US" sz="2000" dirty="0" err="1">
                <a:solidFill>
                  <a:schemeClr val="tx1"/>
                </a:solidFill>
              </a:rPr>
              <a:t>và</a:t>
            </a:r>
            <a:r>
              <a:rPr lang="en-US" sz="2000" dirty="0">
                <a:solidFill>
                  <a:schemeClr val="tx1"/>
                </a:solidFill>
              </a:rPr>
              <a:t> </a:t>
            </a:r>
            <a:r>
              <a:rPr lang="en-US" sz="2000" dirty="0" err="1">
                <a:solidFill>
                  <a:schemeClr val="tx1"/>
                </a:solidFill>
              </a:rPr>
              <a:t>nghệ</a:t>
            </a:r>
            <a:r>
              <a:rPr lang="en-US" sz="2000" dirty="0">
                <a:solidFill>
                  <a:schemeClr val="tx1"/>
                </a:solidFill>
              </a:rPr>
              <a:t> </a:t>
            </a:r>
            <a:r>
              <a:rPr lang="en-US" sz="2000" dirty="0" err="1">
                <a:solidFill>
                  <a:schemeClr val="tx1"/>
                </a:solidFill>
              </a:rPr>
              <a:t>thuật</a:t>
            </a:r>
            <a:r>
              <a:rPr lang="en-US" sz="2000" dirty="0">
                <a:solidFill>
                  <a:schemeClr val="tx1"/>
                </a:solidFill>
              </a:rPr>
              <a:t> </a:t>
            </a:r>
            <a:r>
              <a:rPr lang="en-US" sz="2000" dirty="0" err="1">
                <a:solidFill>
                  <a:schemeClr val="tx1"/>
                </a:solidFill>
              </a:rPr>
              <a:t>đặc</a:t>
            </a:r>
            <a:r>
              <a:rPr lang="en-US" sz="2000" dirty="0">
                <a:solidFill>
                  <a:schemeClr val="tx1"/>
                </a:solidFill>
              </a:rPr>
              <a:t> </a:t>
            </a:r>
            <a:r>
              <a:rPr lang="en-US" sz="2000" dirty="0" err="1">
                <a:solidFill>
                  <a:schemeClr val="tx1"/>
                </a:solidFill>
              </a:rPr>
              <a:t>sắc</a:t>
            </a:r>
            <a:r>
              <a:rPr lang="en-US" sz="2000" dirty="0">
                <a:solidFill>
                  <a:schemeClr val="tx1"/>
                </a:solidFill>
              </a:rPr>
              <a:t>).</a:t>
            </a:r>
          </a:p>
        </p:txBody>
      </p:sp>
      <p:sp>
        <p:nvSpPr>
          <p:cNvPr id="29" name="Equals 28">
            <a:extLst>
              <a:ext uri="{FF2B5EF4-FFF2-40B4-BE49-F238E27FC236}">
                <a16:creationId xmlns:a16="http://schemas.microsoft.com/office/drawing/2014/main" xmlns="" id="{2EA500B8-8798-F962-CA3B-37A29CDDFCB0}"/>
              </a:ext>
            </a:extLst>
          </p:cNvPr>
          <p:cNvSpPr/>
          <p:nvPr/>
        </p:nvSpPr>
        <p:spPr>
          <a:xfrm>
            <a:off x="5985090" y="3834164"/>
            <a:ext cx="764088" cy="651353"/>
          </a:xfrm>
          <a:prstGeom prst="mathEqual">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Effect transition="in" filter="barn(inVertical)">
                                      <p:cBhvr>
                                        <p:cTn id="43" dur="500"/>
                                        <p:tgtEl>
                                          <p:spTgt spid="21">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randombar(horizontal)">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6" grpId="0" animBg="1"/>
      <p:bldP spid="17" grpId="0" animBg="1"/>
      <p:bldP spid="18" grpId="0" animBg="1"/>
      <p:bldP spid="19" grpId="0" animBg="1"/>
      <p:bldP spid="22" grpId="0" animBg="1"/>
      <p:bldP spid="23" grpId="0" animBg="1"/>
      <p:bldP spid="24"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763"/>
        <p:cNvGrpSpPr/>
        <p:nvPr/>
      </p:nvGrpSpPr>
      <p:grpSpPr>
        <a:xfrm>
          <a:off x="0" y="0"/>
          <a:ext cx="0" cy="0"/>
          <a:chOff x="0" y="0"/>
          <a:chExt cx="0" cy="0"/>
        </a:xfrm>
      </p:grpSpPr>
      <p:sp>
        <p:nvSpPr>
          <p:cNvPr id="6" name="Arrow: Pentagon 5">
            <a:extLst>
              <a:ext uri="{FF2B5EF4-FFF2-40B4-BE49-F238E27FC236}">
                <a16:creationId xmlns:a16="http://schemas.microsoft.com/office/drawing/2014/main" xmlns="" id="{F1C9A126-17F6-BC08-4D01-6AD0F210C530}"/>
              </a:ext>
            </a:extLst>
          </p:cNvPr>
          <p:cNvSpPr/>
          <p:nvPr/>
        </p:nvSpPr>
        <p:spPr>
          <a:xfrm>
            <a:off x="0" y="440209"/>
            <a:ext cx="2229633" cy="65135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accent6"/>
                </a:solidFill>
              </a:rPr>
              <a:t>Nhân</a:t>
            </a:r>
            <a:r>
              <a:rPr lang="en-US" sz="2000" b="1" dirty="0">
                <a:solidFill>
                  <a:schemeClr val="accent6"/>
                </a:solidFill>
              </a:rPr>
              <a:t> </a:t>
            </a:r>
            <a:r>
              <a:rPr lang="en-US" sz="2000" b="1" dirty="0" err="1">
                <a:solidFill>
                  <a:schemeClr val="accent6"/>
                </a:solidFill>
              </a:rPr>
              <a:t>vật</a:t>
            </a:r>
            <a:endParaRPr lang="en-US" sz="2000" b="1" dirty="0">
              <a:solidFill>
                <a:schemeClr val="accent6"/>
              </a:solidFill>
            </a:endParaRPr>
          </a:p>
        </p:txBody>
      </p:sp>
      <p:sp>
        <p:nvSpPr>
          <p:cNvPr id="8" name="Multiplication Sign 7">
            <a:extLst>
              <a:ext uri="{FF2B5EF4-FFF2-40B4-BE49-F238E27FC236}">
                <a16:creationId xmlns:a16="http://schemas.microsoft.com/office/drawing/2014/main" xmlns="" id="{D430829A-7590-5F5A-C211-6B2CC75C0389}"/>
              </a:ext>
            </a:extLst>
          </p:cNvPr>
          <p:cNvSpPr/>
          <p:nvPr/>
        </p:nvSpPr>
        <p:spPr>
          <a:xfrm>
            <a:off x="4023986" y="1230981"/>
            <a:ext cx="1096027" cy="1237476"/>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E45E9A90-2BB2-1CAC-4FFB-BD96C64ABC22}"/>
              </a:ext>
            </a:extLst>
          </p:cNvPr>
          <p:cNvSpPr txBox="1"/>
          <p:nvPr/>
        </p:nvSpPr>
        <p:spPr>
          <a:xfrm>
            <a:off x="2459800" y="717078"/>
            <a:ext cx="4578262" cy="400110"/>
          </a:xfrm>
          <a:prstGeom prst="rect">
            <a:avLst/>
          </a:prstGeom>
          <a:noFill/>
        </p:spPr>
        <p:txBody>
          <a:bodyPr wrap="square">
            <a:spAutoFit/>
          </a:bodyPr>
          <a:lstStyle/>
          <a:p>
            <a:pPr algn="ctr"/>
            <a:r>
              <a:rPr lang="vi-VN" sz="2000" b="1" dirty="0">
                <a:effectLst/>
                <a:latin typeface="Arial" panose="020B0604020202020204" pitchFamily="34" charset="0"/>
                <a:ea typeface="Times New Roman" panose="02020603050405020304" pitchFamily="18" charset="0"/>
                <a:cs typeface="Arial" panose="020B0604020202020204" pitchFamily="34" charset="0"/>
              </a:rPr>
              <a:t>Nhân vật chính: </a:t>
            </a:r>
            <a:endParaRPr lang="en-US" sz="2000" dirty="0"/>
          </a:p>
        </p:txBody>
      </p:sp>
      <p:sp>
        <p:nvSpPr>
          <p:cNvPr id="12" name="TextBox 11">
            <a:extLst>
              <a:ext uri="{FF2B5EF4-FFF2-40B4-BE49-F238E27FC236}">
                <a16:creationId xmlns:a16="http://schemas.microsoft.com/office/drawing/2014/main" xmlns="" id="{7DDDD6ED-A435-0D9F-04A7-C1AF0FBA0837}"/>
              </a:ext>
            </a:extLst>
          </p:cNvPr>
          <p:cNvSpPr txBox="1"/>
          <p:nvPr/>
        </p:nvSpPr>
        <p:spPr>
          <a:xfrm>
            <a:off x="2459800" y="2511114"/>
            <a:ext cx="4578262" cy="400110"/>
          </a:xfrm>
          <a:prstGeom prst="rect">
            <a:avLst/>
          </a:prstGeom>
          <a:noFill/>
        </p:spPr>
        <p:txBody>
          <a:bodyPr wrap="square">
            <a:spAutoFit/>
          </a:bodyPr>
          <a:lstStyle/>
          <a:p>
            <a:pPr algn="ctr"/>
            <a:r>
              <a:rPr lang="en-US" sz="2000" b="1" dirty="0" err="1"/>
              <a:t>Khắc</a:t>
            </a:r>
            <a:r>
              <a:rPr lang="en-US" sz="2000" b="1" dirty="0"/>
              <a:t> </a:t>
            </a:r>
            <a:r>
              <a:rPr lang="en-US" sz="2000" b="1" dirty="0" err="1"/>
              <a:t>hoặc</a:t>
            </a:r>
            <a:r>
              <a:rPr lang="en-US" sz="2000" b="1" dirty="0"/>
              <a:t> ở </a:t>
            </a:r>
            <a:r>
              <a:rPr lang="en-US" sz="2000" b="1" dirty="0" err="1"/>
              <a:t>hai</a:t>
            </a:r>
            <a:r>
              <a:rPr lang="en-US" sz="2000" b="1" dirty="0"/>
              <a:t> </a:t>
            </a:r>
            <a:r>
              <a:rPr lang="en-US" sz="2000" b="1" dirty="0" err="1"/>
              <a:t>phương</a:t>
            </a:r>
            <a:r>
              <a:rPr lang="en-US" sz="2000" b="1" dirty="0"/>
              <a:t> </a:t>
            </a:r>
            <a:r>
              <a:rPr lang="en-US" sz="2000" b="1" dirty="0" err="1"/>
              <a:t>diện</a:t>
            </a:r>
            <a:r>
              <a:rPr lang="en-US" sz="2000" b="1" dirty="0"/>
              <a:t>:</a:t>
            </a:r>
          </a:p>
        </p:txBody>
      </p:sp>
      <p:sp>
        <p:nvSpPr>
          <p:cNvPr id="13" name="Rectangle: Rounded Corners 12">
            <a:extLst>
              <a:ext uri="{FF2B5EF4-FFF2-40B4-BE49-F238E27FC236}">
                <a16:creationId xmlns:a16="http://schemas.microsoft.com/office/drawing/2014/main" xmlns="" id="{0FF3A2C8-2DC4-548D-A5E7-3371536AECD8}"/>
              </a:ext>
            </a:extLst>
          </p:cNvPr>
          <p:cNvSpPr/>
          <p:nvPr/>
        </p:nvSpPr>
        <p:spPr>
          <a:xfrm>
            <a:off x="457200" y="1334274"/>
            <a:ext cx="3118979" cy="103089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hững cô gái, chàng trai có vẻ đẹp toàn diện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F6371709-9751-B77E-DEBF-55A84DC7823E}"/>
              </a:ext>
            </a:extLst>
          </p:cNvPr>
          <p:cNvSpPr/>
          <p:nvPr/>
        </p:nvSpPr>
        <p:spPr>
          <a:xfrm>
            <a:off x="5567821" y="1334273"/>
            <a:ext cx="3118979" cy="103089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uộc sống thường gặp nhiều trắc trở, gian nan.</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xmlns="" id="{050B423A-2178-D3AD-F32B-E16F149644B2}"/>
              </a:ext>
            </a:extLst>
          </p:cNvPr>
          <p:cNvSpPr/>
          <p:nvPr/>
        </p:nvSpPr>
        <p:spPr>
          <a:xfrm>
            <a:off x="663879" y="3052162"/>
            <a:ext cx="1565754" cy="436503"/>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Ngoại</a:t>
            </a:r>
            <a:r>
              <a:rPr lang="en-US" sz="2000" dirty="0">
                <a:solidFill>
                  <a:schemeClr val="tx1"/>
                </a:solidFill>
              </a:rPr>
              <a:t> </a:t>
            </a:r>
            <a:r>
              <a:rPr lang="en-US" sz="2000" dirty="0" err="1">
                <a:solidFill>
                  <a:schemeClr val="tx1"/>
                </a:solidFill>
              </a:rPr>
              <a:t>hình</a:t>
            </a:r>
            <a:endParaRPr lang="en-US" sz="2000" dirty="0">
              <a:solidFill>
                <a:schemeClr val="tx1"/>
              </a:solidFill>
            </a:endParaRPr>
          </a:p>
        </p:txBody>
      </p:sp>
      <p:sp>
        <p:nvSpPr>
          <p:cNvPr id="17" name="Rectangle: Rounded Corners 16">
            <a:extLst>
              <a:ext uri="{FF2B5EF4-FFF2-40B4-BE49-F238E27FC236}">
                <a16:creationId xmlns:a16="http://schemas.microsoft.com/office/drawing/2014/main" xmlns="" id="{85F43E20-9DC5-C317-9064-B4B6A2167839}"/>
              </a:ext>
            </a:extLst>
          </p:cNvPr>
          <p:cNvSpPr/>
          <p:nvPr/>
        </p:nvSpPr>
        <p:spPr>
          <a:xfrm>
            <a:off x="2458232" y="3052162"/>
            <a:ext cx="1565754" cy="436504"/>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Lời</a:t>
            </a:r>
            <a:r>
              <a:rPr lang="en-US" sz="2000" dirty="0">
                <a:solidFill>
                  <a:schemeClr val="tx1"/>
                </a:solidFill>
              </a:rPr>
              <a:t> </a:t>
            </a:r>
            <a:r>
              <a:rPr lang="en-US" sz="2000" dirty="0" err="1">
                <a:solidFill>
                  <a:schemeClr val="tx1"/>
                </a:solidFill>
              </a:rPr>
              <a:t>nói</a:t>
            </a:r>
            <a:endParaRPr lang="en-US" sz="2000" dirty="0">
              <a:solidFill>
                <a:schemeClr val="tx1"/>
              </a:solidFill>
            </a:endParaRPr>
          </a:p>
        </p:txBody>
      </p:sp>
      <p:sp>
        <p:nvSpPr>
          <p:cNvPr id="18" name="Rectangle: Rounded Corners 17">
            <a:extLst>
              <a:ext uri="{FF2B5EF4-FFF2-40B4-BE49-F238E27FC236}">
                <a16:creationId xmlns:a16="http://schemas.microsoft.com/office/drawing/2014/main" xmlns="" id="{B84BEDE0-6398-E5BE-D352-FDA6F71891B4}"/>
              </a:ext>
            </a:extLst>
          </p:cNvPr>
          <p:cNvSpPr/>
          <p:nvPr/>
        </p:nvSpPr>
        <p:spPr>
          <a:xfrm>
            <a:off x="663879" y="3682589"/>
            <a:ext cx="1565754" cy="436503"/>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Cử</a:t>
            </a:r>
            <a:r>
              <a:rPr lang="en-US" sz="2000" dirty="0">
                <a:solidFill>
                  <a:schemeClr val="tx1"/>
                </a:solidFill>
              </a:rPr>
              <a:t> </a:t>
            </a:r>
            <a:r>
              <a:rPr lang="en-US" sz="2000" dirty="0" err="1">
                <a:solidFill>
                  <a:schemeClr val="tx1"/>
                </a:solidFill>
              </a:rPr>
              <a:t>chỉ</a:t>
            </a:r>
            <a:endParaRPr lang="en-US" sz="2000" dirty="0">
              <a:solidFill>
                <a:schemeClr val="tx1"/>
              </a:solidFill>
            </a:endParaRPr>
          </a:p>
        </p:txBody>
      </p:sp>
      <p:sp>
        <p:nvSpPr>
          <p:cNvPr id="19" name="Rectangle: Rounded Corners 18">
            <a:extLst>
              <a:ext uri="{FF2B5EF4-FFF2-40B4-BE49-F238E27FC236}">
                <a16:creationId xmlns:a16="http://schemas.microsoft.com/office/drawing/2014/main" xmlns="" id="{B7F343BC-34C0-F49D-0339-2164CB4F13A1}"/>
              </a:ext>
            </a:extLst>
          </p:cNvPr>
          <p:cNvSpPr/>
          <p:nvPr/>
        </p:nvSpPr>
        <p:spPr>
          <a:xfrm>
            <a:off x="2458232" y="3694267"/>
            <a:ext cx="1565754" cy="436503"/>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Hành</a:t>
            </a:r>
            <a:r>
              <a:rPr lang="en-US" sz="2000" dirty="0">
                <a:solidFill>
                  <a:schemeClr val="tx1"/>
                </a:solidFill>
              </a:rPr>
              <a:t> </a:t>
            </a:r>
            <a:r>
              <a:rPr lang="en-US" sz="2000" dirty="0" err="1">
                <a:solidFill>
                  <a:schemeClr val="tx1"/>
                </a:solidFill>
              </a:rPr>
              <a:t>động</a:t>
            </a:r>
            <a:endParaRPr lang="en-US" sz="2000" dirty="0">
              <a:solidFill>
                <a:schemeClr val="tx1"/>
              </a:solidFill>
            </a:endParaRPr>
          </a:p>
        </p:txBody>
      </p:sp>
      <p:sp>
        <p:nvSpPr>
          <p:cNvPr id="20" name="Right Brace 19">
            <a:extLst>
              <a:ext uri="{FF2B5EF4-FFF2-40B4-BE49-F238E27FC236}">
                <a16:creationId xmlns:a16="http://schemas.microsoft.com/office/drawing/2014/main" xmlns="" id="{5B8FCC59-CB71-932B-C4FA-3F9DC49F58E7}"/>
              </a:ext>
            </a:extLst>
          </p:cNvPr>
          <p:cNvSpPr/>
          <p:nvPr/>
        </p:nvSpPr>
        <p:spPr>
          <a:xfrm rot="5400000">
            <a:off x="2159556" y="2464915"/>
            <a:ext cx="259151" cy="3663863"/>
          </a:xfrm>
          <a:prstGeom prst="rightBrace">
            <a:avLst>
              <a:gd name="adj1" fmla="val 25877"/>
              <a:gd name="adj2" fmla="val 50000"/>
            </a:avLst>
          </a:prstGeom>
          <a:ln>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1" name="TextBox 20">
            <a:extLst>
              <a:ext uri="{FF2B5EF4-FFF2-40B4-BE49-F238E27FC236}">
                <a16:creationId xmlns:a16="http://schemas.microsoft.com/office/drawing/2014/main" xmlns="" id="{B022632A-23B4-7AAF-C490-ED0B6783FB8A}"/>
              </a:ext>
            </a:extLst>
          </p:cNvPr>
          <p:cNvSpPr txBox="1"/>
          <p:nvPr/>
        </p:nvSpPr>
        <p:spPr>
          <a:xfrm>
            <a:off x="751562" y="4474600"/>
            <a:ext cx="3469709" cy="400110"/>
          </a:xfrm>
          <a:prstGeom prst="rect">
            <a:avLst/>
          </a:prstGeom>
          <a:noFill/>
        </p:spPr>
        <p:txBody>
          <a:bodyPr wrap="square" rtlCol="0">
            <a:spAutoFit/>
          </a:bodyPr>
          <a:lstStyle/>
          <a:p>
            <a:pPr algn="ctr"/>
            <a:r>
              <a:rPr lang="en-US" sz="2000" dirty="0">
                <a:solidFill>
                  <a:srgbClr val="C00000"/>
                </a:solidFill>
              </a:rPr>
              <a:t>Con </a:t>
            </a:r>
            <a:r>
              <a:rPr lang="en-US" sz="2000" dirty="0" err="1">
                <a:solidFill>
                  <a:srgbClr val="C00000"/>
                </a:solidFill>
              </a:rPr>
              <a:t>người</a:t>
            </a:r>
            <a:r>
              <a:rPr lang="en-US" sz="2000" dirty="0">
                <a:solidFill>
                  <a:srgbClr val="C00000"/>
                </a:solidFill>
              </a:rPr>
              <a:t> </a:t>
            </a:r>
            <a:r>
              <a:rPr lang="en-US" sz="2000" dirty="0" err="1">
                <a:solidFill>
                  <a:srgbClr val="C00000"/>
                </a:solidFill>
              </a:rPr>
              <a:t>bên</a:t>
            </a:r>
            <a:r>
              <a:rPr lang="en-US" sz="2000" dirty="0">
                <a:solidFill>
                  <a:srgbClr val="C00000"/>
                </a:solidFill>
              </a:rPr>
              <a:t> </a:t>
            </a:r>
            <a:r>
              <a:rPr lang="en-US" sz="2000" dirty="0" err="1">
                <a:solidFill>
                  <a:srgbClr val="C00000"/>
                </a:solidFill>
              </a:rPr>
              <a:t>ngoài</a:t>
            </a:r>
            <a:r>
              <a:rPr lang="en-US" sz="2000" dirty="0">
                <a:solidFill>
                  <a:srgbClr val="C00000"/>
                </a:solidFill>
              </a:rPr>
              <a:t>.</a:t>
            </a:r>
          </a:p>
        </p:txBody>
      </p:sp>
      <p:sp>
        <p:nvSpPr>
          <p:cNvPr id="22" name="Rectangle: Rounded Corners 21">
            <a:extLst>
              <a:ext uri="{FF2B5EF4-FFF2-40B4-BE49-F238E27FC236}">
                <a16:creationId xmlns:a16="http://schemas.microsoft.com/office/drawing/2014/main" xmlns="" id="{AD0EE298-863D-5BB6-8A8A-E607CDD5904C}"/>
              </a:ext>
            </a:extLst>
          </p:cNvPr>
          <p:cNvSpPr/>
          <p:nvPr/>
        </p:nvSpPr>
        <p:spPr>
          <a:xfrm>
            <a:off x="5229616" y="3052162"/>
            <a:ext cx="1565754" cy="436503"/>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Cảm</a:t>
            </a:r>
            <a:r>
              <a:rPr lang="en-US" sz="2000" dirty="0">
                <a:solidFill>
                  <a:schemeClr val="tx1"/>
                </a:solidFill>
              </a:rPr>
              <a:t> </a:t>
            </a:r>
            <a:r>
              <a:rPr lang="en-US" sz="2000" dirty="0" err="1">
                <a:solidFill>
                  <a:schemeClr val="tx1"/>
                </a:solidFill>
              </a:rPr>
              <a:t>xúc</a:t>
            </a:r>
            <a:endParaRPr lang="en-US" sz="2000" dirty="0">
              <a:solidFill>
                <a:schemeClr val="tx1"/>
              </a:solidFill>
            </a:endParaRPr>
          </a:p>
        </p:txBody>
      </p:sp>
      <p:sp>
        <p:nvSpPr>
          <p:cNvPr id="23" name="Rectangle: Rounded Corners 22">
            <a:extLst>
              <a:ext uri="{FF2B5EF4-FFF2-40B4-BE49-F238E27FC236}">
                <a16:creationId xmlns:a16="http://schemas.microsoft.com/office/drawing/2014/main" xmlns="" id="{4432FF6A-FDED-8A9B-8FF8-FF479ED2B05F}"/>
              </a:ext>
            </a:extLst>
          </p:cNvPr>
          <p:cNvSpPr/>
          <p:nvPr/>
        </p:nvSpPr>
        <p:spPr>
          <a:xfrm>
            <a:off x="7023969" y="3052162"/>
            <a:ext cx="1565754" cy="436504"/>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Suy</a:t>
            </a:r>
            <a:r>
              <a:rPr lang="en-US" sz="2000" dirty="0">
                <a:solidFill>
                  <a:schemeClr val="tx1"/>
                </a:solidFill>
              </a:rPr>
              <a:t> </a:t>
            </a:r>
            <a:r>
              <a:rPr lang="en-US" sz="2000" dirty="0" err="1">
                <a:solidFill>
                  <a:schemeClr val="tx1"/>
                </a:solidFill>
              </a:rPr>
              <a:t>nghĩ</a:t>
            </a:r>
            <a:endParaRPr lang="en-US" sz="2000" dirty="0">
              <a:solidFill>
                <a:schemeClr val="tx1"/>
              </a:solidFill>
            </a:endParaRPr>
          </a:p>
        </p:txBody>
      </p:sp>
      <p:sp>
        <p:nvSpPr>
          <p:cNvPr id="24" name="Rectangle: Rounded Corners 23">
            <a:extLst>
              <a:ext uri="{FF2B5EF4-FFF2-40B4-BE49-F238E27FC236}">
                <a16:creationId xmlns:a16="http://schemas.microsoft.com/office/drawing/2014/main" xmlns="" id="{E67AE200-CA8E-2B0E-87EA-4CDD00981AEA}"/>
              </a:ext>
            </a:extLst>
          </p:cNvPr>
          <p:cNvSpPr/>
          <p:nvPr/>
        </p:nvSpPr>
        <p:spPr>
          <a:xfrm>
            <a:off x="5229615" y="3682589"/>
            <a:ext cx="3250505" cy="436503"/>
          </a:xfrm>
          <a:prstGeom prst="roundRect">
            <a:avLst>
              <a:gd name="adj" fmla="val 341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Diễn</a:t>
            </a:r>
            <a:r>
              <a:rPr lang="en-US" sz="2000" dirty="0">
                <a:solidFill>
                  <a:schemeClr val="tx1"/>
                </a:solidFill>
              </a:rPr>
              <a:t> </a:t>
            </a:r>
            <a:r>
              <a:rPr lang="en-US" sz="2000" dirty="0" err="1">
                <a:solidFill>
                  <a:schemeClr val="tx1"/>
                </a:solidFill>
              </a:rPr>
              <a:t>biến</a:t>
            </a:r>
            <a:r>
              <a:rPr lang="en-US" sz="2000" dirty="0">
                <a:solidFill>
                  <a:schemeClr val="tx1"/>
                </a:solidFill>
              </a:rPr>
              <a:t> </a:t>
            </a:r>
            <a:r>
              <a:rPr lang="en-US" sz="2000" dirty="0" err="1">
                <a:solidFill>
                  <a:schemeClr val="tx1"/>
                </a:solidFill>
              </a:rPr>
              <a:t>tâm</a:t>
            </a:r>
            <a:r>
              <a:rPr lang="en-US" sz="2000" dirty="0">
                <a:solidFill>
                  <a:schemeClr val="tx1"/>
                </a:solidFill>
              </a:rPr>
              <a:t> </a:t>
            </a:r>
            <a:r>
              <a:rPr lang="en-US" sz="2000" dirty="0" err="1">
                <a:solidFill>
                  <a:schemeClr val="tx1"/>
                </a:solidFill>
              </a:rPr>
              <a:t>lí</a:t>
            </a:r>
            <a:endParaRPr lang="en-US" sz="2000" dirty="0">
              <a:solidFill>
                <a:schemeClr val="tx1"/>
              </a:solidFill>
            </a:endParaRPr>
          </a:p>
        </p:txBody>
      </p:sp>
      <p:sp>
        <p:nvSpPr>
          <p:cNvPr id="26" name="Right Brace 25">
            <a:extLst>
              <a:ext uri="{FF2B5EF4-FFF2-40B4-BE49-F238E27FC236}">
                <a16:creationId xmlns:a16="http://schemas.microsoft.com/office/drawing/2014/main" xmlns="" id="{245BEC1D-1CFC-E8A9-677F-996F070BD2A5}"/>
              </a:ext>
            </a:extLst>
          </p:cNvPr>
          <p:cNvSpPr/>
          <p:nvPr/>
        </p:nvSpPr>
        <p:spPr>
          <a:xfrm rot="5400000">
            <a:off x="6822369" y="2558093"/>
            <a:ext cx="259151" cy="3663863"/>
          </a:xfrm>
          <a:prstGeom prst="rightBrace">
            <a:avLst>
              <a:gd name="adj1" fmla="val 25877"/>
              <a:gd name="adj2" fmla="val 50000"/>
            </a:avLst>
          </a:prstGeom>
          <a:ln>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xmlns="" id="{C29777A5-02FB-491F-A6AA-B54057D7AB0F}"/>
              </a:ext>
            </a:extLst>
          </p:cNvPr>
          <p:cNvSpPr txBox="1"/>
          <p:nvPr/>
        </p:nvSpPr>
        <p:spPr>
          <a:xfrm>
            <a:off x="5229615" y="4521685"/>
            <a:ext cx="3469709" cy="400110"/>
          </a:xfrm>
          <a:prstGeom prst="rect">
            <a:avLst/>
          </a:prstGeom>
          <a:noFill/>
        </p:spPr>
        <p:txBody>
          <a:bodyPr wrap="square" rtlCol="0">
            <a:spAutoFit/>
          </a:bodyPr>
          <a:lstStyle/>
          <a:p>
            <a:pPr algn="ctr"/>
            <a:r>
              <a:rPr lang="en-US" sz="2000" dirty="0">
                <a:solidFill>
                  <a:srgbClr val="C00000"/>
                </a:solidFill>
              </a:rPr>
              <a:t>Con </a:t>
            </a:r>
            <a:r>
              <a:rPr lang="en-US" sz="2000" dirty="0" err="1">
                <a:solidFill>
                  <a:srgbClr val="C00000"/>
                </a:solidFill>
              </a:rPr>
              <a:t>người</a:t>
            </a:r>
            <a:r>
              <a:rPr lang="en-US" sz="2000" dirty="0">
                <a:solidFill>
                  <a:srgbClr val="C00000"/>
                </a:solidFill>
              </a:rPr>
              <a:t> </a:t>
            </a:r>
            <a:r>
              <a:rPr lang="en-US" sz="2000" dirty="0" err="1">
                <a:solidFill>
                  <a:srgbClr val="C00000"/>
                </a:solidFill>
              </a:rPr>
              <a:t>bên</a:t>
            </a:r>
            <a:r>
              <a:rPr lang="en-US" sz="2000" dirty="0">
                <a:solidFill>
                  <a:srgbClr val="C00000"/>
                </a:solidFill>
              </a:rPr>
              <a:t> </a:t>
            </a:r>
            <a:r>
              <a:rPr lang="en-US" sz="2000" dirty="0" err="1">
                <a:solidFill>
                  <a:srgbClr val="C00000"/>
                </a:solidFill>
              </a:rPr>
              <a:t>trong</a:t>
            </a:r>
            <a:r>
              <a:rPr lang="en-US" sz="2000" dirty="0">
                <a:solidFill>
                  <a:srgbClr val="C00000"/>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P spid="12" grpId="0"/>
      <p:bldP spid="13" grpId="0" animBg="1"/>
      <p:bldP spid="14" grpId="0" animBg="1"/>
      <p:bldP spid="16" grpId="0" animBg="1"/>
      <p:bldP spid="17" grpId="0" animBg="1"/>
      <p:bldP spid="18" grpId="0" animBg="1"/>
      <p:bldP spid="19" grpId="0" animBg="1"/>
      <p:bldP spid="20" grpId="0" animBg="1"/>
      <p:bldP spid="21" grpId="0"/>
      <p:bldP spid="22" grpId="0" animBg="1"/>
      <p:bldP spid="23" grpId="0" animBg="1"/>
      <p:bldP spid="24" grpId="0" animBg="1"/>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751"/>
        <p:cNvGrpSpPr/>
        <p:nvPr/>
      </p:nvGrpSpPr>
      <p:grpSpPr>
        <a:xfrm>
          <a:off x="0" y="0"/>
          <a:ext cx="0" cy="0"/>
          <a:chOff x="0" y="0"/>
          <a:chExt cx="0" cy="0"/>
        </a:xfrm>
      </p:grpSpPr>
      <p:sp>
        <p:nvSpPr>
          <p:cNvPr id="6" name="TextBox 5">
            <a:extLst>
              <a:ext uri="{FF2B5EF4-FFF2-40B4-BE49-F238E27FC236}">
                <a16:creationId xmlns:a16="http://schemas.microsoft.com/office/drawing/2014/main" xmlns="" id="{E445E221-F57F-7345-1E20-3522B1D5FA43}"/>
              </a:ext>
            </a:extLst>
          </p:cNvPr>
          <p:cNvSpPr txBox="1"/>
          <p:nvPr/>
        </p:nvSpPr>
        <p:spPr>
          <a:xfrm>
            <a:off x="354819" y="866071"/>
            <a:ext cx="4283900" cy="400110"/>
          </a:xfrm>
          <a:prstGeom prst="rect">
            <a:avLst/>
          </a:prstGeom>
          <a:noFill/>
        </p:spPr>
        <p:txBody>
          <a:bodyPr wrap="square">
            <a:spAutoFit/>
          </a:bodyPr>
          <a:lstStyle/>
          <a:p>
            <a:pPr marL="342900" indent="-342900">
              <a:buFont typeface="Arial" panose="020B0604020202020204" pitchFamily="34" charset="0"/>
              <a:buChar char="•"/>
            </a:pPr>
            <a:r>
              <a:rPr lang="en-US" sz="2000" b="1" dirty="0" err="1"/>
              <a:t>Lời</a:t>
            </a:r>
            <a:r>
              <a:rPr lang="en-US" sz="2000" b="1" dirty="0"/>
              <a:t> </a:t>
            </a:r>
            <a:r>
              <a:rPr lang="en-US" sz="2000" b="1" dirty="0" err="1"/>
              <a:t>thoại</a:t>
            </a:r>
            <a:r>
              <a:rPr lang="en-US" sz="2000" b="1" dirty="0"/>
              <a:t>: </a:t>
            </a:r>
            <a:r>
              <a:rPr lang="en-US" sz="2000" dirty="0" err="1"/>
              <a:t>độc</a:t>
            </a:r>
            <a:r>
              <a:rPr lang="en-US" sz="2000" dirty="0"/>
              <a:t> </a:t>
            </a:r>
            <a:r>
              <a:rPr lang="en-US" sz="2000" dirty="0" err="1"/>
              <a:t>thoại</a:t>
            </a:r>
            <a:r>
              <a:rPr lang="en-US" sz="2000" dirty="0"/>
              <a:t> </a:t>
            </a:r>
            <a:r>
              <a:rPr lang="en-US" sz="2000" dirty="0" err="1"/>
              <a:t>và</a:t>
            </a:r>
            <a:r>
              <a:rPr lang="en-US" sz="2000" dirty="0"/>
              <a:t> </a:t>
            </a:r>
            <a:r>
              <a:rPr lang="en-US" sz="2000" dirty="0" err="1"/>
              <a:t>đối</a:t>
            </a:r>
            <a:r>
              <a:rPr lang="en-US" sz="2000" dirty="0"/>
              <a:t> </a:t>
            </a:r>
            <a:r>
              <a:rPr lang="en-US" sz="2000" dirty="0" err="1"/>
              <a:t>thoại</a:t>
            </a:r>
            <a:r>
              <a:rPr lang="en-US" sz="2000" dirty="0"/>
              <a:t>.</a:t>
            </a:r>
          </a:p>
        </p:txBody>
      </p:sp>
      <p:sp>
        <p:nvSpPr>
          <p:cNvPr id="7" name="Rectangle: Rounded Corners 6">
            <a:extLst>
              <a:ext uri="{FF2B5EF4-FFF2-40B4-BE49-F238E27FC236}">
                <a16:creationId xmlns:a16="http://schemas.microsoft.com/office/drawing/2014/main" xmlns="" id="{E4F246CA-F0C5-6F98-7001-BBD14D3E9CD8}"/>
              </a:ext>
            </a:extLst>
          </p:cNvPr>
          <p:cNvSpPr/>
          <p:nvPr/>
        </p:nvSpPr>
        <p:spPr>
          <a:xfrm>
            <a:off x="4735799" y="788676"/>
            <a:ext cx="3920646" cy="5187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Trong </a:t>
            </a:r>
            <a:r>
              <a:rPr lang="en-US" sz="2000" dirty="0" err="1">
                <a:solidFill>
                  <a:schemeClr val="tx1"/>
                </a:solidFill>
                <a:latin typeface="Arial" panose="020B0604020202020204" pitchFamily="34" charset="0"/>
                <a:cs typeface="Arial" panose="020B0604020202020204" pitchFamily="34" charset="0"/>
              </a:rPr>
              <a:t>một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số</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phẩm</a:t>
            </a:r>
            <a:endParaRPr lang="en-US" sz="2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78A0E3BF-E384-2143-A2D8-F75DD125710D}"/>
              </a:ext>
            </a:extLst>
          </p:cNvPr>
          <p:cNvSpPr/>
          <p:nvPr/>
        </p:nvSpPr>
        <p:spPr>
          <a:xfrm>
            <a:off x="4735799" y="1382130"/>
            <a:ext cx="1748945" cy="812743"/>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Lời</a:t>
            </a:r>
            <a:r>
              <a:rPr lang="en-US" sz="2000" dirty="0">
                <a:solidFill>
                  <a:schemeClr val="tx1"/>
                </a:solidFill>
              </a:rPr>
              <a:t> </a:t>
            </a:r>
            <a:r>
              <a:rPr lang="en-US" sz="2000" dirty="0" err="1">
                <a:solidFill>
                  <a:schemeClr val="tx1"/>
                </a:solidFill>
              </a:rPr>
              <a:t>thoại</a:t>
            </a:r>
            <a:endParaRPr lang="en-US" sz="2000" dirty="0">
              <a:solidFill>
                <a:schemeClr val="tx1"/>
              </a:solidFill>
            </a:endParaRPr>
          </a:p>
        </p:txBody>
      </p:sp>
      <p:sp>
        <p:nvSpPr>
          <p:cNvPr id="9" name="Rectangle: Rounded Corners 8">
            <a:extLst>
              <a:ext uri="{FF2B5EF4-FFF2-40B4-BE49-F238E27FC236}">
                <a16:creationId xmlns:a16="http://schemas.microsoft.com/office/drawing/2014/main" xmlns="" id="{DD2102BE-5EED-0864-4DDA-E41A1D2E4163}"/>
              </a:ext>
            </a:extLst>
          </p:cNvPr>
          <p:cNvSpPr/>
          <p:nvPr/>
        </p:nvSpPr>
        <p:spPr>
          <a:xfrm>
            <a:off x="6948227" y="1382130"/>
            <a:ext cx="1748945" cy="87448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Được</a:t>
            </a:r>
            <a:r>
              <a:rPr lang="en-US" sz="2000" dirty="0">
                <a:solidFill>
                  <a:schemeClr val="tx1"/>
                </a:solidFill>
              </a:rPr>
              <a:t> </a:t>
            </a:r>
            <a:r>
              <a:rPr lang="en-US" sz="2000" dirty="0" err="1">
                <a:solidFill>
                  <a:schemeClr val="tx1"/>
                </a:solidFill>
              </a:rPr>
              <a:t>cá</a:t>
            </a:r>
            <a:r>
              <a:rPr lang="en-US" sz="2000" dirty="0">
                <a:solidFill>
                  <a:schemeClr val="tx1"/>
                </a:solidFill>
              </a:rPr>
              <a:t> </a:t>
            </a:r>
          </a:p>
          <a:p>
            <a:pPr algn="ctr">
              <a:lnSpc>
                <a:spcPct val="150000"/>
              </a:lnSpc>
            </a:pPr>
            <a:r>
              <a:rPr lang="en-US" sz="2000" dirty="0" err="1">
                <a:solidFill>
                  <a:schemeClr val="tx1"/>
                </a:solidFill>
              </a:rPr>
              <a:t>thể</a:t>
            </a:r>
            <a:r>
              <a:rPr lang="en-US" sz="2000" dirty="0">
                <a:solidFill>
                  <a:schemeClr val="tx1"/>
                </a:solidFill>
              </a:rPr>
              <a:t> </a:t>
            </a:r>
            <a:r>
              <a:rPr lang="en-US" sz="2000" dirty="0" err="1">
                <a:solidFill>
                  <a:schemeClr val="tx1"/>
                </a:solidFill>
              </a:rPr>
              <a:t>hoá</a:t>
            </a:r>
            <a:endParaRPr lang="en-US" sz="2000" dirty="0">
              <a:solidFill>
                <a:schemeClr val="tx1"/>
              </a:solidFill>
            </a:endParaRPr>
          </a:p>
        </p:txBody>
      </p:sp>
      <p:sp>
        <p:nvSpPr>
          <p:cNvPr id="10" name="Rectangle: Rounded Corners 9">
            <a:extLst>
              <a:ext uri="{FF2B5EF4-FFF2-40B4-BE49-F238E27FC236}">
                <a16:creationId xmlns:a16="http://schemas.microsoft.com/office/drawing/2014/main" xmlns="" id="{87C9A810-F2DC-3C17-39C3-21C723B88FBF}"/>
              </a:ext>
            </a:extLst>
          </p:cNvPr>
          <p:cNvSpPr/>
          <p:nvPr/>
        </p:nvSpPr>
        <p:spPr>
          <a:xfrm>
            <a:off x="4735799" y="2649145"/>
            <a:ext cx="3920646" cy="91303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rPr>
              <a:t>Phương</a:t>
            </a:r>
            <a:r>
              <a:rPr lang="en-US" sz="2000" dirty="0">
                <a:solidFill>
                  <a:schemeClr val="tx1"/>
                </a:solidFill>
              </a:rPr>
              <a:t> </a:t>
            </a:r>
            <a:r>
              <a:rPr lang="en-US" sz="2000" dirty="0" err="1">
                <a:solidFill>
                  <a:schemeClr val="tx1"/>
                </a:solidFill>
              </a:rPr>
              <a:t>tiện</a:t>
            </a:r>
            <a:r>
              <a:rPr lang="en-US" sz="2000" dirty="0">
                <a:solidFill>
                  <a:schemeClr val="tx1"/>
                </a:solidFill>
              </a:rPr>
              <a:t> </a:t>
            </a:r>
            <a:r>
              <a:rPr lang="en-US" sz="2000" dirty="0" err="1">
                <a:solidFill>
                  <a:schemeClr val="tx1"/>
                </a:solidFill>
              </a:rPr>
              <a:t>thể</a:t>
            </a:r>
            <a:r>
              <a:rPr lang="en-US" sz="2000" dirty="0">
                <a:solidFill>
                  <a:schemeClr val="tx1"/>
                </a:solidFill>
              </a:rPr>
              <a:t> </a:t>
            </a:r>
            <a:r>
              <a:rPr lang="en-US" sz="2000" dirty="0" err="1">
                <a:solidFill>
                  <a:schemeClr val="tx1"/>
                </a:solidFill>
              </a:rPr>
              <a:t>hiện</a:t>
            </a:r>
            <a:r>
              <a:rPr lang="en-US" sz="2000" dirty="0">
                <a:solidFill>
                  <a:schemeClr val="tx1"/>
                </a:solidFill>
              </a:rPr>
              <a:t> </a:t>
            </a:r>
            <a:r>
              <a:rPr lang="en-US" sz="2000" dirty="0" err="1">
                <a:solidFill>
                  <a:schemeClr val="tx1"/>
                </a:solidFill>
              </a:rPr>
              <a:t>tính</a:t>
            </a:r>
            <a:r>
              <a:rPr lang="en-US" sz="2000" dirty="0">
                <a:solidFill>
                  <a:schemeClr val="tx1"/>
                </a:solidFill>
              </a:rPr>
              <a:t> </a:t>
            </a:r>
            <a:r>
              <a:rPr lang="en-US" sz="2000" dirty="0" err="1">
                <a:solidFill>
                  <a:schemeClr val="tx1"/>
                </a:solidFill>
              </a:rPr>
              <a:t>cách</a:t>
            </a:r>
            <a:r>
              <a:rPr lang="en-US" sz="2000" dirty="0">
                <a:solidFill>
                  <a:schemeClr val="tx1"/>
                </a:solidFill>
              </a:rPr>
              <a:t> </a:t>
            </a:r>
            <a:r>
              <a:rPr lang="en-US" sz="2000" dirty="0" err="1">
                <a:solidFill>
                  <a:schemeClr val="tx1"/>
                </a:solidFill>
              </a:rPr>
              <a:t>nhân</a:t>
            </a:r>
            <a:r>
              <a:rPr lang="en-US" sz="2000" dirty="0">
                <a:solidFill>
                  <a:schemeClr val="tx1"/>
                </a:solidFill>
              </a:rPr>
              <a:t> </a:t>
            </a:r>
            <a:r>
              <a:rPr lang="en-US" sz="2000" dirty="0" err="1">
                <a:solidFill>
                  <a:schemeClr val="tx1"/>
                </a:solidFill>
              </a:rPr>
              <a:t>vật</a:t>
            </a:r>
            <a:r>
              <a:rPr lang="en-US" sz="2000" dirty="0">
                <a:solidFill>
                  <a:schemeClr val="tx1"/>
                </a:solidFill>
              </a:rPr>
              <a:t>.</a:t>
            </a:r>
          </a:p>
        </p:txBody>
      </p:sp>
      <p:pic>
        <p:nvPicPr>
          <p:cNvPr id="12" name="Picture 11">
            <a:extLst>
              <a:ext uri="{FF2B5EF4-FFF2-40B4-BE49-F238E27FC236}">
                <a16:creationId xmlns:a16="http://schemas.microsoft.com/office/drawing/2014/main" xmlns="" id="{E7413B2C-F340-6A06-390A-49E56CBF6DF9}"/>
              </a:ext>
            </a:extLst>
          </p:cNvPr>
          <p:cNvPicPr>
            <a:picLocks noChangeAspect="1"/>
          </p:cNvPicPr>
          <p:nvPr/>
        </p:nvPicPr>
        <p:blipFill rotWithShape="1">
          <a:blip r:embed="rId3"/>
          <a:srcRect l="2328" t="31566" r="81918" b="45206"/>
          <a:stretch/>
        </p:blipFill>
        <p:spPr>
          <a:xfrm rot="19074196" flipH="1">
            <a:off x="6290089" y="1576743"/>
            <a:ext cx="852794" cy="707304"/>
          </a:xfrm>
          <a:prstGeom prst="rect">
            <a:avLst/>
          </a:prstGeom>
        </p:spPr>
      </p:pic>
      <p:sp>
        <p:nvSpPr>
          <p:cNvPr id="13" name="Arrow: Down 12">
            <a:extLst>
              <a:ext uri="{FF2B5EF4-FFF2-40B4-BE49-F238E27FC236}">
                <a16:creationId xmlns:a16="http://schemas.microsoft.com/office/drawing/2014/main" xmlns="" id="{C43512E7-26F7-B6E0-8416-B5263EB26DCF}"/>
              </a:ext>
            </a:extLst>
          </p:cNvPr>
          <p:cNvSpPr/>
          <p:nvPr/>
        </p:nvSpPr>
        <p:spPr>
          <a:xfrm>
            <a:off x="6427998" y="2157531"/>
            <a:ext cx="513567" cy="548265"/>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A38C1D6E-AE12-E548-28E6-A34B2953F0D3}"/>
              </a:ext>
            </a:extLst>
          </p:cNvPr>
          <p:cNvSpPr txBox="1"/>
          <p:nvPr/>
        </p:nvSpPr>
        <p:spPr>
          <a:xfrm>
            <a:off x="421187" y="3954714"/>
            <a:ext cx="8159142" cy="400110"/>
          </a:xfrm>
          <a:prstGeom prst="rect">
            <a:avLst/>
          </a:prstGeom>
          <a:noFill/>
        </p:spPr>
        <p:txBody>
          <a:bodyPr wrap="square">
            <a:spAutoFit/>
          </a:bodyPr>
          <a:lstStyle/>
          <a:p>
            <a:pPr marL="342900" indent="-342900">
              <a:buFont typeface="Arial" panose="020B0604020202020204" pitchFamily="34" charset="0"/>
              <a:buChar char="•"/>
            </a:pPr>
            <a:r>
              <a:rPr lang="en-US" sz="2000" b="1" dirty="0" err="1">
                <a:latin typeface="Arial" panose="020B0604020202020204" pitchFamily="34" charset="0"/>
                <a:cs typeface="Arial" panose="020B0604020202020204" pitchFamily="34" charset="0"/>
              </a:rPr>
              <a:t>Bút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để thể hiện thế giới nội tâm nhân vật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7AF9EEA5-0EDC-BEEB-B74C-74E3A8D6975C}"/>
              </a:ext>
            </a:extLst>
          </p:cNvPr>
          <p:cNvPicPr>
            <a:picLocks noChangeAspect="1"/>
          </p:cNvPicPr>
          <p:nvPr/>
        </p:nvPicPr>
        <p:blipFill rotWithShape="1">
          <a:blip r:embed="rId4"/>
          <a:srcRect l="36302" r="36464" b="59602"/>
          <a:stretch/>
        </p:blipFill>
        <p:spPr>
          <a:xfrm>
            <a:off x="1138686" y="1587667"/>
            <a:ext cx="2067841" cy="172535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774"/>
        <p:cNvGrpSpPr/>
        <p:nvPr/>
      </p:nvGrpSpPr>
      <p:grpSpPr>
        <a:xfrm>
          <a:off x="0" y="0"/>
          <a:ext cx="0" cy="0"/>
          <a:chOff x="0" y="0"/>
          <a:chExt cx="0" cy="0"/>
        </a:xfrm>
      </p:grpSpPr>
      <p:sp>
        <p:nvSpPr>
          <p:cNvPr id="6" name="Arrow: Pentagon 5">
            <a:extLst>
              <a:ext uri="{FF2B5EF4-FFF2-40B4-BE49-F238E27FC236}">
                <a16:creationId xmlns:a16="http://schemas.microsoft.com/office/drawing/2014/main" xmlns="" id="{50D735F5-84A7-B50F-01F0-2532C391AD1E}"/>
              </a:ext>
            </a:extLst>
          </p:cNvPr>
          <p:cNvSpPr/>
          <p:nvPr/>
        </p:nvSpPr>
        <p:spPr>
          <a:xfrm>
            <a:off x="-2" y="259344"/>
            <a:ext cx="2229633" cy="65135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accent6"/>
                </a:solidFill>
              </a:rPr>
              <a:t>Chủ</a:t>
            </a:r>
            <a:r>
              <a:rPr lang="en-US" sz="2000" b="1" dirty="0">
                <a:solidFill>
                  <a:schemeClr val="accent6"/>
                </a:solidFill>
              </a:rPr>
              <a:t> </a:t>
            </a:r>
            <a:r>
              <a:rPr lang="en-US" sz="2000" b="1" dirty="0" err="1">
                <a:solidFill>
                  <a:schemeClr val="accent6"/>
                </a:solidFill>
              </a:rPr>
              <a:t>đề</a:t>
            </a:r>
            <a:endParaRPr lang="en-US" sz="2000" b="1" dirty="0">
              <a:solidFill>
                <a:schemeClr val="accent6"/>
              </a:solidFill>
            </a:endParaRPr>
          </a:p>
        </p:txBody>
      </p:sp>
      <p:sp>
        <p:nvSpPr>
          <p:cNvPr id="7" name="TextBox 6">
            <a:extLst>
              <a:ext uri="{FF2B5EF4-FFF2-40B4-BE49-F238E27FC236}">
                <a16:creationId xmlns:a16="http://schemas.microsoft.com/office/drawing/2014/main" xmlns="" id="{8D45007E-2FCA-9645-8148-72D6F6247183}"/>
              </a:ext>
            </a:extLst>
          </p:cNvPr>
          <p:cNvSpPr txBox="1"/>
          <p:nvPr/>
        </p:nvSpPr>
        <p:spPr>
          <a:xfrm>
            <a:off x="475988" y="962345"/>
            <a:ext cx="6488483" cy="958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Đ</a:t>
            </a:r>
            <a:r>
              <a:rPr lang="vi-VN" sz="2000" dirty="0">
                <a:effectLst/>
                <a:latin typeface="Arial" panose="020B0604020202020204" pitchFamily="34" charset="0"/>
                <a:ea typeface="Times New Roman" panose="02020603050405020304" pitchFamily="18" charset="0"/>
                <a:cs typeface="Arial" panose="020B0604020202020204" pitchFamily="34" charset="0"/>
              </a:rPr>
              <a:t>ề tài, chủ đề rộng mở, phong phú</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C</a:t>
            </a:r>
            <a:r>
              <a:rPr lang="vi-VN" sz="2000" dirty="0">
                <a:effectLst/>
                <a:latin typeface="Arial" panose="020B0604020202020204" pitchFamily="34" charset="0"/>
                <a:ea typeface="Times New Roman" panose="02020603050405020304" pitchFamily="18" charset="0"/>
                <a:cs typeface="Arial" panose="020B0604020202020204" pitchFamily="34" charset="0"/>
              </a:rPr>
              <a:t>ó giá trị nhân đạo và giá trị hiện thực sâu sắc.</a:t>
            </a:r>
            <a:endParaRPr lang="en-US" sz="2000" dirty="0">
              <a:latin typeface="Arial" panose="020B0604020202020204" pitchFamily="34" charset="0"/>
              <a:cs typeface="Arial" panose="020B0604020202020204" pitchFamily="34" charset="0"/>
            </a:endParaRPr>
          </a:p>
        </p:txBody>
      </p:sp>
      <p:sp>
        <p:nvSpPr>
          <p:cNvPr id="8" name="Arrow: Pentagon 7">
            <a:extLst>
              <a:ext uri="{FF2B5EF4-FFF2-40B4-BE49-F238E27FC236}">
                <a16:creationId xmlns:a16="http://schemas.microsoft.com/office/drawing/2014/main" xmlns="" id="{3A578FD9-DF37-8DB2-DE3B-F8C46FBC4A36}"/>
              </a:ext>
            </a:extLst>
          </p:cNvPr>
          <p:cNvSpPr/>
          <p:nvPr/>
        </p:nvSpPr>
        <p:spPr>
          <a:xfrm>
            <a:off x="-2" y="2024300"/>
            <a:ext cx="3106456" cy="65135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accent6"/>
                </a:solidFill>
              </a:rPr>
              <a:t>Giá</a:t>
            </a:r>
            <a:r>
              <a:rPr lang="en-US" sz="2000" b="1" dirty="0">
                <a:solidFill>
                  <a:schemeClr val="accent6"/>
                </a:solidFill>
              </a:rPr>
              <a:t> </a:t>
            </a:r>
            <a:r>
              <a:rPr lang="en-US" sz="2000" b="1" dirty="0" err="1">
                <a:solidFill>
                  <a:schemeClr val="accent6"/>
                </a:solidFill>
              </a:rPr>
              <a:t>trị</a:t>
            </a:r>
            <a:r>
              <a:rPr lang="en-US" sz="2000" b="1" dirty="0">
                <a:solidFill>
                  <a:schemeClr val="accent6"/>
                </a:solidFill>
              </a:rPr>
              <a:t> </a:t>
            </a:r>
            <a:r>
              <a:rPr lang="en-US" sz="2000" b="1" dirty="0" err="1">
                <a:solidFill>
                  <a:schemeClr val="accent6"/>
                </a:solidFill>
              </a:rPr>
              <a:t>nghệ</a:t>
            </a:r>
            <a:r>
              <a:rPr lang="en-US" sz="2000" b="1" dirty="0">
                <a:solidFill>
                  <a:schemeClr val="accent6"/>
                </a:solidFill>
              </a:rPr>
              <a:t> </a:t>
            </a:r>
            <a:r>
              <a:rPr lang="en-US" sz="2000" b="1" dirty="0" err="1">
                <a:solidFill>
                  <a:schemeClr val="accent6"/>
                </a:solidFill>
              </a:rPr>
              <a:t>thuật</a:t>
            </a:r>
            <a:endParaRPr lang="en-US" sz="2000" b="1" dirty="0">
              <a:solidFill>
                <a:schemeClr val="accent6"/>
              </a:solidFill>
            </a:endParaRPr>
          </a:p>
        </p:txBody>
      </p:sp>
      <p:sp>
        <p:nvSpPr>
          <p:cNvPr id="9" name="Rectangle 8">
            <a:extLst>
              <a:ext uri="{FF2B5EF4-FFF2-40B4-BE49-F238E27FC236}">
                <a16:creationId xmlns:a16="http://schemas.microsoft.com/office/drawing/2014/main" xmlns="" id="{7A83B701-38D8-CF6E-F8E3-C00B36601BC1}"/>
              </a:ext>
            </a:extLst>
          </p:cNvPr>
          <p:cNvSpPr/>
          <p:nvPr/>
        </p:nvSpPr>
        <p:spPr>
          <a:xfrm>
            <a:off x="169100" y="2882243"/>
            <a:ext cx="2768253" cy="204048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Đóng góp</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 lớn vào việc phát triển ngôn ngữ văn học và thể thơ lục bát của dân tộc</a:t>
            </a:r>
            <a:endParaRPr lang="en-US" sz="18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5A0C677A-9895-2E2D-B6AA-81EC8690CAE4}"/>
              </a:ext>
            </a:extLst>
          </p:cNvPr>
          <p:cNvSpPr/>
          <p:nvPr/>
        </p:nvSpPr>
        <p:spPr>
          <a:xfrm>
            <a:off x="3106455" y="2882243"/>
            <a:ext cx="2855936" cy="204048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Ngôn ngữ</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giản dị, gần với lời ăn tiếng nói của nhân dân, được “tinh chế” bởi ngòi bút tài hoa, điêu luyện của tác giả.</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xmlns="" id="{2010F91E-BCDB-E766-12D8-D9CC0C0BD22A}"/>
              </a:ext>
            </a:extLst>
          </p:cNvPr>
          <p:cNvSpPr/>
          <p:nvPr/>
        </p:nvSpPr>
        <p:spPr>
          <a:xfrm>
            <a:off x="6162805" y="2882244"/>
            <a:ext cx="2855936" cy="204048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 thiện và đạt tới sự nhuần nhuyễn,</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khả năng biểu đạt tình cảm của con người</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đảm nhận chức năng kể chuyện</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04"/>
        <p:cNvGrpSpPr/>
        <p:nvPr/>
      </p:nvGrpSpPr>
      <p:grpSpPr>
        <a:xfrm>
          <a:off x="0" y="0"/>
          <a:ext cx="0" cy="0"/>
          <a:chOff x="0" y="0"/>
          <a:chExt cx="0" cy="0"/>
        </a:xfrm>
      </p:grpSpPr>
      <p:sp>
        <p:nvSpPr>
          <p:cNvPr id="6" name="TextBox 5">
            <a:extLst>
              <a:ext uri="{FF2B5EF4-FFF2-40B4-BE49-F238E27FC236}">
                <a16:creationId xmlns:a16="http://schemas.microsoft.com/office/drawing/2014/main" xmlns="" id="{18671423-29AB-C445-0A12-C2C207176098}"/>
              </a:ext>
            </a:extLst>
          </p:cNvPr>
          <p:cNvSpPr txBox="1"/>
          <p:nvPr/>
        </p:nvSpPr>
        <p:spPr>
          <a:xfrm>
            <a:off x="457200" y="292003"/>
            <a:ext cx="8229600" cy="461665"/>
          </a:xfrm>
          <a:prstGeom prst="rect">
            <a:avLst/>
          </a:prstGeom>
          <a:noFill/>
        </p:spPr>
        <p:txBody>
          <a:bodyPr wrap="square" rtlCol="0">
            <a:spAutoFit/>
          </a:bodyPr>
          <a:lstStyle/>
          <a:p>
            <a:pPr algn="ctr"/>
            <a:r>
              <a:rPr lang="en-US" sz="2400" b="1" dirty="0">
                <a:solidFill>
                  <a:srgbClr val="005426"/>
                </a:solidFill>
                <a:latin typeface="Arial" panose="020B0604020202020204" pitchFamily="34" charset="0"/>
                <a:cs typeface="Arial" panose="020B0604020202020204" pitchFamily="34" charset="0"/>
              </a:rPr>
              <a:t>3. </a:t>
            </a:r>
            <a:r>
              <a:rPr lang="vi-VN"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Lời độc thoại và đối thoại trong văn bản truyện</a:t>
            </a: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xmlns="" id="{11BFDD91-2656-0609-3AE8-1D3D469E4B6E}"/>
              </a:ext>
            </a:extLst>
          </p:cNvPr>
          <p:cNvSpPr/>
          <p:nvPr/>
        </p:nvSpPr>
        <p:spPr>
          <a:xfrm>
            <a:off x="1422806" y="936544"/>
            <a:ext cx="1791221" cy="5164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cs typeface="Arial" panose="020B0604020202020204" pitchFamily="34" charset="0"/>
              </a:rPr>
              <a:t>Độc</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thoại</a:t>
            </a:r>
            <a:endParaRPr lang="en-US" sz="1800" b="1"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FE6408C-4DE2-196F-E9B5-68F5741AB2CD}"/>
              </a:ext>
            </a:extLst>
          </p:cNvPr>
          <p:cNvSpPr/>
          <p:nvPr/>
        </p:nvSpPr>
        <p:spPr>
          <a:xfrm>
            <a:off x="6015683" y="936544"/>
            <a:ext cx="1791221" cy="5164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cs typeface="Arial" panose="020B0604020202020204" pitchFamily="34" charset="0"/>
              </a:rPr>
              <a:t>Đối</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thoại</a:t>
            </a:r>
            <a:endParaRPr lang="en-US" sz="1800" b="1" dirty="0">
              <a:solidFill>
                <a:schemeClr val="tx1"/>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A0ACCC14-1F9C-E671-2606-8140159DA454}"/>
              </a:ext>
            </a:extLst>
          </p:cNvPr>
          <p:cNvCxnSpPr/>
          <p:nvPr/>
        </p:nvCxnSpPr>
        <p:spPr>
          <a:xfrm>
            <a:off x="4975895" y="1194782"/>
            <a:ext cx="0" cy="2755004"/>
          </a:xfrm>
          <a:prstGeom prst="line">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xmlns="" id="{D2F65B8A-90BC-5F54-D1A2-40C0A84BD9D8}"/>
              </a:ext>
            </a:extLst>
          </p:cNvPr>
          <p:cNvSpPr txBox="1"/>
          <p:nvPr/>
        </p:nvSpPr>
        <p:spPr>
          <a:xfrm>
            <a:off x="190794" y="1453020"/>
            <a:ext cx="4669999" cy="1287532"/>
          </a:xfrm>
          <a:prstGeom prst="rect">
            <a:avLst/>
          </a:prstGeom>
          <a:noFill/>
        </p:spPr>
        <p:txBody>
          <a:bodyPr wrap="square" rtlCol="0">
            <a:spAutoFit/>
          </a:bodyPr>
          <a:lstStyle/>
          <a:p>
            <a:pPr marL="174625" indent="-174625" algn="just">
              <a:lnSpc>
                <a:spcPct val="150000"/>
              </a:lnSpc>
              <a:buFont typeface="Arial" panose="020B0604020202020204" pitchFamily="34" charset="0"/>
              <a:buChar char="•"/>
            </a:pPr>
            <a:r>
              <a:rPr lang="vi-VN" sz="1800" dirty="0">
                <a:effectLst/>
                <a:latin typeface="Arial" panose="020B0604020202020204" pitchFamily="34" charset="0"/>
                <a:ea typeface="Times New Roman" panose="02020603050405020304" pitchFamily="18" charset="0"/>
                <a:cs typeface="Arial" panose="020B0604020202020204" pitchFamily="34" charset="0"/>
              </a:rPr>
              <a:t>Là hình thức thể hiện của lời nhân vật</a:t>
            </a:r>
            <a:r>
              <a:rPr lang="en-US" sz="1800" dirty="0">
                <a:effectLst/>
                <a:latin typeface="Arial" panose="020B0604020202020204" pitchFamily="34" charset="0"/>
                <a:ea typeface="Times New Roman" panose="02020603050405020304" pitchFamily="18" charset="0"/>
                <a:cs typeface="Arial" panose="020B0604020202020204" pitchFamily="34" charset="0"/>
              </a:rPr>
              <a:t>.</a:t>
            </a:r>
            <a:r>
              <a:rPr lang="vi-VN" sz="1800" dirty="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174625" indent="-174625" algn="just">
              <a:lnSpc>
                <a:spcPct val="150000"/>
              </a:lnSpc>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Đ</a:t>
            </a:r>
            <a:r>
              <a:rPr lang="vi-VN" sz="1800" b="1" dirty="0">
                <a:effectLst/>
                <a:latin typeface="Arial" panose="020B0604020202020204" pitchFamily="34" charset="0"/>
                <a:ea typeface="Times New Roman" panose="02020603050405020304" pitchFamily="18" charset="0"/>
                <a:cs typeface="Arial" panose="020B0604020202020204" pitchFamily="34" charset="0"/>
              </a:rPr>
              <a:t>ối tượng hướng đến</a:t>
            </a:r>
            <a:r>
              <a:rPr lang="en-US" sz="1800" dirty="0">
                <a:effectLst/>
                <a:latin typeface="Arial" panose="020B0604020202020204" pitchFamily="34" charset="0"/>
                <a:ea typeface="Times New Roman" panose="02020603050405020304" pitchFamily="18" charset="0"/>
                <a:cs typeface="Arial" panose="020B0604020202020204" pitchFamily="34" charset="0"/>
              </a:rPr>
              <a:t>:</a:t>
            </a:r>
            <a:r>
              <a:rPr lang="vi-VN" sz="1800" dirty="0">
                <a:effectLst/>
                <a:latin typeface="Arial" panose="020B0604020202020204" pitchFamily="34" charset="0"/>
                <a:ea typeface="Times New Roman" panose="02020603050405020304" pitchFamily="18" charset="0"/>
                <a:cs typeface="Arial" panose="020B0604020202020204" pitchFamily="34" charset="0"/>
              </a:rPr>
              <a:t> không phải là người tham gia đối thoại trực tiếp.</a:t>
            </a:r>
            <a:endParaRPr lang="en-US" sz="1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D52282C1-DC7A-5338-1077-C01110347DBE}"/>
              </a:ext>
            </a:extLst>
          </p:cNvPr>
          <p:cNvSpPr txBox="1"/>
          <p:nvPr/>
        </p:nvSpPr>
        <p:spPr>
          <a:xfrm>
            <a:off x="5018633" y="1399704"/>
            <a:ext cx="3785322" cy="2118529"/>
          </a:xfrm>
          <a:prstGeom prst="rect">
            <a:avLst/>
          </a:prstGeom>
          <a:noFill/>
        </p:spPr>
        <p:txBody>
          <a:bodyPr wrap="square" rtlCol="0">
            <a:spAutoFit/>
          </a:bodyPr>
          <a:lstStyle/>
          <a:p>
            <a:pPr marL="174625" indent="-174625" algn="just">
              <a:lnSpc>
                <a:spcPct val="150000"/>
              </a:lnSpc>
              <a:buFont typeface="Arial" panose="020B0604020202020204" pitchFamily="34" charset="0"/>
              <a:buChar char="•"/>
            </a:pPr>
            <a:r>
              <a:rPr lang="vi-VN" sz="1800" dirty="0">
                <a:effectLst/>
                <a:latin typeface="Arial" panose="020B0604020202020204" pitchFamily="34" charset="0"/>
                <a:ea typeface="Times New Roman" panose="02020603050405020304" pitchFamily="18" charset="0"/>
                <a:cs typeface="Arial" panose="020B0604020202020204" pitchFamily="34" charset="0"/>
              </a:rPr>
              <a:t>Là hình thức thể hiện của lời nhân vật</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a:p>
            <a:pPr marL="174625" indent="-174625" algn="just">
              <a:lnSpc>
                <a:spcPct val="150000"/>
              </a:lnSpc>
              <a:buFont typeface="Arial" panose="020B0604020202020204" pitchFamily="34" charset="0"/>
              <a:buChar char="•"/>
            </a:pPr>
            <a:r>
              <a:rPr lang="en-US" sz="1800" b="1" dirty="0">
                <a:effectLst/>
                <a:latin typeface="Arial" panose="020B0604020202020204" pitchFamily="34" charset="0"/>
                <a:ea typeface="Times New Roman" panose="02020603050405020304" pitchFamily="18" charset="0"/>
                <a:cs typeface="Arial" panose="020B0604020202020204" pitchFamily="34" charset="0"/>
              </a:rPr>
              <a:t>Đ</a:t>
            </a:r>
            <a:r>
              <a:rPr lang="vi-VN" sz="1800" b="1" dirty="0">
                <a:effectLst/>
                <a:latin typeface="Arial" panose="020B0604020202020204" pitchFamily="34" charset="0"/>
                <a:ea typeface="Times New Roman" panose="02020603050405020304" pitchFamily="18" charset="0"/>
                <a:cs typeface="Arial" panose="020B0604020202020204" pitchFamily="34" charset="0"/>
              </a:rPr>
              <a:t>ối tượng hướng đến</a:t>
            </a:r>
            <a:r>
              <a:rPr lang="en-US" sz="1800" b="1" dirty="0">
                <a:effectLst/>
                <a:latin typeface="Arial" panose="020B0604020202020204" pitchFamily="34" charset="0"/>
                <a:ea typeface="Times New Roman" panose="02020603050405020304" pitchFamily="18" charset="0"/>
                <a:cs typeface="Arial" panose="020B0604020202020204" pitchFamily="34"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vi-VN" sz="1800" dirty="0">
                <a:effectLst/>
                <a:latin typeface="Arial" panose="020B0604020202020204" pitchFamily="34" charset="0"/>
                <a:ea typeface="Times New Roman" panose="02020603050405020304" pitchFamily="18" charset="0"/>
                <a:cs typeface="Arial" panose="020B0604020202020204" pitchFamily="34" charset="0"/>
              </a:rPr>
              <a:t>một hoặc nhiều người tham gia giao tiếp trực tiếp.</a:t>
            </a:r>
            <a:endParaRPr lang="en-US" sz="18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AE6ED6B6-27F1-D37D-78CA-0F7D691BA0D7}"/>
              </a:ext>
            </a:extLst>
          </p:cNvPr>
          <p:cNvSpPr/>
          <p:nvPr/>
        </p:nvSpPr>
        <p:spPr>
          <a:xfrm>
            <a:off x="1491169" y="2867301"/>
            <a:ext cx="2899609" cy="48459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iếng nói nội tâm</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48C6F77C-7EF9-C375-5E00-0C885BC00A04}"/>
              </a:ext>
            </a:extLst>
          </p:cNvPr>
          <p:cNvSpPr txBox="1"/>
          <p:nvPr/>
        </p:nvSpPr>
        <p:spPr>
          <a:xfrm>
            <a:off x="-202977" y="3215611"/>
            <a:ext cx="1997901" cy="369332"/>
          </a:xfrm>
          <a:prstGeom prst="rect">
            <a:avLst/>
          </a:prstGeom>
          <a:noFill/>
        </p:spPr>
        <p:txBody>
          <a:bodyPr wrap="square" rtlCol="0">
            <a:spAutoFit/>
          </a:bodyPr>
          <a:lstStyle/>
          <a:p>
            <a:pPr algn="ctr"/>
            <a:r>
              <a:rPr lang="en-US" sz="1800" b="1" dirty="0" err="1"/>
              <a:t>Tái</a:t>
            </a:r>
            <a:r>
              <a:rPr lang="en-US" sz="1800" b="1" dirty="0"/>
              <a:t> </a:t>
            </a:r>
            <a:r>
              <a:rPr lang="en-US" sz="1800" b="1" dirty="0" err="1"/>
              <a:t>hiện</a:t>
            </a:r>
            <a:endParaRPr lang="en-US" sz="1800" b="1" dirty="0"/>
          </a:p>
        </p:txBody>
      </p:sp>
      <p:sp>
        <p:nvSpPr>
          <p:cNvPr id="15" name="Rectangle 14">
            <a:extLst>
              <a:ext uri="{FF2B5EF4-FFF2-40B4-BE49-F238E27FC236}">
                <a16:creationId xmlns:a16="http://schemas.microsoft.com/office/drawing/2014/main" xmlns="" id="{67083737-1975-95F0-8205-90EFA5D5E3BC}"/>
              </a:ext>
            </a:extLst>
          </p:cNvPr>
          <p:cNvSpPr/>
          <p:nvPr/>
        </p:nvSpPr>
        <p:spPr>
          <a:xfrm>
            <a:off x="1491169" y="3484070"/>
            <a:ext cx="2899609" cy="722886"/>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rạng thái cảm xúc, </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suy nghĩ của nhân vật</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0636C682-13D3-97E4-BCF3-F93BA600A78B}"/>
              </a:ext>
            </a:extLst>
          </p:cNvPr>
          <p:cNvSpPr/>
          <p:nvPr/>
        </p:nvSpPr>
        <p:spPr>
          <a:xfrm>
            <a:off x="865681" y="4412361"/>
            <a:ext cx="3706319" cy="51647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cs typeface="Arial" panose="020B0604020202020204" pitchFamily="34" charset="0"/>
              </a:rPr>
              <a:t>Độc</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thoại</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nội</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tâm</a:t>
            </a:r>
            <a:r>
              <a:rPr lang="en-US" sz="1800" b="1" dirty="0">
                <a:solidFill>
                  <a:schemeClr val="tx1"/>
                </a:solidFill>
                <a:latin typeface="Arial" panose="020B0604020202020204" pitchFamily="34" charset="0"/>
                <a:cs typeface="Arial" panose="020B0604020202020204" pitchFamily="34" charset="0"/>
              </a:rPr>
              <a:t>.</a:t>
            </a:r>
          </a:p>
        </p:txBody>
      </p:sp>
      <p:pic>
        <p:nvPicPr>
          <p:cNvPr id="18" name="Picture 17">
            <a:extLst>
              <a:ext uri="{FF2B5EF4-FFF2-40B4-BE49-F238E27FC236}">
                <a16:creationId xmlns:a16="http://schemas.microsoft.com/office/drawing/2014/main" xmlns="" id="{3D6D7CD4-F654-623A-C7ED-C9D36E363F80}"/>
              </a:ext>
            </a:extLst>
          </p:cNvPr>
          <p:cNvPicPr>
            <a:picLocks noChangeAspect="1"/>
          </p:cNvPicPr>
          <p:nvPr/>
        </p:nvPicPr>
        <p:blipFill rotWithShape="1">
          <a:blip r:embed="rId3"/>
          <a:srcRect l="44603" t="-9253" r="27067" b="57868"/>
          <a:stretch/>
        </p:blipFill>
        <p:spPr>
          <a:xfrm>
            <a:off x="367436" y="4085502"/>
            <a:ext cx="759769" cy="775196"/>
          </a:xfrm>
          <a:prstGeom prst="ellipse">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fade">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500"/>
                                        <p:tgtEl>
                                          <p:spTgt spid="1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xEl>
                                              <p:pRg st="1" end="1"/>
                                            </p:txEl>
                                          </p:spTgt>
                                        </p:tgtEl>
                                        <p:attrNameLst>
                                          <p:attrName>style.visibility</p:attrName>
                                        </p:attrNameLst>
                                      </p:cBhvr>
                                      <p:to>
                                        <p:strVal val="visible"/>
                                      </p:to>
                                    </p:set>
                                    <p:animEffect transition="in" filter="fade">
                                      <p:cBhvr>
                                        <p:cTn id="6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3" grpId="0" animBg="1"/>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7" name="TextBox 6">
            <a:extLst>
              <a:ext uri="{FF2B5EF4-FFF2-40B4-BE49-F238E27FC236}">
                <a16:creationId xmlns:a16="http://schemas.microsoft.com/office/drawing/2014/main" xmlns="" id="{C932B9FC-D51B-6A5D-9E91-233B69B6047E}"/>
              </a:ext>
            </a:extLst>
          </p:cNvPr>
          <p:cNvSpPr txBox="1"/>
          <p:nvPr/>
        </p:nvSpPr>
        <p:spPr>
          <a:xfrm>
            <a:off x="3212391" y="1969918"/>
            <a:ext cx="6194322" cy="646331"/>
          </a:xfrm>
          <a:prstGeom prst="rect">
            <a:avLst/>
          </a:prstGeom>
          <a:noFill/>
        </p:spPr>
        <p:txBody>
          <a:bodyPr wrap="square" rtlCol="0">
            <a:spAutoFit/>
          </a:bodyPr>
          <a:lstStyle/>
          <a:p>
            <a:pPr algn="ctr"/>
            <a:r>
              <a:rPr lang="en-US" sz="3600" b="1" dirty="0" smtClean="0">
                <a:solidFill>
                  <a:srgbClr val="005426"/>
                </a:solidFill>
                <a:latin typeface="Arial" panose="020B0604020202020204" pitchFamily="34" charset="0"/>
                <a:cs typeface="Arial" panose="020B0604020202020204" pitchFamily="34" charset="0"/>
              </a:rPr>
              <a:t>I/ TÌM </a:t>
            </a:r>
            <a:r>
              <a:rPr lang="en-US" sz="3600" b="1" dirty="0">
                <a:solidFill>
                  <a:srgbClr val="005426"/>
                </a:solidFill>
                <a:latin typeface="Arial" panose="020B0604020202020204" pitchFamily="34" charset="0"/>
                <a:cs typeface="Arial" panose="020B0604020202020204" pitchFamily="34" charset="0"/>
              </a:rPr>
              <a:t>HIỂU </a:t>
            </a:r>
            <a:r>
              <a:rPr lang="en-US" sz="3600" b="1" dirty="0" smtClean="0">
                <a:solidFill>
                  <a:srgbClr val="005426"/>
                </a:solidFill>
                <a:latin typeface="Arial" panose="020B0604020202020204" pitchFamily="34" charset="0"/>
                <a:cs typeface="Arial" panose="020B0604020202020204" pitchFamily="34" charset="0"/>
              </a:rPr>
              <a:t>CHUNG</a:t>
            </a:r>
            <a:endParaRPr lang="en-US" sz="3600" b="1" dirty="0">
              <a:solidFill>
                <a:srgbClr val="005426"/>
              </a:solidFill>
              <a:latin typeface="Arial" panose="020B0604020202020204" pitchFamily="34" charset="0"/>
              <a:cs typeface="Arial" panose="020B0604020202020204" pitchFamily="34" charset="0"/>
            </a:endParaRPr>
          </a:p>
        </p:txBody>
      </p:sp>
      <p:sp>
        <p:nvSpPr>
          <p:cNvPr id="4" name="Rectangle: Top Corners Snipped 3">
            <a:extLst>
              <a:ext uri="{FF2B5EF4-FFF2-40B4-BE49-F238E27FC236}">
                <a16:creationId xmlns:a16="http://schemas.microsoft.com/office/drawing/2014/main" xmlns="" id="{18E96FCB-D186-F028-D994-A85B2B99A90E}"/>
              </a:ext>
            </a:extLst>
          </p:cNvPr>
          <p:cNvSpPr/>
          <p:nvPr/>
        </p:nvSpPr>
        <p:spPr>
          <a:xfrm>
            <a:off x="3940098" y="347833"/>
            <a:ext cx="5053009" cy="1137469"/>
          </a:xfrm>
          <a:prstGeom prst="snip2SameRect">
            <a:avLst/>
          </a:prstGeom>
          <a:solidFill>
            <a:schemeClr val="accent6">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005426"/>
                </a:solidFill>
                <a:latin typeface="Arial" panose="020B0604020202020204" pitchFamily="34" charset="0"/>
                <a:cs typeface="Arial" panose="020B0604020202020204" pitchFamily="34" charset="0"/>
              </a:rPr>
              <a:t>C</a:t>
            </a:r>
            <a:r>
              <a:rPr lang="en-US" sz="4400" b="1" dirty="0" smtClean="0">
                <a:solidFill>
                  <a:srgbClr val="005426"/>
                </a:solidFill>
                <a:latin typeface="Arial" panose="020B0604020202020204" pitchFamily="34" charset="0"/>
                <a:cs typeface="Arial" panose="020B0604020202020204" pitchFamily="34" charset="0"/>
              </a:rPr>
              <a:t>. ĐỌC VĂN BẢN</a:t>
            </a:r>
            <a:endParaRPr lang="en-US" sz="4400" b="1" dirty="0">
              <a:solidFill>
                <a:srgbClr val="005426"/>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2A4F44C6-AA76-BBAE-0A31-9A2E3F1C2886}"/>
              </a:ext>
            </a:extLst>
          </p:cNvPr>
          <p:cNvPicPr>
            <a:picLocks noChangeAspect="1"/>
          </p:cNvPicPr>
          <p:nvPr/>
        </p:nvPicPr>
        <p:blipFill rotWithShape="1">
          <a:blip r:embed="rId3"/>
          <a:srcRect l="25537" r="51487" b="55335"/>
          <a:stretch/>
        </p:blipFill>
        <p:spPr>
          <a:xfrm>
            <a:off x="586329" y="554558"/>
            <a:ext cx="3510637" cy="3838969"/>
          </a:xfrm>
          <a:prstGeom prst="rect">
            <a:avLst/>
          </a:prstGeom>
        </p:spPr>
      </p:pic>
    </p:spTree>
    <p:extLst>
      <p:ext uri="{BB962C8B-B14F-4D97-AF65-F5344CB8AC3E}">
        <p14:creationId xmlns:p14="http://schemas.microsoft.com/office/powerpoint/2010/main" val="910733269"/>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811"/>
        <p:cNvGrpSpPr/>
        <p:nvPr/>
      </p:nvGrpSpPr>
      <p:grpSpPr>
        <a:xfrm>
          <a:off x="0" y="0"/>
          <a:ext cx="0" cy="0"/>
          <a:chOff x="0" y="0"/>
          <a:chExt cx="0" cy="0"/>
        </a:xfrm>
      </p:grpSpPr>
      <p:sp>
        <p:nvSpPr>
          <p:cNvPr id="20" name="Rectangle 19">
            <a:extLst>
              <a:ext uri="{FF2B5EF4-FFF2-40B4-BE49-F238E27FC236}">
                <a16:creationId xmlns:a16="http://schemas.microsoft.com/office/drawing/2014/main" xmlns="" id="{38E4E9FD-E33C-3889-2636-71D82578C69E}"/>
              </a:ext>
            </a:extLst>
          </p:cNvPr>
          <p:cNvSpPr/>
          <p:nvPr/>
        </p:nvSpPr>
        <p:spPr>
          <a:xfrm>
            <a:off x="3450920" y="375781"/>
            <a:ext cx="2242159" cy="764087"/>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426"/>
                </a:solidFill>
                <a:latin typeface="Arial" panose="020B0604020202020204" pitchFamily="34" charset="0"/>
                <a:cs typeface="Arial" panose="020B0604020202020204" pitchFamily="34" charset="0"/>
              </a:rPr>
              <a:t>1. </a:t>
            </a:r>
            <a:r>
              <a:rPr lang="en-US" sz="2400" b="1" dirty="0" err="1">
                <a:solidFill>
                  <a:srgbClr val="005426"/>
                </a:solidFill>
                <a:latin typeface="Arial" panose="020B0604020202020204" pitchFamily="34" charset="0"/>
                <a:cs typeface="Arial" panose="020B0604020202020204" pitchFamily="34" charset="0"/>
              </a:rPr>
              <a:t>Đọc</a:t>
            </a:r>
            <a:endParaRPr lang="en-US" sz="2400" b="1" dirty="0">
              <a:solidFill>
                <a:srgbClr val="005426"/>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xmlns="" id="{A3F361F1-A145-E2B5-C9BA-31B331B96113}"/>
              </a:ext>
            </a:extLst>
          </p:cNvPr>
          <p:cNvPicPr>
            <a:picLocks noChangeAspect="1"/>
          </p:cNvPicPr>
          <p:nvPr/>
        </p:nvPicPr>
        <p:blipFill rotWithShape="1">
          <a:blip r:embed="rId3"/>
          <a:srcRect l="78065" t="32257" b="26166"/>
          <a:stretch/>
        </p:blipFill>
        <p:spPr>
          <a:xfrm>
            <a:off x="0" y="2024974"/>
            <a:ext cx="2619926" cy="279330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71"/>
        <p:cNvGrpSpPr/>
        <p:nvPr/>
      </p:nvGrpSpPr>
      <p:grpSpPr>
        <a:xfrm>
          <a:off x="0" y="0"/>
          <a:ext cx="0" cy="0"/>
          <a:chOff x="0" y="0"/>
          <a:chExt cx="0" cy="0"/>
        </a:xfrm>
      </p:grpSpPr>
      <p:sp>
        <p:nvSpPr>
          <p:cNvPr id="4" name="Rectangle 3">
            <a:extLst>
              <a:ext uri="{FF2B5EF4-FFF2-40B4-BE49-F238E27FC236}">
                <a16:creationId xmlns:a16="http://schemas.microsoft.com/office/drawing/2014/main" xmlns="" id="{CEB8CA2C-86F4-B64D-97A3-C279E219C40B}"/>
              </a:ext>
            </a:extLst>
          </p:cNvPr>
          <p:cNvSpPr/>
          <p:nvPr/>
        </p:nvSpPr>
        <p:spPr>
          <a:xfrm>
            <a:off x="1591815" y="311146"/>
            <a:ext cx="5960369" cy="576197"/>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426"/>
                </a:solidFill>
                <a:latin typeface="Arial" panose="020B0604020202020204" pitchFamily="34" charset="0"/>
                <a:cs typeface="Arial" panose="020B0604020202020204" pitchFamily="34" charset="0"/>
              </a:rPr>
              <a:t>2. </a:t>
            </a:r>
            <a:r>
              <a:rPr lang="vi-VN"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Tìm hiểu chung về tác giả, tác phẩm</a:t>
            </a: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542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556806DF-DBE3-D4AE-C74E-B81197C7AD61}"/>
              </a:ext>
            </a:extLst>
          </p:cNvPr>
          <p:cNvSpPr txBox="1"/>
          <p:nvPr/>
        </p:nvSpPr>
        <p:spPr>
          <a:xfrm>
            <a:off x="2855932" y="1001722"/>
            <a:ext cx="3006246" cy="400110"/>
          </a:xfrm>
          <a:prstGeom prst="rect">
            <a:avLst/>
          </a:prstGeom>
          <a:noFill/>
        </p:spPr>
        <p:txBody>
          <a:bodyPr wrap="square" rtlCol="0">
            <a:spAutoFit/>
          </a:bodyPr>
          <a:lstStyle/>
          <a:p>
            <a:pPr algn="ctr"/>
            <a:r>
              <a:rPr lang="en-US" sz="2000" b="1" dirty="0">
                <a:solidFill>
                  <a:srgbClr val="005426"/>
                </a:solidFill>
                <a:latin typeface="Arial" panose="020B0604020202020204" pitchFamily="34" charset="0"/>
                <a:cs typeface="Arial" panose="020B0604020202020204" pitchFamily="34" charset="0"/>
              </a:rPr>
              <a:t>a. </a:t>
            </a:r>
            <a:r>
              <a:rPr lang="en-US" sz="2000" b="1" dirty="0" err="1">
                <a:solidFill>
                  <a:srgbClr val="005426"/>
                </a:solidFill>
                <a:latin typeface="Arial" panose="020B0604020202020204" pitchFamily="34" charset="0"/>
                <a:cs typeface="Arial" panose="020B0604020202020204" pitchFamily="34" charset="0"/>
              </a:rPr>
              <a:t>Tác</a:t>
            </a:r>
            <a:r>
              <a:rPr lang="en-US" sz="2000" b="1" dirty="0">
                <a:solidFill>
                  <a:srgbClr val="005426"/>
                </a:solidFill>
                <a:latin typeface="Arial" panose="020B0604020202020204" pitchFamily="34" charset="0"/>
                <a:cs typeface="Arial" panose="020B0604020202020204" pitchFamily="34" charset="0"/>
              </a:rPr>
              <a:t> </a:t>
            </a:r>
            <a:r>
              <a:rPr lang="en-US" sz="2000" b="1" dirty="0" err="1">
                <a:solidFill>
                  <a:srgbClr val="005426"/>
                </a:solidFill>
                <a:latin typeface="Arial" panose="020B0604020202020204" pitchFamily="34" charset="0"/>
                <a:cs typeface="Arial" panose="020B0604020202020204" pitchFamily="34" charset="0"/>
              </a:rPr>
              <a:t>giả</a:t>
            </a:r>
            <a:endParaRPr lang="en-US" sz="2000" b="1" dirty="0">
              <a:solidFill>
                <a:srgbClr val="005426"/>
              </a:solidFill>
              <a:latin typeface="Arial" panose="020B0604020202020204" pitchFamily="34" charset="0"/>
              <a:cs typeface="Arial" panose="020B0604020202020204" pitchFamily="34" charset="0"/>
            </a:endParaRPr>
          </a:p>
        </p:txBody>
      </p:sp>
      <p:pic>
        <p:nvPicPr>
          <p:cNvPr id="8194" name="Picture 2" descr="Giới thiệu tác giả Nguyễn Du">
            <a:extLst>
              <a:ext uri="{FF2B5EF4-FFF2-40B4-BE49-F238E27FC236}">
                <a16:creationId xmlns:a16="http://schemas.microsoft.com/office/drawing/2014/main" xmlns="" id="{07B81EDA-C2DD-A433-4316-410AB41CE3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18" r="38244" b="15053"/>
          <a:stretch/>
        </p:blipFill>
        <p:spPr bwMode="auto">
          <a:xfrm>
            <a:off x="745381" y="1401832"/>
            <a:ext cx="2110551" cy="2581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Top Corners Snipped 5">
            <a:extLst>
              <a:ext uri="{FF2B5EF4-FFF2-40B4-BE49-F238E27FC236}">
                <a16:creationId xmlns:a16="http://schemas.microsoft.com/office/drawing/2014/main" xmlns="" id="{06BF1EC9-FABB-9C88-B744-2554E92ECF54}"/>
              </a:ext>
            </a:extLst>
          </p:cNvPr>
          <p:cNvSpPr/>
          <p:nvPr/>
        </p:nvSpPr>
        <p:spPr>
          <a:xfrm>
            <a:off x="432059" y="3725107"/>
            <a:ext cx="2718148" cy="945715"/>
          </a:xfrm>
          <a:prstGeom prst="snip2Same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Nguyễn Du </a:t>
            </a:r>
            <a:endParaRPr lang="en-US"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(1765 – 1820)</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10D876A0-B539-DFE8-4EC8-9EA3674F4427}"/>
              </a:ext>
            </a:extLst>
          </p:cNvPr>
          <p:cNvSpPr txBox="1"/>
          <p:nvPr/>
        </p:nvSpPr>
        <p:spPr>
          <a:xfrm>
            <a:off x="3169254" y="1403837"/>
            <a:ext cx="5907839" cy="286232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b="1" dirty="0" err="1">
                <a:latin typeface="Arial" panose="020B0604020202020204" pitchFamily="34" charset="0"/>
                <a:cs typeface="Arial" panose="020B0604020202020204" pitchFamily="34" charset="0"/>
              </a:rPr>
              <a:t>Quê</a:t>
            </a:r>
            <a:r>
              <a:rPr lang="en-US" sz="2000" dirty="0">
                <a:latin typeface="Arial" panose="020B0604020202020204" pitchFamily="34" charset="0"/>
                <a:cs typeface="Arial" panose="020B0604020202020204" pitchFamily="34" charset="0"/>
              </a:rPr>
              <a:t>: Nghi Xuân, </a:t>
            </a:r>
            <a:r>
              <a:rPr lang="en-US" sz="2000" dirty="0" err="1">
                <a:latin typeface="Arial" panose="020B0604020202020204" pitchFamily="34" charset="0"/>
                <a:cs typeface="Arial" panose="020B0604020202020204" pitchFamily="34" charset="0"/>
              </a:rPr>
              <a:t>trấn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Nghệ</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An (nay </a:t>
            </a:r>
            <a:r>
              <a:rPr lang="en-US" sz="2000" dirty="0" err="1" smtClean="0">
                <a:latin typeface="Arial" panose="020B0604020202020204" pitchFamily="34" charset="0"/>
                <a:cs typeface="Arial" panose="020B0604020202020204" pitchFamily="34" charset="0"/>
              </a:rPr>
              <a:t>là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Tĩnh</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en-US" sz="2000" b="1" dirty="0" err="1">
                <a:latin typeface="Arial" panose="020B0604020202020204" pitchFamily="34" charset="0"/>
                <a:cs typeface="Arial" panose="020B0604020202020204" pitchFamily="34" charset="0"/>
              </a:rPr>
              <a:t>Cuộc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đời</a:t>
            </a:r>
            <a:r>
              <a:rPr lang="en-US" sz="2000" dirty="0">
                <a:latin typeface="Arial" panose="020B0604020202020204" pitchFamily="34" charset="0"/>
                <a:cs typeface="Arial" panose="020B0604020202020204" pitchFamily="34" charset="0"/>
              </a:rPr>
              <a:t>: G</a:t>
            </a:r>
            <a:r>
              <a:rPr lang="vi-VN" sz="2000" dirty="0">
                <a:effectLst/>
                <a:latin typeface="Arial" panose="020B0604020202020204" pitchFamily="34" charset="0"/>
                <a:ea typeface="Times New Roman" panose="02020603050405020304" pitchFamily="18" charset="0"/>
                <a:cs typeface="Arial" panose="020B0604020202020204" pitchFamily="34" charset="0"/>
              </a:rPr>
              <a:t>ắn với thời đại lịch sử đầy biến động</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Con </a:t>
            </a:r>
            <a:r>
              <a:rPr lang="en-US" sz="2000" b="1"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vốn tri thức uyên bác, vốn sống phong phú, am hiểu sâu sắc về con người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trái tim mang nặng nỗi thương đời.</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randombar(horizontal)">
                                      <p:cBhvr>
                                        <p:cTn id="17" dur="500"/>
                                        <p:tgtEl>
                                          <p:spTgt spid="819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95"/>
        <p:cNvGrpSpPr/>
        <p:nvPr/>
      </p:nvGrpSpPr>
      <p:grpSpPr>
        <a:xfrm>
          <a:off x="0" y="0"/>
          <a:ext cx="0" cy="0"/>
          <a:chOff x="0" y="0"/>
          <a:chExt cx="0" cy="0"/>
        </a:xfrm>
      </p:grpSpPr>
      <p:sp>
        <p:nvSpPr>
          <p:cNvPr id="4" name="TextBox 3">
            <a:extLst>
              <a:ext uri="{FF2B5EF4-FFF2-40B4-BE49-F238E27FC236}">
                <a16:creationId xmlns:a16="http://schemas.microsoft.com/office/drawing/2014/main" xmlns="" id="{E54E4A33-F136-4C52-23E4-5BC6F90F7A0A}"/>
              </a:ext>
            </a:extLst>
          </p:cNvPr>
          <p:cNvSpPr txBox="1"/>
          <p:nvPr/>
        </p:nvSpPr>
        <p:spPr>
          <a:xfrm>
            <a:off x="2282912" y="306707"/>
            <a:ext cx="4578176"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Sự </a:t>
            </a:r>
            <a:r>
              <a:rPr lang="en-US" sz="2000" b="1" dirty="0" err="1">
                <a:latin typeface="Arial" panose="020B0604020202020204" pitchFamily="34" charset="0"/>
                <a:cs typeface="Arial" panose="020B0604020202020204" pitchFamily="34" charset="0"/>
              </a:rPr>
              <a:t>nghiệp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văn</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chương</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pic>
        <p:nvPicPr>
          <p:cNvPr id="9222" name="Picture 6" descr="Những tác phẩm đặc sắc của Đại thi hào Nguyễn Du">
            <a:extLst>
              <a:ext uri="{FF2B5EF4-FFF2-40B4-BE49-F238E27FC236}">
                <a16:creationId xmlns:a16="http://schemas.microsoft.com/office/drawing/2014/main" xmlns="" id="{11660F71-04C6-2208-0A51-735BD19BB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19" y="1884683"/>
            <a:ext cx="3308028" cy="2806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E1CB31A-2045-8114-F76E-766C168811F6}"/>
              </a:ext>
            </a:extLst>
          </p:cNvPr>
          <p:cNvSpPr txBox="1"/>
          <p:nvPr/>
        </p:nvSpPr>
        <p:spPr>
          <a:xfrm>
            <a:off x="238406" y="741264"/>
            <a:ext cx="8667187" cy="95866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effectLst/>
                <a:latin typeface="Arial" panose="020B0604020202020204" pitchFamily="34" charset="0"/>
                <a:ea typeface="Times New Roman" panose="02020603050405020304" pitchFamily="18" charset="0"/>
                <a:cs typeface="Arial" panose="020B0604020202020204" pitchFamily="34" charset="0"/>
              </a:rPr>
              <a:t>a tập thơ </a:t>
            </a:r>
            <a:r>
              <a:rPr lang="vi-VN" sz="2000" b="1" dirty="0">
                <a:effectLst/>
                <a:latin typeface="Arial" panose="020B0604020202020204" pitchFamily="34" charset="0"/>
                <a:ea typeface="Times New Roman" panose="02020603050405020304" pitchFamily="18" charset="0"/>
                <a:cs typeface="Arial" panose="020B0604020202020204" pitchFamily="34" charset="0"/>
              </a:rPr>
              <a:t>chữ Hán </a:t>
            </a:r>
            <a:r>
              <a:rPr lang="vi-VN"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i="1" dirty="0">
                <a:effectLst/>
                <a:latin typeface="Arial" panose="020B0604020202020204" pitchFamily="34" charset="0"/>
                <a:ea typeface="Times New Roman" panose="02020603050405020304" pitchFamily="18" charset="0"/>
                <a:cs typeface="Arial" panose="020B0604020202020204" pitchFamily="34" charset="0"/>
              </a:rPr>
              <a:t>Thanh Hiên thi tập, Nam trung tạp ngâm, Bắc hành tạp lục</a:t>
            </a:r>
            <a:r>
              <a:rPr lang="vi-VN" sz="2000" dirty="0">
                <a:effectLst/>
                <a:latin typeface="Arial" panose="020B0604020202020204" pitchFamily="34" charset="0"/>
                <a:ea typeface="Times New Roman" panose="02020603050405020304" pitchFamily="18" charset="0"/>
                <a:cs typeface="Arial" panose="020B0604020202020204" pitchFamily="34" charset="0"/>
              </a:rPr>
              <a: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224" name="Picture 8" descr="Sách Khai Tâm - Thơ Chữ Hán - Nguyễn Du - Nguyễn Du">
            <a:extLst>
              <a:ext uri="{FF2B5EF4-FFF2-40B4-BE49-F238E27FC236}">
                <a16:creationId xmlns:a16="http://schemas.microsoft.com/office/drawing/2014/main" xmlns="" id="{0BCF683C-DD6D-C7D7-FB9E-D1C8BEB835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01" t="5963" r="8201" b="5963"/>
          <a:stretch/>
        </p:blipFill>
        <p:spPr bwMode="auto">
          <a:xfrm>
            <a:off x="688933" y="1884683"/>
            <a:ext cx="1828800" cy="280649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Mua Thơ Chữ Hán Nguyễn Du | Tiki">
            <a:extLst>
              <a:ext uri="{FF2B5EF4-FFF2-40B4-BE49-F238E27FC236}">
                <a16:creationId xmlns:a16="http://schemas.microsoft.com/office/drawing/2014/main" xmlns="" id="{3B5FBCB9-B5BD-0DDE-2D8B-BBB5FB38E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666" y="1850236"/>
            <a:ext cx="1883440" cy="2840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arn(inVertical)">
                                      <p:cBhvr>
                                        <p:cTn id="12" dur="500"/>
                                        <p:tgtEl>
                                          <p:spTgt spid="9224"/>
                                        </p:tgtEl>
                                      </p:cBhvr>
                                    </p:animEffect>
                                  </p:childTnLst>
                                </p:cTn>
                              </p:par>
                              <p:par>
                                <p:cTn id="13" presetID="16" presetClass="entr" presetSubtype="21" fill="hold" nodeType="withEffect">
                                  <p:stCondLst>
                                    <p:cond delay="0"/>
                                  </p:stCondLst>
                                  <p:childTnLst>
                                    <p:set>
                                      <p:cBhvr>
                                        <p:cTn id="14" dur="1" fill="hold">
                                          <p:stCondLst>
                                            <p:cond delay="0"/>
                                          </p:stCondLst>
                                        </p:cTn>
                                        <p:tgtEl>
                                          <p:spTgt spid="9226"/>
                                        </p:tgtEl>
                                        <p:attrNameLst>
                                          <p:attrName>style.visibility</p:attrName>
                                        </p:attrNameLst>
                                      </p:cBhvr>
                                      <p:to>
                                        <p:strVal val="visible"/>
                                      </p:to>
                                    </p:set>
                                    <p:animEffect transition="in" filter="barn(inVertical)">
                                      <p:cBhvr>
                                        <p:cTn id="15" dur="500"/>
                                        <p:tgtEl>
                                          <p:spTgt spid="9226"/>
                                        </p:tgtEl>
                                      </p:cBhvr>
                                    </p:animEffect>
                                  </p:childTnLst>
                                </p:cTn>
                              </p:par>
                              <p:par>
                                <p:cTn id="16" presetID="16" presetClass="entr" presetSubtype="21" fill="hold" nodeType="with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barn(inVertical)">
                                      <p:cBhvr>
                                        <p:cTn id="1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57"/>
        <p:cNvGrpSpPr/>
        <p:nvPr/>
      </p:nvGrpSpPr>
      <p:grpSpPr>
        <a:xfrm>
          <a:off x="0" y="0"/>
          <a:ext cx="0" cy="0"/>
          <a:chOff x="0" y="0"/>
          <a:chExt cx="0" cy="0"/>
        </a:xfrm>
      </p:grpSpPr>
      <p:sp>
        <p:nvSpPr>
          <p:cNvPr id="4" name="Rectangle 3">
            <a:extLst>
              <a:ext uri="{FF2B5EF4-FFF2-40B4-BE49-F238E27FC236}">
                <a16:creationId xmlns:a16="http://schemas.microsoft.com/office/drawing/2014/main" xmlns="" id="{1C84341A-BA7B-7514-3062-EBB6D176D010}"/>
              </a:ext>
            </a:extLst>
          </p:cNvPr>
          <p:cNvSpPr/>
          <p:nvPr/>
        </p:nvSpPr>
        <p:spPr>
          <a:xfrm>
            <a:off x="1217418" y="0"/>
            <a:ext cx="6501008" cy="7397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effectLst/>
                <a:ea typeface="Times New Roman" panose="02020603050405020304" pitchFamily="18" charset="0"/>
              </a:rPr>
              <a:t>Một số câu chuyện tình yêu trong văn học:</a:t>
            </a:r>
            <a:endParaRPr lang="en-US" sz="2400" b="1" dirty="0"/>
          </a:p>
        </p:txBody>
      </p:sp>
      <p:pic>
        <p:nvPicPr>
          <p:cNvPr id="1026" name="Picture 2" descr="Phân tích nhân vật Thị trong Vợ nhặt cực hay (24 Mẫu)">
            <a:extLst>
              <a:ext uri="{FF2B5EF4-FFF2-40B4-BE49-F238E27FC236}">
                <a16:creationId xmlns:a16="http://schemas.microsoft.com/office/drawing/2014/main" xmlns="" id="{87C21E8B-990F-14AA-BED8-4E8F208BE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58" y="739747"/>
            <a:ext cx="3311146" cy="2200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32E744D5-16F5-D6AA-8997-F0975197658E}"/>
              </a:ext>
            </a:extLst>
          </p:cNvPr>
          <p:cNvSpPr txBox="1"/>
          <p:nvPr/>
        </p:nvSpPr>
        <p:spPr>
          <a:xfrm>
            <a:off x="121358" y="2908312"/>
            <a:ext cx="3311146" cy="958660"/>
          </a:xfrm>
          <a:prstGeom prst="rect">
            <a:avLst/>
          </a:prstGeom>
          <a:noFill/>
        </p:spPr>
        <p:txBody>
          <a:bodyPr wrap="square" rtlCol="0">
            <a:spAutoFit/>
          </a:bodyPr>
          <a:lstStyle/>
          <a:p>
            <a:pPr algn="ctr">
              <a:lnSpc>
                <a:spcPct val="150000"/>
              </a:lnSpc>
            </a:pPr>
            <a:r>
              <a:rPr lang="vi-VN" sz="2000" i="1" dirty="0">
                <a:solidFill>
                  <a:srgbClr val="000000"/>
                </a:solidFill>
                <a:effectLst/>
                <a:latin typeface="+mn-lt"/>
                <a:ea typeface="Times New Roman" panose="02020603050405020304" pitchFamily="18" charset="0"/>
              </a:rPr>
              <a:t>Tràng – Thị trong “Vợ nhặt” (Kim Lân)</a:t>
            </a:r>
            <a:r>
              <a:rPr lang="en-US" sz="2000" i="1" dirty="0">
                <a:solidFill>
                  <a:srgbClr val="000000"/>
                </a:solidFill>
                <a:effectLst/>
                <a:latin typeface="+mn-lt"/>
                <a:ea typeface="Times New Roman" panose="02020603050405020304" pitchFamily="18" charset="0"/>
              </a:rPr>
              <a:t>.</a:t>
            </a:r>
            <a:endParaRPr lang="en-US" sz="2000" dirty="0">
              <a:latin typeface="+mn-lt"/>
            </a:endParaRPr>
          </a:p>
        </p:txBody>
      </p:sp>
      <p:pic>
        <p:nvPicPr>
          <p:cNvPr id="8" name="Picture 2" descr="Bài thơ &quot;Thuyền và Biển&quot; | Xuân Quỳnh">
            <a:extLst>
              <a:ext uri="{FF2B5EF4-FFF2-40B4-BE49-F238E27FC236}">
                <a16:creationId xmlns:a16="http://schemas.microsoft.com/office/drawing/2014/main" xmlns="" id="{C79A7DAB-DE74-D2A0-EB80-04C3009AB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357" y="797341"/>
            <a:ext cx="3549516" cy="1997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xmlns="" id="{D29C345F-D16E-1BF2-B77C-3642CCEA72BD}"/>
              </a:ext>
            </a:extLst>
          </p:cNvPr>
          <p:cNvSpPr txBox="1"/>
          <p:nvPr/>
        </p:nvSpPr>
        <p:spPr>
          <a:xfrm>
            <a:off x="7379688" y="904438"/>
            <a:ext cx="1645366" cy="1477328"/>
          </a:xfrm>
          <a:prstGeom prst="rect">
            <a:avLst/>
          </a:prstGeom>
          <a:noFill/>
        </p:spPr>
        <p:txBody>
          <a:bodyPr wrap="square">
            <a:spAutoFit/>
          </a:bodyPr>
          <a:lstStyle/>
          <a:p>
            <a:pPr algn="ctr">
              <a:lnSpc>
                <a:spcPct val="150000"/>
              </a:lnSpc>
            </a:pPr>
            <a:r>
              <a:rPr lang="vi-VN"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“Thuyền và biển” (Xuân Quỳnh)</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 name="Picture 4" descr="Tình yêu của Chí Phèo và Thị Nở hay nhất (5 mẫu) - Văn 11">
            <a:extLst>
              <a:ext uri="{FF2B5EF4-FFF2-40B4-BE49-F238E27FC236}">
                <a16:creationId xmlns:a16="http://schemas.microsoft.com/office/drawing/2014/main" xmlns="" id="{85CF55D9-D655-703D-0B33-B78F444786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7626" y="3026190"/>
            <a:ext cx="3768247" cy="2047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7C2CE026-DE1C-C837-C2F0-E16EEA3BA17F}"/>
              </a:ext>
            </a:extLst>
          </p:cNvPr>
          <p:cNvSpPr txBox="1"/>
          <p:nvPr/>
        </p:nvSpPr>
        <p:spPr>
          <a:xfrm>
            <a:off x="6558775" y="3190881"/>
            <a:ext cx="2466279" cy="1477328"/>
          </a:xfrm>
          <a:prstGeom prst="rect">
            <a:avLst/>
          </a:prstGeom>
          <a:noFill/>
        </p:spPr>
        <p:txBody>
          <a:bodyPr wrap="square">
            <a:spAutoFit/>
          </a:bodyPr>
          <a:lstStyle/>
          <a:p>
            <a:pPr algn="ctr">
              <a:lnSpc>
                <a:spcPct val="150000"/>
              </a:lnSpc>
            </a:pPr>
            <a:r>
              <a:rPr lang="vi-VN"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Chí Phèo – Thị Nở </a:t>
            </a:r>
            <a:endPar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“Chí Phèo” (Nam Cao)</a:t>
            </a:r>
            <a:r>
              <a:rPr lang="en-US"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24"/>
        <p:cNvGrpSpPr/>
        <p:nvPr/>
      </p:nvGrpSpPr>
      <p:grpSpPr>
        <a:xfrm>
          <a:off x="0" y="0"/>
          <a:ext cx="0" cy="0"/>
          <a:chOff x="0" y="0"/>
          <a:chExt cx="0" cy="0"/>
        </a:xfrm>
      </p:grpSpPr>
      <p:sp>
        <p:nvSpPr>
          <p:cNvPr id="4" name="TextBox 3">
            <a:extLst>
              <a:ext uri="{FF2B5EF4-FFF2-40B4-BE49-F238E27FC236}">
                <a16:creationId xmlns:a16="http://schemas.microsoft.com/office/drawing/2014/main" xmlns="" id="{679C9973-91E8-2F0C-F313-BE3B247489FC}"/>
              </a:ext>
            </a:extLst>
          </p:cNvPr>
          <p:cNvSpPr txBox="1"/>
          <p:nvPr/>
        </p:nvSpPr>
        <p:spPr>
          <a:xfrm>
            <a:off x="355488" y="881968"/>
            <a:ext cx="3932760" cy="32669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M</a:t>
            </a:r>
            <a:r>
              <a:rPr lang="vi-VN" sz="2000" dirty="0">
                <a:effectLst/>
                <a:latin typeface="Arial" panose="020B0604020202020204" pitchFamily="34" charset="0"/>
                <a:ea typeface="Times New Roman" panose="02020603050405020304" pitchFamily="18" charset="0"/>
                <a:cs typeface="Arial" panose="020B0604020202020204" pitchFamily="34" charset="0"/>
              </a:rPr>
              <a:t>ột số tác phẩm </a:t>
            </a:r>
            <a:r>
              <a:rPr lang="vi-VN" sz="2000" b="1" dirty="0">
                <a:effectLst/>
                <a:latin typeface="Arial" panose="020B0604020202020204" pitchFamily="34" charset="0"/>
                <a:ea typeface="Times New Roman" panose="02020603050405020304" pitchFamily="18" charset="0"/>
                <a:cs typeface="Arial" panose="020B0604020202020204" pitchFamily="34" charset="0"/>
              </a:rPr>
              <a:t>chữ Nôm</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a:t>
            </a:r>
            <a:r>
              <a:rPr lang="vi-VN" sz="2000" i="1" dirty="0">
                <a:effectLst/>
                <a:latin typeface="Arial" panose="020B0604020202020204" pitchFamily="34" charset="0"/>
                <a:ea typeface="Times New Roman" panose="02020603050405020304" pitchFamily="18" charset="0"/>
                <a:cs typeface="Arial" panose="020B0604020202020204" pitchFamily="34" charset="0"/>
              </a:rPr>
              <a:t>Văn tế sống hai cô gái Trường Lưu, Thác lời trai phường nón, Văn tế thập loại chúng sinh, Truyện Kiều</a:t>
            </a:r>
            <a:r>
              <a:rPr lang="vi-VN"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dirty="0" err="1">
                <a:latin typeface="Arial" panose="020B0604020202020204" pitchFamily="34" charset="0"/>
                <a:ea typeface="Times New Roman" panose="02020603050405020304" pitchFamily="18" charset="0"/>
                <a:cs typeface="Arial" panose="020B0604020202020204" pitchFamily="34" charset="0"/>
              </a:rPr>
              <a:t>Nguyễn</a:t>
            </a:r>
            <a:r>
              <a:rPr lang="en-US" sz="2000" dirty="0">
                <a:latin typeface="Arial" panose="020B0604020202020204" pitchFamily="34" charset="0"/>
                <a:ea typeface="Times New Roman" panose="02020603050405020304" pitchFamily="18" charset="0"/>
                <a:cs typeface="Arial" panose="020B0604020202020204" pitchFamily="34" charset="0"/>
              </a:rPr>
              <a:t> Du </a:t>
            </a:r>
            <a:r>
              <a:rPr lang="en-US" sz="2000" dirty="0" err="1">
                <a:latin typeface="Arial" panose="020B0604020202020204" pitchFamily="34" charset="0"/>
                <a:ea typeface="Times New Roman" panose="02020603050405020304" pitchFamily="18" charset="0"/>
                <a:cs typeface="Arial" panose="020B0604020202020204" pitchFamily="34" charset="0"/>
              </a:rPr>
              <a:t>được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mệnh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danh</a:t>
            </a:r>
            <a:r>
              <a:rPr lang="en-US" sz="2000" dirty="0">
                <a:latin typeface="Arial" panose="020B0604020202020204" pitchFamily="34" charset="0"/>
                <a:ea typeface="Times New Roman" panose="02020603050405020304" pitchFamily="18" charset="0"/>
                <a:cs typeface="Arial" panose="020B0604020202020204" pitchFamily="34" charset="0"/>
              </a:rPr>
              <a:t> l</a:t>
            </a:r>
            <a:r>
              <a:rPr lang="vi-VN" sz="2000" dirty="0">
                <a:effectLst/>
                <a:latin typeface="Arial" panose="020B0604020202020204" pitchFamily="34" charset="0"/>
                <a:ea typeface="Times New Roman" panose="02020603050405020304" pitchFamily="18" charset="0"/>
                <a:cs typeface="Arial" panose="020B0604020202020204" pitchFamily="34" charset="0"/>
              </a:rPr>
              <a:t>à đại thi hào của dân tộc.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44" name="Picture 4" descr="Tuyển Tập Văn Tế Đại Thi Hào Nguyễn Du">
            <a:extLst>
              <a:ext uri="{FF2B5EF4-FFF2-40B4-BE49-F238E27FC236}">
                <a16:creationId xmlns:a16="http://schemas.microsoft.com/office/drawing/2014/main" xmlns="" id="{A5791E05-3B90-7A06-9535-27054EA15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100"/>
            <a:ext cx="1916482" cy="2958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6" name="Picture 6" descr="Chiêu Hồn Thập Loại Chúng Sinh - Nguyễn Du">
            <a:extLst>
              <a:ext uri="{FF2B5EF4-FFF2-40B4-BE49-F238E27FC236}">
                <a16:creationId xmlns:a16="http://schemas.microsoft.com/office/drawing/2014/main" xmlns="" id="{8DF7F7D9-5B7E-53BC-AD50-8DC3AB03B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241" y="1420336"/>
            <a:ext cx="1755373" cy="2582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8" name="Picture 8" descr="Nguyễn Du và Truyện Kiều - Tài sản tinh thần vô giá của dân tộc | Ban Dân  vận Trung ương">
            <a:extLst>
              <a:ext uri="{FF2B5EF4-FFF2-40B4-BE49-F238E27FC236}">
                <a16:creationId xmlns:a16="http://schemas.microsoft.com/office/drawing/2014/main" xmlns="" id="{E3A55947-E358-44F6-6361-1BD70611B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234" y="2395869"/>
            <a:ext cx="1916482" cy="2582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randombar(horizontal)">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randombar(horizontal)">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randombar(horizontal)">
                                      <p:cBhvr>
                                        <p:cTn id="22" dur="500"/>
                                        <p:tgtEl>
                                          <p:spTgt spid="102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54"/>
        <p:cNvGrpSpPr/>
        <p:nvPr/>
      </p:nvGrpSpPr>
      <p:grpSpPr>
        <a:xfrm>
          <a:off x="0" y="0"/>
          <a:ext cx="0" cy="0"/>
          <a:chOff x="0" y="0"/>
          <a:chExt cx="0" cy="0"/>
        </a:xfrm>
      </p:grpSpPr>
      <p:sp>
        <p:nvSpPr>
          <p:cNvPr id="7" name="TextBox 6">
            <a:extLst>
              <a:ext uri="{FF2B5EF4-FFF2-40B4-BE49-F238E27FC236}">
                <a16:creationId xmlns:a16="http://schemas.microsoft.com/office/drawing/2014/main" xmlns="" id="{B66C339E-30E6-B615-CFA8-AFCE9CB87E94}"/>
              </a:ext>
            </a:extLst>
          </p:cNvPr>
          <p:cNvSpPr txBox="1"/>
          <p:nvPr/>
        </p:nvSpPr>
        <p:spPr>
          <a:xfrm>
            <a:off x="2286000" y="457695"/>
            <a:ext cx="4572000"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b. Tác phẩm </a:t>
            </a:r>
            <a:r>
              <a:rPr lang="vi-VN" sz="2000" b="1" i="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Truyện Kiều</a:t>
            </a:r>
            <a:r>
              <a:rPr lang="en-US" sz="2000" b="1" i="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266" name="Picture 2" descr="Truyện Kiều : Bản Kỷ Niệm 250 Năm Năm Sinh Đại Thi Hào Nguyễn Du">
            <a:extLst>
              <a:ext uri="{FF2B5EF4-FFF2-40B4-BE49-F238E27FC236}">
                <a16:creationId xmlns:a16="http://schemas.microsoft.com/office/drawing/2014/main" xmlns="" id="{E709D75C-C79B-9DCC-57B7-6E93599FF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926" y="1184667"/>
            <a:ext cx="2259574" cy="3501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30F0F15F-3118-FD61-7554-353D9D1B4A12}"/>
              </a:ext>
            </a:extLst>
          </p:cNvPr>
          <p:cNvSpPr txBox="1"/>
          <p:nvPr/>
        </p:nvSpPr>
        <p:spPr>
          <a:xfrm>
            <a:off x="352103" y="1070912"/>
            <a:ext cx="5895306" cy="332398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K</a:t>
            </a:r>
            <a:r>
              <a:rPr lang="vi-VN"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iệt tác </a:t>
            </a:r>
            <a:r>
              <a:rPr lang="vi-VN"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của Nguyễn Du và của nền văn học dân tộc</a:t>
            </a:r>
            <a:r>
              <a:rPr lang="en-US"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50000"/>
              </a:lnSpc>
              <a:buFont typeface="Arial" panose="020B0604020202020204" pitchFamily="34" charset="0"/>
              <a:buChar char="•"/>
            </a:pPr>
            <a:r>
              <a:rPr lang="en-US"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C</a:t>
            </a:r>
            <a:r>
              <a:rPr lang="vi-VN"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ốt truyện</a:t>
            </a:r>
            <a:r>
              <a:rPr lang="en-US"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a:t>
            </a:r>
            <a:r>
              <a:rPr lang="vi-VN"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từ </a:t>
            </a:r>
            <a:r>
              <a:rPr lang="vi-VN" sz="2000" i="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Kim Vân Kiều truyện</a:t>
            </a:r>
            <a:r>
              <a:rPr lang="en-US" sz="2000" i="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a:solidFill>
                  <a:srgbClr val="040C28"/>
                </a:solidFill>
                <a:latin typeface="Arial" panose="020B0604020202020204" pitchFamily="34" charset="0"/>
                <a:ea typeface="Times New Roman" panose="02020603050405020304" pitchFamily="18" charset="0"/>
                <a:cs typeface="Arial" panose="020B0604020202020204" pitchFamily="34" charset="0"/>
              </a:rPr>
              <a:t>(</a:t>
            </a:r>
            <a:r>
              <a:rPr lang="vi-VN"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Thanh Tâm Tài Nhân </a:t>
            </a:r>
            <a:r>
              <a:rPr lang="en-US"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Trung Quốc) </a:t>
            </a:r>
            <a:endParaRPr lang="en-US" sz="2000" dirty="0" smtClean="0">
              <a:solidFill>
                <a:srgbClr val="040C28"/>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b="1" dirty="0" err="1" smtClean="0">
                <a:solidFill>
                  <a:srgbClr val="040C28"/>
                </a:solidFill>
                <a:effectLst/>
                <a:latin typeface="Arial" panose="020B0604020202020204" pitchFamily="34" charset="0"/>
                <a:ea typeface="Times New Roman" panose="02020603050405020304" pitchFamily="18" charset="0"/>
                <a:cs typeface="Arial" panose="020B0604020202020204" pitchFamily="34" charset="0"/>
              </a:rPr>
              <a:t>Ngôn</a:t>
            </a:r>
            <a:r>
              <a:rPr lang="en-US" sz="2000" b="1" dirty="0" smtClean="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40C28"/>
                </a:solidFill>
                <a:effectLst/>
                <a:latin typeface="Arial" panose="020B0604020202020204" pitchFamily="34" charset="0"/>
                <a:ea typeface="Times New Roman" panose="02020603050405020304" pitchFamily="18" charset="0"/>
                <a:cs typeface="Arial" panose="020B0604020202020204" pitchFamily="34" charset="0"/>
              </a:rPr>
              <a:t>ngữ</a:t>
            </a:r>
            <a:r>
              <a:rPr lang="en-US"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40C28"/>
                </a:solidFill>
                <a:effectLst/>
                <a:latin typeface="Arial" panose="020B0604020202020204" pitchFamily="34" charset="0"/>
                <a:ea typeface="Times New Roman" panose="02020603050405020304" pitchFamily="18" charset="0"/>
                <a:cs typeface="Arial" panose="020B0604020202020204" pitchFamily="34" charset="0"/>
              </a:rPr>
              <a:t>thể</a:t>
            </a:r>
            <a:r>
              <a:rPr lang="en-US" sz="2000" b="1"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40C28"/>
                </a:solidFill>
                <a:effectLst/>
                <a:latin typeface="Arial" panose="020B0604020202020204" pitchFamily="34" charset="0"/>
                <a:ea typeface="Times New Roman" panose="02020603050405020304" pitchFamily="18" charset="0"/>
                <a:cs typeface="Arial" panose="020B0604020202020204" pitchFamily="34" charset="0"/>
              </a:rPr>
              <a:t>loại</a:t>
            </a:r>
            <a:r>
              <a:rPr lang="en-US" sz="2000" b="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a:t>
            </a:r>
            <a:r>
              <a:rPr lang="en-US" sz="2000" dirty="0" err="1">
                <a:solidFill>
                  <a:srgbClr val="040C28"/>
                </a:solidFill>
                <a:effectLst/>
                <a:latin typeface="Arial" panose="020B0604020202020204" pitchFamily="34" charset="0"/>
                <a:ea typeface="Times New Roman" panose="02020603050405020304" pitchFamily="18" charset="0"/>
                <a:cs typeface="Arial" panose="020B0604020202020204" pitchFamily="34" charset="0"/>
              </a:rPr>
              <a:t>dân</a:t>
            </a:r>
            <a:r>
              <a:rPr lang="en-US"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effectLst/>
                <a:latin typeface="Arial" panose="020B0604020202020204" pitchFamily="34" charset="0"/>
                <a:ea typeface="Times New Roman" panose="02020603050405020304" pitchFamily="18" charset="0"/>
                <a:cs typeface="Arial" panose="020B0604020202020204" pitchFamily="34" charset="0"/>
              </a:rPr>
              <a:t>tộc</a:t>
            </a:r>
            <a:r>
              <a:rPr lang="en-US"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50000"/>
              </a:lnSpc>
              <a:buFont typeface="Arial" panose="020B0604020202020204" pitchFamily="34" charset="0"/>
              <a:buChar char="•"/>
            </a:pPr>
            <a:r>
              <a:rPr lang="en-US" sz="2000" b="1" dirty="0" err="1">
                <a:solidFill>
                  <a:srgbClr val="040C28"/>
                </a:solidFill>
                <a:latin typeface="Arial" panose="020B0604020202020204" pitchFamily="34" charset="0"/>
                <a:ea typeface="Times New Roman" panose="02020603050405020304" pitchFamily="18" charset="0"/>
                <a:cs typeface="Arial" panose="020B0604020202020204" pitchFamily="34" charset="0"/>
              </a:rPr>
              <a:t>Cảm</a:t>
            </a:r>
            <a:r>
              <a:rPr lang="en-US" sz="2000" b="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40C28"/>
                </a:solidFill>
                <a:latin typeface="Arial" panose="020B0604020202020204" pitchFamily="34" charset="0"/>
                <a:ea typeface="Times New Roman" panose="02020603050405020304" pitchFamily="18" charset="0"/>
                <a:cs typeface="Arial" panose="020B0604020202020204" pitchFamily="34" charset="0"/>
              </a:rPr>
              <a:t>hứng</a:t>
            </a:r>
            <a:r>
              <a:rPr lang="en-US" sz="2000" b="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40C28"/>
                </a:solidFill>
                <a:latin typeface="Arial" panose="020B0604020202020204" pitchFamily="34" charset="0"/>
                <a:ea typeface="Times New Roman" panose="02020603050405020304" pitchFamily="18" charset="0"/>
                <a:cs typeface="Arial" panose="020B0604020202020204" pitchFamily="34" charset="0"/>
              </a:rPr>
              <a:t>những</a:t>
            </a:r>
            <a:r>
              <a:rPr lang="en-US" sz="2000" i="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40C28"/>
                </a:solidFill>
                <a:latin typeface="Arial" panose="020B0604020202020204" pitchFamily="34" charset="0"/>
                <a:ea typeface="Times New Roman" panose="02020603050405020304" pitchFamily="18" charset="0"/>
                <a:cs typeface="Arial" panose="020B0604020202020204" pitchFamily="34" charset="0"/>
              </a:rPr>
              <a:t>điều</a:t>
            </a:r>
            <a:r>
              <a:rPr lang="en-US" sz="2000" i="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40C28"/>
                </a:solidFill>
                <a:latin typeface="Arial" panose="020B0604020202020204" pitchFamily="34" charset="0"/>
                <a:ea typeface="Times New Roman" panose="02020603050405020304" pitchFamily="18" charset="0"/>
                <a:cs typeface="Arial" panose="020B0604020202020204" pitchFamily="34" charset="0"/>
              </a:rPr>
              <a:t>trông</a:t>
            </a:r>
            <a:r>
              <a:rPr lang="en-US" sz="2000" i="1"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040C28"/>
                </a:solidFill>
                <a:latin typeface="Arial" panose="020B0604020202020204" pitchFamily="34" charset="0"/>
                <a:ea typeface="Times New Roman" panose="02020603050405020304" pitchFamily="18" charset="0"/>
                <a:cs typeface="Arial" panose="020B0604020202020204" pitchFamily="34" charset="0"/>
              </a:rPr>
              <a:t>thấy</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ngòi</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bút</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thiên</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40C28"/>
                </a:solidFill>
                <a:latin typeface="Arial" panose="020B0604020202020204" pitchFamily="34" charset="0"/>
                <a:ea typeface="Times New Roman" panose="02020603050405020304" pitchFamily="18" charset="0"/>
                <a:cs typeface="Arial" panose="020B0604020202020204" pitchFamily="34" charset="0"/>
              </a:rPr>
              <a:t>tài</a:t>
            </a:r>
            <a:r>
              <a:rPr lang="en-US" sz="2000" dirty="0">
                <a:solidFill>
                  <a:srgbClr val="040C28"/>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40C28"/>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40"/>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8BB2B324-BE45-F533-FB11-BF55B9C9B143}"/>
              </a:ext>
            </a:extLst>
          </p:cNvPr>
          <p:cNvSpPr/>
          <p:nvPr/>
        </p:nvSpPr>
        <p:spPr>
          <a:xfrm>
            <a:off x="338202" y="413359"/>
            <a:ext cx="2154477" cy="6638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accent6"/>
                </a:solidFill>
              </a:rPr>
              <a:t>Truyện</a:t>
            </a:r>
            <a:r>
              <a:rPr lang="en-US" sz="2000" b="1" dirty="0">
                <a:solidFill>
                  <a:schemeClr val="accent6"/>
                </a:solidFill>
              </a:rPr>
              <a:t> </a:t>
            </a:r>
            <a:r>
              <a:rPr lang="en-US" sz="2000" b="1" dirty="0" err="1">
                <a:solidFill>
                  <a:schemeClr val="accent6"/>
                </a:solidFill>
              </a:rPr>
              <a:t>Kiều</a:t>
            </a:r>
            <a:endParaRPr lang="en-US" sz="2000" b="1" dirty="0">
              <a:solidFill>
                <a:schemeClr val="accent6"/>
              </a:solidFill>
            </a:endParaRPr>
          </a:p>
        </p:txBody>
      </p:sp>
      <p:sp>
        <p:nvSpPr>
          <p:cNvPr id="11" name="Rectangle: Rounded Corners 10">
            <a:extLst>
              <a:ext uri="{FF2B5EF4-FFF2-40B4-BE49-F238E27FC236}">
                <a16:creationId xmlns:a16="http://schemas.microsoft.com/office/drawing/2014/main" xmlns="" id="{B813D887-2E04-DD1E-A2AD-35BD8F6B745F}"/>
              </a:ext>
            </a:extLst>
          </p:cNvPr>
          <p:cNvSpPr/>
          <p:nvPr/>
        </p:nvSpPr>
        <p:spPr>
          <a:xfrm>
            <a:off x="1766168" y="1378646"/>
            <a:ext cx="7215597" cy="6638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G</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iá trị nhân đạo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lớn lao và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giá trị hiện thực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sâu sắc</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FA30D7C1-5F8F-3E0B-72B5-4EAA5568DAAE}"/>
              </a:ext>
            </a:extLst>
          </p:cNvPr>
          <p:cNvSpPr/>
          <p:nvPr/>
        </p:nvSpPr>
        <p:spPr>
          <a:xfrm>
            <a:off x="1766170" y="2294612"/>
            <a:ext cx="7215598" cy="66387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B</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ày tỏ nỗi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xót thương</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đồng cảm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với những số phận bi kịch</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38157765-A665-77BF-BE7D-A1D9A77F0275}"/>
              </a:ext>
            </a:extLst>
          </p:cNvPr>
          <p:cNvSpPr/>
          <p:nvPr/>
        </p:nvSpPr>
        <p:spPr>
          <a:xfrm>
            <a:off x="1766169" y="3192574"/>
            <a:ext cx="7215596" cy="81419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K</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hẳng định,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a:t>
            </a:r>
            <a:r>
              <a:rPr lang="en-US"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ề</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cao vẻ đẹp</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quyền sống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 những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khát vọng chính đáng</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của con người</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195B67BB-7696-E419-0DCA-DB4FFE0F85CF}"/>
              </a:ext>
            </a:extLst>
          </p:cNvPr>
          <p:cNvSpPr/>
          <p:nvPr/>
        </p:nvSpPr>
        <p:spPr>
          <a:xfrm>
            <a:off x="1766169" y="4240849"/>
            <a:ext cx="7215596" cy="814192"/>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T</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ố cáo</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lên án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thực trạng của một xã hội mà đồng tiền và cái ác “lên ngôi”</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cxnSp>
        <p:nvCxnSpPr>
          <p:cNvPr id="16" name="Connector: Elbow 15">
            <a:extLst>
              <a:ext uri="{FF2B5EF4-FFF2-40B4-BE49-F238E27FC236}">
                <a16:creationId xmlns:a16="http://schemas.microsoft.com/office/drawing/2014/main" xmlns="" id="{54C8E45B-F607-9565-35FD-3889C31BDF83}"/>
              </a:ext>
            </a:extLst>
          </p:cNvPr>
          <p:cNvCxnSpPr>
            <a:cxnSpLocks/>
            <a:endCxn id="11" idx="1"/>
          </p:cNvCxnSpPr>
          <p:nvPr/>
        </p:nvCxnSpPr>
        <p:spPr>
          <a:xfrm>
            <a:off x="977030" y="1077238"/>
            <a:ext cx="789138" cy="633348"/>
          </a:xfrm>
          <a:prstGeom prst="bentConnector3">
            <a:avLst>
              <a:gd name="adj1" fmla="val -46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xmlns="" id="{A2501908-A7CF-0763-949F-443BBB4B6806}"/>
              </a:ext>
            </a:extLst>
          </p:cNvPr>
          <p:cNvCxnSpPr>
            <a:cxnSpLocks/>
            <a:endCxn id="12" idx="1"/>
          </p:cNvCxnSpPr>
          <p:nvPr/>
        </p:nvCxnSpPr>
        <p:spPr>
          <a:xfrm rot="16200000" flipH="1">
            <a:off x="596943" y="1457325"/>
            <a:ext cx="1549314" cy="78914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Connector: Elbow 20">
            <a:extLst>
              <a:ext uri="{FF2B5EF4-FFF2-40B4-BE49-F238E27FC236}">
                <a16:creationId xmlns:a16="http://schemas.microsoft.com/office/drawing/2014/main" xmlns="" id="{618242CC-3197-6564-2067-7088D776D5F9}"/>
              </a:ext>
            </a:extLst>
          </p:cNvPr>
          <p:cNvCxnSpPr>
            <a:cxnSpLocks/>
            <a:endCxn id="13" idx="1"/>
          </p:cNvCxnSpPr>
          <p:nvPr/>
        </p:nvCxnSpPr>
        <p:spPr>
          <a:xfrm rot="16200000" flipH="1">
            <a:off x="110383" y="1943884"/>
            <a:ext cx="2522432" cy="78914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xmlns="" id="{4726A2F1-9B96-3E91-EBAD-07AB12F3CB0F}"/>
              </a:ext>
            </a:extLst>
          </p:cNvPr>
          <p:cNvCxnSpPr>
            <a:cxnSpLocks/>
            <a:endCxn id="14" idx="1"/>
          </p:cNvCxnSpPr>
          <p:nvPr/>
        </p:nvCxnSpPr>
        <p:spPr>
          <a:xfrm rot="16200000" flipH="1">
            <a:off x="-413756" y="2468020"/>
            <a:ext cx="3570708" cy="789142"/>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934"/>
        <p:cNvGrpSpPr/>
        <p:nvPr/>
      </p:nvGrpSpPr>
      <p:grpSpPr>
        <a:xfrm>
          <a:off x="0" y="0"/>
          <a:ext cx="0" cy="0"/>
          <a:chOff x="0" y="0"/>
          <a:chExt cx="0" cy="0"/>
        </a:xfrm>
      </p:grpSpPr>
      <p:sp>
        <p:nvSpPr>
          <p:cNvPr id="6" name="Rectangle 5">
            <a:extLst>
              <a:ext uri="{FF2B5EF4-FFF2-40B4-BE49-F238E27FC236}">
                <a16:creationId xmlns:a16="http://schemas.microsoft.com/office/drawing/2014/main" xmlns="" id="{E749260C-1BD8-A6DC-36F0-E69C7C5B8D07}"/>
              </a:ext>
            </a:extLst>
          </p:cNvPr>
          <p:cNvSpPr/>
          <p:nvPr/>
        </p:nvSpPr>
        <p:spPr>
          <a:xfrm>
            <a:off x="1784958" y="500420"/>
            <a:ext cx="2323579" cy="626301"/>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5426"/>
                </a:solidFill>
                <a:latin typeface="Arial" panose="020B0604020202020204" pitchFamily="34" charset="0"/>
                <a:cs typeface="Arial" panose="020B0604020202020204" pitchFamily="34" charset="0"/>
              </a:rPr>
              <a:t>Em </a:t>
            </a:r>
            <a:r>
              <a:rPr lang="en-US" sz="2400" b="1" dirty="0" err="1">
                <a:solidFill>
                  <a:srgbClr val="005426"/>
                </a:solidFill>
                <a:latin typeface="Arial" panose="020B0604020202020204" pitchFamily="34" charset="0"/>
                <a:cs typeface="Arial" panose="020B0604020202020204" pitchFamily="34" charset="0"/>
              </a:rPr>
              <a:t>có</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biết</a:t>
            </a:r>
            <a:r>
              <a:rPr lang="en-US" sz="2400" b="1" dirty="0">
                <a:solidFill>
                  <a:srgbClr val="005426"/>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xmlns="" id="{EB7A9930-36BC-B20B-2833-89FE5DD21B59}"/>
              </a:ext>
            </a:extLst>
          </p:cNvPr>
          <p:cNvSpPr txBox="1"/>
          <p:nvPr/>
        </p:nvSpPr>
        <p:spPr>
          <a:xfrm>
            <a:off x="372647" y="1225783"/>
            <a:ext cx="4925861" cy="3266985"/>
          </a:xfrm>
          <a:prstGeom prst="rect">
            <a:avLst/>
          </a:prstGeom>
          <a:noFill/>
        </p:spPr>
        <p:txBody>
          <a:bodyPr wrap="square">
            <a:spAutoFit/>
          </a:bodyPr>
          <a:lstStyle/>
          <a:p>
            <a:pPr algn="just">
              <a:lnSpc>
                <a:spcPct val="150000"/>
              </a:lnSpc>
              <a:tabLst>
                <a:tab pos="90170" algn="l"/>
                <a:tab pos="180340" algn="l"/>
                <a:tab pos="270510" algn="l"/>
              </a:tabLst>
            </a:pPr>
            <a:r>
              <a:rPr lang="vi-VN" sz="2000" i="1" dirty="0">
                <a:effectLst/>
                <a:latin typeface="Arial" panose="020B0604020202020204" pitchFamily="34" charset="0"/>
                <a:ea typeface="Times New Roman" panose="02020603050405020304" pitchFamily="18" charset="0"/>
                <a:cs typeface="Arial" panose="020B0604020202020204" pitchFamily="34" charset="0"/>
              </a:rPr>
              <a:t>“Truyện Kiều” đã hoà nhập vào đời sống tinh thần của dân tộc, hình thành nên những sinh hoạt văn hoá, văn học độc đáo của người Việt như vịnh Kiều, lẩy Kiều, đố Kiều,... Tác phẩm đã được dịch ra khoảng hai mươi ngôn - ngữ với hơn bảy mươi bản dịch</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xmlns="" id="{868B7C70-C532-DE98-EC6D-8DA7C9B7A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354" y="350107"/>
            <a:ext cx="3088079" cy="463525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 name="TextBox 4">
            <a:extLst>
              <a:ext uri="{FF2B5EF4-FFF2-40B4-BE49-F238E27FC236}">
                <a16:creationId xmlns:a16="http://schemas.microsoft.com/office/drawing/2014/main" xmlns="" id="{A23C405A-712C-BF2E-9D83-665058EC5E83}"/>
              </a:ext>
            </a:extLst>
          </p:cNvPr>
          <p:cNvSpPr txBox="1"/>
          <p:nvPr/>
        </p:nvSpPr>
        <p:spPr>
          <a:xfrm>
            <a:off x="2358757" y="195407"/>
            <a:ext cx="4572000"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c. Đoạn trích </a:t>
            </a:r>
            <a:r>
              <a:rPr lang="vi-VN" sz="2000" b="1" i="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Kim – Kiều gặp gỡ</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290" name="Picture 2" descr="Soạn bài Kim - Kiều gặp gỡ | Hay nhất Soạn văn 9 Kết nối tri thức">
            <a:extLst>
              <a:ext uri="{FF2B5EF4-FFF2-40B4-BE49-F238E27FC236}">
                <a16:creationId xmlns:a16="http://schemas.microsoft.com/office/drawing/2014/main" xmlns="" id="{8AC657CB-CC34-7A54-16B6-2F5A99D1D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091" y="955712"/>
            <a:ext cx="3058370" cy="18883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044548D-BFA7-6CB4-A083-C3E07E4F75B7}"/>
              </a:ext>
            </a:extLst>
          </p:cNvPr>
          <p:cNvSpPr txBox="1"/>
          <p:nvPr/>
        </p:nvSpPr>
        <p:spPr>
          <a:xfrm>
            <a:off x="327275" y="898765"/>
            <a:ext cx="4244725" cy="872034"/>
          </a:xfrm>
          <a:prstGeom prst="rect">
            <a:avLst/>
          </a:prstGeom>
          <a:noFill/>
        </p:spPr>
        <p:txBody>
          <a:bodyPr wrap="square" rtlCol="0">
            <a:spAutoFit/>
          </a:bodyPr>
          <a:lstStyle/>
          <a:p>
            <a:pPr algn="just">
              <a:lnSpc>
                <a:spcPct val="150000"/>
              </a:lnSpc>
            </a:pPr>
            <a:r>
              <a:rPr lang="en-US" sz="1800" b="1" dirty="0" err="1">
                <a:latin typeface="Arial" panose="020B0604020202020204" pitchFamily="34" charset="0"/>
                <a:cs typeface="Arial" panose="020B0604020202020204" pitchFamily="34" charset="0"/>
              </a:rPr>
              <a:t>Vị</a:t>
            </a:r>
            <a:r>
              <a:rPr lang="en-US" sz="1800" b="1" dirty="0">
                <a:latin typeface="Arial" panose="020B0604020202020204" pitchFamily="34" charset="0"/>
                <a:cs typeface="Arial" panose="020B0604020202020204" pitchFamily="34" charset="0"/>
              </a:rPr>
              <a:t> </a:t>
            </a:r>
            <a:r>
              <a:rPr lang="en-US" sz="1800" b="1" dirty="0" err="1">
                <a:latin typeface="Arial" panose="020B0604020202020204" pitchFamily="34" charset="0"/>
                <a:cs typeface="Arial" panose="020B0604020202020204" pitchFamily="34" charset="0"/>
              </a:rPr>
              <a:t>trí</a:t>
            </a:r>
            <a:r>
              <a:rPr lang="en-US" sz="1800" dirty="0">
                <a:latin typeface="Arial" panose="020B0604020202020204" pitchFamily="34" charset="0"/>
                <a:cs typeface="Arial" panose="020B0604020202020204" pitchFamily="34" charset="0"/>
              </a:rPr>
              <a:t>:  </a:t>
            </a:r>
            <a:r>
              <a:rPr lang="vi-VN" sz="1800" dirty="0">
                <a:effectLst/>
                <a:latin typeface="Arial" panose="020B0604020202020204" pitchFamily="34" charset="0"/>
                <a:ea typeface="Times New Roman" panose="02020603050405020304" pitchFamily="18" charset="0"/>
                <a:cs typeface="Arial" panose="020B0604020202020204" pitchFamily="34" charset="0"/>
              </a:rPr>
              <a:t>phần 1 của cốt truyện (</a:t>
            </a:r>
            <a:r>
              <a:rPr lang="vi-VN" sz="1800" i="1" dirty="0">
                <a:effectLst/>
                <a:latin typeface="Arial" panose="020B0604020202020204" pitchFamily="34" charset="0"/>
                <a:ea typeface="Times New Roman" panose="02020603050405020304" pitchFamily="18" charset="0"/>
                <a:cs typeface="Arial" panose="020B0604020202020204" pitchFamily="34" charset="0"/>
              </a:rPr>
              <a:t>gặp gỡ</a:t>
            </a:r>
            <a:r>
              <a:rPr lang="vi-VN" sz="1800" dirty="0">
                <a:effectLst/>
                <a:latin typeface="Arial" panose="020B0604020202020204" pitchFamily="34" charset="0"/>
                <a:ea typeface="Times New Roman" panose="02020603050405020304" pitchFamily="18" charset="0"/>
                <a:cs typeface="Arial" panose="020B0604020202020204" pitchFamily="34" charset="0"/>
              </a:rPr>
              <a:t>) từ câu 141 đến câu 184</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21119349-165F-BC79-9ADB-A7B306F0FD48}"/>
              </a:ext>
            </a:extLst>
          </p:cNvPr>
          <p:cNvSpPr/>
          <p:nvPr/>
        </p:nvSpPr>
        <p:spPr>
          <a:xfrm>
            <a:off x="176964" y="1898873"/>
            <a:ext cx="4432614" cy="2156791"/>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Nhân tiết Thanh minh, Thuý Kiều cùng hai em du xuân, tình cờ gặp ngôi mộ của Đạm Tiên, một ca nữ nổi danh tài sắc mà bạc mệnh. Thuý Kiều đã bày tỏ niềm cảm thương sâu sắc cho thân phận Đạm Tiên.</a:t>
            </a:r>
            <a:endParaRPr lang="en-US" sz="1800"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6E6243AA-B769-8FF4-211C-FADF99E8DC7D}"/>
              </a:ext>
            </a:extLst>
          </p:cNvPr>
          <p:cNvSpPr/>
          <p:nvPr/>
        </p:nvSpPr>
        <p:spPr>
          <a:xfrm>
            <a:off x="4758293" y="2977268"/>
            <a:ext cx="4208743" cy="200021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 ở đây, nàng đã gặp Kim Trọng, giữa hai người lập tức nảy sinh tình cảm yêu thương, quyến luyến. Thuý Kiều trở về nhà với tâm trạng “</a:t>
            </a:r>
            <a:r>
              <a:rPr lang="vi-VN" sz="18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ng</a:t>
            </a:r>
            <a:r>
              <a:rPr lang="en-US" sz="1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ổ</a:t>
            </a:r>
            <a:r>
              <a:rPr lang="vi-VN" sz="18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ngang trăm mối”.</a:t>
            </a:r>
            <a:endParaRPr lang="en-US" sz="1800"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BE8EC994-4B9A-D82E-FB35-F493ACDC1FE8}"/>
              </a:ext>
            </a:extLst>
          </p:cNvPr>
          <p:cNvPicPr>
            <a:picLocks noChangeAspect="1"/>
          </p:cNvPicPr>
          <p:nvPr/>
        </p:nvPicPr>
        <p:blipFill rotWithShape="1">
          <a:blip r:embed="rId4"/>
          <a:srcRect l="2328" t="31566" r="81918" b="45206"/>
          <a:stretch/>
        </p:blipFill>
        <p:spPr>
          <a:xfrm rot="13536498" flipH="1" flipV="1">
            <a:off x="4576156" y="1393707"/>
            <a:ext cx="852794" cy="707304"/>
          </a:xfrm>
          <a:prstGeom prst="rect">
            <a:avLst/>
          </a:prstGeom>
        </p:spPr>
      </p:pic>
      <p:pic>
        <p:nvPicPr>
          <p:cNvPr id="10" name="Picture 9">
            <a:extLst>
              <a:ext uri="{FF2B5EF4-FFF2-40B4-BE49-F238E27FC236}">
                <a16:creationId xmlns:a16="http://schemas.microsoft.com/office/drawing/2014/main" xmlns="" id="{2B0D7AE8-E471-1AFE-ED41-2B2E6E7AE003}"/>
              </a:ext>
            </a:extLst>
          </p:cNvPr>
          <p:cNvPicPr>
            <a:picLocks noChangeAspect="1"/>
          </p:cNvPicPr>
          <p:nvPr/>
        </p:nvPicPr>
        <p:blipFill rotWithShape="1">
          <a:blip r:embed="rId4"/>
          <a:srcRect l="2328" t="31566" r="81918" b="45206"/>
          <a:stretch/>
        </p:blipFill>
        <p:spPr>
          <a:xfrm rot="3910103" flipH="1" flipV="1">
            <a:off x="3959311" y="4088341"/>
            <a:ext cx="852794" cy="70730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randombar(horizontal)">
                                      <p:cBhvr>
                                        <p:cTn id="17" dur="5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7" name="TextBox 6">
            <a:extLst>
              <a:ext uri="{FF2B5EF4-FFF2-40B4-BE49-F238E27FC236}">
                <a16:creationId xmlns:a16="http://schemas.microsoft.com/office/drawing/2014/main" xmlns="" id="{C932B9FC-D51B-6A5D-9E91-233B69B6047E}"/>
              </a:ext>
            </a:extLst>
          </p:cNvPr>
          <p:cNvSpPr txBox="1"/>
          <p:nvPr/>
        </p:nvSpPr>
        <p:spPr>
          <a:xfrm>
            <a:off x="-285948" y="2797278"/>
            <a:ext cx="6194322" cy="646331"/>
          </a:xfrm>
          <a:prstGeom prst="rect">
            <a:avLst/>
          </a:prstGeom>
          <a:noFill/>
        </p:spPr>
        <p:txBody>
          <a:bodyPr wrap="square" rtlCol="0">
            <a:spAutoFit/>
          </a:bodyPr>
          <a:lstStyle/>
          <a:p>
            <a:pPr algn="ctr"/>
            <a:r>
              <a:rPr lang="en-US" sz="3600" b="1" dirty="0">
                <a:solidFill>
                  <a:srgbClr val="005426"/>
                </a:solidFill>
                <a:latin typeface="Arial" panose="020B0604020202020204" pitchFamily="34" charset="0"/>
                <a:cs typeface="Arial" panose="020B0604020202020204" pitchFamily="34" charset="0"/>
              </a:rPr>
              <a:t>TÌM HIỂU CHI TIẾT</a:t>
            </a:r>
          </a:p>
        </p:txBody>
      </p:sp>
      <p:sp>
        <p:nvSpPr>
          <p:cNvPr id="3" name="Rectangle: Top Corners Snipped 2">
            <a:extLst>
              <a:ext uri="{FF2B5EF4-FFF2-40B4-BE49-F238E27FC236}">
                <a16:creationId xmlns:a16="http://schemas.microsoft.com/office/drawing/2014/main" xmlns="" id="{43D049CB-0793-7708-C281-06193F9FBDE3}"/>
              </a:ext>
            </a:extLst>
          </p:cNvPr>
          <p:cNvSpPr/>
          <p:nvPr/>
        </p:nvSpPr>
        <p:spPr>
          <a:xfrm>
            <a:off x="2112930" y="1208754"/>
            <a:ext cx="1275735" cy="1137469"/>
          </a:xfrm>
          <a:prstGeom prst="snip2SameRect">
            <a:avLst/>
          </a:pr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4400" b="1" dirty="0">
              <a:latin typeface="Arial" panose="020B0604020202020204" pitchFamily="34" charset="0"/>
              <a:cs typeface="Arial" panose="020B0604020202020204" pitchFamily="34" charset="0"/>
            </a:endParaRPr>
          </a:p>
        </p:txBody>
      </p:sp>
      <p:sp>
        <p:nvSpPr>
          <p:cNvPr id="4" name="Rectangle: Top Corners Snipped 3">
            <a:extLst>
              <a:ext uri="{FF2B5EF4-FFF2-40B4-BE49-F238E27FC236}">
                <a16:creationId xmlns:a16="http://schemas.microsoft.com/office/drawing/2014/main" xmlns="" id="{1FCB0FBD-3A56-111B-5950-23E98D7EF7FB}"/>
              </a:ext>
            </a:extLst>
          </p:cNvPr>
          <p:cNvSpPr/>
          <p:nvPr/>
        </p:nvSpPr>
        <p:spPr>
          <a:xfrm>
            <a:off x="2042876" y="1262832"/>
            <a:ext cx="1275735" cy="1137469"/>
          </a:xfrm>
          <a:prstGeom prst="snip2SameRect">
            <a:avLst/>
          </a:prstGeom>
          <a:solidFill>
            <a:schemeClr val="accent6">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005426"/>
                </a:solidFill>
                <a:latin typeface="Arial" panose="020B0604020202020204" pitchFamily="34" charset="0"/>
                <a:cs typeface="Arial" panose="020B0604020202020204" pitchFamily="34" charset="0"/>
              </a:rPr>
              <a:t>II.</a:t>
            </a:r>
            <a:endParaRPr lang="en-US" sz="4400" b="1" dirty="0">
              <a:solidFill>
                <a:srgbClr val="005426"/>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5E1E0A1F-7794-0A74-FCB4-07B372615CB3}"/>
              </a:ext>
            </a:extLst>
          </p:cNvPr>
          <p:cNvPicPr>
            <a:picLocks noChangeAspect="1"/>
          </p:cNvPicPr>
          <p:nvPr/>
        </p:nvPicPr>
        <p:blipFill rotWithShape="1">
          <a:blip r:embed="rId3"/>
          <a:srcRect l="77273" t="48191"/>
          <a:stretch/>
        </p:blipFill>
        <p:spPr>
          <a:xfrm>
            <a:off x="5060727" y="417072"/>
            <a:ext cx="3093303" cy="3966458"/>
          </a:xfrm>
          <a:prstGeom prst="rect">
            <a:avLst/>
          </a:prstGeom>
        </p:spPr>
      </p:pic>
    </p:spTree>
    <p:extLst>
      <p:ext uri="{BB962C8B-B14F-4D97-AF65-F5344CB8AC3E}">
        <p14:creationId xmlns:p14="http://schemas.microsoft.com/office/powerpoint/2010/main" val="177897004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986"/>
        <p:cNvGrpSpPr/>
        <p:nvPr/>
      </p:nvGrpSpPr>
      <p:grpSpPr>
        <a:xfrm>
          <a:off x="0" y="0"/>
          <a:ext cx="0" cy="0"/>
          <a:chOff x="0" y="0"/>
          <a:chExt cx="0" cy="0"/>
        </a:xfrm>
      </p:grpSpPr>
      <p:sp>
        <p:nvSpPr>
          <p:cNvPr id="6" name="Rectangle 5">
            <a:extLst>
              <a:ext uri="{FF2B5EF4-FFF2-40B4-BE49-F238E27FC236}">
                <a16:creationId xmlns:a16="http://schemas.microsoft.com/office/drawing/2014/main" xmlns="" id="{0BB86E5A-EA82-0922-F592-EA0C27339D05}"/>
              </a:ext>
            </a:extLst>
          </p:cNvPr>
          <p:cNvSpPr/>
          <p:nvPr/>
        </p:nvSpPr>
        <p:spPr>
          <a:xfrm>
            <a:off x="3536516" y="2219194"/>
            <a:ext cx="5348614" cy="246762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marL="18415" algn="just">
              <a:lnSpc>
                <a:spcPct val="150000"/>
              </a:lnSpc>
              <a:tabLst>
                <a:tab pos="198755" algn="l"/>
              </a:tabLst>
            </a:pP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D66A8FFE-7345-19E4-CFE8-D6C79FEBC66C}"/>
              </a:ext>
            </a:extLst>
          </p:cNvPr>
          <p:cNvSpPr/>
          <p:nvPr/>
        </p:nvSpPr>
        <p:spPr>
          <a:xfrm>
            <a:off x="4394549" y="1463325"/>
            <a:ext cx="3632548" cy="584549"/>
          </a:xfrm>
          <a:prstGeom prst="rect">
            <a:avLst/>
          </a:prstGeom>
          <a:solidFill>
            <a:schemeClr val="accent3">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b="1" dirty="0"/>
              <a:t>HOẠT ĐỘNG CÁ NHÂN</a:t>
            </a:r>
          </a:p>
        </p:txBody>
      </p:sp>
      <p:sp>
        <p:nvSpPr>
          <p:cNvPr id="5" name="Rectangle 4">
            <a:extLst>
              <a:ext uri="{FF2B5EF4-FFF2-40B4-BE49-F238E27FC236}">
                <a16:creationId xmlns:a16="http://schemas.microsoft.com/office/drawing/2014/main" xmlns="" id="{D9239BA5-77D7-B5F2-3E49-0782FE4206B0}"/>
              </a:ext>
            </a:extLst>
          </p:cNvPr>
          <p:cNvSpPr/>
          <p:nvPr/>
        </p:nvSpPr>
        <p:spPr>
          <a:xfrm>
            <a:off x="3434220" y="2342367"/>
            <a:ext cx="5348614" cy="246762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415" algn="ctr">
              <a:lnSpc>
                <a:spcPct val="150000"/>
              </a:lnSpc>
              <a:tabLst>
                <a:tab pos="198755" algn="l"/>
              </a:tabLst>
            </a:pPr>
            <a:r>
              <a:rPr lang="en-US" sz="2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Nhiệm</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vụ</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en-US" sz="2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361315" indent="-342900" algn="just">
              <a:lnSpc>
                <a:spcPct val="150000"/>
              </a:lnSpc>
              <a:buFont typeface="+mj-lt"/>
              <a:buAutoNum type="arabicPeriod"/>
              <a:tabLst>
                <a:tab pos="198755" algn="l"/>
              </a:tabLst>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Xác định bố cục của văn bản và nội dung chính của từng phần.</a:t>
            </a:r>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61315" indent="-342900" algn="just">
              <a:lnSpc>
                <a:spcPct val="150000"/>
              </a:lnSpc>
              <a:buFont typeface="+mj-lt"/>
              <a:buAutoNum type="arabicPeriod"/>
              <a:tabLst>
                <a:tab pos="198755" algn="l"/>
              </a:tabLst>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Đoạn trích có những nhân vật nào và sự việc chính được kể trong đoạn trích là gì?</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ABC8C513-F36A-CA14-DE7F-941558F4C5C7}"/>
              </a:ext>
            </a:extLst>
          </p:cNvPr>
          <p:cNvPicPr>
            <a:picLocks noChangeAspect="1"/>
          </p:cNvPicPr>
          <p:nvPr/>
        </p:nvPicPr>
        <p:blipFill rotWithShape="1">
          <a:blip r:embed="rId3"/>
          <a:srcRect l="78904" t="32389" b="22801"/>
          <a:stretch/>
        </p:blipFill>
        <p:spPr>
          <a:xfrm>
            <a:off x="258870" y="1619771"/>
            <a:ext cx="2949207" cy="3523729"/>
          </a:xfrm>
          <a:prstGeom prst="rect">
            <a:avLst/>
          </a:prstGeom>
        </p:spPr>
      </p:pic>
      <p:sp>
        <p:nvSpPr>
          <p:cNvPr id="9" name="TextBox 8">
            <a:extLst>
              <a:ext uri="{FF2B5EF4-FFF2-40B4-BE49-F238E27FC236}">
                <a16:creationId xmlns:a16="http://schemas.microsoft.com/office/drawing/2014/main" xmlns="" id="{51E2351D-25E8-5813-26AD-337AD0FE314F}"/>
              </a:ext>
            </a:extLst>
          </p:cNvPr>
          <p:cNvSpPr txBox="1"/>
          <p:nvPr/>
        </p:nvSpPr>
        <p:spPr>
          <a:xfrm>
            <a:off x="713983" y="160157"/>
            <a:ext cx="7716033" cy="1131848"/>
          </a:xfrm>
          <a:prstGeom prst="rect">
            <a:avLst/>
          </a:prstGeom>
          <a:noFill/>
        </p:spPr>
        <p:txBody>
          <a:bodyPr wrap="square" rtlCol="0">
            <a:spAutoFit/>
          </a:bodyPr>
          <a:lstStyle/>
          <a:p>
            <a:pPr algn="ctr">
              <a:lnSpc>
                <a:spcPct val="150000"/>
              </a:lnSpc>
            </a:pP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1. </a:t>
            </a:r>
            <a:r>
              <a:rPr lang="vi-VN"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Bố cục và hệ thống nhân vật trong đoạn trích </a:t>
            </a: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r>
              <a:rPr lang="vi-VN" sz="2400" b="1" i="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Kim Kiều gặp gỡ</a:t>
            </a:r>
            <a:r>
              <a:rPr lang="en-US" sz="2400" b="1" i="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5426"/>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99"/>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7843E5CF-9ECD-C56B-BA12-71C86C2B77DB}"/>
              </a:ext>
            </a:extLst>
          </p:cNvPr>
          <p:cNvSpPr/>
          <p:nvPr/>
        </p:nvSpPr>
        <p:spPr>
          <a:xfrm>
            <a:off x="3325660" y="338203"/>
            <a:ext cx="2492679" cy="6764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solidFill>
                <a:latin typeface="Arial" panose="020B0604020202020204" pitchFamily="34" charset="0"/>
                <a:cs typeface="Arial" panose="020B0604020202020204" pitchFamily="34" charset="0"/>
              </a:rPr>
              <a:t>a. </a:t>
            </a:r>
            <a:r>
              <a:rPr lang="en-US" sz="2400" b="1" dirty="0" err="1">
                <a:solidFill>
                  <a:schemeClr val="accent6"/>
                </a:solidFill>
                <a:latin typeface="Arial" panose="020B0604020202020204" pitchFamily="34" charset="0"/>
                <a:cs typeface="Arial" panose="020B0604020202020204" pitchFamily="34" charset="0"/>
              </a:rPr>
              <a:t>Bố</a:t>
            </a:r>
            <a:r>
              <a:rPr lang="en-US" sz="2400" b="1" dirty="0">
                <a:solidFill>
                  <a:schemeClr val="accent6"/>
                </a:solidFill>
                <a:latin typeface="Arial" panose="020B0604020202020204" pitchFamily="34" charset="0"/>
                <a:cs typeface="Arial" panose="020B0604020202020204" pitchFamily="34" charset="0"/>
              </a:rPr>
              <a:t> </a:t>
            </a:r>
            <a:r>
              <a:rPr lang="en-US" sz="2400" b="1" dirty="0" err="1">
                <a:solidFill>
                  <a:schemeClr val="accent6"/>
                </a:solidFill>
                <a:latin typeface="Arial" panose="020B0604020202020204" pitchFamily="34" charset="0"/>
                <a:cs typeface="Arial" panose="020B0604020202020204" pitchFamily="34" charset="0"/>
              </a:rPr>
              <a:t>cục</a:t>
            </a:r>
            <a:endParaRPr lang="en-US" sz="2400" b="1" dirty="0">
              <a:solidFill>
                <a:schemeClr val="accent6"/>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100A413-7171-AF9A-A734-D8B2FB97C780}"/>
              </a:ext>
            </a:extLst>
          </p:cNvPr>
          <p:cNvSpPr/>
          <p:nvPr/>
        </p:nvSpPr>
        <p:spPr>
          <a:xfrm>
            <a:off x="167543" y="1903956"/>
            <a:ext cx="2787038" cy="2659432"/>
          </a:xfrm>
          <a:prstGeom prst="roundRect">
            <a:avLst>
              <a:gd name="adj" fmla="val 6305"/>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12 câu thơ đầu</a:t>
            </a:r>
            <a:r>
              <a:rPr lang="en-US" sz="2000" b="1" dirty="0">
                <a:solidFill>
                  <a:schemeClr val="tx1"/>
                </a:solidFill>
                <a:effectLst/>
                <a:ea typeface="Times New Roman" panose="02020603050405020304" pitchFamily="18" charset="0"/>
              </a:rPr>
              <a:t>:</a:t>
            </a:r>
          </a:p>
          <a:p>
            <a:pPr algn="just">
              <a:lnSpc>
                <a:spcPct val="150000"/>
              </a:lnSpc>
            </a:pPr>
            <a:r>
              <a:rPr lang="en-US" sz="2000" dirty="0">
                <a:solidFill>
                  <a:schemeClr val="tx1"/>
                </a:solidFill>
                <a:ea typeface="Times New Roman" panose="02020603050405020304" pitchFamily="18" charset="0"/>
              </a:rPr>
              <a:t>G</a:t>
            </a:r>
            <a:r>
              <a:rPr lang="vi-VN" sz="2000" dirty="0">
                <a:solidFill>
                  <a:schemeClr val="tx1"/>
                </a:solidFill>
                <a:effectLst/>
                <a:ea typeface="Times New Roman" panose="02020603050405020304" pitchFamily="18" charset="0"/>
              </a:rPr>
              <a:t>iới thiệu sự xuất hiệ</a:t>
            </a:r>
            <a:r>
              <a:rPr lang="en-US" sz="2000" dirty="0">
                <a:solidFill>
                  <a:schemeClr val="tx1"/>
                </a:solidFill>
                <a:effectLst/>
                <a:ea typeface="Times New Roman" panose="02020603050405020304" pitchFamily="18" charset="0"/>
              </a:rPr>
              <a:t>n </a:t>
            </a:r>
            <a:r>
              <a:rPr lang="en-US" sz="2000" dirty="0" err="1">
                <a:solidFill>
                  <a:schemeClr val="tx1"/>
                </a:solidFill>
                <a:effectLst/>
                <a:ea typeface="Times New Roman" panose="02020603050405020304" pitchFamily="18" charset="0"/>
              </a:rPr>
              <a:t>và</a:t>
            </a:r>
            <a:r>
              <a:rPr lang="vi-VN" sz="2000" dirty="0">
                <a:solidFill>
                  <a:schemeClr val="tx1"/>
                </a:solidFill>
                <a:effectLst/>
                <a:ea typeface="Times New Roman" panose="02020603050405020304" pitchFamily="18" charset="0"/>
              </a:rPr>
              <a:t> đặc điểm của nhân vật Kim Trọng</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sp>
        <p:nvSpPr>
          <p:cNvPr id="3" name="Rectangle: Rounded Corners 2">
            <a:extLst>
              <a:ext uri="{FF2B5EF4-FFF2-40B4-BE49-F238E27FC236}">
                <a16:creationId xmlns:a16="http://schemas.microsoft.com/office/drawing/2014/main" xmlns="" id="{2A04D805-EA48-B60A-4643-58DE31D0DD2F}"/>
              </a:ext>
            </a:extLst>
          </p:cNvPr>
          <p:cNvSpPr/>
          <p:nvPr/>
        </p:nvSpPr>
        <p:spPr>
          <a:xfrm>
            <a:off x="3092364" y="1903956"/>
            <a:ext cx="2968669" cy="2659432"/>
          </a:xfrm>
          <a:prstGeom prst="roundRect">
            <a:avLst>
              <a:gd name="adj" fmla="val 677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10 câu thơ tiếp: </a:t>
            </a:r>
            <a:endParaRPr lang="en-US" sz="2000" b="1" dirty="0">
              <a:solidFill>
                <a:schemeClr val="tx1"/>
              </a:solidFill>
              <a:effectLst/>
              <a:ea typeface="Times New Roman" panose="02020603050405020304" pitchFamily="18" charset="0"/>
            </a:endParaRPr>
          </a:p>
          <a:p>
            <a:pPr algn="just">
              <a:lnSpc>
                <a:spcPct val="150000"/>
              </a:lnSpc>
            </a:pPr>
            <a:r>
              <a:rPr lang="en-US" sz="2000" dirty="0">
                <a:solidFill>
                  <a:schemeClr val="tx1"/>
                </a:solidFill>
                <a:ea typeface="Times New Roman" panose="02020603050405020304" pitchFamily="18" charset="0"/>
              </a:rPr>
              <a:t>M</a:t>
            </a:r>
            <a:r>
              <a:rPr lang="vi-VN" sz="2000" dirty="0">
                <a:solidFill>
                  <a:schemeClr val="tx1"/>
                </a:solidFill>
                <a:effectLst/>
                <a:ea typeface="Times New Roman" panose="02020603050405020304" pitchFamily="18" charset="0"/>
              </a:rPr>
              <a:t>iêu tả tâm trạng, cảm xúc của Thuý Kiều và Kim Trọng trong buổi đầu gặp gỡ.</a:t>
            </a:r>
            <a:endParaRPr lang="en-US" sz="2000" dirty="0">
              <a:solidFill>
                <a:schemeClr val="tx1"/>
              </a:solidFill>
            </a:endParaRPr>
          </a:p>
        </p:txBody>
      </p:sp>
      <p:sp>
        <p:nvSpPr>
          <p:cNvPr id="5" name="Rectangle: Rounded Corners 4">
            <a:extLst>
              <a:ext uri="{FF2B5EF4-FFF2-40B4-BE49-F238E27FC236}">
                <a16:creationId xmlns:a16="http://schemas.microsoft.com/office/drawing/2014/main" xmlns="" id="{69F55D5F-BB04-445E-5E98-E9AD9CB51BF4}"/>
              </a:ext>
            </a:extLst>
          </p:cNvPr>
          <p:cNvSpPr/>
          <p:nvPr/>
        </p:nvSpPr>
        <p:spPr>
          <a:xfrm>
            <a:off x="6228568" y="1903956"/>
            <a:ext cx="2624201" cy="2659432"/>
          </a:xfrm>
          <a:prstGeom prst="roundRect">
            <a:avLst>
              <a:gd name="adj" fmla="val 677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ea typeface="Times New Roman" panose="02020603050405020304" pitchFamily="18" charset="0"/>
              </a:rPr>
              <a:t>14 câu thơ cuối:</a:t>
            </a:r>
            <a:endParaRPr lang="en-US" sz="2000" b="1" dirty="0">
              <a:solidFill>
                <a:schemeClr val="tx1"/>
              </a:solidFill>
              <a:ea typeface="Times New Roman" panose="02020603050405020304" pitchFamily="18" charset="0"/>
            </a:endParaRPr>
          </a:p>
          <a:p>
            <a:pPr algn="just">
              <a:lnSpc>
                <a:spcPct val="150000"/>
              </a:lnSpc>
            </a:pPr>
            <a:r>
              <a:rPr lang="en-US" sz="2000" dirty="0">
                <a:solidFill>
                  <a:schemeClr val="tx1"/>
                </a:solidFill>
                <a:effectLst/>
                <a:ea typeface="Times New Roman" panose="02020603050405020304" pitchFamily="18" charset="0"/>
              </a:rPr>
              <a:t>T</a:t>
            </a:r>
            <a:r>
              <a:rPr lang="vi-VN" sz="2000" dirty="0">
                <a:solidFill>
                  <a:schemeClr val="tx1"/>
                </a:solidFill>
                <a:effectLst/>
                <a:ea typeface="Times New Roman" panose="02020603050405020304" pitchFamily="18" charset="0"/>
              </a:rPr>
              <a:t>âm trạng, cảm xúc của Thuý Kiều khi trở về nhà</a:t>
            </a:r>
            <a:r>
              <a:rPr lang="en-US" sz="2000" dirty="0">
                <a:solidFill>
                  <a:schemeClr val="tx1"/>
                </a:solidFill>
                <a:effectLst/>
                <a:ea typeface="Times New Roman" panose="02020603050405020304" pitchFamily="18" charset="0"/>
              </a:rPr>
              <a:t>.</a:t>
            </a:r>
            <a:endParaRPr lang="en-US" sz="2000" dirty="0">
              <a:solidFill>
                <a:schemeClr val="tx1"/>
              </a:solidFill>
            </a:endParaRPr>
          </a:p>
        </p:txBody>
      </p:sp>
      <p:cxnSp>
        <p:nvCxnSpPr>
          <p:cNvPr id="7" name="Straight Arrow Connector 6">
            <a:extLst>
              <a:ext uri="{FF2B5EF4-FFF2-40B4-BE49-F238E27FC236}">
                <a16:creationId xmlns:a16="http://schemas.microsoft.com/office/drawing/2014/main" xmlns="" id="{8AEB836B-B3AD-2A94-09F0-81FBE80CC077}"/>
              </a:ext>
            </a:extLst>
          </p:cNvPr>
          <p:cNvCxnSpPr>
            <a:stCxn id="4" idx="2"/>
            <a:endCxn id="2" idx="0"/>
          </p:cNvCxnSpPr>
          <p:nvPr/>
        </p:nvCxnSpPr>
        <p:spPr>
          <a:xfrm flipH="1">
            <a:off x="1561062" y="1014608"/>
            <a:ext cx="3010938" cy="889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xmlns="" id="{476C5E0C-B65D-CE91-5713-A585034EFC87}"/>
              </a:ext>
            </a:extLst>
          </p:cNvPr>
          <p:cNvCxnSpPr>
            <a:stCxn id="4" idx="2"/>
            <a:endCxn id="3" idx="0"/>
          </p:cNvCxnSpPr>
          <p:nvPr/>
        </p:nvCxnSpPr>
        <p:spPr>
          <a:xfrm>
            <a:off x="4572000" y="1014608"/>
            <a:ext cx="4699" cy="889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xmlns="" id="{73F75707-25C8-6BFE-1BA0-6A164A1F389E}"/>
              </a:ext>
            </a:extLst>
          </p:cNvPr>
          <p:cNvCxnSpPr>
            <a:stCxn id="4" idx="2"/>
            <a:endCxn id="5" idx="0"/>
          </p:cNvCxnSpPr>
          <p:nvPr/>
        </p:nvCxnSpPr>
        <p:spPr>
          <a:xfrm>
            <a:off x="4572000" y="1014608"/>
            <a:ext cx="2968669" cy="8893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023"/>
        <p:cNvGrpSpPr/>
        <p:nvPr/>
      </p:nvGrpSpPr>
      <p:grpSpPr>
        <a:xfrm>
          <a:off x="0" y="0"/>
          <a:ext cx="0" cy="0"/>
          <a:chOff x="0" y="0"/>
          <a:chExt cx="0" cy="0"/>
        </a:xfrm>
      </p:grpSpPr>
      <p:sp>
        <p:nvSpPr>
          <p:cNvPr id="5" name="TextBox 4">
            <a:extLst>
              <a:ext uri="{FF2B5EF4-FFF2-40B4-BE49-F238E27FC236}">
                <a16:creationId xmlns:a16="http://schemas.microsoft.com/office/drawing/2014/main" xmlns="" id="{F119C6C2-5C57-40B7-566E-03FB6636CC3E}"/>
              </a:ext>
            </a:extLst>
          </p:cNvPr>
          <p:cNvSpPr txBox="1"/>
          <p:nvPr/>
        </p:nvSpPr>
        <p:spPr>
          <a:xfrm>
            <a:off x="1143000" y="329751"/>
            <a:ext cx="6858000" cy="496996"/>
          </a:xfrm>
          <a:prstGeom prst="rect">
            <a:avLst/>
          </a:prstGeom>
          <a:noFill/>
        </p:spPr>
        <p:txBody>
          <a:bodyPr wrap="square">
            <a:spAutoFit/>
          </a:bodyPr>
          <a:lstStyle/>
          <a:p>
            <a:pPr algn="ctr">
              <a:lnSpc>
                <a:spcPct val="150000"/>
              </a:lnSpc>
            </a:pPr>
            <a:r>
              <a:rPr lang="vi-VN" sz="2000" b="1" dirty="0">
                <a:solidFill>
                  <a:srgbClr val="005426"/>
                </a:solidFill>
                <a:effectLst/>
                <a:latin typeface="+mn-lt"/>
                <a:ea typeface="Times New Roman" panose="02020603050405020304" pitchFamily="18" charset="0"/>
                <a:cs typeface="Times New Roman" panose="02020603050405020304" pitchFamily="18" charset="0"/>
              </a:rPr>
              <a:t>b. Hệ thống nhân vật và sự việc chính trong đoạn trích</a:t>
            </a:r>
            <a:r>
              <a:rPr lang="en-US" sz="2000" b="1" dirty="0">
                <a:solidFill>
                  <a:srgbClr val="005426"/>
                </a:solidFill>
                <a:effectLst/>
                <a:latin typeface="+mn-lt"/>
                <a:ea typeface="Times New Roman" panose="02020603050405020304" pitchFamily="18" charset="0"/>
                <a:cs typeface="Times New Roman" panose="02020603050405020304" pitchFamily="18" charset="0"/>
              </a:rPr>
              <a:t>.</a:t>
            </a:r>
            <a:endParaRPr lang="en-US" sz="2000" dirty="0">
              <a:solidFill>
                <a:srgbClr val="005426"/>
              </a:solidFill>
              <a:effectLst/>
              <a:latin typeface="+mn-lt"/>
              <a:ea typeface="Times New Roman" panose="02020603050405020304" pitchFamily="18" charset="0"/>
            </a:endParaRPr>
          </a:p>
        </p:txBody>
      </p:sp>
      <p:sp>
        <p:nvSpPr>
          <p:cNvPr id="7" name="TextBox 6">
            <a:extLst>
              <a:ext uri="{FF2B5EF4-FFF2-40B4-BE49-F238E27FC236}">
                <a16:creationId xmlns:a16="http://schemas.microsoft.com/office/drawing/2014/main" xmlns="" id="{66F0D57D-43D4-3168-1FA2-313BD4A43EAA}"/>
              </a:ext>
            </a:extLst>
          </p:cNvPr>
          <p:cNvSpPr txBox="1"/>
          <p:nvPr/>
        </p:nvSpPr>
        <p:spPr>
          <a:xfrm>
            <a:off x="1143000" y="909815"/>
            <a:ext cx="6748397" cy="400110"/>
          </a:xfrm>
          <a:prstGeom prst="rect">
            <a:avLst/>
          </a:prstGeom>
          <a:noFill/>
        </p:spPr>
        <p:txBody>
          <a:bodyPr wrap="square">
            <a:spAutoFit/>
          </a:bodyPr>
          <a:lstStyle/>
          <a:p>
            <a:pPr marL="342900" indent="-342900">
              <a:buFont typeface="Arial" panose="020B0604020202020204" pitchFamily="34" charset="0"/>
              <a:buChar char="•"/>
            </a:pPr>
            <a:r>
              <a:rPr lang="vi-VN" sz="2000" dirty="0">
                <a:effectLst/>
                <a:latin typeface="+mn-lt"/>
                <a:ea typeface="Times New Roman" panose="02020603050405020304" pitchFamily="18" charset="0"/>
              </a:rPr>
              <a:t>Có 4 nhân vật xuất hiện trong buổi gặp gỡ đầu xuân</a:t>
            </a:r>
            <a:r>
              <a:rPr lang="en-US" sz="2000" dirty="0">
                <a:effectLst/>
                <a:latin typeface="+mn-lt"/>
                <a:ea typeface="Times New Roman" panose="02020603050405020304" pitchFamily="18" charset="0"/>
              </a:rPr>
              <a:t>.</a:t>
            </a:r>
            <a:endParaRPr lang="en-US" sz="2000" dirty="0">
              <a:latin typeface="+mn-lt"/>
            </a:endParaRPr>
          </a:p>
        </p:txBody>
      </p:sp>
      <p:sp>
        <p:nvSpPr>
          <p:cNvPr id="9" name="TextBox 8">
            <a:extLst>
              <a:ext uri="{FF2B5EF4-FFF2-40B4-BE49-F238E27FC236}">
                <a16:creationId xmlns:a16="http://schemas.microsoft.com/office/drawing/2014/main" xmlns="" id="{6153EF8D-B392-0EE2-5308-68872FA70121}"/>
              </a:ext>
            </a:extLst>
          </p:cNvPr>
          <p:cNvSpPr txBox="1"/>
          <p:nvPr/>
        </p:nvSpPr>
        <p:spPr>
          <a:xfrm>
            <a:off x="1143000" y="3675992"/>
            <a:ext cx="2805829" cy="1420325"/>
          </a:xfrm>
          <a:prstGeom prst="rect">
            <a:avLst/>
          </a:prstGeom>
          <a:noFill/>
        </p:spPr>
        <p:txBody>
          <a:bodyPr wrap="square" rtlCol="0">
            <a:spAutoFit/>
          </a:bodyPr>
          <a:lstStyle/>
          <a:p>
            <a:pPr algn="ctr">
              <a:lnSpc>
                <a:spcPct val="150000"/>
              </a:lnSpc>
            </a:pPr>
            <a:r>
              <a:rPr lang="en-US" sz="2000" b="1" dirty="0">
                <a:latin typeface="+mn-lt"/>
              </a:rPr>
              <a:t>3 </a:t>
            </a:r>
            <a:r>
              <a:rPr lang="en-US" sz="2000" b="1" dirty="0" err="1">
                <a:latin typeface="+mn-lt"/>
              </a:rPr>
              <a:t>chị</a:t>
            </a:r>
            <a:r>
              <a:rPr lang="en-US" sz="2000" b="1" dirty="0">
                <a:latin typeface="+mn-lt"/>
              </a:rPr>
              <a:t> </a:t>
            </a:r>
            <a:r>
              <a:rPr lang="en-US" sz="2000" b="1" dirty="0" err="1">
                <a:latin typeface="+mn-lt"/>
              </a:rPr>
              <a:t>em</a:t>
            </a:r>
            <a:r>
              <a:rPr lang="en-US" sz="2000" b="1" dirty="0">
                <a:latin typeface="+mn-lt"/>
              </a:rPr>
              <a:t> </a:t>
            </a:r>
            <a:r>
              <a:rPr lang="en-US" sz="2000" b="1" dirty="0" err="1">
                <a:latin typeface="+mn-lt"/>
              </a:rPr>
              <a:t>Thuý</a:t>
            </a:r>
            <a:r>
              <a:rPr lang="en-US" sz="2000" b="1" dirty="0">
                <a:latin typeface="+mn-lt"/>
              </a:rPr>
              <a:t> </a:t>
            </a:r>
            <a:r>
              <a:rPr lang="en-US" sz="2000" b="1" dirty="0" err="1">
                <a:latin typeface="+mn-lt"/>
              </a:rPr>
              <a:t>Kiều</a:t>
            </a:r>
            <a:endParaRPr lang="en-US" sz="2000" b="1" dirty="0">
              <a:latin typeface="+mn-lt"/>
            </a:endParaRPr>
          </a:p>
          <a:p>
            <a:pPr algn="ctr">
              <a:lnSpc>
                <a:spcPct val="150000"/>
              </a:lnSpc>
            </a:pPr>
            <a:r>
              <a:rPr lang="vi-VN" sz="2000" dirty="0">
                <a:effectLst/>
                <a:latin typeface="+mn-lt"/>
                <a:ea typeface="Times New Roman" panose="02020603050405020304" pitchFamily="18" charset="0"/>
              </a:rPr>
              <a:t>(Thuý Kiều, Thuý Vân, Vương Quan</a:t>
            </a:r>
            <a:r>
              <a:rPr lang="en-US" sz="2000" dirty="0">
                <a:effectLst/>
                <a:latin typeface="+mn-lt"/>
                <a:ea typeface="Times New Roman" panose="02020603050405020304" pitchFamily="18" charset="0"/>
              </a:rPr>
              <a:t>)</a:t>
            </a:r>
            <a:endParaRPr lang="en-US" sz="2000" dirty="0">
              <a:latin typeface="+mn-lt"/>
            </a:endParaRPr>
          </a:p>
        </p:txBody>
      </p:sp>
      <p:sp>
        <p:nvSpPr>
          <p:cNvPr id="10" name="TextBox 9">
            <a:extLst>
              <a:ext uri="{FF2B5EF4-FFF2-40B4-BE49-F238E27FC236}">
                <a16:creationId xmlns:a16="http://schemas.microsoft.com/office/drawing/2014/main" xmlns="" id="{F59A35C6-D8FE-FA24-19DB-2EEAD3AA1CA8}"/>
              </a:ext>
            </a:extLst>
          </p:cNvPr>
          <p:cNvSpPr txBox="1"/>
          <p:nvPr/>
        </p:nvSpPr>
        <p:spPr>
          <a:xfrm>
            <a:off x="5009370" y="3675992"/>
            <a:ext cx="2681612" cy="1420325"/>
          </a:xfrm>
          <a:prstGeom prst="rect">
            <a:avLst/>
          </a:prstGeom>
          <a:noFill/>
        </p:spPr>
        <p:txBody>
          <a:bodyPr wrap="square" rtlCol="0">
            <a:spAutoFit/>
          </a:bodyPr>
          <a:lstStyle/>
          <a:p>
            <a:pPr algn="ctr">
              <a:lnSpc>
                <a:spcPct val="150000"/>
              </a:lnSpc>
            </a:pPr>
            <a:r>
              <a:rPr lang="en-US" sz="2000" b="1" dirty="0"/>
              <a:t>Kim </a:t>
            </a:r>
            <a:r>
              <a:rPr lang="en-US" sz="2000" b="1" dirty="0" err="1"/>
              <a:t>Trọng</a:t>
            </a:r>
            <a:r>
              <a:rPr lang="en-US" sz="2000" b="1" dirty="0"/>
              <a:t> </a:t>
            </a:r>
          </a:p>
          <a:p>
            <a:pPr algn="ctr">
              <a:lnSpc>
                <a:spcPct val="150000"/>
              </a:lnSpc>
            </a:pPr>
            <a:r>
              <a:rPr lang="en-US" sz="2000" dirty="0"/>
              <a:t>(</a:t>
            </a:r>
            <a:r>
              <a:rPr lang="en-US" sz="2000" dirty="0" err="1"/>
              <a:t>người</a:t>
            </a:r>
            <a:r>
              <a:rPr lang="en-US" sz="2000" dirty="0"/>
              <a:t> </a:t>
            </a:r>
            <a:r>
              <a:rPr lang="en-US" sz="2000" dirty="0" err="1"/>
              <a:t>bạn</a:t>
            </a:r>
            <a:r>
              <a:rPr lang="en-US" sz="2000" dirty="0"/>
              <a:t> </a:t>
            </a:r>
            <a:r>
              <a:rPr lang="en-US" sz="2000" dirty="0" err="1"/>
              <a:t>của</a:t>
            </a:r>
            <a:r>
              <a:rPr lang="en-US" sz="2000" dirty="0"/>
              <a:t> </a:t>
            </a:r>
            <a:r>
              <a:rPr lang="en-US" sz="2000" dirty="0" err="1"/>
              <a:t>Vương</a:t>
            </a:r>
            <a:r>
              <a:rPr lang="en-US" sz="2000" dirty="0"/>
              <a:t> Quan)</a:t>
            </a:r>
          </a:p>
        </p:txBody>
      </p:sp>
      <p:pic>
        <p:nvPicPr>
          <p:cNvPr id="1026" name="Picture 2" descr="Lúc gặp Kim Trọng, Thúy Kiều bao nhiêu tuổi? - Tạp chí Sông Hương">
            <a:extLst>
              <a:ext uri="{FF2B5EF4-FFF2-40B4-BE49-F238E27FC236}">
                <a16:creationId xmlns:a16="http://schemas.microsoft.com/office/drawing/2014/main" xmlns="" id="{714176C3-B05C-1650-9C3D-B69C3EABA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45" t="9338" r="9808" b="14121"/>
          <a:stretch/>
        </p:blipFill>
        <p:spPr bwMode="auto">
          <a:xfrm>
            <a:off x="1714496" y="1392993"/>
            <a:ext cx="1784599" cy="2282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ái hồi Kim Trọng&quot; - ước mơ và bi kịch | Họ Nguyễn Tiên Điền">
            <a:extLst>
              <a:ext uri="{FF2B5EF4-FFF2-40B4-BE49-F238E27FC236}">
                <a16:creationId xmlns:a16="http://schemas.microsoft.com/office/drawing/2014/main" xmlns="" id="{558859AC-EE30-42DB-1813-04AE995BAD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654" t="27050" r="8835" b="2569"/>
          <a:stretch/>
        </p:blipFill>
        <p:spPr bwMode="auto">
          <a:xfrm>
            <a:off x="5610458" y="1391331"/>
            <a:ext cx="1692218" cy="2284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randombar(horizontal)">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65"/>
        <p:cNvGrpSpPr/>
        <p:nvPr/>
      </p:nvGrpSpPr>
      <p:grpSpPr>
        <a:xfrm>
          <a:off x="0" y="0"/>
          <a:ext cx="0" cy="0"/>
          <a:chOff x="0" y="0"/>
          <a:chExt cx="0" cy="0"/>
        </a:xfrm>
      </p:grpSpPr>
      <p:sp>
        <p:nvSpPr>
          <p:cNvPr id="5" name="TextBox 4">
            <a:extLst>
              <a:ext uri="{FF2B5EF4-FFF2-40B4-BE49-F238E27FC236}">
                <a16:creationId xmlns:a16="http://schemas.microsoft.com/office/drawing/2014/main" xmlns="" id="{67612848-C8B6-3EBF-C12F-884C8DDBB80F}"/>
              </a:ext>
            </a:extLst>
          </p:cNvPr>
          <p:cNvSpPr txBox="1"/>
          <p:nvPr/>
        </p:nvSpPr>
        <p:spPr>
          <a:xfrm>
            <a:off x="407097" y="508581"/>
            <a:ext cx="4678470" cy="1881990"/>
          </a:xfrm>
          <a:prstGeom prst="rect">
            <a:avLst/>
          </a:prstGeom>
          <a:noFill/>
        </p:spPr>
        <p:txBody>
          <a:bodyPr wrap="square">
            <a:spAutoFit/>
          </a:bodyPr>
          <a:lstStyle/>
          <a:p>
            <a:pPr algn="just">
              <a:lnSpc>
                <a:spcPct val="150000"/>
              </a:lnSpc>
              <a:tabLst>
                <a:tab pos="198755" algn="l"/>
              </a:tabLst>
            </a:pPr>
            <a:r>
              <a:rPr lang="vi-VN" sz="2000" b="1" dirty="0">
                <a:effectLst/>
                <a:latin typeface="+mn-lt"/>
                <a:ea typeface="Times New Roman" panose="02020603050405020304" pitchFamily="18" charset="0"/>
                <a:cs typeface="Times New Roman" panose="02020603050405020304" pitchFamily="18" charset="0"/>
              </a:rPr>
              <a:t>Sự việc chính</a:t>
            </a:r>
            <a:r>
              <a:rPr lang="vi-VN" sz="2000" dirty="0">
                <a:effectLst/>
                <a:latin typeface="+mn-lt"/>
                <a:ea typeface="Times New Roman" panose="02020603050405020304" pitchFamily="18" charset="0"/>
                <a:cs typeface="Times New Roman" panose="02020603050405020304" pitchFamily="18" charset="0"/>
              </a:rPr>
              <a:t>: </a:t>
            </a:r>
            <a:r>
              <a:rPr lang="en-US" sz="2000" dirty="0">
                <a:effectLst/>
                <a:latin typeface="+mn-lt"/>
                <a:ea typeface="Times New Roman" panose="02020603050405020304" pitchFamily="18" charset="0"/>
                <a:cs typeface="Times New Roman" panose="02020603050405020304" pitchFamily="18" charset="0"/>
              </a:rPr>
              <a:t>M</a:t>
            </a:r>
            <a:r>
              <a:rPr lang="vi-VN" sz="2000" dirty="0">
                <a:effectLst/>
                <a:latin typeface="+mn-lt"/>
                <a:ea typeface="Times New Roman" panose="02020603050405020304" pitchFamily="18" charset="0"/>
                <a:cs typeface="Times New Roman" panose="02020603050405020304" pitchFamily="18" charset="0"/>
              </a:rPr>
              <a:t>iêu tả cuộc gặp gỡ giữa Thuý Kiều, Kim Trọng cùng diễn biến tâm lí của các nhân vật trong và sau cuộc gặp gỡ. </a:t>
            </a:r>
            <a:endParaRPr lang="en-US" sz="2000" dirty="0">
              <a:effectLst/>
              <a:latin typeface="+mn-lt"/>
              <a:ea typeface="Times New Roman" panose="02020603050405020304" pitchFamily="18" charset="0"/>
            </a:endParaRPr>
          </a:p>
        </p:txBody>
      </p:sp>
      <p:pic>
        <p:nvPicPr>
          <p:cNvPr id="2050" name="Picture 2" descr="Đánh giá 3 bài Phân tích nhân vật Kim Trọng trong đoạn trích Kiều gặp Kim  Trọng">
            <a:extLst>
              <a:ext uri="{FF2B5EF4-FFF2-40B4-BE49-F238E27FC236}">
                <a16:creationId xmlns:a16="http://schemas.microsoft.com/office/drawing/2014/main" xmlns="" id="{F0245E06-115A-4F1D-7E9C-17693F392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743" y="2390571"/>
            <a:ext cx="4443438" cy="2325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51037211-A1E0-337B-0056-A98B1B1C726A}"/>
              </a:ext>
            </a:extLst>
          </p:cNvPr>
          <p:cNvPicPr>
            <a:picLocks noChangeAspect="1"/>
          </p:cNvPicPr>
          <p:nvPr/>
        </p:nvPicPr>
        <p:blipFill rotWithShape="1">
          <a:blip r:embed="rId4"/>
          <a:srcRect l="2328" t="31566" r="81918" b="45206"/>
          <a:stretch/>
        </p:blipFill>
        <p:spPr>
          <a:xfrm rot="15919746" flipH="1" flipV="1">
            <a:off x="5305827" y="1420430"/>
            <a:ext cx="852794" cy="707304"/>
          </a:xfrm>
          <a:prstGeom prst="rect">
            <a:avLst/>
          </a:prstGeom>
        </p:spPr>
      </p:pic>
      <p:pic>
        <p:nvPicPr>
          <p:cNvPr id="7" name="Picture 6">
            <a:extLst>
              <a:ext uri="{FF2B5EF4-FFF2-40B4-BE49-F238E27FC236}">
                <a16:creationId xmlns:a16="http://schemas.microsoft.com/office/drawing/2014/main" xmlns="" id="{E51DEA5B-9F7F-BA25-D3C1-754990987DDD}"/>
              </a:ext>
            </a:extLst>
          </p:cNvPr>
          <p:cNvPicPr>
            <a:picLocks noChangeAspect="1"/>
          </p:cNvPicPr>
          <p:nvPr/>
        </p:nvPicPr>
        <p:blipFill rotWithShape="1">
          <a:blip r:embed="rId4"/>
          <a:srcRect l="2328" t="31566" r="81918" b="45206"/>
          <a:stretch/>
        </p:blipFill>
        <p:spPr>
          <a:xfrm rot="5208522" flipH="1" flipV="1">
            <a:off x="3469296" y="2572410"/>
            <a:ext cx="852794" cy="707304"/>
          </a:xfrm>
          <a:prstGeom prst="rect">
            <a:avLst/>
          </a:prstGeom>
        </p:spPr>
      </p:pic>
      <p:pic>
        <p:nvPicPr>
          <p:cNvPr id="3" name="Picture 2">
            <a:extLst>
              <a:ext uri="{FF2B5EF4-FFF2-40B4-BE49-F238E27FC236}">
                <a16:creationId xmlns:a16="http://schemas.microsoft.com/office/drawing/2014/main" xmlns="" id="{0E39EA64-8E9F-A61F-AABA-33CB8C131E21}"/>
              </a:ext>
            </a:extLst>
          </p:cNvPr>
          <p:cNvPicPr>
            <a:picLocks noChangeAspect="1"/>
          </p:cNvPicPr>
          <p:nvPr/>
        </p:nvPicPr>
        <p:blipFill rotWithShape="1">
          <a:blip r:embed="rId5"/>
          <a:srcRect l="59597" t="59928" r="21694" b="-1936"/>
          <a:stretch/>
        </p:blipFill>
        <p:spPr>
          <a:xfrm>
            <a:off x="143584" y="2926062"/>
            <a:ext cx="1710814" cy="2160640"/>
          </a:xfrm>
          <a:prstGeom prst="rect">
            <a:avLst/>
          </a:prstGeom>
        </p:spPr>
      </p:pic>
      <p:grpSp>
        <p:nvGrpSpPr>
          <p:cNvPr id="4" name="Google Shape;1859;p119">
            <a:extLst>
              <a:ext uri="{FF2B5EF4-FFF2-40B4-BE49-F238E27FC236}">
                <a16:creationId xmlns:a16="http://schemas.microsoft.com/office/drawing/2014/main" xmlns="" id="{EED0336D-BDBE-5F35-5557-2F016BF45CC1}"/>
              </a:ext>
            </a:extLst>
          </p:cNvPr>
          <p:cNvGrpSpPr/>
          <p:nvPr/>
        </p:nvGrpSpPr>
        <p:grpSpPr>
          <a:xfrm rot="19991280">
            <a:off x="8152129" y="-213328"/>
            <a:ext cx="971495" cy="2434295"/>
            <a:chOff x="5070075" y="2571775"/>
            <a:chExt cx="618675" cy="1791207"/>
          </a:xfrm>
        </p:grpSpPr>
        <p:sp>
          <p:nvSpPr>
            <p:cNvPr id="8" name="Google Shape;1860;p119">
              <a:extLst>
                <a:ext uri="{FF2B5EF4-FFF2-40B4-BE49-F238E27FC236}">
                  <a16:creationId xmlns:a16="http://schemas.microsoft.com/office/drawing/2014/main" xmlns="" id="{5DC7251A-F9F7-3157-9014-89769AAA1E5D}"/>
                </a:ext>
              </a:extLst>
            </p:cNvPr>
            <p:cNvSpPr/>
            <p:nvPr/>
          </p:nvSpPr>
          <p:spPr>
            <a:xfrm>
              <a:off x="5070075" y="2788511"/>
              <a:ext cx="132022" cy="224769"/>
            </a:xfrm>
            <a:custGeom>
              <a:avLst/>
              <a:gdLst/>
              <a:ahLst/>
              <a:cxnLst/>
              <a:rect l="l" t="t" r="r" b="b"/>
              <a:pathLst>
                <a:path w="2269" h="3863" extrusionOk="0">
                  <a:moveTo>
                    <a:pt x="462" y="1"/>
                  </a:moveTo>
                  <a:cubicBezTo>
                    <a:pt x="439" y="1"/>
                    <a:pt x="415" y="3"/>
                    <a:pt x="391" y="7"/>
                  </a:cubicBezTo>
                  <a:cubicBezTo>
                    <a:pt x="199" y="43"/>
                    <a:pt x="65" y="232"/>
                    <a:pt x="33" y="424"/>
                  </a:cubicBezTo>
                  <a:cubicBezTo>
                    <a:pt x="0" y="616"/>
                    <a:pt x="49" y="811"/>
                    <a:pt x="104" y="1000"/>
                  </a:cubicBezTo>
                  <a:cubicBezTo>
                    <a:pt x="365" y="1859"/>
                    <a:pt x="794" y="2919"/>
                    <a:pt x="1448" y="3557"/>
                  </a:cubicBezTo>
                  <a:cubicBezTo>
                    <a:pt x="1669" y="3773"/>
                    <a:pt x="1814" y="3862"/>
                    <a:pt x="1902" y="3862"/>
                  </a:cubicBezTo>
                  <a:cubicBezTo>
                    <a:pt x="2269" y="3862"/>
                    <a:pt x="1681" y="2340"/>
                    <a:pt x="1552" y="1895"/>
                  </a:cubicBezTo>
                  <a:cubicBezTo>
                    <a:pt x="1412" y="1403"/>
                    <a:pt x="1269" y="905"/>
                    <a:pt x="1025" y="456"/>
                  </a:cubicBezTo>
                  <a:cubicBezTo>
                    <a:pt x="904" y="234"/>
                    <a:pt x="704" y="1"/>
                    <a:pt x="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61;p119">
              <a:extLst>
                <a:ext uri="{FF2B5EF4-FFF2-40B4-BE49-F238E27FC236}">
                  <a16:creationId xmlns:a16="http://schemas.microsoft.com/office/drawing/2014/main" xmlns="" id="{C2884072-C07F-61AD-01B9-5333A883F209}"/>
                </a:ext>
              </a:extLst>
            </p:cNvPr>
            <p:cNvSpPr/>
            <p:nvPr/>
          </p:nvSpPr>
          <p:spPr>
            <a:xfrm>
              <a:off x="5137103" y="2571775"/>
              <a:ext cx="76921" cy="288365"/>
            </a:xfrm>
            <a:custGeom>
              <a:avLst/>
              <a:gdLst/>
              <a:ahLst/>
              <a:cxnLst/>
              <a:rect l="l" t="t" r="r" b="b"/>
              <a:pathLst>
                <a:path w="1322" h="4956" extrusionOk="0">
                  <a:moveTo>
                    <a:pt x="731" y="0"/>
                  </a:moveTo>
                  <a:cubicBezTo>
                    <a:pt x="726" y="0"/>
                    <a:pt x="721" y="0"/>
                    <a:pt x="716" y="1"/>
                  </a:cubicBezTo>
                  <a:cubicBezTo>
                    <a:pt x="576" y="7"/>
                    <a:pt x="462" y="108"/>
                    <a:pt x="378" y="219"/>
                  </a:cubicBezTo>
                  <a:cubicBezTo>
                    <a:pt x="0" y="723"/>
                    <a:pt x="42" y="1416"/>
                    <a:pt x="101" y="2044"/>
                  </a:cubicBezTo>
                  <a:cubicBezTo>
                    <a:pt x="192" y="2994"/>
                    <a:pt x="228" y="4071"/>
                    <a:pt x="605" y="4956"/>
                  </a:cubicBezTo>
                  <a:cubicBezTo>
                    <a:pt x="1236" y="4029"/>
                    <a:pt x="1321" y="1667"/>
                    <a:pt x="1155" y="567"/>
                  </a:cubicBezTo>
                  <a:cubicBezTo>
                    <a:pt x="1117" y="312"/>
                    <a:pt x="982"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62;p119">
              <a:extLst>
                <a:ext uri="{FF2B5EF4-FFF2-40B4-BE49-F238E27FC236}">
                  <a16:creationId xmlns:a16="http://schemas.microsoft.com/office/drawing/2014/main" xmlns="" id="{19EA6CC7-C78F-A64E-8A75-7C0AF803CF4A}"/>
                </a:ext>
              </a:extLst>
            </p:cNvPr>
            <p:cNvSpPr/>
            <p:nvPr/>
          </p:nvSpPr>
          <p:spPr>
            <a:xfrm>
              <a:off x="5201455" y="2653058"/>
              <a:ext cx="100020" cy="320658"/>
            </a:xfrm>
            <a:custGeom>
              <a:avLst/>
              <a:gdLst/>
              <a:ahLst/>
              <a:cxnLst/>
              <a:rect l="l" t="t" r="r" b="b"/>
              <a:pathLst>
                <a:path w="1719" h="5511" extrusionOk="0">
                  <a:moveTo>
                    <a:pt x="1362" y="0"/>
                  </a:moveTo>
                  <a:cubicBezTo>
                    <a:pt x="1259" y="0"/>
                    <a:pt x="1148" y="99"/>
                    <a:pt x="1080" y="195"/>
                  </a:cubicBezTo>
                  <a:cubicBezTo>
                    <a:pt x="576" y="914"/>
                    <a:pt x="407" y="1805"/>
                    <a:pt x="283" y="2674"/>
                  </a:cubicBezTo>
                  <a:cubicBezTo>
                    <a:pt x="153" y="3601"/>
                    <a:pt x="0" y="4574"/>
                    <a:pt x="26" y="5511"/>
                  </a:cubicBezTo>
                  <a:cubicBezTo>
                    <a:pt x="710" y="4346"/>
                    <a:pt x="1071" y="2807"/>
                    <a:pt x="1461" y="1509"/>
                  </a:cubicBezTo>
                  <a:cubicBezTo>
                    <a:pt x="1595" y="1063"/>
                    <a:pt x="1718" y="575"/>
                    <a:pt x="1536" y="149"/>
                  </a:cubicBezTo>
                  <a:cubicBezTo>
                    <a:pt x="1516" y="104"/>
                    <a:pt x="1490" y="58"/>
                    <a:pt x="1451" y="29"/>
                  </a:cubicBezTo>
                  <a:cubicBezTo>
                    <a:pt x="1423" y="9"/>
                    <a:pt x="1393" y="0"/>
                    <a:pt x="1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863;p119">
              <a:extLst>
                <a:ext uri="{FF2B5EF4-FFF2-40B4-BE49-F238E27FC236}">
                  <a16:creationId xmlns:a16="http://schemas.microsoft.com/office/drawing/2014/main" xmlns="" id="{96D4CAFD-6334-F7E2-DDA0-6016C7EC5B82}"/>
                </a:ext>
              </a:extLst>
            </p:cNvPr>
            <p:cNvSpPr/>
            <p:nvPr/>
          </p:nvSpPr>
          <p:spPr>
            <a:xfrm>
              <a:off x="5242882" y="3025961"/>
              <a:ext cx="79946" cy="308962"/>
            </a:xfrm>
            <a:custGeom>
              <a:avLst/>
              <a:gdLst/>
              <a:ahLst/>
              <a:cxnLst/>
              <a:rect l="l" t="t" r="r" b="b"/>
              <a:pathLst>
                <a:path w="1374" h="5310" extrusionOk="0">
                  <a:moveTo>
                    <a:pt x="1058" y="0"/>
                  </a:moveTo>
                  <a:cubicBezTo>
                    <a:pt x="982" y="0"/>
                    <a:pt x="906" y="45"/>
                    <a:pt x="843" y="94"/>
                  </a:cubicBezTo>
                  <a:cubicBezTo>
                    <a:pt x="264" y="537"/>
                    <a:pt x="186" y="1363"/>
                    <a:pt x="157" y="2089"/>
                  </a:cubicBezTo>
                  <a:cubicBezTo>
                    <a:pt x="157" y="3159"/>
                    <a:pt x="1" y="4249"/>
                    <a:pt x="37" y="5310"/>
                  </a:cubicBezTo>
                  <a:cubicBezTo>
                    <a:pt x="398" y="4119"/>
                    <a:pt x="743" y="2925"/>
                    <a:pt x="1097" y="1731"/>
                  </a:cubicBezTo>
                  <a:cubicBezTo>
                    <a:pt x="1234" y="1262"/>
                    <a:pt x="1374" y="777"/>
                    <a:pt x="1299" y="296"/>
                  </a:cubicBezTo>
                  <a:cubicBezTo>
                    <a:pt x="1279" y="179"/>
                    <a:pt x="1231" y="45"/>
                    <a:pt x="1117" y="10"/>
                  </a:cubicBezTo>
                  <a:cubicBezTo>
                    <a:pt x="1097" y="3"/>
                    <a:pt x="1078" y="0"/>
                    <a:pt x="1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4;p119">
              <a:extLst>
                <a:ext uri="{FF2B5EF4-FFF2-40B4-BE49-F238E27FC236}">
                  <a16:creationId xmlns:a16="http://schemas.microsoft.com/office/drawing/2014/main" xmlns="" id="{5068A703-A3DA-FF84-A481-252FC8F095DD}"/>
                </a:ext>
              </a:extLst>
            </p:cNvPr>
            <p:cNvSpPr/>
            <p:nvPr/>
          </p:nvSpPr>
          <p:spPr>
            <a:xfrm>
              <a:off x="5118717" y="3247933"/>
              <a:ext cx="118581" cy="188461"/>
            </a:xfrm>
            <a:custGeom>
              <a:avLst/>
              <a:gdLst/>
              <a:ahLst/>
              <a:cxnLst/>
              <a:rect l="l" t="t" r="r" b="b"/>
              <a:pathLst>
                <a:path w="2038" h="3239" extrusionOk="0">
                  <a:moveTo>
                    <a:pt x="665" y="0"/>
                  </a:moveTo>
                  <a:cubicBezTo>
                    <a:pt x="597" y="0"/>
                    <a:pt x="530" y="14"/>
                    <a:pt x="466" y="44"/>
                  </a:cubicBezTo>
                  <a:cubicBezTo>
                    <a:pt x="1" y="258"/>
                    <a:pt x="1897" y="2959"/>
                    <a:pt x="2037" y="3238"/>
                  </a:cubicBezTo>
                  <a:cubicBezTo>
                    <a:pt x="1767" y="2588"/>
                    <a:pt x="1604" y="1888"/>
                    <a:pt x="1491" y="1195"/>
                  </a:cubicBezTo>
                  <a:cubicBezTo>
                    <a:pt x="1445" y="899"/>
                    <a:pt x="1403" y="587"/>
                    <a:pt x="1240" y="336"/>
                  </a:cubicBezTo>
                  <a:cubicBezTo>
                    <a:pt x="1113" y="145"/>
                    <a:pt x="887"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65;p119">
              <a:extLst>
                <a:ext uri="{FF2B5EF4-FFF2-40B4-BE49-F238E27FC236}">
                  <a16:creationId xmlns:a16="http://schemas.microsoft.com/office/drawing/2014/main" xmlns="" id="{2A457630-32CA-43F6-4945-13451E86BEDF}"/>
                </a:ext>
              </a:extLst>
            </p:cNvPr>
            <p:cNvSpPr/>
            <p:nvPr/>
          </p:nvSpPr>
          <p:spPr>
            <a:xfrm>
              <a:off x="5262199" y="3464495"/>
              <a:ext cx="125214" cy="434002"/>
            </a:xfrm>
            <a:custGeom>
              <a:avLst/>
              <a:gdLst/>
              <a:ahLst/>
              <a:cxnLst/>
              <a:rect l="l" t="t" r="r" b="b"/>
              <a:pathLst>
                <a:path w="2152" h="7459" extrusionOk="0">
                  <a:moveTo>
                    <a:pt x="1638" y="1"/>
                  </a:moveTo>
                  <a:cubicBezTo>
                    <a:pt x="1474" y="1"/>
                    <a:pt x="1305" y="151"/>
                    <a:pt x="1204" y="304"/>
                  </a:cubicBezTo>
                  <a:cubicBezTo>
                    <a:pt x="749" y="990"/>
                    <a:pt x="658" y="1846"/>
                    <a:pt x="583" y="2666"/>
                  </a:cubicBezTo>
                  <a:cubicBezTo>
                    <a:pt x="502" y="3531"/>
                    <a:pt x="420" y="4397"/>
                    <a:pt x="339" y="5265"/>
                  </a:cubicBezTo>
                  <a:cubicBezTo>
                    <a:pt x="280" y="5897"/>
                    <a:pt x="1" y="6873"/>
                    <a:pt x="248" y="7458"/>
                  </a:cubicBezTo>
                  <a:cubicBezTo>
                    <a:pt x="703" y="5936"/>
                    <a:pt x="1032" y="4384"/>
                    <a:pt x="1549" y="2877"/>
                  </a:cubicBezTo>
                  <a:cubicBezTo>
                    <a:pt x="1832" y="2057"/>
                    <a:pt x="2151" y="1189"/>
                    <a:pt x="1950" y="343"/>
                  </a:cubicBezTo>
                  <a:cubicBezTo>
                    <a:pt x="1920" y="222"/>
                    <a:pt x="1871" y="96"/>
                    <a:pt x="1764" y="34"/>
                  </a:cubicBezTo>
                  <a:cubicBezTo>
                    <a:pt x="1723" y="11"/>
                    <a:pt x="1681" y="1"/>
                    <a:pt x="1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66;p119">
              <a:extLst>
                <a:ext uri="{FF2B5EF4-FFF2-40B4-BE49-F238E27FC236}">
                  <a16:creationId xmlns:a16="http://schemas.microsoft.com/office/drawing/2014/main" xmlns="" id="{D1551189-4E82-77AD-9C28-8D9F24996D40}"/>
                </a:ext>
              </a:extLst>
            </p:cNvPr>
            <p:cNvSpPr/>
            <p:nvPr/>
          </p:nvSpPr>
          <p:spPr>
            <a:xfrm>
              <a:off x="5133496" y="3599599"/>
              <a:ext cx="126320" cy="321821"/>
            </a:xfrm>
            <a:custGeom>
              <a:avLst/>
              <a:gdLst/>
              <a:ahLst/>
              <a:cxnLst/>
              <a:rect l="l" t="t" r="r" b="b"/>
              <a:pathLst>
                <a:path w="2171" h="5531" extrusionOk="0">
                  <a:moveTo>
                    <a:pt x="591" y="1"/>
                  </a:moveTo>
                  <a:cubicBezTo>
                    <a:pt x="389" y="1"/>
                    <a:pt x="189" y="153"/>
                    <a:pt x="104" y="347"/>
                  </a:cubicBezTo>
                  <a:cubicBezTo>
                    <a:pt x="0" y="581"/>
                    <a:pt x="26" y="855"/>
                    <a:pt x="65" y="1108"/>
                  </a:cubicBezTo>
                  <a:cubicBezTo>
                    <a:pt x="248" y="2224"/>
                    <a:pt x="680" y="3288"/>
                    <a:pt x="1217" y="4284"/>
                  </a:cubicBezTo>
                  <a:cubicBezTo>
                    <a:pt x="1404" y="4632"/>
                    <a:pt x="1743" y="5530"/>
                    <a:pt x="2157" y="5530"/>
                  </a:cubicBezTo>
                  <a:cubicBezTo>
                    <a:pt x="2162" y="5530"/>
                    <a:pt x="2166" y="5530"/>
                    <a:pt x="2170" y="5530"/>
                  </a:cubicBezTo>
                  <a:cubicBezTo>
                    <a:pt x="1812" y="3887"/>
                    <a:pt x="1734" y="2032"/>
                    <a:pt x="1087" y="471"/>
                  </a:cubicBezTo>
                  <a:cubicBezTo>
                    <a:pt x="1012" y="289"/>
                    <a:pt x="911" y="93"/>
                    <a:pt x="726" y="25"/>
                  </a:cubicBezTo>
                  <a:cubicBezTo>
                    <a:pt x="682" y="8"/>
                    <a:pt x="636"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7;p119">
              <a:extLst>
                <a:ext uri="{FF2B5EF4-FFF2-40B4-BE49-F238E27FC236}">
                  <a16:creationId xmlns:a16="http://schemas.microsoft.com/office/drawing/2014/main" xmlns="" id="{DF1CB86C-4A04-0969-5A83-1FB960061BCB}"/>
                </a:ext>
              </a:extLst>
            </p:cNvPr>
            <p:cNvSpPr/>
            <p:nvPr/>
          </p:nvSpPr>
          <p:spPr>
            <a:xfrm>
              <a:off x="5386771" y="2670863"/>
              <a:ext cx="135396" cy="416255"/>
            </a:xfrm>
            <a:custGeom>
              <a:avLst/>
              <a:gdLst/>
              <a:ahLst/>
              <a:cxnLst/>
              <a:rect l="l" t="t" r="r" b="b"/>
              <a:pathLst>
                <a:path w="2327" h="7154" extrusionOk="0">
                  <a:moveTo>
                    <a:pt x="902" y="1"/>
                  </a:moveTo>
                  <a:cubicBezTo>
                    <a:pt x="587" y="1"/>
                    <a:pt x="295" y="239"/>
                    <a:pt x="157" y="526"/>
                  </a:cubicBezTo>
                  <a:cubicBezTo>
                    <a:pt x="7" y="842"/>
                    <a:pt x="0" y="1203"/>
                    <a:pt x="13" y="1551"/>
                  </a:cubicBezTo>
                  <a:cubicBezTo>
                    <a:pt x="27" y="1958"/>
                    <a:pt x="66" y="2365"/>
                    <a:pt x="176" y="2755"/>
                  </a:cubicBezTo>
                  <a:cubicBezTo>
                    <a:pt x="401" y="3555"/>
                    <a:pt x="908" y="4242"/>
                    <a:pt x="1328" y="4961"/>
                  </a:cubicBezTo>
                  <a:cubicBezTo>
                    <a:pt x="1715" y="5621"/>
                    <a:pt x="2044" y="6373"/>
                    <a:pt x="1966" y="7154"/>
                  </a:cubicBezTo>
                  <a:cubicBezTo>
                    <a:pt x="2327" y="5208"/>
                    <a:pt x="2079" y="3246"/>
                    <a:pt x="1809" y="1307"/>
                  </a:cubicBezTo>
                  <a:cubicBezTo>
                    <a:pt x="1770" y="1031"/>
                    <a:pt x="1731" y="751"/>
                    <a:pt x="1608" y="504"/>
                  </a:cubicBezTo>
                  <a:cubicBezTo>
                    <a:pt x="1484" y="253"/>
                    <a:pt x="1256" y="42"/>
                    <a:pt x="983" y="6"/>
                  </a:cubicBezTo>
                  <a:cubicBezTo>
                    <a:pt x="956" y="2"/>
                    <a:pt x="929"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8;p119">
              <a:extLst>
                <a:ext uri="{FF2B5EF4-FFF2-40B4-BE49-F238E27FC236}">
                  <a16:creationId xmlns:a16="http://schemas.microsoft.com/office/drawing/2014/main" xmlns="" id="{5F68F868-2384-3794-EF2C-E483E5DBE6AE}"/>
                </a:ext>
              </a:extLst>
            </p:cNvPr>
            <p:cNvSpPr/>
            <p:nvPr/>
          </p:nvSpPr>
          <p:spPr>
            <a:xfrm>
              <a:off x="5520246" y="2904298"/>
              <a:ext cx="153376" cy="314606"/>
            </a:xfrm>
            <a:custGeom>
              <a:avLst/>
              <a:gdLst/>
              <a:ahLst/>
              <a:cxnLst/>
              <a:rect l="l" t="t" r="r" b="b"/>
              <a:pathLst>
                <a:path w="2636" h="5407" extrusionOk="0">
                  <a:moveTo>
                    <a:pt x="2206" y="0"/>
                  </a:moveTo>
                  <a:cubicBezTo>
                    <a:pt x="2047" y="0"/>
                    <a:pt x="1913" y="128"/>
                    <a:pt x="1809" y="249"/>
                  </a:cubicBezTo>
                  <a:cubicBezTo>
                    <a:pt x="1110" y="1082"/>
                    <a:pt x="820" y="2172"/>
                    <a:pt x="547" y="3223"/>
                  </a:cubicBezTo>
                  <a:cubicBezTo>
                    <a:pt x="361" y="3936"/>
                    <a:pt x="98" y="4677"/>
                    <a:pt x="0" y="5406"/>
                  </a:cubicBezTo>
                  <a:cubicBezTo>
                    <a:pt x="1015" y="4551"/>
                    <a:pt x="1633" y="3012"/>
                    <a:pt x="2206" y="1837"/>
                  </a:cubicBezTo>
                  <a:cubicBezTo>
                    <a:pt x="2418" y="1401"/>
                    <a:pt x="2636" y="936"/>
                    <a:pt x="2577" y="454"/>
                  </a:cubicBezTo>
                  <a:cubicBezTo>
                    <a:pt x="2551" y="253"/>
                    <a:pt x="2440" y="28"/>
                    <a:pt x="2239" y="2"/>
                  </a:cubicBezTo>
                  <a:cubicBezTo>
                    <a:pt x="2227" y="1"/>
                    <a:pt x="2216" y="0"/>
                    <a:pt x="2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9;p119">
              <a:extLst>
                <a:ext uri="{FF2B5EF4-FFF2-40B4-BE49-F238E27FC236}">
                  <a16:creationId xmlns:a16="http://schemas.microsoft.com/office/drawing/2014/main" xmlns="" id="{5636C4CD-EFC5-CDA6-73D6-367E9EBBA244}"/>
                </a:ext>
              </a:extLst>
            </p:cNvPr>
            <p:cNvSpPr/>
            <p:nvPr/>
          </p:nvSpPr>
          <p:spPr>
            <a:xfrm>
              <a:off x="5386190" y="3237344"/>
              <a:ext cx="108340" cy="304308"/>
            </a:xfrm>
            <a:custGeom>
              <a:avLst/>
              <a:gdLst/>
              <a:ahLst/>
              <a:cxnLst/>
              <a:rect l="l" t="t" r="r" b="b"/>
              <a:pathLst>
                <a:path w="1862" h="5230" extrusionOk="0">
                  <a:moveTo>
                    <a:pt x="227" y="0"/>
                  </a:moveTo>
                  <a:cubicBezTo>
                    <a:pt x="189" y="0"/>
                    <a:pt x="151" y="11"/>
                    <a:pt x="115" y="37"/>
                  </a:cubicBezTo>
                  <a:cubicBezTo>
                    <a:pt x="7" y="115"/>
                    <a:pt x="1" y="268"/>
                    <a:pt x="10" y="401"/>
                  </a:cubicBezTo>
                  <a:cubicBezTo>
                    <a:pt x="76" y="1276"/>
                    <a:pt x="303" y="2139"/>
                    <a:pt x="684" y="2929"/>
                  </a:cubicBezTo>
                  <a:cubicBezTo>
                    <a:pt x="1052" y="3700"/>
                    <a:pt x="1540" y="4406"/>
                    <a:pt x="1793" y="5229"/>
                  </a:cubicBezTo>
                  <a:cubicBezTo>
                    <a:pt x="1862" y="3658"/>
                    <a:pt x="1426" y="1673"/>
                    <a:pt x="606" y="294"/>
                  </a:cubicBezTo>
                  <a:cubicBezTo>
                    <a:pt x="521" y="153"/>
                    <a:pt x="370"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0;p119">
              <a:extLst>
                <a:ext uri="{FF2B5EF4-FFF2-40B4-BE49-F238E27FC236}">
                  <a16:creationId xmlns:a16="http://schemas.microsoft.com/office/drawing/2014/main" xmlns="" id="{A890D6E7-7A69-CFA9-7C40-5A5D1A84B731}"/>
                </a:ext>
              </a:extLst>
            </p:cNvPr>
            <p:cNvSpPr/>
            <p:nvPr/>
          </p:nvSpPr>
          <p:spPr>
            <a:xfrm>
              <a:off x="5517570" y="3454313"/>
              <a:ext cx="171180" cy="341022"/>
            </a:xfrm>
            <a:custGeom>
              <a:avLst/>
              <a:gdLst/>
              <a:ahLst/>
              <a:cxnLst/>
              <a:rect l="l" t="t" r="r" b="b"/>
              <a:pathLst>
                <a:path w="2942" h="5861" extrusionOk="0">
                  <a:moveTo>
                    <a:pt x="2584" y="1"/>
                  </a:moveTo>
                  <a:cubicBezTo>
                    <a:pt x="2462" y="1"/>
                    <a:pt x="2324" y="94"/>
                    <a:pt x="2229" y="189"/>
                  </a:cubicBezTo>
                  <a:cubicBezTo>
                    <a:pt x="1230" y="1201"/>
                    <a:pt x="843" y="2652"/>
                    <a:pt x="492" y="4032"/>
                  </a:cubicBezTo>
                  <a:cubicBezTo>
                    <a:pt x="362" y="4552"/>
                    <a:pt x="1" y="5333"/>
                    <a:pt x="134" y="5860"/>
                  </a:cubicBezTo>
                  <a:cubicBezTo>
                    <a:pt x="674" y="4900"/>
                    <a:pt x="1146" y="3921"/>
                    <a:pt x="1784" y="3017"/>
                  </a:cubicBezTo>
                  <a:cubicBezTo>
                    <a:pt x="2076" y="2597"/>
                    <a:pt x="2392" y="2187"/>
                    <a:pt x="2610" y="1722"/>
                  </a:cubicBezTo>
                  <a:cubicBezTo>
                    <a:pt x="2828" y="1260"/>
                    <a:pt x="2942" y="726"/>
                    <a:pt x="2812" y="232"/>
                  </a:cubicBezTo>
                  <a:cubicBezTo>
                    <a:pt x="2795" y="166"/>
                    <a:pt x="2773" y="98"/>
                    <a:pt x="2721" y="53"/>
                  </a:cubicBezTo>
                  <a:cubicBezTo>
                    <a:pt x="2680" y="16"/>
                    <a:pt x="2634" y="1"/>
                    <a:pt x="2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1;p119">
              <a:extLst>
                <a:ext uri="{FF2B5EF4-FFF2-40B4-BE49-F238E27FC236}">
                  <a16:creationId xmlns:a16="http://schemas.microsoft.com/office/drawing/2014/main" xmlns="" id="{ABFAEDAA-25CB-08E7-EB80-1C9ED2EFDA09}"/>
                </a:ext>
              </a:extLst>
            </p:cNvPr>
            <p:cNvSpPr/>
            <p:nvPr/>
          </p:nvSpPr>
          <p:spPr>
            <a:xfrm>
              <a:off x="5393404" y="3806152"/>
              <a:ext cx="97169" cy="304133"/>
            </a:xfrm>
            <a:custGeom>
              <a:avLst/>
              <a:gdLst/>
              <a:ahLst/>
              <a:cxnLst/>
              <a:rect l="l" t="t" r="r" b="b"/>
              <a:pathLst>
                <a:path w="1670" h="5227" extrusionOk="0">
                  <a:moveTo>
                    <a:pt x="481" y="0"/>
                  </a:moveTo>
                  <a:cubicBezTo>
                    <a:pt x="409" y="0"/>
                    <a:pt x="338" y="17"/>
                    <a:pt x="274" y="54"/>
                  </a:cubicBezTo>
                  <a:cubicBezTo>
                    <a:pt x="36" y="187"/>
                    <a:pt x="0" y="509"/>
                    <a:pt x="7" y="783"/>
                  </a:cubicBezTo>
                  <a:cubicBezTo>
                    <a:pt x="36" y="1882"/>
                    <a:pt x="361" y="2972"/>
                    <a:pt x="934" y="3913"/>
                  </a:cubicBezTo>
                  <a:cubicBezTo>
                    <a:pt x="1156" y="4275"/>
                    <a:pt x="1411" y="4618"/>
                    <a:pt x="1583" y="5006"/>
                  </a:cubicBezTo>
                  <a:lnTo>
                    <a:pt x="1583" y="5006"/>
                  </a:lnTo>
                  <a:cubicBezTo>
                    <a:pt x="1115" y="3667"/>
                    <a:pt x="1548" y="2132"/>
                    <a:pt x="1181" y="760"/>
                  </a:cubicBezTo>
                  <a:cubicBezTo>
                    <a:pt x="1123" y="542"/>
                    <a:pt x="1045" y="324"/>
                    <a:pt x="882" y="171"/>
                  </a:cubicBezTo>
                  <a:cubicBezTo>
                    <a:pt x="776" y="67"/>
                    <a:pt x="626" y="0"/>
                    <a:pt x="481" y="0"/>
                  </a:cubicBezTo>
                  <a:close/>
                  <a:moveTo>
                    <a:pt x="1583" y="5006"/>
                  </a:moveTo>
                  <a:cubicBezTo>
                    <a:pt x="1609" y="5080"/>
                    <a:pt x="1638" y="5154"/>
                    <a:pt x="1669" y="5227"/>
                  </a:cubicBezTo>
                  <a:cubicBezTo>
                    <a:pt x="1644" y="5152"/>
                    <a:pt x="1615" y="5078"/>
                    <a:pt x="1583" y="5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2;p119">
              <a:extLst>
                <a:ext uri="{FF2B5EF4-FFF2-40B4-BE49-F238E27FC236}">
                  <a16:creationId xmlns:a16="http://schemas.microsoft.com/office/drawing/2014/main" xmlns="" id="{9963B3F1-0D75-E92E-EC1D-4007D56D87D7}"/>
                </a:ext>
              </a:extLst>
            </p:cNvPr>
            <p:cNvSpPr/>
            <p:nvPr/>
          </p:nvSpPr>
          <p:spPr>
            <a:xfrm>
              <a:off x="5486557" y="3058835"/>
              <a:ext cx="34504" cy="1284259"/>
            </a:xfrm>
            <a:custGeom>
              <a:avLst/>
              <a:gdLst/>
              <a:ahLst/>
              <a:cxnLst/>
              <a:rect l="l" t="t" r="r" b="b"/>
              <a:pathLst>
                <a:path w="593" h="22072" extrusionOk="0">
                  <a:moveTo>
                    <a:pt x="342" y="0"/>
                  </a:moveTo>
                  <a:cubicBezTo>
                    <a:pt x="322" y="0"/>
                    <a:pt x="303" y="12"/>
                    <a:pt x="296" y="40"/>
                  </a:cubicBezTo>
                  <a:cubicBezTo>
                    <a:pt x="94" y="873"/>
                    <a:pt x="137" y="1810"/>
                    <a:pt x="101" y="2666"/>
                  </a:cubicBezTo>
                  <a:cubicBezTo>
                    <a:pt x="59" y="3603"/>
                    <a:pt x="33" y="4540"/>
                    <a:pt x="23" y="5480"/>
                  </a:cubicBezTo>
                  <a:cubicBezTo>
                    <a:pt x="0" y="7344"/>
                    <a:pt x="16" y="9212"/>
                    <a:pt x="33" y="11076"/>
                  </a:cubicBezTo>
                  <a:cubicBezTo>
                    <a:pt x="46" y="12921"/>
                    <a:pt x="55" y="14765"/>
                    <a:pt x="72" y="16610"/>
                  </a:cubicBezTo>
                  <a:cubicBezTo>
                    <a:pt x="81" y="17534"/>
                    <a:pt x="120" y="18455"/>
                    <a:pt x="137" y="19379"/>
                  </a:cubicBezTo>
                  <a:cubicBezTo>
                    <a:pt x="153" y="20241"/>
                    <a:pt x="107" y="21133"/>
                    <a:pt x="238" y="21985"/>
                  </a:cubicBezTo>
                  <a:cubicBezTo>
                    <a:pt x="247" y="22046"/>
                    <a:pt x="287" y="22072"/>
                    <a:pt x="331" y="22072"/>
                  </a:cubicBezTo>
                  <a:cubicBezTo>
                    <a:pt x="392" y="22072"/>
                    <a:pt x="462" y="22022"/>
                    <a:pt x="472" y="21952"/>
                  </a:cubicBezTo>
                  <a:cubicBezTo>
                    <a:pt x="592" y="21048"/>
                    <a:pt x="517" y="20095"/>
                    <a:pt x="514" y="19184"/>
                  </a:cubicBezTo>
                  <a:cubicBezTo>
                    <a:pt x="514" y="18256"/>
                    <a:pt x="534" y="17336"/>
                    <a:pt x="524" y="16412"/>
                  </a:cubicBezTo>
                  <a:cubicBezTo>
                    <a:pt x="501" y="14632"/>
                    <a:pt x="475" y="12852"/>
                    <a:pt x="456" y="11076"/>
                  </a:cubicBezTo>
                  <a:cubicBezTo>
                    <a:pt x="433" y="9277"/>
                    <a:pt x="397" y="7481"/>
                    <a:pt x="381" y="5682"/>
                  </a:cubicBezTo>
                  <a:cubicBezTo>
                    <a:pt x="371" y="4741"/>
                    <a:pt x="364" y="3804"/>
                    <a:pt x="371" y="2864"/>
                  </a:cubicBezTo>
                  <a:cubicBezTo>
                    <a:pt x="374" y="1943"/>
                    <a:pt x="508" y="967"/>
                    <a:pt x="400" y="53"/>
                  </a:cubicBezTo>
                  <a:cubicBezTo>
                    <a:pt x="397" y="21"/>
                    <a:pt x="368"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3;p119">
              <a:extLst>
                <a:ext uri="{FF2B5EF4-FFF2-40B4-BE49-F238E27FC236}">
                  <a16:creationId xmlns:a16="http://schemas.microsoft.com/office/drawing/2014/main" xmlns="" id="{7C58A8C1-F143-1D37-3FD4-3713988D421B}"/>
                </a:ext>
              </a:extLst>
            </p:cNvPr>
            <p:cNvSpPr/>
            <p:nvPr/>
          </p:nvSpPr>
          <p:spPr>
            <a:xfrm>
              <a:off x="5499591" y="3190796"/>
              <a:ext cx="41777" cy="108515"/>
            </a:xfrm>
            <a:custGeom>
              <a:avLst/>
              <a:gdLst/>
              <a:ahLst/>
              <a:cxnLst/>
              <a:rect l="l" t="t" r="r" b="b"/>
              <a:pathLst>
                <a:path w="718" h="1865" extrusionOk="0">
                  <a:moveTo>
                    <a:pt x="624" y="1"/>
                  </a:moveTo>
                  <a:cubicBezTo>
                    <a:pt x="607" y="1"/>
                    <a:pt x="589" y="8"/>
                    <a:pt x="573" y="27"/>
                  </a:cubicBezTo>
                  <a:cubicBezTo>
                    <a:pt x="180" y="502"/>
                    <a:pt x="1" y="1218"/>
                    <a:pt x="36" y="1826"/>
                  </a:cubicBezTo>
                  <a:cubicBezTo>
                    <a:pt x="38" y="1850"/>
                    <a:pt x="61" y="1864"/>
                    <a:pt x="81" y="1864"/>
                  </a:cubicBezTo>
                  <a:cubicBezTo>
                    <a:pt x="97" y="1864"/>
                    <a:pt x="112" y="1856"/>
                    <a:pt x="114" y="1836"/>
                  </a:cubicBezTo>
                  <a:cubicBezTo>
                    <a:pt x="163" y="1553"/>
                    <a:pt x="215" y="1270"/>
                    <a:pt x="306" y="996"/>
                  </a:cubicBezTo>
                  <a:cubicBezTo>
                    <a:pt x="407" y="687"/>
                    <a:pt x="563" y="414"/>
                    <a:pt x="694" y="118"/>
                  </a:cubicBezTo>
                  <a:cubicBezTo>
                    <a:pt x="718" y="65"/>
                    <a:pt x="67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74;p119">
              <a:extLst>
                <a:ext uri="{FF2B5EF4-FFF2-40B4-BE49-F238E27FC236}">
                  <a16:creationId xmlns:a16="http://schemas.microsoft.com/office/drawing/2014/main" xmlns="" id="{06CAC37B-597E-B2D5-50D2-941F0AC0D901}"/>
                </a:ext>
              </a:extLst>
            </p:cNvPr>
            <p:cNvSpPr/>
            <p:nvPr/>
          </p:nvSpPr>
          <p:spPr>
            <a:xfrm>
              <a:off x="5493132" y="3757743"/>
              <a:ext cx="49225" cy="102056"/>
            </a:xfrm>
            <a:custGeom>
              <a:avLst/>
              <a:gdLst/>
              <a:ahLst/>
              <a:cxnLst/>
              <a:rect l="l" t="t" r="r" b="b"/>
              <a:pathLst>
                <a:path w="846" h="1754" extrusionOk="0">
                  <a:moveTo>
                    <a:pt x="727" y="1"/>
                  </a:moveTo>
                  <a:cubicBezTo>
                    <a:pt x="711" y="1"/>
                    <a:pt x="694" y="6"/>
                    <a:pt x="678" y="17"/>
                  </a:cubicBezTo>
                  <a:cubicBezTo>
                    <a:pt x="203" y="339"/>
                    <a:pt x="1" y="1140"/>
                    <a:pt x="99" y="1680"/>
                  </a:cubicBezTo>
                  <a:cubicBezTo>
                    <a:pt x="108" y="1731"/>
                    <a:pt x="148" y="1753"/>
                    <a:pt x="189" y="1753"/>
                  </a:cubicBezTo>
                  <a:cubicBezTo>
                    <a:pt x="244" y="1753"/>
                    <a:pt x="302" y="1715"/>
                    <a:pt x="304" y="1650"/>
                  </a:cubicBezTo>
                  <a:cubicBezTo>
                    <a:pt x="313" y="1374"/>
                    <a:pt x="320" y="1114"/>
                    <a:pt x="414" y="850"/>
                  </a:cubicBezTo>
                  <a:cubicBezTo>
                    <a:pt x="505" y="587"/>
                    <a:pt x="681" y="391"/>
                    <a:pt x="811" y="151"/>
                  </a:cubicBezTo>
                  <a:cubicBezTo>
                    <a:pt x="845" y="85"/>
                    <a:pt x="793"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75;p119">
              <a:extLst>
                <a:ext uri="{FF2B5EF4-FFF2-40B4-BE49-F238E27FC236}">
                  <a16:creationId xmlns:a16="http://schemas.microsoft.com/office/drawing/2014/main" xmlns="" id="{3C1F93A7-616E-33BC-0BE5-E33D923E9318}"/>
                </a:ext>
              </a:extLst>
            </p:cNvPr>
            <p:cNvSpPr/>
            <p:nvPr/>
          </p:nvSpPr>
          <p:spPr>
            <a:xfrm>
              <a:off x="5461015" y="4044475"/>
              <a:ext cx="49050" cy="123061"/>
            </a:xfrm>
            <a:custGeom>
              <a:avLst/>
              <a:gdLst/>
              <a:ahLst/>
              <a:cxnLst/>
              <a:rect l="l" t="t" r="r" b="b"/>
              <a:pathLst>
                <a:path w="843" h="2115" extrusionOk="0">
                  <a:moveTo>
                    <a:pt x="119" y="1"/>
                  </a:moveTo>
                  <a:cubicBezTo>
                    <a:pt x="57" y="1"/>
                    <a:pt x="0" y="49"/>
                    <a:pt x="19" y="129"/>
                  </a:cubicBezTo>
                  <a:cubicBezTo>
                    <a:pt x="110" y="477"/>
                    <a:pt x="286" y="806"/>
                    <a:pt x="387" y="1154"/>
                  </a:cubicBezTo>
                  <a:cubicBezTo>
                    <a:pt x="478" y="1460"/>
                    <a:pt x="501" y="1804"/>
                    <a:pt x="657" y="2084"/>
                  </a:cubicBezTo>
                  <a:cubicBezTo>
                    <a:pt x="669" y="2104"/>
                    <a:pt x="690" y="2114"/>
                    <a:pt x="712" y="2114"/>
                  </a:cubicBezTo>
                  <a:cubicBezTo>
                    <a:pt x="739" y="2114"/>
                    <a:pt x="766" y="2099"/>
                    <a:pt x="771" y="2068"/>
                  </a:cubicBezTo>
                  <a:cubicBezTo>
                    <a:pt x="843" y="1749"/>
                    <a:pt x="729" y="1391"/>
                    <a:pt x="641" y="1082"/>
                  </a:cubicBezTo>
                  <a:cubicBezTo>
                    <a:pt x="540" y="737"/>
                    <a:pt x="426" y="340"/>
                    <a:pt x="211" y="48"/>
                  </a:cubicBezTo>
                  <a:cubicBezTo>
                    <a:pt x="187" y="15"/>
                    <a:pt x="15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76;p119">
              <a:extLst>
                <a:ext uri="{FF2B5EF4-FFF2-40B4-BE49-F238E27FC236}">
                  <a16:creationId xmlns:a16="http://schemas.microsoft.com/office/drawing/2014/main" xmlns="" id="{65F56390-8779-EFE2-E67F-579285263A97}"/>
                </a:ext>
              </a:extLst>
            </p:cNvPr>
            <p:cNvSpPr/>
            <p:nvPr/>
          </p:nvSpPr>
          <p:spPr>
            <a:xfrm>
              <a:off x="5389797" y="4249574"/>
              <a:ext cx="1222" cy="815"/>
            </a:xfrm>
            <a:custGeom>
              <a:avLst/>
              <a:gdLst/>
              <a:ahLst/>
              <a:cxnLst/>
              <a:rect l="l" t="t" r="r" b="b"/>
              <a:pathLst>
                <a:path w="21" h="14" extrusionOk="0">
                  <a:moveTo>
                    <a:pt x="10" y="1"/>
                  </a:moveTo>
                  <a:cubicBezTo>
                    <a:pt x="1" y="1"/>
                    <a:pt x="1" y="14"/>
                    <a:pt x="10" y="14"/>
                  </a:cubicBezTo>
                  <a:cubicBezTo>
                    <a:pt x="20" y="14"/>
                    <a:pt x="20" y="1"/>
                    <a:pt x="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77;p119">
              <a:extLst>
                <a:ext uri="{FF2B5EF4-FFF2-40B4-BE49-F238E27FC236}">
                  <a16:creationId xmlns:a16="http://schemas.microsoft.com/office/drawing/2014/main" xmlns="" id="{73A369B1-4026-A54B-336B-08F8E6521A4F}"/>
                </a:ext>
              </a:extLst>
            </p:cNvPr>
            <p:cNvSpPr/>
            <p:nvPr/>
          </p:nvSpPr>
          <p:spPr>
            <a:xfrm>
              <a:off x="5372749" y="4181673"/>
              <a:ext cx="16117" cy="37937"/>
            </a:xfrm>
            <a:custGeom>
              <a:avLst/>
              <a:gdLst/>
              <a:ahLst/>
              <a:cxnLst/>
              <a:rect l="l" t="t" r="r" b="b"/>
              <a:pathLst>
                <a:path w="277" h="652" extrusionOk="0">
                  <a:moveTo>
                    <a:pt x="32" y="1"/>
                  </a:moveTo>
                  <a:cubicBezTo>
                    <a:pt x="18" y="1"/>
                    <a:pt x="4" y="13"/>
                    <a:pt x="4" y="29"/>
                  </a:cubicBezTo>
                  <a:cubicBezTo>
                    <a:pt x="1" y="117"/>
                    <a:pt x="59" y="198"/>
                    <a:pt x="92" y="279"/>
                  </a:cubicBezTo>
                  <a:cubicBezTo>
                    <a:pt x="144" y="396"/>
                    <a:pt x="183" y="517"/>
                    <a:pt x="225" y="637"/>
                  </a:cubicBezTo>
                  <a:cubicBezTo>
                    <a:pt x="229" y="647"/>
                    <a:pt x="238" y="651"/>
                    <a:pt x="247" y="651"/>
                  </a:cubicBezTo>
                  <a:cubicBezTo>
                    <a:pt x="262" y="651"/>
                    <a:pt x="277" y="640"/>
                    <a:pt x="271" y="624"/>
                  </a:cubicBezTo>
                  <a:cubicBezTo>
                    <a:pt x="228" y="510"/>
                    <a:pt x="183" y="396"/>
                    <a:pt x="147" y="279"/>
                  </a:cubicBezTo>
                  <a:cubicBezTo>
                    <a:pt x="121" y="188"/>
                    <a:pt x="115" y="81"/>
                    <a:pt x="50" y="9"/>
                  </a:cubicBezTo>
                  <a:cubicBezTo>
                    <a:pt x="44" y="3"/>
                    <a:pt x="38"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78;p119">
              <a:extLst>
                <a:ext uri="{FF2B5EF4-FFF2-40B4-BE49-F238E27FC236}">
                  <a16:creationId xmlns:a16="http://schemas.microsoft.com/office/drawing/2014/main" xmlns="" id="{5076AA43-98C2-88BF-E6CF-9F3535FF517E}"/>
                </a:ext>
              </a:extLst>
            </p:cNvPr>
            <p:cNvSpPr/>
            <p:nvPr/>
          </p:nvSpPr>
          <p:spPr>
            <a:xfrm>
              <a:off x="5245733" y="3845427"/>
              <a:ext cx="157216" cy="517556"/>
            </a:xfrm>
            <a:custGeom>
              <a:avLst/>
              <a:gdLst/>
              <a:ahLst/>
              <a:cxnLst/>
              <a:rect l="l" t="t" r="r" b="b"/>
              <a:pathLst>
                <a:path w="2702" h="8895" extrusionOk="0">
                  <a:moveTo>
                    <a:pt x="384" y="1"/>
                  </a:moveTo>
                  <a:cubicBezTo>
                    <a:pt x="352" y="1"/>
                    <a:pt x="321" y="19"/>
                    <a:pt x="313" y="56"/>
                  </a:cubicBezTo>
                  <a:cubicBezTo>
                    <a:pt x="1" y="1429"/>
                    <a:pt x="739" y="2974"/>
                    <a:pt x="1370" y="4152"/>
                  </a:cubicBezTo>
                  <a:cubicBezTo>
                    <a:pt x="1758" y="4874"/>
                    <a:pt x="2089" y="5596"/>
                    <a:pt x="2259" y="6406"/>
                  </a:cubicBezTo>
                  <a:cubicBezTo>
                    <a:pt x="2343" y="6797"/>
                    <a:pt x="2392" y="7200"/>
                    <a:pt x="2379" y="7604"/>
                  </a:cubicBezTo>
                  <a:cubicBezTo>
                    <a:pt x="2369" y="8010"/>
                    <a:pt x="2259" y="8420"/>
                    <a:pt x="2291" y="8827"/>
                  </a:cubicBezTo>
                  <a:cubicBezTo>
                    <a:pt x="2293" y="8864"/>
                    <a:pt x="2331" y="8895"/>
                    <a:pt x="2365" y="8895"/>
                  </a:cubicBezTo>
                  <a:cubicBezTo>
                    <a:pt x="2385" y="8895"/>
                    <a:pt x="2404" y="8885"/>
                    <a:pt x="2415" y="8860"/>
                  </a:cubicBezTo>
                  <a:cubicBezTo>
                    <a:pt x="2701" y="8232"/>
                    <a:pt x="2587" y="7392"/>
                    <a:pt x="2512" y="6725"/>
                  </a:cubicBezTo>
                  <a:cubicBezTo>
                    <a:pt x="2441" y="6058"/>
                    <a:pt x="2268" y="5421"/>
                    <a:pt x="2002" y="4802"/>
                  </a:cubicBezTo>
                  <a:cubicBezTo>
                    <a:pt x="1679" y="4051"/>
                    <a:pt x="1269" y="3338"/>
                    <a:pt x="993" y="2567"/>
                  </a:cubicBezTo>
                  <a:cubicBezTo>
                    <a:pt x="697" y="1744"/>
                    <a:pt x="677" y="892"/>
                    <a:pt x="459" y="56"/>
                  </a:cubicBezTo>
                  <a:cubicBezTo>
                    <a:pt x="449" y="19"/>
                    <a:pt x="416"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79;p119">
              <a:extLst>
                <a:ext uri="{FF2B5EF4-FFF2-40B4-BE49-F238E27FC236}">
                  <a16:creationId xmlns:a16="http://schemas.microsoft.com/office/drawing/2014/main" xmlns="" id="{43CC4D52-E3B6-0DB4-3BDC-58DA3BE0C07B}"/>
                </a:ext>
              </a:extLst>
            </p:cNvPr>
            <p:cNvSpPr/>
            <p:nvPr/>
          </p:nvSpPr>
          <p:spPr>
            <a:xfrm>
              <a:off x="5174167" y="2885271"/>
              <a:ext cx="8960" cy="18968"/>
            </a:xfrm>
            <a:custGeom>
              <a:avLst/>
              <a:gdLst/>
              <a:ahLst/>
              <a:cxnLst/>
              <a:rect l="l" t="t" r="r" b="b"/>
              <a:pathLst>
                <a:path w="154" h="326" extrusionOk="0">
                  <a:moveTo>
                    <a:pt x="77" y="1"/>
                  </a:moveTo>
                  <a:cubicBezTo>
                    <a:pt x="42" y="1"/>
                    <a:pt x="7" y="23"/>
                    <a:pt x="7" y="69"/>
                  </a:cubicBezTo>
                  <a:cubicBezTo>
                    <a:pt x="7" y="140"/>
                    <a:pt x="1" y="215"/>
                    <a:pt x="24" y="284"/>
                  </a:cubicBezTo>
                  <a:cubicBezTo>
                    <a:pt x="32" y="311"/>
                    <a:pt x="54" y="325"/>
                    <a:pt x="77" y="325"/>
                  </a:cubicBezTo>
                  <a:cubicBezTo>
                    <a:pt x="100" y="325"/>
                    <a:pt x="123" y="311"/>
                    <a:pt x="131" y="284"/>
                  </a:cubicBezTo>
                  <a:cubicBezTo>
                    <a:pt x="154" y="215"/>
                    <a:pt x="144" y="140"/>
                    <a:pt x="144" y="69"/>
                  </a:cubicBezTo>
                  <a:cubicBezTo>
                    <a:pt x="146" y="23"/>
                    <a:pt x="111"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80;p119">
              <a:extLst>
                <a:ext uri="{FF2B5EF4-FFF2-40B4-BE49-F238E27FC236}">
                  <a16:creationId xmlns:a16="http://schemas.microsoft.com/office/drawing/2014/main" xmlns="" id="{538EB8A1-DF57-FAFE-BFAF-8050FCB0C87A}"/>
                </a:ext>
              </a:extLst>
            </p:cNvPr>
            <p:cNvSpPr/>
            <p:nvPr/>
          </p:nvSpPr>
          <p:spPr>
            <a:xfrm>
              <a:off x="5151824" y="2831626"/>
              <a:ext cx="120676" cy="1061760"/>
            </a:xfrm>
            <a:custGeom>
              <a:avLst/>
              <a:gdLst/>
              <a:ahLst/>
              <a:cxnLst/>
              <a:rect l="l" t="t" r="r" b="b"/>
              <a:pathLst>
                <a:path w="2074" h="18248" extrusionOk="0">
                  <a:moveTo>
                    <a:pt x="561" y="0"/>
                  </a:moveTo>
                  <a:cubicBezTo>
                    <a:pt x="544" y="0"/>
                    <a:pt x="528" y="10"/>
                    <a:pt x="525" y="31"/>
                  </a:cubicBezTo>
                  <a:cubicBezTo>
                    <a:pt x="1" y="3041"/>
                    <a:pt x="1247" y="5930"/>
                    <a:pt x="1387" y="8923"/>
                  </a:cubicBezTo>
                  <a:cubicBezTo>
                    <a:pt x="1462" y="10491"/>
                    <a:pt x="1507" y="12059"/>
                    <a:pt x="1579" y="13624"/>
                  </a:cubicBezTo>
                  <a:cubicBezTo>
                    <a:pt x="1650" y="15150"/>
                    <a:pt x="1647" y="16735"/>
                    <a:pt x="1911" y="18244"/>
                  </a:cubicBezTo>
                  <a:cubicBezTo>
                    <a:pt x="1912" y="18247"/>
                    <a:pt x="1914" y="18248"/>
                    <a:pt x="1916" y="18248"/>
                  </a:cubicBezTo>
                  <a:cubicBezTo>
                    <a:pt x="1920" y="18248"/>
                    <a:pt x="1924" y="18245"/>
                    <a:pt x="1924" y="18241"/>
                  </a:cubicBezTo>
                  <a:cubicBezTo>
                    <a:pt x="2073" y="16725"/>
                    <a:pt x="1946" y="15147"/>
                    <a:pt x="1901" y="13624"/>
                  </a:cubicBezTo>
                  <a:cubicBezTo>
                    <a:pt x="1852" y="12059"/>
                    <a:pt x="1836" y="10485"/>
                    <a:pt x="1702" y="8923"/>
                  </a:cubicBezTo>
                  <a:cubicBezTo>
                    <a:pt x="1449" y="5969"/>
                    <a:pt x="440" y="3021"/>
                    <a:pt x="606" y="41"/>
                  </a:cubicBezTo>
                  <a:cubicBezTo>
                    <a:pt x="606" y="15"/>
                    <a:pt x="583"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83"/>
        <p:cNvGrpSpPr/>
        <p:nvPr/>
      </p:nvGrpSpPr>
      <p:grpSpPr>
        <a:xfrm>
          <a:off x="0" y="0"/>
          <a:ext cx="0" cy="0"/>
          <a:chOff x="0" y="0"/>
          <a:chExt cx="0" cy="0"/>
        </a:xfrm>
      </p:grpSpPr>
      <p:sp>
        <p:nvSpPr>
          <p:cNvPr id="28" name="Rectangle 27">
            <a:extLst>
              <a:ext uri="{FF2B5EF4-FFF2-40B4-BE49-F238E27FC236}">
                <a16:creationId xmlns:a16="http://schemas.microsoft.com/office/drawing/2014/main" xmlns="" id="{84A84C5D-4389-68E1-2634-39153B5E2CAF}"/>
              </a:ext>
            </a:extLst>
          </p:cNvPr>
          <p:cNvSpPr/>
          <p:nvPr/>
        </p:nvSpPr>
        <p:spPr>
          <a:xfrm>
            <a:off x="1321496" y="246716"/>
            <a:ext cx="6501008" cy="6395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0000"/>
                </a:solidFill>
                <a:effectLst/>
                <a:ea typeface="Times New Roman" panose="02020603050405020304" pitchFamily="18" charset="0"/>
              </a:rPr>
              <a:t>Một số câu chuyện tình yêu trong </a:t>
            </a:r>
            <a:r>
              <a:rPr lang="en-US" sz="2400" b="1" dirty="0" err="1">
                <a:solidFill>
                  <a:srgbClr val="000000"/>
                </a:solidFill>
                <a:ea typeface="Times New Roman" panose="02020603050405020304" pitchFamily="18" charset="0"/>
              </a:rPr>
              <a:t>điện</a:t>
            </a:r>
            <a:r>
              <a:rPr lang="en-US" sz="2400" b="1" dirty="0">
                <a:solidFill>
                  <a:srgbClr val="000000"/>
                </a:solidFill>
                <a:ea typeface="Times New Roman" panose="02020603050405020304" pitchFamily="18" charset="0"/>
              </a:rPr>
              <a:t> </a:t>
            </a:r>
            <a:r>
              <a:rPr lang="en-US" sz="2400" b="1" dirty="0" err="1">
                <a:solidFill>
                  <a:srgbClr val="000000"/>
                </a:solidFill>
                <a:ea typeface="Times New Roman" panose="02020603050405020304" pitchFamily="18" charset="0"/>
              </a:rPr>
              <a:t>ảnh</a:t>
            </a:r>
            <a:r>
              <a:rPr lang="vi-VN" sz="2400" b="1" dirty="0">
                <a:solidFill>
                  <a:srgbClr val="000000"/>
                </a:solidFill>
                <a:effectLst/>
                <a:ea typeface="Times New Roman" panose="02020603050405020304" pitchFamily="18" charset="0"/>
              </a:rPr>
              <a:t>:</a:t>
            </a:r>
            <a:endParaRPr lang="en-US" sz="2400" b="1" dirty="0"/>
          </a:p>
        </p:txBody>
      </p:sp>
      <p:pic>
        <p:nvPicPr>
          <p:cNvPr id="3074" name="Picture 2" descr="Titanic: Khi tận cùng đau thương lại là niềm an ủi - Báo Phụ Nữ">
            <a:extLst>
              <a:ext uri="{FF2B5EF4-FFF2-40B4-BE49-F238E27FC236}">
                <a16:creationId xmlns:a16="http://schemas.microsoft.com/office/drawing/2014/main" xmlns="" id="{CFD250AA-8753-2FB3-7537-B4A3DCFAA2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82"/>
          <a:stretch/>
        </p:blipFill>
        <p:spPr bwMode="auto">
          <a:xfrm>
            <a:off x="2713299" y="1201199"/>
            <a:ext cx="2977414" cy="1804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xmlns="" id="{41599BF3-52B4-D7CB-8353-472DBA87F372}"/>
              </a:ext>
            </a:extLst>
          </p:cNvPr>
          <p:cNvSpPr/>
          <p:nvPr/>
        </p:nvSpPr>
        <p:spPr>
          <a:xfrm>
            <a:off x="2977811" y="3122272"/>
            <a:ext cx="2114414" cy="83751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Jack – Rose trong “Titatnic”</a:t>
            </a:r>
            <a:r>
              <a:rPr lang="en-US" sz="1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randombar(horizontal)">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29"/>
        <p:cNvGrpSpPr/>
        <p:nvPr/>
      </p:nvGrpSpPr>
      <p:grpSpPr>
        <a:xfrm>
          <a:off x="0" y="0"/>
          <a:ext cx="0" cy="0"/>
          <a:chOff x="0" y="0"/>
          <a:chExt cx="0" cy="0"/>
        </a:xfrm>
      </p:grpSpPr>
      <p:sp>
        <p:nvSpPr>
          <p:cNvPr id="12" name="TextBox 11">
            <a:extLst>
              <a:ext uri="{FF2B5EF4-FFF2-40B4-BE49-F238E27FC236}">
                <a16:creationId xmlns:a16="http://schemas.microsoft.com/office/drawing/2014/main" xmlns="" id="{EEAA88E1-E900-25B9-267B-88AB275AA863}"/>
              </a:ext>
            </a:extLst>
          </p:cNvPr>
          <p:cNvSpPr txBox="1"/>
          <p:nvPr/>
        </p:nvSpPr>
        <p:spPr>
          <a:xfrm>
            <a:off x="1825111" y="149129"/>
            <a:ext cx="5493775" cy="577850"/>
          </a:xfrm>
          <a:prstGeom prst="rect">
            <a:avLst/>
          </a:prstGeom>
          <a:noFill/>
        </p:spPr>
        <p:txBody>
          <a:bodyPr wrap="square">
            <a:spAutoFit/>
          </a:bodyPr>
          <a:lstStyle/>
          <a:p>
            <a:pPr algn="ctr">
              <a:lnSpc>
                <a:spcPct val="150000"/>
              </a:lnSpc>
              <a:tabLst>
                <a:tab pos="198755" algn="l"/>
              </a:tabLst>
            </a:pPr>
            <a:r>
              <a:rPr lang="vi-VN" sz="2400" b="1" dirty="0">
                <a:solidFill>
                  <a:srgbClr val="005426"/>
                </a:solidFill>
                <a:effectLst/>
                <a:latin typeface="+mn-lt"/>
                <a:ea typeface="Times New Roman" panose="02020603050405020304" pitchFamily="18" charset="0"/>
                <a:cs typeface="Times New Roman" panose="02020603050405020304" pitchFamily="18" charset="0"/>
              </a:rPr>
              <a:t>2. Chân dung nhân vật Kim Trọng</a:t>
            </a:r>
            <a:r>
              <a:rPr lang="en-US" sz="2400" b="1" dirty="0">
                <a:solidFill>
                  <a:srgbClr val="005426"/>
                </a:solidFill>
                <a:effectLst/>
                <a:latin typeface="+mn-lt"/>
                <a:ea typeface="Times New Roman" panose="02020603050405020304" pitchFamily="18" charset="0"/>
                <a:cs typeface="Times New Roman" panose="02020603050405020304" pitchFamily="18" charset="0"/>
              </a:rPr>
              <a:t>.</a:t>
            </a:r>
            <a:endParaRPr lang="en-US" sz="2400" dirty="0">
              <a:solidFill>
                <a:srgbClr val="005426"/>
              </a:solidFill>
              <a:effectLst/>
              <a:latin typeface="+mn-l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798677EF-7AFD-E169-194E-B4360B6C7A98}"/>
              </a:ext>
            </a:extLst>
          </p:cNvPr>
          <p:cNvSpPr/>
          <p:nvPr/>
        </p:nvSpPr>
        <p:spPr>
          <a:xfrm>
            <a:off x="526093" y="1381019"/>
            <a:ext cx="8091813" cy="1537546"/>
          </a:xfrm>
          <a:prstGeom prst="roundRect">
            <a:avLst>
              <a:gd name="adj" fmla="val 1438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 thiện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Phiếu học tập số 2 để tìm hiểu về chân dung nhân vật Kim Trọng trong 10 câu thơ đầu</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521866FD-8CEB-7BFB-D63C-D8E74E3B43B1}"/>
              </a:ext>
            </a:extLst>
          </p:cNvPr>
          <p:cNvSpPr txBox="1"/>
          <p:nvPr/>
        </p:nvSpPr>
        <p:spPr>
          <a:xfrm>
            <a:off x="2761989" y="884022"/>
            <a:ext cx="3620022" cy="400110"/>
          </a:xfrm>
          <a:prstGeom prst="rect">
            <a:avLst/>
          </a:prstGeom>
          <a:noFill/>
        </p:spPr>
        <p:txBody>
          <a:bodyPr wrap="square" rtlCol="0">
            <a:spAutoFit/>
          </a:bodyPr>
          <a:lstStyle/>
          <a:p>
            <a:pPr algn="ctr"/>
            <a:r>
              <a:rPr lang="en-US" sz="2000" b="1" dirty="0">
                <a:solidFill>
                  <a:srgbClr val="C00000"/>
                </a:solidFill>
                <a:latin typeface="Arial" panose="020B0604020202020204" pitchFamily="34" charset="0"/>
                <a:cs typeface="Arial" panose="020B0604020202020204" pitchFamily="34" charset="0"/>
              </a:rPr>
              <a:t>HOẠT ĐỘNG NHÓM</a:t>
            </a:r>
          </a:p>
        </p:txBody>
      </p:sp>
      <p:pic>
        <p:nvPicPr>
          <p:cNvPr id="17" name="Picture 16">
            <a:extLst>
              <a:ext uri="{FF2B5EF4-FFF2-40B4-BE49-F238E27FC236}">
                <a16:creationId xmlns:a16="http://schemas.microsoft.com/office/drawing/2014/main" xmlns="" id="{2337670B-D536-D1F7-7F6C-4DE03CE0BD34}"/>
              </a:ext>
            </a:extLst>
          </p:cNvPr>
          <p:cNvPicPr>
            <a:picLocks noChangeAspect="1"/>
          </p:cNvPicPr>
          <p:nvPr/>
        </p:nvPicPr>
        <p:blipFill rotWithShape="1">
          <a:blip r:embed="rId3"/>
          <a:srcRect t="43835" r="38219" b="13790"/>
          <a:stretch/>
        </p:blipFill>
        <p:spPr>
          <a:xfrm>
            <a:off x="3525495" y="3045446"/>
            <a:ext cx="4854416" cy="1872880"/>
          </a:xfrm>
          <a:prstGeom prst="rect">
            <a:avLst/>
          </a:prstGeom>
        </p:spPr>
      </p:pic>
      <p:pic>
        <p:nvPicPr>
          <p:cNvPr id="21" name="Picture 20">
            <a:extLst>
              <a:ext uri="{FF2B5EF4-FFF2-40B4-BE49-F238E27FC236}">
                <a16:creationId xmlns:a16="http://schemas.microsoft.com/office/drawing/2014/main" xmlns="" id="{B32BA833-AED4-A87C-2768-0C4C4EEE7377}"/>
              </a:ext>
            </a:extLst>
          </p:cNvPr>
          <p:cNvPicPr>
            <a:picLocks noChangeAspect="1"/>
          </p:cNvPicPr>
          <p:nvPr/>
        </p:nvPicPr>
        <p:blipFill rotWithShape="1">
          <a:blip r:embed="rId4"/>
          <a:srcRect l="82329" r="-1507" b="70107"/>
          <a:stretch/>
        </p:blipFill>
        <p:spPr>
          <a:xfrm>
            <a:off x="7565721" y="726979"/>
            <a:ext cx="1202499" cy="105431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43"/>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FF2D32C8-B65D-D5C9-C412-9F67FD32239E}"/>
              </a:ext>
            </a:extLst>
          </p:cNvPr>
          <p:cNvGraphicFramePr>
            <a:graphicFrameLocks noGrp="1"/>
          </p:cNvGraphicFramePr>
          <p:nvPr>
            <p:extLst>
              <p:ext uri="{D42A27DB-BD31-4B8C-83A1-F6EECF244321}">
                <p14:modId xmlns:p14="http://schemas.microsoft.com/office/powerpoint/2010/main" val="2313001180"/>
              </p:ext>
            </p:extLst>
          </p:nvPr>
        </p:nvGraphicFramePr>
        <p:xfrm>
          <a:off x="175364" y="323634"/>
          <a:ext cx="4672209" cy="4711407"/>
        </p:xfrm>
        <a:graphic>
          <a:graphicData uri="http://schemas.openxmlformats.org/drawingml/2006/table">
            <a:tbl>
              <a:tblPr firstRow="1" firstCol="1" bandRow="1">
                <a:tableStyleId>{5A6F1BBC-88E7-490B-B701-1F3A7FD85C2C}</a:tableStyleId>
              </a:tblPr>
              <a:tblGrid>
                <a:gridCol w="2079321">
                  <a:extLst>
                    <a:ext uri="{9D8B030D-6E8A-4147-A177-3AD203B41FA5}">
                      <a16:colId xmlns:a16="http://schemas.microsoft.com/office/drawing/2014/main" xmlns="" val="3976633062"/>
                    </a:ext>
                  </a:extLst>
                </a:gridCol>
                <a:gridCol w="1315233">
                  <a:extLst>
                    <a:ext uri="{9D8B030D-6E8A-4147-A177-3AD203B41FA5}">
                      <a16:colId xmlns:a16="http://schemas.microsoft.com/office/drawing/2014/main" xmlns="" val="605370271"/>
                    </a:ext>
                  </a:extLst>
                </a:gridCol>
                <a:gridCol w="1277655">
                  <a:extLst>
                    <a:ext uri="{9D8B030D-6E8A-4147-A177-3AD203B41FA5}">
                      <a16:colId xmlns:a16="http://schemas.microsoft.com/office/drawing/2014/main" xmlns="" val="2296140049"/>
                    </a:ext>
                  </a:extLst>
                </a:gridCol>
              </a:tblGrid>
              <a:tr h="942461">
                <a:tc>
                  <a:txBody>
                    <a:bodyPr/>
                    <a:lstStyle/>
                    <a:p>
                      <a:pPr algn="ctr">
                        <a:lnSpc>
                          <a:spcPct val="100000"/>
                        </a:lnSpc>
                      </a:pPr>
                      <a:r>
                        <a:rPr lang="en-US" sz="1800" b="1" dirty="0" err="1"/>
                        <a:t>Đặc</a:t>
                      </a:r>
                      <a:r>
                        <a:rPr lang="vi-VN" sz="1800" b="1" dirty="0"/>
                        <a:t> điểm</a:t>
                      </a:r>
                      <a:endParaRPr lang="en-US" sz="1800" b="1"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pPr>
                      <a:r>
                        <a:rPr lang="en-US" sz="1800" b="1" dirty="0"/>
                        <a:t>Chi</a:t>
                      </a:r>
                      <a:r>
                        <a:rPr lang="vi-VN" sz="1800" b="1" dirty="0"/>
                        <a:t> tiết miêu tả</a:t>
                      </a:r>
                      <a:endParaRPr lang="en-US" sz="1800" b="1"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lnSpc>
                          <a:spcPct val="100000"/>
                        </a:lnSpc>
                      </a:pPr>
                      <a:r>
                        <a:rPr lang="en-US" sz="1800" b="1" dirty="0" err="1"/>
                        <a:t>Nhận</a:t>
                      </a:r>
                      <a:r>
                        <a:rPr lang="vi-VN" sz="1800" b="1" dirty="0"/>
                        <a:t> xét</a:t>
                      </a:r>
                      <a:endParaRPr lang="en-US" sz="1800" b="1"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242446536"/>
                  </a:ext>
                </a:extLst>
              </a:tr>
              <a:tr h="818881">
                <a:tc>
                  <a:txBody>
                    <a:bodyPr/>
                    <a:lstStyle/>
                    <a:p>
                      <a:pPr marL="174625" indent="0" algn="l">
                        <a:lnSpc>
                          <a:spcPct val="150000"/>
                        </a:lnSpc>
                        <a:tabLst>
                          <a:tab pos="2330450" algn="l"/>
                        </a:tabLst>
                      </a:pPr>
                      <a:r>
                        <a:rPr lang="en-US" sz="1800" dirty="0"/>
                        <a:t>1</a:t>
                      </a:r>
                      <a:r>
                        <a:rPr lang="vi-VN" sz="1800" dirty="0"/>
                        <a:t>. Khung cảnh xuất hiện</a:t>
                      </a:r>
                      <a:endParaRPr lang="en-US" sz="1800"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en-US" sz="1800" dirty="0"/>
                        <a:t> </a:t>
                      </a:r>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en-US" sz="1800" dirty="0"/>
                        <a:t> </a:t>
                      </a:r>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xmlns="" val="2857820611"/>
                  </a:ext>
                </a:extLst>
              </a:tr>
              <a:tr h="607268">
                <a:tc>
                  <a:txBody>
                    <a:bodyPr/>
                    <a:lstStyle/>
                    <a:p>
                      <a:pPr marL="174625" indent="0" algn="l">
                        <a:lnSpc>
                          <a:spcPct val="150000"/>
                        </a:lnSpc>
                      </a:pPr>
                      <a:r>
                        <a:rPr lang="en-US" sz="1800" dirty="0"/>
                        <a:t>2</a:t>
                      </a:r>
                      <a:r>
                        <a:rPr lang="vi-VN" sz="1800" dirty="0"/>
                        <a:t>. Xuất thân, gia thế</a:t>
                      </a:r>
                      <a:endParaRPr lang="en-US" sz="1800"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en-US" sz="1800" dirty="0"/>
                        <a:t> </a:t>
                      </a:r>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en-US" sz="1800" dirty="0"/>
                        <a:t> </a:t>
                      </a:r>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xmlns="" val="3426919654"/>
                  </a:ext>
                </a:extLst>
              </a:tr>
              <a:tr h="1300066">
                <a:tc>
                  <a:txBody>
                    <a:bodyPr/>
                    <a:lstStyle/>
                    <a:p>
                      <a:pPr marL="174625" indent="0" algn="l">
                        <a:lnSpc>
                          <a:spcPct val="150000"/>
                        </a:lnSpc>
                        <a:tabLst>
                          <a:tab pos="623570" algn="ctr"/>
                        </a:tabLst>
                      </a:pPr>
                      <a:r>
                        <a:rPr lang="vi-VN" sz="1800" dirty="0"/>
                        <a:t>3.</a:t>
                      </a:r>
                      <a:r>
                        <a:rPr lang="en-US" sz="1800" dirty="0"/>
                        <a:t> </a:t>
                      </a:r>
                      <a:r>
                        <a:rPr lang="vi-VN" sz="1800" dirty="0"/>
                        <a:t>Ngoại hình</a:t>
                      </a:r>
                      <a:r>
                        <a:rPr lang="en-US" sz="1800" dirty="0"/>
                        <a:t>, c</a:t>
                      </a:r>
                      <a:r>
                        <a:rPr lang="vi-VN" sz="1800" dirty="0"/>
                        <a:t>ử chỉ, hành động</a:t>
                      </a:r>
                      <a:endParaRPr lang="en-US" sz="1800"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vi-VN" sz="1800" dirty="0"/>
                        <a:t> </a:t>
                      </a:r>
                      <a:endParaRPr lang="en-US" sz="1800" dirty="0"/>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vi-VN" sz="1800" dirty="0"/>
                        <a:t> </a:t>
                      </a:r>
                      <a:endParaRPr lang="en-US" sz="1800" dirty="0"/>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xmlns="" val="1036422161"/>
                  </a:ext>
                </a:extLst>
              </a:tr>
              <a:tr h="660727">
                <a:tc>
                  <a:txBody>
                    <a:bodyPr/>
                    <a:lstStyle/>
                    <a:p>
                      <a:pPr marL="174625" indent="0" algn="l">
                        <a:lnSpc>
                          <a:spcPct val="150000"/>
                        </a:lnSpc>
                        <a:tabLst>
                          <a:tab pos="623570" algn="ctr"/>
                        </a:tabLst>
                      </a:pPr>
                      <a:r>
                        <a:rPr lang="en-US" sz="1800" dirty="0"/>
                        <a:t>4</a:t>
                      </a:r>
                      <a:r>
                        <a:rPr lang="vi-VN" sz="1800" dirty="0"/>
                        <a:t>. Tư chất, tài năng</a:t>
                      </a:r>
                      <a:endParaRPr lang="en-US" sz="1800" dirty="0"/>
                    </a:p>
                  </a:txBody>
                  <a:tcPr marL="11693" marR="1169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r>
                        <a:rPr lang="en-US" sz="1800" dirty="0"/>
                        <a:t> </a:t>
                      </a:r>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lnSpc>
                          <a:spcPct val="150000"/>
                        </a:lnSpc>
                      </a:pPr>
                      <a:endParaRPr lang="en-US" sz="1800" dirty="0"/>
                    </a:p>
                  </a:txBody>
                  <a:tcPr marL="11693" marR="116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xmlns="" val="2350181151"/>
                  </a:ext>
                </a:extLst>
              </a:tr>
            </a:tbl>
          </a:graphicData>
        </a:graphic>
      </p:graphicFrame>
      <p:sp>
        <p:nvSpPr>
          <p:cNvPr id="9" name="TextBox 8">
            <a:extLst>
              <a:ext uri="{FF2B5EF4-FFF2-40B4-BE49-F238E27FC236}">
                <a16:creationId xmlns:a16="http://schemas.microsoft.com/office/drawing/2014/main" xmlns="" id="{BA371598-DE92-93F8-188F-2E966B3E110A}"/>
              </a:ext>
            </a:extLst>
          </p:cNvPr>
          <p:cNvSpPr txBox="1"/>
          <p:nvPr/>
        </p:nvSpPr>
        <p:spPr>
          <a:xfrm>
            <a:off x="4957425" y="164895"/>
            <a:ext cx="3873426" cy="2534027"/>
          </a:xfrm>
          <a:prstGeom prst="rect">
            <a:avLst/>
          </a:prstGeom>
          <a:noFill/>
        </p:spPr>
        <p:txBody>
          <a:bodyPr wrap="square">
            <a:spAutoFit/>
          </a:bodyPr>
          <a:lstStyle/>
          <a:p>
            <a:pPr algn="just">
              <a:lnSpc>
                <a:spcPct val="150000"/>
              </a:lnSpc>
            </a:pPr>
            <a:r>
              <a:rPr lang="vi-VN" sz="1800" dirty="0">
                <a:effectLst/>
                <a:latin typeface="+mn-lt"/>
                <a:ea typeface="Times New Roman" panose="02020603050405020304" pitchFamily="18" charset="0"/>
                <a:cs typeface="Times New Roman" panose="02020603050405020304" pitchFamily="18" charset="0"/>
              </a:rPr>
              <a:t>(1) Ở mười hai dòng thơ đầu, nhân vật Kim Trọng được giới thiệu và miêu tả bằng lời của ai?</a:t>
            </a:r>
            <a:endParaRPr lang="en-US" sz="1800" dirty="0">
              <a:effectLst/>
              <a:latin typeface="+mn-lt"/>
              <a:ea typeface="Times New Roman" panose="02020603050405020304" pitchFamily="18" charset="0"/>
            </a:endParaRPr>
          </a:p>
          <a:p>
            <a:pPr algn="just">
              <a:lnSpc>
                <a:spcPct val="150000"/>
              </a:lnSpc>
            </a:pPr>
            <a:r>
              <a:rPr lang="vi-VN" sz="1800" dirty="0">
                <a:effectLst/>
                <a:latin typeface="Arial" panose="020B0604020202020204" pitchFamily="34" charset="0"/>
                <a:ea typeface="Times New Roman" panose="02020603050405020304" pitchFamily="18" charset="0"/>
                <a:cs typeface="Arial" panose="020B0604020202020204" pitchFamily="34"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1" name="TextBox 10">
            <a:extLst>
              <a:ext uri="{FF2B5EF4-FFF2-40B4-BE49-F238E27FC236}">
                <a16:creationId xmlns:a16="http://schemas.microsoft.com/office/drawing/2014/main" xmlns="" id="{337A5DFA-211C-12D6-17B9-9711136D7D6D}"/>
              </a:ext>
            </a:extLst>
          </p:cNvPr>
          <p:cNvSpPr txBox="1"/>
          <p:nvPr/>
        </p:nvSpPr>
        <p:spPr>
          <a:xfrm>
            <a:off x="4957425" y="2810833"/>
            <a:ext cx="4011211" cy="2118529"/>
          </a:xfrm>
          <a:prstGeom prst="rect">
            <a:avLst/>
          </a:prstGeom>
          <a:noFill/>
        </p:spPr>
        <p:txBody>
          <a:bodyPr wrap="square">
            <a:spAutoFit/>
          </a:bodyPr>
          <a:lstStyle/>
          <a:p>
            <a:pPr>
              <a:lnSpc>
                <a:spcPct val="150000"/>
              </a:lnSpc>
            </a:pPr>
            <a:r>
              <a:rPr lang="vi-VN" sz="1800" dirty="0">
                <a:effectLst/>
                <a:latin typeface="+mn-lt"/>
                <a:ea typeface="Times New Roman" panose="02020603050405020304" pitchFamily="18" charset="0"/>
                <a:cs typeface="Times New Roman" panose="02020603050405020304" pitchFamily="18" charset="0"/>
              </a:rPr>
              <a:t>(2) Nhân vật Kim Trọng mang vẻ đẹp như thế nào?</a:t>
            </a:r>
            <a:endParaRPr lang="en-US" sz="1800" dirty="0">
              <a:effectLst/>
              <a:latin typeface="+mn-lt"/>
              <a:ea typeface="Times New Roman" panose="02020603050405020304" pitchFamily="18" charset="0"/>
            </a:endParaRPr>
          </a:p>
          <a:p>
            <a:pPr>
              <a:lnSpc>
                <a:spcPct val="150000"/>
              </a:lnSpc>
            </a:pPr>
            <a:r>
              <a:rPr lang="vi-VN" sz="1800" dirty="0">
                <a:effectLst/>
                <a:latin typeface="Arial" panose="020B0604020202020204" pitchFamily="34" charset="0"/>
                <a:ea typeface="Times New Roman" panose="02020603050405020304" pitchFamily="18" charset="0"/>
                <a:cs typeface="Arial" panose="020B0604020202020204" pitchFamily="34"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32"/>
        <p:cNvGrpSpPr/>
        <p:nvPr/>
      </p:nvGrpSpPr>
      <p:grpSpPr>
        <a:xfrm>
          <a:off x="0" y="0"/>
          <a:ext cx="0" cy="0"/>
          <a:chOff x="0" y="0"/>
          <a:chExt cx="0" cy="0"/>
        </a:xfrm>
      </p:grpSpPr>
      <p:sp>
        <p:nvSpPr>
          <p:cNvPr id="10" name="Arrow: Pentagon 9">
            <a:extLst>
              <a:ext uri="{FF2B5EF4-FFF2-40B4-BE49-F238E27FC236}">
                <a16:creationId xmlns:a16="http://schemas.microsoft.com/office/drawing/2014/main" xmlns="" id="{72F86BA9-9D3B-1CB3-6A50-1F89749C83F0}"/>
              </a:ext>
            </a:extLst>
          </p:cNvPr>
          <p:cNvSpPr/>
          <p:nvPr/>
        </p:nvSpPr>
        <p:spPr>
          <a:xfrm>
            <a:off x="0" y="338203"/>
            <a:ext cx="3670126" cy="71556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tabLst>
                <a:tab pos="198755" algn="l"/>
              </a:tabLst>
            </a:pPr>
            <a:r>
              <a:rPr lang="vi-VN"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a. Khung cảnh xuất hiện</a:t>
            </a:r>
            <a:endParaRPr lang="en-US" sz="2000"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C52A0787-79FF-993D-AE28-4A6AB2F21B64}"/>
              </a:ext>
            </a:extLst>
          </p:cNvPr>
          <p:cNvSpPr txBox="1"/>
          <p:nvPr/>
        </p:nvSpPr>
        <p:spPr>
          <a:xfrm>
            <a:off x="269310" y="1150837"/>
            <a:ext cx="8530224"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Kim Trọng xuất hiện trong khung cảnh thiên nhiên êm đềm, thơ mộng</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72C7AA49-40B8-9854-C333-3BD425B5BEC4}"/>
              </a:ext>
            </a:extLst>
          </p:cNvPr>
          <p:cNvSpPr/>
          <p:nvPr/>
        </p:nvSpPr>
        <p:spPr>
          <a:xfrm>
            <a:off x="269310" y="1877456"/>
            <a:ext cx="4778679" cy="95866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Hài văn lần bước dặm xanh </a:t>
            </a:r>
            <a:endPar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vùng như thể cây quỳnh cành dao</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xmlns="" id="{CB004C8F-9B7E-2E30-81A9-C45E6632306A}"/>
              </a:ext>
            </a:extLst>
          </p:cNvPr>
          <p:cNvSpPr/>
          <p:nvPr/>
        </p:nvSpPr>
        <p:spPr>
          <a:xfrm>
            <a:off x="5217091" y="2108288"/>
            <a:ext cx="538619" cy="49699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E99D4EF6-064C-3DDF-0B12-7AB9144846B8}"/>
              </a:ext>
            </a:extLst>
          </p:cNvPr>
          <p:cNvSpPr txBox="1"/>
          <p:nvPr/>
        </p:nvSpPr>
        <p:spPr>
          <a:xfrm>
            <a:off x="5837129" y="2083105"/>
            <a:ext cx="3188884" cy="496996"/>
          </a:xfrm>
          <a:prstGeom prst="rect">
            <a:avLst/>
          </a:prstGeom>
          <a:noFill/>
        </p:spPr>
        <p:txBody>
          <a:bodyPr wrap="square" rtlCol="0">
            <a:spAutoFit/>
          </a:bodyPr>
          <a:lstStyle/>
          <a:p>
            <a:pPr>
              <a:lnSpc>
                <a:spcPct val="150000"/>
              </a:lnSpc>
            </a:pPr>
            <a:r>
              <a:rPr lang="en-US" sz="2000" dirty="0">
                <a:latin typeface="Arial" panose="020B0604020202020204" pitchFamily="34" charset="0"/>
                <a:ea typeface="Times New Roman" panose="02020603050405020304" pitchFamily="18" charset="0"/>
                <a:cs typeface="Arial" panose="020B0604020202020204" pitchFamily="34" charset="0"/>
              </a:rPr>
              <a:t>C</a:t>
            </a:r>
            <a:r>
              <a:rPr lang="vi-VN" sz="2000" dirty="0">
                <a:effectLst/>
                <a:latin typeface="Arial" panose="020B0604020202020204" pitchFamily="34" charset="0"/>
                <a:ea typeface="Times New Roman" panose="02020603050405020304" pitchFamily="18" charset="0"/>
                <a:cs typeface="Arial" panose="020B0604020202020204" pitchFamily="34" charset="0"/>
              </a:rPr>
              <a:t>ỏ cây tươi đẹp, hữu tình</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xmlns="" id="{B9922F58-FEEC-AF77-65FA-5D6582ABF810}"/>
              </a:ext>
            </a:extLst>
          </p:cNvPr>
          <p:cNvCxnSpPr>
            <a:cxnSpLocks/>
          </p:cNvCxnSpPr>
          <p:nvPr/>
        </p:nvCxnSpPr>
        <p:spPr>
          <a:xfrm>
            <a:off x="2932505" y="2836116"/>
            <a:ext cx="626301"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8B8C902D-4F7E-8C37-751E-61FFD4DFE75C}"/>
              </a:ext>
            </a:extLst>
          </p:cNvPr>
          <p:cNvCxnSpPr>
            <a:cxnSpLocks/>
          </p:cNvCxnSpPr>
          <p:nvPr/>
        </p:nvCxnSpPr>
        <p:spPr>
          <a:xfrm>
            <a:off x="4320436" y="2828259"/>
            <a:ext cx="503128"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pic>
        <p:nvPicPr>
          <p:cNvPr id="4098" name="Picture 2" descr="Cây Quỳnh Giao là cây nào? Tại sao lại gọi là cây Quỳnh Giao? -">
            <a:extLst>
              <a:ext uri="{FF2B5EF4-FFF2-40B4-BE49-F238E27FC236}">
                <a16:creationId xmlns:a16="http://schemas.microsoft.com/office/drawing/2014/main" xmlns="" id="{377F66E8-2174-EA5A-0743-F03E47BD0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10" y="3065739"/>
            <a:ext cx="1936440" cy="1936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Arrow: Down 21">
            <a:extLst>
              <a:ext uri="{FF2B5EF4-FFF2-40B4-BE49-F238E27FC236}">
                <a16:creationId xmlns:a16="http://schemas.microsoft.com/office/drawing/2014/main" xmlns="" id="{3484990C-97C1-B762-B6B0-660D7B9039B4}"/>
              </a:ext>
            </a:extLst>
          </p:cNvPr>
          <p:cNvSpPr/>
          <p:nvPr/>
        </p:nvSpPr>
        <p:spPr>
          <a:xfrm>
            <a:off x="3745282" y="2950663"/>
            <a:ext cx="544884" cy="569151"/>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FDF96078-4D6F-B16E-9E04-9575A06ABC02}"/>
              </a:ext>
            </a:extLst>
          </p:cNvPr>
          <p:cNvSpPr txBox="1"/>
          <p:nvPr/>
        </p:nvSpPr>
        <p:spPr>
          <a:xfrm>
            <a:off x="2355937" y="3466778"/>
            <a:ext cx="6260926" cy="142032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H</a:t>
            </a:r>
            <a:r>
              <a:rPr lang="vi-VN" sz="2000" dirty="0">
                <a:effectLst/>
                <a:latin typeface="Arial" panose="020B0604020202020204" pitchFamily="34" charset="0"/>
                <a:ea typeface="Times New Roman" panose="02020603050405020304" pitchFamily="18" charset="0"/>
                <a:cs typeface="Arial" panose="020B0604020202020204" pitchFamily="34" charset="0"/>
              </a:rPr>
              <a:t>ai loài cây cảnh thường được trồng cùng để tôn vẻ đẹp của nhau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effectLst/>
                <a:latin typeface="Arial" panose="020B0604020202020204" pitchFamily="34" charset="0"/>
                <a:ea typeface="Times New Roman" panose="02020603050405020304" pitchFamily="18" charset="0"/>
                <a:cs typeface="Arial" panose="020B0604020202020204" pitchFamily="34" charset="0"/>
              </a:rPr>
              <a:t>iểu tượng cho sự cân xứng, hài hoà, quấn quýt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randombar(horizontal)">
                                      <p:cBhvr>
                                        <p:cTn id="38" dur="500"/>
                                        <p:tgtEl>
                                          <p:spTgt spid="409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up)">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animBg="1"/>
      <p:bldP spid="15" grpId="0"/>
      <p:bldP spid="22"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845"/>
        <p:cNvGrpSpPr/>
        <p:nvPr/>
      </p:nvGrpSpPr>
      <p:grpSpPr>
        <a:xfrm>
          <a:off x="0" y="0"/>
          <a:ext cx="0" cy="0"/>
          <a:chOff x="0" y="0"/>
          <a:chExt cx="0" cy="0"/>
        </a:xfrm>
      </p:grpSpPr>
      <p:sp>
        <p:nvSpPr>
          <p:cNvPr id="6" name="Arrow: Chevron 5">
            <a:extLst>
              <a:ext uri="{FF2B5EF4-FFF2-40B4-BE49-F238E27FC236}">
                <a16:creationId xmlns:a16="http://schemas.microsoft.com/office/drawing/2014/main" xmlns="" id="{AD34677E-E7F0-A7DB-65E2-C2D52AF59477}"/>
              </a:ext>
            </a:extLst>
          </p:cNvPr>
          <p:cNvSpPr/>
          <p:nvPr/>
        </p:nvSpPr>
        <p:spPr>
          <a:xfrm>
            <a:off x="479285" y="2089498"/>
            <a:ext cx="538619" cy="964504"/>
          </a:xfrm>
          <a:prstGeom prst="chevron">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xmlns="" id="{5EA1B9E5-0826-7462-37F3-9A6F0145AF28}"/>
              </a:ext>
            </a:extLst>
          </p:cNvPr>
          <p:cNvSpPr txBox="1"/>
          <p:nvPr/>
        </p:nvSpPr>
        <p:spPr>
          <a:xfrm>
            <a:off x="1305733" y="1174829"/>
            <a:ext cx="3795386" cy="2793842"/>
          </a:xfrm>
          <a:prstGeom prst="rect">
            <a:avLst/>
          </a:prstGeom>
          <a:noFill/>
        </p:spPr>
        <p:txBody>
          <a:bodyPr wrap="square" rtlCol="0">
            <a:spAutoFit/>
          </a:bodyPr>
          <a:lstStyle/>
          <a:p>
            <a:pPr algn="just">
              <a:lnSpc>
                <a:spcPct val="150000"/>
              </a:lnSpc>
            </a:pPr>
            <a:r>
              <a:rPr lang="vi-VN" sz="2400" dirty="0">
                <a:effectLst/>
                <a:latin typeface="Arial" panose="020B0604020202020204" pitchFamily="34" charset="0"/>
                <a:ea typeface="Times New Roman" panose="02020603050405020304" pitchFamily="18" charset="0"/>
                <a:cs typeface="Arial" panose="020B0604020202020204" pitchFamily="34" charset="0"/>
              </a:rPr>
              <a:t>Sự xuất hiện của chàng Kim khiến cảnh vật như được “hồi sinh” – chân Kim Trọng bước tới đâu, màu xanh trải theo tới đó.</a:t>
            </a:r>
            <a:endParaRPr lang="en-US" sz="2400" dirty="0">
              <a:latin typeface="Arial" panose="020B0604020202020204" pitchFamily="34" charset="0"/>
              <a:cs typeface="Arial" panose="020B0604020202020204" pitchFamily="34" charset="0"/>
            </a:endParaRPr>
          </a:p>
        </p:txBody>
      </p:sp>
      <p:pic>
        <p:nvPicPr>
          <p:cNvPr id="6146" name="Picture 2" descr="Ngựa với những nhân vật trong Truyện Kiều - Binh Phuoc, Tin tuc Binh Phuoc,  Tin mới tỉnh Bình Phước">
            <a:extLst>
              <a:ext uri="{FF2B5EF4-FFF2-40B4-BE49-F238E27FC236}">
                <a16:creationId xmlns:a16="http://schemas.microsoft.com/office/drawing/2014/main" xmlns="" id="{74515968-40F1-6286-B47F-C15E933FA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98" y="623953"/>
            <a:ext cx="2799896" cy="3695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1858;p119">
            <a:extLst>
              <a:ext uri="{FF2B5EF4-FFF2-40B4-BE49-F238E27FC236}">
                <a16:creationId xmlns:a16="http://schemas.microsoft.com/office/drawing/2014/main" xmlns="" id="{7C99EF86-CFE2-092D-9140-AC164F9C5B04}"/>
              </a:ext>
            </a:extLst>
          </p:cNvPr>
          <p:cNvSpPr/>
          <p:nvPr/>
        </p:nvSpPr>
        <p:spPr>
          <a:xfrm rot="-9485847">
            <a:off x="-285921" y="3507449"/>
            <a:ext cx="1530411" cy="1623363"/>
          </a:xfrm>
          <a:custGeom>
            <a:avLst/>
            <a:gdLst/>
            <a:ahLst/>
            <a:cxnLst/>
            <a:rect l="l" t="t" r="r" b="b"/>
            <a:pathLst>
              <a:path w="18358" h="19473" extrusionOk="0">
                <a:moveTo>
                  <a:pt x="8261" y="191"/>
                </a:moveTo>
                <a:cubicBezTo>
                  <a:pt x="8488" y="191"/>
                  <a:pt x="8711" y="204"/>
                  <a:pt x="8915" y="244"/>
                </a:cubicBezTo>
                <a:cubicBezTo>
                  <a:pt x="8996" y="264"/>
                  <a:pt x="9185" y="228"/>
                  <a:pt x="9094" y="394"/>
                </a:cubicBezTo>
                <a:cubicBezTo>
                  <a:pt x="9068" y="446"/>
                  <a:pt x="8671" y="446"/>
                  <a:pt x="8616" y="452"/>
                </a:cubicBezTo>
                <a:cubicBezTo>
                  <a:pt x="8329" y="492"/>
                  <a:pt x="8043" y="527"/>
                  <a:pt x="7757" y="566"/>
                </a:cubicBezTo>
                <a:cubicBezTo>
                  <a:pt x="7184" y="638"/>
                  <a:pt x="6611" y="713"/>
                  <a:pt x="6039" y="781"/>
                </a:cubicBezTo>
                <a:cubicBezTo>
                  <a:pt x="5460" y="849"/>
                  <a:pt x="4877" y="927"/>
                  <a:pt x="4295" y="941"/>
                </a:cubicBezTo>
                <a:cubicBezTo>
                  <a:pt x="4037" y="946"/>
                  <a:pt x="3708" y="979"/>
                  <a:pt x="3396" y="979"/>
                </a:cubicBezTo>
                <a:cubicBezTo>
                  <a:pt x="3208" y="979"/>
                  <a:pt x="3025" y="967"/>
                  <a:pt x="2867" y="930"/>
                </a:cubicBezTo>
                <a:lnTo>
                  <a:pt x="2867" y="930"/>
                </a:lnTo>
                <a:cubicBezTo>
                  <a:pt x="3737" y="486"/>
                  <a:pt x="4796" y="374"/>
                  <a:pt x="5759" y="293"/>
                </a:cubicBezTo>
                <a:cubicBezTo>
                  <a:pt x="6263" y="251"/>
                  <a:pt x="6764" y="231"/>
                  <a:pt x="7269" y="225"/>
                </a:cubicBezTo>
                <a:cubicBezTo>
                  <a:pt x="7578" y="219"/>
                  <a:pt x="7924" y="191"/>
                  <a:pt x="8261" y="191"/>
                </a:cubicBezTo>
                <a:close/>
                <a:moveTo>
                  <a:pt x="6138" y="2642"/>
                </a:moveTo>
                <a:cubicBezTo>
                  <a:pt x="8181" y="2642"/>
                  <a:pt x="10207" y="3074"/>
                  <a:pt x="12194" y="3192"/>
                </a:cubicBezTo>
                <a:cubicBezTo>
                  <a:pt x="11813" y="3278"/>
                  <a:pt x="11423" y="3309"/>
                  <a:pt x="11030" y="3309"/>
                </a:cubicBezTo>
                <a:cubicBezTo>
                  <a:pt x="10246" y="3309"/>
                  <a:pt x="9449" y="3184"/>
                  <a:pt x="8677" y="3117"/>
                </a:cubicBezTo>
                <a:cubicBezTo>
                  <a:pt x="7435" y="3010"/>
                  <a:pt x="6198" y="2919"/>
                  <a:pt x="4972" y="2694"/>
                </a:cubicBezTo>
                <a:cubicBezTo>
                  <a:pt x="5361" y="2658"/>
                  <a:pt x="5750" y="2642"/>
                  <a:pt x="6138" y="2642"/>
                </a:cubicBezTo>
                <a:close/>
                <a:moveTo>
                  <a:pt x="7997" y="4278"/>
                </a:moveTo>
                <a:cubicBezTo>
                  <a:pt x="8724" y="4278"/>
                  <a:pt x="9471" y="4460"/>
                  <a:pt x="10128" y="4708"/>
                </a:cubicBezTo>
                <a:cubicBezTo>
                  <a:pt x="10587" y="4880"/>
                  <a:pt x="11030" y="5098"/>
                  <a:pt x="11449" y="5349"/>
                </a:cubicBezTo>
                <a:cubicBezTo>
                  <a:pt x="11710" y="5505"/>
                  <a:pt x="11957" y="5678"/>
                  <a:pt x="12204" y="5860"/>
                </a:cubicBezTo>
                <a:cubicBezTo>
                  <a:pt x="12326" y="5947"/>
                  <a:pt x="12535" y="6155"/>
                  <a:pt x="12669" y="6171"/>
                </a:cubicBezTo>
                <a:lnTo>
                  <a:pt x="12669" y="6171"/>
                </a:lnTo>
                <a:cubicBezTo>
                  <a:pt x="12266" y="6143"/>
                  <a:pt x="11769" y="5900"/>
                  <a:pt x="11371" y="5775"/>
                </a:cubicBezTo>
                <a:cubicBezTo>
                  <a:pt x="10844" y="5606"/>
                  <a:pt x="10317" y="5440"/>
                  <a:pt x="9793" y="5271"/>
                </a:cubicBezTo>
                <a:cubicBezTo>
                  <a:pt x="9296" y="5115"/>
                  <a:pt x="8801" y="4955"/>
                  <a:pt x="8306" y="4799"/>
                </a:cubicBezTo>
                <a:cubicBezTo>
                  <a:pt x="8072" y="4721"/>
                  <a:pt x="7825" y="4659"/>
                  <a:pt x="7597" y="4565"/>
                </a:cubicBezTo>
                <a:cubicBezTo>
                  <a:pt x="7462" y="4509"/>
                  <a:pt x="7336" y="4408"/>
                  <a:pt x="7197" y="4360"/>
                </a:cubicBezTo>
                <a:lnTo>
                  <a:pt x="7197" y="4360"/>
                </a:lnTo>
                <a:cubicBezTo>
                  <a:pt x="7457" y="4303"/>
                  <a:pt x="7725" y="4278"/>
                  <a:pt x="7997" y="4278"/>
                </a:cubicBezTo>
                <a:close/>
                <a:moveTo>
                  <a:pt x="1438" y="1796"/>
                </a:moveTo>
                <a:lnTo>
                  <a:pt x="1438" y="1796"/>
                </a:lnTo>
                <a:cubicBezTo>
                  <a:pt x="3208" y="3455"/>
                  <a:pt x="3999" y="5411"/>
                  <a:pt x="4223" y="7636"/>
                </a:cubicBezTo>
                <a:cubicBezTo>
                  <a:pt x="3101" y="5831"/>
                  <a:pt x="2206" y="3924"/>
                  <a:pt x="1438" y="1796"/>
                </a:cubicBezTo>
                <a:close/>
                <a:moveTo>
                  <a:pt x="4657" y="4488"/>
                </a:moveTo>
                <a:cubicBezTo>
                  <a:pt x="4804" y="4684"/>
                  <a:pt x="5011" y="4904"/>
                  <a:pt x="5099" y="5030"/>
                </a:cubicBezTo>
                <a:cubicBezTo>
                  <a:pt x="5375" y="5427"/>
                  <a:pt x="5652" y="5824"/>
                  <a:pt x="5918" y="6224"/>
                </a:cubicBezTo>
                <a:cubicBezTo>
                  <a:pt x="6393" y="6930"/>
                  <a:pt x="6894" y="7656"/>
                  <a:pt x="7021" y="8518"/>
                </a:cubicBezTo>
                <a:cubicBezTo>
                  <a:pt x="6543" y="7835"/>
                  <a:pt x="6078" y="7145"/>
                  <a:pt x="5642" y="6436"/>
                </a:cubicBezTo>
                <a:cubicBezTo>
                  <a:pt x="5249" y="5803"/>
                  <a:pt x="4957" y="5158"/>
                  <a:pt x="4657" y="4488"/>
                </a:cubicBezTo>
                <a:close/>
                <a:moveTo>
                  <a:pt x="9416" y="6676"/>
                </a:moveTo>
                <a:lnTo>
                  <a:pt x="9416" y="6676"/>
                </a:lnTo>
                <a:cubicBezTo>
                  <a:pt x="10499" y="6969"/>
                  <a:pt x="11583" y="7269"/>
                  <a:pt x="12624" y="7692"/>
                </a:cubicBezTo>
                <a:cubicBezTo>
                  <a:pt x="13161" y="7910"/>
                  <a:pt x="13681" y="8154"/>
                  <a:pt x="14186" y="8437"/>
                </a:cubicBezTo>
                <a:cubicBezTo>
                  <a:pt x="14534" y="8632"/>
                  <a:pt x="14970" y="9019"/>
                  <a:pt x="15214" y="9169"/>
                </a:cubicBezTo>
                <a:cubicBezTo>
                  <a:pt x="13232" y="8531"/>
                  <a:pt x="11043" y="8046"/>
                  <a:pt x="9416" y="6676"/>
                </a:cubicBezTo>
                <a:close/>
                <a:moveTo>
                  <a:pt x="7184" y="5707"/>
                </a:moveTo>
                <a:lnTo>
                  <a:pt x="7184" y="5707"/>
                </a:lnTo>
                <a:cubicBezTo>
                  <a:pt x="8648" y="7438"/>
                  <a:pt x="9679" y="9370"/>
                  <a:pt x="9709" y="10451"/>
                </a:cubicBezTo>
                <a:cubicBezTo>
                  <a:pt x="8817" y="8847"/>
                  <a:pt x="7799" y="7386"/>
                  <a:pt x="7184" y="5707"/>
                </a:cubicBezTo>
                <a:close/>
                <a:moveTo>
                  <a:pt x="12887" y="10812"/>
                </a:moveTo>
                <a:lnTo>
                  <a:pt x="12887" y="10812"/>
                </a:lnTo>
                <a:cubicBezTo>
                  <a:pt x="14921" y="11088"/>
                  <a:pt x="16606" y="12178"/>
                  <a:pt x="17810" y="13824"/>
                </a:cubicBezTo>
                <a:cubicBezTo>
                  <a:pt x="16928" y="13333"/>
                  <a:pt x="16043" y="12845"/>
                  <a:pt x="15165" y="12351"/>
                </a:cubicBezTo>
                <a:cubicBezTo>
                  <a:pt x="14449" y="11950"/>
                  <a:pt x="13317" y="11550"/>
                  <a:pt x="12887" y="10812"/>
                </a:cubicBezTo>
                <a:close/>
                <a:moveTo>
                  <a:pt x="13532" y="12438"/>
                </a:moveTo>
                <a:cubicBezTo>
                  <a:pt x="13782" y="13606"/>
                  <a:pt x="13629" y="14784"/>
                  <a:pt x="13636" y="15959"/>
                </a:cubicBezTo>
                <a:cubicBezTo>
                  <a:pt x="13128" y="14807"/>
                  <a:pt x="12848" y="13645"/>
                  <a:pt x="13532" y="12438"/>
                </a:cubicBezTo>
                <a:close/>
                <a:moveTo>
                  <a:pt x="14931" y="14817"/>
                </a:moveTo>
                <a:lnTo>
                  <a:pt x="14931" y="14817"/>
                </a:lnTo>
                <a:cubicBezTo>
                  <a:pt x="15406" y="15279"/>
                  <a:pt x="15861" y="15786"/>
                  <a:pt x="16095" y="16414"/>
                </a:cubicBezTo>
                <a:cubicBezTo>
                  <a:pt x="16353" y="17101"/>
                  <a:pt x="16388" y="17883"/>
                  <a:pt x="16496" y="18606"/>
                </a:cubicBezTo>
                <a:lnTo>
                  <a:pt x="16496" y="18606"/>
                </a:lnTo>
                <a:cubicBezTo>
                  <a:pt x="16034" y="18243"/>
                  <a:pt x="15814" y="17295"/>
                  <a:pt x="15581" y="16756"/>
                </a:cubicBezTo>
                <a:cubicBezTo>
                  <a:pt x="15305" y="16108"/>
                  <a:pt x="15019" y="15516"/>
                  <a:pt x="14931" y="14817"/>
                </a:cubicBezTo>
                <a:close/>
                <a:moveTo>
                  <a:pt x="16498" y="18619"/>
                </a:moveTo>
                <a:cubicBezTo>
                  <a:pt x="16498" y="18622"/>
                  <a:pt x="16498" y="18624"/>
                  <a:pt x="16499" y="18627"/>
                </a:cubicBezTo>
                <a:cubicBezTo>
                  <a:pt x="16480" y="18632"/>
                  <a:pt x="16472" y="18635"/>
                  <a:pt x="16470" y="18635"/>
                </a:cubicBezTo>
                <a:cubicBezTo>
                  <a:pt x="16468" y="18635"/>
                  <a:pt x="16486" y="18627"/>
                  <a:pt x="16498" y="18619"/>
                </a:cubicBezTo>
                <a:close/>
                <a:moveTo>
                  <a:pt x="7620" y="1"/>
                </a:moveTo>
                <a:cubicBezTo>
                  <a:pt x="6436" y="1"/>
                  <a:pt x="5253" y="81"/>
                  <a:pt x="4093" y="329"/>
                </a:cubicBezTo>
                <a:cubicBezTo>
                  <a:pt x="3400" y="479"/>
                  <a:pt x="2717" y="804"/>
                  <a:pt x="2008" y="866"/>
                </a:cubicBezTo>
                <a:cubicBezTo>
                  <a:pt x="1939" y="871"/>
                  <a:pt x="1870" y="874"/>
                  <a:pt x="1801" y="874"/>
                </a:cubicBezTo>
                <a:cubicBezTo>
                  <a:pt x="1555" y="874"/>
                  <a:pt x="1311" y="837"/>
                  <a:pt x="1077" y="758"/>
                </a:cubicBezTo>
                <a:cubicBezTo>
                  <a:pt x="797" y="664"/>
                  <a:pt x="409" y="459"/>
                  <a:pt x="116" y="459"/>
                </a:cubicBezTo>
                <a:cubicBezTo>
                  <a:pt x="76" y="459"/>
                  <a:pt x="37" y="463"/>
                  <a:pt x="0" y="472"/>
                </a:cubicBezTo>
                <a:cubicBezTo>
                  <a:pt x="283" y="599"/>
                  <a:pt x="781" y="716"/>
                  <a:pt x="996" y="954"/>
                </a:cubicBezTo>
                <a:cubicBezTo>
                  <a:pt x="1224" y="1204"/>
                  <a:pt x="1243" y="1747"/>
                  <a:pt x="1337" y="2060"/>
                </a:cubicBezTo>
                <a:cubicBezTo>
                  <a:pt x="1562" y="2798"/>
                  <a:pt x="1861" y="3508"/>
                  <a:pt x="2180" y="4207"/>
                </a:cubicBezTo>
                <a:cubicBezTo>
                  <a:pt x="2502" y="4913"/>
                  <a:pt x="2818" y="5626"/>
                  <a:pt x="3172" y="6312"/>
                </a:cubicBezTo>
                <a:cubicBezTo>
                  <a:pt x="3446" y="6839"/>
                  <a:pt x="3784" y="7870"/>
                  <a:pt x="4415" y="8056"/>
                </a:cubicBezTo>
                <a:cubicBezTo>
                  <a:pt x="4568" y="6696"/>
                  <a:pt x="3963" y="5033"/>
                  <a:pt x="3309" y="3852"/>
                </a:cubicBezTo>
                <a:cubicBezTo>
                  <a:pt x="2948" y="3195"/>
                  <a:pt x="2470" y="2658"/>
                  <a:pt x="2004" y="2082"/>
                </a:cubicBezTo>
                <a:cubicBezTo>
                  <a:pt x="1897" y="1952"/>
                  <a:pt x="1311" y="1367"/>
                  <a:pt x="1341" y="1230"/>
                </a:cubicBezTo>
                <a:cubicBezTo>
                  <a:pt x="1350" y="1190"/>
                  <a:pt x="1381" y="1172"/>
                  <a:pt x="1427" y="1172"/>
                </a:cubicBezTo>
                <a:cubicBezTo>
                  <a:pt x="1654" y="1172"/>
                  <a:pt x="2247" y="1591"/>
                  <a:pt x="2385" y="1669"/>
                </a:cubicBezTo>
                <a:cubicBezTo>
                  <a:pt x="3081" y="2073"/>
                  <a:pt x="3677" y="2349"/>
                  <a:pt x="3947" y="3163"/>
                </a:cubicBezTo>
                <a:cubicBezTo>
                  <a:pt x="4188" y="3885"/>
                  <a:pt x="4396" y="4591"/>
                  <a:pt x="4737" y="5281"/>
                </a:cubicBezTo>
                <a:cubicBezTo>
                  <a:pt x="5072" y="5954"/>
                  <a:pt x="5466" y="6595"/>
                  <a:pt x="5870" y="7230"/>
                </a:cubicBezTo>
                <a:cubicBezTo>
                  <a:pt x="6286" y="7880"/>
                  <a:pt x="6748" y="8905"/>
                  <a:pt x="7418" y="9296"/>
                </a:cubicBezTo>
                <a:cubicBezTo>
                  <a:pt x="7545" y="8765"/>
                  <a:pt x="7200" y="8199"/>
                  <a:pt x="6992" y="7698"/>
                </a:cubicBezTo>
                <a:cubicBezTo>
                  <a:pt x="6745" y="7106"/>
                  <a:pt x="6445" y="6553"/>
                  <a:pt x="6078" y="6029"/>
                </a:cubicBezTo>
                <a:cubicBezTo>
                  <a:pt x="5343" y="4975"/>
                  <a:pt x="4620" y="3979"/>
                  <a:pt x="4135" y="2775"/>
                </a:cubicBezTo>
                <a:lnTo>
                  <a:pt x="4135" y="2775"/>
                </a:lnTo>
                <a:cubicBezTo>
                  <a:pt x="4900" y="3332"/>
                  <a:pt x="5700" y="3865"/>
                  <a:pt x="6416" y="4487"/>
                </a:cubicBezTo>
                <a:cubicBezTo>
                  <a:pt x="6784" y="4806"/>
                  <a:pt x="6774" y="5115"/>
                  <a:pt x="6891" y="5564"/>
                </a:cubicBezTo>
                <a:cubicBezTo>
                  <a:pt x="7012" y="6029"/>
                  <a:pt x="7200" y="6471"/>
                  <a:pt x="7415" y="6898"/>
                </a:cubicBezTo>
                <a:cubicBezTo>
                  <a:pt x="7841" y="7757"/>
                  <a:pt x="8323" y="8589"/>
                  <a:pt x="8801" y="9419"/>
                </a:cubicBezTo>
                <a:cubicBezTo>
                  <a:pt x="9270" y="10233"/>
                  <a:pt x="9699" y="11088"/>
                  <a:pt x="10304" y="11807"/>
                </a:cubicBezTo>
                <a:cubicBezTo>
                  <a:pt x="10301" y="10685"/>
                  <a:pt x="9855" y="9559"/>
                  <a:pt x="9377" y="8547"/>
                </a:cubicBezTo>
                <a:cubicBezTo>
                  <a:pt x="8847" y="7425"/>
                  <a:pt x="7926" y="6504"/>
                  <a:pt x="7480" y="5352"/>
                </a:cubicBezTo>
                <a:lnTo>
                  <a:pt x="7480" y="5352"/>
                </a:lnTo>
                <a:cubicBezTo>
                  <a:pt x="8173" y="5987"/>
                  <a:pt x="8856" y="6624"/>
                  <a:pt x="9514" y="7298"/>
                </a:cubicBezTo>
                <a:cubicBezTo>
                  <a:pt x="9800" y="7594"/>
                  <a:pt x="10168" y="7874"/>
                  <a:pt x="10385" y="8225"/>
                </a:cubicBezTo>
                <a:cubicBezTo>
                  <a:pt x="10473" y="8362"/>
                  <a:pt x="10480" y="8547"/>
                  <a:pt x="10564" y="8677"/>
                </a:cubicBezTo>
                <a:cubicBezTo>
                  <a:pt x="10678" y="8860"/>
                  <a:pt x="10870" y="8990"/>
                  <a:pt x="10984" y="9191"/>
                </a:cubicBezTo>
                <a:cubicBezTo>
                  <a:pt x="11352" y="9836"/>
                  <a:pt x="11680" y="10506"/>
                  <a:pt x="11889" y="11218"/>
                </a:cubicBezTo>
                <a:cubicBezTo>
                  <a:pt x="12126" y="12028"/>
                  <a:pt x="12142" y="12858"/>
                  <a:pt x="12194" y="13694"/>
                </a:cubicBezTo>
                <a:cubicBezTo>
                  <a:pt x="11609" y="13125"/>
                  <a:pt x="11378" y="12022"/>
                  <a:pt x="11163" y="11261"/>
                </a:cubicBezTo>
                <a:cubicBezTo>
                  <a:pt x="10926" y="10411"/>
                  <a:pt x="10867" y="9491"/>
                  <a:pt x="10558" y="8668"/>
                </a:cubicBezTo>
                <a:lnTo>
                  <a:pt x="10558" y="8668"/>
                </a:lnTo>
                <a:cubicBezTo>
                  <a:pt x="10490" y="9650"/>
                  <a:pt x="10747" y="10688"/>
                  <a:pt x="11026" y="11632"/>
                </a:cubicBezTo>
                <a:cubicBezTo>
                  <a:pt x="11163" y="12094"/>
                  <a:pt x="11329" y="12546"/>
                  <a:pt x="11521" y="12988"/>
                </a:cubicBezTo>
                <a:cubicBezTo>
                  <a:pt x="11732" y="13480"/>
                  <a:pt x="11866" y="13974"/>
                  <a:pt x="12279" y="14319"/>
                </a:cubicBezTo>
                <a:cubicBezTo>
                  <a:pt x="12582" y="13678"/>
                  <a:pt x="12383" y="12627"/>
                  <a:pt x="12282" y="11924"/>
                </a:cubicBezTo>
                <a:cubicBezTo>
                  <a:pt x="12165" y="11108"/>
                  <a:pt x="11889" y="10324"/>
                  <a:pt x="11576" y="9566"/>
                </a:cubicBezTo>
                <a:lnTo>
                  <a:pt x="11576" y="9566"/>
                </a:lnTo>
                <a:cubicBezTo>
                  <a:pt x="12090" y="10288"/>
                  <a:pt x="12621" y="10997"/>
                  <a:pt x="13118" y="11729"/>
                </a:cubicBezTo>
                <a:cubicBezTo>
                  <a:pt x="13297" y="11993"/>
                  <a:pt x="13362" y="12139"/>
                  <a:pt x="13252" y="12445"/>
                </a:cubicBezTo>
                <a:cubicBezTo>
                  <a:pt x="13131" y="12770"/>
                  <a:pt x="13005" y="13070"/>
                  <a:pt x="12949" y="13414"/>
                </a:cubicBezTo>
                <a:cubicBezTo>
                  <a:pt x="12861" y="14000"/>
                  <a:pt x="12930" y="14592"/>
                  <a:pt x="13083" y="15158"/>
                </a:cubicBezTo>
                <a:cubicBezTo>
                  <a:pt x="13239" y="15728"/>
                  <a:pt x="13428" y="16417"/>
                  <a:pt x="13870" y="16818"/>
                </a:cubicBezTo>
                <a:cubicBezTo>
                  <a:pt x="13984" y="16222"/>
                  <a:pt x="13867" y="15627"/>
                  <a:pt x="13877" y="15028"/>
                </a:cubicBezTo>
                <a:cubicBezTo>
                  <a:pt x="13886" y="14404"/>
                  <a:pt x="13890" y="13759"/>
                  <a:pt x="13994" y="13144"/>
                </a:cubicBezTo>
                <a:cubicBezTo>
                  <a:pt x="14293" y="13662"/>
                  <a:pt x="14644" y="14114"/>
                  <a:pt x="14680" y="14722"/>
                </a:cubicBezTo>
                <a:cubicBezTo>
                  <a:pt x="14709" y="15272"/>
                  <a:pt x="14862" y="15806"/>
                  <a:pt x="15061" y="16317"/>
                </a:cubicBezTo>
                <a:cubicBezTo>
                  <a:pt x="15263" y="16847"/>
                  <a:pt x="15513" y="17358"/>
                  <a:pt x="15760" y="17865"/>
                </a:cubicBezTo>
                <a:cubicBezTo>
                  <a:pt x="16030" y="18415"/>
                  <a:pt x="16268" y="19004"/>
                  <a:pt x="16665" y="19472"/>
                </a:cubicBezTo>
                <a:cubicBezTo>
                  <a:pt x="16860" y="18864"/>
                  <a:pt x="16632" y="18047"/>
                  <a:pt x="16541" y="17420"/>
                </a:cubicBezTo>
                <a:cubicBezTo>
                  <a:pt x="16440" y="16707"/>
                  <a:pt x="16291" y="16053"/>
                  <a:pt x="15864" y="15458"/>
                </a:cubicBezTo>
                <a:cubicBezTo>
                  <a:pt x="15441" y="14869"/>
                  <a:pt x="14905" y="14420"/>
                  <a:pt x="14550" y="13769"/>
                </a:cubicBezTo>
                <a:cubicBezTo>
                  <a:pt x="14186" y="13096"/>
                  <a:pt x="13837" y="12412"/>
                  <a:pt x="13476" y="11736"/>
                </a:cubicBezTo>
                <a:lnTo>
                  <a:pt x="13476" y="11736"/>
                </a:lnTo>
                <a:cubicBezTo>
                  <a:pt x="14124" y="11986"/>
                  <a:pt x="14719" y="12380"/>
                  <a:pt x="15321" y="12721"/>
                </a:cubicBezTo>
                <a:cubicBezTo>
                  <a:pt x="15995" y="13102"/>
                  <a:pt x="16665" y="13483"/>
                  <a:pt x="17338" y="13863"/>
                </a:cubicBezTo>
                <a:cubicBezTo>
                  <a:pt x="17487" y="13947"/>
                  <a:pt x="17990" y="14216"/>
                  <a:pt x="18206" y="14216"/>
                </a:cubicBezTo>
                <a:cubicBezTo>
                  <a:pt x="18327" y="14216"/>
                  <a:pt x="18358" y="14132"/>
                  <a:pt x="18187" y="13886"/>
                </a:cubicBezTo>
                <a:cubicBezTo>
                  <a:pt x="17771" y="13288"/>
                  <a:pt x="17250" y="12725"/>
                  <a:pt x="16701" y="12243"/>
                </a:cubicBezTo>
                <a:cubicBezTo>
                  <a:pt x="16164" y="11771"/>
                  <a:pt x="15562" y="11384"/>
                  <a:pt x="14901" y="11114"/>
                </a:cubicBezTo>
                <a:cubicBezTo>
                  <a:pt x="14267" y="10860"/>
                  <a:pt x="13603" y="10786"/>
                  <a:pt x="12959" y="10581"/>
                </a:cubicBezTo>
                <a:cubicBezTo>
                  <a:pt x="12341" y="10382"/>
                  <a:pt x="11970" y="9728"/>
                  <a:pt x="11576" y="9247"/>
                </a:cubicBezTo>
                <a:cubicBezTo>
                  <a:pt x="11088" y="8645"/>
                  <a:pt x="10600" y="8046"/>
                  <a:pt x="10109" y="7444"/>
                </a:cubicBezTo>
                <a:lnTo>
                  <a:pt x="10109" y="7444"/>
                </a:lnTo>
                <a:cubicBezTo>
                  <a:pt x="11365" y="8199"/>
                  <a:pt x="12764" y="8651"/>
                  <a:pt x="14153" y="9094"/>
                </a:cubicBezTo>
                <a:cubicBezTo>
                  <a:pt x="14501" y="9204"/>
                  <a:pt x="14849" y="9315"/>
                  <a:pt x="15197" y="9432"/>
                </a:cubicBezTo>
                <a:cubicBezTo>
                  <a:pt x="15386" y="9496"/>
                  <a:pt x="15770" y="9720"/>
                  <a:pt x="15997" y="9720"/>
                </a:cubicBezTo>
                <a:cubicBezTo>
                  <a:pt x="16025" y="9720"/>
                  <a:pt x="16050" y="9716"/>
                  <a:pt x="16073" y="9709"/>
                </a:cubicBezTo>
                <a:cubicBezTo>
                  <a:pt x="16424" y="9595"/>
                  <a:pt x="15903" y="9227"/>
                  <a:pt x="15796" y="9146"/>
                </a:cubicBezTo>
                <a:cubicBezTo>
                  <a:pt x="15481" y="8912"/>
                  <a:pt x="15162" y="8690"/>
                  <a:pt x="14827" y="8489"/>
                </a:cubicBezTo>
                <a:cubicBezTo>
                  <a:pt x="13509" y="7685"/>
                  <a:pt x="12064" y="7184"/>
                  <a:pt x="10594" y="6748"/>
                </a:cubicBezTo>
                <a:cubicBezTo>
                  <a:pt x="9884" y="6537"/>
                  <a:pt x="9091" y="6406"/>
                  <a:pt x="8489" y="5948"/>
                </a:cubicBezTo>
                <a:cubicBezTo>
                  <a:pt x="7945" y="5534"/>
                  <a:pt x="7444" y="5024"/>
                  <a:pt x="6930" y="4571"/>
                </a:cubicBezTo>
                <a:lnTo>
                  <a:pt x="6930" y="4571"/>
                </a:lnTo>
                <a:cubicBezTo>
                  <a:pt x="8388" y="5037"/>
                  <a:pt x="9852" y="5482"/>
                  <a:pt x="11296" y="5987"/>
                </a:cubicBezTo>
                <a:cubicBezTo>
                  <a:pt x="11667" y="6117"/>
                  <a:pt x="12042" y="6250"/>
                  <a:pt x="12412" y="6384"/>
                </a:cubicBezTo>
                <a:cubicBezTo>
                  <a:pt x="12689" y="6481"/>
                  <a:pt x="13001" y="6660"/>
                  <a:pt x="13288" y="6696"/>
                </a:cubicBezTo>
                <a:cubicBezTo>
                  <a:pt x="13329" y="6701"/>
                  <a:pt x="13369" y="6704"/>
                  <a:pt x="13406" y="6704"/>
                </a:cubicBezTo>
                <a:cubicBezTo>
                  <a:pt x="13659" y="6704"/>
                  <a:pt x="13771" y="6577"/>
                  <a:pt x="13515" y="6338"/>
                </a:cubicBezTo>
                <a:cubicBezTo>
                  <a:pt x="13245" y="6084"/>
                  <a:pt x="12839" y="5899"/>
                  <a:pt x="12520" y="5707"/>
                </a:cubicBezTo>
                <a:cubicBezTo>
                  <a:pt x="11303" y="4959"/>
                  <a:pt x="10154" y="4256"/>
                  <a:pt x="8707" y="4087"/>
                </a:cubicBezTo>
                <a:cubicBezTo>
                  <a:pt x="8445" y="4056"/>
                  <a:pt x="8184" y="4050"/>
                  <a:pt x="7922" y="4050"/>
                </a:cubicBezTo>
                <a:cubicBezTo>
                  <a:pt x="7709" y="4050"/>
                  <a:pt x="7496" y="4054"/>
                  <a:pt x="7284" y="4054"/>
                </a:cubicBezTo>
                <a:cubicBezTo>
                  <a:pt x="7083" y="4054"/>
                  <a:pt x="6883" y="4050"/>
                  <a:pt x="6683" y="4035"/>
                </a:cubicBezTo>
                <a:cubicBezTo>
                  <a:pt x="5970" y="3979"/>
                  <a:pt x="5447" y="3439"/>
                  <a:pt x="4907" y="3023"/>
                </a:cubicBezTo>
                <a:lnTo>
                  <a:pt x="4907" y="3023"/>
                </a:lnTo>
                <a:cubicBezTo>
                  <a:pt x="6410" y="3156"/>
                  <a:pt x="7913" y="3293"/>
                  <a:pt x="9416" y="3410"/>
                </a:cubicBezTo>
                <a:cubicBezTo>
                  <a:pt x="10141" y="3466"/>
                  <a:pt x="10927" y="3590"/>
                  <a:pt x="11691" y="3590"/>
                </a:cubicBezTo>
                <a:cubicBezTo>
                  <a:pt x="12305" y="3590"/>
                  <a:pt x="12905" y="3510"/>
                  <a:pt x="13450" y="3250"/>
                </a:cubicBezTo>
                <a:cubicBezTo>
                  <a:pt x="12591" y="2847"/>
                  <a:pt x="11466" y="2880"/>
                  <a:pt x="10525" y="2769"/>
                </a:cubicBezTo>
                <a:cubicBezTo>
                  <a:pt x="9445" y="2642"/>
                  <a:pt x="8362" y="2502"/>
                  <a:pt x="7275" y="2444"/>
                </a:cubicBezTo>
                <a:cubicBezTo>
                  <a:pt x="7038" y="2431"/>
                  <a:pt x="6798" y="2427"/>
                  <a:pt x="6557" y="2427"/>
                </a:cubicBezTo>
                <a:cubicBezTo>
                  <a:pt x="6284" y="2427"/>
                  <a:pt x="6010" y="2432"/>
                  <a:pt x="5737" y="2432"/>
                </a:cubicBezTo>
                <a:cubicBezTo>
                  <a:pt x="5287" y="2432"/>
                  <a:pt x="4838" y="2420"/>
                  <a:pt x="4399" y="2356"/>
                </a:cubicBezTo>
                <a:cubicBezTo>
                  <a:pt x="3482" y="2226"/>
                  <a:pt x="2730" y="1614"/>
                  <a:pt x="1956" y="1145"/>
                </a:cubicBezTo>
                <a:lnTo>
                  <a:pt x="1956" y="1145"/>
                </a:lnTo>
                <a:cubicBezTo>
                  <a:pt x="2406" y="1171"/>
                  <a:pt x="2858" y="1184"/>
                  <a:pt x="3309" y="1184"/>
                </a:cubicBezTo>
                <a:cubicBezTo>
                  <a:pt x="4519" y="1184"/>
                  <a:pt x="5728" y="1094"/>
                  <a:pt x="6927" y="931"/>
                </a:cubicBezTo>
                <a:cubicBezTo>
                  <a:pt x="7714" y="823"/>
                  <a:pt x="8498" y="683"/>
                  <a:pt x="9276" y="518"/>
                </a:cubicBezTo>
                <a:cubicBezTo>
                  <a:pt x="9468" y="475"/>
                  <a:pt x="10350" y="339"/>
                  <a:pt x="9774" y="95"/>
                </a:cubicBezTo>
                <a:cubicBezTo>
                  <a:pt x="9614" y="27"/>
                  <a:pt x="9406" y="13"/>
                  <a:pt x="9198" y="13"/>
                </a:cubicBezTo>
                <a:cubicBezTo>
                  <a:pt x="9046" y="13"/>
                  <a:pt x="8893" y="21"/>
                  <a:pt x="8760" y="21"/>
                </a:cubicBezTo>
                <a:cubicBezTo>
                  <a:pt x="8732" y="21"/>
                  <a:pt x="8706" y="21"/>
                  <a:pt x="8681" y="20"/>
                </a:cubicBezTo>
                <a:cubicBezTo>
                  <a:pt x="8327" y="8"/>
                  <a:pt x="7974" y="1"/>
                  <a:pt x="7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left)">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40"/>
        <p:cNvGrpSpPr/>
        <p:nvPr/>
      </p:nvGrpSpPr>
      <p:grpSpPr>
        <a:xfrm>
          <a:off x="0" y="0"/>
          <a:ext cx="0" cy="0"/>
          <a:chOff x="0" y="0"/>
          <a:chExt cx="0" cy="0"/>
        </a:xfrm>
      </p:grpSpPr>
      <p:sp>
        <p:nvSpPr>
          <p:cNvPr id="28" name="Arrow: Pentagon 27">
            <a:extLst>
              <a:ext uri="{FF2B5EF4-FFF2-40B4-BE49-F238E27FC236}">
                <a16:creationId xmlns:a16="http://schemas.microsoft.com/office/drawing/2014/main" xmlns="" id="{F533BB70-5839-551B-0AE1-AF6DF1FDCDA5}"/>
              </a:ext>
            </a:extLst>
          </p:cNvPr>
          <p:cNvSpPr/>
          <p:nvPr/>
        </p:nvSpPr>
        <p:spPr>
          <a:xfrm>
            <a:off x="0" y="472524"/>
            <a:ext cx="3670126" cy="71556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tabLst>
                <a:tab pos="198755" algn="l"/>
              </a:tabLst>
            </a:pP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b.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Xuất</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thân</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gia</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thế</a:t>
            </a:r>
            <a:endPar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170" name="Picture 2" descr="Nguyễn Du và Truyện Kiều - Tài sản tinh thần vô giá của dân tộc | Ban Dân  vận Trung ương">
            <a:extLst>
              <a:ext uri="{FF2B5EF4-FFF2-40B4-BE49-F238E27FC236}">
                <a16:creationId xmlns:a16="http://schemas.microsoft.com/office/drawing/2014/main" xmlns="" id="{FEB00104-D3B0-3414-FDF8-A2E93E9D29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07" t="3405" r="46147" b="1755"/>
          <a:stretch/>
        </p:blipFill>
        <p:spPr bwMode="auto">
          <a:xfrm>
            <a:off x="5026069" y="736655"/>
            <a:ext cx="3369500" cy="38022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B57F2CED-F66D-E589-40B2-62CFC896922B}"/>
              </a:ext>
            </a:extLst>
          </p:cNvPr>
          <p:cNvSpPr txBox="1"/>
          <p:nvPr/>
        </p:nvSpPr>
        <p:spPr>
          <a:xfrm>
            <a:off x="578923" y="1569667"/>
            <a:ext cx="4287034" cy="400110"/>
          </a:xfrm>
          <a:prstGeom prst="rect">
            <a:avLst/>
          </a:prstGeom>
          <a:noFill/>
        </p:spPr>
        <p:txBody>
          <a:bodyPr wrap="square">
            <a:spAutoFit/>
          </a:bodyPr>
          <a:lstStyle/>
          <a:p>
            <a:pPr marL="342900" indent="-342900">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Gia đình giàu sang, phú quý</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xmlns="" id="{709E56FE-3D4E-1C70-0CDB-76C722894D97}"/>
              </a:ext>
            </a:extLst>
          </p:cNvPr>
          <p:cNvSpPr/>
          <p:nvPr/>
        </p:nvSpPr>
        <p:spPr>
          <a:xfrm>
            <a:off x="425887" y="2216572"/>
            <a:ext cx="4146113" cy="84243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“nhà trâm anh”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nhà quyền quý</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xmlns="" id="{2477F854-939E-59AD-4473-7C51D8BA4B89}"/>
              </a:ext>
            </a:extLst>
          </p:cNvPr>
          <p:cNvSpPr/>
          <p:nvPr/>
        </p:nvSpPr>
        <p:spPr>
          <a:xfrm>
            <a:off x="425887" y="3305802"/>
            <a:ext cx="4146115" cy="84243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“nền phú hậu”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nền nếp gia đình giàu có</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79"/>
        <p:cNvGrpSpPr/>
        <p:nvPr/>
      </p:nvGrpSpPr>
      <p:grpSpPr>
        <a:xfrm>
          <a:off x="0" y="0"/>
          <a:ext cx="0" cy="0"/>
          <a:chOff x="0" y="0"/>
          <a:chExt cx="0" cy="0"/>
        </a:xfrm>
      </p:grpSpPr>
      <p:sp>
        <p:nvSpPr>
          <p:cNvPr id="28" name="Arrow: Pentagon 27">
            <a:extLst>
              <a:ext uri="{FF2B5EF4-FFF2-40B4-BE49-F238E27FC236}">
                <a16:creationId xmlns:a16="http://schemas.microsoft.com/office/drawing/2014/main" xmlns="" id="{B6B43AB9-FA97-4BF5-C0D7-61A06A16999B}"/>
              </a:ext>
            </a:extLst>
          </p:cNvPr>
          <p:cNvSpPr/>
          <p:nvPr/>
        </p:nvSpPr>
        <p:spPr>
          <a:xfrm>
            <a:off x="0" y="372316"/>
            <a:ext cx="4910203" cy="71556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tabLst>
                <a:tab pos="198755" algn="l"/>
              </a:tabLst>
            </a:pP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c.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Ngoại</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hình</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cử</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chỉ</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hành</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động</a:t>
            </a:r>
            <a:endPar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TextBox 29">
            <a:extLst>
              <a:ext uri="{FF2B5EF4-FFF2-40B4-BE49-F238E27FC236}">
                <a16:creationId xmlns:a16="http://schemas.microsoft.com/office/drawing/2014/main" xmlns="" id="{6FFE22CD-0B9C-1793-C758-806EF866D6D4}"/>
              </a:ext>
            </a:extLst>
          </p:cNvPr>
          <p:cNvSpPr txBox="1"/>
          <p:nvPr/>
        </p:nvSpPr>
        <p:spPr>
          <a:xfrm>
            <a:off x="2765123" y="1456993"/>
            <a:ext cx="6153410"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tabLst>
                <a:tab pos="19875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Cử chỉ, hành động</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r>
              <a:rPr lang="vi-VN" sz="2000" b="1"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lịch thiệp, nho nhã, bước chân khoan tha</a:t>
            </a:r>
            <a:r>
              <a:rPr lang="en-US" sz="2000" dirty="0" err="1">
                <a:effectLst/>
                <a:latin typeface="Arial" panose="020B0604020202020204" pitchFamily="34" charset="0"/>
                <a:ea typeface="Times New Roman" panose="02020603050405020304" pitchFamily="18" charset="0"/>
                <a:cs typeface="Arial" panose="020B0604020202020204" pitchFamily="34" charset="0"/>
              </a:rPr>
              <a:t>i</a:t>
            </a:r>
            <a:r>
              <a:rPr lang="en-US" sz="2000" dirty="0">
                <a:latin typeface="Arial" panose="020B0604020202020204" pitchFamily="34" charset="0"/>
                <a:ea typeface="Times New Roman" panose="02020603050405020304" pitchFamily="18" charset="0"/>
                <a:cs typeface="Arial" panose="020B0604020202020204" pitchFamily="34" charset="0"/>
              </a:rPr>
              <a:t>,</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i="1" dirty="0">
                <a:effectLst/>
                <a:latin typeface="Arial" panose="020B0604020202020204" pitchFamily="34" charset="0"/>
                <a:ea typeface="Times New Roman" panose="02020603050405020304" pitchFamily="18" charset="0"/>
                <a:cs typeface="Arial" panose="020B0604020202020204" pitchFamily="34" charset="0"/>
              </a:rPr>
              <a:t>xuống ngựa tới nơi tự tình.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Arial" panose="020B0604020202020204" pitchFamily="34" charset="0"/>
              <a:buChar char="•"/>
              <a:tabLst>
                <a:tab pos="198755" algn="l"/>
              </a:tabLst>
            </a:pPr>
            <a:r>
              <a:rPr lang="vi-VN" sz="2000" b="1" dirty="0">
                <a:effectLst/>
                <a:latin typeface="Arial" panose="020B0604020202020204" pitchFamily="34" charset="0"/>
                <a:ea typeface="Times New Roman" panose="02020603050405020304" pitchFamily="18" charset="0"/>
                <a:cs typeface="Arial" panose="020B0604020202020204" pitchFamily="34" charset="0"/>
              </a:rPr>
              <a:t>Trang phục, dung mạo trẻ trung, thanh lịch</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i="1" dirty="0">
                <a:effectLst/>
                <a:latin typeface="Arial" panose="020B0604020202020204" pitchFamily="34" charset="0"/>
                <a:ea typeface="Times New Roman" panose="02020603050405020304" pitchFamily="18" charset="0"/>
                <a:cs typeface="Arial" panose="020B0604020202020204" pitchFamily="34" charset="0"/>
              </a:rPr>
              <a:t>hài văn lần bước dặm xanh.</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1" name="Arrow: Notched Right 30">
            <a:extLst>
              <a:ext uri="{FF2B5EF4-FFF2-40B4-BE49-F238E27FC236}">
                <a16:creationId xmlns:a16="http://schemas.microsoft.com/office/drawing/2014/main" xmlns="" id="{D23DD6F2-6ED6-80D9-9CEF-E64317701D21}"/>
              </a:ext>
            </a:extLst>
          </p:cNvPr>
          <p:cNvSpPr/>
          <p:nvPr/>
        </p:nvSpPr>
        <p:spPr>
          <a:xfrm>
            <a:off x="2815228" y="3708096"/>
            <a:ext cx="776613" cy="576197"/>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810B74C-B993-35DF-8CC9-906F08E6E4B6}"/>
              </a:ext>
            </a:extLst>
          </p:cNvPr>
          <p:cNvSpPr txBox="1"/>
          <p:nvPr/>
        </p:nvSpPr>
        <p:spPr>
          <a:xfrm>
            <a:off x="3776600" y="3490166"/>
            <a:ext cx="4853833" cy="958660"/>
          </a:xfrm>
          <a:prstGeom prst="rect">
            <a:avLst/>
          </a:prstGeom>
          <a:noFill/>
        </p:spPr>
        <p:txBody>
          <a:bodyPr wrap="square">
            <a:spAutoFit/>
          </a:bodyPr>
          <a:lstStyle/>
          <a:p>
            <a:pP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Cử chỉ, hành động toát lên vẻ lịch lãm, nho nhã.</a:t>
            </a:r>
            <a:endParaRPr lang="en-US" sz="2000" dirty="0">
              <a:latin typeface="Arial" panose="020B0604020202020204" pitchFamily="34" charset="0"/>
              <a:cs typeface="Arial" panose="020B0604020202020204" pitchFamily="34" charset="0"/>
            </a:endParaRPr>
          </a:p>
        </p:txBody>
      </p:sp>
      <p:pic>
        <p:nvPicPr>
          <p:cNvPr id="8194" name="Picture 2" descr="Làng quê ở Hà Tĩnh tự hào mỗi ngày &quot;mở cửa đã thấy nàng Kiều”">
            <a:extLst>
              <a:ext uri="{FF2B5EF4-FFF2-40B4-BE49-F238E27FC236}">
                <a16:creationId xmlns:a16="http://schemas.microsoft.com/office/drawing/2014/main" xmlns="" id="{A58F86FE-8D9D-2E83-7555-1CF328D74E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64" t="1176" r="11564" b="39516"/>
          <a:stretch/>
        </p:blipFill>
        <p:spPr bwMode="auto">
          <a:xfrm>
            <a:off x="245198" y="1350329"/>
            <a:ext cx="2385271" cy="29339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wipe(down)">
                                      <p:cBhvr>
                                        <p:cTn id="11" dur="5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
                                            <p:txEl>
                                              <p:pRg st="1" end="1"/>
                                            </p:txEl>
                                          </p:spTgt>
                                        </p:tgtEl>
                                        <p:attrNameLst>
                                          <p:attrName>style.visibility</p:attrName>
                                        </p:attrNameLst>
                                      </p:cBhvr>
                                      <p:to>
                                        <p:strVal val="visible"/>
                                      </p:to>
                                    </p:set>
                                    <p:animEffect transition="in" filter="fade">
                                      <p:cBhvr>
                                        <p:cTn id="21" dur="500"/>
                                        <p:tgtEl>
                                          <p:spTgt spid="3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202"/>
        <p:cNvGrpSpPr/>
        <p:nvPr/>
      </p:nvGrpSpPr>
      <p:grpSpPr>
        <a:xfrm>
          <a:off x="0" y="0"/>
          <a:ext cx="0" cy="0"/>
          <a:chOff x="0" y="0"/>
          <a:chExt cx="0" cy="0"/>
        </a:xfrm>
      </p:grpSpPr>
      <p:sp>
        <p:nvSpPr>
          <p:cNvPr id="4" name="Arrow: Pentagon 3">
            <a:extLst>
              <a:ext uri="{FF2B5EF4-FFF2-40B4-BE49-F238E27FC236}">
                <a16:creationId xmlns:a16="http://schemas.microsoft.com/office/drawing/2014/main" xmlns="" id="{1C5FAA8A-808B-6FF5-C5DF-4CCC98587AFE}"/>
              </a:ext>
            </a:extLst>
          </p:cNvPr>
          <p:cNvSpPr/>
          <p:nvPr/>
        </p:nvSpPr>
        <p:spPr>
          <a:xfrm>
            <a:off x="0" y="200405"/>
            <a:ext cx="3443748" cy="715564"/>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tabLst>
                <a:tab pos="198755" algn="l"/>
              </a:tabLst>
            </a:pP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d.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Tư</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chất</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tài</a:t>
            </a:r>
            <a:r>
              <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năng</a:t>
            </a:r>
            <a:endPar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xmlns="" id="{320534D7-6E3B-39C9-7B83-C37BFA8665C4}"/>
              </a:ext>
            </a:extLst>
          </p:cNvPr>
          <p:cNvSpPr/>
          <p:nvPr/>
        </p:nvSpPr>
        <p:spPr>
          <a:xfrm>
            <a:off x="221293" y="1133203"/>
            <a:ext cx="2555309" cy="910507"/>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 tài danh”: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tài giỏi, nổi tiếng</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023F3D86-9FC1-17F6-3E12-39A69578E07C}"/>
              </a:ext>
            </a:extLst>
          </p:cNvPr>
          <p:cNvSpPr/>
          <p:nvPr/>
        </p:nvSpPr>
        <p:spPr>
          <a:xfrm>
            <a:off x="87684" y="2278744"/>
            <a:ext cx="3649249" cy="1278607"/>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Tư chất thông minh, tài năng văn chương xuất chúng: </a:t>
            </a: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“văn chương nết đất”, “thông minh tính trời”.</a:t>
            </a:r>
            <a:endParaRPr lang="en-US"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DCA5317A-5C67-9168-B19F-D0431427F72C}"/>
              </a:ext>
            </a:extLst>
          </p:cNvPr>
          <p:cNvSpPr/>
          <p:nvPr/>
        </p:nvSpPr>
        <p:spPr>
          <a:xfrm>
            <a:off x="6214999" y="1602443"/>
            <a:ext cx="2810006" cy="196658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“Vào trong phong nhã, ra ngoài hào hoa” –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 cách phong lưu tao nhã, giao tiếp rộng rãi, ứng xử lịch sự, hào hiệp.</a:t>
            </a:r>
            <a:endParaRPr lang="en-US" dirty="0">
              <a:solidFill>
                <a:schemeClr val="tx1"/>
              </a:solidFill>
              <a:latin typeface="Arial" panose="020B0604020202020204" pitchFamily="34" charset="0"/>
              <a:cs typeface="Arial" panose="020B0604020202020204" pitchFamily="34" charset="0"/>
            </a:endParaRPr>
          </a:p>
        </p:txBody>
      </p:sp>
      <p:pic>
        <p:nvPicPr>
          <p:cNvPr id="9218" name="Picture 2" descr="Đạo tình yêu qua Thuý Kiều &amp; Kim Trọng - Góc trời viễn xứ">
            <a:extLst>
              <a:ext uri="{FF2B5EF4-FFF2-40B4-BE49-F238E27FC236}">
                <a16:creationId xmlns:a16="http://schemas.microsoft.com/office/drawing/2014/main" xmlns="" id="{A5131898-C72B-CEFF-D663-2A26BC2A5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9" t="4212" r="56935" b="9916"/>
          <a:stretch/>
        </p:blipFill>
        <p:spPr bwMode="auto">
          <a:xfrm>
            <a:off x="4400813" y="1733220"/>
            <a:ext cx="1327759" cy="2192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xmlns="" id="{EA6900CE-5B5D-B41D-78DF-97985538CBD7}"/>
              </a:ext>
            </a:extLst>
          </p:cNvPr>
          <p:cNvCxnSpPr>
            <a:stCxn id="9218" idx="3"/>
            <a:endCxn id="7" idx="0"/>
          </p:cNvCxnSpPr>
          <p:nvPr/>
        </p:nvCxnSpPr>
        <p:spPr>
          <a:xfrm flipV="1">
            <a:off x="5728572" y="1602443"/>
            <a:ext cx="1891430" cy="1226805"/>
          </a:xfrm>
          <a:prstGeom prst="bentConnector4">
            <a:avLst>
              <a:gd name="adj1" fmla="val 12859"/>
              <a:gd name="adj2" fmla="val 118634"/>
            </a:avLst>
          </a:prstGeom>
          <a:ln w="12700">
            <a:solidFill>
              <a:schemeClr val="tx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xmlns="" id="{65D9FA97-D6F7-5EEB-D46B-C4E932597D5A}"/>
              </a:ext>
            </a:extLst>
          </p:cNvPr>
          <p:cNvCxnSpPr>
            <a:cxnSpLocks/>
            <a:endCxn id="9218" idx="0"/>
          </p:cNvCxnSpPr>
          <p:nvPr/>
        </p:nvCxnSpPr>
        <p:spPr>
          <a:xfrm>
            <a:off x="2776602" y="1396590"/>
            <a:ext cx="2288091" cy="336630"/>
          </a:xfrm>
          <a:prstGeom prst="bentConnector2">
            <a:avLst/>
          </a:prstGeom>
          <a:ln w="12700">
            <a:solidFill>
              <a:schemeClr val="tx1"/>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xmlns="" id="{57417C16-DECC-2816-4257-53EA2067ABC0}"/>
              </a:ext>
            </a:extLst>
          </p:cNvPr>
          <p:cNvCxnSpPr>
            <a:stCxn id="9218" idx="1"/>
            <a:endCxn id="6" idx="2"/>
          </p:cNvCxnSpPr>
          <p:nvPr/>
        </p:nvCxnSpPr>
        <p:spPr>
          <a:xfrm rot="10800000" flipV="1">
            <a:off x="1912309" y="2829247"/>
            <a:ext cx="2488504" cy="728103"/>
          </a:xfrm>
          <a:prstGeom prst="bentConnector4">
            <a:avLst>
              <a:gd name="adj1" fmla="val 13339"/>
              <a:gd name="adj2" fmla="val 150963"/>
            </a:avLst>
          </a:prstGeom>
          <a:ln w="12700">
            <a:solidFill>
              <a:schemeClr val="tx1"/>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29" name="Arrow: Notched Right 28">
            <a:extLst>
              <a:ext uri="{FF2B5EF4-FFF2-40B4-BE49-F238E27FC236}">
                <a16:creationId xmlns:a16="http://schemas.microsoft.com/office/drawing/2014/main" xmlns="" id="{9F0A1E7E-86B2-4E05-51F5-7AEDE819E3F5}"/>
              </a:ext>
            </a:extLst>
          </p:cNvPr>
          <p:cNvSpPr/>
          <p:nvPr/>
        </p:nvSpPr>
        <p:spPr>
          <a:xfrm>
            <a:off x="722334" y="4366898"/>
            <a:ext cx="776613" cy="576197"/>
          </a:xfrm>
          <a:prstGeom prst="notched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D7EABEED-5D90-861B-2C2D-73129A12CC43}"/>
              </a:ext>
            </a:extLst>
          </p:cNvPr>
          <p:cNvSpPr txBox="1"/>
          <p:nvPr/>
        </p:nvSpPr>
        <p:spPr>
          <a:xfrm>
            <a:off x="969201" y="4447361"/>
            <a:ext cx="7205597" cy="369332"/>
          </a:xfrm>
          <a:prstGeom prst="rect">
            <a:avLst/>
          </a:prstGeom>
          <a:noFill/>
        </p:spPr>
        <p:txBody>
          <a:bodyPr wrap="square">
            <a:spAutoFit/>
          </a:bodyPr>
          <a:lstStyle/>
          <a:p>
            <a:pPr algn="ctr"/>
            <a:r>
              <a:rPr lang="vi-VN" sz="1800" dirty="0">
                <a:effectLst/>
                <a:latin typeface="Arial" panose="020B0604020202020204" pitchFamily="34" charset="0"/>
                <a:ea typeface="Times New Roman" panose="02020603050405020304" pitchFamily="18" charset="0"/>
                <a:cs typeface="Arial" panose="020B0604020202020204" pitchFamily="34" charset="0"/>
              </a:rPr>
              <a:t>Tư chất thông minh, nổi tiếng tài hoa, cốt cách phong nhã</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randombar(horizont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9"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207"/>
        <p:cNvGrpSpPr/>
        <p:nvPr/>
      </p:nvGrpSpPr>
      <p:grpSpPr>
        <a:xfrm>
          <a:off x="0" y="0"/>
          <a:ext cx="0" cy="0"/>
          <a:chOff x="0" y="0"/>
          <a:chExt cx="0" cy="0"/>
        </a:xfrm>
      </p:grpSpPr>
      <p:sp>
        <p:nvSpPr>
          <p:cNvPr id="5" name="TextBox 4">
            <a:extLst>
              <a:ext uri="{FF2B5EF4-FFF2-40B4-BE49-F238E27FC236}">
                <a16:creationId xmlns:a16="http://schemas.microsoft.com/office/drawing/2014/main" xmlns="" id="{617749A5-24E0-09A4-0D6A-2AE8DD2307BA}"/>
              </a:ext>
            </a:extLst>
          </p:cNvPr>
          <p:cNvSpPr txBox="1"/>
          <p:nvPr/>
        </p:nvSpPr>
        <p:spPr>
          <a:xfrm>
            <a:off x="576196" y="345244"/>
            <a:ext cx="7991606" cy="95866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Kim Trọng được miêu tả và giới thiệu qua lời người kể chuyện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150000"/>
              </a:lnSpc>
              <a:buFont typeface="Arial" panose="020B0604020202020204" pitchFamily="34" charset="0"/>
              <a:buChar char="•"/>
            </a:pPr>
            <a:r>
              <a:rPr lang="en-US" sz="2000" dirty="0" err="1">
                <a:latin typeface="Arial" panose="020B0604020202020204" pitchFamily="34" charset="0"/>
                <a:cs typeface="Arial" panose="020B0604020202020204" pitchFamily="34" charset="0"/>
              </a:rPr>
              <a:t>Nguyễn</a:t>
            </a:r>
            <a:r>
              <a:rPr lang="en-US" sz="2000" dirty="0">
                <a:latin typeface="Arial" panose="020B0604020202020204" pitchFamily="34" charset="0"/>
                <a:cs typeface="Arial" panose="020B0604020202020204" pitchFamily="34" charset="0"/>
              </a:rPr>
              <a:t> Du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đọc</a:t>
            </a:r>
            <a:r>
              <a:rPr lang="en-US" sz="2000" dirty="0">
                <a:latin typeface="Arial" panose="020B0604020202020204" pitchFamily="34" charset="0"/>
                <a:cs typeface="Arial" panose="020B0604020202020204" pitchFamily="34" charset="0"/>
              </a:rPr>
              <a:t>:</a:t>
            </a:r>
          </a:p>
        </p:txBody>
      </p:sp>
      <p:sp>
        <p:nvSpPr>
          <p:cNvPr id="6" name="Rectangle: Rounded Corners 5">
            <a:extLst>
              <a:ext uri="{FF2B5EF4-FFF2-40B4-BE49-F238E27FC236}">
                <a16:creationId xmlns:a16="http://schemas.microsoft.com/office/drawing/2014/main" xmlns="" id="{92CE7EFC-257F-945D-15ED-7374EFB2BE6B}"/>
              </a:ext>
            </a:extLst>
          </p:cNvPr>
          <p:cNvSpPr/>
          <p:nvPr/>
        </p:nvSpPr>
        <p:spPr>
          <a:xfrm>
            <a:off x="839244" y="1594718"/>
            <a:ext cx="1716065" cy="977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Vẻ</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đẹp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ngoại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hình</a:t>
            </a:r>
            <a:endParaRPr lang="en-US" sz="200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xmlns="" id="{5472B118-7C35-08E6-1AE5-74B2C28D01C1}"/>
              </a:ext>
            </a:extLst>
          </p:cNvPr>
          <p:cNvSpPr/>
          <p:nvPr/>
        </p:nvSpPr>
        <p:spPr>
          <a:xfrm>
            <a:off x="3507288" y="1594719"/>
            <a:ext cx="1716065" cy="977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Vẻ</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đẹp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phẩm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cách</a:t>
            </a:r>
            <a:endParaRPr lang="en-US" sz="2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32E34194-885C-A4B8-7171-615A77BACB64}"/>
              </a:ext>
            </a:extLst>
          </p:cNvPr>
          <p:cNvSpPr/>
          <p:nvPr/>
        </p:nvSpPr>
        <p:spPr>
          <a:xfrm>
            <a:off x="6175332" y="1594717"/>
            <a:ext cx="1716065" cy="97703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Tâm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endParaRPr lang="en-US" sz="2000" dirty="0">
              <a:solidFill>
                <a:schemeClr val="tx1"/>
              </a:solidFill>
              <a:latin typeface="Arial" panose="020B0604020202020204" pitchFamily="34" charset="0"/>
              <a:cs typeface="Arial" panose="020B0604020202020204" pitchFamily="34" charset="0"/>
            </a:endParaRPr>
          </a:p>
        </p:txBody>
      </p:sp>
      <p:sp>
        <p:nvSpPr>
          <p:cNvPr id="9" name="Arrow: Right 8">
            <a:extLst>
              <a:ext uri="{FF2B5EF4-FFF2-40B4-BE49-F238E27FC236}">
                <a16:creationId xmlns:a16="http://schemas.microsoft.com/office/drawing/2014/main" xmlns="" id="{FE110439-1964-0B43-6203-0EE158837BE6}"/>
              </a:ext>
            </a:extLst>
          </p:cNvPr>
          <p:cNvSpPr/>
          <p:nvPr/>
        </p:nvSpPr>
        <p:spPr>
          <a:xfrm>
            <a:off x="2693096" y="1841326"/>
            <a:ext cx="663879" cy="46346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091646E7-EC20-C311-DA5B-B9066BBD5CA3}"/>
              </a:ext>
            </a:extLst>
          </p:cNvPr>
          <p:cNvSpPr/>
          <p:nvPr/>
        </p:nvSpPr>
        <p:spPr>
          <a:xfrm>
            <a:off x="5367403" y="1851500"/>
            <a:ext cx="663879" cy="463463"/>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82511577-E15E-84C1-D2EA-B69B998C1F12}"/>
              </a:ext>
            </a:extLst>
          </p:cNvPr>
          <p:cNvPicPr>
            <a:picLocks noChangeAspect="1"/>
          </p:cNvPicPr>
          <p:nvPr/>
        </p:nvPicPr>
        <p:blipFill rotWithShape="1">
          <a:blip r:embed="rId3"/>
          <a:srcRect l="44603" t="-9253" r="27067" b="57868"/>
          <a:stretch/>
        </p:blipFill>
        <p:spPr>
          <a:xfrm>
            <a:off x="91892" y="2689241"/>
            <a:ext cx="968607" cy="988274"/>
          </a:xfrm>
          <a:prstGeom prst="ellipse">
            <a:avLst/>
          </a:prstGeom>
        </p:spPr>
      </p:pic>
      <p:sp>
        <p:nvSpPr>
          <p:cNvPr id="13" name="TextBox 12">
            <a:extLst>
              <a:ext uri="{FF2B5EF4-FFF2-40B4-BE49-F238E27FC236}">
                <a16:creationId xmlns:a16="http://schemas.microsoft.com/office/drawing/2014/main" xmlns="" id="{CD133F26-53B9-7D7D-765D-48AB137845F3}"/>
              </a:ext>
            </a:extLst>
          </p:cNvPr>
          <p:cNvSpPr txBox="1"/>
          <p:nvPr/>
        </p:nvSpPr>
        <p:spPr>
          <a:xfrm>
            <a:off x="1202007" y="3262459"/>
            <a:ext cx="6611281" cy="1015663"/>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Kim Trọng mang vẻ đẹp hoàn hảo, lí tưởng của mẫu người tài tử, văn nhân thời xưa. </a:t>
            </a:r>
            <a:endParaRPr lang="en-US" sz="20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229"/>
        <p:cNvGrpSpPr/>
        <p:nvPr/>
      </p:nvGrpSpPr>
      <p:grpSpPr>
        <a:xfrm>
          <a:off x="0" y="0"/>
          <a:ext cx="0" cy="0"/>
          <a:chOff x="0" y="0"/>
          <a:chExt cx="0" cy="0"/>
        </a:xfrm>
      </p:grpSpPr>
      <p:sp>
        <p:nvSpPr>
          <p:cNvPr id="5" name="TextBox 4">
            <a:extLst>
              <a:ext uri="{FF2B5EF4-FFF2-40B4-BE49-F238E27FC236}">
                <a16:creationId xmlns:a16="http://schemas.microsoft.com/office/drawing/2014/main" xmlns="" id="{6B313286-673F-B208-2C81-9106A8C0BB23}"/>
              </a:ext>
            </a:extLst>
          </p:cNvPr>
          <p:cNvSpPr txBox="1"/>
          <p:nvPr/>
        </p:nvSpPr>
        <p:spPr>
          <a:xfrm>
            <a:off x="431086" y="146353"/>
            <a:ext cx="8281827" cy="1131848"/>
          </a:xfrm>
          <a:prstGeom prst="rect">
            <a:avLst/>
          </a:prstGeom>
          <a:noFill/>
        </p:spPr>
        <p:txBody>
          <a:bodyPr wrap="square">
            <a:spAutoFit/>
          </a:bodyPr>
          <a:lstStyle/>
          <a:p>
            <a:pPr algn="ctr">
              <a:lnSpc>
                <a:spcPct val="150000"/>
              </a:lnSpc>
            </a:pPr>
            <a:r>
              <a:rPr lang="vi-VN"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3. Diễn biến tâm trạng Thúy Kiều và Kim Trọng trong lần đầu gặp gỡ</a:t>
            </a: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xmlns="" id="{0F318812-06F3-D0B0-D70A-0D76D3DA1927}"/>
              </a:ext>
            </a:extLst>
          </p:cNvPr>
          <p:cNvSpPr/>
          <p:nvPr/>
        </p:nvSpPr>
        <p:spPr>
          <a:xfrm>
            <a:off x="776614" y="1404737"/>
            <a:ext cx="3018773" cy="51514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HOẠT ĐỘNG CẶP ĐÔI</a:t>
            </a:r>
          </a:p>
        </p:txBody>
      </p:sp>
      <p:sp>
        <p:nvSpPr>
          <p:cNvPr id="10" name="TextBox 9">
            <a:extLst>
              <a:ext uri="{FF2B5EF4-FFF2-40B4-BE49-F238E27FC236}">
                <a16:creationId xmlns:a16="http://schemas.microsoft.com/office/drawing/2014/main" xmlns="" id="{5A64994F-3ED6-BB6C-454B-BFEEDEE4743D}"/>
              </a:ext>
            </a:extLst>
          </p:cNvPr>
          <p:cNvSpPr txBox="1"/>
          <p:nvPr/>
        </p:nvSpPr>
        <p:spPr>
          <a:xfrm>
            <a:off x="-256544" y="2046415"/>
            <a:ext cx="4277637" cy="2805320"/>
          </a:xfrm>
          <a:prstGeom prst="rect">
            <a:avLst/>
          </a:prstGeom>
          <a:noFill/>
        </p:spPr>
        <p:txBody>
          <a:bodyPr wrap="square">
            <a:spAutoFit/>
          </a:bodyPr>
          <a:lstStyle/>
          <a:p>
            <a:pPr marL="457200" algn="ctr">
              <a:lnSpc>
                <a:spcPct val="150000"/>
              </a:lnSpc>
            </a:pP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p>
          <a:p>
            <a:pPr marL="457200" algn="just">
              <a:lnSpc>
                <a:spcPct val="150000"/>
              </a:lnSpc>
            </a:pPr>
            <a:r>
              <a:rPr lang="vi-VN" sz="2000" b="1" dirty="0">
                <a:effectLst/>
                <a:latin typeface="Arial" panose="020B0604020202020204" pitchFamily="34" charset="0"/>
                <a:ea typeface="Times New Roman" panose="02020603050405020304" pitchFamily="18" charset="0"/>
                <a:cs typeface="Arial" panose="020B0604020202020204" pitchFamily="34" charset="0"/>
              </a:rPr>
              <a:t>Hoàn thành </a:t>
            </a:r>
            <a:r>
              <a:rPr lang="vi-VN" sz="2000" dirty="0">
                <a:effectLst/>
                <a:latin typeface="Arial" panose="020B0604020202020204" pitchFamily="34" charset="0"/>
                <a:ea typeface="Times New Roman" panose="02020603050405020304" pitchFamily="18" charset="0"/>
                <a:cs typeface="Arial" panose="020B0604020202020204" pitchFamily="34" charset="0"/>
              </a:rPr>
              <a:t>bảng (đính kèm phía dưới) về diễn biến tâm trạng của Thúy Kiều và Kim Trọng trong đoạn thơ từ “Bóng hồng…thướt tha”.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4" name="Table 13">
            <a:extLst>
              <a:ext uri="{FF2B5EF4-FFF2-40B4-BE49-F238E27FC236}">
                <a16:creationId xmlns:a16="http://schemas.microsoft.com/office/drawing/2014/main" xmlns="" id="{AD4F5AE3-1698-A668-84FA-32339EE0DE1B}"/>
              </a:ext>
            </a:extLst>
          </p:cNvPr>
          <p:cNvGraphicFramePr>
            <a:graphicFrameLocks noGrp="1"/>
          </p:cNvGraphicFramePr>
          <p:nvPr>
            <p:extLst>
              <p:ext uri="{D42A27DB-BD31-4B8C-83A1-F6EECF244321}">
                <p14:modId xmlns:p14="http://schemas.microsoft.com/office/powerpoint/2010/main" val="1498413197"/>
              </p:ext>
            </p:extLst>
          </p:nvPr>
        </p:nvGraphicFramePr>
        <p:xfrm>
          <a:off x="4246800" y="1662308"/>
          <a:ext cx="4602837" cy="3302329"/>
        </p:xfrm>
        <a:graphic>
          <a:graphicData uri="http://schemas.openxmlformats.org/drawingml/2006/table">
            <a:tbl>
              <a:tblPr firstRow="1" firstCol="1" bandRow="1">
                <a:tableStyleId>{DE09500B-F95F-459C-988E-D0316AFB998A}</a:tableStyleId>
              </a:tblPr>
              <a:tblGrid>
                <a:gridCol w="1646694">
                  <a:extLst>
                    <a:ext uri="{9D8B030D-6E8A-4147-A177-3AD203B41FA5}">
                      <a16:colId xmlns:a16="http://schemas.microsoft.com/office/drawing/2014/main" xmlns="" val="4130613116"/>
                    </a:ext>
                  </a:extLst>
                </a:gridCol>
                <a:gridCol w="1503123">
                  <a:extLst>
                    <a:ext uri="{9D8B030D-6E8A-4147-A177-3AD203B41FA5}">
                      <a16:colId xmlns:a16="http://schemas.microsoft.com/office/drawing/2014/main" xmlns="" val="3604718660"/>
                    </a:ext>
                  </a:extLst>
                </a:gridCol>
                <a:gridCol w="1453020">
                  <a:extLst>
                    <a:ext uri="{9D8B030D-6E8A-4147-A177-3AD203B41FA5}">
                      <a16:colId xmlns:a16="http://schemas.microsoft.com/office/drawing/2014/main" xmlns="" val="1963752720"/>
                    </a:ext>
                  </a:extLst>
                </a:gridCol>
              </a:tblGrid>
              <a:tr h="0">
                <a:tc>
                  <a:txBody>
                    <a:bodyPr/>
                    <a:lstStyle/>
                    <a:p>
                      <a:pPr algn="ctr">
                        <a:lnSpc>
                          <a:spcPct val="150000"/>
                        </a:lnSpc>
                      </a:pPr>
                      <a:r>
                        <a:rPr lang="vi-VN" sz="2000" b="1" dirty="0">
                          <a:solidFill>
                            <a:schemeClr val="accent6"/>
                          </a:solidFill>
                          <a:latin typeface="+mn-lt"/>
                        </a:rPr>
                        <a:t>Diễn biến</a:t>
                      </a:r>
                      <a:endParaRPr lang="en-US" sz="2000" b="1" dirty="0">
                        <a:solidFill>
                          <a:schemeClr val="accent6"/>
                        </a:solidFill>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lnSpc>
                          <a:spcPct val="150000"/>
                        </a:lnSpc>
                      </a:pPr>
                      <a:r>
                        <a:rPr lang="vi-VN" sz="2000" b="1" dirty="0">
                          <a:solidFill>
                            <a:schemeClr val="accent6"/>
                          </a:solidFill>
                          <a:latin typeface="+mn-lt"/>
                        </a:rPr>
                        <a:t>Từ ngữ miêu tả</a:t>
                      </a:r>
                      <a:endParaRPr lang="en-US" sz="2000" b="1" dirty="0">
                        <a:solidFill>
                          <a:schemeClr val="accent6"/>
                        </a:solidFill>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tc>
                  <a:txBody>
                    <a:bodyPr/>
                    <a:lstStyle/>
                    <a:p>
                      <a:pPr algn="ctr">
                        <a:lnSpc>
                          <a:spcPct val="150000"/>
                        </a:lnSpc>
                      </a:pPr>
                      <a:r>
                        <a:rPr lang="vi-VN" sz="2000" b="1" dirty="0">
                          <a:solidFill>
                            <a:schemeClr val="accent6"/>
                          </a:solidFill>
                          <a:latin typeface="+mn-lt"/>
                        </a:rPr>
                        <a:t>Trạng thái cảm xúc</a:t>
                      </a:r>
                      <a:endParaRPr lang="en-US" sz="2000" b="1" dirty="0">
                        <a:solidFill>
                          <a:schemeClr val="accent6"/>
                        </a:solidFill>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xmlns="" val="247232469"/>
                  </a:ext>
                </a:extLst>
              </a:tr>
              <a:tr h="652991">
                <a:tc>
                  <a:txBody>
                    <a:bodyPr/>
                    <a:lstStyle/>
                    <a:p>
                      <a:pPr>
                        <a:lnSpc>
                          <a:spcPct val="150000"/>
                        </a:lnSpc>
                      </a:pPr>
                      <a:r>
                        <a:rPr lang="vi-VN" sz="2000" dirty="0">
                          <a:latin typeface="+mn-lt"/>
                        </a:rPr>
                        <a:t>Khi gặp gỡ</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xmlns="" val="3700436069"/>
                  </a:ext>
                </a:extLst>
              </a:tr>
              <a:tr h="595237">
                <a:tc>
                  <a:txBody>
                    <a:bodyPr/>
                    <a:lstStyle/>
                    <a:p>
                      <a:pPr>
                        <a:lnSpc>
                          <a:spcPct val="150000"/>
                        </a:lnSpc>
                      </a:pPr>
                      <a:r>
                        <a:rPr lang="vi-VN" sz="2000" dirty="0">
                          <a:latin typeface="+mn-lt"/>
                        </a:rPr>
                        <a:t>Khi tình yêu chớm nở</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xmlns="" val="354039416"/>
                  </a:ext>
                </a:extLst>
              </a:tr>
              <a:tr h="820538">
                <a:tc>
                  <a:txBody>
                    <a:bodyPr/>
                    <a:lstStyle/>
                    <a:p>
                      <a:pPr>
                        <a:lnSpc>
                          <a:spcPct val="150000"/>
                        </a:lnSpc>
                      </a:pPr>
                      <a:r>
                        <a:rPr lang="vi-VN" sz="2000" dirty="0">
                          <a:latin typeface="+mn-lt"/>
                        </a:rPr>
                        <a:t>Khi chia xa</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tc>
                  <a:txBody>
                    <a:bodyPr/>
                    <a:lstStyle/>
                    <a:p>
                      <a:pPr algn="just">
                        <a:lnSpc>
                          <a:spcPct val="150000"/>
                        </a:lnSpc>
                      </a:pPr>
                      <a:r>
                        <a:rPr lang="vi-VN" sz="2000" dirty="0">
                          <a:latin typeface="+mn-lt"/>
                        </a:rPr>
                        <a:t> </a:t>
                      </a:r>
                      <a:endParaRPr lang="en-US" sz="2000" dirty="0">
                        <a:latin typeface="+mn-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95000"/>
                      </a:schemeClr>
                    </a:solidFill>
                  </a:tcPr>
                </a:tc>
                <a:extLst>
                  <a:ext uri="{0D108BD9-81ED-4DB2-BD59-A6C34878D82A}">
                    <a16:rowId xmlns:a16="http://schemas.microsoft.com/office/drawing/2014/main" xmlns="" val="667597732"/>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273"/>
        <p:cNvGrpSpPr/>
        <p:nvPr/>
      </p:nvGrpSpPr>
      <p:grpSpPr>
        <a:xfrm>
          <a:off x="0" y="0"/>
          <a:ext cx="0" cy="0"/>
          <a:chOff x="0" y="0"/>
          <a:chExt cx="0" cy="0"/>
        </a:xfrm>
      </p:grpSpPr>
      <p:sp>
        <p:nvSpPr>
          <p:cNvPr id="11" name="TextBox 10">
            <a:extLst>
              <a:ext uri="{FF2B5EF4-FFF2-40B4-BE49-F238E27FC236}">
                <a16:creationId xmlns:a16="http://schemas.microsoft.com/office/drawing/2014/main" xmlns="" id="{4806849D-CCE5-6CF8-99DD-D5403CBD2C51}"/>
              </a:ext>
            </a:extLst>
          </p:cNvPr>
          <p:cNvSpPr txBox="1"/>
          <p:nvPr/>
        </p:nvSpPr>
        <p:spPr>
          <a:xfrm>
            <a:off x="2348630" y="302894"/>
            <a:ext cx="4572000"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 Khi gặp gỡ</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6CD82492-C8DD-8CBB-3616-D1D885640CBA}"/>
              </a:ext>
            </a:extLst>
          </p:cNvPr>
          <p:cNvSpPr/>
          <p:nvPr/>
        </p:nvSpPr>
        <p:spPr>
          <a:xfrm>
            <a:off x="231732" y="1374672"/>
            <a:ext cx="4233797" cy="893393"/>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Bóng hồng nhác thấy nẻo xa</a:t>
            </a:r>
            <a:endPar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Xuân lan thu cúc mặn mà cả hai</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1AB5512A-C2AE-F0D0-FB0C-A8E5ECECF807}"/>
              </a:ext>
            </a:extLst>
          </p:cNvPr>
          <p:cNvPicPr>
            <a:picLocks noChangeAspect="1"/>
          </p:cNvPicPr>
          <p:nvPr/>
        </p:nvPicPr>
        <p:blipFill rotWithShape="1">
          <a:blip r:embed="rId3"/>
          <a:srcRect l="2328" t="31566" r="81918" b="45206"/>
          <a:stretch/>
        </p:blipFill>
        <p:spPr>
          <a:xfrm rot="6653506" flipH="1" flipV="1">
            <a:off x="1656448" y="2497638"/>
            <a:ext cx="852794" cy="707304"/>
          </a:xfrm>
          <a:prstGeom prst="rect">
            <a:avLst/>
          </a:prstGeom>
        </p:spPr>
      </p:pic>
      <p:sp>
        <p:nvSpPr>
          <p:cNvPr id="15" name="TextBox 14">
            <a:extLst>
              <a:ext uri="{FF2B5EF4-FFF2-40B4-BE49-F238E27FC236}">
                <a16:creationId xmlns:a16="http://schemas.microsoft.com/office/drawing/2014/main" xmlns="" id="{0CDCF41C-2A0C-83C7-47EF-32ECDDFB4602}"/>
              </a:ext>
            </a:extLst>
          </p:cNvPr>
          <p:cNvSpPr txBox="1"/>
          <p:nvPr/>
        </p:nvSpPr>
        <p:spPr>
          <a:xfrm>
            <a:off x="144442" y="3252474"/>
            <a:ext cx="3876806" cy="958660"/>
          </a:xfrm>
          <a:prstGeom prst="rect">
            <a:avLst/>
          </a:prstGeom>
          <a:noFill/>
        </p:spPr>
        <p:txBody>
          <a:bodyPr wrap="square">
            <a:spAutoFit/>
          </a:bodyPr>
          <a:lstStyle/>
          <a:p>
            <a:pP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Miêu tả cảm giác của </a:t>
            </a:r>
            <a:r>
              <a:rPr lang="en-US" sz="2000" dirty="0">
                <a:effectLst/>
                <a:latin typeface="Arial" panose="020B0604020202020204" pitchFamily="34" charset="0"/>
                <a:ea typeface="Times New Roman" panose="02020603050405020304" pitchFamily="18" charset="0"/>
                <a:cs typeface="Arial" panose="020B0604020202020204" pitchFamily="34" charset="0"/>
              </a:rPr>
              <a:t>K</a:t>
            </a:r>
            <a:r>
              <a:rPr lang="vi-VN" sz="2000" dirty="0">
                <a:effectLst/>
                <a:latin typeface="Arial" panose="020B0604020202020204" pitchFamily="34" charset="0"/>
                <a:ea typeface="Times New Roman" panose="02020603050405020304" pitchFamily="18" charset="0"/>
                <a:cs typeface="Arial" panose="020B0604020202020204" pitchFamily="34" charset="0"/>
              </a:rPr>
              <a:t>im </a:t>
            </a:r>
            <a:r>
              <a:rPr lang="en-US" sz="2000" dirty="0">
                <a:latin typeface="Arial" panose="020B0604020202020204" pitchFamily="34" charset="0"/>
                <a:ea typeface="Times New Roman" panose="02020603050405020304" pitchFamily="18" charset="0"/>
                <a:cs typeface="Arial" panose="020B0604020202020204" pitchFamily="34" charset="0"/>
              </a:rPr>
              <a:t>T</a:t>
            </a:r>
            <a:r>
              <a:rPr lang="vi-VN" sz="2000" dirty="0">
                <a:effectLst/>
                <a:latin typeface="Arial" panose="020B0604020202020204" pitchFamily="34" charset="0"/>
                <a:ea typeface="Times New Roman" panose="02020603050405020304" pitchFamily="18" charset="0"/>
                <a:cs typeface="Arial" panose="020B0604020202020204" pitchFamily="34" charset="0"/>
              </a:rPr>
              <a:t>rọng khi gặp chị em </a:t>
            </a:r>
            <a:r>
              <a:rPr lang="en-US" sz="2000" dirty="0">
                <a:effectLst/>
                <a:latin typeface="Arial" panose="020B0604020202020204" pitchFamily="34" charset="0"/>
                <a:ea typeface="Times New Roman" panose="02020603050405020304" pitchFamily="18" charset="0"/>
                <a:cs typeface="Arial" panose="020B0604020202020204" pitchFamily="34" charset="0"/>
              </a:rPr>
              <a:t>T</a:t>
            </a:r>
            <a:r>
              <a:rPr lang="vi-VN" sz="2000" dirty="0">
                <a:effectLst/>
                <a:latin typeface="Arial" panose="020B0604020202020204" pitchFamily="34" charset="0"/>
                <a:ea typeface="Times New Roman" panose="02020603050405020304" pitchFamily="18" charset="0"/>
                <a:cs typeface="Arial" panose="020B0604020202020204" pitchFamily="34" charset="0"/>
              </a:rPr>
              <a:t>huý </a:t>
            </a:r>
            <a:r>
              <a:rPr lang="en-US" sz="2000" dirty="0">
                <a:effectLst/>
                <a:latin typeface="Arial" panose="020B0604020202020204" pitchFamily="34" charset="0"/>
                <a:ea typeface="Times New Roman" panose="02020603050405020304" pitchFamily="18" charset="0"/>
                <a:cs typeface="Arial" panose="020B0604020202020204" pitchFamily="34" charset="0"/>
              </a:rPr>
              <a:t>K</a:t>
            </a:r>
            <a:r>
              <a:rPr lang="vi-VN" sz="2000" dirty="0">
                <a:effectLst/>
                <a:latin typeface="Arial" panose="020B0604020202020204" pitchFamily="34" charset="0"/>
                <a:ea typeface="Times New Roman" panose="02020603050405020304" pitchFamily="18" charset="0"/>
                <a:cs typeface="Arial" panose="020B0604020202020204" pitchFamily="34" charset="0"/>
              </a:rPr>
              <a:t>iều</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C8042FC9-79AE-A98D-5027-420C2CD94DC7}"/>
              </a:ext>
            </a:extLst>
          </p:cNvPr>
          <p:cNvPicPr>
            <a:picLocks noChangeAspect="1"/>
          </p:cNvPicPr>
          <p:nvPr/>
        </p:nvPicPr>
        <p:blipFill rotWithShape="1">
          <a:blip r:embed="rId3"/>
          <a:srcRect l="2328" t="31566" r="81918" b="45206"/>
          <a:stretch/>
        </p:blipFill>
        <p:spPr>
          <a:xfrm rot="2751167" flipH="1" flipV="1">
            <a:off x="3488381" y="3733286"/>
            <a:ext cx="852794" cy="707304"/>
          </a:xfrm>
          <a:prstGeom prst="rect">
            <a:avLst/>
          </a:prstGeom>
        </p:spPr>
      </p:pic>
      <p:sp>
        <p:nvSpPr>
          <p:cNvPr id="18" name="TextBox 17">
            <a:extLst>
              <a:ext uri="{FF2B5EF4-FFF2-40B4-BE49-F238E27FC236}">
                <a16:creationId xmlns:a16="http://schemas.microsoft.com/office/drawing/2014/main" xmlns="" id="{69708FB9-E8E7-CB58-D83B-2D0350833986}"/>
              </a:ext>
            </a:extLst>
          </p:cNvPr>
          <p:cNvSpPr txBox="1"/>
          <p:nvPr/>
        </p:nvSpPr>
        <p:spPr>
          <a:xfrm>
            <a:off x="4465529" y="2919664"/>
            <a:ext cx="4490581" cy="1881990"/>
          </a:xfrm>
          <a:prstGeom prst="rect">
            <a:avLst/>
          </a:prstGeom>
          <a:noFill/>
        </p:spPr>
        <p:txBody>
          <a:bodyPr wrap="square">
            <a:spAutoFit/>
          </a:bodyPr>
          <a:lstStyle/>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Dù ở khoảng cách xa và mới chỉ “thoáng nhìn” song đã ngỡ ngàng, ngưỡng mộ vẻ đẹp “mặn mà” của hai thiếu nữ.</a:t>
            </a:r>
            <a:endParaRPr lang="en-US" sz="2000" dirty="0">
              <a:latin typeface="Arial" panose="020B0604020202020204" pitchFamily="34" charset="0"/>
              <a:cs typeface="Arial" panose="020B0604020202020204" pitchFamily="34" charset="0"/>
            </a:endParaRPr>
          </a:p>
        </p:txBody>
      </p:sp>
      <p:pic>
        <p:nvPicPr>
          <p:cNvPr id="10242" name="Picture 2" descr="Nguyễn Du và Truyện Kiều - tài sản tinh thần vô giá của dân tộc | Cổng TTĐT  tỉnh Hà Tĩnh">
            <a:extLst>
              <a:ext uri="{FF2B5EF4-FFF2-40B4-BE49-F238E27FC236}">
                <a16:creationId xmlns:a16="http://schemas.microsoft.com/office/drawing/2014/main" xmlns="" id="{EC3D195A-3DD7-51B0-98C2-36234C7A1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206" y="767925"/>
            <a:ext cx="2299418" cy="20833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56"/>
        <p:cNvGrpSpPr/>
        <p:nvPr/>
      </p:nvGrpSpPr>
      <p:grpSpPr>
        <a:xfrm>
          <a:off x="0" y="0"/>
          <a:ext cx="0" cy="0"/>
          <a:chOff x="0" y="0"/>
          <a:chExt cx="0" cy="0"/>
        </a:xfrm>
      </p:grpSpPr>
      <p:sp>
        <p:nvSpPr>
          <p:cNvPr id="6" name="Google Shape;150;p31">
            <a:extLst>
              <a:ext uri="{FF2B5EF4-FFF2-40B4-BE49-F238E27FC236}">
                <a16:creationId xmlns:a16="http://schemas.microsoft.com/office/drawing/2014/main" xmlns="" id="{BA659C10-8051-C50F-AD97-E2328E380011}"/>
              </a:ext>
            </a:extLst>
          </p:cNvPr>
          <p:cNvSpPr txBox="1">
            <a:spLocks/>
          </p:cNvSpPr>
          <p:nvPr/>
        </p:nvSpPr>
        <p:spPr>
          <a:xfrm>
            <a:off x="676396" y="0"/>
            <a:ext cx="7791189"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lnSpc>
                <a:spcPct val="150000"/>
              </a:lnSpc>
            </a:pPr>
            <a:r>
              <a:rPr lang="en-US" sz="3000" b="1" dirty="0" err="1">
                <a:solidFill>
                  <a:srgbClr val="002060"/>
                </a:solidFill>
                <a:latin typeface="Arial" panose="020B0604020202020204" pitchFamily="34" charset="0"/>
                <a:cs typeface="Arial" panose="020B0604020202020204" pitchFamily="34" charset="0"/>
              </a:rPr>
              <a:t>Bài</a:t>
            </a:r>
            <a:r>
              <a:rPr lang="en-US" sz="3000" b="1" dirty="0">
                <a:solidFill>
                  <a:srgbClr val="002060"/>
                </a:solidFill>
                <a:latin typeface="Arial" panose="020B0604020202020204" pitchFamily="34" charset="0"/>
                <a:cs typeface="Arial" panose="020B0604020202020204" pitchFamily="34" charset="0"/>
              </a:rPr>
              <a:t> 3: </a:t>
            </a:r>
            <a:r>
              <a:rPr lang="en-US" sz="3000" b="1" dirty="0" err="1">
                <a:solidFill>
                  <a:srgbClr val="002060"/>
                </a:solidFill>
                <a:latin typeface="Arial" panose="020B0604020202020204" pitchFamily="34" charset="0"/>
                <a:cs typeface="Arial" panose="020B0604020202020204" pitchFamily="34" charset="0"/>
              </a:rPr>
              <a:t>Hồn</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nước</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nằm</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trong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tiếng</a:t>
            </a:r>
            <a:r>
              <a:rPr lang="en-US" sz="3000" b="1" dirty="0">
                <a:solidFill>
                  <a:srgbClr val="002060"/>
                </a:solidFill>
                <a:latin typeface="Arial" panose="020B0604020202020204" pitchFamily="34" charset="0"/>
                <a:cs typeface="Arial" panose="020B0604020202020204" pitchFamily="34" charset="0"/>
              </a:rPr>
              <a:t> </a:t>
            </a:r>
            <a:r>
              <a:rPr lang="en-US" sz="3000" b="1" dirty="0" err="1">
                <a:solidFill>
                  <a:srgbClr val="002060"/>
                </a:solidFill>
                <a:latin typeface="Arial" panose="020B0604020202020204" pitchFamily="34" charset="0"/>
                <a:cs typeface="Arial" panose="020B0604020202020204" pitchFamily="34" charset="0"/>
              </a:rPr>
              <a:t>mẹ</a:t>
            </a:r>
            <a:r>
              <a:rPr lang="en-US" sz="3000" b="1" dirty="0">
                <a:solidFill>
                  <a:srgbClr val="002060"/>
                </a:solidFill>
                <a:latin typeface="Arial" panose="020B0604020202020204" pitchFamily="34" charset="0"/>
                <a:cs typeface="Arial" panose="020B0604020202020204" pitchFamily="34" charset="0"/>
              </a:rPr>
              <a:t> cha</a:t>
            </a:r>
          </a:p>
        </p:txBody>
      </p:sp>
      <p:sp>
        <p:nvSpPr>
          <p:cNvPr id="7" name="Google Shape;150;p31">
            <a:extLst>
              <a:ext uri="{FF2B5EF4-FFF2-40B4-BE49-F238E27FC236}">
                <a16:creationId xmlns:a16="http://schemas.microsoft.com/office/drawing/2014/main" xmlns="" id="{FE8B5D5F-DABB-D2CB-43C3-30ECAA839948}"/>
              </a:ext>
            </a:extLst>
          </p:cNvPr>
          <p:cNvSpPr txBox="1">
            <a:spLocks/>
          </p:cNvSpPr>
          <p:nvPr/>
        </p:nvSpPr>
        <p:spPr>
          <a:xfrm>
            <a:off x="-64607" y="1315413"/>
            <a:ext cx="8271906" cy="2155788"/>
          </a:xfrm>
          <a:prstGeom prst="rect">
            <a:avLst/>
          </a:prstGeom>
          <a:no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r>
              <a:rPr lang="en-US" sz="4500" b="1" dirty="0">
                <a:solidFill>
                  <a:srgbClr val="C00000"/>
                </a:solidFill>
                <a:latin typeface="Arial" panose="020B0604020202020204" pitchFamily="34" charset="0"/>
                <a:cs typeface="Arial" panose="020B0604020202020204" pitchFamily="34" charset="0"/>
              </a:rPr>
              <a:t>KIM – KIỀU GẶP </a:t>
            </a:r>
            <a:r>
              <a:rPr lang="en-US" sz="4500" b="1" dirty="0" smtClean="0">
                <a:solidFill>
                  <a:srgbClr val="C00000"/>
                </a:solidFill>
                <a:latin typeface="Arial" panose="020B0604020202020204" pitchFamily="34" charset="0"/>
                <a:cs typeface="Arial" panose="020B0604020202020204" pitchFamily="34" charset="0"/>
              </a:rPr>
              <a:t>GỠ</a:t>
            </a:r>
          </a:p>
          <a:p>
            <a:pPr algn="r"/>
            <a:r>
              <a:rPr lang="en-US" sz="2400" b="1" dirty="0" smtClean="0">
                <a:solidFill>
                  <a:srgbClr val="C00000"/>
                </a:solidFill>
                <a:latin typeface="Arial" panose="020B0604020202020204" pitchFamily="34" charset="0"/>
                <a:cs typeface="Arial" panose="020B0604020202020204" pitchFamily="34" charset="0"/>
              </a:rPr>
              <a:t>(</a:t>
            </a:r>
            <a:r>
              <a:rPr lang="en-US" sz="2400" b="1" dirty="0" err="1" smtClean="0">
                <a:solidFill>
                  <a:srgbClr val="C00000"/>
                </a:solidFill>
                <a:latin typeface="Arial" panose="020B0604020202020204" pitchFamily="34" charset="0"/>
                <a:cs typeface="Arial" panose="020B0604020202020204" pitchFamily="34" charset="0"/>
              </a:rPr>
              <a:t>Trích</a:t>
            </a:r>
            <a:r>
              <a:rPr lang="en-US" sz="2400" b="1" dirty="0" smtClean="0">
                <a:solidFill>
                  <a:srgbClr val="C00000"/>
                </a:solidFill>
                <a:latin typeface="Arial" panose="020B0604020202020204" pitchFamily="34" charset="0"/>
                <a:cs typeface="Arial" panose="020B0604020202020204" pitchFamily="34" charset="0"/>
              </a:rPr>
              <a:t> “</a:t>
            </a:r>
            <a:r>
              <a:rPr lang="en-US" sz="2400" b="1" i="1" dirty="0" err="1" smtClean="0">
                <a:solidFill>
                  <a:srgbClr val="C00000"/>
                </a:solidFill>
                <a:latin typeface="Arial" panose="020B0604020202020204" pitchFamily="34" charset="0"/>
                <a:cs typeface="Arial" panose="020B0604020202020204" pitchFamily="34" charset="0"/>
              </a:rPr>
              <a:t>Truyện</a:t>
            </a:r>
            <a:r>
              <a:rPr lang="en-US" sz="2400" b="1" i="1" dirty="0" smtClean="0">
                <a:solidFill>
                  <a:srgbClr val="C00000"/>
                </a:solidFill>
                <a:latin typeface="Arial" panose="020B0604020202020204" pitchFamily="34" charset="0"/>
                <a:cs typeface="Arial" panose="020B0604020202020204" pitchFamily="34" charset="0"/>
              </a:rPr>
              <a:t> </a:t>
            </a:r>
            <a:r>
              <a:rPr lang="en-US" sz="2400" b="1" i="1" dirty="0" err="1" smtClean="0">
                <a:solidFill>
                  <a:srgbClr val="C00000"/>
                </a:solidFill>
                <a:latin typeface="Arial" panose="020B0604020202020204" pitchFamily="34" charset="0"/>
                <a:cs typeface="Arial" panose="020B0604020202020204" pitchFamily="34" charset="0"/>
              </a:rPr>
              <a:t>Kiều</a:t>
            </a:r>
            <a:r>
              <a:rPr lang="en-US" sz="2400" b="1" dirty="0" smtClean="0">
                <a:solidFill>
                  <a:srgbClr val="C00000"/>
                </a:solidFill>
                <a:latin typeface="Arial" panose="020B0604020202020204" pitchFamily="34" charset="0"/>
                <a:cs typeface="Arial" panose="020B0604020202020204" pitchFamily="34" charset="0"/>
              </a:rPr>
              <a:t>” – </a:t>
            </a:r>
            <a:r>
              <a:rPr lang="en-US" sz="2400" b="1" dirty="0" err="1" smtClean="0">
                <a:solidFill>
                  <a:srgbClr val="C00000"/>
                </a:solidFill>
                <a:latin typeface="Arial" panose="020B0604020202020204" pitchFamily="34" charset="0"/>
                <a:cs typeface="Arial" panose="020B0604020202020204" pitchFamily="34" charset="0"/>
              </a:rPr>
              <a:t>Nguyễn</a:t>
            </a:r>
            <a:r>
              <a:rPr lang="en-US" sz="2400" b="1" dirty="0" smtClean="0">
                <a:solidFill>
                  <a:srgbClr val="C00000"/>
                </a:solidFill>
                <a:latin typeface="Arial" panose="020B0604020202020204" pitchFamily="34" charset="0"/>
                <a:cs typeface="Arial" panose="020B0604020202020204" pitchFamily="34" charset="0"/>
              </a:rPr>
              <a:t> Du)</a:t>
            </a:r>
            <a:endParaRPr lang="en-US" sz="2400" b="1" dirty="0">
              <a:solidFill>
                <a:srgbClr val="C00000"/>
              </a:solidFill>
              <a:latin typeface="Arial" panose="020B0604020202020204" pitchFamily="34" charset="0"/>
              <a:cs typeface="Arial" panose="020B0604020202020204" pitchFamily="34" charset="0"/>
            </a:endParaRPr>
          </a:p>
        </p:txBody>
      </p:sp>
      <p:sp>
        <p:nvSpPr>
          <p:cNvPr id="8" name="Google Shape;150;p31">
            <a:extLst>
              <a:ext uri="{FF2B5EF4-FFF2-40B4-BE49-F238E27FC236}">
                <a16:creationId xmlns:a16="http://schemas.microsoft.com/office/drawing/2014/main" xmlns="" id="{68AE3EEE-A592-42E7-04B9-0704AD126D22}"/>
              </a:ext>
            </a:extLst>
          </p:cNvPr>
          <p:cNvSpPr txBox="1">
            <a:spLocks/>
          </p:cNvSpPr>
          <p:nvPr/>
        </p:nvSpPr>
        <p:spPr>
          <a:xfrm>
            <a:off x="0" y="876942"/>
            <a:ext cx="2642018"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owlby One SC"/>
              <a:buNone/>
              <a:defRPr sz="3400" b="0" i="0" u="none" strike="noStrike" cap="none">
                <a:solidFill>
                  <a:schemeClr val="accen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1"/>
              </a:buClr>
              <a:buSzPts val="5200"/>
              <a:buFont typeface="Bowlby One SC"/>
              <a:buNone/>
              <a:defRPr sz="5200" b="0" i="0" u="none" strike="noStrike" cap="none">
                <a:solidFill>
                  <a:schemeClr val="accent1"/>
                </a:solidFill>
                <a:latin typeface="Bowlby One SC"/>
                <a:ea typeface="Bowlby One SC"/>
                <a:cs typeface="Bowlby One SC"/>
                <a:sym typeface="Bowlby One SC"/>
              </a:defRPr>
            </a:lvl9pPr>
          </a:lstStyle>
          <a:p>
            <a:pPr algn="ctr"/>
            <a:r>
              <a:rPr lang="en-US" sz="2800" b="1" dirty="0" err="1">
                <a:solidFill>
                  <a:srgbClr val="6BA42C"/>
                </a:solidFill>
                <a:latin typeface="Arial" panose="020B0604020202020204" pitchFamily="34" charset="0"/>
                <a:cs typeface="Arial" panose="020B0604020202020204" pitchFamily="34" charset="0"/>
              </a:rPr>
              <a:t>Văn</a:t>
            </a:r>
            <a:r>
              <a:rPr lang="en-US" sz="2800" b="1" dirty="0">
                <a:solidFill>
                  <a:srgbClr val="6BA42C"/>
                </a:solidFill>
                <a:latin typeface="Arial" panose="020B0604020202020204" pitchFamily="34" charset="0"/>
                <a:cs typeface="Arial" panose="020B0604020202020204" pitchFamily="34" charset="0"/>
              </a:rPr>
              <a:t> </a:t>
            </a:r>
            <a:r>
              <a:rPr lang="en-US" sz="2800" b="1" dirty="0" err="1" smtClean="0">
                <a:solidFill>
                  <a:srgbClr val="6BA42C"/>
                </a:solidFill>
                <a:latin typeface="Arial" panose="020B0604020202020204" pitchFamily="34" charset="0"/>
                <a:cs typeface="Arial" panose="020B0604020202020204" pitchFamily="34" charset="0"/>
              </a:rPr>
              <a:t>bản</a:t>
            </a:r>
            <a:r>
              <a:rPr lang="en-US" sz="2800" b="1" dirty="0" smtClean="0">
                <a:solidFill>
                  <a:srgbClr val="6BA42C"/>
                </a:solidFill>
                <a:latin typeface="Arial" panose="020B0604020202020204" pitchFamily="34" charset="0"/>
                <a:cs typeface="Arial" panose="020B0604020202020204" pitchFamily="34" charset="0"/>
              </a:rPr>
              <a:t> 1: </a:t>
            </a:r>
            <a:endParaRPr lang="en-US" sz="2800" b="1" dirty="0">
              <a:solidFill>
                <a:srgbClr val="6BA42C"/>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6347AFD9-8F30-BC0F-B66A-D1AC4924FED6}"/>
              </a:ext>
            </a:extLst>
          </p:cNvPr>
          <p:cNvPicPr>
            <a:picLocks noChangeAspect="1"/>
          </p:cNvPicPr>
          <p:nvPr/>
        </p:nvPicPr>
        <p:blipFill rotWithShape="1">
          <a:blip r:embed="rId3"/>
          <a:srcRect l="81157" t="70930"/>
          <a:stretch/>
        </p:blipFill>
        <p:spPr>
          <a:xfrm>
            <a:off x="-279609" y="3992377"/>
            <a:ext cx="1345150" cy="116732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96"/>
        <p:cNvGrpSpPr/>
        <p:nvPr/>
      </p:nvGrpSpPr>
      <p:grpSpPr>
        <a:xfrm>
          <a:off x="0" y="0"/>
          <a:ext cx="0" cy="0"/>
          <a:chOff x="0" y="0"/>
          <a:chExt cx="0" cy="0"/>
        </a:xfrm>
      </p:grpSpPr>
      <p:sp>
        <p:nvSpPr>
          <p:cNvPr id="29" name="TextBox 28">
            <a:extLst>
              <a:ext uri="{FF2B5EF4-FFF2-40B4-BE49-F238E27FC236}">
                <a16:creationId xmlns:a16="http://schemas.microsoft.com/office/drawing/2014/main" xmlns="" id="{9F674474-8F59-1E10-284A-7159E03A362E}"/>
              </a:ext>
            </a:extLst>
          </p:cNvPr>
          <p:cNvSpPr txBox="1"/>
          <p:nvPr/>
        </p:nvSpPr>
        <p:spPr>
          <a:xfrm>
            <a:off x="2406562" y="377672"/>
            <a:ext cx="4572000"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b. Khi tình yêu chớm nở</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tangle: Rounded Corners 29">
            <a:extLst>
              <a:ext uri="{FF2B5EF4-FFF2-40B4-BE49-F238E27FC236}">
                <a16:creationId xmlns:a16="http://schemas.microsoft.com/office/drawing/2014/main" xmlns="" id="{99235199-966E-E2E8-995C-A0143EE2BEB4}"/>
              </a:ext>
            </a:extLst>
          </p:cNvPr>
          <p:cNvSpPr/>
          <p:nvPr/>
        </p:nvSpPr>
        <p:spPr>
          <a:xfrm>
            <a:off x="181625" y="1134756"/>
            <a:ext cx="4954046" cy="2053689"/>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quốc sắc</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kẻ thiên tài</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Tình</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trong</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như</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đã</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mặt</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ngoài</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còn</a:t>
            </a:r>
            <a:r>
              <a:rPr lang="en-US" sz="2000" i="1" dirty="0">
                <a:solidFill>
                  <a:schemeClr val="tx1"/>
                </a:solidFill>
                <a:latin typeface="Arial" panose="020B0604020202020204" pitchFamily="34" charset="0"/>
                <a:ea typeface="Times New Roman" panose="02020603050405020304" pitchFamily="18" charset="0"/>
                <a:cs typeface="Arial" panose="020B0604020202020204" pitchFamily="34" charset="0"/>
              </a:rPr>
              <a:t> e.</a:t>
            </a:r>
          </a:p>
          <a:p>
            <a:pPr algn="ctr">
              <a:lnSpc>
                <a:spcPct val="150000"/>
              </a:lnSpc>
            </a:pP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Chập</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chờn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cơn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tỉnh</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cơn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mê</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Rốn ngồi chẳng tiện dứt về chỉn khôn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xmlns="" id="{0ADBD14D-D6D2-6FE3-7EE0-E794DBFDF8B2}"/>
              </a:ext>
            </a:extLst>
          </p:cNvPr>
          <p:cNvSpPr txBox="1"/>
          <p:nvPr/>
        </p:nvSpPr>
        <p:spPr>
          <a:xfrm>
            <a:off x="5370534" y="2988283"/>
            <a:ext cx="3425869" cy="1881990"/>
          </a:xfrm>
          <a:prstGeom prst="rect">
            <a:avLst/>
          </a:prstGeom>
          <a:noFill/>
        </p:spPr>
        <p:txBody>
          <a:bodyPr wrap="square" rtlCol="0">
            <a:spAutoFit/>
          </a:bodyPr>
          <a:lstStyle/>
          <a:p>
            <a:pPr algn="just">
              <a:lnSpc>
                <a:spcPct val="150000"/>
              </a:lnSpc>
            </a:pPr>
            <a:r>
              <a:rPr lang="en-US" sz="2000" dirty="0">
                <a:effectLst/>
                <a:latin typeface="Arial" panose="020B0604020202020204" pitchFamily="34" charset="0"/>
                <a:ea typeface="Times New Roman" panose="02020603050405020304" pitchFamily="18" charset="0"/>
                <a:cs typeface="Arial" panose="020B0604020202020204" pitchFamily="34" charset="0"/>
              </a:rPr>
              <a:t>C</a:t>
            </a:r>
            <a:r>
              <a:rPr lang="vi-VN" sz="2000" dirty="0">
                <a:effectLst/>
                <a:latin typeface="Arial" panose="020B0604020202020204" pitchFamily="34" charset="0"/>
                <a:ea typeface="Times New Roman" panose="02020603050405020304" pitchFamily="18" charset="0"/>
                <a:cs typeface="Arial" panose="020B0604020202020204" pitchFamily="34" charset="0"/>
              </a:rPr>
              <a:t>ảm xúc của tình yêu chớm nở ngay trong lần gặp gỡ đầu tiê</a:t>
            </a:r>
            <a:r>
              <a:rPr lang="en-US" sz="2000" dirty="0">
                <a:effectLst/>
                <a:latin typeface="Arial" panose="020B0604020202020204" pitchFamily="34" charset="0"/>
                <a:ea typeface="Times New Roman" panose="02020603050405020304" pitchFamily="18" charset="0"/>
                <a:cs typeface="Arial" panose="020B0604020202020204" pitchFamily="34" charset="0"/>
              </a:rPr>
              <a:t>n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2000" dirty="0">
                <a:effectLst/>
                <a:latin typeface="Arial" panose="020B0604020202020204" pitchFamily="34" charset="0"/>
                <a:ea typeface="Times New Roman" panose="02020603050405020304" pitchFamily="18" charset="0"/>
                <a:cs typeface="Arial" panose="020B0604020202020204" pitchFamily="34" charset="0"/>
              </a:rPr>
              <a:t> Kim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Trọng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và</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Thuý</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Kiều</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10A6D36C-698B-3D33-A7CC-94127BAD4F41}"/>
              </a:ext>
            </a:extLst>
          </p:cNvPr>
          <p:cNvPicPr>
            <a:picLocks noChangeAspect="1"/>
          </p:cNvPicPr>
          <p:nvPr/>
        </p:nvPicPr>
        <p:blipFill rotWithShape="1">
          <a:blip r:embed="rId3"/>
          <a:srcRect l="26096" t="63409" r="51370" b="2832"/>
          <a:stretch/>
        </p:blipFill>
        <p:spPr>
          <a:xfrm>
            <a:off x="4014591" y="3188445"/>
            <a:ext cx="1355943" cy="1142631"/>
          </a:xfrm>
          <a:prstGeom prst="rect">
            <a:avLst/>
          </a:prstGeom>
        </p:spPr>
      </p:pic>
      <p:pic>
        <p:nvPicPr>
          <p:cNvPr id="1026" name="Picture 2" descr="Làng quê ở Hà Tĩnh tự hào mỗi ngày &quot;mở cửa đã thấy nàng Kiều”">
            <a:extLst>
              <a:ext uri="{FF2B5EF4-FFF2-40B4-BE49-F238E27FC236}">
                <a16:creationId xmlns:a16="http://schemas.microsoft.com/office/drawing/2014/main" xmlns="" id="{E31583A5-8E96-9FEF-FFB2-70B17281F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563" y="1169557"/>
            <a:ext cx="2585998" cy="1723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Google Shape;1858;p119">
            <a:extLst>
              <a:ext uri="{FF2B5EF4-FFF2-40B4-BE49-F238E27FC236}">
                <a16:creationId xmlns:a16="http://schemas.microsoft.com/office/drawing/2014/main" xmlns="" id="{17874856-796D-64EA-BF8F-19E4FB3D916C}"/>
              </a:ext>
            </a:extLst>
          </p:cNvPr>
          <p:cNvSpPr/>
          <p:nvPr/>
        </p:nvSpPr>
        <p:spPr>
          <a:xfrm rot="10991491">
            <a:off x="-58049" y="3493492"/>
            <a:ext cx="1658877" cy="1571713"/>
          </a:xfrm>
          <a:custGeom>
            <a:avLst/>
            <a:gdLst/>
            <a:ahLst/>
            <a:cxnLst/>
            <a:rect l="l" t="t" r="r" b="b"/>
            <a:pathLst>
              <a:path w="18358" h="19473" extrusionOk="0">
                <a:moveTo>
                  <a:pt x="8261" y="191"/>
                </a:moveTo>
                <a:cubicBezTo>
                  <a:pt x="8488" y="191"/>
                  <a:pt x="8711" y="204"/>
                  <a:pt x="8915" y="244"/>
                </a:cubicBezTo>
                <a:cubicBezTo>
                  <a:pt x="8996" y="264"/>
                  <a:pt x="9185" y="228"/>
                  <a:pt x="9094" y="394"/>
                </a:cubicBezTo>
                <a:cubicBezTo>
                  <a:pt x="9068" y="446"/>
                  <a:pt x="8671" y="446"/>
                  <a:pt x="8616" y="452"/>
                </a:cubicBezTo>
                <a:cubicBezTo>
                  <a:pt x="8329" y="492"/>
                  <a:pt x="8043" y="527"/>
                  <a:pt x="7757" y="566"/>
                </a:cubicBezTo>
                <a:cubicBezTo>
                  <a:pt x="7184" y="638"/>
                  <a:pt x="6611" y="713"/>
                  <a:pt x="6039" y="781"/>
                </a:cubicBezTo>
                <a:cubicBezTo>
                  <a:pt x="5460" y="849"/>
                  <a:pt x="4877" y="927"/>
                  <a:pt x="4295" y="941"/>
                </a:cubicBezTo>
                <a:cubicBezTo>
                  <a:pt x="4037" y="946"/>
                  <a:pt x="3708" y="979"/>
                  <a:pt x="3396" y="979"/>
                </a:cubicBezTo>
                <a:cubicBezTo>
                  <a:pt x="3208" y="979"/>
                  <a:pt x="3025" y="967"/>
                  <a:pt x="2867" y="930"/>
                </a:cubicBezTo>
                <a:lnTo>
                  <a:pt x="2867" y="930"/>
                </a:lnTo>
                <a:cubicBezTo>
                  <a:pt x="3737" y="486"/>
                  <a:pt x="4796" y="374"/>
                  <a:pt x="5759" y="293"/>
                </a:cubicBezTo>
                <a:cubicBezTo>
                  <a:pt x="6263" y="251"/>
                  <a:pt x="6764" y="231"/>
                  <a:pt x="7269" y="225"/>
                </a:cubicBezTo>
                <a:cubicBezTo>
                  <a:pt x="7578" y="219"/>
                  <a:pt x="7924" y="191"/>
                  <a:pt x="8261" y="191"/>
                </a:cubicBezTo>
                <a:close/>
                <a:moveTo>
                  <a:pt x="6138" y="2642"/>
                </a:moveTo>
                <a:cubicBezTo>
                  <a:pt x="8181" y="2642"/>
                  <a:pt x="10207" y="3074"/>
                  <a:pt x="12194" y="3192"/>
                </a:cubicBezTo>
                <a:cubicBezTo>
                  <a:pt x="11813" y="3278"/>
                  <a:pt x="11423" y="3309"/>
                  <a:pt x="11030" y="3309"/>
                </a:cubicBezTo>
                <a:cubicBezTo>
                  <a:pt x="10246" y="3309"/>
                  <a:pt x="9449" y="3184"/>
                  <a:pt x="8677" y="3117"/>
                </a:cubicBezTo>
                <a:cubicBezTo>
                  <a:pt x="7435" y="3010"/>
                  <a:pt x="6198" y="2919"/>
                  <a:pt x="4972" y="2694"/>
                </a:cubicBezTo>
                <a:cubicBezTo>
                  <a:pt x="5361" y="2658"/>
                  <a:pt x="5750" y="2642"/>
                  <a:pt x="6138" y="2642"/>
                </a:cubicBezTo>
                <a:close/>
                <a:moveTo>
                  <a:pt x="7997" y="4278"/>
                </a:moveTo>
                <a:cubicBezTo>
                  <a:pt x="8724" y="4278"/>
                  <a:pt x="9471" y="4460"/>
                  <a:pt x="10128" y="4708"/>
                </a:cubicBezTo>
                <a:cubicBezTo>
                  <a:pt x="10587" y="4880"/>
                  <a:pt x="11030" y="5098"/>
                  <a:pt x="11449" y="5349"/>
                </a:cubicBezTo>
                <a:cubicBezTo>
                  <a:pt x="11710" y="5505"/>
                  <a:pt x="11957" y="5678"/>
                  <a:pt x="12204" y="5860"/>
                </a:cubicBezTo>
                <a:cubicBezTo>
                  <a:pt x="12326" y="5947"/>
                  <a:pt x="12535" y="6155"/>
                  <a:pt x="12669" y="6171"/>
                </a:cubicBezTo>
                <a:lnTo>
                  <a:pt x="12669" y="6171"/>
                </a:lnTo>
                <a:cubicBezTo>
                  <a:pt x="12266" y="6143"/>
                  <a:pt x="11769" y="5900"/>
                  <a:pt x="11371" y="5775"/>
                </a:cubicBezTo>
                <a:cubicBezTo>
                  <a:pt x="10844" y="5606"/>
                  <a:pt x="10317" y="5440"/>
                  <a:pt x="9793" y="5271"/>
                </a:cubicBezTo>
                <a:cubicBezTo>
                  <a:pt x="9296" y="5115"/>
                  <a:pt x="8801" y="4955"/>
                  <a:pt x="8306" y="4799"/>
                </a:cubicBezTo>
                <a:cubicBezTo>
                  <a:pt x="8072" y="4721"/>
                  <a:pt x="7825" y="4659"/>
                  <a:pt x="7597" y="4565"/>
                </a:cubicBezTo>
                <a:cubicBezTo>
                  <a:pt x="7462" y="4509"/>
                  <a:pt x="7336" y="4408"/>
                  <a:pt x="7197" y="4360"/>
                </a:cubicBezTo>
                <a:lnTo>
                  <a:pt x="7197" y="4360"/>
                </a:lnTo>
                <a:cubicBezTo>
                  <a:pt x="7457" y="4303"/>
                  <a:pt x="7725" y="4278"/>
                  <a:pt x="7997" y="4278"/>
                </a:cubicBezTo>
                <a:close/>
                <a:moveTo>
                  <a:pt x="1438" y="1796"/>
                </a:moveTo>
                <a:lnTo>
                  <a:pt x="1438" y="1796"/>
                </a:lnTo>
                <a:cubicBezTo>
                  <a:pt x="3208" y="3455"/>
                  <a:pt x="3999" y="5411"/>
                  <a:pt x="4223" y="7636"/>
                </a:cubicBezTo>
                <a:cubicBezTo>
                  <a:pt x="3101" y="5831"/>
                  <a:pt x="2206" y="3924"/>
                  <a:pt x="1438" y="1796"/>
                </a:cubicBezTo>
                <a:close/>
                <a:moveTo>
                  <a:pt x="4657" y="4488"/>
                </a:moveTo>
                <a:cubicBezTo>
                  <a:pt x="4804" y="4684"/>
                  <a:pt x="5011" y="4904"/>
                  <a:pt x="5099" y="5030"/>
                </a:cubicBezTo>
                <a:cubicBezTo>
                  <a:pt x="5375" y="5427"/>
                  <a:pt x="5652" y="5824"/>
                  <a:pt x="5918" y="6224"/>
                </a:cubicBezTo>
                <a:cubicBezTo>
                  <a:pt x="6393" y="6930"/>
                  <a:pt x="6894" y="7656"/>
                  <a:pt x="7021" y="8518"/>
                </a:cubicBezTo>
                <a:cubicBezTo>
                  <a:pt x="6543" y="7835"/>
                  <a:pt x="6078" y="7145"/>
                  <a:pt x="5642" y="6436"/>
                </a:cubicBezTo>
                <a:cubicBezTo>
                  <a:pt x="5249" y="5803"/>
                  <a:pt x="4957" y="5158"/>
                  <a:pt x="4657" y="4488"/>
                </a:cubicBezTo>
                <a:close/>
                <a:moveTo>
                  <a:pt x="9416" y="6676"/>
                </a:moveTo>
                <a:lnTo>
                  <a:pt x="9416" y="6676"/>
                </a:lnTo>
                <a:cubicBezTo>
                  <a:pt x="10499" y="6969"/>
                  <a:pt x="11583" y="7269"/>
                  <a:pt x="12624" y="7692"/>
                </a:cubicBezTo>
                <a:cubicBezTo>
                  <a:pt x="13161" y="7910"/>
                  <a:pt x="13681" y="8154"/>
                  <a:pt x="14186" y="8437"/>
                </a:cubicBezTo>
                <a:cubicBezTo>
                  <a:pt x="14534" y="8632"/>
                  <a:pt x="14970" y="9019"/>
                  <a:pt x="15214" y="9169"/>
                </a:cubicBezTo>
                <a:cubicBezTo>
                  <a:pt x="13232" y="8531"/>
                  <a:pt x="11043" y="8046"/>
                  <a:pt x="9416" y="6676"/>
                </a:cubicBezTo>
                <a:close/>
                <a:moveTo>
                  <a:pt x="7184" y="5707"/>
                </a:moveTo>
                <a:lnTo>
                  <a:pt x="7184" y="5707"/>
                </a:lnTo>
                <a:cubicBezTo>
                  <a:pt x="8648" y="7438"/>
                  <a:pt x="9679" y="9370"/>
                  <a:pt x="9709" y="10451"/>
                </a:cubicBezTo>
                <a:cubicBezTo>
                  <a:pt x="8817" y="8847"/>
                  <a:pt x="7799" y="7386"/>
                  <a:pt x="7184" y="5707"/>
                </a:cubicBezTo>
                <a:close/>
                <a:moveTo>
                  <a:pt x="12887" y="10812"/>
                </a:moveTo>
                <a:lnTo>
                  <a:pt x="12887" y="10812"/>
                </a:lnTo>
                <a:cubicBezTo>
                  <a:pt x="14921" y="11088"/>
                  <a:pt x="16606" y="12178"/>
                  <a:pt x="17810" y="13824"/>
                </a:cubicBezTo>
                <a:cubicBezTo>
                  <a:pt x="16928" y="13333"/>
                  <a:pt x="16043" y="12845"/>
                  <a:pt x="15165" y="12351"/>
                </a:cubicBezTo>
                <a:cubicBezTo>
                  <a:pt x="14449" y="11950"/>
                  <a:pt x="13317" y="11550"/>
                  <a:pt x="12887" y="10812"/>
                </a:cubicBezTo>
                <a:close/>
                <a:moveTo>
                  <a:pt x="13532" y="12438"/>
                </a:moveTo>
                <a:cubicBezTo>
                  <a:pt x="13782" y="13606"/>
                  <a:pt x="13629" y="14784"/>
                  <a:pt x="13636" y="15959"/>
                </a:cubicBezTo>
                <a:cubicBezTo>
                  <a:pt x="13128" y="14807"/>
                  <a:pt x="12848" y="13645"/>
                  <a:pt x="13532" y="12438"/>
                </a:cubicBezTo>
                <a:close/>
                <a:moveTo>
                  <a:pt x="14931" y="14817"/>
                </a:moveTo>
                <a:lnTo>
                  <a:pt x="14931" y="14817"/>
                </a:lnTo>
                <a:cubicBezTo>
                  <a:pt x="15406" y="15279"/>
                  <a:pt x="15861" y="15786"/>
                  <a:pt x="16095" y="16414"/>
                </a:cubicBezTo>
                <a:cubicBezTo>
                  <a:pt x="16353" y="17101"/>
                  <a:pt x="16388" y="17883"/>
                  <a:pt x="16496" y="18606"/>
                </a:cubicBezTo>
                <a:lnTo>
                  <a:pt x="16496" y="18606"/>
                </a:lnTo>
                <a:cubicBezTo>
                  <a:pt x="16034" y="18243"/>
                  <a:pt x="15814" y="17295"/>
                  <a:pt x="15581" y="16756"/>
                </a:cubicBezTo>
                <a:cubicBezTo>
                  <a:pt x="15305" y="16108"/>
                  <a:pt x="15019" y="15516"/>
                  <a:pt x="14931" y="14817"/>
                </a:cubicBezTo>
                <a:close/>
                <a:moveTo>
                  <a:pt x="16498" y="18619"/>
                </a:moveTo>
                <a:cubicBezTo>
                  <a:pt x="16498" y="18622"/>
                  <a:pt x="16498" y="18624"/>
                  <a:pt x="16499" y="18627"/>
                </a:cubicBezTo>
                <a:cubicBezTo>
                  <a:pt x="16480" y="18632"/>
                  <a:pt x="16472" y="18635"/>
                  <a:pt x="16470" y="18635"/>
                </a:cubicBezTo>
                <a:cubicBezTo>
                  <a:pt x="16468" y="18635"/>
                  <a:pt x="16486" y="18627"/>
                  <a:pt x="16498" y="18619"/>
                </a:cubicBezTo>
                <a:close/>
                <a:moveTo>
                  <a:pt x="7620" y="1"/>
                </a:moveTo>
                <a:cubicBezTo>
                  <a:pt x="6436" y="1"/>
                  <a:pt x="5253" y="81"/>
                  <a:pt x="4093" y="329"/>
                </a:cubicBezTo>
                <a:cubicBezTo>
                  <a:pt x="3400" y="479"/>
                  <a:pt x="2717" y="804"/>
                  <a:pt x="2008" y="866"/>
                </a:cubicBezTo>
                <a:cubicBezTo>
                  <a:pt x="1939" y="871"/>
                  <a:pt x="1870" y="874"/>
                  <a:pt x="1801" y="874"/>
                </a:cubicBezTo>
                <a:cubicBezTo>
                  <a:pt x="1555" y="874"/>
                  <a:pt x="1311" y="837"/>
                  <a:pt x="1077" y="758"/>
                </a:cubicBezTo>
                <a:cubicBezTo>
                  <a:pt x="797" y="664"/>
                  <a:pt x="409" y="459"/>
                  <a:pt x="116" y="459"/>
                </a:cubicBezTo>
                <a:cubicBezTo>
                  <a:pt x="76" y="459"/>
                  <a:pt x="37" y="463"/>
                  <a:pt x="0" y="472"/>
                </a:cubicBezTo>
                <a:cubicBezTo>
                  <a:pt x="283" y="599"/>
                  <a:pt x="781" y="716"/>
                  <a:pt x="996" y="954"/>
                </a:cubicBezTo>
                <a:cubicBezTo>
                  <a:pt x="1224" y="1204"/>
                  <a:pt x="1243" y="1747"/>
                  <a:pt x="1337" y="2060"/>
                </a:cubicBezTo>
                <a:cubicBezTo>
                  <a:pt x="1562" y="2798"/>
                  <a:pt x="1861" y="3508"/>
                  <a:pt x="2180" y="4207"/>
                </a:cubicBezTo>
                <a:cubicBezTo>
                  <a:pt x="2502" y="4913"/>
                  <a:pt x="2818" y="5626"/>
                  <a:pt x="3172" y="6312"/>
                </a:cubicBezTo>
                <a:cubicBezTo>
                  <a:pt x="3446" y="6839"/>
                  <a:pt x="3784" y="7870"/>
                  <a:pt x="4415" y="8056"/>
                </a:cubicBezTo>
                <a:cubicBezTo>
                  <a:pt x="4568" y="6696"/>
                  <a:pt x="3963" y="5033"/>
                  <a:pt x="3309" y="3852"/>
                </a:cubicBezTo>
                <a:cubicBezTo>
                  <a:pt x="2948" y="3195"/>
                  <a:pt x="2470" y="2658"/>
                  <a:pt x="2004" y="2082"/>
                </a:cubicBezTo>
                <a:cubicBezTo>
                  <a:pt x="1897" y="1952"/>
                  <a:pt x="1311" y="1367"/>
                  <a:pt x="1341" y="1230"/>
                </a:cubicBezTo>
                <a:cubicBezTo>
                  <a:pt x="1350" y="1190"/>
                  <a:pt x="1381" y="1172"/>
                  <a:pt x="1427" y="1172"/>
                </a:cubicBezTo>
                <a:cubicBezTo>
                  <a:pt x="1654" y="1172"/>
                  <a:pt x="2247" y="1591"/>
                  <a:pt x="2385" y="1669"/>
                </a:cubicBezTo>
                <a:cubicBezTo>
                  <a:pt x="3081" y="2073"/>
                  <a:pt x="3677" y="2349"/>
                  <a:pt x="3947" y="3163"/>
                </a:cubicBezTo>
                <a:cubicBezTo>
                  <a:pt x="4188" y="3885"/>
                  <a:pt x="4396" y="4591"/>
                  <a:pt x="4737" y="5281"/>
                </a:cubicBezTo>
                <a:cubicBezTo>
                  <a:pt x="5072" y="5954"/>
                  <a:pt x="5466" y="6595"/>
                  <a:pt x="5870" y="7230"/>
                </a:cubicBezTo>
                <a:cubicBezTo>
                  <a:pt x="6286" y="7880"/>
                  <a:pt x="6748" y="8905"/>
                  <a:pt x="7418" y="9296"/>
                </a:cubicBezTo>
                <a:cubicBezTo>
                  <a:pt x="7545" y="8765"/>
                  <a:pt x="7200" y="8199"/>
                  <a:pt x="6992" y="7698"/>
                </a:cubicBezTo>
                <a:cubicBezTo>
                  <a:pt x="6745" y="7106"/>
                  <a:pt x="6445" y="6553"/>
                  <a:pt x="6078" y="6029"/>
                </a:cubicBezTo>
                <a:cubicBezTo>
                  <a:pt x="5343" y="4975"/>
                  <a:pt x="4620" y="3979"/>
                  <a:pt x="4135" y="2775"/>
                </a:cubicBezTo>
                <a:lnTo>
                  <a:pt x="4135" y="2775"/>
                </a:lnTo>
                <a:cubicBezTo>
                  <a:pt x="4900" y="3332"/>
                  <a:pt x="5700" y="3865"/>
                  <a:pt x="6416" y="4487"/>
                </a:cubicBezTo>
                <a:cubicBezTo>
                  <a:pt x="6784" y="4806"/>
                  <a:pt x="6774" y="5115"/>
                  <a:pt x="6891" y="5564"/>
                </a:cubicBezTo>
                <a:cubicBezTo>
                  <a:pt x="7012" y="6029"/>
                  <a:pt x="7200" y="6471"/>
                  <a:pt x="7415" y="6898"/>
                </a:cubicBezTo>
                <a:cubicBezTo>
                  <a:pt x="7841" y="7757"/>
                  <a:pt x="8323" y="8589"/>
                  <a:pt x="8801" y="9419"/>
                </a:cubicBezTo>
                <a:cubicBezTo>
                  <a:pt x="9270" y="10233"/>
                  <a:pt x="9699" y="11088"/>
                  <a:pt x="10304" y="11807"/>
                </a:cubicBezTo>
                <a:cubicBezTo>
                  <a:pt x="10301" y="10685"/>
                  <a:pt x="9855" y="9559"/>
                  <a:pt x="9377" y="8547"/>
                </a:cubicBezTo>
                <a:cubicBezTo>
                  <a:pt x="8847" y="7425"/>
                  <a:pt x="7926" y="6504"/>
                  <a:pt x="7480" y="5352"/>
                </a:cubicBezTo>
                <a:lnTo>
                  <a:pt x="7480" y="5352"/>
                </a:lnTo>
                <a:cubicBezTo>
                  <a:pt x="8173" y="5987"/>
                  <a:pt x="8856" y="6624"/>
                  <a:pt x="9514" y="7298"/>
                </a:cubicBezTo>
                <a:cubicBezTo>
                  <a:pt x="9800" y="7594"/>
                  <a:pt x="10168" y="7874"/>
                  <a:pt x="10385" y="8225"/>
                </a:cubicBezTo>
                <a:cubicBezTo>
                  <a:pt x="10473" y="8362"/>
                  <a:pt x="10480" y="8547"/>
                  <a:pt x="10564" y="8677"/>
                </a:cubicBezTo>
                <a:cubicBezTo>
                  <a:pt x="10678" y="8860"/>
                  <a:pt x="10870" y="8990"/>
                  <a:pt x="10984" y="9191"/>
                </a:cubicBezTo>
                <a:cubicBezTo>
                  <a:pt x="11352" y="9836"/>
                  <a:pt x="11680" y="10506"/>
                  <a:pt x="11889" y="11218"/>
                </a:cubicBezTo>
                <a:cubicBezTo>
                  <a:pt x="12126" y="12028"/>
                  <a:pt x="12142" y="12858"/>
                  <a:pt x="12194" y="13694"/>
                </a:cubicBezTo>
                <a:cubicBezTo>
                  <a:pt x="11609" y="13125"/>
                  <a:pt x="11378" y="12022"/>
                  <a:pt x="11163" y="11261"/>
                </a:cubicBezTo>
                <a:cubicBezTo>
                  <a:pt x="10926" y="10411"/>
                  <a:pt x="10867" y="9491"/>
                  <a:pt x="10558" y="8668"/>
                </a:cubicBezTo>
                <a:lnTo>
                  <a:pt x="10558" y="8668"/>
                </a:lnTo>
                <a:cubicBezTo>
                  <a:pt x="10490" y="9650"/>
                  <a:pt x="10747" y="10688"/>
                  <a:pt x="11026" y="11632"/>
                </a:cubicBezTo>
                <a:cubicBezTo>
                  <a:pt x="11163" y="12094"/>
                  <a:pt x="11329" y="12546"/>
                  <a:pt x="11521" y="12988"/>
                </a:cubicBezTo>
                <a:cubicBezTo>
                  <a:pt x="11732" y="13480"/>
                  <a:pt x="11866" y="13974"/>
                  <a:pt x="12279" y="14319"/>
                </a:cubicBezTo>
                <a:cubicBezTo>
                  <a:pt x="12582" y="13678"/>
                  <a:pt x="12383" y="12627"/>
                  <a:pt x="12282" y="11924"/>
                </a:cubicBezTo>
                <a:cubicBezTo>
                  <a:pt x="12165" y="11108"/>
                  <a:pt x="11889" y="10324"/>
                  <a:pt x="11576" y="9566"/>
                </a:cubicBezTo>
                <a:lnTo>
                  <a:pt x="11576" y="9566"/>
                </a:lnTo>
                <a:cubicBezTo>
                  <a:pt x="12090" y="10288"/>
                  <a:pt x="12621" y="10997"/>
                  <a:pt x="13118" y="11729"/>
                </a:cubicBezTo>
                <a:cubicBezTo>
                  <a:pt x="13297" y="11993"/>
                  <a:pt x="13362" y="12139"/>
                  <a:pt x="13252" y="12445"/>
                </a:cubicBezTo>
                <a:cubicBezTo>
                  <a:pt x="13131" y="12770"/>
                  <a:pt x="13005" y="13070"/>
                  <a:pt x="12949" y="13414"/>
                </a:cubicBezTo>
                <a:cubicBezTo>
                  <a:pt x="12861" y="14000"/>
                  <a:pt x="12930" y="14592"/>
                  <a:pt x="13083" y="15158"/>
                </a:cubicBezTo>
                <a:cubicBezTo>
                  <a:pt x="13239" y="15728"/>
                  <a:pt x="13428" y="16417"/>
                  <a:pt x="13870" y="16818"/>
                </a:cubicBezTo>
                <a:cubicBezTo>
                  <a:pt x="13984" y="16222"/>
                  <a:pt x="13867" y="15627"/>
                  <a:pt x="13877" y="15028"/>
                </a:cubicBezTo>
                <a:cubicBezTo>
                  <a:pt x="13886" y="14404"/>
                  <a:pt x="13890" y="13759"/>
                  <a:pt x="13994" y="13144"/>
                </a:cubicBezTo>
                <a:cubicBezTo>
                  <a:pt x="14293" y="13662"/>
                  <a:pt x="14644" y="14114"/>
                  <a:pt x="14680" y="14722"/>
                </a:cubicBezTo>
                <a:cubicBezTo>
                  <a:pt x="14709" y="15272"/>
                  <a:pt x="14862" y="15806"/>
                  <a:pt x="15061" y="16317"/>
                </a:cubicBezTo>
                <a:cubicBezTo>
                  <a:pt x="15263" y="16847"/>
                  <a:pt x="15513" y="17358"/>
                  <a:pt x="15760" y="17865"/>
                </a:cubicBezTo>
                <a:cubicBezTo>
                  <a:pt x="16030" y="18415"/>
                  <a:pt x="16268" y="19004"/>
                  <a:pt x="16665" y="19472"/>
                </a:cubicBezTo>
                <a:cubicBezTo>
                  <a:pt x="16860" y="18864"/>
                  <a:pt x="16632" y="18047"/>
                  <a:pt x="16541" y="17420"/>
                </a:cubicBezTo>
                <a:cubicBezTo>
                  <a:pt x="16440" y="16707"/>
                  <a:pt x="16291" y="16053"/>
                  <a:pt x="15864" y="15458"/>
                </a:cubicBezTo>
                <a:cubicBezTo>
                  <a:pt x="15441" y="14869"/>
                  <a:pt x="14905" y="14420"/>
                  <a:pt x="14550" y="13769"/>
                </a:cubicBezTo>
                <a:cubicBezTo>
                  <a:pt x="14186" y="13096"/>
                  <a:pt x="13837" y="12412"/>
                  <a:pt x="13476" y="11736"/>
                </a:cubicBezTo>
                <a:lnTo>
                  <a:pt x="13476" y="11736"/>
                </a:lnTo>
                <a:cubicBezTo>
                  <a:pt x="14124" y="11986"/>
                  <a:pt x="14719" y="12380"/>
                  <a:pt x="15321" y="12721"/>
                </a:cubicBezTo>
                <a:cubicBezTo>
                  <a:pt x="15995" y="13102"/>
                  <a:pt x="16665" y="13483"/>
                  <a:pt x="17338" y="13863"/>
                </a:cubicBezTo>
                <a:cubicBezTo>
                  <a:pt x="17487" y="13947"/>
                  <a:pt x="17990" y="14216"/>
                  <a:pt x="18206" y="14216"/>
                </a:cubicBezTo>
                <a:cubicBezTo>
                  <a:pt x="18327" y="14216"/>
                  <a:pt x="18358" y="14132"/>
                  <a:pt x="18187" y="13886"/>
                </a:cubicBezTo>
                <a:cubicBezTo>
                  <a:pt x="17771" y="13288"/>
                  <a:pt x="17250" y="12725"/>
                  <a:pt x="16701" y="12243"/>
                </a:cubicBezTo>
                <a:cubicBezTo>
                  <a:pt x="16164" y="11771"/>
                  <a:pt x="15562" y="11384"/>
                  <a:pt x="14901" y="11114"/>
                </a:cubicBezTo>
                <a:cubicBezTo>
                  <a:pt x="14267" y="10860"/>
                  <a:pt x="13603" y="10786"/>
                  <a:pt x="12959" y="10581"/>
                </a:cubicBezTo>
                <a:cubicBezTo>
                  <a:pt x="12341" y="10382"/>
                  <a:pt x="11970" y="9728"/>
                  <a:pt x="11576" y="9247"/>
                </a:cubicBezTo>
                <a:cubicBezTo>
                  <a:pt x="11088" y="8645"/>
                  <a:pt x="10600" y="8046"/>
                  <a:pt x="10109" y="7444"/>
                </a:cubicBezTo>
                <a:lnTo>
                  <a:pt x="10109" y="7444"/>
                </a:lnTo>
                <a:cubicBezTo>
                  <a:pt x="11365" y="8199"/>
                  <a:pt x="12764" y="8651"/>
                  <a:pt x="14153" y="9094"/>
                </a:cubicBezTo>
                <a:cubicBezTo>
                  <a:pt x="14501" y="9204"/>
                  <a:pt x="14849" y="9315"/>
                  <a:pt x="15197" y="9432"/>
                </a:cubicBezTo>
                <a:cubicBezTo>
                  <a:pt x="15386" y="9496"/>
                  <a:pt x="15770" y="9720"/>
                  <a:pt x="15997" y="9720"/>
                </a:cubicBezTo>
                <a:cubicBezTo>
                  <a:pt x="16025" y="9720"/>
                  <a:pt x="16050" y="9716"/>
                  <a:pt x="16073" y="9709"/>
                </a:cubicBezTo>
                <a:cubicBezTo>
                  <a:pt x="16424" y="9595"/>
                  <a:pt x="15903" y="9227"/>
                  <a:pt x="15796" y="9146"/>
                </a:cubicBezTo>
                <a:cubicBezTo>
                  <a:pt x="15481" y="8912"/>
                  <a:pt x="15162" y="8690"/>
                  <a:pt x="14827" y="8489"/>
                </a:cubicBezTo>
                <a:cubicBezTo>
                  <a:pt x="13509" y="7685"/>
                  <a:pt x="12064" y="7184"/>
                  <a:pt x="10594" y="6748"/>
                </a:cubicBezTo>
                <a:cubicBezTo>
                  <a:pt x="9884" y="6537"/>
                  <a:pt x="9091" y="6406"/>
                  <a:pt x="8489" y="5948"/>
                </a:cubicBezTo>
                <a:cubicBezTo>
                  <a:pt x="7945" y="5534"/>
                  <a:pt x="7444" y="5024"/>
                  <a:pt x="6930" y="4571"/>
                </a:cubicBezTo>
                <a:lnTo>
                  <a:pt x="6930" y="4571"/>
                </a:lnTo>
                <a:cubicBezTo>
                  <a:pt x="8388" y="5037"/>
                  <a:pt x="9852" y="5482"/>
                  <a:pt x="11296" y="5987"/>
                </a:cubicBezTo>
                <a:cubicBezTo>
                  <a:pt x="11667" y="6117"/>
                  <a:pt x="12042" y="6250"/>
                  <a:pt x="12412" y="6384"/>
                </a:cubicBezTo>
                <a:cubicBezTo>
                  <a:pt x="12689" y="6481"/>
                  <a:pt x="13001" y="6660"/>
                  <a:pt x="13288" y="6696"/>
                </a:cubicBezTo>
                <a:cubicBezTo>
                  <a:pt x="13329" y="6701"/>
                  <a:pt x="13369" y="6704"/>
                  <a:pt x="13406" y="6704"/>
                </a:cubicBezTo>
                <a:cubicBezTo>
                  <a:pt x="13659" y="6704"/>
                  <a:pt x="13771" y="6577"/>
                  <a:pt x="13515" y="6338"/>
                </a:cubicBezTo>
                <a:cubicBezTo>
                  <a:pt x="13245" y="6084"/>
                  <a:pt x="12839" y="5899"/>
                  <a:pt x="12520" y="5707"/>
                </a:cubicBezTo>
                <a:cubicBezTo>
                  <a:pt x="11303" y="4959"/>
                  <a:pt x="10154" y="4256"/>
                  <a:pt x="8707" y="4087"/>
                </a:cubicBezTo>
                <a:cubicBezTo>
                  <a:pt x="8445" y="4056"/>
                  <a:pt x="8184" y="4050"/>
                  <a:pt x="7922" y="4050"/>
                </a:cubicBezTo>
                <a:cubicBezTo>
                  <a:pt x="7709" y="4050"/>
                  <a:pt x="7496" y="4054"/>
                  <a:pt x="7284" y="4054"/>
                </a:cubicBezTo>
                <a:cubicBezTo>
                  <a:pt x="7083" y="4054"/>
                  <a:pt x="6883" y="4050"/>
                  <a:pt x="6683" y="4035"/>
                </a:cubicBezTo>
                <a:cubicBezTo>
                  <a:pt x="5970" y="3979"/>
                  <a:pt x="5447" y="3439"/>
                  <a:pt x="4907" y="3023"/>
                </a:cubicBezTo>
                <a:lnTo>
                  <a:pt x="4907" y="3023"/>
                </a:lnTo>
                <a:cubicBezTo>
                  <a:pt x="6410" y="3156"/>
                  <a:pt x="7913" y="3293"/>
                  <a:pt x="9416" y="3410"/>
                </a:cubicBezTo>
                <a:cubicBezTo>
                  <a:pt x="10141" y="3466"/>
                  <a:pt x="10927" y="3590"/>
                  <a:pt x="11691" y="3590"/>
                </a:cubicBezTo>
                <a:cubicBezTo>
                  <a:pt x="12305" y="3590"/>
                  <a:pt x="12905" y="3510"/>
                  <a:pt x="13450" y="3250"/>
                </a:cubicBezTo>
                <a:cubicBezTo>
                  <a:pt x="12591" y="2847"/>
                  <a:pt x="11466" y="2880"/>
                  <a:pt x="10525" y="2769"/>
                </a:cubicBezTo>
                <a:cubicBezTo>
                  <a:pt x="9445" y="2642"/>
                  <a:pt x="8362" y="2502"/>
                  <a:pt x="7275" y="2444"/>
                </a:cubicBezTo>
                <a:cubicBezTo>
                  <a:pt x="7038" y="2431"/>
                  <a:pt x="6798" y="2427"/>
                  <a:pt x="6557" y="2427"/>
                </a:cubicBezTo>
                <a:cubicBezTo>
                  <a:pt x="6284" y="2427"/>
                  <a:pt x="6010" y="2432"/>
                  <a:pt x="5737" y="2432"/>
                </a:cubicBezTo>
                <a:cubicBezTo>
                  <a:pt x="5287" y="2432"/>
                  <a:pt x="4838" y="2420"/>
                  <a:pt x="4399" y="2356"/>
                </a:cubicBezTo>
                <a:cubicBezTo>
                  <a:pt x="3482" y="2226"/>
                  <a:pt x="2730" y="1614"/>
                  <a:pt x="1956" y="1145"/>
                </a:cubicBezTo>
                <a:lnTo>
                  <a:pt x="1956" y="1145"/>
                </a:lnTo>
                <a:cubicBezTo>
                  <a:pt x="2406" y="1171"/>
                  <a:pt x="2858" y="1184"/>
                  <a:pt x="3309" y="1184"/>
                </a:cubicBezTo>
                <a:cubicBezTo>
                  <a:pt x="4519" y="1184"/>
                  <a:pt x="5728" y="1094"/>
                  <a:pt x="6927" y="931"/>
                </a:cubicBezTo>
                <a:cubicBezTo>
                  <a:pt x="7714" y="823"/>
                  <a:pt x="8498" y="683"/>
                  <a:pt x="9276" y="518"/>
                </a:cubicBezTo>
                <a:cubicBezTo>
                  <a:pt x="9468" y="475"/>
                  <a:pt x="10350" y="339"/>
                  <a:pt x="9774" y="95"/>
                </a:cubicBezTo>
                <a:cubicBezTo>
                  <a:pt x="9614" y="27"/>
                  <a:pt x="9406" y="13"/>
                  <a:pt x="9198" y="13"/>
                </a:cubicBezTo>
                <a:cubicBezTo>
                  <a:pt x="9046" y="13"/>
                  <a:pt x="8893" y="21"/>
                  <a:pt x="8760" y="21"/>
                </a:cubicBezTo>
                <a:cubicBezTo>
                  <a:pt x="8732" y="21"/>
                  <a:pt x="8706" y="21"/>
                  <a:pt x="8681" y="20"/>
                </a:cubicBezTo>
                <a:cubicBezTo>
                  <a:pt x="8327" y="8"/>
                  <a:pt x="7974" y="1"/>
                  <a:pt x="7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500"/>
                                        <p:tgtEl>
                                          <p:spTgt spid="3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296"/>
        <p:cNvGrpSpPr/>
        <p:nvPr/>
      </p:nvGrpSpPr>
      <p:grpSpPr>
        <a:xfrm>
          <a:off x="0" y="0"/>
          <a:ext cx="0" cy="0"/>
          <a:chOff x="0" y="0"/>
          <a:chExt cx="0" cy="0"/>
        </a:xfrm>
      </p:grpSpPr>
      <p:sp>
        <p:nvSpPr>
          <p:cNvPr id="31" name="Arrow: Right 30">
            <a:extLst>
              <a:ext uri="{FF2B5EF4-FFF2-40B4-BE49-F238E27FC236}">
                <a16:creationId xmlns:a16="http://schemas.microsoft.com/office/drawing/2014/main" xmlns="" id="{F15D83E8-978D-2A97-E0B0-21778F525CB1}"/>
              </a:ext>
            </a:extLst>
          </p:cNvPr>
          <p:cNvSpPr/>
          <p:nvPr/>
        </p:nvSpPr>
        <p:spPr>
          <a:xfrm rot="5400000">
            <a:off x="1246339" y="2019104"/>
            <a:ext cx="701458" cy="587028"/>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xmlns="" id="{393E526D-C859-34C0-86F9-8EF3081E6BB1}"/>
              </a:ext>
            </a:extLst>
          </p:cNvPr>
          <p:cNvSpPr/>
          <p:nvPr/>
        </p:nvSpPr>
        <p:spPr>
          <a:xfrm>
            <a:off x="230520" y="500929"/>
            <a:ext cx="4341480" cy="110790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quốc sắc</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kẻ thiên tài</a:t>
            </a:r>
            <a:endPar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Tình trong như đã mặt ngoài còn e</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EFA9EF84-30FA-A3AC-4F03-69B4C2C62A41}"/>
              </a:ext>
            </a:extLst>
          </p:cNvPr>
          <p:cNvSpPr/>
          <p:nvPr/>
        </p:nvSpPr>
        <p:spPr>
          <a:xfrm>
            <a:off x="363255" y="2830882"/>
            <a:ext cx="2534803" cy="1976233"/>
          </a:xfrm>
          <a:prstGeom prst="roundRect">
            <a:avLst>
              <a:gd name="adj" fmla="val 4554"/>
            </a:avLst>
          </a:prstGeom>
          <a:solidFill>
            <a:schemeClr val="accent5"/>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Tình yêu “sét đánh” nhưng bị ràng buộc bởi lễ giáo khắt khe</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C5E09396-533D-D998-A19B-DE73B2E5F783}"/>
              </a:ext>
            </a:extLst>
          </p:cNvPr>
          <p:cNvSpPr/>
          <p:nvPr/>
        </p:nvSpPr>
        <p:spPr>
          <a:xfrm>
            <a:off x="6077211" y="390403"/>
            <a:ext cx="2572718" cy="2235365"/>
          </a:xfrm>
          <a:prstGeom prst="roundRect">
            <a:avLst>
              <a:gd name="adj" fmla="val 4554"/>
            </a:avLst>
          </a:prstGeom>
          <a:solidFill>
            <a:schemeClr val="accent5"/>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N</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hiều ngại ngùng, bối rối mà vẫn nồng nàn, say đắm</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quyến luyến không muốn từ bi</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ệt</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
        <p:nvSpPr>
          <p:cNvPr id="5" name="Arrow: Right 4">
            <a:extLst>
              <a:ext uri="{FF2B5EF4-FFF2-40B4-BE49-F238E27FC236}">
                <a16:creationId xmlns:a16="http://schemas.microsoft.com/office/drawing/2014/main" xmlns="" id="{7A3BAFAA-953A-DC6A-482E-861644821333}"/>
              </a:ext>
            </a:extLst>
          </p:cNvPr>
          <p:cNvSpPr/>
          <p:nvPr/>
        </p:nvSpPr>
        <p:spPr>
          <a:xfrm>
            <a:off x="5011454" y="761368"/>
            <a:ext cx="701458" cy="587028"/>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8AE71380-679F-FF28-CA10-F31D92BD6FAC}"/>
              </a:ext>
            </a:extLst>
          </p:cNvPr>
          <p:cNvSpPr/>
          <p:nvPr/>
        </p:nvSpPr>
        <p:spPr>
          <a:xfrm>
            <a:off x="3735888" y="3524232"/>
            <a:ext cx="4682646" cy="1107906"/>
          </a:xfrm>
          <a:prstGeom prst="roundRect">
            <a:avLst/>
          </a:prstGeom>
          <a:solidFill>
            <a:schemeClr val="accent6"/>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Chập</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chờn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cơn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tỉnh</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cơn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mê</a:t>
            </a:r>
            <a:endPar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Rốn ngồi chẳng tiện dứt về chỉn khôn</a:t>
            </a:r>
            <a:r>
              <a:rPr lang="en-US"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pic>
        <p:nvPicPr>
          <p:cNvPr id="12290" name="Picture 2" descr="TOP 3 bài Phân tích nhân vật Kim Trọng trong đoạn trích Kiều gặp Kim Trọng">
            <a:extLst>
              <a:ext uri="{FF2B5EF4-FFF2-40B4-BE49-F238E27FC236}">
                <a16:creationId xmlns:a16="http://schemas.microsoft.com/office/drawing/2014/main" xmlns="" id="{EABE90B2-9CB7-69E1-891E-AB9FA6B5BC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14" t="4341" r="7671" b="11661"/>
          <a:stretch/>
        </p:blipFill>
        <p:spPr bwMode="auto">
          <a:xfrm>
            <a:off x="3066790" y="1744283"/>
            <a:ext cx="2926898" cy="16753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16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inVertical)">
                                      <p:cBhvr>
                                        <p:cTn id="10" dur="5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327"/>
        <p:cNvGrpSpPr/>
        <p:nvPr/>
      </p:nvGrpSpPr>
      <p:grpSpPr>
        <a:xfrm>
          <a:off x="0" y="0"/>
          <a:ext cx="0" cy="0"/>
          <a:chOff x="0" y="0"/>
          <a:chExt cx="0" cy="0"/>
        </a:xfrm>
      </p:grpSpPr>
      <p:sp>
        <p:nvSpPr>
          <p:cNvPr id="5" name="TextBox 4">
            <a:extLst>
              <a:ext uri="{FF2B5EF4-FFF2-40B4-BE49-F238E27FC236}">
                <a16:creationId xmlns:a16="http://schemas.microsoft.com/office/drawing/2014/main" xmlns="" id="{C8C92F9C-F1C3-1DB7-7BDD-83DB4A697F58}"/>
              </a:ext>
            </a:extLst>
          </p:cNvPr>
          <p:cNvSpPr txBox="1"/>
          <p:nvPr/>
        </p:nvSpPr>
        <p:spPr>
          <a:xfrm>
            <a:off x="2286000" y="306361"/>
            <a:ext cx="4572000"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c. Khi chia xa</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xmlns="" id="{C4456654-B235-1DE6-AA21-3F190F154E1E}"/>
              </a:ext>
            </a:extLst>
          </p:cNvPr>
          <p:cNvSpPr txBox="1"/>
          <p:nvPr/>
        </p:nvSpPr>
        <p:spPr>
          <a:xfrm>
            <a:off x="147483" y="943312"/>
            <a:ext cx="8849033" cy="49699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effectLst/>
                <a:latin typeface="Arial" panose="020B0604020202020204" pitchFamily="34" charset="0"/>
                <a:ea typeface="Times New Roman" panose="02020603050405020304" pitchFamily="18" charset="0"/>
                <a:cs typeface="Arial" panose="020B0604020202020204" pitchFamily="34" charset="0"/>
              </a:rPr>
              <a:t>ốn dòng thơ cuối tái hiện khoảnh khắc từ biệt đầy vấn vương, lưu luyến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D87855BA-F53A-80FF-ED65-B8C7E8F34409}"/>
              </a:ext>
            </a:extLst>
          </p:cNvPr>
          <p:cNvSpPr/>
          <p:nvPr/>
        </p:nvSpPr>
        <p:spPr>
          <a:xfrm>
            <a:off x="526093" y="1719980"/>
            <a:ext cx="3118981" cy="1100268"/>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Arial" panose="020B0604020202020204" pitchFamily="34" charset="0"/>
                <a:cs typeface="Arial" panose="020B0604020202020204" pitchFamily="34" charset="0"/>
              </a:rPr>
              <a:t>Thời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gian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không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gian</a:t>
            </a:r>
            <a:r>
              <a:rPr lang="en-US" sz="2000" dirty="0">
                <a:solidFill>
                  <a:schemeClr val="tx1"/>
                </a:solidFill>
                <a:latin typeface="Arial" panose="020B0604020202020204" pitchFamily="34" charset="0"/>
                <a:cs typeface="Arial" panose="020B0604020202020204" pitchFamily="34" charset="0"/>
              </a:rPr>
              <a:t>: </a:t>
            </a:r>
          </a:p>
          <a:p>
            <a:pPr algn="ctr">
              <a:lnSpc>
                <a:spcPct val="150000"/>
              </a:lnSpc>
            </a:pPr>
            <a:r>
              <a:rPr lang="en-US" sz="2000" dirty="0" err="1">
                <a:solidFill>
                  <a:schemeClr val="tx1"/>
                </a:solidFill>
                <a:latin typeface="Arial" panose="020B0604020202020204" pitchFamily="34" charset="0"/>
                <a:cs typeface="Arial" panose="020B0604020202020204" pitchFamily="34" charset="0"/>
              </a:rPr>
              <a:t>Buổi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hoàng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hôn</a:t>
            </a:r>
            <a:r>
              <a:rPr lang="en-US" sz="2000" dirty="0">
                <a:solidFill>
                  <a:schemeClr val="tx1"/>
                </a:solidFill>
                <a:latin typeface="Arial" panose="020B0604020202020204" pitchFamily="34" charset="0"/>
                <a:cs typeface="Arial" panose="020B0604020202020204" pitchFamily="34" charset="0"/>
              </a:rPr>
              <a:t>.</a:t>
            </a:r>
          </a:p>
        </p:txBody>
      </p:sp>
      <p:sp>
        <p:nvSpPr>
          <p:cNvPr id="9" name="Arrow: Chevron 8">
            <a:extLst>
              <a:ext uri="{FF2B5EF4-FFF2-40B4-BE49-F238E27FC236}">
                <a16:creationId xmlns:a16="http://schemas.microsoft.com/office/drawing/2014/main" xmlns="" id="{E4E7ED89-BCBA-49E2-31ED-1AE2A1A58940}"/>
              </a:ext>
            </a:extLst>
          </p:cNvPr>
          <p:cNvSpPr/>
          <p:nvPr/>
        </p:nvSpPr>
        <p:spPr>
          <a:xfrm>
            <a:off x="3795386" y="2004278"/>
            <a:ext cx="288099" cy="496996"/>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Rounded Corners 10">
            <a:extLst>
              <a:ext uri="{FF2B5EF4-FFF2-40B4-BE49-F238E27FC236}">
                <a16:creationId xmlns:a16="http://schemas.microsoft.com/office/drawing/2014/main" xmlns="" id="{3CABE2E6-82BB-4DBF-AA22-B8A93AC1823C}"/>
              </a:ext>
            </a:extLst>
          </p:cNvPr>
          <p:cNvSpPr/>
          <p:nvPr/>
        </p:nvSpPr>
        <p:spPr>
          <a:xfrm>
            <a:off x="526093" y="3099919"/>
            <a:ext cx="3118981" cy="110026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Cái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nhìn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thiếu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nữ</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khuê</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41523015-1A6C-CF09-25DD-EB4912B383BD}"/>
              </a:ext>
            </a:extLst>
          </p:cNvPr>
          <p:cNvSpPr txBox="1"/>
          <p:nvPr/>
        </p:nvSpPr>
        <p:spPr>
          <a:xfrm>
            <a:off x="4346532" y="1949455"/>
            <a:ext cx="3803278" cy="49699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K</a:t>
            </a:r>
            <a:r>
              <a:rPr lang="vi-VN" sz="2000" dirty="0">
                <a:effectLst/>
                <a:latin typeface="Arial" panose="020B0604020202020204" pitchFamily="34" charset="0"/>
                <a:ea typeface="Times New Roman" panose="02020603050405020304" pitchFamily="18" charset="0"/>
                <a:cs typeface="Arial" panose="020B0604020202020204" pitchFamily="34" charset="0"/>
              </a:rPr>
              <a:t>hơi lên nỗi buồn chia biệt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4" name="Arrow: Chevron 13">
            <a:extLst>
              <a:ext uri="{FF2B5EF4-FFF2-40B4-BE49-F238E27FC236}">
                <a16:creationId xmlns:a16="http://schemas.microsoft.com/office/drawing/2014/main" xmlns="" id="{F70756E9-F312-328E-F860-2A3AFC30CFAC}"/>
              </a:ext>
            </a:extLst>
          </p:cNvPr>
          <p:cNvSpPr/>
          <p:nvPr/>
        </p:nvSpPr>
        <p:spPr>
          <a:xfrm>
            <a:off x="3795386" y="3496963"/>
            <a:ext cx="288099" cy="496996"/>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xmlns="" id="{323D7EA9-1357-19A7-B512-F4C200150376}"/>
              </a:ext>
            </a:extLst>
          </p:cNvPr>
          <p:cNvSpPr txBox="1"/>
          <p:nvPr/>
        </p:nvSpPr>
        <p:spPr>
          <a:xfrm>
            <a:off x="4346532" y="3281305"/>
            <a:ext cx="4070958"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Ẩn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chưa</a:t>
            </a:r>
            <a:r>
              <a:rPr lang="en-US" sz="2000" dirty="0">
                <a:solidFill>
                  <a:schemeClr val="tx1"/>
                </a:solidFill>
                <a:latin typeface="Arial" panose="020B0604020202020204" pitchFamily="34" charset="0"/>
                <a:cs typeface="Arial" panose="020B0604020202020204" pitchFamily="34" charset="0"/>
              </a:rPr>
              <a:t> bao ý </a:t>
            </a:r>
            <a:r>
              <a:rPr lang="en-US" sz="2000" dirty="0" err="1">
                <a:solidFill>
                  <a:schemeClr val="tx1"/>
                </a:solidFill>
                <a:latin typeface="Arial" panose="020B0604020202020204" pitchFamily="34" charset="0"/>
                <a:cs typeface="Arial" panose="020B0604020202020204" pitchFamily="34" charset="0"/>
              </a:rPr>
              <a:t>tình</a:t>
            </a:r>
            <a:r>
              <a:rPr lang="en-US" sz="2000" dirty="0">
                <a:solidFill>
                  <a:schemeClr val="tx1"/>
                </a:solidFill>
                <a:latin typeface="Arial" panose="020B0604020202020204" pitchFamily="34" charset="0"/>
                <a:cs typeface="Arial" panose="020B0604020202020204" pitchFamily="34" charset="0"/>
              </a:rPr>
              <a:t> “</a:t>
            </a:r>
            <a:r>
              <a:rPr lang="vi-VN" sz="2000" i="1" dirty="0">
                <a:effectLst/>
                <a:latin typeface="Arial" panose="020B0604020202020204" pitchFamily="34" charset="0"/>
                <a:ea typeface="Times New Roman" panose="02020603050405020304" pitchFamily="18" charset="0"/>
                <a:cs typeface="Arial" panose="020B0604020202020204" pitchFamily="34" charset="0"/>
              </a:rPr>
              <a:t>Khách đà lên ngựa người còn nghé theo</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p:bldP spid="14"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36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E63A065-6490-B40A-12C3-91015D5147FD}"/>
              </a:ext>
            </a:extLst>
          </p:cNvPr>
          <p:cNvSpPr/>
          <p:nvPr/>
        </p:nvSpPr>
        <p:spPr>
          <a:xfrm>
            <a:off x="469726" y="642963"/>
            <a:ext cx="3557392" cy="76408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latin typeface="Arial" panose="020B0604020202020204" pitchFamily="34" charset="0"/>
                <a:ea typeface="Times New Roman" panose="02020603050405020304" pitchFamily="18" charset="0"/>
                <a:cs typeface="Arial" panose="020B0604020202020204" pitchFamily="34" charset="0"/>
              </a:rPr>
              <a:t>B</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út pháp tả cảnh ngụ tình</a:t>
            </a:r>
            <a:endParaRPr lang="en-US" sz="18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3987F350-42B1-2ED7-9CE5-230919ECB867}"/>
              </a:ext>
            </a:extLst>
          </p:cNvPr>
          <p:cNvSpPr/>
          <p:nvPr/>
        </p:nvSpPr>
        <p:spPr>
          <a:xfrm>
            <a:off x="4756759" y="1783125"/>
            <a:ext cx="4199351" cy="1029301"/>
          </a:xfrm>
          <a:prstGeom prst="roundRect">
            <a:avLst>
              <a:gd name="adj" fmla="val 7199"/>
            </a:avLst>
          </a:prstGeom>
          <a:solidFill>
            <a:schemeClr val="accent5"/>
          </a:solid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Dưới cầu nước chảy trong veo </a:t>
            </a:r>
            <a:endPar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Bên cầu tơ liễu bóng chiều thướt tha</a:t>
            </a: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en-US" sz="18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1800" i="1"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01EF54D-7846-44C5-C36F-EE8784FB1838}"/>
              </a:ext>
            </a:extLst>
          </p:cNvPr>
          <p:cNvSpPr txBox="1"/>
          <p:nvPr/>
        </p:nvSpPr>
        <p:spPr>
          <a:xfrm>
            <a:off x="269309" y="2640383"/>
            <a:ext cx="4199351" cy="872034"/>
          </a:xfrm>
          <a:prstGeom prst="rect">
            <a:avLst/>
          </a:prstGeom>
          <a:noFill/>
        </p:spPr>
        <p:txBody>
          <a:bodyPr wrap="square" rtlCol="0">
            <a:spAutoFit/>
          </a:bodyPr>
          <a:lstStyle/>
          <a:p>
            <a:pPr algn="just">
              <a:lnSpc>
                <a:spcPct val="150000"/>
              </a:lnSpc>
            </a:pPr>
            <a:r>
              <a:rPr lang="en-US" sz="1800" b="1" dirty="0">
                <a:latin typeface="Arial" panose="020B0604020202020204" pitchFamily="34" charset="0"/>
                <a:ea typeface="Times New Roman" panose="02020603050405020304" pitchFamily="18" charset="0"/>
                <a:cs typeface="Arial" panose="020B0604020202020204" pitchFamily="34" charset="0"/>
              </a:rPr>
              <a:t>K</a:t>
            </a:r>
            <a:r>
              <a:rPr lang="vi-VN" sz="1800" b="1" dirty="0">
                <a:effectLst/>
                <a:latin typeface="Arial" panose="020B0604020202020204" pitchFamily="34" charset="0"/>
                <a:ea typeface="Times New Roman" panose="02020603050405020304" pitchFamily="18" charset="0"/>
                <a:cs typeface="Arial" panose="020B0604020202020204" pitchFamily="34" charset="0"/>
              </a:rPr>
              <a:t>hông gian êm </a:t>
            </a:r>
            <a:r>
              <a:rPr lang="vi-VN" sz="1800" b="1" dirty="0" smtClean="0">
                <a:effectLst/>
                <a:latin typeface="Arial" panose="020B0604020202020204" pitchFamily="34" charset="0"/>
                <a:ea typeface="Times New Roman" panose="02020603050405020304" pitchFamily="18" charset="0"/>
                <a:cs typeface="Arial" panose="020B0604020202020204" pitchFamily="34" charset="0"/>
              </a:rPr>
              <a:t>đềm</a:t>
            </a:r>
            <a:r>
              <a:rPr lang="en-US" sz="1800" b="1" dirty="0" smtClean="0">
                <a:effectLst/>
                <a:latin typeface="Arial" panose="020B0604020202020204" pitchFamily="34" charset="0"/>
                <a:ea typeface="Times New Roman" panose="02020603050405020304" pitchFamily="18" charset="0"/>
                <a:cs typeface="Arial" panose="020B0604020202020204" pitchFamily="34" charset="0"/>
              </a:rPr>
              <a:t>, </a:t>
            </a:r>
            <a:r>
              <a:rPr lang="en-US" sz="1800" dirty="0">
                <a:latin typeface="Arial" panose="020B0604020202020204" pitchFamily="34" charset="0"/>
                <a:ea typeface="Times New Roman" panose="02020603050405020304" pitchFamily="18" charset="0"/>
                <a:cs typeface="Arial" panose="020B0604020202020204" pitchFamily="34" charset="0"/>
              </a:rPr>
              <a:t>t</a:t>
            </a:r>
            <a:r>
              <a:rPr lang="vi-VN" sz="1800" dirty="0">
                <a:latin typeface="Arial" panose="020B0604020202020204" pitchFamily="34" charset="0"/>
                <a:ea typeface="Times New Roman" panose="02020603050405020304" pitchFamily="18" charset="0"/>
                <a:cs typeface="Arial" panose="020B0604020202020204" pitchFamily="34" charset="0"/>
              </a:rPr>
              <a:t>rong trẻo, tươi sáng, sống động, tình tứ</a:t>
            </a:r>
            <a:r>
              <a:rPr lang="en-US" sz="1800" dirty="0">
                <a:latin typeface="Arial" panose="020B0604020202020204" pitchFamily="34" charset="0"/>
                <a:ea typeface="Times New Roman" panose="02020603050405020304" pitchFamily="18" charset="0"/>
                <a:cs typeface="Arial" panose="020B0604020202020204" pitchFamily="34" charset="0"/>
              </a:rPr>
              <a:t>.</a:t>
            </a:r>
            <a:r>
              <a:rPr lang="vi-VN" sz="1800" dirty="0">
                <a:latin typeface="Arial" panose="020B0604020202020204" pitchFamily="34" charset="0"/>
                <a:ea typeface="Times New Roman" panose="02020603050405020304" pitchFamily="18" charset="0"/>
                <a:cs typeface="Arial" panose="020B0604020202020204" pitchFamily="34" charset="0"/>
              </a:rPr>
              <a:t> </a:t>
            </a:r>
            <a:r>
              <a:rPr lang="en-US" sz="1800" dirty="0" smtClean="0">
                <a:effectLst/>
                <a:latin typeface="Arial" panose="020B0604020202020204" pitchFamily="34" charset="0"/>
                <a:ea typeface="Times New Roman" panose="02020603050405020304" pitchFamily="18"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pic>
        <p:nvPicPr>
          <p:cNvPr id="14" name="Picture 2" descr="Từ Berkeley, California (Mỹ): Ngày Tết đọc Kiều, bàn chuyện Thúy Vân">
            <a:extLst>
              <a:ext uri="{FF2B5EF4-FFF2-40B4-BE49-F238E27FC236}">
                <a16:creationId xmlns:a16="http://schemas.microsoft.com/office/drawing/2014/main" xmlns="" id="{D6CD7DE5-0C33-4A2D-8A5C-CE0DBE84E6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49" t="4870" r="-539" b="73996"/>
          <a:stretch/>
        </p:blipFill>
        <p:spPr bwMode="auto">
          <a:xfrm>
            <a:off x="1230684" y="1480213"/>
            <a:ext cx="1800616" cy="1087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383"/>
        <p:cNvGrpSpPr/>
        <p:nvPr/>
      </p:nvGrpSpPr>
      <p:grpSpPr>
        <a:xfrm>
          <a:off x="0" y="0"/>
          <a:ext cx="0" cy="0"/>
          <a:chOff x="0" y="0"/>
          <a:chExt cx="0" cy="0"/>
        </a:xfrm>
      </p:grpSpPr>
      <p:sp>
        <p:nvSpPr>
          <p:cNvPr id="5" name="TextBox 4">
            <a:extLst>
              <a:ext uri="{FF2B5EF4-FFF2-40B4-BE49-F238E27FC236}">
                <a16:creationId xmlns:a16="http://schemas.microsoft.com/office/drawing/2014/main" xmlns="" id="{15FB64EA-668B-B1AB-B624-472D6734BAE5}"/>
              </a:ext>
            </a:extLst>
          </p:cNvPr>
          <p:cNvSpPr txBox="1"/>
          <p:nvPr/>
        </p:nvSpPr>
        <p:spPr>
          <a:xfrm>
            <a:off x="391488" y="216515"/>
            <a:ext cx="8361023" cy="577850"/>
          </a:xfrm>
          <a:prstGeom prst="rect">
            <a:avLst/>
          </a:prstGeom>
          <a:noFill/>
        </p:spPr>
        <p:txBody>
          <a:bodyPr wrap="square">
            <a:spAutoFit/>
          </a:bodyPr>
          <a:lstStyle/>
          <a:p>
            <a:pPr algn="ctr">
              <a:lnSpc>
                <a:spcPct val="150000"/>
              </a:lnSpc>
            </a:pPr>
            <a:r>
              <a:rPr lang="vi-VN"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4. Tâm trạng Thúy Kiều khi chia li và trở về khuê phòng</a:t>
            </a:r>
            <a:r>
              <a:rPr lang="en-US" sz="24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xmlns="" id="{18A2CBAC-60F1-E038-874F-7980DF63BE4C}"/>
              </a:ext>
            </a:extLst>
          </p:cNvPr>
          <p:cNvGrpSpPr/>
          <p:nvPr/>
        </p:nvGrpSpPr>
        <p:grpSpPr>
          <a:xfrm>
            <a:off x="3131506" y="1245903"/>
            <a:ext cx="5788864" cy="3492979"/>
            <a:chOff x="3131506" y="1245903"/>
            <a:chExt cx="5788864" cy="3492979"/>
          </a:xfrm>
        </p:grpSpPr>
        <p:sp>
          <p:nvSpPr>
            <p:cNvPr id="11" name="Rectangle: Rounded Corners 10">
              <a:extLst>
                <a:ext uri="{FF2B5EF4-FFF2-40B4-BE49-F238E27FC236}">
                  <a16:creationId xmlns:a16="http://schemas.microsoft.com/office/drawing/2014/main" xmlns="" id="{57B93DF2-B31D-4C5D-1D79-D9035FBBDDB3}"/>
                </a:ext>
              </a:extLst>
            </p:cNvPr>
            <p:cNvSpPr/>
            <p:nvPr/>
          </p:nvSpPr>
          <p:spPr>
            <a:xfrm>
              <a:off x="3221029" y="1245903"/>
              <a:ext cx="5699341" cy="3456445"/>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90BB4513-8B42-F998-6466-5E57BAB4274C}"/>
                </a:ext>
              </a:extLst>
            </p:cNvPr>
            <p:cNvSpPr/>
            <p:nvPr/>
          </p:nvSpPr>
          <p:spPr>
            <a:xfrm>
              <a:off x="3131506" y="1338000"/>
              <a:ext cx="5699341" cy="3400882"/>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latin typeface="Arial" panose="020B0604020202020204" pitchFamily="34" charset="0"/>
                  <a:cs typeface="Arial" panose="020B0604020202020204" pitchFamily="34" charset="0"/>
                </a:rPr>
                <a:t>Yêu</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cầu</a:t>
              </a:r>
              <a:r>
                <a:rPr lang="en-US" sz="2000" b="1" dirty="0">
                  <a:solidFill>
                    <a:srgbClr val="C00000"/>
                  </a:solidFill>
                  <a:latin typeface="Arial" panose="020B0604020202020204" pitchFamily="34" charset="0"/>
                  <a:cs typeface="Arial" panose="020B0604020202020204" pitchFamily="34" charset="0"/>
                </a:rPr>
                <a:t>:</a:t>
              </a:r>
            </a:p>
            <a:p>
              <a:pPr algn="just">
                <a:lnSpc>
                  <a:spcPct val="150000"/>
                </a:lnSpc>
              </a:pPr>
              <a:r>
                <a:rPr lang="vi-VN" sz="2000" dirty="0">
                  <a:solidFill>
                    <a:schemeClr val="tx1"/>
                  </a:solidFill>
                  <a:latin typeface="Arial" panose="020B0604020202020204" pitchFamily="34" charset="0"/>
                  <a:cs typeface="Arial" panose="020B0604020202020204" pitchFamily="34" charset="0"/>
                </a:rPr>
                <a:t>Trong mười bốn dòng thơ cuối, Nguyễn Du đã sử dụng nhiều phương tiện (lời người kể chuyện, lời</a:t>
              </a:r>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nhân vật, bút pháp tả cảnh ngụ tình) để thể hiện thế giới nội tâm của nhân vật Thuý Kiều. </a:t>
              </a:r>
              <a:r>
                <a:rPr lang="vi-VN" sz="2000" dirty="0" smtClean="0">
                  <a:solidFill>
                    <a:schemeClr val="tx1"/>
                  </a:solidFill>
                  <a:latin typeface="Arial" panose="020B0604020202020204" pitchFamily="34" charset="0"/>
                  <a:cs typeface="Arial" panose="020B0604020202020204" pitchFamily="34" charset="0"/>
                </a:rPr>
                <a:t>Em hãy trả lời những câu hỏi dưới đây</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grpSp>
      <p:sp>
        <p:nvSpPr>
          <p:cNvPr id="14" name="Rectangle 13">
            <a:extLst>
              <a:ext uri="{FF2B5EF4-FFF2-40B4-BE49-F238E27FC236}">
                <a16:creationId xmlns:a16="http://schemas.microsoft.com/office/drawing/2014/main" xmlns="" id="{A2F25339-B821-11FE-BDD1-E9E5E2727D19}"/>
              </a:ext>
            </a:extLst>
          </p:cNvPr>
          <p:cNvSpPr/>
          <p:nvPr/>
        </p:nvSpPr>
        <p:spPr>
          <a:xfrm>
            <a:off x="313152" y="1070844"/>
            <a:ext cx="2630464" cy="597205"/>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HOẠT ĐỘNG NHÓM</a:t>
            </a:r>
          </a:p>
        </p:txBody>
      </p:sp>
      <p:pic>
        <p:nvPicPr>
          <p:cNvPr id="16" name="Picture 15">
            <a:extLst>
              <a:ext uri="{FF2B5EF4-FFF2-40B4-BE49-F238E27FC236}">
                <a16:creationId xmlns:a16="http://schemas.microsoft.com/office/drawing/2014/main" xmlns="" id="{8E1E7354-78DA-F162-948B-5A20660A7324}"/>
              </a:ext>
            </a:extLst>
          </p:cNvPr>
          <p:cNvPicPr>
            <a:picLocks noChangeAspect="1"/>
          </p:cNvPicPr>
          <p:nvPr/>
        </p:nvPicPr>
        <p:blipFill rotWithShape="1">
          <a:blip r:embed="rId3"/>
          <a:srcRect l="-960" t="34075" r="80798" b="37934"/>
          <a:stretch/>
        </p:blipFill>
        <p:spPr>
          <a:xfrm>
            <a:off x="-137292" y="1944528"/>
            <a:ext cx="3531352" cy="27578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399"/>
        <p:cNvGrpSpPr/>
        <p:nvPr/>
      </p:nvGrpSpPr>
      <p:grpSpPr>
        <a:xfrm>
          <a:off x="0" y="0"/>
          <a:ext cx="0" cy="0"/>
          <a:chOff x="0" y="0"/>
          <a:chExt cx="0" cy="0"/>
        </a:xfrm>
      </p:grpSpPr>
      <p:sp>
        <p:nvSpPr>
          <p:cNvPr id="5" name="Rectangle 4">
            <a:extLst>
              <a:ext uri="{FF2B5EF4-FFF2-40B4-BE49-F238E27FC236}">
                <a16:creationId xmlns:a16="http://schemas.microsoft.com/office/drawing/2014/main" xmlns="" id="{3CFD026D-72EA-21AB-8417-4F417A9BD4CC}"/>
              </a:ext>
            </a:extLst>
          </p:cNvPr>
          <p:cNvSpPr/>
          <p:nvPr/>
        </p:nvSpPr>
        <p:spPr>
          <a:xfrm>
            <a:off x="1703541" y="237994"/>
            <a:ext cx="7227518" cy="152817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Phân tích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đặc điểm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 bức tranh thiên nhiên (thời gian, không gian, sự vật). Miêu tả bức tranh thiên nhiên ấy, tác giả muốn thể hiện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trạng thái cảm xúc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 ở nhân vật?</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A9656AEE-6D68-163A-0050-50BA2F4CDBC5}"/>
              </a:ext>
            </a:extLst>
          </p:cNvPr>
          <p:cNvSpPr/>
          <p:nvPr/>
        </p:nvSpPr>
        <p:spPr>
          <a:xfrm>
            <a:off x="1703542" y="1988509"/>
            <a:ext cx="7227518" cy="152817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Chỉ ra đâu là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lời người kể chuyện</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đâu là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lời nhân vật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Lời nhân vật được thể hiện ở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hình thức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nào và điều gì giúp em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nhận biết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hình thức ngôn ngữ đó?</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xmlns="" id="{DC6E972C-52BB-A484-ED77-CC9C0ABF9280}"/>
              </a:ext>
            </a:extLst>
          </p:cNvPr>
          <p:cNvSpPr/>
          <p:nvPr/>
        </p:nvSpPr>
        <p:spPr>
          <a:xfrm>
            <a:off x="1703539" y="3739024"/>
            <a:ext cx="7227519" cy="1076714"/>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 Cho biết nhân vật đã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bộc lộ</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những </a:t>
            </a: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cảm xúc, suy nghĩ</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gì trong lời nói của mình.</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a:extLst>
              <a:ext uri="{FF2B5EF4-FFF2-40B4-BE49-F238E27FC236}">
                <a16:creationId xmlns:a16="http://schemas.microsoft.com/office/drawing/2014/main" xmlns="" id="{4967F17B-BD7C-652B-02A3-4BD3F146AD0F}"/>
              </a:ext>
            </a:extLst>
          </p:cNvPr>
          <p:cNvPicPr>
            <a:picLocks noChangeAspect="1"/>
          </p:cNvPicPr>
          <p:nvPr/>
        </p:nvPicPr>
        <p:blipFill rotWithShape="1">
          <a:blip r:embed="rId3"/>
          <a:srcRect r="82466" b="54460"/>
          <a:stretch/>
        </p:blipFill>
        <p:spPr>
          <a:xfrm>
            <a:off x="81217" y="1465517"/>
            <a:ext cx="1622322" cy="296615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458"/>
        <p:cNvGrpSpPr/>
        <p:nvPr/>
      </p:nvGrpSpPr>
      <p:grpSpPr>
        <a:xfrm>
          <a:off x="0" y="0"/>
          <a:ext cx="0" cy="0"/>
          <a:chOff x="0" y="0"/>
          <a:chExt cx="0" cy="0"/>
        </a:xfrm>
      </p:grpSpPr>
      <p:sp>
        <p:nvSpPr>
          <p:cNvPr id="7" name="TextBox 6">
            <a:extLst>
              <a:ext uri="{FF2B5EF4-FFF2-40B4-BE49-F238E27FC236}">
                <a16:creationId xmlns:a16="http://schemas.microsoft.com/office/drawing/2014/main" xmlns="" id="{44D171AE-6B28-CFC3-A578-523324325FCA}"/>
              </a:ext>
            </a:extLst>
          </p:cNvPr>
          <p:cNvSpPr txBox="1"/>
          <p:nvPr/>
        </p:nvSpPr>
        <p:spPr>
          <a:xfrm>
            <a:off x="2286000" y="356465"/>
            <a:ext cx="4572000" cy="498663"/>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 Bức tranh thiên nhiên</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386" name="Picture 2" descr="Phân tích Thề nguyền siêu phẩm (7 Mẫu)">
            <a:extLst>
              <a:ext uri="{FF2B5EF4-FFF2-40B4-BE49-F238E27FC236}">
                <a16:creationId xmlns:a16="http://schemas.microsoft.com/office/drawing/2014/main" xmlns="" id="{B19D157B-ECEB-3D47-BBF4-AE15C1D08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 t="2574" r="17740" b="15971"/>
          <a:stretch/>
        </p:blipFill>
        <p:spPr bwMode="auto">
          <a:xfrm>
            <a:off x="814765" y="2212725"/>
            <a:ext cx="3300036" cy="18760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0EA73E7-C425-9D60-B9F6-0DF919686241}"/>
              </a:ext>
            </a:extLst>
          </p:cNvPr>
          <p:cNvSpPr txBox="1"/>
          <p:nvPr/>
        </p:nvSpPr>
        <p:spPr>
          <a:xfrm>
            <a:off x="261036" y="1054749"/>
            <a:ext cx="4254598" cy="496996"/>
          </a:xfrm>
          <a:prstGeom prst="rect">
            <a:avLst/>
          </a:prstGeom>
          <a:noFill/>
        </p:spPr>
        <p:txBody>
          <a:bodyPr wrap="square">
            <a:spAutoFit/>
          </a:bodyPr>
          <a:lstStyle/>
          <a:p>
            <a:pPr algn="just">
              <a:lnSpc>
                <a:spcPct val="150000"/>
              </a:lnSpc>
            </a:pPr>
            <a:r>
              <a:rPr lang="en-US" sz="2000" b="1" dirty="0" err="1">
                <a:solidFill>
                  <a:schemeClr val="tx1"/>
                </a:solidFill>
              </a:rPr>
              <a:t>Khung</a:t>
            </a:r>
            <a:r>
              <a:rPr lang="en-US" sz="2000" b="1" dirty="0">
                <a:solidFill>
                  <a:schemeClr val="tx1"/>
                </a:solidFill>
              </a:rPr>
              <a:t> </a:t>
            </a:r>
            <a:r>
              <a:rPr lang="en-US" sz="2000" b="1" dirty="0" err="1">
                <a:solidFill>
                  <a:schemeClr val="tx1"/>
                </a:solidFill>
              </a:rPr>
              <a:t>cảnh</a:t>
            </a:r>
            <a:r>
              <a:rPr lang="en-US" sz="2000" dirty="0">
                <a:solidFill>
                  <a:schemeClr val="tx1"/>
                </a:solidFill>
              </a:rPr>
              <a:t>: </a:t>
            </a:r>
            <a:r>
              <a:rPr lang="en-US" sz="2000" dirty="0" err="1">
                <a:solidFill>
                  <a:schemeClr val="tx1"/>
                </a:solidFill>
              </a:rPr>
              <a:t>đêm</a:t>
            </a:r>
            <a:r>
              <a:rPr lang="en-US" sz="2000" dirty="0">
                <a:solidFill>
                  <a:schemeClr val="tx1"/>
                </a:solidFill>
              </a:rPr>
              <a:t> </a:t>
            </a:r>
            <a:r>
              <a:rPr lang="en-US" sz="2000" dirty="0" err="1">
                <a:solidFill>
                  <a:schemeClr val="tx1"/>
                </a:solidFill>
              </a:rPr>
              <a:t>trăng</a:t>
            </a:r>
            <a:r>
              <a:rPr lang="en-US" sz="2000" dirty="0">
                <a:solidFill>
                  <a:schemeClr val="tx1"/>
                </a:solidFill>
              </a:rPr>
              <a:t> </a:t>
            </a:r>
            <a:r>
              <a:rPr lang="en-US" sz="2000" dirty="0" err="1">
                <a:solidFill>
                  <a:schemeClr val="tx1"/>
                </a:solidFill>
              </a:rPr>
              <a:t>thơ</a:t>
            </a:r>
            <a:r>
              <a:rPr lang="en-US" sz="2000" dirty="0">
                <a:solidFill>
                  <a:schemeClr val="tx1"/>
                </a:solidFill>
              </a:rPr>
              <a:t> </a:t>
            </a:r>
            <a:r>
              <a:rPr lang="en-US" sz="2000" dirty="0" err="1">
                <a:solidFill>
                  <a:schemeClr val="tx1"/>
                </a:solidFill>
              </a:rPr>
              <a:t>mộng</a:t>
            </a:r>
            <a:r>
              <a:rPr lang="en-US" sz="2000" dirty="0">
                <a:solidFill>
                  <a:schemeClr val="tx1"/>
                </a:solidFill>
              </a:rPr>
              <a:t>.</a:t>
            </a:r>
          </a:p>
        </p:txBody>
      </p:sp>
      <p:sp>
        <p:nvSpPr>
          <p:cNvPr id="12" name="TextBox 11">
            <a:extLst>
              <a:ext uri="{FF2B5EF4-FFF2-40B4-BE49-F238E27FC236}">
                <a16:creationId xmlns:a16="http://schemas.microsoft.com/office/drawing/2014/main" xmlns="" id="{659F423B-9EB5-E18A-0A6D-330145FACE8D}"/>
              </a:ext>
            </a:extLst>
          </p:cNvPr>
          <p:cNvSpPr txBox="1"/>
          <p:nvPr/>
        </p:nvSpPr>
        <p:spPr>
          <a:xfrm>
            <a:off x="5029200" y="1025314"/>
            <a:ext cx="3853764" cy="1420325"/>
          </a:xfrm>
          <a:prstGeom prst="rect">
            <a:avLst/>
          </a:prstGeom>
          <a:noFill/>
        </p:spPr>
        <p:txBody>
          <a:bodyPr wrap="square">
            <a:spAutoFit/>
          </a:bodyPr>
          <a:lstStyle/>
          <a:p>
            <a:pPr algn="just">
              <a:lnSpc>
                <a:spcPct val="150000"/>
              </a:lnSpc>
            </a:pPr>
            <a:r>
              <a:rPr lang="en-US" sz="2000" b="1" dirty="0" err="1">
                <a:solidFill>
                  <a:schemeClr val="tx1"/>
                </a:solidFill>
              </a:rPr>
              <a:t>Không</a:t>
            </a:r>
            <a:r>
              <a:rPr lang="en-US" sz="2000" b="1" dirty="0">
                <a:solidFill>
                  <a:schemeClr val="tx1"/>
                </a:solidFill>
              </a:rPr>
              <a:t> </a:t>
            </a:r>
            <a:r>
              <a:rPr lang="en-US" sz="2000" b="1" dirty="0" err="1">
                <a:solidFill>
                  <a:schemeClr val="tx1"/>
                </a:solidFill>
              </a:rPr>
              <a:t>gian</a:t>
            </a:r>
            <a:r>
              <a:rPr lang="en-US" sz="2000" dirty="0">
                <a:solidFill>
                  <a:schemeClr val="tx1"/>
                </a:solidFill>
              </a:rPr>
              <a:t>: </a:t>
            </a:r>
            <a:r>
              <a:rPr lang="en-US" sz="2000" dirty="0" err="1">
                <a:solidFill>
                  <a:schemeClr val="tx1"/>
                </a:solidFill>
              </a:rPr>
              <a:t>Êm</a:t>
            </a:r>
            <a:r>
              <a:rPr lang="en-US" sz="2000" dirty="0">
                <a:solidFill>
                  <a:schemeClr val="tx1"/>
                </a:solidFill>
              </a:rPr>
              <a:t> </a:t>
            </a:r>
            <a:r>
              <a:rPr lang="en-US" sz="2000" dirty="0" err="1">
                <a:solidFill>
                  <a:schemeClr val="tx1"/>
                </a:solidFill>
              </a:rPr>
              <a:t>đềm</a:t>
            </a:r>
            <a:r>
              <a:rPr lang="en-US" sz="2000" dirty="0">
                <a:solidFill>
                  <a:schemeClr val="tx1"/>
                </a:solidFill>
              </a:rPr>
              <a:t>, </a:t>
            </a:r>
            <a:r>
              <a:rPr lang="en-US" sz="2000" dirty="0" err="1">
                <a:solidFill>
                  <a:schemeClr val="tx1"/>
                </a:solidFill>
              </a:rPr>
              <a:t>riêng</a:t>
            </a:r>
            <a:r>
              <a:rPr lang="en-US" sz="2000" dirty="0">
                <a:solidFill>
                  <a:schemeClr val="tx1"/>
                </a:solidFill>
              </a:rPr>
              <a:t> </a:t>
            </a:r>
            <a:r>
              <a:rPr lang="en-US" sz="2000" dirty="0" err="1">
                <a:solidFill>
                  <a:schemeClr val="tx1"/>
                </a:solidFill>
              </a:rPr>
              <a:t>tư</a:t>
            </a:r>
            <a:r>
              <a:rPr lang="en-US" sz="2000" dirty="0">
                <a:solidFill>
                  <a:schemeClr val="tx1"/>
                </a:solidFill>
              </a:rPr>
              <a:t> – </a:t>
            </a:r>
            <a:r>
              <a:rPr lang="en-US" sz="2000" dirty="0" err="1">
                <a:solidFill>
                  <a:schemeClr val="tx1"/>
                </a:solidFill>
              </a:rPr>
              <a:t>nơi</a:t>
            </a:r>
            <a:r>
              <a:rPr lang="en-US" sz="2000" dirty="0">
                <a:solidFill>
                  <a:schemeClr val="tx1"/>
                </a:solidFill>
              </a:rPr>
              <a:t> </a:t>
            </a:r>
            <a:r>
              <a:rPr lang="en-US" sz="2000" dirty="0" err="1">
                <a:solidFill>
                  <a:schemeClr val="tx1"/>
                </a:solidFill>
              </a:rPr>
              <a:t>khuê</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người</a:t>
            </a:r>
            <a:r>
              <a:rPr lang="en-US" sz="2000" dirty="0">
                <a:solidFill>
                  <a:schemeClr val="tx1"/>
                </a:solidFill>
              </a:rPr>
              <a:t> </a:t>
            </a:r>
            <a:r>
              <a:rPr lang="en-US" sz="2000" dirty="0" err="1">
                <a:solidFill>
                  <a:schemeClr val="tx1"/>
                </a:solidFill>
              </a:rPr>
              <a:t>thiếu</a:t>
            </a:r>
            <a:r>
              <a:rPr lang="en-US" sz="2000" dirty="0">
                <a:solidFill>
                  <a:schemeClr val="tx1"/>
                </a:solidFill>
              </a:rPr>
              <a:t> </a:t>
            </a:r>
            <a:r>
              <a:rPr lang="en-US" sz="2000" dirty="0" err="1">
                <a:solidFill>
                  <a:schemeClr val="tx1"/>
                </a:solidFill>
              </a:rPr>
              <a:t>nữ</a:t>
            </a:r>
            <a:r>
              <a:rPr lang="en-US" sz="2000" dirty="0">
                <a:solidFill>
                  <a:schemeClr val="tx1"/>
                </a:solidFill>
              </a:rPr>
              <a:t>.</a:t>
            </a:r>
          </a:p>
        </p:txBody>
      </p:sp>
      <p:sp>
        <p:nvSpPr>
          <p:cNvPr id="14" name="TextBox 13">
            <a:extLst>
              <a:ext uri="{FF2B5EF4-FFF2-40B4-BE49-F238E27FC236}">
                <a16:creationId xmlns:a16="http://schemas.microsoft.com/office/drawing/2014/main" xmlns="" id="{80DC73D4-630E-C0EB-8434-AA1ACD788697}"/>
              </a:ext>
            </a:extLst>
          </p:cNvPr>
          <p:cNvSpPr txBox="1"/>
          <p:nvPr/>
        </p:nvSpPr>
        <p:spPr>
          <a:xfrm>
            <a:off x="4572000" y="4036150"/>
            <a:ext cx="3970751" cy="958660"/>
          </a:xfrm>
          <a:prstGeom prst="rect">
            <a:avLst/>
          </a:prstGeom>
          <a:noFill/>
        </p:spPr>
        <p:txBody>
          <a:bodyPr wrap="square">
            <a:spAutoFit/>
          </a:bodyPr>
          <a:lstStyle/>
          <a:p>
            <a:pPr algn="just">
              <a:lnSpc>
                <a:spcPct val="150000"/>
              </a:lnSpc>
            </a:pPr>
            <a:r>
              <a:rPr lang="en-US" sz="2000" b="1" dirty="0" err="1">
                <a:solidFill>
                  <a:schemeClr val="tx1"/>
                </a:solidFill>
              </a:rPr>
              <a:t>Bức</a:t>
            </a:r>
            <a:r>
              <a:rPr lang="en-US" sz="2000" b="1" dirty="0">
                <a:solidFill>
                  <a:schemeClr val="tx1"/>
                </a:solidFill>
              </a:rPr>
              <a:t> </a:t>
            </a:r>
            <a:r>
              <a:rPr lang="en-US" sz="2000" b="1" dirty="0" err="1">
                <a:solidFill>
                  <a:schemeClr val="tx1"/>
                </a:solidFill>
              </a:rPr>
              <a:t>tranh</a:t>
            </a:r>
            <a:r>
              <a:rPr lang="en-US" sz="2000" b="1" dirty="0">
                <a:solidFill>
                  <a:schemeClr val="tx1"/>
                </a:solidFill>
              </a:rPr>
              <a:t> </a:t>
            </a:r>
            <a:r>
              <a:rPr lang="en-US" sz="2000" b="1" dirty="0" err="1">
                <a:solidFill>
                  <a:schemeClr val="tx1"/>
                </a:solidFill>
              </a:rPr>
              <a:t>nhiên</a:t>
            </a:r>
            <a:r>
              <a:rPr lang="en-US" sz="2000" b="1" dirty="0">
                <a:solidFill>
                  <a:schemeClr val="tx1"/>
                </a:solidFill>
              </a:rPr>
              <a:t> </a:t>
            </a:r>
            <a:r>
              <a:rPr lang="en-US" sz="2000" b="1" dirty="0" err="1">
                <a:solidFill>
                  <a:schemeClr val="tx1"/>
                </a:solidFill>
              </a:rPr>
              <a:t>nhiên</a:t>
            </a:r>
            <a:r>
              <a:rPr lang="en-US" sz="2000" dirty="0">
                <a:solidFill>
                  <a:schemeClr val="tx1"/>
                </a:solidFill>
              </a:rPr>
              <a:t>: </a:t>
            </a:r>
            <a:r>
              <a:rPr lang="en-US" sz="2000" dirty="0" err="1">
                <a:solidFill>
                  <a:schemeClr val="tx1"/>
                </a:solidFill>
              </a:rPr>
              <a:t>tình</a:t>
            </a:r>
            <a:r>
              <a:rPr lang="en-US" sz="2000" dirty="0">
                <a:solidFill>
                  <a:schemeClr val="tx1"/>
                </a:solidFill>
              </a:rPr>
              <a:t> </a:t>
            </a:r>
            <a:r>
              <a:rPr lang="en-US" sz="2000" dirty="0" err="1">
                <a:solidFill>
                  <a:schemeClr val="tx1"/>
                </a:solidFill>
              </a:rPr>
              <a:t>tứ</a:t>
            </a:r>
            <a:r>
              <a:rPr lang="en-US" sz="2000" dirty="0">
                <a:solidFill>
                  <a:schemeClr val="tx1"/>
                </a:solidFill>
              </a:rPr>
              <a:t>, </a:t>
            </a:r>
            <a:r>
              <a:rPr lang="en-US" sz="2000" dirty="0" err="1">
                <a:solidFill>
                  <a:schemeClr val="tx1"/>
                </a:solidFill>
              </a:rPr>
              <a:t>tràn</a:t>
            </a:r>
            <a:r>
              <a:rPr lang="en-US" sz="2000" dirty="0">
                <a:solidFill>
                  <a:schemeClr val="tx1"/>
                </a:solidFill>
              </a:rPr>
              <a:t> </a:t>
            </a:r>
            <a:r>
              <a:rPr lang="en-US" sz="2000" dirty="0" err="1">
                <a:solidFill>
                  <a:schemeClr val="tx1"/>
                </a:solidFill>
              </a:rPr>
              <a:t>đầy</a:t>
            </a:r>
            <a:r>
              <a:rPr lang="en-US" sz="2000" dirty="0">
                <a:solidFill>
                  <a:schemeClr val="tx1"/>
                </a:solidFill>
              </a:rPr>
              <a:t> </a:t>
            </a:r>
            <a:r>
              <a:rPr lang="en-US" sz="2000" dirty="0" err="1">
                <a:solidFill>
                  <a:schemeClr val="tx1"/>
                </a:solidFill>
              </a:rPr>
              <a:t>xuân</a:t>
            </a:r>
            <a:r>
              <a:rPr lang="en-US" sz="2000" dirty="0">
                <a:solidFill>
                  <a:schemeClr val="tx1"/>
                </a:solidFill>
              </a:rPr>
              <a:t> </a:t>
            </a:r>
            <a:r>
              <a:rPr lang="en-US" sz="2000" dirty="0" err="1">
                <a:solidFill>
                  <a:schemeClr val="tx1"/>
                </a:solidFill>
              </a:rPr>
              <a:t>sắc</a:t>
            </a:r>
            <a:r>
              <a:rPr lang="en-US" sz="2000" dirty="0">
                <a:solidFill>
                  <a:schemeClr val="tx1"/>
                </a:solidFill>
              </a:rPr>
              <a:t>.</a:t>
            </a:r>
          </a:p>
        </p:txBody>
      </p:sp>
      <p:cxnSp>
        <p:nvCxnSpPr>
          <p:cNvPr id="16" name="Connector: Elbow 15">
            <a:extLst>
              <a:ext uri="{FF2B5EF4-FFF2-40B4-BE49-F238E27FC236}">
                <a16:creationId xmlns:a16="http://schemas.microsoft.com/office/drawing/2014/main" xmlns="" id="{C27657F8-08B2-6303-90BD-DDA0B3A54C8F}"/>
              </a:ext>
            </a:extLst>
          </p:cNvPr>
          <p:cNvCxnSpPr>
            <a:cxnSpLocks/>
            <a:stCxn id="10" idx="2"/>
            <a:endCxn id="16386" idx="1"/>
          </p:cNvCxnSpPr>
          <p:nvPr/>
        </p:nvCxnSpPr>
        <p:spPr>
          <a:xfrm rot="5400000">
            <a:off x="802053" y="1564457"/>
            <a:ext cx="1598994" cy="1573570"/>
          </a:xfrm>
          <a:prstGeom prst="bentConnector4">
            <a:avLst>
              <a:gd name="adj1" fmla="val 20669"/>
              <a:gd name="adj2" fmla="val 114527"/>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xmlns="" id="{7C88CBD2-0C5A-8161-909D-19CD012205C2}"/>
              </a:ext>
            </a:extLst>
          </p:cNvPr>
          <p:cNvCxnSpPr>
            <a:cxnSpLocks/>
            <a:stCxn id="12" idx="2"/>
            <a:endCxn id="16386" idx="3"/>
          </p:cNvCxnSpPr>
          <p:nvPr/>
        </p:nvCxnSpPr>
        <p:spPr>
          <a:xfrm rot="5400000">
            <a:off x="5182892" y="1377549"/>
            <a:ext cx="705100" cy="2841281"/>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22" name="Connector: Elbow 21">
            <a:extLst>
              <a:ext uri="{FF2B5EF4-FFF2-40B4-BE49-F238E27FC236}">
                <a16:creationId xmlns:a16="http://schemas.microsoft.com/office/drawing/2014/main" xmlns="" id="{1B9C3449-1BBB-5E5A-654C-04000B038835}"/>
              </a:ext>
            </a:extLst>
          </p:cNvPr>
          <p:cNvCxnSpPr>
            <a:cxnSpLocks/>
            <a:stCxn id="14" idx="1"/>
            <a:endCxn id="16386" idx="2"/>
          </p:cNvCxnSpPr>
          <p:nvPr/>
        </p:nvCxnSpPr>
        <p:spPr>
          <a:xfrm rot="10800000">
            <a:off x="2464784" y="4088752"/>
            <a:ext cx="2107217" cy="426728"/>
          </a:xfrm>
          <a:prstGeom prst="bentConnector2">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barn(inVertical)">
                                      <p:cBhvr>
                                        <p:cTn id="12" dur="500"/>
                                        <p:tgtEl>
                                          <p:spTgt spid="163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464"/>
        <p:cNvGrpSpPr/>
        <p:nvPr/>
      </p:nvGrpSpPr>
      <p:grpSpPr>
        <a:xfrm>
          <a:off x="0" y="0"/>
          <a:ext cx="0" cy="0"/>
          <a:chOff x="0" y="0"/>
          <a:chExt cx="0" cy="0"/>
        </a:xfrm>
      </p:grpSpPr>
      <p:sp>
        <p:nvSpPr>
          <p:cNvPr id="5" name="TextBox 4">
            <a:extLst>
              <a:ext uri="{FF2B5EF4-FFF2-40B4-BE49-F238E27FC236}">
                <a16:creationId xmlns:a16="http://schemas.microsoft.com/office/drawing/2014/main" xmlns="" id="{F185E899-02CB-7DB1-9E46-016A401090BE}"/>
              </a:ext>
            </a:extLst>
          </p:cNvPr>
          <p:cNvSpPr txBox="1"/>
          <p:nvPr/>
        </p:nvSpPr>
        <p:spPr>
          <a:xfrm>
            <a:off x="15656" y="697112"/>
            <a:ext cx="3259899" cy="14203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Vầng trăng sáng trong “chênh chếch” như đang nhòm qua song cửa</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FCE0C49B-7A7D-B777-3290-0EDBACFC5699}"/>
              </a:ext>
            </a:extLst>
          </p:cNvPr>
          <p:cNvSpPr txBox="1"/>
          <p:nvPr/>
        </p:nvSpPr>
        <p:spPr>
          <a:xfrm>
            <a:off x="76823" y="3471022"/>
            <a:ext cx="3259899"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Nhánh hoa mềm mại, duyên dáng, tình tứ</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FC9626D3-39FE-30CF-3E40-03E14603B3BB}"/>
              </a:ext>
            </a:extLst>
          </p:cNvPr>
          <p:cNvSpPr/>
          <p:nvPr/>
        </p:nvSpPr>
        <p:spPr>
          <a:xfrm>
            <a:off x="4140472" y="592704"/>
            <a:ext cx="4875757" cy="940106"/>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hiếu qua vòm cây lá, in bóng trên </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nền sân – đẹp tựa tranh vẽ</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1A76D22D-DE9A-410B-D90C-F825ADDDB4DF}"/>
              </a:ext>
            </a:extLst>
          </p:cNvPr>
          <p:cNvSpPr/>
          <p:nvPr/>
        </p:nvSpPr>
        <p:spPr>
          <a:xfrm>
            <a:off x="4194184" y="3471022"/>
            <a:ext cx="4875756" cy="794867"/>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smtClean="0">
                <a:solidFill>
                  <a:schemeClr val="tx1"/>
                </a:solidFill>
                <a:latin typeface="Arial" panose="020B0604020202020204" pitchFamily="34" charset="0"/>
                <a:cs typeface="Arial" panose="020B0604020202020204" pitchFamily="34" charset="0"/>
              </a:rPr>
              <a:t>Hải</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đưởng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lả</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ngọn</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đông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lân</a:t>
            </a:r>
            <a:endParaRPr lang="en-US" sz="20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44C820AC-1B55-80C9-E949-7FCE9C442296}"/>
              </a:ext>
            </a:extLst>
          </p:cNvPr>
          <p:cNvPicPr>
            <a:picLocks noChangeAspect="1"/>
          </p:cNvPicPr>
          <p:nvPr/>
        </p:nvPicPr>
        <p:blipFill rotWithShape="1">
          <a:blip r:embed="rId3"/>
          <a:srcRect l="2843" t="33670" r="82465" b="48052"/>
          <a:stretch/>
        </p:blipFill>
        <p:spPr>
          <a:xfrm rot="15115078">
            <a:off x="3480276" y="885605"/>
            <a:ext cx="396750" cy="589846"/>
          </a:xfrm>
          <a:prstGeom prst="rect">
            <a:avLst/>
          </a:prstGeom>
        </p:spPr>
      </p:pic>
      <p:pic>
        <p:nvPicPr>
          <p:cNvPr id="17" name="Picture 16">
            <a:extLst>
              <a:ext uri="{FF2B5EF4-FFF2-40B4-BE49-F238E27FC236}">
                <a16:creationId xmlns:a16="http://schemas.microsoft.com/office/drawing/2014/main" xmlns="" id="{B11B8C72-074C-0085-1A61-422023C5139E}"/>
              </a:ext>
            </a:extLst>
          </p:cNvPr>
          <p:cNvPicPr>
            <a:picLocks noChangeAspect="1"/>
          </p:cNvPicPr>
          <p:nvPr/>
        </p:nvPicPr>
        <p:blipFill rotWithShape="1">
          <a:blip r:embed="rId3"/>
          <a:srcRect l="2843" t="33670" r="82465" b="48052"/>
          <a:stretch/>
        </p:blipFill>
        <p:spPr>
          <a:xfrm rot="7613409" flipV="1">
            <a:off x="3376882" y="3693809"/>
            <a:ext cx="596027" cy="41709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483"/>
        <p:cNvGrpSpPr/>
        <p:nvPr/>
      </p:nvGrpSpPr>
      <p:grpSpPr>
        <a:xfrm>
          <a:off x="0" y="0"/>
          <a:ext cx="0" cy="0"/>
          <a:chOff x="0" y="0"/>
          <a:chExt cx="0" cy="0"/>
        </a:xfrm>
      </p:grpSpPr>
      <p:sp>
        <p:nvSpPr>
          <p:cNvPr id="2" name="TextBox 1">
            <a:extLst>
              <a:ext uri="{FF2B5EF4-FFF2-40B4-BE49-F238E27FC236}">
                <a16:creationId xmlns:a16="http://schemas.microsoft.com/office/drawing/2014/main" xmlns="" id="{01C94191-CAA2-B7E4-B4AD-0301240B2712}"/>
              </a:ext>
            </a:extLst>
          </p:cNvPr>
          <p:cNvSpPr txBox="1"/>
          <p:nvPr/>
        </p:nvSpPr>
        <p:spPr>
          <a:xfrm>
            <a:off x="2286000" y="328957"/>
            <a:ext cx="4572000" cy="498663"/>
          </a:xfrm>
          <a:prstGeom prst="rect">
            <a:avLst/>
          </a:prstGeom>
          <a:noFill/>
        </p:spPr>
        <p:txBody>
          <a:bodyPr wrap="square">
            <a:spAutoFit/>
          </a:bodyPr>
          <a:lstStyle/>
          <a:p>
            <a:pPr algn="ctr">
              <a:lnSpc>
                <a:spcPct val="150000"/>
              </a:lnSpc>
            </a:pP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b. </a:t>
            </a:r>
            <a:r>
              <a:rPr lang="en-US" sz="2000" b="1" dirty="0" err="1">
                <a:solidFill>
                  <a:srgbClr val="005426"/>
                </a:solidFill>
                <a:effectLst/>
                <a:latin typeface="Arial" panose="020B0604020202020204" pitchFamily="34" charset="0"/>
                <a:ea typeface="Times New Roman" panose="02020603050405020304" pitchFamily="18" charset="0"/>
                <a:cs typeface="Arial" panose="020B0604020202020204" pitchFamily="34" charset="0"/>
              </a:rPr>
              <a:t>Lời</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5426"/>
                </a:solidFill>
                <a:effectLst/>
                <a:latin typeface="Arial" panose="020B0604020202020204" pitchFamily="34" charset="0"/>
                <a:ea typeface="Times New Roman" panose="02020603050405020304" pitchFamily="18" charset="0"/>
                <a:cs typeface="Arial" panose="020B0604020202020204" pitchFamily="34" charset="0"/>
              </a:rPr>
              <a:t>thoại</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11" name="Rectangle 10">
            <a:extLst>
              <a:ext uri="{FF2B5EF4-FFF2-40B4-BE49-F238E27FC236}">
                <a16:creationId xmlns:a16="http://schemas.microsoft.com/office/drawing/2014/main" xmlns="" id="{2C932C16-1F06-7D76-9842-9264574A6C4C}"/>
              </a:ext>
            </a:extLst>
          </p:cNvPr>
          <p:cNvSpPr/>
          <p:nvPr/>
        </p:nvSpPr>
        <p:spPr>
          <a:xfrm>
            <a:off x="1089764" y="989555"/>
            <a:ext cx="2582449" cy="8950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Lời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kể</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chuyện</a:t>
            </a:r>
            <a:endParaRPr lang="en-US" sz="20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xmlns="" id="{097E9C60-2064-0B40-66C7-43B359599953}"/>
              </a:ext>
            </a:extLst>
          </p:cNvPr>
          <p:cNvSpPr/>
          <p:nvPr/>
        </p:nvSpPr>
        <p:spPr>
          <a:xfrm>
            <a:off x="5597047" y="989555"/>
            <a:ext cx="2582449" cy="90561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Lời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thoại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nội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tâm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endParaRPr lang="en-US" sz="2000" dirty="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xmlns="" id="{60968E5A-DB14-D501-2CA7-4AE5D8B8BEA5}"/>
              </a:ext>
            </a:extLst>
          </p:cNvPr>
          <p:cNvCxnSpPr>
            <a:cxnSpLocks/>
          </p:cNvCxnSpPr>
          <p:nvPr/>
        </p:nvCxnSpPr>
        <p:spPr>
          <a:xfrm>
            <a:off x="4572000" y="1290180"/>
            <a:ext cx="0" cy="2317316"/>
          </a:xfrm>
          <a:prstGeom prst="line">
            <a:avLst/>
          </a:prstGeom>
          <a:ln w="19050">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xmlns="" id="{8FABFB29-91D4-6950-8878-4EF5461045FA}"/>
              </a:ext>
            </a:extLst>
          </p:cNvPr>
          <p:cNvSpPr txBox="1"/>
          <p:nvPr/>
        </p:nvSpPr>
        <p:spPr>
          <a:xfrm>
            <a:off x="156575" y="1971329"/>
            <a:ext cx="4258849" cy="188199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cs typeface="Arial" panose="020B0604020202020204" pitchFamily="34" charset="0"/>
              </a:rPr>
              <a:t>T</a:t>
            </a:r>
            <a:r>
              <a:rPr lang="vi-VN" sz="2000" dirty="0">
                <a:effectLst/>
                <a:latin typeface="Arial" panose="020B0604020202020204" pitchFamily="34" charset="0"/>
                <a:ea typeface="Times New Roman" panose="02020603050405020304" pitchFamily="18" charset="0"/>
                <a:cs typeface="Arial" panose="020B0604020202020204" pitchFamily="34" charset="0"/>
              </a:rPr>
              <a:t>ả thiên nhiên để ngụ ý cảm xúc con người</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a:p>
            <a:pPr marL="342900" indent="-342900">
              <a:lnSpc>
                <a:spcPct val="150000"/>
              </a:lnSpc>
              <a:buFont typeface="Arial" panose="020B0604020202020204" pitchFamily="34" charset="0"/>
              <a:buChar char="•"/>
            </a:pPr>
            <a:r>
              <a:rPr lang="en-US" sz="2000" dirty="0">
                <a:latin typeface="Arial" panose="020B0604020202020204" pitchFamily="34" charset="0"/>
                <a:ea typeface="Times New Roman" panose="02020603050405020304" pitchFamily="18" charset="0"/>
                <a:cs typeface="Arial" panose="020B0604020202020204" pitchFamily="34" charset="0"/>
              </a:rPr>
              <a:t>K</a:t>
            </a:r>
            <a:r>
              <a:rPr lang="vi-VN" sz="2000" dirty="0">
                <a:effectLst/>
                <a:latin typeface="Arial" panose="020B0604020202020204" pitchFamily="34" charset="0"/>
                <a:ea typeface="Times New Roman" panose="02020603050405020304" pitchFamily="18" charset="0"/>
                <a:cs typeface="Arial" panose="020B0604020202020204" pitchFamily="34" charset="0"/>
              </a:rPr>
              <a:t>ể hành động và diễn biến tâm lí nhân vật</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474D9EAD-32C1-19CB-B978-DC7021599BEA}"/>
              </a:ext>
            </a:extLst>
          </p:cNvPr>
          <p:cNvSpPr txBox="1"/>
          <p:nvPr/>
        </p:nvSpPr>
        <p:spPr>
          <a:xfrm>
            <a:off x="4801644" y="1975243"/>
            <a:ext cx="4112711" cy="49699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4 câu thơ trong dấu ngoặc kép</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7" name="Arrow: Notched Right 16">
            <a:extLst>
              <a:ext uri="{FF2B5EF4-FFF2-40B4-BE49-F238E27FC236}">
                <a16:creationId xmlns:a16="http://schemas.microsoft.com/office/drawing/2014/main" xmlns="" id="{EFB6168C-D663-127C-BFFD-A399D117CB3E}"/>
              </a:ext>
            </a:extLst>
          </p:cNvPr>
          <p:cNvSpPr/>
          <p:nvPr/>
        </p:nvSpPr>
        <p:spPr>
          <a:xfrm>
            <a:off x="250523" y="4160914"/>
            <a:ext cx="713983" cy="513567"/>
          </a:xfrm>
          <a:prstGeom prst="notched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76723F63-C44D-A8AD-E956-94C64BD5C83C}"/>
              </a:ext>
            </a:extLst>
          </p:cNvPr>
          <p:cNvSpPr txBox="1"/>
          <p:nvPr/>
        </p:nvSpPr>
        <p:spPr>
          <a:xfrm>
            <a:off x="1020872" y="3940050"/>
            <a:ext cx="8054236" cy="958660"/>
          </a:xfrm>
          <a:prstGeom prst="rect">
            <a:avLst/>
          </a:prstGeom>
          <a:noFill/>
        </p:spPr>
        <p:txBody>
          <a:bodyPr wrap="square">
            <a:spAutoFit/>
          </a:bodyPr>
          <a:lstStyle/>
          <a:p>
            <a:pP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Con người nội cảm – con người với những cảm xúc tinh tế, phức tạp nhờ đó được biểu đạt sâu sắc, trọn vẹn</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barn(inVertical)">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barn(inVertical)">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7" grpId="0" animBg="1"/>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491"/>
        <p:cNvGrpSpPr/>
        <p:nvPr/>
      </p:nvGrpSpPr>
      <p:grpSpPr>
        <a:xfrm>
          <a:off x="0" y="0"/>
          <a:ext cx="0" cy="0"/>
          <a:chOff x="0" y="0"/>
          <a:chExt cx="0" cy="0"/>
        </a:xfrm>
      </p:grpSpPr>
      <p:sp>
        <p:nvSpPr>
          <p:cNvPr id="15" name="TextBox 14">
            <a:extLst>
              <a:ext uri="{FF2B5EF4-FFF2-40B4-BE49-F238E27FC236}">
                <a16:creationId xmlns:a16="http://schemas.microsoft.com/office/drawing/2014/main" xmlns="" id="{E71E1290-0AB2-1727-B811-640377FC98F2}"/>
              </a:ext>
            </a:extLst>
          </p:cNvPr>
          <p:cNvSpPr txBox="1"/>
          <p:nvPr/>
        </p:nvSpPr>
        <p:spPr>
          <a:xfrm>
            <a:off x="1487466" y="381517"/>
            <a:ext cx="6169068" cy="496996"/>
          </a:xfrm>
          <a:prstGeom prst="rect">
            <a:avLst/>
          </a:prstGeom>
          <a:noFill/>
        </p:spPr>
        <p:txBody>
          <a:bodyPr wrap="square">
            <a:spAutoFit/>
          </a:bodyPr>
          <a:lstStyle/>
          <a:p>
            <a:pPr algn="ctr">
              <a:lnSpc>
                <a:spcPct val="150000"/>
              </a:lnSpc>
            </a:pPr>
            <a:r>
              <a:rPr lang="vi-VN"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c. Cảm xúc, suy nghĩ trong lời nói của nhân vật</a:t>
            </a:r>
            <a:r>
              <a:rPr lang="en-US" sz="20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rgbClr val="005426"/>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DEF78ADE-2D75-3322-C00C-984989165B8D}"/>
              </a:ext>
            </a:extLst>
          </p:cNvPr>
          <p:cNvSpPr/>
          <p:nvPr/>
        </p:nvSpPr>
        <p:spPr>
          <a:xfrm>
            <a:off x="4572000" y="1089082"/>
            <a:ext cx="4307332" cy="85381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mà đến thế thì thôi</a:t>
            </a:r>
            <a:endPar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Đời phồn hoa cũng là đời bỏ đi</a:t>
            </a: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CBA18A6E-C522-940F-64DA-7FA438E79E23}"/>
              </a:ext>
            </a:extLst>
          </p:cNvPr>
          <p:cNvSpPr txBox="1"/>
          <p:nvPr/>
        </p:nvSpPr>
        <p:spPr>
          <a:xfrm>
            <a:off x="325675" y="951867"/>
            <a:ext cx="4158641" cy="258532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b="1" dirty="0" smtClean="0">
                <a:latin typeface="Arial" panose="020B0604020202020204" pitchFamily="34" charset="0"/>
                <a:ea typeface="Times New Roman" panose="02020603050405020304" pitchFamily="18" charset="0"/>
                <a:cs typeface="Arial" panose="020B0604020202020204" pitchFamily="34" charset="0"/>
              </a:rPr>
              <a:t>X</a:t>
            </a:r>
            <a:r>
              <a:rPr lang="vi-VN" sz="1800" b="1" dirty="0">
                <a:effectLst/>
                <a:latin typeface="Arial" panose="020B0604020202020204" pitchFamily="34" charset="0"/>
                <a:ea typeface="Times New Roman" panose="02020603050405020304" pitchFamily="18" charset="0"/>
                <a:cs typeface="Arial" panose="020B0604020202020204" pitchFamily="34" charset="0"/>
              </a:rPr>
              <a:t>ót xa, thương cảm </a:t>
            </a:r>
            <a:r>
              <a:rPr lang="vi-VN" sz="1800" dirty="0">
                <a:effectLst/>
                <a:latin typeface="Arial" panose="020B0604020202020204" pitchFamily="34" charset="0"/>
                <a:ea typeface="Times New Roman" panose="02020603050405020304" pitchFamily="18" charset="0"/>
                <a:cs typeface="Arial" panose="020B0604020202020204" pitchFamily="34" charset="0"/>
              </a:rPr>
              <a:t>cho thân phận nàng Đạm Tiên nhan sắc, tài hoa mà bạc mệnh</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50000"/>
              </a:lnSpc>
              <a:buFont typeface="Arial" panose="020B0604020202020204" pitchFamily="34" charset="0"/>
              <a:buChar char="•"/>
            </a:pPr>
            <a:r>
              <a:rPr lang="vi-VN" sz="1800" b="1" dirty="0">
                <a:effectLst/>
                <a:latin typeface="Arial" panose="020B0604020202020204" pitchFamily="34" charset="0"/>
                <a:ea typeface="Times New Roman" panose="02020603050405020304" pitchFamily="18" charset="0"/>
                <a:cs typeface="Arial" panose="020B0604020202020204" pitchFamily="34" charset="0"/>
              </a:rPr>
              <a:t>Tâm trạng</a:t>
            </a:r>
            <a:r>
              <a:rPr lang="en-US" sz="1800" dirty="0">
                <a:effectLst/>
                <a:latin typeface="Arial" panose="020B0604020202020204" pitchFamily="34" charset="0"/>
                <a:ea typeface="Times New Roman" panose="02020603050405020304" pitchFamily="18" charset="0"/>
                <a:cs typeface="Arial" panose="020B0604020202020204" pitchFamily="34" charset="0"/>
              </a:rPr>
              <a:t>:</a:t>
            </a:r>
            <a:r>
              <a:rPr lang="vi-VN" sz="1800" dirty="0">
                <a:effectLst/>
                <a:latin typeface="Arial" panose="020B0604020202020204" pitchFamily="34" charset="0"/>
                <a:ea typeface="Times New Roman" panose="02020603050405020304" pitchFamily="18" charset="0"/>
                <a:cs typeface="Arial" panose="020B0604020202020204" pitchFamily="34" charset="0"/>
              </a:rPr>
              <a:t> bồi hồi, khắc khoải vừa có nỗi âu lo vừa có niềm mong ước, hi vọng khi nghĩ về Kim Trọng</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9" name="Rectangle: Rounded Corners 18">
            <a:extLst>
              <a:ext uri="{FF2B5EF4-FFF2-40B4-BE49-F238E27FC236}">
                <a16:creationId xmlns:a16="http://schemas.microsoft.com/office/drawing/2014/main" xmlns="" id="{B93133EF-AEC0-8712-CBF0-CDF4851956F3}"/>
              </a:ext>
            </a:extLst>
          </p:cNvPr>
          <p:cNvSpPr/>
          <p:nvPr/>
        </p:nvSpPr>
        <p:spPr>
          <a:xfrm>
            <a:off x="4696855" y="2437496"/>
            <a:ext cx="4307333" cy="85381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đâu gặp gỡ làm chi</a:t>
            </a:r>
            <a:endPar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vi-VN"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Trăm năm biết có duyên gì hay không?</a:t>
            </a:r>
            <a:r>
              <a:rPr lang="en-US" sz="18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xmlns="" id="{7F184EED-2D9C-B886-2207-BA4B9A74328B}"/>
              </a:ext>
            </a:extLst>
          </p:cNvPr>
          <p:cNvSpPr/>
          <p:nvPr/>
        </p:nvSpPr>
        <p:spPr>
          <a:xfrm>
            <a:off x="5556455" y="1293556"/>
            <a:ext cx="1275735" cy="1137469"/>
          </a:xfrm>
          <a:prstGeom prst="snip2SameRect">
            <a:avLst/>
          </a:pr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4400" b="1" dirty="0">
              <a:latin typeface="Arial" panose="020B0604020202020204" pitchFamily="34" charset="0"/>
              <a:cs typeface="Arial" panose="020B0604020202020204" pitchFamily="34" charset="0"/>
            </a:endParaRPr>
          </a:p>
        </p:txBody>
      </p:sp>
      <p:sp>
        <p:nvSpPr>
          <p:cNvPr id="6" name="Rectangle: Top Corners Snipped 5">
            <a:extLst>
              <a:ext uri="{FF2B5EF4-FFF2-40B4-BE49-F238E27FC236}">
                <a16:creationId xmlns:a16="http://schemas.microsoft.com/office/drawing/2014/main" xmlns="" id="{1C83B000-9611-B67F-6975-7B78C79D4AA5}"/>
              </a:ext>
            </a:extLst>
          </p:cNvPr>
          <p:cNvSpPr/>
          <p:nvPr/>
        </p:nvSpPr>
        <p:spPr>
          <a:xfrm>
            <a:off x="5486401" y="1347634"/>
            <a:ext cx="1275735" cy="1137469"/>
          </a:xfrm>
          <a:prstGeom prst="snip2SameRect">
            <a:avLst/>
          </a:prstGeom>
          <a:solidFill>
            <a:schemeClr val="accent6">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005426"/>
                </a:solidFill>
                <a:latin typeface="Arial" panose="020B0604020202020204" pitchFamily="34" charset="0"/>
                <a:cs typeface="Arial" panose="020B0604020202020204" pitchFamily="34" charset="0"/>
              </a:rPr>
              <a:t>A.</a:t>
            </a:r>
            <a:endParaRPr lang="en-US" sz="4400" b="1" dirty="0">
              <a:solidFill>
                <a:srgbClr val="00542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C932B9FC-D51B-6A5D-9E91-233B69B6047E}"/>
              </a:ext>
            </a:extLst>
          </p:cNvPr>
          <p:cNvSpPr txBox="1"/>
          <p:nvPr/>
        </p:nvSpPr>
        <p:spPr>
          <a:xfrm>
            <a:off x="3089788" y="2883308"/>
            <a:ext cx="6194322" cy="646331"/>
          </a:xfrm>
          <a:prstGeom prst="rect">
            <a:avLst/>
          </a:prstGeom>
          <a:noFill/>
        </p:spPr>
        <p:txBody>
          <a:bodyPr wrap="square" rtlCol="0">
            <a:spAutoFit/>
          </a:bodyPr>
          <a:lstStyle/>
          <a:p>
            <a:pPr algn="ctr"/>
            <a:r>
              <a:rPr lang="en-US" sz="3600" b="1" dirty="0">
                <a:solidFill>
                  <a:srgbClr val="005426"/>
                </a:solidFill>
                <a:latin typeface="Arial" panose="020B0604020202020204" pitchFamily="34" charset="0"/>
                <a:cs typeface="Arial" panose="020B0604020202020204" pitchFamily="34" charset="0"/>
              </a:rPr>
              <a:t>GIỚI THIỆU BÀI HỌC.</a:t>
            </a:r>
          </a:p>
        </p:txBody>
      </p:sp>
      <p:pic>
        <p:nvPicPr>
          <p:cNvPr id="4" name="Picture 3">
            <a:extLst>
              <a:ext uri="{FF2B5EF4-FFF2-40B4-BE49-F238E27FC236}">
                <a16:creationId xmlns:a16="http://schemas.microsoft.com/office/drawing/2014/main" xmlns="" id="{2D13B96F-7857-90CD-E348-FE6541AF686D}"/>
              </a:ext>
            </a:extLst>
          </p:cNvPr>
          <p:cNvPicPr>
            <a:picLocks noChangeAspect="1"/>
          </p:cNvPicPr>
          <p:nvPr/>
        </p:nvPicPr>
        <p:blipFill rotWithShape="1">
          <a:blip r:embed="rId3"/>
          <a:srcRect l="31937" t="53333" r="44031" b="-1649"/>
          <a:stretch/>
        </p:blipFill>
        <p:spPr>
          <a:xfrm>
            <a:off x="81116" y="567070"/>
            <a:ext cx="3392130" cy="3836066"/>
          </a:xfrm>
          <a:prstGeom prst="rect">
            <a:avLst/>
          </a:prstGeom>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7" name="TextBox 6">
            <a:extLst>
              <a:ext uri="{FF2B5EF4-FFF2-40B4-BE49-F238E27FC236}">
                <a16:creationId xmlns:a16="http://schemas.microsoft.com/office/drawing/2014/main" xmlns="" id="{C932B9FC-D51B-6A5D-9E91-233B69B6047E}"/>
              </a:ext>
            </a:extLst>
          </p:cNvPr>
          <p:cNvSpPr txBox="1"/>
          <p:nvPr/>
        </p:nvSpPr>
        <p:spPr>
          <a:xfrm>
            <a:off x="-633957" y="2826775"/>
            <a:ext cx="6194322" cy="646331"/>
          </a:xfrm>
          <a:prstGeom prst="rect">
            <a:avLst/>
          </a:prstGeom>
          <a:noFill/>
        </p:spPr>
        <p:txBody>
          <a:bodyPr wrap="square" rtlCol="0">
            <a:spAutoFit/>
          </a:bodyPr>
          <a:lstStyle/>
          <a:p>
            <a:pPr algn="ctr"/>
            <a:r>
              <a:rPr lang="en-US" sz="3600" b="1" dirty="0">
                <a:solidFill>
                  <a:srgbClr val="005426"/>
                </a:solidFill>
                <a:latin typeface="Arial" panose="020B0604020202020204" pitchFamily="34" charset="0"/>
                <a:cs typeface="Arial" panose="020B0604020202020204" pitchFamily="34" charset="0"/>
              </a:rPr>
              <a:t>TỔNG KẾT.</a:t>
            </a:r>
          </a:p>
        </p:txBody>
      </p:sp>
      <p:sp>
        <p:nvSpPr>
          <p:cNvPr id="4" name="Rectangle: Top Corners Snipped 3">
            <a:extLst>
              <a:ext uri="{FF2B5EF4-FFF2-40B4-BE49-F238E27FC236}">
                <a16:creationId xmlns:a16="http://schemas.microsoft.com/office/drawing/2014/main" xmlns="" id="{C0058A55-2C1F-E8A0-FF4B-E101C38ED590}"/>
              </a:ext>
            </a:extLst>
          </p:cNvPr>
          <p:cNvSpPr/>
          <p:nvPr/>
        </p:nvSpPr>
        <p:spPr>
          <a:xfrm>
            <a:off x="1825337" y="1238251"/>
            <a:ext cx="1275735" cy="1137469"/>
          </a:xfrm>
          <a:prstGeom prst="snip2SameRect">
            <a:avLst/>
          </a:pr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4400" b="1" dirty="0">
              <a:latin typeface="Arial" panose="020B0604020202020204" pitchFamily="34" charset="0"/>
              <a:cs typeface="Arial" panose="020B0604020202020204" pitchFamily="34" charset="0"/>
            </a:endParaRPr>
          </a:p>
        </p:txBody>
      </p:sp>
      <p:sp>
        <p:nvSpPr>
          <p:cNvPr id="5" name="Rectangle: Top Corners Snipped 4">
            <a:extLst>
              <a:ext uri="{FF2B5EF4-FFF2-40B4-BE49-F238E27FC236}">
                <a16:creationId xmlns:a16="http://schemas.microsoft.com/office/drawing/2014/main" xmlns="" id="{FBF0A4CF-1CE8-8A5A-5231-E05D534615F6}"/>
              </a:ext>
            </a:extLst>
          </p:cNvPr>
          <p:cNvSpPr/>
          <p:nvPr/>
        </p:nvSpPr>
        <p:spPr>
          <a:xfrm>
            <a:off x="1755283" y="1292329"/>
            <a:ext cx="1275735" cy="1137469"/>
          </a:xfrm>
          <a:prstGeom prst="snip2SameRect">
            <a:avLst/>
          </a:prstGeom>
          <a:solidFill>
            <a:schemeClr val="accent6">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rgbClr val="005426"/>
                </a:solidFill>
                <a:latin typeface="Arial" panose="020B0604020202020204" pitchFamily="34" charset="0"/>
                <a:cs typeface="Arial" panose="020B0604020202020204" pitchFamily="34" charset="0"/>
              </a:rPr>
              <a:t>III.</a:t>
            </a:r>
            <a:endParaRPr lang="en-US" sz="4400" b="1" dirty="0">
              <a:solidFill>
                <a:srgbClr val="005426"/>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40B18400-BD0C-3341-174E-04DE892D4A05}"/>
              </a:ext>
            </a:extLst>
          </p:cNvPr>
          <p:cNvPicPr>
            <a:picLocks noChangeAspect="1"/>
          </p:cNvPicPr>
          <p:nvPr/>
        </p:nvPicPr>
        <p:blipFill rotWithShape="1">
          <a:blip r:embed="rId3"/>
          <a:srcRect t="51613" r="70807"/>
          <a:stretch/>
        </p:blipFill>
        <p:spPr>
          <a:xfrm>
            <a:off x="4288314" y="514007"/>
            <a:ext cx="4414239" cy="4115485"/>
          </a:xfrm>
          <a:prstGeom prst="rect">
            <a:avLst/>
          </a:prstGeom>
        </p:spPr>
      </p:pic>
    </p:spTree>
    <p:extLst>
      <p:ext uri="{BB962C8B-B14F-4D97-AF65-F5344CB8AC3E}">
        <p14:creationId xmlns:p14="http://schemas.microsoft.com/office/powerpoint/2010/main" val="1159224552"/>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51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5B33FE8C-F4A4-E94A-08FB-FAF9E1E75223}"/>
              </a:ext>
            </a:extLst>
          </p:cNvPr>
          <p:cNvSpPr/>
          <p:nvPr/>
        </p:nvSpPr>
        <p:spPr>
          <a:xfrm>
            <a:off x="3250504" y="501041"/>
            <a:ext cx="2642992" cy="8016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accent6"/>
                </a:solidFill>
              </a:rPr>
              <a:t>1. </a:t>
            </a:r>
            <a:r>
              <a:rPr lang="en-US" sz="2400" b="1" dirty="0" err="1">
                <a:solidFill>
                  <a:schemeClr val="accent6"/>
                </a:solidFill>
              </a:rPr>
              <a:t>Nội</a:t>
            </a:r>
            <a:r>
              <a:rPr lang="en-US" sz="2400" b="1" dirty="0">
                <a:solidFill>
                  <a:schemeClr val="accent6"/>
                </a:solidFill>
              </a:rPr>
              <a:t> dung.</a:t>
            </a:r>
          </a:p>
        </p:txBody>
      </p:sp>
      <p:pic>
        <p:nvPicPr>
          <p:cNvPr id="5" name="Picture 2" descr="Từ Berkeley, California (Mỹ): Ngày Tết đọc Kiều, bàn chuyện Thúy Vân">
            <a:extLst>
              <a:ext uri="{FF2B5EF4-FFF2-40B4-BE49-F238E27FC236}">
                <a16:creationId xmlns:a16="http://schemas.microsoft.com/office/drawing/2014/main" xmlns="" id="{9A5BB0EE-2E72-FE1A-91F9-F35BCDA2BF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1" b="9308"/>
          <a:stretch/>
        </p:blipFill>
        <p:spPr bwMode="auto">
          <a:xfrm>
            <a:off x="6288066" y="1353454"/>
            <a:ext cx="2329841" cy="3118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D14D3AF-D874-F1E7-215D-9F32A52126FB}"/>
              </a:ext>
            </a:extLst>
          </p:cNvPr>
          <p:cNvSpPr txBox="1"/>
          <p:nvPr/>
        </p:nvSpPr>
        <p:spPr>
          <a:xfrm>
            <a:off x="469726" y="1741116"/>
            <a:ext cx="5561555"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effectLst/>
                <a:latin typeface="Arial" panose="020B0604020202020204" pitchFamily="34" charset="0"/>
                <a:ea typeface="Times New Roman" panose="02020603050405020304" pitchFamily="18" charset="0"/>
                <a:cs typeface="Arial" panose="020B0604020202020204" pitchFamily="34" charset="0"/>
              </a:rPr>
              <a:t>Chủ đề: </a:t>
            </a:r>
            <a:r>
              <a:rPr lang="vi-VN" sz="2000" dirty="0">
                <a:effectLst/>
                <a:latin typeface="Arial" panose="020B0604020202020204" pitchFamily="34" charset="0"/>
                <a:ea typeface="Times New Roman" panose="02020603050405020304" pitchFamily="18" charset="0"/>
                <a:cs typeface="Arial" panose="020B0604020202020204" pitchFamily="34" charset="0"/>
              </a:rPr>
              <a:t>Nguyễn Du đã ngợi ca vẻ đẹp của tuổi trẻ và tình yêu tự do.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Tác giả đã thể hiện sự đồng cảm, đồng tình với khát vọng tình yêu; thái độ trân trọng con người, đặc biệt là người phụ nữ.</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53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69C5F0-25EF-FB7C-A522-962DFB98EEA1}"/>
              </a:ext>
            </a:extLst>
          </p:cNvPr>
          <p:cNvSpPr/>
          <p:nvPr/>
        </p:nvSpPr>
        <p:spPr>
          <a:xfrm>
            <a:off x="160226" y="356989"/>
            <a:ext cx="2184763" cy="7014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400" b="1" dirty="0">
                <a:solidFill>
                  <a:schemeClr val="accent6"/>
                </a:solidFill>
              </a:rPr>
              <a:t>2. </a:t>
            </a:r>
            <a:r>
              <a:rPr lang="en-US" sz="2400" b="1" dirty="0" err="1">
                <a:solidFill>
                  <a:schemeClr val="accent6"/>
                </a:solidFill>
              </a:rPr>
              <a:t>Nghệ</a:t>
            </a:r>
            <a:r>
              <a:rPr lang="en-US" sz="2400" b="1" dirty="0">
                <a:solidFill>
                  <a:schemeClr val="accent6"/>
                </a:solidFill>
              </a:rPr>
              <a:t> </a:t>
            </a:r>
            <a:r>
              <a:rPr lang="en-US" sz="2400" b="1" dirty="0" err="1">
                <a:solidFill>
                  <a:schemeClr val="accent6"/>
                </a:solidFill>
              </a:rPr>
              <a:t>thuật</a:t>
            </a:r>
            <a:endParaRPr lang="en-US" sz="2400" b="1" dirty="0">
              <a:solidFill>
                <a:schemeClr val="accent6"/>
              </a:solidFill>
            </a:endParaRPr>
          </a:p>
        </p:txBody>
      </p:sp>
      <p:sp>
        <p:nvSpPr>
          <p:cNvPr id="5" name="Rectangle: Rounded Corners 4">
            <a:extLst>
              <a:ext uri="{FF2B5EF4-FFF2-40B4-BE49-F238E27FC236}">
                <a16:creationId xmlns:a16="http://schemas.microsoft.com/office/drawing/2014/main" xmlns="" id="{B88F154F-E2FB-EA3D-E2E2-1FE76004E7E1}"/>
              </a:ext>
            </a:extLst>
          </p:cNvPr>
          <p:cNvSpPr/>
          <p:nvPr/>
        </p:nvSpPr>
        <p:spPr>
          <a:xfrm>
            <a:off x="1367816" y="2369377"/>
            <a:ext cx="1528176" cy="139691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rPr>
              <a:t>Nghệ</a:t>
            </a:r>
            <a:r>
              <a:rPr lang="en-US" sz="1800" dirty="0">
                <a:solidFill>
                  <a:schemeClr val="tx1"/>
                </a:solidFill>
              </a:rPr>
              <a:t> </a:t>
            </a:r>
            <a:r>
              <a:rPr lang="en-US" sz="1800" dirty="0" err="1">
                <a:solidFill>
                  <a:schemeClr val="tx1"/>
                </a:solidFill>
              </a:rPr>
              <a:t>thuật</a:t>
            </a:r>
            <a:r>
              <a:rPr lang="en-US" sz="1800" dirty="0">
                <a:solidFill>
                  <a:schemeClr val="tx1"/>
                </a:solidFill>
              </a:rPr>
              <a:t> </a:t>
            </a:r>
            <a:r>
              <a:rPr lang="en-US" sz="1800" dirty="0" err="1">
                <a:solidFill>
                  <a:schemeClr val="tx1"/>
                </a:solidFill>
              </a:rPr>
              <a:t>xây</a:t>
            </a:r>
            <a:r>
              <a:rPr lang="en-US" sz="1800" dirty="0">
                <a:solidFill>
                  <a:schemeClr val="tx1"/>
                </a:solidFill>
              </a:rPr>
              <a:t> </a:t>
            </a:r>
            <a:r>
              <a:rPr lang="en-US" sz="1800" dirty="0" err="1">
                <a:solidFill>
                  <a:schemeClr val="tx1"/>
                </a:solidFill>
              </a:rPr>
              <a:t>dựng</a:t>
            </a:r>
            <a:r>
              <a:rPr lang="en-US" sz="1800" dirty="0">
                <a:solidFill>
                  <a:schemeClr val="tx1"/>
                </a:solidFill>
              </a:rPr>
              <a:t> </a:t>
            </a:r>
            <a:r>
              <a:rPr lang="en-US" sz="1800" dirty="0" err="1">
                <a:solidFill>
                  <a:schemeClr val="tx1"/>
                </a:solidFill>
              </a:rPr>
              <a:t>nhân</a:t>
            </a:r>
            <a:r>
              <a:rPr lang="en-US" sz="1800" dirty="0">
                <a:solidFill>
                  <a:schemeClr val="tx1"/>
                </a:solidFill>
              </a:rPr>
              <a:t> </a:t>
            </a:r>
            <a:r>
              <a:rPr lang="en-US" sz="1800" dirty="0" err="1">
                <a:solidFill>
                  <a:schemeClr val="tx1"/>
                </a:solidFill>
              </a:rPr>
              <a:t>vật</a:t>
            </a:r>
            <a:endParaRPr lang="en-US" sz="1800" dirty="0">
              <a:solidFill>
                <a:schemeClr val="tx1"/>
              </a:solidFill>
            </a:endParaRPr>
          </a:p>
        </p:txBody>
      </p:sp>
      <p:sp>
        <p:nvSpPr>
          <p:cNvPr id="7" name="Rectangle 6">
            <a:extLst>
              <a:ext uri="{FF2B5EF4-FFF2-40B4-BE49-F238E27FC236}">
                <a16:creationId xmlns:a16="http://schemas.microsoft.com/office/drawing/2014/main" xmlns="" id="{D103D3EA-5155-9CEA-EF6D-16AF86ED4855}"/>
              </a:ext>
            </a:extLst>
          </p:cNvPr>
          <p:cNvSpPr/>
          <p:nvPr/>
        </p:nvSpPr>
        <p:spPr>
          <a:xfrm>
            <a:off x="3394553" y="1058447"/>
            <a:ext cx="5599133" cy="189743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latin typeface="Arial" panose="020B0604020202020204" pitchFamily="34" charset="0"/>
                <a:ea typeface="Times New Roman" panose="02020603050405020304" pitchFamily="18" charset="0"/>
                <a:cs typeface="Arial" panose="020B0604020202020204" pitchFamily="34" charset="0"/>
              </a:rPr>
              <a:t>C</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ác nhân vật (Kim Trọng, Thuý Kiều) đã được khắc hoạ ở cả hai phương diện “con người bên ngoài” (ngoại hình, lời nói, cử chỉ, hành động) và “con người bên trong” (cảm xúc, suy nghĩ). </a:t>
            </a:r>
            <a:endParaRPr lang="en-US"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BDCC94E6-BAA2-8CEB-097F-13AB196CEEAE}"/>
              </a:ext>
            </a:extLst>
          </p:cNvPr>
          <p:cNvSpPr/>
          <p:nvPr/>
        </p:nvSpPr>
        <p:spPr>
          <a:xfrm>
            <a:off x="3394553" y="3256768"/>
            <a:ext cx="5599133" cy="17299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chemeClr val="tx1"/>
                </a:solidFill>
                <a:latin typeface="Arial" panose="020B0604020202020204" pitchFamily="34" charset="0"/>
                <a:ea typeface="Times New Roman" panose="02020603050405020304" pitchFamily="18" charset="0"/>
                <a:cs typeface="Arial" panose="020B0604020202020204" pitchFamily="34" charset="0"/>
              </a:rPr>
              <a:t>K</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ết hợp nhiều phương tiện nghệ thuật để khắc hoạ nhân vật: bút pháp tả cảnh ngụ tình, lời kể và lời độc thoại nội tâm,...</a:t>
            </a:r>
            <a:endParaRPr lang="en-US" dirty="0">
              <a:solidFill>
                <a:schemeClr val="tx1"/>
              </a:solidFill>
              <a:latin typeface="Arial" panose="020B0604020202020204" pitchFamily="34" charset="0"/>
              <a:cs typeface="Arial" panose="020B0604020202020204" pitchFamily="34" charset="0"/>
            </a:endParaRPr>
          </a:p>
        </p:txBody>
      </p:sp>
      <p:cxnSp>
        <p:nvCxnSpPr>
          <p:cNvPr id="11" name="Connector: Elbow 10">
            <a:extLst>
              <a:ext uri="{FF2B5EF4-FFF2-40B4-BE49-F238E27FC236}">
                <a16:creationId xmlns:a16="http://schemas.microsoft.com/office/drawing/2014/main" xmlns="" id="{3925A8A7-BB1F-4BCF-4D5F-0076C487EEBC}"/>
              </a:ext>
            </a:extLst>
          </p:cNvPr>
          <p:cNvCxnSpPr>
            <a:cxnSpLocks/>
          </p:cNvCxnSpPr>
          <p:nvPr/>
        </p:nvCxnSpPr>
        <p:spPr>
          <a:xfrm rot="16200000" flipH="1">
            <a:off x="215289" y="1915307"/>
            <a:ext cx="2009386" cy="29566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CC0C4895-9296-13BF-7540-EE1B01C4F94E}"/>
              </a:ext>
            </a:extLst>
          </p:cNvPr>
          <p:cNvCxnSpPr/>
          <p:nvPr/>
        </p:nvCxnSpPr>
        <p:spPr>
          <a:xfrm>
            <a:off x="1072148" y="1058447"/>
            <a:ext cx="0" cy="4085053"/>
          </a:xfrm>
          <a:prstGeom prst="line">
            <a:avLst/>
          </a:prstGeom>
        </p:spPr>
        <p:style>
          <a:lnRef idx="1">
            <a:schemeClr val="dk1"/>
          </a:lnRef>
          <a:fillRef idx="0">
            <a:schemeClr val="dk1"/>
          </a:fillRef>
          <a:effectRef idx="0">
            <a:schemeClr val="dk1"/>
          </a:effectRef>
          <a:fontRef idx="minor">
            <a:schemeClr val="tx1"/>
          </a:fontRef>
        </p:style>
      </p:cxnSp>
      <p:cxnSp>
        <p:nvCxnSpPr>
          <p:cNvPr id="26" name="Connector: Elbow 25">
            <a:extLst>
              <a:ext uri="{FF2B5EF4-FFF2-40B4-BE49-F238E27FC236}">
                <a16:creationId xmlns:a16="http://schemas.microsoft.com/office/drawing/2014/main" xmlns="" id="{9865F09F-E885-7F5D-F71E-DE11E9DADE14}"/>
              </a:ext>
            </a:extLst>
          </p:cNvPr>
          <p:cNvCxnSpPr>
            <a:stCxn id="5" idx="3"/>
            <a:endCxn id="7" idx="1"/>
          </p:cNvCxnSpPr>
          <p:nvPr/>
        </p:nvCxnSpPr>
        <p:spPr>
          <a:xfrm flipV="1">
            <a:off x="2895992" y="2007165"/>
            <a:ext cx="498561" cy="106066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or: Elbow 27">
            <a:extLst>
              <a:ext uri="{FF2B5EF4-FFF2-40B4-BE49-F238E27FC236}">
                <a16:creationId xmlns:a16="http://schemas.microsoft.com/office/drawing/2014/main" xmlns="" id="{378B9781-2A31-6E51-D45E-37F2579746AD}"/>
              </a:ext>
            </a:extLst>
          </p:cNvPr>
          <p:cNvCxnSpPr>
            <a:stCxn id="5" idx="3"/>
            <a:endCxn id="8" idx="1"/>
          </p:cNvCxnSpPr>
          <p:nvPr/>
        </p:nvCxnSpPr>
        <p:spPr>
          <a:xfrm>
            <a:off x="2895992" y="3067834"/>
            <a:ext cx="498561" cy="105388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559"/>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625C4FF-D161-D8AA-4E94-42E0007B32C7}"/>
              </a:ext>
            </a:extLst>
          </p:cNvPr>
          <p:cNvSpPr/>
          <p:nvPr/>
        </p:nvSpPr>
        <p:spPr>
          <a:xfrm>
            <a:off x="1242556" y="1970503"/>
            <a:ext cx="1528176" cy="139691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err="1">
                <a:solidFill>
                  <a:schemeClr val="tx1"/>
                </a:solidFill>
              </a:rPr>
              <a:t>Nghệ</a:t>
            </a:r>
            <a:r>
              <a:rPr lang="en-US" sz="1800" dirty="0">
                <a:solidFill>
                  <a:schemeClr val="tx1"/>
                </a:solidFill>
              </a:rPr>
              <a:t> </a:t>
            </a:r>
            <a:r>
              <a:rPr lang="en-US" sz="1800" dirty="0" err="1">
                <a:solidFill>
                  <a:schemeClr val="tx1"/>
                </a:solidFill>
              </a:rPr>
              <a:t>thuật</a:t>
            </a:r>
            <a:r>
              <a:rPr lang="en-US" sz="1800" dirty="0">
                <a:solidFill>
                  <a:schemeClr val="tx1"/>
                </a:solidFill>
              </a:rPr>
              <a:t> </a:t>
            </a:r>
            <a:r>
              <a:rPr lang="en-US" sz="1800" dirty="0" err="1">
                <a:solidFill>
                  <a:schemeClr val="tx1"/>
                </a:solidFill>
              </a:rPr>
              <a:t>sử</a:t>
            </a:r>
            <a:r>
              <a:rPr lang="en-US" sz="1800" dirty="0">
                <a:solidFill>
                  <a:schemeClr val="tx1"/>
                </a:solidFill>
              </a:rPr>
              <a:t> </a:t>
            </a:r>
            <a:r>
              <a:rPr lang="en-US" sz="1800" dirty="0" err="1">
                <a:solidFill>
                  <a:schemeClr val="tx1"/>
                </a:solidFill>
              </a:rPr>
              <a:t>dụng</a:t>
            </a:r>
            <a:r>
              <a:rPr lang="en-US" sz="1800" dirty="0">
                <a:solidFill>
                  <a:schemeClr val="tx1"/>
                </a:solidFill>
              </a:rPr>
              <a:t> </a:t>
            </a:r>
            <a:r>
              <a:rPr lang="en-US" sz="1800" dirty="0" err="1">
                <a:solidFill>
                  <a:schemeClr val="tx1"/>
                </a:solidFill>
              </a:rPr>
              <a:t>ngôn</a:t>
            </a:r>
            <a:r>
              <a:rPr lang="en-US" sz="1800" dirty="0">
                <a:solidFill>
                  <a:schemeClr val="tx1"/>
                </a:solidFill>
              </a:rPr>
              <a:t> </a:t>
            </a:r>
            <a:r>
              <a:rPr lang="en-US" sz="1800" dirty="0" err="1">
                <a:solidFill>
                  <a:schemeClr val="tx1"/>
                </a:solidFill>
              </a:rPr>
              <a:t>ngữ</a:t>
            </a:r>
            <a:endParaRPr lang="en-US" sz="1800" dirty="0">
              <a:solidFill>
                <a:schemeClr val="tx1"/>
              </a:solidFill>
            </a:endParaRPr>
          </a:p>
        </p:txBody>
      </p:sp>
      <p:sp>
        <p:nvSpPr>
          <p:cNvPr id="7" name="Rectangle 6">
            <a:extLst>
              <a:ext uri="{FF2B5EF4-FFF2-40B4-BE49-F238E27FC236}">
                <a16:creationId xmlns:a16="http://schemas.microsoft.com/office/drawing/2014/main" xmlns="" id="{71F0DB7F-8021-5719-FE3D-27017A2D2CF5}"/>
              </a:ext>
            </a:extLst>
          </p:cNvPr>
          <p:cNvSpPr/>
          <p:nvPr/>
        </p:nvSpPr>
        <p:spPr>
          <a:xfrm>
            <a:off x="3394553" y="645088"/>
            <a:ext cx="5599133" cy="161141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800" dirty="0" err="1">
                <a:solidFill>
                  <a:schemeClr val="tx1"/>
                </a:solidFill>
                <a:latin typeface="Arial" panose="020B0604020202020204" pitchFamily="34" charset="0"/>
                <a:cs typeface="Arial" panose="020B0604020202020204" pitchFamily="34" charset="0"/>
              </a:rPr>
              <a:t>Sự</a:t>
            </a:r>
            <a:r>
              <a:rPr lang="en-US" sz="1800" dirty="0">
                <a:solidFill>
                  <a:schemeClr val="tx1"/>
                </a:solidFill>
                <a:latin typeface="Arial" panose="020B0604020202020204" pitchFamily="34"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đóng góp to lớn của Nguyễn Du đối với sự phát triển của ngôn ngữ văn học dân tộc. </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n-US" sz="1800" dirty="0">
                <a:solidFill>
                  <a:schemeClr val="tx1"/>
                </a:solidFill>
                <a:latin typeface="Arial" panose="020B0604020202020204" pitchFamily="34" charset="0"/>
                <a:ea typeface="Times New Roman" panose="02020603050405020304" pitchFamily="18" charset="0"/>
                <a:cs typeface="Arial" panose="020B0604020202020204" pitchFamily="34" charset="0"/>
              </a:rPr>
              <a:t>P</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hát huy được sự phong phú, kì diệu của tiếng Việt.</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xmlns="" id="{BFE23446-0A5D-89D3-BBCC-7078F72B243F}"/>
              </a:ext>
            </a:extLst>
          </p:cNvPr>
          <p:cNvSpPr/>
          <p:nvPr/>
        </p:nvSpPr>
        <p:spPr>
          <a:xfrm>
            <a:off x="3394553" y="2768252"/>
            <a:ext cx="5599133" cy="221841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ử dụng một cách sáng tạo các yếu tố ngôn ngữ vay mượn để làm giàu cho tiếng mẹ đẻ. </a:t>
            </a:r>
            <a:endPar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 thống từ Hán Việt</a:t>
            </a: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sử dụng theo xu hướng Việt hoá, kết hợp một cách nhuần nhuyễn với các từ thuần Việt.</a:t>
            </a:r>
            <a:endParaRPr lang="en-US" dirty="0">
              <a:solidFill>
                <a:schemeClr val="tx1"/>
              </a:solidFill>
              <a:latin typeface="Arial" panose="020B0604020202020204" pitchFamily="34" charset="0"/>
              <a:cs typeface="Arial" panose="020B0604020202020204" pitchFamily="34" charset="0"/>
            </a:endParaRPr>
          </a:p>
        </p:txBody>
      </p:sp>
      <p:cxnSp>
        <p:nvCxnSpPr>
          <p:cNvPr id="10" name="Connector: Elbow 9">
            <a:extLst>
              <a:ext uri="{FF2B5EF4-FFF2-40B4-BE49-F238E27FC236}">
                <a16:creationId xmlns:a16="http://schemas.microsoft.com/office/drawing/2014/main" xmlns="" id="{582F9802-086B-2EB5-E2E3-C21C7B288AB0}"/>
              </a:ext>
            </a:extLst>
          </p:cNvPr>
          <p:cNvCxnSpPr>
            <a:cxnSpLocks/>
            <a:endCxn id="6" idx="1"/>
          </p:cNvCxnSpPr>
          <p:nvPr/>
        </p:nvCxnSpPr>
        <p:spPr>
          <a:xfrm rot="16200000" flipH="1">
            <a:off x="-402856" y="1023548"/>
            <a:ext cx="2667002" cy="62382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xmlns="" id="{CA33207C-E77E-7227-8E2A-18963F4CCF18}"/>
              </a:ext>
            </a:extLst>
          </p:cNvPr>
          <p:cNvCxnSpPr>
            <a:cxnSpLocks/>
            <a:stCxn id="6" idx="3"/>
            <a:endCxn id="7" idx="1"/>
          </p:cNvCxnSpPr>
          <p:nvPr/>
        </p:nvCxnSpPr>
        <p:spPr>
          <a:xfrm flipV="1">
            <a:off x="2770732" y="1450796"/>
            <a:ext cx="623821" cy="1218164"/>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xmlns="" id="{EE37FFA6-6222-7EB8-A647-1F8935AE7017}"/>
              </a:ext>
            </a:extLst>
          </p:cNvPr>
          <p:cNvCxnSpPr>
            <a:stCxn id="6" idx="3"/>
            <a:endCxn id="8" idx="1"/>
          </p:cNvCxnSpPr>
          <p:nvPr/>
        </p:nvCxnSpPr>
        <p:spPr>
          <a:xfrm>
            <a:off x="2770732" y="2668960"/>
            <a:ext cx="623821" cy="1208500"/>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18" name="Google Shape;1858;p119">
            <a:extLst>
              <a:ext uri="{FF2B5EF4-FFF2-40B4-BE49-F238E27FC236}">
                <a16:creationId xmlns:a16="http://schemas.microsoft.com/office/drawing/2014/main" xmlns="" id="{DA7DE9FB-47CC-5AFB-4D10-B8F7AB79BBB9}"/>
              </a:ext>
            </a:extLst>
          </p:cNvPr>
          <p:cNvSpPr/>
          <p:nvPr/>
        </p:nvSpPr>
        <p:spPr>
          <a:xfrm rot="-9485847">
            <a:off x="-146472" y="3443441"/>
            <a:ext cx="1530411" cy="1623363"/>
          </a:xfrm>
          <a:custGeom>
            <a:avLst/>
            <a:gdLst/>
            <a:ahLst/>
            <a:cxnLst/>
            <a:rect l="l" t="t" r="r" b="b"/>
            <a:pathLst>
              <a:path w="18358" h="19473" extrusionOk="0">
                <a:moveTo>
                  <a:pt x="8261" y="191"/>
                </a:moveTo>
                <a:cubicBezTo>
                  <a:pt x="8488" y="191"/>
                  <a:pt x="8711" y="204"/>
                  <a:pt x="8915" y="244"/>
                </a:cubicBezTo>
                <a:cubicBezTo>
                  <a:pt x="8996" y="264"/>
                  <a:pt x="9185" y="228"/>
                  <a:pt x="9094" y="394"/>
                </a:cubicBezTo>
                <a:cubicBezTo>
                  <a:pt x="9068" y="446"/>
                  <a:pt x="8671" y="446"/>
                  <a:pt x="8616" y="452"/>
                </a:cubicBezTo>
                <a:cubicBezTo>
                  <a:pt x="8329" y="492"/>
                  <a:pt x="8043" y="527"/>
                  <a:pt x="7757" y="566"/>
                </a:cubicBezTo>
                <a:cubicBezTo>
                  <a:pt x="7184" y="638"/>
                  <a:pt x="6611" y="713"/>
                  <a:pt x="6039" y="781"/>
                </a:cubicBezTo>
                <a:cubicBezTo>
                  <a:pt x="5460" y="849"/>
                  <a:pt x="4877" y="927"/>
                  <a:pt x="4295" y="941"/>
                </a:cubicBezTo>
                <a:cubicBezTo>
                  <a:pt x="4037" y="946"/>
                  <a:pt x="3708" y="979"/>
                  <a:pt x="3396" y="979"/>
                </a:cubicBezTo>
                <a:cubicBezTo>
                  <a:pt x="3208" y="979"/>
                  <a:pt x="3025" y="967"/>
                  <a:pt x="2867" y="930"/>
                </a:cubicBezTo>
                <a:lnTo>
                  <a:pt x="2867" y="930"/>
                </a:lnTo>
                <a:cubicBezTo>
                  <a:pt x="3737" y="486"/>
                  <a:pt x="4796" y="374"/>
                  <a:pt x="5759" y="293"/>
                </a:cubicBezTo>
                <a:cubicBezTo>
                  <a:pt x="6263" y="251"/>
                  <a:pt x="6764" y="231"/>
                  <a:pt x="7269" y="225"/>
                </a:cubicBezTo>
                <a:cubicBezTo>
                  <a:pt x="7578" y="219"/>
                  <a:pt x="7924" y="191"/>
                  <a:pt x="8261" y="191"/>
                </a:cubicBezTo>
                <a:close/>
                <a:moveTo>
                  <a:pt x="6138" y="2642"/>
                </a:moveTo>
                <a:cubicBezTo>
                  <a:pt x="8181" y="2642"/>
                  <a:pt x="10207" y="3074"/>
                  <a:pt x="12194" y="3192"/>
                </a:cubicBezTo>
                <a:cubicBezTo>
                  <a:pt x="11813" y="3278"/>
                  <a:pt x="11423" y="3309"/>
                  <a:pt x="11030" y="3309"/>
                </a:cubicBezTo>
                <a:cubicBezTo>
                  <a:pt x="10246" y="3309"/>
                  <a:pt x="9449" y="3184"/>
                  <a:pt x="8677" y="3117"/>
                </a:cubicBezTo>
                <a:cubicBezTo>
                  <a:pt x="7435" y="3010"/>
                  <a:pt x="6198" y="2919"/>
                  <a:pt x="4972" y="2694"/>
                </a:cubicBezTo>
                <a:cubicBezTo>
                  <a:pt x="5361" y="2658"/>
                  <a:pt x="5750" y="2642"/>
                  <a:pt x="6138" y="2642"/>
                </a:cubicBezTo>
                <a:close/>
                <a:moveTo>
                  <a:pt x="7997" y="4278"/>
                </a:moveTo>
                <a:cubicBezTo>
                  <a:pt x="8724" y="4278"/>
                  <a:pt x="9471" y="4460"/>
                  <a:pt x="10128" y="4708"/>
                </a:cubicBezTo>
                <a:cubicBezTo>
                  <a:pt x="10587" y="4880"/>
                  <a:pt x="11030" y="5098"/>
                  <a:pt x="11449" y="5349"/>
                </a:cubicBezTo>
                <a:cubicBezTo>
                  <a:pt x="11710" y="5505"/>
                  <a:pt x="11957" y="5678"/>
                  <a:pt x="12204" y="5860"/>
                </a:cubicBezTo>
                <a:cubicBezTo>
                  <a:pt x="12326" y="5947"/>
                  <a:pt x="12535" y="6155"/>
                  <a:pt x="12669" y="6171"/>
                </a:cubicBezTo>
                <a:lnTo>
                  <a:pt x="12669" y="6171"/>
                </a:lnTo>
                <a:cubicBezTo>
                  <a:pt x="12266" y="6143"/>
                  <a:pt x="11769" y="5900"/>
                  <a:pt x="11371" y="5775"/>
                </a:cubicBezTo>
                <a:cubicBezTo>
                  <a:pt x="10844" y="5606"/>
                  <a:pt x="10317" y="5440"/>
                  <a:pt x="9793" y="5271"/>
                </a:cubicBezTo>
                <a:cubicBezTo>
                  <a:pt x="9296" y="5115"/>
                  <a:pt x="8801" y="4955"/>
                  <a:pt x="8306" y="4799"/>
                </a:cubicBezTo>
                <a:cubicBezTo>
                  <a:pt x="8072" y="4721"/>
                  <a:pt x="7825" y="4659"/>
                  <a:pt x="7597" y="4565"/>
                </a:cubicBezTo>
                <a:cubicBezTo>
                  <a:pt x="7462" y="4509"/>
                  <a:pt x="7336" y="4408"/>
                  <a:pt x="7197" y="4360"/>
                </a:cubicBezTo>
                <a:lnTo>
                  <a:pt x="7197" y="4360"/>
                </a:lnTo>
                <a:cubicBezTo>
                  <a:pt x="7457" y="4303"/>
                  <a:pt x="7725" y="4278"/>
                  <a:pt x="7997" y="4278"/>
                </a:cubicBezTo>
                <a:close/>
                <a:moveTo>
                  <a:pt x="1438" y="1796"/>
                </a:moveTo>
                <a:lnTo>
                  <a:pt x="1438" y="1796"/>
                </a:lnTo>
                <a:cubicBezTo>
                  <a:pt x="3208" y="3455"/>
                  <a:pt x="3999" y="5411"/>
                  <a:pt x="4223" y="7636"/>
                </a:cubicBezTo>
                <a:cubicBezTo>
                  <a:pt x="3101" y="5831"/>
                  <a:pt x="2206" y="3924"/>
                  <a:pt x="1438" y="1796"/>
                </a:cubicBezTo>
                <a:close/>
                <a:moveTo>
                  <a:pt x="4657" y="4488"/>
                </a:moveTo>
                <a:cubicBezTo>
                  <a:pt x="4804" y="4684"/>
                  <a:pt x="5011" y="4904"/>
                  <a:pt x="5099" y="5030"/>
                </a:cubicBezTo>
                <a:cubicBezTo>
                  <a:pt x="5375" y="5427"/>
                  <a:pt x="5652" y="5824"/>
                  <a:pt x="5918" y="6224"/>
                </a:cubicBezTo>
                <a:cubicBezTo>
                  <a:pt x="6393" y="6930"/>
                  <a:pt x="6894" y="7656"/>
                  <a:pt x="7021" y="8518"/>
                </a:cubicBezTo>
                <a:cubicBezTo>
                  <a:pt x="6543" y="7835"/>
                  <a:pt x="6078" y="7145"/>
                  <a:pt x="5642" y="6436"/>
                </a:cubicBezTo>
                <a:cubicBezTo>
                  <a:pt x="5249" y="5803"/>
                  <a:pt x="4957" y="5158"/>
                  <a:pt x="4657" y="4488"/>
                </a:cubicBezTo>
                <a:close/>
                <a:moveTo>
                  <a:pt x="9416" y="6676"/>
                </a:moveTo>
                <a:lnTo>
                  <a:pt x="9416" y="6676"/>
                </a:lnTo>
                <a:cubicBezTo>
                  <a:pt x="10499" y="6969"/>
                  <a:pt x="11583" y="7269"/>
                  <a:pt x="12624" y="7692"/>
                </a:cubicBezTo>
                <a:cubicBezTo>
                  <a:pt x="13161" y="7910"/>
                  <a:pt x="13681" y="8154"/>
                  <a:pt x="14186" y="8437"/>
                </a:cubicBezTo>
                <a:cubicBezTo>
                  <a:pt x="14534" y="8632"/>
                  <a:pt x="14970" y="9019"/>
                  <a:pt x="15214" y="9169"/>
                </a:cubicBezTo>
                <a:cubicBezTo>
                  <a:pt x="13232" y="8531"/>
                  <a:pt x="11043" y="8046"/>
                  <a:pt x="9416" y="6676"/>
                </a:cubicBezTo>
                <a:close/>
                <a:moveTo>
                  <a:pt x="7184" y="5707"/>
                </a:moveTo>
                <a:lnTo>
                  <a:pt x="7184" y="5707"/>
                </a:lnTo>
                <a:cubicBezTo>
                  <a:pt x="8648" y="7438"/>
                  <a:pt x="9679" y="9370"/>
                  <a:pt x="9709" y="10451"/>
                </a:cubicBezTo>
                <a:cubicBezTo>
                  <a:pt x="8817" y="8847"/>
                  <a:pt x="7799" y="7386"/>
                  <a:pt x="7184" y="5707"/>
                </a:cubicBezTo>
                <a:close/>
                <a:moveTo>
                  <a:pt x="12887" y="10812"/>
                </a:moveTo>
                <a:lnTo>
                  <a:pt x="12887" y="10812"/>
                </a:lnTo>
                <a:cubicBezTo>
                  <a:pt x="14921" y="11088"/>
                  <a:pt x="16606" y="12178"/>
                  <a:pt x="17810" y="13824"/>
                </a:cubicBezTo>
                <a:cubicBezTo>
                  <a:pt x="16928" y="13333"/>
                  <a:pt x="16043" y="12845"/>
                  <a:pt x="15165" y="12351"/>
                </a:cubicBezTo>
                <a:cubicBezTo>
                  <a:pt x="14449" y="11950"/>
                  <a:pt x="13317" y="11550"/>
                  <a:pt x="12887" y="10812"/>
                </a:cubicBezTo>
                <a:close/>
                <a:moveTo>
                  <a:pt x="13532" y="12438"/>
                </a:moveTo>
                <a:cubicBezTo>
                  <a:pt x="13782" y="13606"/>
                  <a:pt x="13629" y="14784"/>
                  <a:pt x="13636" y="15959"/>
                </a:cubicBezTo>
                <a:cubicBezTo>
                  <a:pt x="13128" y="14807"/>
                  <a:pt x="12848" y="13645"/>
                  <a:pt x="13532" y="12438"/>
                </a:cubicBezTo>
                <a:close/>
                <a:moveTo>
                  <a:pt x="14931" y="14817"/>
                </a:moveTo>
                <a:lnTo>
                  <a:pt x="14931" y="14817"/>
                </a:lnTo>
                <a:cubicBezTo>
                  <a:pt x="15406" y="15279"/>
                  <a:pt x="15861" y="15786"/>
                  <a:pt x="16095" y="16414"/>
                </a:cubicBezTo>
                <a:cubicBezTo>
                  <a:pt x="16353" y="17101"/>
                  <a:pt x="16388" y="17883"/>
                  <a:pt x="16496" y="18606"/>
                </a:cubicBezTo>
                <a:lnTo>
                  <a:pt x="16496" y="18606"/>
                </a:lnTo>
                <a:cubicBezTo>
                  <a:pt x="16034" y="18243"/>
                  <a:pt x="15814" y="17295"/>
                  <a:pt x="15581" y="16756"/>
                </a:cubicBezTo>
                <a:cubicBezTo>
                  <a:pt x="15305" y="16108"/>
                  <a:pt x="15019" y="15516"/>
                  <a:pt x="14931" y="14817"/>
                </a:cubicBezTo>
                <a:close/>
                <a:moveTo>
                  <a:pt x="16498" y="18619"/>
                </a:moveTo>
                <a:cubicBezTo>
                  <a:pt x="16498" y="18622"/>
                  <a:pt x="16498" y="18624"/>
                  <a:pt x="16499" y="18627"/>
                </a:cubicBezTo>
                <a:cubicBezTo>
                  <a:pt x="16480" y="18632"/>
                  <a:pt x="16472" y="18635"/>
                  <a:pt x="16470" y="18635"/>
                </a:cubicBezTo>
                <a:cubicBezTo>
                  <a:pt x="16468" y="18635"/>
                  <a:pt x="16486" y="18627"/>
                  <a:pt x="16498" y="18619"/>
                </a:cubicBezTo>
                <a:close/>
                <a:moveTo>
                  <a:pt x="7620" y="1"/>
                </a:moveTo>
                <a:cubicBezTo>
                  <a:pt x="6436" y="1"/>
                  <a:pt x="5253" y="81"/>
                  <a:pt x="4093" y="329"/>
                </a:cubicBezTo>
                <a:cubicBezTo>
                  <a:pt x="3400" y="479"/>
                  <a:pt x="2717" y="804"/>
                  <a:pt x="2008" y="866"/>
                </a:cubicBezTo>
                <a:cubicBezTo>
                  <a:pt x="1939" y="871"/>
                  <a:pt x="1870" y="874"/>
                  <a:pt x="1801" y="874"/>
                </a:cubicBezTo>
                <a:cubicBezTo>
                  <a:pt x="1555" y="874"/>
                  <a:pt x="1311" y="837"/>
                  <a:pt x="1077" y="758"/>
                </a:cubicBezTo>
                <a:cubicBezTo>
                  <a:pt x="797" y="664"/>
                  <a:pt x="409" y="459"/>
                  <a:pt x="116" y="459"/>
                </a:cubicBezTo>
                <a:cubicBezTo>
                  <a:pt x="76" y="459"/>
                  <a:pt x="37" y="463"/>
                  <a:pt x="0" y="472"/>
                </a:cubicBezTo>
                <a:cubicBezTo>
                  <a:pt x="283" y="599"/>
                  <a:pt x="781" y="716"/>
                  <a:pt x="996" y="954"/>
                </a:cubicBezTo>
                <a:cubicBezTo>
                  <a:pt x="1224" y="1204"/>
                  <a:pt x="1243" y="1747"/>
                  <a:pt x="1337" y="2060"/>
                </a:cubicBezTo>
                <a:cubicBezTo>
                  <a:pt x="1562" y="2798"/>
                  <a:pt x="1861" y="3508"/>
                  <a:pt x="2180" y="4207"/>
                </a:cubicBezTo>
                <a:cubicBezTo>
                  <a:pt x="2502" y="4913"/>
                  <a:pt x="2818" y="5626"/>
                  <a:pt x="3172" y="6312"/>
                </a:cubicBezTo>
                <a:cubicBezTo>
                  <a:pt x="3446" y="6839"/>
                  <a:pt x="3784" y="7870"/>
                  <a:pt x="4415" y="8056"/>
                </a:cubicBezTo>
                <a:cubicBezTo>
                  <a:pt x="4568" y="6696"/>
                  <a:pt x="3963" y="5033"/>
                  <a:pt x="3309" y="3852"/>
                </a:cubicBezTo>
                <a:cubicBezTo>
                  <a:pt x="2948" y="3195"/>
                  <a:pt x="2470" y="2658"/>
                  <a:pt x="2004" y="2082"/>
                </a:cubicBezTo>
                <a:cubicBezTo>
                  <a:pt x="1897" y="1952"/>
                  <a:pt x="1311" y="1367"/>
                  <a:pt x="1341" y="1230"/>
                </a:cubicBezTo>
                <a:cubicBezTo>
                  <a:pt x="1350" y="1190"/>
                  <a:pt x="1381" y="1172"/>
                  <a:pt x="1427" y="1172"/>
                </a:cubicBezTo>
                <a:cubicBezTo>
                  <a:pt x="1654" y="1172"/>
                  <a:pt x="2247" y="1591"/>
                  <a:pt x="2385" y="1669"/>
                </a:cubicBezTo>
                <a:cubicBezTo>
                  <a:pt x="3081" y="2073"/>
                  <a:pt x="3677" y="2349"/>
                  <a:pt x="3947" y="3163"/>
                </a:cubicBezTo>
                <a:cubicBezTo>
                  <a:pt x="4188" y="3885"/>
                  <a:pt x="4396" y="4591"/>
                  <a:pt x="4737" y="5281"/>
                </a:cubicBezTo>
                <a:cubicBezTo>
                  <a:pt x="5072" y="5954"/>
                  <a:pt x="5466" y="6595"/>
                  <a:pt x="5870" y="7230"/>
                </a:cubicBezTo>
                <a:cubicBezTo>
                  <a:pt x="6286" y="7880"/>
                  <a:pt x="6748" y="8905"/>
                  <a:pt x="7418" y="9296"/>
                </a:cubicBezTo>
                <a:cubicBezTo>
                  <a:pt x="7545" y="8765"/>
                  <a:pt x="7200" y="8199"/>
                  <a:pt x="6992" y="7698"/>
                </a:cubicBezTo>
                <a:cubicBezTo>
                  <a:pt x="6745" y="7106"/>
                  <a:pt x="6445" y="6553"/>
                  <a:pt x="6078" y="6029"/>
                </a:cubicBezTo>
                <a:cubicBezTo>
                  <a:pt x="5343" y="4975"/>
                  <a:pt x="4620" y="3979"/>
                  <a:pt x="4135" y="2775"/>
                </a:cubicBezTo>
                <a:lnTo>
                  <a:pt x="4135" y="2775"/>
                </a:lnTo>
                <a:cubicBezTo>
                  <a:pt x="4900" y="3332"/>
                  <a:pt x="5700" y="3865"/>
                  <a:pt x="6416" y="4487"/>
                </a:cubicBezTo>
                <a:cubicBezTo>
                  <a:pt x="6784" y="4806"/>
                  <a:pt x="6774" y="5115"/>
                  <a:pt x="6891" y="5564"/>
                </a:cubicBezTo>
                <a:cubicBezTo>
                  <a:pt x="7012" y="6029"/>
                  <a:pt x="7200" y="6471"/>
                  <a:pt x="7415" y="6898"/>
                </a:cubicBezTo>
                <a:cubicBezTo>
                  <a:pt x="7841" y="7757"/>
                  <a:pt x="8323" y="8589"/>
                  <a:pt x="8801" y="9419"/>
                </a:cubicBezTo>
                <a:cubicBezTo>
                  <a:pt x="9270" y="10233"/>
                  <a:pt x="9699" y="11088"/>
                  <a:pt x="10304" y="11807"/>
                </a:cubicBezTo>
                <a:cubicBezTo>
                  <a:pt x="10301" y="10685"/>
                  <a:pt x="9855" y="9559"/>
                  <a:pt x="9377" y="8547"/>
                </a:cubicBezTo>
                <a:cubicBezTo>
                  <a:pt x="8847" y="7425"/>
                  <a:pt x="7926" y="6504"/>
                  <a:pt x="7480" y="5352"/>
                </a:cubicBezTo>
                <a:lnTo>
                  <a:pt x="7480" y="5352"/>
                </a:lnTo>
                <a:cubicBezTo>
                  <a:pt x="8173" y="5987"/>
                  <a:pt x="8856" y="6624"/>
                  <a:pt x="9514" y="7298"/>
                </a:cubicBezTo>
                <a:cubicBezTo>
                  <a:pt x="9800" y="7594"/>
                  <a:pt x="10168" y="7874"/>
                  <a:pt x="10385" y="8225"/>
                </a:cubicBezTo>
                <a:cubicBezTo>
                  <a:pt x="10473" y="8362"/>
                  <a:pt x="10480" y="8547"/>
                  <a:pt x="10564" y="8677"/>
                </a:cubicBezTo>
                <a:cubicBezTo>
                  <a:pt x="10678" y="8860"/>
                  <a:pt x="10870" y="8990"/>
                  <a:pt x="10984" y="9191"/>
                </a:cubicBezTo>
                <a:cubicBezTo>
                  <a:pt x="11352" y="9836"/>
                  <a:pt x="11680" y="10506"/>
                  <a:pt x="11889" y="11218"/>
                </a:cubicBezTo>
                <a:cubicBezTo>
                  <a:pt x="12126" y="12028"/>
                  <a:pt x="12142" y="12858"/>
                  <a:pt x="12194" y="13694"/>
                </a:cubicBezTo>
                <a:cubicBezTo>
                  <a:pt x="11609" y="13125"/>
                  <a:pt x="11378" y="12022"/>
                  <a:pt x="11163" y="11261"/>
                </a:cubicBezTo>
                <a:cubicBezTo>
                  <a:pt x="10926" y="10411"/>
                  <a:pt x="10867" y="9491"/>
                  <a:pt x="10558" y="8668"/>
                </a:cubicBezTo>
                <a:lnTo>
                  <a:pt x="10558" y="8668"/>
                </a:lnTo>
                <a:cubicBezTo>
                  <a:pt x="10490" y="9650"/>
                  <a:pt x="10747" y="10688"/>
                  <a:pt x="11026" y="11632"/>
                </a:cubicBezTo>
                <a:cubicBezTo>
                  <a:pt x="11163" y="12094"/>
                  <a:pt x="11329" y="12546"/>
                  <a:pt x="11521" y="12988"/>
                </a:cubicBezTo>
                <a:cubicBezTo>
                  <a:pt x="11732" y="13480"/>
                  <a:pt x="11866" y="13974"/>
                  <a:pt x="12279" y="14319"/>
                </a:cubicBezTo>
                <a:cubicBezTo>
                  <a:pt x="12582" y="13678"/>
                  <a:pt x="12383" y="12627"/>
                  <a:pt x="12282" y="11924"/>
                </a:cubicBezTo>
                <a:cubicBezTo>
                  <a:pt x="12165" y="11108"/>
                  <a:pt x="11889" y="10324"/>
                  <a:pt x="11576" y="9566"/>
                </a:cubicBezTo>
                <a:lnTo>
                  <a:pt x="11576" y="9566"/>
                </a:lnTo>
                <a:cubicBezTo>
                  <a:pt x="12090" y="10288"/>
                  <a:pt x="12621" y="10997"/>
                  <a:pt x="13118" y="11729"/>
                </a:cubicBezTo>
                <a:cubicBezTo>
                  <a:pt x="13297" y="11993"/>
                  <a:pt x="13362" y="12139"/>
                  <a:pt x="13252" y="12445"/>
                </a:cubicBezTo>
                <a:cubicBezTo>
                  <a:pt x="13131" y="12770"/>
                  <a:pt x="13005" y="13070"/>
                  <a:pt x="12949" y="13414"/>
                </a:cubicBezTo>
                <a:cubicBezTo>
                  <a:pt x="12861" y="14000"/>
                  <a:pt x="12930" y="14592"/>
                  <a:pt x="13083" y="15158"/>
                </a:cubicBezTo>
                <a:cubicBezTo>
                  <a:pt x="13239" y="15728"/>
                  <a:pt x="13428" y="16417"/>
                  <a:pt x="13870" y="16818"/>
                </a:cubicBezTo>
                <a:cubicBezTo>
                  <a:pt x="13984" y="16222"/>
                  <a:pt x="13867" y="15627"/>
                  <a:pt x="13877" y="15028"/>
                </a:cubicBezTo>
                <a:cubicBezTo>
                  <a:pt x="13886" y="14404"/>
                  <a:pt x="13890" y="13759"/>
                  <a:pt x="13994" y="13144"/>
                </a:cubicBezTo>
                <a:cubicBezTo>
                  <a:pt x="14293" y="13662"/>
                  <a:pt x="14644" y="14114"/>
                  <a:pt x="14680" y="14722"/>
                </a:cubicBezTo>
                <a:cubicBezTo>
                  <a:pt x="14709" y="15272"/>
                  <a:pt x="14862" y="15806"/>
                  <a:pt x="15061" y="16317"/>
                </a:cubicBezTo>
                <a:cubicBezTo>
                  <a:pt x="15263" y="16847"/>
                  <a:pt x="15513" y="17358"/>
                  <a:pt x="15760" y="17865"/>
                </a:cubicBezTo>
                <a:cubicBezTo>
                  <a:pt x="16030" y="18415"/>
                  <a:pt x="16268" y="19004"/>
                  <a:pt x="16665" y="19472"/>
                </a:cubicBezTo>
                <a:cubicBezTo>
                  <a:pt x="16860" y="18864"/>
                  <a:pt x="16632" y="18047"/>
                  <a:pt x="16541" y="17420"/>
                </a:cubicBezTo>
                <a:cubicBezTo>
                  <a:pt x="16440" y="16707"/>
                  <a:pt x="16291" y="16053"/>
                  <a:pt x="15864" y="15458"/>
                </a:cubicBezTo>
                <a:cubicBezTo>
                  <a:pt x="15441" y="14869"/>
                  <a:pt x="14905" y="14420"/>
                  <a:pt x="14550" y="13769"/>
                </a:cubicBezTo>
                <a:cubicBezTo>
                  <a:pt x="14186" y="13096"/>
                  <a:pt x="13837" y="12412"/>
                  <a:pt x="13476" y="11736"/>
                </a:cubicBezTo>
                <a:lnTo>
                  <a:pt x="13476" y="11736"/>
                </a:lnTo>
                <a:cubicBezTo>
                  <a:pt x="14124" y="11986"/>
                  <a:pt x="14719" y="12380"/>
                  <a:pt x="15321" y="12721"/>
                </a:cubicBezTo>
                <a:cubicBezTo>
                  <a:pt x="15995" y="13102"/>
                  <a:pt x="16665" y="13483"/>
                  <a:pt x="17338" y="13863"/>
                </a:cubicBezTo>
                <a:cubicBezTo>
                  <a:pt x="17487" y="13947"/>
                  <a:pt x="17990" y="14216"/>
                  <a:pt x="18206" y="14216"/>
                </a:cubicBezTo>
                <a:cubicBezTo>
                  <a:pt x="18327" y="14216"/>
                  <a:pt x="18358" y="14132"/>
                  <a:pt x="18187" y="13886"/>
                </a:cubicBezTo>
                <a:cubicBezTo>
                  <a:pt x="17771" y="13288"/>
                  <a:pt x="17250" y="12725"/>
                  <a:pt x="16701" y="12243"/>
                </a:cubicBezTo>
                <a:cubicBezTo>
                  <a:pt x="16164" y="11771"/>
                  <a:pt x="15562" y="11384"/>
                  <a:pt x="14901" y="11114"/>
                </a:cubicBezTo>
                <a:cubicBezTo>
                  <a:pt x="14267" y="10860"/>
                  <a:pt x="13603" y="10786"/>
                  <a:pt x="12959" y="10581"/>
                </a:cubicBezTo>
                <a:cubicBezTo>
                  <a:pt x="12341" y="10382"/>
                  <a:pt x="11970" y="9728"/>
                  <a:pt x="11576" y="9247"/>
                </a:cubicBezTo>
                <a:cubicBezTo>
                  <a:pt x="11088" y="8645"/>
                  <a:pt x="10600" y="8046"/>
                  <a:pt x="10109" y="7444"/>
                </a:cubicBezTo>
                <a:lnTo>
                  <a:pt x="10109" y="7444"/>
                </a:lnTo>
                <a:cubicBezTo>
                  <a:pt x="11365" y="8199"/>
                  <a:pt x="12764" y="8651"/>
                  <a:pt x="14153" y="9094"/>
                </a:cubicBezTo>
                <a:cubicBezTo>
                  <a:pt x="14501" y="9204"/>
                  <a:pt x="14849" y="9315"/>
                  <a:pt x="15197" y="9432"/>
                </a:cubicBezTo>
                <a:cubicBezTo>
                  <a:pt x="15386" y="9496"/>
                  <a:pt x="15770" y="9720"/>
                  <a:pt x="15997" y="9720"/>
                </a:cubicBezTo>
                <a:cubicBezTo>
                  <a:pt x="16025" y="9720"/>
                  <a:pt x="16050" y="9716"/>
                  <a:pt x="16073" y="9709"/>
                </a:cubicBezTo>
                <a:cubicBezTo>
                  <a:pt x="16424" y="9595"/>
                  <a:pt x="15903" y="9227"/>
                  <a:pt x="15796" y="9146"/>
                </a:cubicBezTo>
                <a:cubicBezTo>
                  <a:pt x="15481" y="8912"/>
                  <a:pt x="15162" y="8690"/>
                  <a:pt x="14827" y="8489"/>
                </a:cubicBezTo>
                <a:cubicBezTo>
                  <a:pt x="13509" y="7685"/>
                  <a:pt x="12064" y="7184"/>
                  <a:pt x="10594" y="6748"/>
                </a:cubicBezTo>
                <a:cubicBezTo>
                  <a:pt x="9884" y="6537"/>
                  <a:pt x="9091" y="6406"/>
                  <a:pt x="8489" y="5948"/>
                </a:cubicBezTo>
                <a:cubicBezTo>
                  <a:pt x="7945" y="5534"/>
                  <a:pt x="7444" y="5024"/>
                  <a:pt x="6930" y="4571"/>
                </a:cubicBezTo>
                <a:lnTo>
                  <a:pt x="6930" y="4571"/>
                </a:lnTo>
                <a:cubicBezTo>
                  <a:pt x="8388" y="5037"/>
                  <a:pt x="9852" y="5482"/>
                  <a:pt x="11296" y="5987"/>
                </a:cubicBezTo>
                <a:cubicBezTo>
                  <a:pt x="11667" y="6117"/>
                  <a:pt x="12042" y="6250"/>
                  <a:pt x="12412" y="6384"/>
                </a:cubicBezTo>
                <a:cubicBezTo>
                  <a:pt x="12689" y="6481"/>
                  <a:pt x="13001" y="6660"/>
                  <a:pt x="13288" y="6696"/>
                </a:cubicBezTo>
                <a:cubicBezTo>
                  <a:pt x="13329" y="6701"/>
                  <a:pt x="13369" y="6704"/>
                  <a:pt x="13406" y="6704"/>
                </a:cubicBezTo>
                <a:cubicBezTo>
                  <a:pt x="13659" y="6704"/>
                  <a:pt x="13771" y="6577"/>
                  <a:pt x="13515" y="6338"/>
                </a:cubicBezTo>
                <a:cubicBezTo>
                  <a:pt x="13245" y="6084"/>
                  <a:pt x="12839" y="5899"/>
                  <a:pt x="12520" y="5707"/>
                </a:cubicBezTo>
                <a:cubicBezTo>
                  <a:pt x="11303" y="4959"/>
                  <a:pt x="10154" y="4256"/>
                  <a:pt x="8707" y="4087"/>
                </a:cubicBezTo>
                <a:cubicBezTo>
                  <a:pt x="8445" y="4056"/>
                  <a:pt x="8184" y="4050"/>
                  <a:pt x="7922" y="4050"/>
                </a:cubicBezTo>
                <a:cubicBezTo>
                  <a:pt x="7709" y="4050"/>
                  <a:pt x="7496" y="4054"/>
                  <a:pt x="7284" y="4054"/>
                </a:cubicBezTo>
                <a:cubicBezTo>
                  <a:pt x="7083" y="4054"/>
                  <a:pt x="6883" y="4050"/>
                  <a:pt x="6683" y="4035"/>
                </a:cubicBezTo>
                <a:cubicBezTo>
                  <a:pt x="5970" y="3979"/>
                  <a:pt x="5447" y="3439"/>
                  <a:pt x="4907" y="3023"/>
                </a:cubicBezTo>
                <a:lnTo>
                  <a:pt x="4907" y="3023"/>
                </a:lnTo>
                <a:cubicBezTo>
                  <a:pt x="6410" y="3156"/>
                  <a:pt x="7913" y="3293"/>
                  <a:pt x="9416" y="3410"/>
                </a:cubicBezTo>
                <a:cubicBezTo>
                  <a:pt x="10141" y="3466"/>
                  <a:pt x="10927" y="3590"/>
                  <a:pt x="11691" y="3590"/>
                </a:cubicBezTo>
                <a:cubicBezTo>
                  <a:pt x="12305" y="3590"/>
                  <a:pt x="12905" y="3510"/>
                  <a:pt x="13450" y="3250"/>
                </a:cubicBezTo>
                <a:cubicBezTo>
                  <a:pt x="12591" y="2847"/>
                  <a:pt x="11466" y="2880"/>
                  <a:pt x="10525" y="2769"/>
                </a:cubicBezTo>
                <a:cubicBezTo>
                  <a:pt x="9445" y="2642"/>
                  <a:pt x="8362" y="2502"/>
                  <a:pt x="7275" y="2444"/>
                </a:cubicBezTo>
                <a:cubicBezTo>
                  <a:pt x="7038" y="2431"/>
                  <a:pt x="6798" y="2427"/>
                  <a:pt x="6557" y="2427"/>
                </a:cubicBezTo>
                <a:cubicBezTo>
                  <a:pt x="6284" y="2427"/>
                  <a:pt x="6010" y="2432"/>
                  <a:pt x="5737" y="2432"/>
                </a:cubicBezTo>
                <a:cubicBezTo>
                  <a:pt x="5287" y="2432"/>
                  <a:pt x="4838" y="2420"/>
                  <a:pt x="4399" y="2356"/>
                </a:cubicBezTo>
                <a:cubicBezTo>
                  <a:pt x="3482" y="2226"/>
                  <a:pt x="2730" y="1614"/>
                  <a:pt x="1956" y="1145"/>
                </a:cubicBezTo>
                <a:lnTo>
                  <a:pt x="1956" y="1145"/>
                </a:lnTo>
                <a:cubicBezTo>
                  <a:pt x="2406" y="1171"/>
                  <a:pt x="2858" y="1184"/>
                  <a:pt x="3309" y="1184"/>
                </a:cubicBezTo>
                <a:cubicBezTo>
                  <a:pt x="4519" y="1184"/>
                  <a:pt x="5728" y="1094"/>
                  <a:pt x="6927" y="931"/>
                </a:cubicBezTo>
                <a:cubicBezTo>
                  <a:pt x="7714" y="823"/>
                  <a:pt x="8498" y="683"/>
                  <a:pt x="9276" y="518"/>
                </a:cubicBezTo>
                <a:cubicBezTo>
                  <a:pt x="9468" y="475"/>
                  <a:pt x="10350" y="339"/>
                  <a:pt x="9774" y="95"/>
                </a:cubicBezTo>
                <a:cubicBezTo>
                  <a:pt x="9614" y="27"/>
                  <a:pt x="9406" y="13"/>
                  <a:pt x="9198" y="13"/>
                </a:cubicBezTo>
                <a:cubicBezTo>
                  <a:pt x="9046" y="13"/>
                  <a:pt x="8893" y="21"/>
                  <a:pt x="8760" y="21"/>
                </a:cubicBezTo>
                <a:cubicBezTo>
                  <a:pt x="8732" y="21"/>
                  <a:pt x="8706" y="21"/>
                  <a:pt x="8681" y="20"/>
                </a:cubicBezTo>
                <a:cubicBezTo>
                  <a:pt x="8327" y="8"/>
                  <a:pt x="7974" y="1"/>
                  <a:pt x="7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576"/>
        <p:cNvGrpSpPr/>
        <p:nvPr/>
      </p:nvGrpSpPr>
      <p:grpSpPr>
        <a:xfrm>
          <a:off x="0" y="0"/>
          <a:ext cx="0" cy="0"/>
          <a:chOff x="0" y="0"/>
          <a:chExt cx="0" cy="0"/>
        </a:xfrm>
      </p:grpSpPr>
      <p:sp>
        <p:nvSpPr>
          <p:cNvPr id="4" name="Rectangle 3">
            <a:extLst>
              <a:ext uri="{FF2B5EF4-FFF2-40B4-BE49-F238E27FC236}">
                <a16:creationId xmlns:a16="http://schemas.microsoft.com/office/drawing/2014/main" xmlns="" id="{9293C4F3-8DFD-387E-EAAB-AA9F583B7C8F}"/>
              </a:ext>
            </a:extLst>
          </p:cNvPr>
          <p:cNvSpPr/>
          <p:nvPr/>
        </p:nvSpPr>
        <p:spPr>
          <a:xfrm>
            <a:off x="2843408" y="425884"/>
            <a:ext cx="3457184" cy="768735"/>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5426"/>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xmlns="" id="{40D2525A-759B-56F5-6A20-27228D79EAAB}"/>
              </a:ext>
            </a:extLst>
          </p:cNvPr>
          <p:cNvSpPr txBox="1"/>
          <p:nvPr/>
        </p:nvSpPr>
        <p:spPr>
          <a:xfrm>
            <a:off x="914400" y="1265128"/>
            <a:ext cx="4183693" cy="958660"/>
          </a:xfrm>
          <a:prstGeom prst="rect">
            <a:avLst/>
          </a:prstGeom>
          <a:noFill/>
        </p:spPr>
        <p:txBody>
          <a:bodyPr wrap="square" rtlCol="0">
            <a:spAutoFit/>
          </a:bodyPr>
          <a:lstStyle/>
          <a:p>
            <a:pPr algn="ctr">
              <a:lnSpc>
                <a:spcPct val="150000"/>
              </a:lnSpc>
            </a:pPr>
            <a:r>
              <a:rPr lang="en-US" sz="2000" b="1" dirty="0" err="1">
                <a:solidFill>
                  <a:schemeClr val="tx1"/>
                </a:solidFill>
                <a:latin typeface="Arial" panose="020B0604020202020204" pitchFamily="34" charset="0"/>
                <a:cs typeface="Arial" panose="020B0604020202020204" pitchFamily="34" charset="0"/>
              </a:rPr>
              <a:t>Nhiệm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vụ</a:t>
            </a:r>
            <a:r>
              <a:rPr lang="en-US" sz="2000" b="1" dirty="0">
                <a:solidFill>
                  <a:schemeClr val="tx1"/>
                </a:solidFill>
                <a:latin typeface="Arial" panose="020B0604020202020204" pitchFamily="34" charset="0"/>
                <a:cs typeface="Arial" panose="020B0604020202020204" pitchFamily="34" charset="0"/>
              </a:rPr>
              <a:t> 1: </a:t>
            </a:r>
          </a:p>
          <a:p>
            <a:pPr algn="ctr">
              <a:lnSpc>
                <a:spcPct val="150000"/>
              </a:lnSpc>
            </a:pPr>
            <a:r>
              <a:rPr lang="en-US" sz="2000" b="1" dirty="0" err="1">
                <a:solidFill>
                  <a:schemeClr val="tx1"/>
                </a:solidFill>
                <a:latin typeface="Arial" panose="020B0604020202020204" pitchFamily="34" charset="0"/>
                <a:cs typeface="Arial" panose="020B0604020202020204" pitchFamily="34" charset="0"/>
              </a:rPr>
              <a:t>Trả</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lời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câu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hỏi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trắc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nghiệm</a:t>
            </a:r>
            <a:endParaRPr lang="en-US" sz="2000" b="1" dirty="0">
              <a:solidFill>
                <a:schemeClr val="tx1"/>
              </a:solidFill>
              <a:latin typeface="Arial" panose="020B0604020202020204" pitchFamily="34" charset="0"/>
              <a:cs typeface="Arial" panose="020B0604020202020204" pitchFamily="34" charset="0"/>
            </a:endParaRPr>
          </a:p>
        </p:txBody>
      </p:sp>
      <p:pic>
        <p:nvPicPr>
          <p:cNvPr id="6" name="Picture 2" descr="Từ Berkeley, California (Mỹ): Ngày Tết đọc Kiều, bàn chuyện Thúy Vân">
            <a:extLst>
              <a:ext uri="{FF2B5EF4-FFF2-40B4-BE49-F238E27FC236}">
                <a16:creationId xmlns:a16="http://schemas.microsoft.com/office/drawing/2014/main" xmlns="" id="{4268DECA-3016-41E1-83A2-770470EA8B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1" t="4236" r="5208" b="7431"/>
          <a:stretch/>
        </p:blipFill>
        <p:spPr bwMode="auto">
          <a:xfrm>
            <a:off x="5855918" y="1618286"/>
            <a:ext cx="2141952" cy="31268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6BA5E30E-974D-CA37-50BD-E2F92035303B}"/>
              </a:ext>
            </a:extLst>
          </p:cNvPr>
          <p:cNvGrpSpPr/>
          <p:nvPr/>
        </p:nvGrpSpPr>
        <p:grpSpPr>
          <a:xfrm>
            <a:off x="1092217" y="2450742"/>
            <a:ext cx="3554939" cy="2778157"/>
            <a:chOff x="804118" y="2553872"/>
            <a:chExt cx="3554939" cy="2778157"/>
          </a:xfrm>
        </p:grpSpPr>
        <p:pic>
          <p:nvPicPr>
            <p:cNvPr id="8" name="Picture 7">
              <a:extLst>
                <a:ext uri="{FF2B5EF4-FFF2-40B4-BE49-F238E27FC236}">
                  <a16:creationId xmlns:a16="http://schemas.microsoft.com/office/drawing/2014/main" xmlns="" id="{4918DF80-0241-9570-D5EB-533A6BA44892}"/>
                </a:ext>
              </a:extLst>
            </p:cNvPr>
            <p:cNvPicPr>
              <a:picLocks noChangeAspect="1"/>
            </p:cNvPicPr>
            <p:nvPr/>
          </p:nvPicPr>
          <p:blipFill rotWithShape="1">
            <a:blip r:embed="rId4"/>
            <a:srcRect l="60585" t="57397" r="15344" b="-7397"/>
            <a:stretch/>
          </p:blipFill>
          <p:spPr>
            <a:xfrm flipH="1">
              <a:off x="2495133" y="3154210"/>
              <a:ext cx="1863924" cy="2177819"/>
            </a:xfrm>
            <a:prstGeom prst="ellipse">
              <a:avLst/>
            </a:prstGeom>
          </p:spPr>
        </p:pic>
        <p:pic>
          <p:nvPicPr>
            <p:cNvPr id="10" name="Picture 9">
              <a:extLst>
                <a:ext uri="{FF2B5EF4-FFF2-40B4-BE49-F238E27FC236}">
                  <a16:creationId xmlns:a16="http://schemas.microsoft.com/office/drawing/2014/main" xmlns="" id="{9488498E-8BDC-5A02-1667-38419DCE9581}"/>
                </a:ext>
              </a:extLst>
            </p:cNvPr>
            <p:cNvPicPr>
              <a:picLocks noChangeAspect="1"/>
            </p:cNvPicPr>
            <p:nvPr/>
          </p:nvPicPr>
          <p:blipFill rotWithShape="1">
            <a:blip r:embed="rId4"/>
            <a:srcRect l="84659" r="-1781" b="58843"/>
            <a:stretch/>
          </p:blipFill>
          <p:spPr>
            <a:xfrm>
              <a:off x="804118" y="2553872"/>
              <a:ext cx="1915406" cy="2589628"/>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300681" y="338175"/>
            <a:ext cx="8542638" cy="80518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Arial" panose="020B0604020202020204" pitchFamily="34" charset="0"/>
                <a:cs typeface="Arial" panose="020B0604020202020204" pitchFamily="34" charset="0"/>
              </a:rPr>
              <a:t>Câu 1:</a:t>
            </a:r>
            <a:r>
              <a:rPr lang="en-US" sz="2000" b="1"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Đoạn trích </a:t>
            </a:r>
            <a:r>
              <a:rPr lang="vi-VN" sz="2000" i="1" dirty="0">
                <a:solidFill>
                  <a:schemeClr val="tx1"/>
                </a:solidFill>
                <a:latin typeface="Arial" panose="020B0604020202020204" pitchFamily="34" charset="0"/>
                <a:cs typeface="Arial" panose="020B0604020202020204" pitchFamily="34" charset="0"/>
              </a:rPr>
              <a:t>Kim – Kiều gặp gỡ </a:t>
            </a:r>
            <a:r>
              <a:rPr lang="vi-VN" sz="2000" dirty="0">
                <a:solidFill>
                  <a:schemeClr val="tx1"/>
                </a:solidFill>
                <a:latin typeface="Arial" panose="020B0604020202020204" pitchFamily="34" charset="0"/>
                <a:cs typeface="Arial" panose="020B0604020202020204" pitchFamily="34" charset="0"/>
              </a:rPr>
              <a:t>có nội dung chính là gì?</a:t>
            </a:r>
            <a:endParaRPr lang="en-US" sz="2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4598645" y="1402916"/>
            <a:ext cx="4345712" cy="1615858"/>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chemeClr val="tx1"/>
                </a:solidFill>
                <a:latin typeface="Arial" panose="020B0604020202020204" pitchFamily="34" charset="0"/>
                <a:cs typeface="Arial" panose="020B0604020202020204" pitchFamily="34" charset="0"/>
              </a:rPr>
              <a:t>B. </a:t>
            </a:r>
            <a:r>
              <a:rPr lang="vi-VN" sz="1600" dirty="0">
                <a:solidFill>
                  <a:schemeClr val="tx1"/>
                </a:solidFill>
                <a:latin typeface="Arial" panose="020B0604020202020204" pitchFamily="34" charset="0"/>
                <a:cs typeface="Arial" panose="020B0604020202020204" pitchFamily="34" charset="0"/>
              </a:rPr>
              <a:t>Thúy Kiều gặp gỡ Kim Trọng khi đang đi du xuân, hai người đã nảy sinh tình cảm yêu thương, quyến luyến, Thúy Kiều trở về nhà với tâm trạng “ngổn ngang trăm mối”.</a:t>
            </a:r>
            <a:endParaRPr lang="vi-VN" sz="16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300681" y="1402916"/>
            <a:ext cx="4044648" cy="1615858"/>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noProof="1">
                <a:solidFill>
                  <a:schemeClr val="tx1"/>
                </a:solidFill>
                <a:latin typeface="Arial" panose="020B0604020202020204" pitchFamily="34" charset="0"/>
                <a:cs typeface="Arial" panose="020B0604020202020204" pitchFamily="34" charset="0"/>
              </a:rPr>
              <a:t>A.</a:t>
            </a:r>
            <a:r>
              <a:rPr lang="vi-VN" sz="1600" dirty="0">
                <a:solidFill>
                  <a:schemeClr val="tx1"/>
                </a:solidFill>
                <a:latin typeface="Arial" panose="020B0604020202020204" pitchFamily="34" charset="0"/>
                <a:cs typeface="Arial" panose="020B0604020202020204" pitchFamily="34" charset="0"/>
              </a:rPr>
              <a:t> Thúy Kiều gặp gỡ Kim Trọng khi đang đi du xuân, hai người đã nảy sinh tình cảm yêu thương, quyến luyến</a:t>
            </a:r>
            <a:r>
              <a:rPr lang="en-US" sz="1600" dirty="0">
                <a:solidFill>
                  <a:schemeClr val="tx1"/>
                </a:solidFill>
                <a:latin typeface="Arial" panose="020B0604020202020204" pitchFamily="34" charset="0"/>
                <a:cs typeface="Arial" panose="020B0604020202020204" pitchFamily="34" charset="0"/>
              </a:rPr>
              <a:t>.</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251785" y="3169001"/>
            <a:ext cx="4044648" cy="1816009"/>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chemeClr val="tx1"/>
                </a:solidFill>
                <a:latin typeface="Arial" panose="020B0604020202020204" pitchFamily="34" charset="0"/>
                <a:cs typeface="Arial" panose="020B0604020202020204" pitchFamily="34" charset="0"/>
              </a:rPr>
              <a:t>C. </a:t>
            </a:r>
            <a:r>
              <a:rPr lang="vi-VN" sz="1600" dirty="0">
                <a:solidFill>
                  <a:schemeClr val="tx1"/>
                </a:solidFill>
                <a:latin typeface="Arial" panose="020B0604020202020204" pitchFamily="34" charset="0"/>
                <a:cs typeface="Arial" panose="020B0604020202020204" pitchFamily="34" charset="0"/>
              </a:rPr>
              <a:t>Thúy Kiều gặp gỡ Kim Trọng khi đang đi vãn cảnh chùa, hai người đã nảy sinh tình cảm yêu thương, quyến luyến, Thúy Kiều trở về nhà với tâm trạng “ngổn ngang trăm mối”</a:t>
            </a:r>
            <a:endParaRPr lang="en-US" sz="1600" dirty="0">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4598645" y="3203732"/>
            <a:ext cx="4345712" cy="1781278"/>
          </a:xfrm>
          <a:prstGeom prst="roundRect">
            <a:avLst>
              <a:gd name="adj" fmla="val 29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chemeClr val="tx1"/>
                </a:solidFill>
                <a:latin typeface="Arial" panose="020B0604020202020204" pitchFamily="34" charset="0"/>
                <a:cs typeface="Arial" panose="020B0604020202020204" pitchFamily="34" charset="0"/>
              </a:rPr>
              <a:t>D. </a:t>
            </a:r>
            <a:r>
              <a:rPr lang="vi-VN" sz="1600" dirty="0">
                <a:solidFill>
                  <a:schemeClr val="tx1"/>
                </a:solidFill>
                <a:latin typeface="Arial" panose="020B0604020202020204" pitchFamily="34" charset="0"/>
                <a:cs typeface="Arial" panose="020B0604020202020204" pitchFamily="34" charset="0"/>
              </a:rPr>
              <a:t>Thúy Kiều gặp gỡ Kim Trọng khi đang đi vãn cảnh chùa, hai người đã nảy sinh tình cảm yêu thương, quyến luyến.</a:t>
            </a:r>
            <a:endParaRPr lang="en-US" sz="1600" dirty="0">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06663" y="2347001"/>
            <a:ext cx="780916" cy="679712"/>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6890203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
                                        </p:tgtEl>
                                        <p:attrNameLst>
                                          <p:attrName>fillcolor</p:attrName>
                                        </p:attrNameLst>
                                      </p:cBhvr>
                                      <p:to>
                                        <a:srgbClr val="92D050"/>
                                      </p:to>
                                    </p:animClr>
                                    <p:set>
                                      <p:cBhvr>
                                        <p:cTn id="32" dur="500" fill="hold"/>
                                        <p:tgtEl>
                                          <p:spTgt spid="3"/>
                                        </p:tgtEl>
                                        <p:attrNameLst>
                                          <p:attrName>fill.type</p:attrName>
                                        </p:attrNameLst>
                                      </p:cBhvr>
                                      <p:to>
                                        <p:strVal val="solid"/>
                                      </p:to>
                                    </p:set>
                                    <p:set>
                                      <p:cBhvr>
                                        <p:cTn id="33" dur="500" fill="hold"/>
                                        <p:tgtEl>
                                          <p:spTgt spid="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7"/>
                                        </p:tgtEl>
                                      </p:cBhvr>
                                    </p:cmd>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
                                        </p:tgtEl>
                                        <p:attrNameLst>
                                          <p:attrName>fillcolor</p:attrName>
                                        </p:attrNameLst>
                                      </p:cBhvr>
                                      <p:to>
                                        <a:srgbClr val="D99694"/>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2"/>
                                        </p:tgtEl>
                                      </p:cBhvr>
                                    </p:cmd>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4"/>
                                        </p:tgtEl>
                                      </p:cBhvr>
                                    </p:animEffect>
                                    <p:animScale>
                                      <p:cBhvr>
                                        <p:cTn id="50"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5"/>
                                        </p:tgtEl>
                                        <p:attrNameLst>
                                          <p:attrName>fillcolor</p:attrName>
                                        </p:attrNameLst>
                                      </p:cBhvr>
                                      <p:to>
                                        <a:srgbClr val="D99694"/>
                                      </p:to>
                                    </p:animClr>
                                    <p:set>
                                      <p:cBhvr>
                                        <p:cTn id="56" dur="500" fill="hold"/>
                                        <p:tgtEl>
                                          <p:spTgt spid="5"/>
                                        </p:tgtEl>
                                        <p:attrNameLst>
                                          <p:attrName>fill.type</p:attrName>
                                        </p:attrNameLst>
                                      </p:cBhvr>
                                      <p:to>
                                        <p:strVal val="solid"/>
                                      </p:to>
                                    </p:set>
                                    <p:set>
                                      <p:cBhvr>
                                        <p:cTn id="57" dur="500" fill="hold"/>
                                        <p:tgtEl>
                                          <p:spTgt spid="5"/>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862" fill="hold"/>
                                        <p:tgtEl>
                                          <p:spTgt spid="12"/>
                                        </p:tgtEl>
                                      </p:cBhvr>
                                    </p:cmd>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5"/>
                                        </p:tgtEl>
                                      </p:cBhvr>
                                    </p:animEffect>
                                    <p:animScale>
                                      <p:cBhvr>
                                        <p:cTn id="62"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6"/>
                                        </p:tgtEl>
                                        <p:attrNameLst>
                                          <p:attrName>fillcolor</p:attrName>
                                        </p:attrNameLst>
                                      </p:cBhvr>
                                      <p:to>
                                        <a:srgbClr val="D99694"/>
                                      </p:to>
                                    </p:animClr>
                                    <p:set>
                                      <p:cBhvr>
                                        <p:cTn id="68" dur="500" fill="hold"/>
                                        <p:tgtEl>
                                          <p:spTgt spid="6"/>
                                        </p:tgtEl>
                                        <p:attrNameLst>
                                          <p:attrName>fill.type</p:attrName>
                                        </p:attrNameLst>
                                      </p:cBhvr>
                                      <p:to>
                                        <p:strVal val="solid"/>
                                      </p:to>
                                    </p:set>
                                    <p:set>
                                      <p:cBhvr>
                                        <p:cTn id="69" dur="500" fill="hold"/>
                                        <p:tgtEl>
                                          <p:spTgt spid="6"/>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62" fill="hold"/>
                                        <p:tgtEl>
                                          <p:spTgt spid="12"/>
                                        </p:tgtEl>
                                      </p:cBhvr>
                                    </p:cmd>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6"/>
                                        </p:tgtEl>
                                      </p:cBhvr>
                                    </p:animEffect>
                                    <p:animScale>
                                      <p:cBhvr>
                                        <p:cTn id="74"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466086" y="626274"/>
            <a:ext cx="8211827" cy="10990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Arial" panose="020B0604020202020204" pitchFamily="34" charset="0"/>
                <a:cs typeface="Arial" panose="020B0604020202020204" pitchFamily="34" charset="0"/>
              </a:rPr>
              <a:t>Câu 2:</a:t>
            </a:r>
            <a:r>
              <a:rPr lang="en-US" sz="2000" b="1"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Đâu là nhận xét đúng về ngoại hình, phong thái của Kim Trọng được miêu tả trong đoạn trích?</a:t>
            </a:r>
            <a:endParaRPr lang="en-US" sz="2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348882" y="1934139"/>
            <a:ext cx="4057436" cy="13467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A. </a:t>
            </a:r>
            <a:r>
              <a:rPr lang="vi-VN" sz="2000" dirty="0">
                <a:solidFill>
                  <a:schemeClr val="tx1"/>
                </a:solidFill>
                <a:latin typeface="Arial" panose="020B0604020202020204" pitchFamily="34" charset="0"/>
                <a:cs typeface="Arial" panose="020B0604020202020204" pitchFamily="34" charset="0"/>
              </a:rPr>
              <a:t>Phong thái trang nhã, cao sang, khoan thai, đúng phong cách kẻ sĩ.</a:t>
            </a:r>
            <a:endParaRPr lang="vi-VN" sz="2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344971" y="3556263"/>
            <a:ext cx="4057436" cy="111490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C. </a:t>
            </a:r>
            <a:r>
              <a:rPr lang="vi-VN" sz="2000" dirty="0">
                <a:solidFill>
                  <a:schemeClr val="tx1"/>
                </a:solidFill>
                <a:latin typeface="Arial" panose="020B0604020202020204" pitchFamily="34" charset="0"/>
                <a:cs typeface="Arial" panose="020B0604020202020204" pitchFamily="34" charset="0"/>
              </a:rPr>
              <a:t>Yếu ớt, kém sắc, giống một người mang nhiều bệnh tật.</a:t>
            </a:r>
            <a:endParaRPr lang="vi-VN" sz="2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4737684" y="1934138"/>
            <a:ext cx="4057434" cy="134676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B. </a:t>
            </a:r>
            <a:r>
              <a:rPr lang="vi-VN" sz="2000" dirty="0">
                <a:solidFill>
                  <a:schemeClr val="tx1"/>
                </a:solidFill>
                <a:latin typeface="Arial" panose="020B0604020202020204" pitchFamily="34" charset="0"/>
                <a:cs typeface="Arial" panose="020B0604020202020204" pitchFamily="34" charset="0"/>
              </a:rPr>
              <a:t>Mạnh mẽ, tuấn tú, mang phong cách của con nhà võ.</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4737684" y="3528368"/>
            <a:ext cx="4057434" cy="111490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latin typeface="Arial" panose="020B0604020202020204" pitchFamily="34" charset="0"/>
                <a:cs typeface="Arial" panose="020B0604020202020204" pitchFamily="34" charset="0"/>
              </a:rPr>
              <a:t>D. </a:t>
            </a:r>
            <a:r>
              <a:rPr lang="vi-VN" sz="2000" dirty="0">
                <a:solidFill>
                  <a:schemeClr val="tx1"/>
                </a:solidFill>
                <a:latin typeface="Arial" panose="020B0604020202020204" pitchFamily="34" charset="0"/>
                <a:cs typeface="Arial" panose="020B0604020202020204" pitchFamily="34" charset="0"/>
              </a:rPr>
              <a:t>Nhẹ nhàng, dịu dàng, mang sắc thái của tài tử.</a:t>
            </a:r>
            <a:endParaRPr lang="vi-VN" sz="2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38517" y="2450403"/>
            <a:ext cx="677383" cy="589596"/>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49510" y="2571750"/>
            <a:ext cx="675062" cy="601418"/>
          </a:xfrm>
          <a:prstGeom prst="rect">
            <a:avLst/>
          </a:prstGeom>
        </p:spPr>
      </p:pic>
      <p:pic>
        <p:nvPicPr>
          <p:cNvPr id="10" name="Picture 9">
            <a:extLst>
              <a:ext uri="{FF2B5EF4-FFF2-40B4-BE49-F238E27FC236}">
                <a16:creationId xmlns:a16="http://schemas.microsoft.com/office/drawing/2014/main" xmlns=""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23967" y="4041857"/>
            <a:ext cx="675062" cy="601418"/>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58711" y="4041858"/>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40615737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
                                        </p:tgtEl>
                                        <p:attrNameLst>
                                          <p:attrName>fillcolor</p:attrName>
                                        </p:attrNameLst>
                                      </p:cBhvr>
                                      <p:to>
                                        <a:srgbClr val="92D050"/>
                                      </p:to>
                                    </p:animClr>
                                    <p:set>
                                      <p:cBhvr>
                                        <p:cTn id="32" dur="500" fill="hold"/>
                                        <p:tgtEl>
                                          <p:spTgt spid="3"/>
                                        </p:tgtEl>
                                        <p:attrNameLst>
                                          <p:attrName>fill.type</p:attrName>
                                        </p:attrNameLst>
                                      </p:cBhvr>
                                      <p:to>
                                        <p:strVal val="solid"/>
                                      </p:to>
                                    </p:set>
                                    <p:set>
                                      <p:cBhvr>
                                        <p:cTn id="33" dur="500" fill="hold"/>
                                        <p:tgtEl>
                                          <p:spTgt spid="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7"/>
                                        </p:tgtEl>
                                      </p:cBhvr>
                                    </p:cmd>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
                                        </p:tgtEl>
                                        <p:attrNameLst>
                                          <p:attrName>fillcolor</p:attrName>
                                        </p:attrNameLst>
                                      </p:cBhvr>
                                      <p:to>
                                        <a:srgbClr val="D99694"/>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2"/>
                                        </p:tgtEl>
                                      </p:cBhvr>
                                    </p:cmd>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
                                        </p:tgtEl>
                                        <p:attrNameLst>
                                          <p:attrName>fillcolor</p:attrName>
                                        </p:attrNameLst>
                                      </p:cBhvr>
                                      <p:to>
                                        <a:srgbClr val="D99694"/>
                                      </p:to>
                                    </p:animClr>
                                    <p:set>
                                      <p:cBhvr>
                                        <p:cTn id="58" dur="500" fill="hold"/>
                                        <p:tgtEl>
                                          <p:spTgt spid="5"/>
                                        </p:tgtEl>
                                        <p:attrNameLst>
                                          <p:attrName>fill.type</p:attrName>
                                        </p:attrNameLst>
                                      </p:cBhvr>
                                      <p:to>
                                        <p:strVal val="solid"/>
                                      </p:to>
                                    </p:set>
                                    <p:set>
                                      <p:cBhvr>
                                        <p:cTn id="59" dur="500" fill="hold"/>
                                        <p:tgtEl>
                                          <p:spTgt spid="5"/>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12"/>
                                        </p:tgtEl>
                                      </p:cBhvr>
                                    </p:cmd>
                                  </p:childTnLst>
                                </p:cTn>
                              </p:par>
                              <p:par>
                                <p:cTn id="62" presetID="1" presetClass="entr" presetSubtype="0" fill="hold" nodeType="withEffect">
                                  <p:stCondLst>
                                    <p:cond delay="0"/>
                                  </p:stCondLst>
                                  <p:childTnLst>
                                    <p:set>
                                      <p:cBhvr>
                                        <p:cTn id="63" dur="1" fill="hold">
                                          <p:stCondLst>
                                            <p:cond delay="9"/>
                                          </p:stCondLst>
                                        </p:cTn>
                                        <p:tgtEl>
                                          <p:spTgt spid="9"/>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12"/>
                                        </p:tgtEl>
                                      </p:cBhvr>
                                    </p:cmd>
                                  </p:childTnLst>
                                </p:cTn>
                              </p:par>
                              <p:par>
                                <p:cTn id="76" presetID="1" presetClass="entr" presetSubtype="0" fill="hold" nodeType="withEffect">
                                  <p:stCondLst>
                                    <p:cond delay="0"/>
                                  </p:stCondLst>
                                  <p:childTnLst>
                                    <p:set>
                                      <p:cBhvr>
                                        <p:cTn id="77" dur="1" fill="hold">
                                          <p:stCondLst>
                                            <p:cond delay="9"/>
                                          </p:stCondLst>
                                        </p:cTn>
                                        <p:tgtEl>
                                          <p:spTgt spid="10"/>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388307" y="641084"/>
            <a:ext cx="8517698" cy="109905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Arial" panose="020B0604020202020204" pitchFamily="34" charset="0"/>
                <a:cs typeface="Arial" panose="020B0604020202020204" pitchFamily="34" charset="0"/>
              </a:rPr>
              <a:t>Câu</a:t>
            </a:r>
            <a:r>
              <a:rPr lang="en-US" sz="2000" b="1" dirty="0">
                <a:solidFill>
                  <a:schemeClr val="tx1"/>
                </a:solidFill>
                <a:latin typeface="Arial" panose="020B0604020202020204" pitchFamily="34" charset="0"/>
                <a:cs typeface="Arial" panose="020B0604020202020204" pitchFamily="34" charset="0"/>
              </a:rPr>
              <a:t> 3: </a:t>
            </a:r>
            <a:r>
              <a:rPr lang="vi-VN" sz="2000" dirty="0">
                <a:solidFill>
                  <a:schemeClr val="tx1"/>
                </a:solidFill>
                <a:latin typeface="Arial" panose="020B0604020202020204" pitchFamily="34" charset="0"/>
                <a:cs typeface="Arial" panose="020B0604020202020204" pitchFamily="34" charset="0"/>
              </a:rPr>
              <a:t>Câu thơ nào dưới đây miêu tả ngoại hình tuấn tú của Kim Trọng?</a:t>
            </a:r>
            <a:endParaRPr lang="en-US" sz="2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4773189" y="3348009"/>
            <a:ext cx="3993931" cy="10453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D. Một vùng như thể cây quỳnh cành dao</a:t>
            </a:r>
            <a:r>
              <a:rPr lang="en-US" sz="2000" dirty="0">
                <a:solidFill>
                  <a:schemeClr val="tx1"/>
                </a:solidFill>
                <a:latin typeface="Arial" panose="020B0604020202020204" pitchFamily="34" charset="0"/>
                <a:cs typeface="Arial" panose="020B0604020202020204" pitchFamily="34" charset="0"/>
              </a:rPr>
              <a:t>.</a:t>
            </a:r>
            <a:endParaRPr lang="vi-VN" sz="2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376879" y="3278417"/>
            <a:ext cx="3993931" cy="111490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chemeClr val="tx1"/>
                </a:solidFill>
                <a:latin typeface="Arial" panose="020B0604020202020204" pitchFamily="34" charset="0"/>
                <a:cs typeface="Arial" panose="020B0604020202020204" pitchFamily="34" charset="0"/>
              </a:rPr>
              <a:t>C. Nguyên người quanh quất đâu xa</a:t>
            </a:r>
            <a:r>
              <a:rPr lang="en-US" sz="2000" dirty="0">
                <a:solidFill>
                  <a:schemeClr val="tx1"/>
                </a:solidFill>
                <a:latin typeface="Arial" panose="020B0604020202020204" pitchFamily="34" charset="0"/>
                <a:cs typeface="Arial" panose="020B0604020202020204" pitchFamily="34" charset="0"/>
              </a:rPr>
              <a:t>.</a:t>
            </a:r>
            <a:endParaRPr lang="vi-VN" sz="2000" noProof="1">
              <a:solidFill>
                <a:schemeClr val="tx1"/>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xmlns="" id="{6A919885-0285-0403-1E09-FA94D8BC080B}"/>
              </a:ext>
            </a:extLst>
          </p:cNvPr>
          <p:cNvSpPr/>
          <p:nvPr/>
        </p:nvSpPr>
        <p:spPr>
          <a:xfrm>
            <a:off x="4773190" y="1987608"/>
            <a:ext cx="3993931" cy="104334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Arial" panose="020B0604020202020204" pitchFamily="34" charset="0"/>
                <a:cs typeface="Arial" panose="020B0604020202020204" pitchFamily="34" charset="0"/>
              </a:rPr>
              <a:t>B. Hài văn lần bước dặm xanh</a:t>
            </a:r>
            <a:r>
              <a:rPr lang="en-US" sz="2000" dirty="0">
                <a:solidFill>
                  <a:schemeClr val="tx1"/>
                </a:solidFill>
                <a:latin typeface="Arial" panose="020B0604020202020204" pitchFamily="34" charset="0"/>
                <a:cs typeface="Arial" panose="020B0604020202020204" pitchFamily="34" charset="0"/>
              </a:rPr>
              <a:t>.</a:t>
            </a:r>
            <a:endParaRPr lang="vi-VN" sz="2000" noProof="1">
              <a:solidFill>
                <a:schemeClr val="tx1"/>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xmlns="" id="{2E7D83A4-3758-8699-4DD0-010A80780539}"/>
              </a:ext>
            </a:extLst>
          </p:cNvPr>
          <p:cNvSpPr/>
          <p:nvPr/>
        </p:nvSpPr>
        <p:spPr>
          <a:xfrm>
            <a:off x="376879" y="1987608"/>
            <a:ext cx="3993931" cy="11124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A. </a:t>
            </a:r>
            <a:r>
              <a:rPr lang="vi-VN" sz="2000" dirty="0">
                <a:solidFill>
                  <a:schemeClr val="tx1"/>
                </a:solidFill>
                <a:latin typeface="Arial" panose="020B0604020202020204" pitchFamily="34" charset="0"/>
                <a:cs typeface="Arial" panose="020B0604020202020204" pitchFamily="34" charset="0"/>
              </a:rPr>
              <a:t>Khách đà xuống ngựa tới nơi tự tình</a:t>
            </a:r>
            <a:endParaRPr lang="vi-VN" sz="2000" noProof="1">
              <a:solidFill>
                <a:schemeClr val="tx1"/>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8833" y="-593921"/>
            <a:ext cx="487363" cy="487363"/>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28622" y="3803728"/>
            <a:ext cx="677383" cy="589596"/>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91835" y="2315571"/>
            <a:ext cx="675062" cy="601418"/>
          </a:xfrm>
          <a:prstGeom prst="rect">
            <a:avLst/>
          </a:prstGeom>
        </p:spPr>
      </p:pic>
      <p:pic>
        <p:nvPicPr>
          <p:cNvPr id="10" name="Picture 9">
            <a:extLst>
              <a:ext uri="{FF2B5EF4-FFF2-40B4-BE49-F238E27FC236}">
                <a16:creationId xmlns:a16="http://schemas.microsoft.com/office/drawing/2014/main" xmlns=""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998352" y="2315571"/>
            <a:ext cx="675062" cy="601418"/>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33279" y="3621171"/>
            <a:ext cx="675062" cy="601418"/>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95696" y="-593921"/>
            <a:ext cx="487363" cy="487363"/>
          </a:xfrm>
          <a:prstGeom prst="rect">
            <a:avLst/>
          </a:prstGeom>
        </p:spPr>
      </p:pic>
    </p:spTree>
    <p:extLst>
      <p:ext uri="{BB962C8B-B14F-4D97-AF65-F5344CB8AC3E}">
        <p14:creationId xmlns:p14="http://schemas.microsoft.com/office/powerpoint/2010/main" val="1708336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
                                        </p:tgtEl>
                                        <p:attrNameLst>
                                          <p:attrName>fillcolor</p:attrName>
                                        </p:attrNameLst>
                                      </p:cBhvr>
                                      <p:to>
                                        <a:srgbClr val="92D050"/>
                                      </p:to>
                                    </p:animClr>
                                    <p:set>
                                      <p:cBhvr>
                                        <p:cTn id="32" dur="500" fill="hold"/>
                                        <p:tgtEl>
                                          <p:spTgt spid="3"/>
                                        </p:tgtEl>
                                        <p:attrNameLst>
                                          <p:attrName>fill.type</p:attrName>
                                        </p:attrNameLst>
                                      </p:cBhvr>
                                      <p:to>
                                        <p:strVal val="solid"/>
                                      </p:to>
                                    </p:set>
                                    <p:set>
                                      <p:cBhvr>
                                        <p:cTn id="33" dur="500" fill="hold"/>
                                        <p:tgtEl>
                                          <p:spTgt spid="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7"/>
                                        </p:tgtEl>
                                      </p:cBhvr>
                                    </p:cmd>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
                                        </p:tgtEl>
                                        <p:attrNameLst>
                                          <p:attrName>fillcolor</p:attrName>
                                        </p:attrNameLst>
                                      </p:cBhvr>
                                      <p:to>
                                        <a:srgbClr val="D99694"/>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2"/>
                                        </p:tgtEl>
                                      </p:cBhvr>
                                    </p:cmd>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
                                        </p:tgtEl>
                                        <p:attrNameLst>
                                          <p:attrName>fillcolor</p:attrName>
                                        </p:attrNameLst>
                                      </p:cBhvr>
                                      <p:to>
                                        <a:srgbClr val="D99694"/>
                                      </p:to>
                                    </p:animClr>
                                    <p:set>
                                      <p:cBhvr>
                                        <p:cTn id="58" dur="500" fill="hold"/>
                                        <p:tgtEl>
                                          <p:spTgt spid="5"/>
                                        </p:tgtEl>
                                        <p:attrNameLst>
                                          <p:attrName>fill.type</p:attrName>
                                        </p:attrNameLst>
                                      </p:cBhvr>
                                      <p:to>
                                        <p:strVal val="solid"/>
                                      </p:to>
                                    </p:set>
                                    <p:set>
                                      <p:cBhvr>
                                        <p:cTn id="59" dur="500" fill="hold"/>
                                        <p:tgtEl>
                                          <p:spTgt spid="5"/>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12"/>
                                        </p:tgtEl>
                                      </p:cBhvr>
                                    </p:cmd>
                                  </p:childTnLst>
                                </p:cTn>
                              </p:par>
                              <p:par>
                                <p:cTn id="62" presetID="1" presetClass="entr" presetSubtype="0" fill="hold" nodeType="withEffect">
                                  <p:stCondLst>
                                    <p:cond delay="0"/>
                                  </p:stCondLst>
                                  <p:childTnLst>
                                    <p:set>
                                      <p:cBhvr>
                                        <p:cTn id="63" dur="1" fill="hold">
                                          <p:stCondLst>
                                            <p:cond delay="9"/>
                                          </p:stCondLst>
                                        </p:cTn>
                                        <p:tgtEl>
                                          <p:spTgt spid="9"/>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12"/>
                                        </p:tgtEl>
                                      </p:cBhvr>
                                    </p:cmd>
                                  </p:childTnLst>
                                </p:cTn>
                              </p:par>
                              <p:par>
                                <p:cTn id="76" presetID="1" presetClass="entr" presetSubtype="0" fill="hold" nodeType="withEffect">
                                  <p:stCondLst>
                                    <p:cond delay="0"/>
                                  </p:stCondLst>
                                  <p:childTnLst>
                                    <p:set>
                                      <p:cBhvr>
                                        <p:cTn id="77" dur="1" fill="hold">
                                          <p:stCondLst>
                                            <p:cond delay="9"/>
                                          </p:stCondLst>
                                        </p:cTn>
                                        <p:tgtEl>
                                          <p:spTgt spid="10"/>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xmlns="" id="{4ADFFF1A-F500-CC57-185E-00F4826D0836}"/>
              </a:ext>
            </a:extLst>
          </p:cNvPr>
          <p:cNvSpPr/>
          <p:nvPr/>
        </p:nvSpPr>
        <p:spPr>
          <a:xfrm>
            <a:off x="457110" y="495357"/>
            <a:ext cx="8229779" cy="115860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Arial" panose="020B0604020202020204" pitchFamily="34" charset="0"/>
                <a:cs typeface="Arial" panose="020B0604020202020204" pitchFamily="34" charset="0"/>
              </a:rPr>
              <a:t>Câu </a:t>
            </a:r>
            <a:r>
              <a:rPr lang="en-US" sz="2000" b="1" dirty="0">
                <a:solidFill>
                  <a:schemeClr val="tx1"/>
                </a:solidFill>
                <a:latin typeface="Arial" panose="020B0604020202020204" pitchFamily="34" charset="0"/>
                <a:cs typeface="Arial" panose="020B0604020202020204" pitchFamily="34" charset="0"/>
              </a:rPr>
              <a:t>4</a:t>
            </a:r>
            <a:r>
              <a:rPr lang="vi-VN" sz="2000" b="1" dirty="0" smtClean="0">
                <a:solidFill>
                  <a:schemeClr val="tx1"/>
                </a:solidFill>
                <a:latin typeface="Arial" panose="020B0604020202020204" pitchFamily="34" charset="0"/>
                <a:cs typeface="Arial" panose="020B0604020202020204" pitchFamily="34" charset="0"/>
              </a:rPr>
              <a:t>:</a:t>
            </a:r>
            <a:r>
              <a:rPr lang="vi-VN" sz="2000" dirty="0" smtClean="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Kim Trọng là người có tài năng như thế nào?</a:t>
            </a:r>
            <a:endParaRPr lang="en-US" sz="2000" dirty="0">
              <a:solidFill>
                <a:schemeClr val="tx1"/>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xmlns="" id="{8B66CBE4-2DB9-BCF7-D1C4-281B894BFE17}"/>
              </a:ext>
            </a:extLst>
          </p:cNvPr>
          <p:cNvSpPr/>
          <p:nvPr/>
        </p:nvSpPr>
        <p:spPr>
          <a:xfrm>
            <a:off x="4694881" y="2103748"/>
            <a:ext cx="3992008" cy="871787"/>
          </a:xfrm>
          <a:prstGeom prst="roundRect">
            <a:avLst>
              <a:gd name="adj" fmla="val 97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B.</a:t>
            </a:r>
            <a:r>
              <a:rPr lang="vi-VN" sz="2000" dirty="0">
                <a:solidFill>
                  <a:schemeClr val="tx1"/>
                </a:solidFill>
                <a:latin typeface="Arial" panose="020B0604020202020204" pitchFamily="34" charset="0"/>
                <a:cs typeface="Arial" panose="020B0604020202020204" pitchFamily="34" charset="0"/>
              </a:rPr>
              <a:t> Là người thông minh, có thiên phú, có tài văn chương</a:t>
            </a:r>
            <a:r>
              <a:rPr lang="en-US" sz="2000" dirty="0">
                <a:solidFill>
                  <a:schemeClr val="tx1"/>
                </a:solidFill>
                <a:latin typeface="Arial" panose="020B0604020202020204" pitchFamily="34" charset="0"/>
                <a:cs typeface="Arial" panose="020B0604020202020204" pitchFamily="34" charset="0"/>
              </a:rPr>
              <a:t>.</a:t>
            </a:r>
            <a:endParaRPr lang="vi-VN" sz="2000" noProof="1">
              <a:solidFill>
                <a:schemeClr val="tx1"/>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xmlns="" id="{3FCD9830-5FD1-BD44-878B-228BD96CE996}"/>
              </a:ext>
            </a:extLst>
          </p:cNvPr>
          <p:cNvSpPr/>
          <p:nvPr/>
        </p:nvSpPr>
        <p:spPr>
          <a:xfrm>
            <a:off x="314287" y="2103748"/>
            <a:ext cx="3739569" cy="871787"/>
          </a:xfrm>
          <a:prstGeom prst="roundRect">
            <a:avLst>
              <a:gd name="adj" fmla="val 123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A.</a:t>
            </a:r>
            <a:r>
              <a:rPr lang="vi-VN" sz="2000" dirty="0">
                <a:solidFill>
                  <a:schemeClr val="tx1"/>
                </a:solidFill>
                <a:latin typeface="Arial" panose="020B0604020202020204" pitchFamily="34" charset="0"/>
                <a:cs typeface="Arial" panose="020B0604020202020204" pitchFamily="34" charset="0"/>
              </a:rPr>
              <a:t> Là bậc tài trí</a:t>
            </a:r>
            <a:r>
              <a:rPr lang="en-US" sz="2000" dirty="0">
                <a:solidFill>
                  <a:schemeClr val="tx1"/>
                </a:solidFill>
                <a:latin typeface="Arial" panose="020B0604020202020204" pitchFamily="34" charset="0"/>
                <a:cs typeface="Arial" panose="020B0604020202020204" pitchFamily="34" charset="0"/>
              </a:rPr>
              <a:t>.</a:t>
            </a:r>
          </a:p>
        </p:txBody>
      </p:sp>
      <p:sp>
        <p:nvSpPr>
          <p:cNvPr id="5" name="Đáp án sai 2">
            <a:extLst>
              <a:ext uri="{FF2B5EF4-FFF2-40B4-BE49-F238E27FC236}">
                <a16:creationId xmlns:a16="http://schemas.microsoft.com/office/drawing/2014/main" xmlns="" id="{6A919885-0285-0403-1E09-FA94D8BC080B}"/>
              </a:ext>
            </a:extLst>
          </p:cNvPr>
          <p:cNvSpPr/>
          <p:nvPr/>
        </p:nvSpPr>
        <p:spPr>
          <a:xfrm>
            <a:off x="314286" y="3297121"/>
            <a:ext cx="3739569" cy="9151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B.</a:t>
            </a:r>
            <a:r>
              <a:rPr lang="vi-VN" sz="2000" dirty="0">
                <a:solidFill>
                  <a:schemeClr val="tx1"/>
                </a:solidFill>
                <a:latin typeface="Arial" panose="020B0604020202020204" pitchFamily="34" charset="0"/>
                <a:cs typeface="Arial" panose="020B0604020202020204" pitchFamily="34" charset="0"/>
              </a:rPr>
              <a:t> Là bậc anh dũng, túc trí đa mưu</a:t>
            </a:r>
            <a:r>
              <a:rPr lang="en-US" sz="2000" dirty="0">
                <a:solidFill>
                  <a:schemeClr val="tx1"/>
                </a:solidFill>
                <a:latin typeface="Arial" panose="020B0604020202020204" pitchFamily="34" charset="0"/>
                <a:cs typeface="Arial" panose="020B0604020202020204" pitchFamily="34" charset="0"/>
              </a:rPr>
              <a:t>.</a:t>
            </a:r>
          </a:p>
        </p:txBody>
      </p:sp>
      <p:sp>
        <p:nvSpPr>
          <p:cNvPr id="6" name="Đáp án sai 3">
            <a:extLst>
              <a:ext uri="{FF2B5EF4-FFF2-40B4-BE49-F238E27FC236}">
                <a16:creationId xmlns:a16="http://schemas.microsoft.com/office/drawing/2014/main" xmlns="" id="{2E7D83A4-3758-8699-4DD0-010A80780539}"/>
              </a:ext>
            </a:extLst>
          </p:cNvPr>
          <p:cNvSpPr/>
          <p:nvPr/>
        </p:nvSpPr>
        <p:spPr>
          <a:xfrm>
            <a:off x="4694881" y="3299897"/>
            <a:ext cx="3992008" cy="91518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Arial" panose="020B0604020202020204" pitchFamily="34" charset="0"/>
                <a:cs typeface="Arial" panose="020B0604020202020204" pitchFamily="34" charset="0"/>
              </a:rPr>
              <a:t>D.</a:t>
            </a:r>
            <a:r>
              <a:rPr lang="vi-VN" sz="2000" dirty="0">
                <a:solidFill>
                  <a:schemeClr val="tx1"/>
                </a:solidFill>
                <a:latin typeface="Arial" panose="020B0604020202020204" pitchFamily="34" charset="0"/>
                <a:cs typeface="Arial" panose="020B0604020202020204" pitchFamily="34" charset="0"/>
              </a:rPr>
              <a:t> Là bậc anh tài, có thiên phú về chơi cờ</a:t>
            </a:r>
            <a:r>
              <a:rPr lang="en-US" sz="2000" dirty="0">
                <a:solidFill>
                  <a:schemeClr val="tx1"/>
                </a:solidFill>
                <a:latin typeface="Arial" panose="020B0604020202020204" pitchFamily="34" charset="0"/>
                <a:cs typeface="Arial" panose="020B0604020202020204" pitchFamily="34" charset="0"/>
              </a:rPr>
              <a:t>.</a:t>
            </a:r>
          </a:p>
        </p:txBody>
      </p:sp>
      <p:pic>
        <p:nvPicPr>
          <p:cNvPr id="7"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xmlns=""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089683" y="2366404"/>
            <a:ext cx="780916" cy="679712"/>
          </a:xfrm>
          <a:prstGeom prst="rect">
            <a:avLst/>
          </a:prstGeom>
        </p:spPr>
      </p:pic>
      <p:pic>
        <p:nvPicPr>
          <p:cNvPr id="9" name="Picture 8">
            <a:extLst>
              <a:ext uri="{FF2B5EF4-FFF2-40B4-BE49-F238E27FC236}">
                <a16:creationId xmlns:a16="http://schemas.microsoft.com/office/drawing/2014/main" xmlns=""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96128" y="3523556"/>
            <a:ext cx="778240" cy="693341"/>
          </a:xfrm>
          <a:prstGeom prst="rect">
            <a:avLst/>
          </a:prstGeom>
        </p:spPr>
      </p:pic>
      <p:pic>
        <p:nvPicPr>
          <p:cNvPr id="10" name="Picture 10">
            <a:extLst>
              <a:ext uri="{FF2B5EF4-FFF2-40B4-BE49-F238E27FC236}">
                <a16:creationId xmlns:a16="http://schemas.microsoft.com/office/drawing/2014/main" xmlns=""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089683" y="3523556"/>
            <a:ext cx="778240" cy="693341"/>
          </a:xfrm>
          <a:prstGeom prst="rect">
            <a:avLst/>
          </a:prstGeom>
        </p:spPr>
      </p:pic>
      <p:pic>
        <p:nvPicPr>
          <p:cNvPr id="11" name="Picture 10">
            <a:extLst>
              <a:ext uri="{FF2B5EF4-FFF2-40B4-BE49-F238E27FC236}">
                <a16:creationId xmlns:a16="http://schemas.microsoft.com/office/drawing/2014/main" xmlns=""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96128" y="2248351"/>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764766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3"/>
                                        </p:tgtEl>
                                        <p:attrNameLst>
                                          <p:attrName>fillcolor</p:attrName>
                                        </p:attrNameLst>
                                      </p:cBhvr>
                                      <p:to>
                                        <a:srgbClr val="92D050"/>
                                      </p:to>
                                    </p:animClr>
                                    <p:set>
                                      <p:cBhvr>
                                        <p:cTn id="32" dur="500" fill="hold"/>
                                        <p:tgtEl>
                                          <p:spTgt spid="3"/>
                                        </p:tgtEl>
                                        <p:attrNameLst>
                                          <p:attrName>fill.type</p:attrName>
                                        </p:attrNameLst>
                                      </p:cBhvr>
                                      <p:to>
                                        <p:strVal val="solid"/>
                                      </p:to>
                                    </p:set>
                                    <p:set>
                                      <p:cBhvr>
                                        <p:cTn id="33" dur="500" fill="hold"/>
                                        <p:tgtEl>
                                          <p:spTgt spid="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7"/>
                                        </p:tgtEl>
                                      </p:cBhvr>
                                    </p:cmd>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
                                        </p:tgtEl>
                                        <p:attrNameLst>
                                          <p:attrName>fillcolor</p:attrName>
                                        </p:attrNameLst>
                                      </p:cBhvr>
                                      <p:to>
                                        <a:srgbClr val="D99694"/>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2"/>
                                        </p:tgtEl>
                                      </p:cBhvr>
                                    </p:cmd>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
                                        </p:tgtEl>
                                        <p:attrNameLst>
                                          <p:attrName>fillcolor</p:attrName>
                                        </p:attrNameLst>
                                      </p:cBhvr>
                                      <p:to>
                                        <a:srgbClr val="D99694"/>
                                      </p:to>
                                    </p:animClr>
                                    <p:set>
                                      <p:cBhvr>
                                        <p:cTn id="58" dur="500" fill="hold"/>
                                        <p:tgtEl>
                                          <p:spTgt spid="5"/>
                                        </p:tgtEl>
                                        <p:attrNameLst>
                                          <p:attrName>fill.type</p:attrName>
                                        </p:attrNameLst>
                                      </p:cBhvr>
                                      <p:to>
                                        <p:strVal val="solid"/>
                                      </p:to>
                                    </p:set>
                                    <p:set>
                                      <p:cBhvr>
                                        <p:cTn id="59" dur="500" fill="hold"/>
                                        <p:tgtEl>
                                          <p:spTgt spid="5"/>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12"/>
                                        </p:tgtEl>
                                      </p:cBhvr>
                                    </p:cmd>
                                  </p:childTnLst>
                                </p:cTn>
                              </p:par>
                              <p:par>
                                <p:cTn id="62" presetID="1" presetClass="entr" presetSubtype="0" fill="hold" nodeType="withEffect">
                                  <p:stCondLst>
                                    <p:cond delay="0"/>
                                  </p:stCondLst>
                                  <p:childTnLst>
                                    <p:set>
                                      <p:cBhvr>
                                        <p:cTn id="63" dur="1" fill="hold">
                                          <p:stCondLst>
                                            <p:cond delay="9"/>
                                          </p:stCondLst>
                                        </p:cTn>
                                        <p:tgtEl>
                                          <p:spTgt spid="9"/>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12"/>
                                        </p:tgtEl>
                                      </p:cBhvr>
                                    </p:cmd>
                                  </p:childTnLst>
                                </p:cTn>
                              </p:par>
                              <p:par>
                                <p:cTn id="76" presetID="1" presetClass="entr" presetSubtype="0" fill="hold" nodeType="withEffect">
                                  <p:stCondLst>
                                    <p:cond delay="0"/>
                                  </p:stCondLst>
                                  <p:childTnLst>
                                    <p:set>
                                      <p:cBhvr>
                                        <p:cTn id="77" dur="1" fill="hold">
                                          <p:stCondLst>
                                            <p:cond delay="9"/>
                                          </p:stCondLst>
                                        </p:cTn>
                                        <p:tgtEl>
                                          <p:spTgt spid="10"/>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442"/>
        <p:cNvGrpSpPr/>
        <p:nvPr/>
      </p:nvGrpSpPr>
      <p:grpSpPr>
        <a:xfrm>
          <a:off x="0" y="0"/>
          <a:ext cx="0" cy="0"/>
          <a:chOff x="0" y="0"/>
          <a:chExt cx="0" cy="0"/>
        </a:xfrm>
      </p:grpSpPr>
      <p:sp>
        <p:nvSpPr>
          <p:cNvPr id="11" name="Rectangle 10">
            <a:extLst>
              <a:ext uri="{FF2B5EF4-FFF2-40B4-BE49-F238E27FC236}">
                <a16:creationId xmlns:a16="http://schemas.microsoft.com/office/drawing/2014/main" xmlns="" id="{DAF8CDD4-26BE-9BB4-74E6-63DDF0939633}"/>
              </a:ext>
            </a:extLst>
          </p:cNvPr>
          <p:cNvSpPr/>
          <p:nvPr/>
        </p:nvSpPr>
        <p:spPr>
          <a:xfrm>
            <a:off x="2843408" y="425884"/>
            <a:ext cx="3457184" cy="83924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5426"/>
                </a:solidFill>
                <a:latin typeface="Arial" panose="020B0604020202020204" pitchFamily="34" charset="0"/>
                <a:cs typeface="Arial" panose="020B0604020202020204" pitchFamily="34" charset="0"/>
              </a:rPr>
              <a:t>LUYỆN TẬP</a:t>
            </a:r>
          </a:p>
        </p:txBody>
      </p:sp>
      <p:sp>
        <p:nvSpPr>
          <p:cNvPr id="12" name="TextBox 11">
            <a:extLst>
              <a:ext uri="{FF2B5EF4-FFF2-40B4-BE49-F238E27FC236}">
                <a16:creationId xmlns:a16="http://schemas.microsoft.com/office/drawing/2014/main" xmlns="" id="{0A1B613F-D30C-8EA4-75B8-AEE32DEED4DD}"/>
              </a:ext>
            </a:extLst>
          </p:cNvPr>
          <p:cNvSpPr txBox="1"/>
          <p:nvPr/>
        </p:nvSpPr>
        <p:spPr>
          <a:xfrm>
            <a:off x="288098" y="1265128"/>
            <a:ext cx="4183693" cy="958660"/>
          </a:xfrm>
          <a:prstGeom prst="rect">
            <a:avLst/>
          </a:prstGeom>
          <a:noFill/>
        </p:spPr>
        <p:txBody>
          <a:bodyPr wrap="square" rtlCol="0">
            <a:spAutoFit/>
          </a:bodyPr>
          <a:lstStyle/>
          <a:p>
            <a:pPr algn="ctr">
              <a:lnSpc>
                <a:spcPct val="150000"/>
              </a:lnSpc>
            </a:pPr>
            <a:r>
              <a:rPr lang="en-US" sz="2000" b="1" dirty="0" err="1">
                <a:solidFill>
                  <a:schemeClr val="tx1"/>
                </a:solidFill>
                <a:latin typeface="Arial" panose="020B0604020202020204" pitchFamily="34" charset="0"/>
                <a:cs typeface="Arial" panose="020B0604020202020204" pitchFamily="34" charset="0"/>
              </a:rPr>
              <a:t>Nhiệm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vụ</a:t>
            </a:r>
            <a:r>
              <a:rPr lang="en-US" sz="2000" b="1" dirty="0">
                <a:solidFill>
                  <a:schemeClr val="tx1"/>
                </a:solidFill>
                <a:latin typeface="Arial" panose="020B0604020202020204" pitchFamily="34" charset="0"/>
                <a:cs typeface="Arial" panose="020B0604020202020204" pitchFamily="34" charset="0"/>
              </a:rPr>
              <a:t> 2: </a:t>
            </a:r>
          </a:p>
          <a:p>
            <a:pPr algn="ctr">
              <a:lnSpc>
                <a:spcPct val="150000"/>
              </a:lnSpc>
            </a:pPr>
            <a:r>
              <a:rPr lang="en-US" sz="2000" b="1" dirty="0" err="1">
                <a:solidFill>
                  <a:schemeClr val="tx1"/>
                </a:solidFill>
                <a:latin typeface="Arial" panose="020B0604020202020204" pitchFamily="34" charset="0"/>
                <a:cs typeface="Arial" panose="020B0604020202020204" pitchFamily="34" charset="0"/>
              </a:rPr>
              <a:t>Luyện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tập</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theo</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văn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bản</a:t>
            </a:r>
            <a:endParaRPr lang="en-US" sz="2000" b="1"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9E0BE8A2-67CC-C39F-B34D-626FABB5E346}"/>
              </a:ext>
            </a:extLst>
          </p:cNvPr>
          <p:cNvSpPr/>
          <p:nvPr/>
        </p:nvSpPr>
        <p:spPr>
          <a:xfrm>
            <a:off x="4296428" y="1538484"/>
            <a:ext cx="4559474" cy="304909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 đoạn văn (khoảng 7 – 9 câu) phân tích 2 – 4 dòng thơ miêu tả thiên nhiên mà em cho là đặc sắc trong đoạn trích Kim – Kiều gặp gỡ.</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Picture 16">
            <a:extLst>
              <a:ext uri="{FF2B5EF4-FFF2-40B4-BE49-F238E27FC236}">
                <a16:creationId xmlns:a16="http://schemas.microsoft.com/office/drawing/2014/main" xmlns="" id="{A7773DCD-6F6C-4064-AF80-42D1FDBEE8E9}"/>
              </a:ext>
            </a:extLst>
          </p:cNvPr>
          <p:cNvPicPr>
            <a:picLocks noChangeAspect="1"/>
          </p:cNvPicPr>
          <p:nvPr/>
        </p:nvPicPr>
        <p:blipFill rotWithShape="1">
          <a:blip r:embed="rId3"/>
          <a:srcRect l="58046" t="64795" r="14008" b="-5140"/>
          <a:stretch/>
        </p:blipFill>
        <p:spPr>
          <a:xfrm>
            <a:off x="541880" y="2370078"/>
            <a:ext cx="3754548" cy="304909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669"/>
        <p:cNvGrpSpPr/>
        <p:nvPr/>
      </p:nvGrpSpPr>
      <p:grpSpPr>
        <a:xfrm>
          <a:off x="0" y="0"/>
          <a:ext cx="0" cy="0"/>
          <a:chOff x="0" y="0"/>
          <a:chExt cx="0" cy="0"/>
        </a:xfrm>
      </p:grpSpPr>
      <p:sp>
        <p:nvSpPr>
          <p:cNvPr id="9" name="TextBox 8">
            <a:extLst>
              <a:ext uri="{FF2B5EF4-FFF2-40B4-BE49-F238E27FC236}">
                <a16:creationId xmlns:a16="http://schemas.microsoft.com/office/drawing/2014/main" xmlns="" id="{60D146D2-FA70-A484-04AC-A4929CE0BB14}"/>
              </a:ext>
            </a:extLst>
          </p:cNvPr>
          <p:cNvSpPr txBox="1"/>
          <p:nvPr/>
        </p:nvSpPr>
        <p:spPr>
          <a:xfrm>
            <a:off x="313150" y="621330"/>
            <a:ext cx="8517699"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 đề </a:t>
            </a:r>
            <a:r>
              <a:rPr lang="vi-VN" sz="2000" b="1"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Hồn nước nằm trong tiếng mẹ cha</a:t>
            </a: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vẻ đẹp, giá trị ngôn ngữ dân tộc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471518B2-D70C-3452-922C-3AF6DFD4869B}"/>
              </a:ext>
            </a:extLst>
          </p:cNvPr>
          <p:cNvSpPr/>
          <p:nvPr/>
        </p:nvSpPr>
        <p:spPr>
          <a:xfrm>
            <a:off x="363253" y="2185374"/>
            <a:ext cx="1747380" cy="2220304"/>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Arial" panose="020B0604020202020204" pitchFamily="34" charset="0"/>
                <a:cs typeface="Arial" panose="020B0604020202020204" pitchFamily="34" charset="0"/>
              </a:rPr>
              <a:t>Tiếng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Việt</a:t>
            </a:r>
            <a:endParaRPr lang="en-US" sz="2000" b="1" dirty="0">
              <a:solidFill>
                <a:schemeClr val="tx1"/>
              </a:solidFill>
              <a:latin typeface="Arial" panose="020B0604020202020204" pitchFamily="34" charset="0"/>
              <a:cs typeface="Arial" panose="020B0604020202020204" pitchFamily="34" charset="0"/>
            </a:endParaRPr>
          </a:p>
        </p:txBody>
      </p:sp>
      <p:sp>
        <p:nvSpPr>
          <p:cNvPr id="11" name="Arrow: Chevron 10">
            <a:extLst>
              <a:ext uri="{FF2B5EF4-FFF2-40B4-BE49-F238E27FC236}">
                <a16:creationId xmlns:a16="http://schemas.microsoft.com/office/drawing/2014/main" xmlns="" id="{3AB3B97C-BE66-3AB4-C1DE-BDF669B1AA13}"/>
              </a:ext>
            </a:extLst>
          </p:cNvPr>
          <p:cNvSpPr/>
          <p:nvPr/>
        </p:nvSpPr>
        <p:spPr>
          <a:xfrm>
            <a:off x="2229632" y="2309192"/>
            <a:ext cx="463463" cy="651354"/>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hevron 11">
            <a:extLst>
              <a:ext uri="{FF2B5EF4-FFF2-40B4-BE49-F238E27FC236}">
                <a16:creationId xmlns:a16="http://schemas.microsoft.com/office/drawing/2014/main" xmlns="" id="{64136301-02B9-F4BF-208D-22473FE35493}"/>
              </a:ext>
            </a:extLst>
          </p:cNvPr>
          <p:cNvSpPr/>
          <p:nvPr/>
        </p:nvSpPr>
        <p:spPr>
          <a:xfrm>
            <a:off x="2229632" y="3500879"/>
            <a:ext cx="463463" cy="651354"/>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xmlns="" id="{08F86A81-0310-5696-EB65-3632E4D0BF12}"/>
              </a:ext>
            </a:extLst>
          </p:cNvPr>
          <p:cNvSpPr/>
          <p:nvPr/>
        </p:nvSpPr>
        <p:spPr>
          <a:xfrm>
            <a:off x="2943616" y="2164725"/>
            <a:ext cx="5837130" cy="7958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Lưu giữ tâm hồn dân tộc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73DB0BD9-1516-F94D-6F2C-7BFE12F97973}"/>
              </a:ext>
            </a:extLst>
          </p:cNvPr>
          <p:cNvSpPr/>
          <p:nvPr/>
        </p:nvSpPr>
        <p:spPr>
          <a:xfrm>
            <a:off x="2943615" y="3244657"/>
            <a:ext cx="5837130" cy="116102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 hiện vẻ đẹp của quê hương xứ sở, những giá trị đặc sắc của văn hóa truyền thống </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iệt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N</a:t>
            </a: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am.</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728"/>
        <p:cNvGrpSpPr/>
        <p:nvPr/>
      </p:nvGrpSpPr>
      <p:grpSpPr>
        <a:xfrm>
          <a:off x="0" y="0"/>
          <a:ext cx="0" cy="0"/>
          <a:chOff x="0" y="0"/>
          <a:chExt cx="0" cy="0"/>
        </a:xfrm>
      </p:grpSpPr>
      <p:sp>
        <p:nvSpPr>
          <p:cNvPr id="5" name="TextBox 4">
            <a:extLst>
              <a:ext uri="{FF2B5EF4-FFF2-40B4-BE49-F238E27FC236}">
                <a16:creationId xmlns:a16="http://schemas.microsoft.com/office/drawing/2014/main" xmlns="" id="{09FC35E1-4918-5D17-0A0C-4182B1DAC31F}"/>
              </a:ext>
            </a:extLst>
          </p:cNvPr>
          <p:cNvSpPr txBox="1"/>
          <p:nvPr/>
        </p:nvSpPr>
        <p:spPr>
          <a:xfrm>
            <a:off x="2010427" y="349465"/>
            <a:ext cx="5123145" cy="523220"/>
          </a:xfrm>
          <a:prstGeom prst="rect">
            <a:avLst/>
          </a:prstGeom>
          <a:noFill/>
        </p:spPr>
        <p:txBody>
          <a:bodyPr wrap="square" rtlCol="0">
            <a:spAutoFit/>
          </a:bodyPr>
          <a:lstStyle/>
          <a:p>
            <a:pPr algn="ctr"/>
            <a:r>
              <a:rPr lang="en-US" sz="2800" b="1" dirty="0">
                <a:solidFill>
                  <a:srgbClr val="005426"/>
                </a:solidFill>
                <a:latin typeface="Arial" panose="020B0604020202020204" pitchFamily="34" charset="0"/>
                <a:cs typeface="Arial" panose="020B0604020202020204" pitchFamily="34" charset="0"/>
              </a:rPr>
              <a:t>GỢI Ý LÀM BÀI</a:t>
            </a:r>
          </a:p>
        </p:txBody>
      </p:sp>
      <p:sp>
        <p:nvSpPr>
          <p:cNvPr id="7" name="TextBox 6">
            <a:extLst>
              <a:ext uri="{FF2B5EF4-FFF2-40B4-BE49-F238E27FC236}">
                <a16:creationId xmlns:a16="http://schemas.microsoft.com/office/drawing/2014/main" xmlns="" id="{6428F1F1-3D8B-97F0-3580-2B064E38CFA2}"/>
              </a:ext>
            </a:extLst>
          </p:cNvPr>
          <p:cNvSpPr txBox="1"/>
          <p:nvPr/>
        </p:nvSpPr>
        <p:spPr>
          <a:xfrm>
            <a:off x="269310" y="940698"/>
            <a:ext cx="7997868" cy="496996"/>
          </a:xfrm>
          <a:prstGeom prst="rect">
            <a:avLst/>
          </a:prstGeom>
          <a:noFill/>
        </p:spPr>
        <p:txBody>
          <a:bodyPr wrap="square">
            <a:spAutoFit/>
          </a:bodyPr>
          <a:lstStyle/>
          <a:p>
            <a:pPr marL="342900" indent="-342900" algn="ctr">
              <a:lnSpc>
                <a:spcPct val="150000"/>
              </a:lnSpc>
              <a:buFont typeface="Arial" panose="020B0604020202020204" pitchFamily="34" charset="0"/>
              <a:buChar char="•"/>
            </a:pPr>
            <a:r>
              <a:rPr lang="vi-VN" sz="2000" b="1" dirty="0">
                <a:effectLst/>
                <a:latin typeface="Arial" panose="020B0604020202020204" pitchFamily="34" charset="0"/>
                <a:ea typeface="Times New Roman" panose="02020603050405020304" pitchFamily="18" charset="0"/>
                <a:cs typeface="Arial" panose="020B0604020202020204" pitchFamily="34" charset="0"/>
              </a:rPr>
              <a:t>Cách đọc hiểu đoạn trích trong truyện thơ Nôm</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6E7AC6BD-B7AF-70A1-B3FA-A5649BB90B32}"/>
              </a:ext>
            </a:extLst>
          </p:cNvPr>
          <p:cNvSpPr/>
          <p:nvPr/>
        </p:nvSpPr>
        <p:spPr>
          <a:xfrm>
            <a:off x="735904" y="1580869"/>
            <a:ext cx="7766137" cy="78147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Xác</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định</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v</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ị trí của đoạn trích trong tác phẩm</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90E4F17-481A-ED62-E75A-3E95EBE64ADD}"/>
              </a:ext>
            </a:extLst>
          </p:cNvPr>
          <p:cNvSpPr/>
          <p:nvPr/>
        </p:nvSpPr>
        <p:spPr>
          <a:xfrm>
            <a:off x="735905" y="2579203"/>
            <a:ext cx="2358024"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ố cục</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9D8277AC-29AA-A7BD-92AA-4BF182D556F8}"/>
              </a:ext>
            </a:extLst>
          </p:cNvPr>
          <p:cNvSpPr/>
          <p:nvPr/>
        </p:nvSpPr>
        <p:spPr>
          <a:xfrm>
            <a:off x="3538603" y="2563851"/>
            <a:ext cx="4963437"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Hệ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thống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endParaRPr lang="en-US" sz="20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F050DA1F-0771-0BD2-4501-3C60F9EF2CC8}"/>
              </a:ext>
            </a:extLst>
          </p:cNvPr>
          <p:cNvSpPr/>
          <p:nvPr/>
        </p:nvSpPr>
        <p:spPr>
          <a:xfrm>
            <a:off x="735904" y="3237747"/>
            <a:ext cx="2358024"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Sự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endParaRPr lang="en-US" sz="2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0A20DFEE-9A39-A0B7-054F-9DEBA81A394D}"/>
              </a:ext>
            </a:extLst>
          </p:cNvPr>
          <p:cNvSpPr/>
          <p:nvPr/>
        </p:nvSpPr>
        <p:spPr>
          <a:xfrm>
            <a:off x="3538602" y="3237747"/>
            <a:ext cx="4963437"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Đặc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điểm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endParaRPr lang="en-US" sz="200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A8378AAF-8976-FD28-3078-113BEECCCC12}"/>
              </a:ext>
            </a:extLst>
          </p:cNvPr>
          <p:cNvSpPr/>
          <p:nvPr/>
        </p:nvSpPr>
        <p:spPr>
          <a:xfrm>
            <a:off x="735904" y="3955738"/>
            <a:ext cx="2358024"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Bút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pháp</a:t>
            </a:r>
            <a:endParaRPr lang="en-US" sz="20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9C9E910D-4466-2663-2D6B-FD770E0042B8}"/>
              </a:ext>
            </a:extLst>
          </p:cNvPr>
          <p:cNvSpPr/>
          <p:nvPr/>
        </p:nvSpPr>
        <p:spPr>
          <a:xfrm>
            <a:off x="3538601" y="3948285"/>
            <a:ext cx="4963437" cy="509033"/>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chemeClr val="tx1"/>
                </a:solidFill>
                <a:latin typeface="Arial" panose="020B0604020202020204" pitchFamily="34" charset="0"/>
                <a:cs typeface="Arial" panose="020B0604020202020204" pitchFamily="34" charset="0"/>
              </a:rPr>
              <a:t>Nghệ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ngôn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ngữ</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chủ</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đề</a:t>
            </a:r>
            <a:endParaRPr lang="en-US" sz="20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891"/>
        <p:cNvGrpSpPr/>
        <p:nvPr/>
      </p:nvGrpSpPr>
      <p:grpSpPr>
        <a:xfrm>
          <a:off x="0" y="0"/>
          <a:ext cx="0" cy="0"/>
          <a:chOff x="0" y="0"/>
          <a:chExt cx="0" cy="0"/>
        </a:xfrm>
      </p:grpSpPr>
      <p:sp>
        <p:nvSpPr>
          <p:cNvPr id="6" name="TextBox 5">
            <a:extLst>
              <a:ext uri="{FF2B5EF4-FFF2-40B4-BE49-F238E27FC236}">
                <a16:creationId xmlns:a16="http://schemas.microsoft.com/office/drawing/2014/main" xmlns="" id="{72196A1F-F7F2-4C68-7D35-C69DDAD85ED1}"/>
              </a:ext>
            </a:extLst>
          </p:cNvPr>
          <p:cNvSpPr txBox="1"/>
          <p:nvPr/>
        </p:nvSpPr>
        <p:spPr>
          <a:xfrm>
            <a:off x="2010427" y="349465"/>
            <a:ext cx="5123145" cy="523220"/>
          </a:xfrm>
          <a:prstGeom prst="rect">
            <a:avLst/>
          </a:prstGeom>
          <a:noFill/>
        </p:spPr>
        <p:txBody>
          <a:bodyPr wrap="square" rtlCol="0">
            <a:spAutoFit/>
          </a:bodyPr>
          <a:lstStyle/>
          <a:p>
            <a:pPr algn="ctr"/>
            <a:r>
              <a:rPr lang="en-US" sz="2800" b="1" dirty="0">
                <a:solidFill>
                  <a:srgbClr val="005426"/>
                </a:solidFill>
                <a:latin typeface="Arial" panose="020B0604020202020204" pitchFamily="34" charset="0"/>
                <a:cs typeface="Arial" panose="020B0604020202020204" pitchFamily="34" charset="0"/>
              </a:rPr>
              <a:t>GỢI Ý LÀM BÀI</a:t>
            </a:r>
          </a:p>
        </p:txBody>
      </p:sp>
      <p:sp>
        <p:nvSpPr>
          <p:cNvPr id="7" name="TextBox 6">
            <a:extLst>
              <a:ext uri="{FF2B5EF4-FFF2-40B4-BE49-F238E27FC236}">
                <a16:creationId xmlns:a16="http://schemas.microsoft.com/office/drawing/2014/main" xmlns="" id="{1BCF88B9-2BE5-11D5-0612-1F1CA8AA2E23}"/>
              </a:ext>
            </a:extLst>
          </p:cNvPr>
          <p:cNvSpPr txBox="1"/>
          <p:nvPr/>
        </p:nvSpPr>
        <p:spPr>
          <a:xfrm>
            <a:off x="269310" y="940698"/>
            <a:ext cx="7997868" cy="496996"/>
          </a:xfrm>
          <a:prstGeom prst="rect">
            <a:avLst/>
          </a:prstGeom>
          <a:noFill/>
        </p:spPr>
        <p:txBody>
          <a:bodyPr wrap="square">
            <a:spAutoFit/>
          </a:bodyPr>
          <a:lstStyle/>
          <a:p>
            <a:pPr marL="342900" indent="-342900" algn="ctr">
              <a:lnSpc>
                <a:spcPct val="150000"/>
              </a:lnSpc>
              <a:buFont typeface="Arial" panose="020B0604020202020204" pitchFamily="34" charset="0"/>
              <a:buChar char="•"/>
            </a:pPr>
            <a:r>
              <a:rPr lang="vi-VN" sz="2000" b="1" dirty="0">
                <a:effectLst/>
                <a:latin typeface="Arial" panose="020B0604020202020204" pitchFamily="34" charset="0"/>
                <a:ea typeface="Times New Roman" panose="02020603050405020304" pitchFamily="18" charset="0"/>
                <a:cs typeface="Arial" panose="020B0604020202020204" pitchFamily="34" charset="0"/>
              </a:rPr>
              <a:t>Đoạn văn của HS cần bảo đảm các yêu cầu</a:t>
            </a:r>
            <a:r>
              <a:rPr lang="en-US" sz="2000" b="1" dirty="0">
                <a:effectLst/>
                <a:latin typeface="Arial" panose="020B0604020202020204" pitchFamily="34" charset="0"/>
                <a:ea typeface="Times New Roman" panose="02020603050405020304" pitchFamily="18"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697BDC8C-757B-6683-7529-00BE1207FACF}"/>
              </a:ext>
            </a:extLst>
          </p:cNvPr>
          <p:cNvSpPr/>
          <p:nvPr/>
        </p:nvSpPr>
        <p:spPr>
          <a:xfrm>
            <a:off x="438411" y="1628817"/>
            <a:ext cx="2041742" cy="153739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Nội dung</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E41B7BE8-2543-5CFD-48CB-ED9D6BDE1E33}"/>
              </a:ext>
            </a:extLst>
          </p:cNvPr>
          <p:cNvSpPr/>
          <p:nvPr/>
        </p:nvSpPr>
        <p:spPr>
          <a:xfrm>
            <a:off x="438411" y="3547328"/>
            <a:ext cx="2041742" cy="124007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Dung lượng</a:t>
            </a:r>
            <a:endParaRPr lang="en-US" sz="20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376D6AE8-554F-42DF-5333-CBDD1C2F9751}"/>
              </a:ext>
            </a:extLst>
          </p:cNvPr>
          <p:cNvSpPr txBox="1"/>
          <p:nvPr/>
        </p:nvSpPr>
        <p:spPr>
          <a:xfrm>
            <a:off x="2611676" y="1545998"/>
            <a:ext cx="6344434"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C</a:t>
            </a:r>
            <a:r>
              <a:rPr lang="vi-VN" sz="1800" dirty="0">
                <a:effectLst/>
                <a:latin typeface="Arial" panose="020B0604020202020204" pitchFamily="34" charset="0"/>
                <a:ea typeface="Times New Roman" panose="02020603050405020304" pitchFamily="18" charset="0"/>
                <a:cs typeface="Arial" panose="020B0604020202020204" pitchFamily="34" charset="0"/>
              </a:rPr>
              <a:t>họn đúng 2 – 4 dòng thơ miêu tả thiên nhiên trong đoạn trích “</a:t>
            </a:r>
            <a:r>
              <a:rPr lang="vi-VN" sz="1800" i="1" dirty="0">
                <a:effectLst/>
                <a:latin typeface="Arial" panose="020B0604020202020204" pitchFamily="34" charset="0"/>
                <a:ea typeface="Times New Roman" panose="02020603050405020304" pitchFamily="18" charset="0"/>
                <a:cs typeface="Arial" panose="020B0604020202020204" pitchFamily="34" charset="0"/>
              </a:rPr>
              <a:t>Kim - Kiều gặp gỡ</a:t>
            </a:r>
            <a:r>
              <a:rPr lang="vi-VN" sz="1800" dirty="0">
                <a:effectLst/>
                <a:latin typeface="Arial" panose="020B0604020202020204" pitchFamily="34" charset="0"/>
                <a:ea typeface="Times New Roman" panose="02020603050405020304" pitchFamily="18" charset="0"/>
                <a:cs typeface="Arial" panose="020B0604020202020204" pitchFamily="34"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50000"/>
              </a:lnSpc>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C</a:t>
            </a:r>
            <a:r>
              <a:rPr lang="vi-VN" sz="1800" dirty="0">
                <a:effectLst/>
                <a:latin typeface="Arial" panose="020B0604020202020204" pitchFamily="34" charset="0"/>
                <a:ea typeface="Times New Roman" panose="02020603050405020304" pitchFamily="18" charset="0"/>
                <a:cs typeface="Arial" panose="020B0604020202020204" pitchFamily="34" charset="0"/>
              </a:rPr>
              <a:t>hỉ ra được vẻ đẹp của bức tranh thiên nhiên trong đoạn thơ đã chọn</a:t>
            </a:r>
            <a:r>
              <a:rPr lang="en-US" sz="18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50000"/>
              </a:lnSpc>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P</a:t>
            </a:r>
            <a:r>
              <a:rPr lang="vi-VN" sz="1800" dirty="0">
                <a:effectLst/>
                <a:latin typeface="Arial" panose="020B0604020202020204" pitchFamily="34" charset="0"/>
                <a:ea typeface="Times New Roman" panose="02020603050405020304" pitchFamily="18" charset="0"/>
                <a:cs typeface="Arial" panose="020B0604020202020204" pitchFamily="34" charset="0"/>
              </a:rPr>
              <a:t>hân tích được bút pháp miêu tả thiên nhiên của tác giả</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296C4A59-EF13-7DC8-ABE2-19A018EDA56A}"/>
              </a:ext>
            </a:extLst>
          </p:cNvPr>
          <p:cNvSpPr txBox="1"/>
          <p:nvPr/>
        </p:nvSpPr>
        <p:spPr>
          <a:xfrm>
            <a:off x="2611676" y="3982701"/>
            <a:ext cx="4572000" cy="369332"/>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Arial" panose="020B0604020202020204" pitchFamily="34" charset="0"/>
              </a:rPr>
              <a:t>Đ</a:t>
            </a:r>
            <a:r>
              <a:rPr lang="vi-VN" sz="1800" dirty="0">
                <a:effectLst/>
                <a:latin typeface="Arial" panose="020B0604020202020204" pitchFamily="34" charset="0"/>
                <a:ea typeface="Times New Roman" panose="02020603050405020304" pitchFamily="18" charset="0"/>
                <a:cs typeface="Arial" panose="020B0604020202020204" pitchFamily="34" charset="0"/>
              </a:rPr>
              <a:t>oạn văn 7 – 9 câu</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15" name="Google Shape;1858;p119">
            <a:extLst>
              <a:ext uri="{FF2B5EF4-FFF2-40B4-BE49-F238E27FC236}">
                <a16:creationId xmlns:a16="http://schemas.microsoft.com/office/drawing/2014/main" xmlns="" id="{51638C74-D783-863B-E4EE-47CB0B7AC19A}"/>
              </a:ext>
            </a:extLst>
          </p:cNvPr>
          <p:cNvSpPr/>
          <p:nvPr/>
        </p:nvSpPr>
        <p:spPr>
          <a:xfrm rot="14630531">
            <a:off x="8161459" y="3664565"/>
            <a:ext cx="1088258" cy="1374936"/>
          </a:xfrm>
          <a:custGeom>
            <a:avLst/>
            <a:gdLst/>
            <a:ahLst/>
            <a:cxnLst/>
            <a:rect l="l" t="t" r="r" b="b"/>
            <a:pathLst>
              <a:path w="18358" h="19473" extrusionOk="0">
                <a:moveTo>
                  <a:pt x="8261" y="191"/>
                </a:moveTo>
                <a:cubicBezTo>
                  <a:pt x="8488" y="191"/>
                  <a:pt x="8711" y="204"/>
                  <a:pt x="8915" y="244"/>
                </a:cubicBezTo>
                <a:cubicBezTo>
                  <a:pt x="8996" y="264"/>
                  <a:pt x="9185" y="228"/>
                  <a:pt x="9094" y="394"/>
                </a:cubicBezTo>
                <a:cubicBezTo>
                  <a:pt x="9068" y="446"/>
                  <a:pt x="8671" y="446"/>
                  <a:pt x="8616" y="452"/>
                </a:cubicBezTo>
                <a:cubicBezTo>
                  <a:pt x="8329" y="492"/>
                  <a:pt x="8043" y="527"/>
                  <a:pt x="7757" y="566"/>
                </a:cubicBezTo>
                <a:cubicBezTo>
                  <a:pt x="7184" y="638"/>
                  <a:pt x="6611" y="713"/>
                  <a:pt x="6039" y="781"/>
                </a:cubicBezTo>
                <a:cubicBezTo>
                  <a:pt x="5460" y="849"/>
                  <a:pt x="4877" y="927"/>
                  <a:pt x="4295" y="941"/>
                </a:cubicBezTo>
                <a:cubicBezTo>
                  <a:pt x="4037" y="946"/>
                  <a:pt x="3708" y="979"/>
                  <a:pt x="3396" y="979"/>
                </a:cubicBezTo>
                <a:cubicBezTo>
                  <a:pt x="3208" y="979"/>
                  <a:pt x="3025" y="967"/>
                  <a:pt x="2867" y="930"/>
                </a:cubicBezTo>
                <a:lnTo>
                  <a:pt x="2867" y="930"/>
                </a:lnTo>
                <a:cubicBezTo>
                  <a:pt x="3737" y="486"/>
                  <a:pt x="4796" y="374"/>
                  <a:pt x="5759" y="293"/>
                </a:cubicBezTo>
                <a:cubicBezTo>
                  <a:pt x="6263" y="251"/>
                  <a:pt x="6764" y="231"/>
                  <a:pt x="7269" y="225"/>
                </a:cubicBezTo>
                <a:cubicBezTo>
                  <a:pt x="7578" y="219"/>
                  <a:pt x="7924" y="191"/>
                  <a:pt x="8261" y="191"/>
                </a:cubicBezTo>
                <a:close/>
                <a:moveTo>
                  <a:pt x="6138" y="2642"/>
                </a:moveTo>
                <a:cubicBezTo>
                  <a:pt x="8181" y="2642"/>
                  <a:pt x="10207" y="3074"/>
                  <a:pt x="12194" y="3192"/>
                </a:cubicBezTo>
                <a:cubicBezTo>
                  <a:pt x="11813" y="3278"/>
                  <a:pt x="11423" y="3309"/>
                  <a:pt x="11030" y="3309"/>
                </a:cubicBezTo>
                <a:cubicBezTo>
                  <a:pt x="10246" y="3309"/>
                  <a:pt x="9449" y="3184"/>
                  <a:pt x="8677" y="3117"/>
                </a:cubicBezTo>
                <a:cubicBezTo>
                  <a:pt x="7435" y="3010"/>
                  <a:pt x="6198" y="2919"/>
                  <a:pt x="4972" y="2694"/>
                </a:cubicBezTo>
                <a:cubicBezTo>
                  <a:pt x="5361" y="2658"/>
                  <a:pt x="5750" y="2642"/>
                  <a:pt x="6138" y="2642"/>
                </a:cubicBezTo>
                <a:close/>
                <a:moveTo>
                  <a:pt x="7997" y="4278"/>
                </a:moveTo>
                <a:cubicBezTo>
                  <a:pt x="8724" y="4278"/>
                  <a:pt x="9471" y="4460"/>
                  <a:pt x="10128" y="4708"/>
                </a:cubicBezTo>
                <a:cubicBezTo>
                  <a:pt x="10587" y="4880"/>
                  <a:pt x="11030" y="5098"/>
                  <a:pt x="11449" y="5349"/>
                </a:cubicBezTo>
                <a:cubicBezTo>
                  <a:pt x="11710" y="5505"/>
                  <a:pt x="11957" y="5678"/>
                  <a:pt x="12204" y="5860"/>
                </a:cubicBezTo>
                <a:cubicBezTo>
                  <a:pt x="12326" y="5947"/>
                  <a:pt x="12535" y="6155"/>
                  <a:pt x="12669" y="6171"/>
                </a:cubicBezTo>
                <a:lnTo>
                  <a:pt x="12669" y="6171"/>
                </a:lnTo>
                <a:cubicBezTo>
                  <a:pt x="12266" y="6143"/>
                  <a:pt x="11769" y="5900"/>
                  <a:pt x="11371" y="5775"/>
                </a:cubicBezTo>
                <a:cubicBezTo>
                  <a:pt x="10844" y="5606"/>
                  <a:pt x="10317" y="5440"/>
                  <a:pt x="9793" y="5271"/>
                </a:cubicBezTo>
                <a:cubicBezTo>
                  <a:pt x="9296" y="5115"/>
                  <a:pt x="8801" y="4955"/>
                  <a:pt x="8306" y="4799"/>
                </a:cubicBezTo>
                <a:cubicBezTo>
                  <a:pt x="8072" y="4721"/>
                  <a:pt x="7825" y="4659"/>
                  <a:pt x="7597" y="4565"/>
                </a:cubicBezTo>
                <a:cubicBezTo>
                  <a:pt x="7462" y="4509"/>
                  <a:pt x="7336" y="4408"/>
                  <a:pt x="7197" y="4360"/>
                </a:cubicBezTo>
                <a:lnTo>
                  <a:pt x="7197" y="4360"/>
                </a:lnTo>
                <a:cubicBezTo>
                  <a:pt x="7457" y="4303"/>
                  <a:pt x="7725" y="4278"/>
                  <a:pt x="7997" y="4278"/>
                </a:cubicBezTo>
                <a:close/>
                <a:moveTo>
                  <a:pt x="1438" y="1796"/>
                </a:moveTo>
                <a:lnTo>
                  <a:pt x="1438" y="1796"/>
                </a:lnTo>
                <a:cubicBezTo>
                  <a:pt x="3208" y="3455"/>
                  <a:pt x="3999" y="5411"/>
                  <a:pt x="4223" y="7636"/>
                </a:cubicBezTo>
                <a:cubicBezTo>
                  <a:pt x="3101" y="5831"/>
                  <a:pt x="2206" y="3924"/>
                  <a:pt x="1438" y="1796"/>
                </a:cubicBezTo>
                <a:close/>
                <a:moveTo>
                  <a:pt x="4657" y="4488"/>
                </a:moveTo>
                <a:cubicBezTo>
                  <a:pt x="4804" y="4684"/>
                  <a:pt x="5011" y="4904"/>
                  <a:pt x="5099" y="5030"/>
                </a:cubicBezTo>
                <a:cubicBezTo>
                  <a:pt x="5375" y="5427"/>
                  <a:pt x="5652" y="5824"/>
                  <a:pt x="5918" y="6224"/>
                </a:cubicBezTo>
                <a:cubicBezTo>
                  <a:pt x="6393" y="6930"/>
                  <a:pt x="6894" y="7656"/>
                  <a:pt x="7021" y="8518"/>
                </a:cubicBezTo>
                <a:cubicBezTo>
                  <a:pt x="6543" y="7835"/>
                  <a:pt x="6078" y="7145"/>
                  <a:pt x="5642" y="6436"/>
                </a:cubicBezTo>
                <a:cubicBezTo>
                  <a:pt x="5249" y="5803"/>
                  <a:pt x="4957" y="5158"/>
                  <a:pt x="4657" y="4488"/>
                </a:cubicBezTo>
                <a:close/>
                <a:moveTo>
                  <a:pt x="9416" y="6676"/>
                </a:moveTo>
                <a:lnTo>
                  <a:pt x="9416" y="6676"/>
                </a:lnTo>
                <a:cubicBezTo>
                  <a:pt x="10499" y="6969"/>
                  <a:pt x="11583" y="7269"/>
                  <a:pt x="12624" y="7692"/>
                </a:cubicBezTo>
                <a:cubicBezTo>
                  <a:pt x="13161" y="7910"/>
                  <a:pt x="13681" y="8154"/>
                  <a:pt x="14186" y="8437"/>
                </a:cubicBezTo>
                <a:cubicBezTo>
                  <a:pt x="14534" y="8632"/>
                  <a:pt x="14970" y="9019"/>
                  <a:pt x="15214" y="9169"/>
                </a:cubicBezTo>
                <a:cubicBezTo>
                  <a:pt x="13232" y="8531"/>
                  <a:pt x="11043" y="8046"/>
                  <a:pt x="9416" y="6676"/>
                </a:cubicBezTo>
                <a:close/>
                <a:moveTo>
                  <a:pt x="7184" y="5707"/>
                </a:moveTo>
                <a:lnTo>
                  <a:pt x="7184" y="5707"/>
                </a:lnTo>
                <a:cubicBezTo>
                  <a:pt x="8648" y="7438"/>
                  <a:pt x="9679" y="9370"/>
                  <a:pt x="9709" y="10451"/>
                </a:cubicBezTo>
                <a:cubicBezTo>
                  <a:pt x="8817" y="8847"/>
                  <a:pt x="7799" y="7386"/>
                  <a:pt x="7184" y="5707"/>
                </a:cubicBezTo>
                <a:close/>
                <a:moveTo>
                  <a:pt x="12887" y="10812"/>
                </a:moveTo>
                <a:lnTo>
                  <a:pt x="12887" y="10812"/>
                </a:lnTo>
                <a:cubicBezTo>
                  <a:pt x="14921" y="11088"/>
                  <a:pt x="16606" y="12178"/>
                  <a:pt x="17810" y="13824"/>
                </a:cubicBezTo>
                <a:cubicBezTo>
                  <a:pt x="16928" y="13333"/>
                  <a:pt x="16043" y="12845"/>
                  <a:pt x="15165" y="12351"/>
                </a:cubicBezTo>
                <a:cubicBezTo>
                  <a:pt x="14449" y="11950"/>
                  <a:pt x="13317" y="11550"/>
                  <a:pt x="12887" y="10812"/>
                </a:cubicBezTo>
                <a:close/>
                <a:moveTo>
                  <a:pt x="13532" y="12438"/>
                </a:moveTo>
                <a:cubicBezTo>
                  <a:pt x="13782" y="13606"/>
                  <a:pt x="13629" y="14784"/>
                  <a:pt x="13636" y="15959"/>
                </a:cubicBezTo>
                <a:cubicBezTo>
                  <a:pt x="13128" y="14807"/>
                  <a:pt x="12848" y="13645"/>
                  <a:pt x="13532" y="12438"/>
                </a:cubicBezTo>
                <a:close/>
                <a:moveTo>
                  <a:pt x="14931" y="14817"/>
                </a:moveTo>
                <a:lnTo>
                  <a:pt x="14931" y="14817"/>
                </a:lnTo>
                <a:cubicBezTo>
                  <a:pt x="15406" y="15279"/>
                  <a:pt x="15861" y="15786"/>
                  <a:pt x="16095" y="16414"/>
                </a:cubicBezTo>
                <a:cubicBezTo>
                  <a:pt x="16353" y="17101"/>
                  <a:pt x="16388" y="17883"/>
                  <a:pt x="16496" y="18606"/>
                </a:cubicBezTo>
                <a:lnTo>
                  <a:pt x="16496" y="18606"/>
                </a:lnTo>
                <a:cubicBezTo>
                  <a:pt x="16034" y="18243"/>
                  <a:pt x="15814" y="17295"/>
                  <a:pt x="15581" y="16756"/>
                </a:cubicBezTo>
                <a:cubicBezTo>
                  <a:pt x="15305" y="16108"/>
                  <a:pt x="15019" y="15516"/>
                  <a:pt x="14931" y="14817"/>
                </a:cubicBezTo>
                <a:close/>
                <a:moveTo>
                  <a:pt x="16498" y="18619"/>
                </a:moveTo>
                <a:cubicBezTo>
                  <a:pt x="16498" y="18622"/>
                  <a:pt x="16498" y="18624"/>
                  <a:pt x="16499" y="18627"/>
                </a:cubicBezTo>
                <a:cubicBezTo>
                  <a:pt x="16480" y="18632"/>
                  <a:pt x="16472" y="18635"/>
                  <a:pt x="16470" y="18635"/>
                </a:cubicBezTo>
                <a:cubicBezTo>
                  <a:pt x="16468" y="18635"/>
                  <a:pt x="16486" y="18627"/>
                  <a:pt x="16498" y="18619"/>
                </a:cubicBezTo>
                <a:close/>
                <a:moveTo>
                  <a:pt x="7620" y="1"/>
                </a:moveTo>
                <a:cubicBezTo>
                  <a:pt x="6436" y="1"/>
                  <a:pt x="5253" y="81"/>
                  <a:pt x="4093" y="329"/>
                </a:cubicBezTo>
                <a:cubicBezTo>
                  <a:pt x="3400" y="479"/>
                  <a:pt x="2717" y="804"/>
                  <a:pt x="2008" y="866"/>
                </a:cubicBezTo>
                <a:cubicBezTo>
                  <a:pt x="1939" y="871"/>
                  <a:pt x="1870" y="874"/>
                  <a:pt x="1801" y="874"/>
                </a:cubicBezTo>
                <a:cubicBezTo>
                  <a:pt x="1555" y="874"/>
                  <a:pt x="1311" y="837"/>
                  <a:pt x="1077" y="758"/>
                </a:cubicBezTo>
                <a:cubicBezTo>
                  <a:pt x="797" y="664"/>
                  <a:pt x="409" y="459"/>
                  <a:pt x="116" y="459"/>
                </a:cubicBezTo>
                <a:cubicBezTo>
                  <a:pt x="76" y="459"/>
                  <a:pt x="37" y="463"/>
                  <a:pt x="0" y="472"/>
                </a:cubicBezTo>
                <a:cubicBezTo>
                  <a:pt x="283" y="599"/>
                  <a:pt x="781" y="716"/>
                  <a:pt x="996" y="954"/>
                </a:cubicBezTo>
                <a:cubicBezTo>
                  <a:pt x="1224" y="1204"/>
                  <a:pt x="1243" y="1747"/>
                  <a:pt x="1337" y="2060"/>
                </a:cubicBezTo>
                <a:cubicBezTo>
                  <a:pt x="1562" y="2798"/>
                  <a:pt x="1861" y="3508"/>
                  <a:pt x="2180" y="4207"/>
                </a:cubicBezTo>
                <a:cubicBezTo>
                  <a:pt x="2502" y="4913"/>
                  <a:pt x="2818" y="5626"/>
                  <a:pt x="3172" y="6312"/>
                </a:cubicBezTo>
                <a:cubicBezTo>
                  <a:pt x="3446" y="6839"/>
                  <a:pt x="3784" y="7870"/>
                  <a:pt x="4415" y="8056"/>
                </a:cubicBezTo>
                <a:cubicBezTo>
                  <a:pt x="4568" y="6696"/>
                  <a:pt x="3963" y="5033"/>
                  <a:pt x="3309" y="3852"/>
                </a:cubicBezTo>
                <a:cubicBezTo>
                  <a:pt x="2948" y="3195"/>
                  <a:pt x="2470" y="2658"/>
                  <a:pt x="2004" y="2082"/>
                </a:cubicBezTo>
                <a:cubicBezTo>
                  <a:pt x="1897" y="1952"/>
                  <a:pt x="1311" y="1367"/>
                  <a:pt x="1341" y="1230"/>
                </a:cubicBezTo>
                <a:cubicBezTo>
                  <a:pt x="1350" y="1190"/>
                  <a:pt x="1381" y="1172"/>
                  <a:pt x="1427" y="1172"/>
                </a:cubicBezTo>
                <a:cubicBezTo>
                  <a:pt x="1654" y="1172"/>
                  <a:pt x="2247" y="1591"/>
                  <a:pt x="2385" y="1669"/>
                </a:cubicBezTo>
                <a:cubicBezTo>
                  <a:pt x="3081" y="2073"/>
                  <a:pt x="3677" y="2349"/>
                  <a:pt x="3947" y="3163"/>
                </a:cubicBezTo>
                <a:cubicBezTo>
                  <a:pt x="4188" y="3885"/>
                  <a:pt x="4396" y="4591"/>
                  <a:pt x="4737" y="5281"/>
                </a:cubicBezTo>
                <a:cubicBezTo>
                  <a:pt x="5072" y="5954"/>
                  <a:pt x="5466" y="6595"/>
                  <a:pt x="5870" y="7230"/>
                </a:cubicBezTo>
                <a:cubicBezTo>
                  <a:pt x="6286" y="7880"/>
                  <a:pt x="6748" y="8905"/>
                  <a:pt x="7418" y="9296"/>
                </a:cubicBezTo>
                <a:cubicBezTo>
                  <a:pt x="7545" y="8765"/>
                  <a:pt x="7200" y="8199"/>
                  <a:pt x="6992" y="7698"/>
                </a:cubicBezTo>
                <a:cubicBezTo>
                  <a:pt x="6745" y="7106"/>
                  <a:pt x="6445" y="6553"/>
                  <a:pt x="6078" y="6029"/>
                </a:cubicBezTo>
                <a:cubicBezTo>
                  <a:pt x="5343" y="4975"/>
                  <a:pt x="4620" y="3979"/>
                  <a:pt x="4135" y="2775"/>
                </a:cubicBezTo>
                <a:lnTo>
                  <a:pt x="4135" y="2775"/>
                </a:lnTo>
                <a:cubicBezTo>
                  <a:pt x="4900" y="3332"/>
                  <a:pt x="5700" y="3865"/>
                  <a:pt x="6416" y="4487"/>
                </a:cubicBezTo>
                <a:cubicBezTo>
                  <a:pt x="6784" y="4806"/>
                  <a:pt x="6774" y="5115"/>
                  <a:pt x="6891" y="5564"/>
                </a:cubicBezTo>
                <a:cubicBezTo>
                  <a:pt x="7012" y="6029"/>
                  <a:pt x="7200" y="6471"/>
                  <a:pt x="7415" y="6898"/>
                </a:cubicBezTo>
                <a:cubicBezTo>
                  <a:pt x="7841" y="7757"/>
                  <a:pt x="8323" y="8589"/>
                  <a:pt x="8801" y="9419"/>
                </a:cubicBezTo>
                <a:cubicBezTo>
                  <a:pt x="9270" y="10233"/>
                  <a:pt x="9699" y="11088"/>
                  <a:pt x="10304" y="11807"/>
                </a:cubicBezTo>
                <a:cubicBezTo>
                  <a:pt x="10301" y="10685"/>
                  <a:pt x="9855" y="9559"/>
                  <a:pt x="9377" y="8547"/>
                </a:cubicBezTo>
                <a:cubicBezTo>
                  <a:pt x="8847" y="7425"/>
                  <a:pt x="7926" y="6504"/>
                  <a:pt x="7480" y="5352"/>
                </a:cubicBezTo>
                <a:lnTo>
                  <a:pt x="7480" y="5352"/>
                </a:lnTo>
                <a:cubicBezTo>
                  <a:pt x="8173" y="5987"/>
                  <a:pt x="8856" y="6624"/>
                  <a:pt x="9514" y="7298"/>
                </a:cubicBezTo>
                <a:cubicBezTo>
                  <a:pt x="9800" y="7594"/>
                  <a:pt x="10168" y="7874"/>
                  <a:pt x="10385" y="8225"/>
                </a:cubicBezTo>
                <a:cubicBezTo>
                  <a:pt x="10473" y="8362"/>
                  <a:pt x="10480" y="8547"/>
                  <a:pt x="10564" y="8677"/>
                </a:cubicBezTo>
                <a:cubicBezTo>
                  <a:pt x="10678" y="8860"/>
                  <a:pt x="10870" y="8990"/>
                  <a:pt x="10984" y="9191"/>
                </a:cubicBezTo>
                <a:cubicBezTo>
                  <a:pt x="11352" y="9836"/>
                  <a:pt x="11680" y="10506"/>
                  <a:pt x="11889" y="11218"/>
                </a:cubicBezTo>
                <a:cubicBezTo>
                  <a:pt x="12126" y="12028"/>
                  <a:pt x="12142" y="12858"/>
                  <a:pt x="12194" y="13694"/>
                </a:cubicBezTo>
                <a:cubicBezTo>
                  <a:pt x="11609" y="13125"/>
                  <a:pt x="11378" y="12022"/>
                  <a:pt x="11163" y="11261"/>
                </a:cubicBezTo>
                <a:cubicBezTo>
                  <a:pt x="10926" y="10411"/>
                  <a:pt x="10867" y="9491"/>
                  <a:pt x="10558" y="8668"/>
                </a:cubicBezTo>
                <a:lnTo>
                  <a:pt x="10558" y="8668"/>
                </a:lnTo>
                <a:cubicBezTo>
                  <a:pt x="10490" y="9650"/>
                  <a:pt x="10747" y="10688"/>
                  <a:pt x="11026" y="11632"/>
                </a:cubicBezTo>
                <a:cubicBezTo>
                  <a:pt x="11163" y="12094"/>
                  <a:pt x="11329" y="12546"/>
                  <a:pt x="11521" y="12988"/>
                </a:cubicBezTo>
                <a:cubicBezTo>
                  <a:pt x="11732" y="13480"/>
                  <a:pt x="11866" y="13974"/>
                  <a:pt x="12279" y="14319"/>
                </a:cubicBezTo>
                <a:cubicBezTo>
                  <a:pt x="12582" y="13678"/>
                  <a:pt x="12383" y="12627"/>
                  <a:pt x="12282" y="11924"/>
                </a:cubicBezTo>
                <a:cubicBezTo>
                  <a:pt x="12165" y="11108"/>
                  <a:pt x="11889" y="10324"/>
                  <a:pt x="11576" y="9566"/>
                </a:cubicBezTo>
                <a:lnTo>
                  <a:pt x="11576" y="9566"/>
                </a:lnTo>
                <a:cubicBezTo>
                  <a:pt x="12090" y="10288"/>
                  <a:pt x="12621" y="10997"/>
                  <a:pt x="13118" y="11729"/>
                </a:cubicBezTo>
                <a:cubicBezTo>
                  <a:pt x="13297" y="11993"/>
                  <a:pt x="13362" y="12139"/>
                  <a:pt x="13252" y="12445"/>
                </a:cubicBezTo>
                <a:cubicBezTo>
                  <a:pt x="13131" y="12770"/>
                  <a:pt x="13005" y="13070"/>
                  <a:pt x="12949" y="13414"/>
                </a:cubicBezTo>
                <a:cubicBezTo>
                  <a:pt x="12861" y="14000"/>
                  <a:pt x="12930" y="14592"/>
                  <a:pt x="13083" y="15158"/>
                </a:cubicBezTo>
                <a:cubicBezTo>
                  <a:pt x="13239" y="15728"/>
                  <a:pt x="13428" y="16417"/>
                  <a:pt x="13870" y="16818"/>
                </a:cubicBezTo>
                <a:cubicBezTo>
                  <a:pt x="13984" y="16222"/>
                  <a:pt x="13867" y="15627"/>
                  <a:pt x="13877" y="15028"/>
                </a:cubicBezTo>
                <a:cubicBezTo>
                  <a:pt x="13886" y="14404"/>
                  <a:pt x="13890" y="13759"/>
                  <a:pt x="13994" y="13144"/>
                </a:cubicBezTo>
                <a:cubicBezTo>
                  <a:pt x="14293" y="13662"/>
                  <a:pt x="14644" y="14114"/>
                  <a:pt x="14680" y="14722"/>
                </a:cubicBezTo>
                <a:cubicBezTo>
                  <a:pt x="14709" y="15272"/>
                  <a:pt x="14862" y="15806"/>
                  <a:pt x="15061" y="16317"/>
                </a:cubicBezTo>
                <a:cubicBezTo>
                  <a:pt x="15263" y="16847"/>
                  <a:pt x="15513" y="17358"/>
                  <a:pt x="15760" y="17865"/>
                </a:cubicBezTo>
                <a:cubicBezTo>
                  <a:pt x="16030" y="18415"/>
                  <a:pt x="16268" y="19004"/>
                  <a:pt x="16665" y="19472"/>
                </a:cubicBezTo>
                <a:cubicBezTo>
                  <a:pt x="16860" y="18864"/>
                  <a:pt x="16632" y="18047"/>
                  <a:pt x="16541" y="17420"/>
                </a:cubicBezTo>
                <a:cubicBezTo>
                  <a:pt x="16440" y="16707"/>
                  <a:pt x="16291" y="16053"/>
                  <a:pt x="15864" y="15458"/>
                </a:cubicBezTo>
                <a:cubicBezTo>
                  <a:pt x="15441" y="14869"/>
                  <a:pt x="14905" y="14420"/>
                  <a:pt x="14550" y="13769"/>
                </a:cubicBezTo>
                <a:cubicBezTo>
                  <a:pt x="14186" y="13096"/>
                  <a:pt x="13837" y="12412"/>
                  <a:pt x="13476" y="11736"/>
                </a:cubicBezTo>
                <a:lnTo>
                  <a:pt x="13476" y="11736"/>
                </a:lnTo>
                <a:cubicBezTo>
                  <a:pt x="14124" y="11986"/>
                  <a:pt x="14719" y="12380"/>
                  <a:pt x="15321" y="12721"/>
                </a:cubicBezTo>
                <a:cubicBezTo>
                  <a:pt x="15995" y="13102"/>
                  <a:pt x="16665" y="13483"/>
                  <a:pt x="17338" y="13863"/>
                </a:cubicBezTo>
                <a:cubicBezTo>
                  <a:pt x="17487" y="13947"/>
                  <a:pt x="17990" y="14216"/>
                  <a:pt x="18206" y="14216"/>
                </a:cubicBezTo>
                <a:cubicBezTo>
                  <a:pt x="18327" y="14216"/>
                  <a:pt x="18358" y="14132"/>
                  <a:pt x="18187" y="13886"/>
                </a:cubicBezTo>
                <a:cubicBezTo>
                  <a:pt x="17771" y="13288"/>
                  <a:pt x="17250" y="12725"/>
                  <a:pt x="16701" y="12243"/>
                </a:cubicBezTo>
                <a:cubicBezTo>
                  <a:pt x="16164" y="11771"/>
                  <a:pt x="15562" y="11384"/>
                  <a:pt x="14901" y="11114"/>
                </a:cubicBezTo>
                <a:cubicBezTo>
                  <a:pt x="14267" y="10860"/>
                  <a:pt x="13603" y="10786"/>
                  <a:pt x="12959" y="10581"/>
                </a:cubicBezTo>
                <a:cubicBezTo>
                  <a:pt x="12341" y="10382"/>
                  <a:pt x="11970" y="9728"/>
                  <a:pt x="11576" y="9247"/>
                </a:cubicBezTo>
                <a:cubicBezTo>
                  <a:pt x="11088" y="8645"/>
                  <a:pt x="10600" y="8046"/>
                  <a:pt x="10109" y="7444"/>
                </a:cubicBezTo>
                <a:lnTo>
                  <a:pt x="10109" y="7444"/>
                </a:lnTo>
                <a:cubicBezTo>
                  <a:pt x="11365" y="8199"/>
                  <a:pt x="12764" y="8651"/>
                  <a:pt x="14153" y="9094"/>
                </a:cubicBezTo>
                <a:cubicBezTo>
                  <a:pt x="14501" y="9204"/>
                  <a:pt x="14849" y="9315"/>
                  <a:pt x="15197" y="9432"/>
                </a:cubicBezTo>
                <a:cubicBezTo>
                  <a:pt x="15386" y="9496"/>
                  <a:pt x="15770" y="9720"/>
                  <a:pt x="15997" y="9720"/>
                </a:cubicBezTo>
                <a:cubicBezTo>
                  <a:pt x="16025" y="9720"/>
                  <a:pt x="16050" y="9716"/>
                  <a:pt x="16073" y="9709"/>
                </a:cubicBezTo>
                <a:cubicBezTo>
                  <a:pt x="16424" y="9595"/>
                  <a:pt x="15903" y="9227"/>
                  <a:pt x="15796" y="9146"/>
                </a:cubicBezTo>
                <a:cubicBezTo>
                  <a:pt x="15481" y="8912"/>
                  <a:pt x="15162" y="8690"/>
                  <a:pt x="14827" y="8489"/>
                </a:cubicBezTo>
                <a:cubicBezTo>
                  <a:pt x="13509" y="7685"/>
                  <a:pt x="12064" y="7184"/>
                  <a:pt x="10594" y="6748"/>
                </a:cubicBezTo>
                <a:cubicBezTo>
                  <a:pt x="9884" y="6537"/>
                  <a:pt x="9091" y="6406"/>
                  <a:pt x="8489" y="5948"/>
                </a:cubicBezTo>
                <a:cubicBezTo>
                  <a:pt x="7945" y="5534"/>
                  <a:pt x="7444" y="5024"/>
                  <a:pt x="6930" y="4571"/>
                </a:cubicBezTo>
                <a:lnTo>
                  <a:pt x="6930" y="4571"/>
                </a:lnTo>
                <a:cubicBezTo>
                  <a:pt x="8388" y="5037"/>
                  <a:pt x="9852" y="5482"/>
                  <a:pt x="11296" y="5987"/>
                </a:cubicBezTo>
                <a:cubicBezTo>
                  <a:pt x="11667" y="6117"/>
                  <a:pt x="12042" y="6250"/>
                  <a:pt x="12412" y="6384"/>
                </a:cubicBezTo>
                <a:cubicBezTo>
                  <a:pt x="12689" y="6481"/>
                  <a:pt x="13001" y="6660"/>
                  <a:pt x="13288" y="6696"/>
                </a:cubicBezTo>
                <a:cubicBezTo>
                  <a:pt x="13329" y="6701"/>
                  <a:pt x="13369" y="6704"/>
                  <a:pt x="13406" y="6704"/>
                </a:cubicBezTo>
                <a:cubicBezTo>
                  <a:pt x="13659" y="6704"/>
                  <a:pt x="13771" y="6577"/>
                  <a:pt x="13515" y="6338"/>
                </a:cubicBezTo>
                <a:cubicBezTo>
                  <a:pt x="13245" y="6084"/>
                  <a:pt x="12839" y="5899"/>
                  <a:pt x="12520" y="5707"/>
                </a:cubicBezTo>
                <a:cubicBezTo>
                  <a:pt x="11303" y="4959"/>
                  <a:pt x="10154" y="4256"/>
                  <a:pt x="8707" y="4087"/>
                </a:cubicBezTo>
                <a:cubicBezTo>
                  <a:pt x="8445" y="4056"/>
                  <a:pt x="8184" y="4050"/>
                  <a:pt x="7922" y="4050"/>
                </a:cubicBezTo>
                <a:cubicBezTo>
                  <a:pt x="7709" y="4050"/>
                  <a:pt x="7496" y="4054"/>
                  <a:pt x="7284" y="4054"/>
                </a:cubicBezTo>
                <a:cubicBezTo>
                  <a:pt x="7083" y="4054"/>
                  <a:pt x="6883" y="4050"/>
                  <a:pt x="6683" y="4035"/>
                </a:cubicBezTo>
                <a:cubicBezTo>
                  <a:pt x="5970" y="3979"/>
                  <a:pt x="5447" y="3439"/>
                  <a:pt x="4907" y="3023"/>
                </a:cubicBezTo>
                <a:lnTo>
                  <a:pt x="4907" y="3023"/>
                </a:lnTo>
                <a:cubicBezTo>
                  <a:pt x="6410" y="3156"/>
                  <a:pt x="7913" y="3293"/>
                  <a:pt x="9416" y="3410"/>
                </a:cubicBezTo>
                <a:cubicBezTo>
                  <a:pt x="10141" y="3466"/>
                  <a:pt x="10927" y="3590"/>
                  <a:pt x="11691" y="3590"/>
                </a:cubicBezTo>
                <a:cubicBezTo>
                  <a:pt x="12305" y="3590"/>
                  <a:pt x="12905" y="3510"/>
                  <a:pt x="13450" y="3250"/>
                </a:cubicBezTo>
                <a:cubicBezTo>
                  <a:pt x="12591" y="2847"/>
                  <a:pt x="11466" y="2880"/>
                  <a:pt x="10525" y="2769"/>
                </a:cubicBezTo>
                <a:cubicBezTo>
                  <a:pt x="9445" y="2642"/>
                  <a:pt x="8362" y="2502"/>
                  <a:pt x="7275" y="2444"/>
                </a:cubicBezTo>
                <a:cubicBezTo>
                  <a:pt x="7038" y="2431"/>
                  <a:pt x="6798" y="2427"/>
                  <a:pt x="6557" y="2427"/>
                </a:cubicBezTo>
                <a:cubicBezTo>
                  <a:pt x="6284" y="2427"/>
                  <a:pt x="6010" y="2432"/>
                  <a:pt x="5737" y="2432"/>
                </a:cubicBezTo>
                <a:cubicBezTo>
                  <a:pt x="5287" y="2432"/>
                  <a:pt x="4838" y="2420"/>
                  <a:pt x="4399" y="2356"/>
                </a:cubicBezTo>
                <a:cubicBezTo>
                  <a:pt x="3482" y="2226"/>
                  <a:pt x="2730" y="1614"/>
                  <a:pt x="1956" y="1145"/>
                </a:cubicBezTo>
                <a:lnTo>
                  <a:pt x="1956" y="1145"/>
                </a:lnTo>
                <a:cubicBezTo>
                  <a:pt x="2406" y="1171"/>
                  <a:pt x="2858" y="1184"/>
                  <a:pt x="3309" y="1184"/>
                </a:cubicBezTo>
                <a:cubicBezTo>
                  <a:pt x="4519" y="1184"/>
                  <a:pt x="5728" y="1094"/>
                  <a:pt x="6927" y="931"/>
                </a:cubicBezTo>
                <a:cubicBezTo>
                  <a:pt x="7714" y="823"/>
                  <a:pt x="8498" y="683"/>
                  <a:pt x="9276" y="518"/>
                </a:cubicBezTo>
                <a:cubicBezTo>
                  <a:pt x="9468" y="475"/>
                  <a:pt x="10350" y="339"/>
                  <a:pt x="9774" y="95"/>
                </a:cubicBezTo>
                <a:cubicBezTo>
                  <a:pt x="9614" y="27"/>
                  <a:pt x="9406" y="13"/>
                  <a:pt x="9198" y="13"/>
                </a:cubicBezTo>
                <a:cubicBezTo>
                  <a:pt x="9046" y="13"/>
                  <a:pt x="8893" y="21"/>
                  <a:pt x="8760" y="21"/>
                </a:cubicBezTo>
                <a:cubicBezTo>
                  <a:pt x="8732" y="21"/>
                  <a:pt x="8706" y="21"/>
                  <a:pt x="8681" y="20"/>
                </a:cubicBezTo>
                <a:cubicBezTo>
                  <a:pt x="8327" y="8"/>
                  <a:pt x="7974" y="1"/>
                  <a:pt x="7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arn(inVertical)">
                                      <p:cBhvr>
                                        <p:cTn id="32" dur="500"/>
                                        <p:tgtEl>
                                          <p:spTgt spid="1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4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1897"/>
        <p:cNvGrpSpPr/>
        <p:nvPr/>
      </p:nvGrpSpPr>
      <p:grpSpPr>
        <a:xfrm>
          <a:off x="0" y="0"/>
          <a:ext cx="0" cy="0"/>
          <a:chOff x="0" y="0"/>
          <a:chExt cx="0" cy="0"/>
        </a:xfrm>
      </p:grpSpPr>
      <p:sp>
        <p:nvSpPr>
          <p:cNvPr id="6" name="Rectangle 5">
            <a:extLst>
              <a:ext uri="{FF2B5EF4-FFF2-40B4-BE49-F238E27FC236}">
                <a16:creationId xmlns:a16="http://schemas.microsoft.com/office/drawing/2014/main" xmlns="" id="{963D76A7-6E7B-874E-436C-CE24E6624210}"/>
              </a:ext>
            </a:extLst>
          </p:cNvPr>
          <p:cNvSpPr/>
          <p:nvPr/>
        </p:nvSpPr>
        <p:spPr>
          <a:xfrm>
            <a:off x="1002083" y="550148"/>
            <a:ext cx="3457184" cy="839244"/>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5426"/>
                </a:solidFill>
                <a:latin typeface="Arial" panose="020B0604020202020204" pitchFamily="34" charset="0"/>
                <a:cs typeface="Arial" panose="020B0604020202020204" pitchFamily="34" charset="0"/>
              </a:rPr>
              <a:t>VẬN DỤNG</a:t>
            </a:r>
          </a:p>
        </p:txBody>
      </p:sp>
      <p:sp>
        <p:nvSpPr>
          <p:cNvPr id="7" name="Rectangle: Rounded Corners 6">
            <a:extLst>
              <a:ext uri="{FF2B5EF4-FFF2-40B4-BE49-F238E27FC236}">
                <a16:creationId xmlns:a16="http://schemas.microsoft.com/office/drawing/2014/main" xmlns="" id="{CC6A8F72-C1CD-6882-A2B2-FB9937874823}"/>
              </a:ext>
            </a:extLst>
          </p:cNvPr>
          <p:cNvSpPr/>
          <p:nvPr/>
        </p:nvSpPr>
        <p:spPr>
          <a:xfrm>
            <a:off x="469727" y="1716065"/>
            <a:ext cx="4102273" cy="2877287"/>
          </a:xfrm>
          <a:prstGeom prst="round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20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a:t>
            </a:r>
          </a:p>
          <a:p>
            <a:pPr algn="ctr">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 kế infographic về đại thi hào Nguyễn Du hoặc tác phẩm “Truyện Kiều”</a:t>
            </a:r>
            <a:endParaRPr lang="en-US"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743EEC92-AF94-E150-9FFF-5339D8A362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160"/>
          <a:stretch/>
        </p:blipFill>
        <p:spPr>
          <a:xfrm>
            <a:off x="5315796" y="339199"/>
            <a:ext cx="3064116" cy="457100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1903"/>
        <p:cNvGrpSpPr/>
        <p:nvPr/>
      </p:nvGrpSpPr>
      <p:grpSpPr>
        <a:xfrm>
          <a:off x="0" y="0"/>
          <a:ext cx="0" cy="0"/>
          <a:chOff x="0" y="0"/>
          <a:chExt cx="0" cy="0"/>
        </a:xfrm>
      </p:grpSpPr>
      <p:sp>
        <p:nvSpPr>
          <p:cNvPr id="7" name="TextBox 6">
            <a:extLst>
              <a:ext uri="{FF2B5EF4-FFF2-40B4-BE49-F238E27FC236}">
                <a16:creationId xmlns:a16="http://schemas.microsoft.com/office/drawing/2014/main" xmlns="" id="{EC1F905A-F6E0-7045-1ACC-3926A2D938F9}"/>
              </a:ext>
            </a:extLst>
          </p:cNvPr>
          <p:cNvSpPr txBox="1"/>
          <p:nvPr/>
        </p:nvSpPr>
        <p:spPr>
          <a:xfrm>
            <a:off x="2126293" y="453624"/>
            <a:ext cx="4891414" cy="523220"/>
          </a:xfrm>
          <a:prstGeom prst="rect">
            <a:avLst/>
          </a:prstGeom>
          <a:noFill/>
        </p:spPr>
        <p:txBody>
          <a:bodyPr wrap="square">
            <a:spAutoFit/>
          </a:bodyPr>
          <a:lstStyle/>
          <a:p>
            <a:pPr algn="ctr"/>
            <a:r>
              <a:rPr lang="vi-VN" sz="2800" b="1" dirty="0">
                <a:solidFill>
                  <a:srgbClr val="005426"/>
                </a:solidFill>
                <a:effectLst/>
                <a:latin typeface="Arial" panose="020B0604020202020204" pitchFamily="34" charset="0"/>
                <a:ea typeface="Times New Roman" panose="02020603050405020304" pitchFamily="18" charset="0"/>
                <a:cs typeface="Arial" panose="020B0604020202020204" pitchFamily="34" charset="0"/>
              </a:rPr>
              <a:t>HƯỚNG DẪN VỀ NHÀ</a:t>
            </a:r>
            <a:endParaRPr lang="en-US" sz="2800" dirty="0">
              <a:solidFill>
                <a:srgbClr val="005426"/>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1A34D87E-356F-8634-ACB2-0B92175E4A21}"/>
              </a:ext>
            </a:extLst>
          </p:cNvPr>
          <p:cNvSpPr/>
          <p:nvPr/>
        </p:nvSpPr>
        <p:spPr>
          <a:xfrm>
            <a:off x="626301" y="1315234"/>
            <a:ext cx="3544866" cy="97703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Ôn tập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kiến thức đã học</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9F7FC67D-62B0-C9E2-B05B-BD478E05E22D}"/>
              </a:ext>
            </a:extLst>
          </p:cNvPr>
          <p:cNvSpPr/>
          <p:nvPr/>
        </p:nvSpPr>
        <p:spPr>
          <a:xfrm>
            <a:off x="2281825" y="2571750"/>
            <a:ext cx="3843402" cy="97703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 thành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tập Luyện tập, Vận dụng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xmlns="" id="{0FCF5241-F266-6314-3B4C-F64A1299D74E}"/>
              </a:ext>
            </a:extLst>
          </p:cNvPr>
          <p:cNvSpPr/>
          <p:nvPr/>
        </p:nvSpPr>
        <p:spPr>
          <a:xfrm>
            <a:off x="4572000" y="3828266"/>
            <a:ext cx="3695178" cy="97703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Chuẩn bị </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thực hành tiếng Việt</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lang="vi-VN" sz="2000"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Chữ Nôm.</a:t>
            </a:r>
            <a:endParaRPr lang="en-US" sz="20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5349B719-0517-AADD-AB68-8ABA10B5A3D3}"/>
              </a:ext>
            </a:extLst>
          </p:cNvPr>
          <p:cNvPicPr>
            <a:picLocks noChangeAspect="1"/>
          </p:cNvPicPr>
          <p:nvPr/>
        </p:nvPicPr>
        <p:blipFill rotWithShape="1">
          <a:blip r:embed="rId3"/>
          <a:srcRect t="55434" r="86301"/>
          <a:stretch/>
        </p:blipFill>
        <p:spPr>
          <a:xfrm>
            <a:off x="573065" y="2301094"/>
            <a:ext cx="1553228" cy="2842406"/>
          </a:xfrm>
          <a:prstGeom prst="rect">
            <a:avLst/>
          </a:prstGeom>
        </p:spPr>
      </p:pic>
      <p:grpSp>
        <p:nvGrpSpPr>
          <p:cNvPr id="13" name="Google Shape;1859;p119">
            <a:extLst>
              <a:ext uri="{FF2B5EF4-FFF2-40B4-BE49-F238E27FC236}">
                <a16:creationId xmlns:a16="http://schemas.microsoft.com/office/drawing/2014/main" xmlns="" id="{3EAEB894-046C-16C0-E7B9-BDC526EC6B7B}"/>
              </a:ext>
            </a:extLst>
          </p:cNvPr>
          <p:cNvGrpSpPr/>
          <p:nvPr/>
        </p:nvGrpSpPr>
        <p:grpSpPr>
          <a:xfrm rot="19991280">
            <a:off x="7673941" y="-278332"/>
            <a:ext cx="1163942" cy="3187132"/>
            <a:chOff x="5070075" y="2571775"/>
            <a:chExt cx="618675" cy="1791207"/>
          </a:xfrm>
        </p:grpSpPr>
        <p:sp>
          <p:nvSpPr>
            <p:cNvPr id="14" name="Google Shape;1860;p119">
              <a:extLst>
                <a:ext uri="{FF2B5EF4-FFF2-40B4-BE49-F238E27FC236}">
                  <a16:creationId xmlns:a16="http://schemas.microsoft.com/office/drawing/2014/main" xmlns="" id="{A0CCEF52-24D1-FCD5-7C0F-D0E7C8AA5F13}"/>
                </a:ext>
              </a:extLst>
            </p:cNvPr>
            <p:cNvSpPr/>
            <p:nvPr/>
          </p:nvSpPr>
          <p:spPr>
            <a:xfrm>
              <a:off x="5070075" y="2788511"/>
              <a:ext cx="132022" cy="224769"/>
            </a:xfrm>
            <a:custGeom>
              <a:avLst/>
              <a:gdLst/>
              <a:ahLst/>
              <a:cxnLst/>
              <a:rect l="l" t="t" r="r" b="b"/>
              <a:pathLst>
                <a:path w="2269" h="3863" extrusionOk="0">
                  <a:moveTo>
                    <a:pt x="462" y="1"/>
                  </a:moveTo>
                  <a:cubicBezTo>
                    <a:pt x="439" y="1"/>
                    <a:pt x="415" y="3"/>
                    <a:pt x="391" y="7"/>
                  </a:cubicBezTo>
                  <a:cubicBezTo>
                    <a:pt x="199" y="43"/>
                    <a:pt x="65" y="232"/>
                    <a:pt x="33" y="424"/>
                  </a:cubicBezTo>
                  <a:cubicBezTo>
                    <a:pt x="0" y="616"/>
                    <a:pt x="49" y="811"/>
                    <a:pt x="104" y="1000"/>
                  </a:cubicBezTo>
                  <a:cubicBezTo>
                    <a:pt x="365" y="1859"/>
                    <a:pt x="794" y="2919"/>
                    <a:pt x="1448" y="3557"/>
                  </a:cubicBezTo>
                  <a:cubicBezTo>
                    <a:pt x="1669" y="3773"/>
                    <a:pt x="1814" y="3862"/>
                    <a:pt x="1902" y="3862"/>
                  </a:cubicBezTo>
                  <a:cubicBezTo>
                    <a:pt x="2269" y="3862"/>
                    <a:pt x="1681" y="2340"/>
                    <a:pt x="1552" y="1895"/>
                  </a:cubicBezTo>
                  <a:cubicBezTo>
                    <a:pt x="1412" y="1403"/>
                    <a:pt x="1269" y="905"/>
                    <a:pt x="1025" y="456"/>
                  </a:cubicBezTo>
                  <a:cubicBezTo>
                    <a:pt x="904" y="234"/>
                    <a:pt x="704" y="1"/>
                    <a:pt x="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61;p119">
              <a:extLst>
                <a:ext uri="{FF2B5EF4-FFF2-40B4-BE49-F238E27FC236}">
                  <a16:creationId xmlns:a16="http://schemas.microsoft.com/office/drawing/2014/main" xmlns="" id="{06B942B0-7136-E3B7-00E9-977E6AD29C0E}"/>
                </a:ext>
              </a:extLst>
            </p:cNvPr>
            <p:cNvSpPr/>
            <p:nvPr/>
          </p:nvSpPr>
          <p:spPr>
            <a:xfrm>
              <a:off x="5137103" y="2571775"/>
              <a:ext cx="76921" cy="288365"/>
            </a:xfrm>
            <a:custGeom>
              <a:avLst/>
              <a:gdLst/>
              <a:ahLst/>
              <a:cxnLst/>
              <a:rect l="l" t="t" r="r" b="b"/>
              <a:pathLst>
                <a:path w="1322" h="4956" extrusionOk="0">
                  <a:moveTo>
                    <a:pt x="731" y="0"/>
                  </a:moveTo>
                  <a:cubicBezTo>
                    <a:pt x="726" y="0"/>
                    <a:pt x="721" y="0"/>
                    <a:pt x="716" y="1"/>
                  </a:cubicBezTo>
                  <a:cubicBezTo>
                    <a:pt x="576" y="7"/>
                    <a:pt x="462" y="108"/>
                    <a:pt x="378" y="219"/>
                  </a:cubicBezTo>
                  <a:cubicBezTo>
                    <a:pt x="0" y="723"/>
                    <a:pt x="42" y="1416"/>
                    <a:pt x="101" y="2044"/>
                  </a:cubicBezTo>
                  <a:cubicBezTo>
                    <a:pt x="192" y="2994"/>
                    <a:pt x="228" y="4071"/>
                    <a:pt x="605" y="4956"/>
                  </a:cubicBezTo>
                  <a:cubicBezTo>
                    <a:pt x="1236" y="4029"/>
                    <a:pt x="1321" y="1667"/>
                    <a:pt x="1155" y="567"/>
                  </a:cubicBezTo>
                  <a:cubicBezTo>
                    <a:pt x="1117" y="312"/>
                    <a:pt x="982" y="0"/>
                    <a:pt x="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62;p119">
              <a:extLst>
                <a:ext uri="{FF2B5EF4-FFF2-40B4-BE49-F238E27FC236}">
                  <a16:creationId xmlns:a16="http://schemas.microsoft.com/office/drawing/2014/main" xmlns="" id="{A82ABD64-2E97-B830-EA4F-742433C0E548}"/>
                </a:ext>
              </a:extLst>
            </p:cNvPr>
            <p:cNvSpPr/>
            <p:nvPr/>
          </p:nvSpPr>
          <p:spPr>
            <a:xfrm>
              <a:off x="5201455" y="2653058"/>
              <a:ext cx="100020" cy="320658"/>
            </a:xfrm>
            <a:custGeom>
              <a:avLst/>
              <a:gdLst/>
              <a:ahLst/>
              <a:cxnLst/>
              <a:rect l="l" t="t" r="r" b="b"/>
              <a:pathLst>
                <a:path w="1719" h="5511" extrusionOk="0">
                  <a:moveTo>
                    <a:pt x="1362" y="0"/>
                  </a:moveTo>
                  <a:cubicBezTo>
                    <a:pt x="1259" y="0"/>
                    <a:pt x="1148" y="99"/>
                    <a:pt x="1080" y="195"/>
                  </a:cubicBezTo>
                  <a:cubicBezTo>
                    <a:pt x="576" y="914"/>
                    <a:pt x="407" y="1805"/>
                    <a:pt x="283" y="2674"/>
                  </a:cubicBezTo>
                  <a:cubicBezTo>
                    <a:pt x="153" y="3601"/>
                    <a:pt x="0" y="4574"/>
                    <a:pt x="26" y="5511"/>
                  </a:cubicBezTo>
                  <a:cubicBezTo>
                    <a:pt x="710" y="4346"/>
                    <a:pt x="1071" y="2807"/>
                    <a:pt x="1461" y="1509"/>
                  </a:cubicBezTo>
                  <a:cubicBezTo>
                    <a:pt x="1595" y="1063"/>
                    <a:pt x="1718" y="575"/>
                    <a:pt x="1536" y="149"/>
                  </a:cubicBezTo>
                  <a:cubicBezTo>
                    <a:pt x="1516" y="104"/>
                    <a:pt x="1490" y="58"/>
                    <a:pt x="1451" y="29"/>
                  </a:cubicBezTo>
                  <a:cubicBezTo>
                    <a:pt x="1423" y="9"/>
                    <a:pt x="1393" y="0"/>
                    <a:pt x="13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63;p119">
              <a:extLst>
                <a:ext uri="{FF2B5EF4-FFF2-40B4-BE49-F238E27FC236}">
                  <a16:creationId xmlns:a16="http://schemas.microsoft.com/office/drawing/2014/main" xmlns="" id="{08091226-D486-8047-5459-C5CFF55B9380}"/>
                </a:ext>
              </a:extLst>
            </p:cNvPr>
            <p:cNvSpPr/>
            <p:nvPr/>
          </p:nvSpPr>
          <p:spPr>
            <a:xfrm>
              <a:off x="5242882" y="3025961"/>
              <a:ext cx="79946" cy="308962"/>
            </a:xfrm>
            <a:custGeom>
              <a:avLst/>
              <a:gdLst/>
              <a:ahLst/>
              <a:cxnLst/>
              <a:rect l="l" t="t" r="r" b="b"/>
              <a:pathLst>
                <a:path w="1374" h="5310" extrusionOk="0">
                  <a:moveTo>
                    <a:pt x="1058" y="0"/>
                  </a:moveTo>
                  <a:cubicBezTo>
                    <a:pt x="982" y="0"/>
                    <a:pt x="906" y="45"/>
                    <a:pt x="843" y="94"/>
                  </a:cubicBezTo>
                  <a:cubicBezTo>
                    <a:pt x="264" y="537"/>
                    <a:pt x="186" y="1363"/>
                    <a:pt x="157" y="2089"/>
                  </a:cubicBezTo>
                  <a:cubicBezTo>
                    <a:pt x="157" y="3159"/>
                    <a:pt x="1" y="4249"/>
                    <a:pt x="37" y="5310"/>
                  </a:cubicBezTo>
                  <a:cubicBezTo>
                    <a:pt x="398" y="4119"/>
                    <a:pt x="743" y="2925"/>
                    <a:pt x="1097" y="1731"/>
                  </a:cubicBezTo>
                  <a:cubicBezTo>
                    <a:pt x="1234" y="1262"/>
                    <a:pt x="1374" y="777"/>
                    <a:pt x="1299" y="296"/>
                  </a:cubicBezTo>
                  <a:cubicBezTo>
                    <a:pt x="1279" y="179"/>
                    <a:pt x="1231" y="45"/>
                    <a:pt x="1117" y="10"/>
                  </a:cubicBezTo>
                  <a:cubicBezTo>
                    <a:pt x="1097" y="3"/>
                    <a:pt x="1078" y="0"/>
                    <a:pt x="10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64;p119">
              <a:extLst>
                <a:ext uri="{FF2B5EF4-FFF2-40B4-BE49-F238E27FC236}">
                  <a16:creationId xmlns:a16="http://schemas.microsoft.com/office/drawing/2014/main" xmlns="" id="{9A7A5EE3-1B50-7DA3-8F37-80569A2F0496}"/>
                </a:ext>
              </a:extLst>
            </p:cNvPr>
            <p:cNvSpPr/>
            <p:nvPr/>
          </p:nvSpPr>
          <p:spPr>
            <a:xfrm>
              <a:off x="5118717" y="3247933"/>
              <a:ext cx="118581" cy="188461"/>
            </a:xfrm>
            <a:custGeom>
              <a:avLst/>
              <a:gdLst/>
              <a:ahLst/>
              <a:cxnLst/>
              <a:rect l="l" t="t" r="r" b="b"/>
              <a:pathLst>
                <a:path w="2038" h="3239" extrusionOk="0">
                  <a:moveTo>
                    <a:pt x="665" y="0"/>
                  </a:moveTo>
                  <a:cubicBezTo>
                    <a:pt x="597" y="0"/>
                    <a:pt x="530" y="14"/>
                    <a:pt x="466" y="44"/>
                  </a:cubicBezTo>
                  <a:cubicBezTo>
                    <a:pt x="1" y="258"/>
                    <a:pt x="1897" y="2959"/>
                    <a:pt x="2037" y="3238"/>
                  </a:cubicBezTo>
                  <a:cubicBezTo>
                    <a:pt x="1767" y="2588"/>
                    <a:pt x="1604" y="1888"/>
                    <a:pt x="1491" y="1195"/>
                  </a:cubicBezTo>
                  <a:cubicBezTo>
                    <a:pt x="1445" y="899"/>
                    <a:pt x="1403" y="587"/>
                    <a:pt x="1240" y="336"/>
                  </a:cubicBezTo>
                  <a:cubicBezTo>
                    <a:pt x="1113" y="145"/>
                    <a:pt x="887" y="0"/>
                    <a:pt x="6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65;p119">
              <a:extLst>
                <a:ext uri="{FF2B5EF4-FFF2-40B4-BE49-F238E27FC236}">
                  <a16:creationId xmlns:a16="http://schemas.microsoft.com/office/drawing/2014/main" xmlns="" id="{F6350ED9-6D22-3F7E-422F-FD6009EFA845}"/>
                </a:ext>
              </a:extLst>
            </p:cNvPr>
            <p:cNvSpPr/>
            <p:nvPr/>
          </p:nvSpPr>
          <p:spPr>
            <a:xfrm>
              <a:off x="5262199" y="3464495"/>
              <a:ext cx="125214" cy="434002"/>
            </a:xfrm>
            <a:custGeom>
              <a:avLst/>
              <a:gdLst/>
              <a:ahLst/>
              <a:cxnLst/>
              <a:rect l="l" t="t" r="r" b="b"/>
              <a:pathLst>
                <a:path w="2152" h="7459" extrusionOk="0">
                  <a:moveTo>
                    <a:pt x="1638" y="1"/>
                  </a:moveTo>
                  <a:cubicBezTo>
                    <a:pt x="1474" y="1"/>
                    <a:pt x="1305" y="151"/>
                    <a:pt x="1204" y="304"/>
                  </a:cubicBezTo>
                  <a:cubicBezTo>
                    <a:pt x="749" y="990"/>
                    <a:pt x="658" y="1846"/>
                    <a:pt x="583" y="2666"/>
                  </a:cubicBezTo>
                  <a:cubicBezTo>
                    <a:pt x="502" y="3531"/>
                    <a:pt x="420" y="4397"/>
                    <a:pt x="339" y="5265"/>
                  </a:cubicBezTo>
                  <a:cubicBezTo>
                    <a:pt x="280" y="5897"/>
                    <a:pt x="1" y="6873"/>
                    <a:pt x="248" y="7458"/>
                  </a:cubicBezTo>
                  <a:cubicBezTo>
                    <a:pt x="703" y="5936"/>
                    <a:pt x="1032" y="4384"/>
                    <a:pt x="1549" y="2877"/>
                  </a:cubicBezTo>
                  <a:cubicBezTo>
                    <a:pt x="1832" y="2057"/>
                    <a:pt x="2151" y="1189"/>
                    <a:pt x="1950" y="343"/>
                  </a:cubicBezTo>
                  <a:cubicBezTo>
                    <a:pt x="1920" y="222"/>
                    <a:pt x="1871" y="96"/>
                    <a:pt x="1764" y="34"/>
                  </a:cubicBezTo>
                  <a:cubicBezTo>
                    <a:pt x="1723" y="11"/>
                    <a:pt x="1681" y="1"/>
                    <a:pt x="1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66;p119">
              <a:extLst>
                <a:ext uri="{FF2B5EF4-FFF2-40B4-BE49-F238E27FC236}">
                  <a16:creationId xmlns:a16="http://schemas.microsoft.com/office/drawing/2014/main" xmlns="" id="{7012ED20-C90C-BB2A-7515-2D6623A8D57C}"/>
                </a:ext>
              </a:extLst>
            </p:cNvPr>
            <p:cNvSpPr/>
            <p:nvPr/>
          </p:nvSpPr>
          <p:spPr>
            <a:xfrm>
              <a:off x="5133496" y="3599599"/>
              <a:ext cx="126320" cy="321821"/>
            </a:xfrm>
            <a:custGeom>
              <a:avLst/>
              <a:gdLst/>
              <a:ahLst/>
              <a:cxnLst/>
              <a:rect l="l" t="t" r="r" b="b"/>
              <a:pathLst>
                <a:path w="2171" h="5531" extrusionOk="0">
                  <a:moveTo>
                    <a:pt x="591" y="1"/>
                  </a:moveTo>
                  <a:cubicBezTo>
                    <a:pt x="389" y="1"/>
                    <a:pt x="189" y="153"/>
                    <a:pt x="104" y="347"/>
                  </a:cubicBezTo>
                  <a:cubicBezTo>
                    <a:pt x="0" y="581"/>
                    <a:pt x="26" y="855"/>
                    <a:pt x="65" y="1108"/>
                  </a:cubicBezTo>
                  <a:cubicBezTo>
                    <a:pt x="248" y="2224"/>
                    <a:pt x="680" y="3288"/>
                    <a:pt x="1217" y="4284"/>
                  </a:cubicBezTo>
                  <a:cubicBezTo>
                    <a:pt x="1404" y="4632"/>
                    <a:pt x="1743" y="5530"/>
                    <a:pt x="2157" y="5530"/>
                  </a:cubicBezTo>
                  <a:cubicBezTo>
                    <a:pt x="2162" y="5530"/>
                    <a:pt x="2166" y="5530"/>
                    <a:pt x="2170" y="5530"/>
                  </a:cubicBezTo>
                  <a:cubicBezTo>
                    <a:pt x="1812" y="3887"/>
                    <a:pt x="1734" y="2032"/>
                    <a:pt x="1087" y="471"/>
                  </a:cubicBezTo>
                  <a:cubicBezTo>
                    <a:pt x="1012" y="289"/>
                    <a:pt x="911" y="93"/>
                    <a:pt x="726" y="25"/>
                  </a:cubicBezTo>
                  <a:cubicBezTo>
                    <a:pt x="682" y="8"/>
                    <a:pt x="636" y="1"/>
                    <a:pt x="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67;p119">
              <a:extLst>
                <a:ext uri="{FF2B5EF4-FFF2-40B4-BE49-F238E27FC236}">
                  <a16:creationId xmlns:a16="http://schemas.microsoft.com/office/drawing/2014/main" xmlns="" id="{09CE06FB-E57E-6F9A-72B8-35B72AE415CE}"/>
                </a:ext>
              </a:extLst>
            </p:cNvPr>
            <p:cNvSpPr/>
            <p:nvPr/>
          </p:nvSpPr>
          <p:spPr>
            <a:xfrm>
              <a:off x="5386771" y="2670863"/>
              <a:ext cx="135396" cy="416255"/>
            </a:xfrm>
            <a:custGeom>
              <a:avLst/>
              <a:gdLst/>
              <a:ahLst/>
              <a:cxnLst/>
              <a:rect l="l" t="t" r="r" b="b"/>
              <a:pathLst>
                <a:path w="2327" h="7154" extrusionOk="0">
                  <a:moveTo>
                    <a:pt x="902" y="1"/>
                  </a:moveTo>
                  <a:cubicBezTo>
                    <a:pt x="587" y="1"/>
                    <a:pt x="295" y="239"/>
                    <a:pt x="157" y="526"/>
                  </a:cubicBezTo>
                  <a:cubicBezTo>
                    <a:pt x="7" y="842"/>
                    <a:pt x="0" y="1203"/>
                    <a:pt x="13" y="1551"/>
                  </a:cubicBezTo>
                  <a:cubicBezTo>
                    <a:pt x="27" y="1958"/>
                    <a:pt x="66" y="2365"/>
                    <a:pt x="176" y="2755"/>
                  </a:cubicBezTo>
                  <a:cubicBezTo>
                    <a:pt x="401" y="3555"/>
                    <a:pt x="908" y="4242"/>
                    <a:pt x="1328" y="4961"/>
                  </a:cubicBezTo>
                  <a:cubicBezTo>
                    <a:pt x="1715" y="5621"/>
                    <a:pt x="2044" y="6373"/>
                    <a:pt x="1966" y="7154"/>
                  </a:cubicBezTo>
                  <a:cubicBezTo>
                    <a:pt x="2327" y="5208"/>
                    <a:pt x="2079" y="3246"/>
                    <a:pt x="1809" y="1307"/>
                  </a:cubicBezTo>
                  <a:cubicBezTo>
                    <a:pt x="1770" y="1031"/>
                    <a:pt x="1731" y="751"/>
                    <a:pt x="1608" y="504"/>
                  </a:cubicBezTo>
                  <a:cubicBezTo>
                    <a:pt x="1484" y="253"/>
                    <a:pt x="1256" y="42"/>
                    <a:pt x="983" y="6"/>
                  </a:cubicBezTo>
                  <a:cubicBezTo>
                    <a:pt x="956" y="2"/>
                    <a:pt x="929"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68;p119">
              <a:extLst>
                <a:ext uri="{FF2B5EF4-FFF2-40B4-BE49-F238E27FC236}">
                  <a16:creationId xmlns:a16="http://schemas.microsoft.com/office/drawing/2014/main" xmlns="" id="{906F9D0B-D962-5A1F-6464-95C6F470063F}"/>
                </a:ext>
              </a:extLst>
            </p:cNvPr>
            <p:cNvSpPr/>
            <p:nvPr/>
          </p:nvSpPr>
          <p:spPr>
            <a:xfrm>
              <a:off x="5520246" y="2904298"/>
              <a:ext cx="153376" cy="314606"/>
            </a:xfrm>
            <a:custGeom>
              <a:avLst/>
              <a:gdLst/>
              <a:ahLst/>
              <a:cxnLst/>
              <a:rect l="l" t="t" r="r" b="b"/>
              <a:pathLst>
                <a:path w="2636" h="5407" extrusionOk="0">
                  <a:moveTo>
                    <a:pt x="2206" y="0"/>
                  </a:moveTo>
                  <a:cubicBezTo>
                    <a:pt x="2047" y="0"/>
                    <a:pt x="1913" y="128"/>
                    <a:pt x="1809" y="249"/>
                  </a:cubicBezTo>
                  <a:cubicBezTo>
                    <a:pt x="1110" y="1082"/>
                    <a:pt x="820" y="2172"/>
                    <a:pt x="547" y="3223"/>
                  </a:cubicBezTo>
                  <a:cubicBezTo>
                    <a:pt x="361" y="3936"/>
                    <a:pt x="98" y="4677"/>
                    <a:pt x="0" y="5406"/>
                  </a:cubicBezTo>
                  <a:cubicBezTo>
                    <a:pt x="1015" y="4551"/>
                    <a:pt x="1633" y="3012"/>
                    <a:pt x="2206" y="1837"/>
                  </a:cubicBezTo>
                  <a:cubicBezTo>
                    <a:pt x="2418" y="1401"/>
                    <a:pt x="2636" y="936"/>
                    <a:pt x="2577" y="454"/>
                  </a:cubicBezTo>
                  <a:cubicBezTo>
                    <a:pt x="2551" y="253"/>
                    <a:pt x="2440" y="28"/>
                    <a:pt x="2239" y="2"/>
                  </a:cubicBezTo>
                  <a:cubicBezTo>
                    <a:pt x="2227" y="1"/>
                    <a:pt x="2216" y="0"/>
                    <a:pt x="2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69;p119">
              <a:extLst>
                <a:ext uri="{FF2B5EF4-FFF2-40B4-BE49-F238E27FC236}">
                  <a16:creationId xmlns:a16="http://schemas.microsoft.com/office/drawing/2014/main" xmlns="" id="{FC76B3C9-BAB0-952A-C890-C2F29DA2DBB8}"/>
                </a:ext>
              </a:extLst>
            </p:cNvPr>
            <p:cNvSpPr/>
            <p:nvPr/>
          </p:nvSpPr>
          <p:spPr>
            <a:xfrm>
              <a:off x="5386190" y="3237344"/>
              <a:ext cx="108340" cy="304308"/>
            </a:xfrm>
            <a:custGeom>
              <a:avLst/>
              <a:gdLst/>
              <a:ahLst/>
              <a:cxnLst/>
              <a:rect l="l" t="t" r="r" b="b"/>
              <a:pathLst>
                <a:path w="1862" h="5230" extrusionOk="0">
                  <a:moveTo>
                    <a:pt x="227" y="0"/>
                  </a:moveTo>
                  <a:cubicBezTo>
                    <a:pt x="189" y="0"/>
                    <a:pt x="151" y="11"/>
                    <a:pt x="115" y="37"/>
                  </a:cubicBezTo>
                  <a:cubicBezTo>
                    <a:pt x="7" y="115"/>
                    <a:pt x="1" y="268"/>
                    <a:pt x="10" y="401"/>
                  </a:cubicBezTo>
                  <a:cubicBezTo>
                    <a:pt x="76" y="1276"/>
                    <a:pt x="303" y="2139"/>
                    <a:pt x="684" y="2929"/>
                  </a:cubicBezTo>
                  <a:cubicBezTo>
                    <a:pt x="1052" y="3700"/>
                    <a:pt x="1540" y="4406"/>
                    <a:pt x="1793" y="5229"/>
                  </a:cubicBezTo>
                  <a:cubicBezTo>
                    <a:pt x="1862" y="3658"/>
                    <a:pt x="1426" y="1673"/>
                    <a:pt x="606" y="294"/>
                  </a:cubicBezTo>
                  <a:cubicBezTo>
                    <a:pt x="521" y="153"/>
                    <a:pt x="370"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70;p119">
              <a:extLst>
                <a:ext uri="{FF2B5EF4-FFF2-40B4-BE49-F238E27FC236}">
                  <a16:creationId xmlns:a16="http://schemas.microsoft.com/office/drawing/2014/main" xmlns="" id="{65CF83A5-6648-D288-880F-71711AA1B2C8}"/>
                </a:ext>
              </a:extLst>
            </p:cNvPr>
            <p:cNvSpPr/>
            <p:nvPr/>
          </p:nvSpPr>
          <p:spPr>
            <a:xfrm>
              <a:off x="5517570" y="3454313"/>
              <a:ext cx="171180" cy="341022"/>
            </a:xfrm>
            <a:custGeom>
              <a:avLst/>
              <a:gdLst/>
              <a:ahLst/>
              <a:cxnLst/>
              <a:rect l="l" t="t" r="r" b="b"/>
              <a:pathLst>
                <a:path w="2942" h="5861" extrusionOk="0">
                  <a:moveTo>
                    <a:pt x="2584" y="1"/>
                  </a:moveTo>
                  <a:cubicBezTo>
                    <a:pt x="2462" y="1"/>
                    <a:pt x="2324" y="94"/>
                    <a:pt x="2229" y="189"/>
                  </a:cubicBezTo>
                  <a:cubicBezTo>
                    <a:pt x="1230" y="1201"/>
                    <a:pt x="843" y="2652"/>
                    <a:pt x="492" y="4032"/>
                  </a:cubicBezTo>
                  <a:cubicBezTo>
                    <a:pt x="362" y="4552"/>
                    <a:pt x="1" y="5333"/>
                    <a:pt x="134" y="5860"/>
                  </a:cubicBezTo>
                  <a:cubicBezTo>
                    <a:pt x="674" y="4900"/>
                    <a:pt x="1146" y="3921"/>
                    <a:pt x="1784" y="3017"/>
                  </a:cubicBezTo>
                  <a:cubicBezTo>
                    <a:pt x="2076" y="2597"/>
                    <a:pt x="2392" y="2187"/>
                    <a:pt x="2610" y="1722"/>
                  </a:cubicBezTo>
                  <a:cubicBezTo>
                    <a:pt x="2828" y="1260"/>
                    <a:pt x="2942" y="726"/>
                    <a:pt x="2812" y="232"/>
                  </a:cubicBezTo>
                  <a:cubicBezTo>
                    <a:pt x="2795" y="166"/>
                    <a:pt x="2773" y="98"/>
                    <a:pt x="2721" y="53"/>
                  </a:cubicBezTo>
                  <a:cubicBezTo>
                    <a:pt x="2680" y="16"/>
                    <a:pt x="2634" y="1"/>
                    <a:pt x="2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71;p119">
              <a:extLst>
                <a:ext uri="{FF2B5EF4-FFF2-40B4-BE49-F238E27FC236}">
                  <a16:creationId xmlns:a16="http://schemas.microsoft.com/office/drawing/2014/main" xmlns="" id="{E633CE32-974A-F969-BEFF-2EC75697D391}"/>
                </a:ext>
              </a:extLst>
            </p:cNvPr>
            <p:cNvSpPr/>
            <p:nvPr/>
          </p:nvSpPr>
          <p:spPr>
            <a:xfrm>
              <a:off x="5393404" y="3806152"/>
              <a:ext cx="97169" cy="304133"/>
            </a:xfrm>
            <a:custGeom>
              <a:avLst/>
              <a:gdLst/>
              <a:ahLst/>
              <a:cxnLst/>
              <a:rect l="l" t="t" r="r" b="b"/>
              <a:pathLst>
                <a:path w="1670" h="5227" extrusionOk="0">
                  <a:moveTo>
                    <a:pt x="481" y="0"/>
                  </a:moveTo>
                  <a:cubicBezTo>
                    <a:pt x="409" y="0"/>
                    <a:pt x="338" y="17"/>
                    <a:pt x="274" y="54"/>
                  </a:cubicBezTo>
                  <a:cubicBezTo>
                    <a:pt x="36" y="187"/>
                    <a:pt x="0" y="509"/>
                    <a:pt x="7" y="783"/>
                  </a:cubicBezTo>
                  <a:cubicBezTo>
                    <a:pt x="36" y="1882"/>
                    <a:pt x="361" y="2972"/>
                    <a:pt x="934" y="3913"/>
                  </a:cubicBezTo>
                  <a:cubicBezTo>
                    <a:pt x="1156" y="4275"/>
                    <a:pt x="1411" y="4618"/>
                    <a:pt x="1583" y="5006"/>
                  </a:cubicBezTo>
                  <a:lnTo>
                    <a:pt x="1583" y="5006"/>
                  </a:lnTo>
                  <a:cubicBezTo>
                    <a:pt x="1115" y="3667"/>
                    <a:pt x="1548" y="2132"/>
                    <a:pt x="1181" y="760"/>
                  </a:cubicBezTo>
                  <a:cubicBezTo>
                    <a:pt x="1123" y="542"/>
                    <a:pt x="1045" y="324"/>
                    <a:pt x="882" y="171"/>
                  </a:cubicBezTo>
                  <a:cubicBezTo>
                    <a:pt x="776" y="67"/>
                    <a:pt x="626" y="0"/>
                    <a:pt x="481" y="0"/>
                  </a:cubicBezTo>
                  <a:close/>
                  <a:moveTo>
                    <a:pt x="1583" y="5006"/>
                  </a:moveTo>
                  <a:cubicBezTo>
                    <a:pt x="1609" y="5080"/>
                    <a:pt x="1638" y="5154"/>
                    <a:pt x="1669" y="5227"/>
                  </a:cubicBezTo>
                  <a:cubicBezTo>
                    <a:pt x="1644" y="5152"/>
                    <a:pt x="1615" y="5078"/>
                    <a:pt x="1583" y="50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72;p119">
              <a:extLst>
                <a:ext uri="{FF2B5EF4-FFF2-40B4-BE49-F238E27FC236}">
                  <a16:creationId xmlns:a16="http://schemas.microsoft.com/office/drawing/2014/main" xmlns="" id="{768488D9-CCBC-50E2-44AF-D376A5534689}"/>
                </a:ext>
              </a:extLst>
            </p:cNvPr>
            <p:cNvSpPr/>
            <p:nvPr/>
          </p:nvSpPr>
          <p:spPr>
            <a:xfrm>
              <a:off x="5486557" y="3058835"/>
              <a:ext cx="34504" cy="1284259"/>
            </a:xfrm>
            <a:custGeom>
              <a:avLst/>
              <a:gdLst/>
              <a:ahLst/>
              <a:cxnLst/>
              <a:rect l="l" t="t" r="r" b="b"/>
              <a:pathLst>
                <a:path w="593" h="22072" extrusionOk="0">
                  <a:moveTo>
                    <a:pt x="342" y="0"/>
                  </a:moveTo>
                  <a:cubicBezTo>
                    <a:pt x="322" y="0"/>
                    <a:pt x="303" y="12"/>
                    <a:pt x="296" y="40"/>
                  </a:cubicBezTo>
                  <a:cubicBezTo>
                    <a:pt x="94" y="873"/>
                    <a:pt x="137" y="1810"/>
                    <a:pt x="101" y="2666"/>
                  </a:cubicBezTo>
                  <a:cubicBezTo>
                    <a:pt x="59" y="3603"/>
                    <a:pt x="33" y="4540"/>
                    <a:pt x="23" y="5480"/>
                  </a:cubicBezTo>
                  <a:cubicBezTo>
                    <a:pt x="0" y="7344"/>
                    <a:pt x="16" y="9212"/>
                    <a:pt x="33" y="11076"/>
                  </a:cubicBezTo>
                  <a:cubicBezTo>
                    <a:pt x="46" y="12921"/>
                    <a:pt x="55" y="14765"/>
                    <a:pt x="72" y="16610"/>
                  </a:cubicBezTo>
                  <a:cubicBezTo>
                    <a:pt x="81" y="17534"/>
                    <a:pt x="120" y="18455"/>
                    <a:pt x="137" y="19379"/>
                  </a:cubicBezTo>
                  <a:cubicBezTo>
                    <a:pt x="153" y="20241"/>
                    <a:pt x="107" y="21133"/>
                    <a:pt x="238" y="21985"/>
                  </a:cubicBezTo>
                  <a:cubicBezTo>
                    <a:pt x="247" y="22046"/>
                    <a:pt x="287" y="22072"/>
                    <a:pt x="331" y="22072"/>
                  </a:cubicBezTo>
                  <a:cubicBezTo>
                    <a:pt x="392" y="22072"/>
                    <a:pt x="462" y="22022"/>
                    <a:pt x="472" y="21952"/>
                  </a:cubicBezTo>
                  <a:cubicBezTo>
                    <a:pt x="592" y="21048"/>
                    <a:pt x="517" y="20095"/>
                    <a:pt x="514" y="19184"/>
                  </a:cubicBezTo>
                  <a:cubicBezTo>
                    <a:pt x="514" y="18256"/>
                    <a:pt x="534" y="17336"/>
                    <a:pt x="524" y="16412"/>
                  </a:cubicBezTo>
                  <a:cubicBezTo>
                    <a:pt x="501" y="14632"/>
                    <a:pt x="475" y="12852"/>
                    <a:pt x="456" y="11076"/>
                  </a:cubicBezTo>
                  <a:cubicBezTo>
                    <a:pt x="433" y="9277"/>
                    <a:pt x="397" y="7481"/>
                    <a:pt x="381" y="5682"/>
                  </a:cubicBezTo>
                  <a:cubicBezTo>
                    <a:pt x="371" y="4741"/>
                    <a:pt x="364" y="3804"/>
                    <a:pt x="371" y="2864"/>
                  </a:cubicBezTo>
                  <a:cubicBezTo>
                    <a:pt x="374" y="1943"/>
                    <a:pt x="508" y="967"/>
                    <a:pt x="400" y="53"/>
                  </a:cubicBezTo>
                  <a:cubicBezTo>
                    <a:pt x="397" y="21"/>
                    <a:pt x="368" y="0"/>
                    <a:pt x="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73;p119">
              <a:extLst>
                <a:ext uri="{FF2B5EF4-FFF2-40B4-BE49-F238E27FC236}">
                  <a16:creationId xmlns:a16="http://schemas.microsoft.com/office/drawing/2014/main" xmlns="" id="{D0ADD03D-B16D-DCF7-BB2A-C9D2F9ADC772}"/>
                </a:ext>
              </a:extLst>
            </p:cNvPr>
            <p:cNvSpPr/>
            <p:nvPr/>
          </p:nvSpPr>
          <p:spPr>
            <a:xfrm>
              <a:off x="5499591" y="3190796"/>
              <a:ext cx="41777" cy="108515"/>
            </a:xfrm>
            <a:custGeom>
              <a:avLst/>
              <a:gdLst/>
              <a:ahLst/>
              <a:cxnLst/>
              <a:rect l="l" t="t" r="r" b="b"/>
              <a:pathLst>
                <a:path w="718" h="1865" extrusionOk="0">
                  <a:moveTo>
                    <a:pt x="624" y="1"/>
                  </a:moveTo>
                  <a:cubicBezTo>
                    <a:pt x="607" y="1"/>
                    <a:pt x="589" y="8"/>
                    <a:pt x="573" y="27"/>
                  </a:cubicBezTo>
                  <a:cubicBezTo>
                    <a:pt x="180" y="502"/>
                    <a:pt x="1" y="1218"/>
                    <a:pt x="36" y="1826"/>
                  </a:cubicBezTo>
                  <a:cubicBezTo>
                    <a:pt x="38" y="1850"/>
                    <a:pt x="61" y="1864"/>
                    <a:pt x="81" y="1864"/>
                  </a:cubicBezTo>
                  <a:cubicBezTo>
                    <a:pt x="97" y="1864"/>
                    <a:pt x="112" y="1856"/>
                    <a:pt x="114" y="1836"/>
                  </a:cubicBezTo>
                  <a:cubicBezTo>
                    <a:pt x="163" y="1553"/>
                    <a:pt x="215" y="1270"/>
                    <a:pt x="306" y="996"/>
                  </a:cubicBezTo>
                  <a:cubicBezTo>
                    <a:pt x="407" y="687"/>
                    <a:pt x="563" y="414"/>
                    <a:pt x="694" y="118"/>
                  </a:cubicBezTo>
                  <a:cubicBezTo>
                    <a:pt x="718" y="65"/>
                    <a:pt x="674"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74;p119">
              <a:extLst>
                <a:ext uri="{FF2B5EF4-FFF2-40B4-BE49-F238E27FC236}">
                  <a16:creationId xmlns:a16="http://schemas.microsoft.com/office/drawing/2014/main" xmlns="" id="{CFDD71F5-DEB2-313A-451E-77490D78169B}"/>
                </a:ext>
              </a:extLst>
            </p:cNvPr>
            <p:cNvSpPr/>
            <p:nvPr/>
          </p:nvSpPr>
          <p:spPr>
            <a:xfrm>
              <a:off x="5493132" y="3757743"/>
              <a:ext cx="49225" cy="102056"/>
            </a:xfrm>
            <a:custGeom>
              <a:avLst/>
              <a:gdLst/>
              <a:ahLst/>
              <a:cxnLst/>
              <a:rect l="l" t="t" r="r" b="b"/>
              <a:pathLst>
                <a:path w="846" h="1754" extrusionOk="0">
                  <a:moveTo>
                    <a:pt x="727" y="1"/>
                  </a:moveTo>
                  <a:cubicBezTo>
                    <a:pt x="711" y="1"/>
                    <a:pt x="694" y="6"/>
                    <a:pt x="678" y="17"/>
                  </a:cubicBezTo>
                  <a:cubicBezTo>
                    <a:pt x="203" y="339"/>
                    <a:pt x="1" y="1140"/>
                    <a:pt x="99" y="1680"/>
                  </a:cubicBezTo>
                  <a:cubicBezTo>
                    <a:pt x="108" y="1731"/>
                    <a:pt x="148" y="1753"/>
                    <a:pt x="189" y="1753"/>
                  </a:cubicBezTo>
                  <a:cubicBezTo>
                    <a:pt x="244" y="1753"/>
                    <a:pt x="302" y="1715"/>
                    <a:pt x="304" y="1650"/>
                  </a:cubicBezTo>
                  <a:cubicBezTo>
                    <a:pt x="313" y="1374"/>
                    <a:pt x="320" y="1114"/>
                    <a:pt x="414" y="850"/>
                  </a:cubicBezTo>
                  <a:cubicBezTo>
                    <a:pt x="505" y="587"/>
                    <a:pt x="681" y="391"/>
                    <a:pt x="811" y="151"/>
                  </a:cubicBezTo>
                  <a:cubicBezTo>
                    <a:pt x="845" y="85"/>
                    <a:pt x="793"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75;p119">
              <a:extLst>
                <a:ext uri="{FF2B5EF4-FFF2-40B4-BE49-F238E27FC236}">
                  <a16:creationId xmlns:a16="http://schemas.microsoft.com/office/drawing/2014/main" xmlns="" id="{7B44FE99-5DB7-E89B-62D4-B34E485225AA}"/>
                </a:ext>
              </a:extLst>
            </p:cNvPr>
            <p:cNvSpPr/>
            <p:nvPr/>
          </p:nvSpPr>
          <p:spPr>
            <a:xfrm>
              <a:off x="5461015" y="4044475"/>
              <a:ext cx="49050" cy="123061"/>
            </a:xfrm>
            <a:custGeom>
              <a:avLst/>
              <a:gdLst/>
              <a:ahLst/>
              <a:cxnLst/>
              <a:rect l="l" t="t" r="r" b="b"/>
              <a:pathLst>
                <a:path w="843" h="2115" extrusionOk="0">
                  <a:moveTo>
                    <a:pt x="119" y="1"/>
                  </a:moveTo>
                  <a:cubicBezTo>
                    <a:pt x="57" y="1"/>
                    <a:pt x="0" y="49"/>
                    <a:pt x="19" y="129"/>
                  </a:cubicBezTo>
                  <a:cubicBezTo>
                    <a:pt x="110" y="477"/>
                    <a:pt x="286" y="806"/>
                    <a:pt x="387" y="1154"/>
                  </a:cubicBezTo>
                  <a:cubicBezTo>
                    <a:pt x="478" y="1460"/>
                    <a:pt x="501" y="1804"/>
                    <a:pt x="657" y="2084"/>
                  </a:cubicBezTo>
                  <a:cubicBezTo>
                    <a:pt x="669" y="2104"/>
                    <a:pt x="690" y="2114"/>
                    <a:pt x="712" y="2114"/>
                  </a:cubicBezTo>
                  <a:cubicBezTo>
                    <a:pt x="739" y="2114"/>
                    <a:pt x="766" y="2099"/>
                    <a:pt x="771" y="2068"/>
                  </a:cubicBezTo>
                  <a:cubicBezTo>
                    <a:pt x="843" y="1749"/>
                    <a:pt x="729" y="1391"/>
                    <a:pt x="641" y="1082"/>
                  </a:cubicBezTo>
                  <a:cubicBezTo>
                    <a:pt x="540" y="737"/>
                    <a:pt x="426" y="340"/>
                    <a:pt x="211" y="48"/>
                  </a:cubicBezTo>
                  <a:cubicBezTo>
                    <a:pt x="187" y="15"/>
                    <a:pt x="152" y="1"/>
                    <a:pt x="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76;p119">
              <a:extLst>
                <a:ext uri="{FF2B5EF4-FFF2-40B4-BE49-F238E27FC236}">
                  <a16:creationId xmlns:a16="http://schemas.microsoft.com/office/drawing/2014/main" xmlns="" id="{E61BC4E1-AE22-DBC1-339A-D0E53CC4C12B}"/>
                </a:ext>
              </a:extLst>
            </p:cNvPr>
            <p:cNvSpPr/>
            <p:nvPr/>
          </p:nvSpPr>
          <p:spPr>
            <a:xfrm>
              <a:off x="5389797" y="4249574"/>
              <a:ext cx="1222" cy="815"/>
            </a:xfrm>
            <a:custGeom>
              <a:avLst/>
              <a:gdLst/>
              <a:ahLst/>
              <a:cxnLst/>
              <a:rect l="l" t="t" r="r" b="b"/>
              <a:pathLst>
                <a:path w="21" h="14" extrusionOk="0">
                  <a:moveTo>
                    <a:pt x="10" y="1"/>
                  </a:moveTo>
                  <a:cubicBezTo>
                    <a:pt x="1" y="1"/>
                    <a:pt x="1" y="14"/>
                    <a:pt x="10" y="14"/>
                  </a:cubicBezTo>
                  <a:cubicBezTo>
                    <a:pt x="20" y="14"/>
                    <a:pt x="20" y="1"/>
                    <a:pt x="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77;p119">
              <a:extLst>
                <a:ext uri="{FF2B5EF4-FFF2-40B4-BE49-F238E27FC236}">
                  <a16:creationId xmlns:a16="http://schemas.microsoft.com/office/drawing/2014/main" xmlns="" id="{7439D1A4-EA98-7D5D-6479-35BEEB357494}"/>
                </a:ext>
              </a:extLst>
            </p:cNvPr>
            <p:cNvSpPr/>
            <p:nvPr/>
          </p:nvSpPr>
          <p:spPr>
            <a:xfrm>
              <a:off x="5372749" y="4181673"/>
              <a:ext cx="16117" cy="37937"/>
            </a:xfrm>
            <a:custGeom>
              <a:avLst/>
              <a:gdLst/>
              <a:ahLst/>
              <a:cxnLst/>
              <a:rect l="l" t="t" r="r" b="b"/>
              <a:pathLst>
                <a:path w="277" h="652" extrusionOk="0">
                  <a:moveTo>
                    <a:pt x="32" y="1"/>
                  </a:moveTo>
                  <a:cubicBezTo>
                    <a:pt x="18" y="1"/>
                    <a:pt x="4" y="13"/>
                    <a:pt x="4" y="29"/>
                  </a:cubicBezTo>
                  <a:cubicBezTo>
                    <a:pt x="1" y="117"/>
                    <a:pt x="59" y="198"/>
                    <a:pt x="92" y="279"/>
                  </a:cubicBezTo>
                  <a:cubicBezTo>
                    <a:pt x="144" y="396"/>
                    <a:pt x="183" y="517"/>
                    <a:pt x="225" y="637"/>
                  </a:cubicBezTo>
                  <a:cubicBezTo>
                    <a:pt x="229" y="647"/>
                    <a:pt x="238" y="651"/>
                    <a:pt x="247" y="651"/>
                  </a:cubicBezTo>
                  <a:cubicBezTo>
                    <a:pt x="262" y="651"/>
                    <a:pt x="277" y="640"/>
                    <a:pt x="271" y="624"/>
                  </a:cubicBezTo>
                  <a:cubicBezTo>
                    <a:pt x="228" y="510"/>
                    <a:pt x="183" y="396"/>
                    <a:pt x="147" y="279"/>
                  </a:cubicBezTo>
                  <a:cubicBezTo>
                    <a:pt x="121" y="188"/>
                    <a:pt x="115" y="81"/>
                    <a:pt x="50" y="9"/>
                  </a:cubicBezTo>
                  <a:cubicBezTo>
                    <a:pt x="44" y="3"/>
                    <a:pt x="38"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78;p119">
              <a:extLst>
                <a:ext uri="{FF2B5EF4-FFF2-40B4-BE49-F238E27FC236}">
                  <a16:creationId xmlns:a16="http://schemas.microsoft.com/office/drawing/2014/main" xmlns="" id="{CA7C71D7-F53A-5B3A-C111-F42CABE59AD2}"/>
                </a:ext>
              </a:extLst>
            </p:cNvPr>
            <p:cNvSpPr/>
            <p:nvPr/>
          </p:nvSpPr>
          <p:spPr>
            <a:xfrm>
              <a:off x="5245733" y="3845427"/>
              <a:ext cx="157216" cy="517556"/>
            </a:xfrm>
            <a:custGeom>
              <a:avLst/>
              <a:gdLst/>
              <a:ahLst/>
              <a:cxnLst/>
              <a:rect l="l" t="t" r="r" b="b"/>
              <a:pathLst>
                <a:path w="2702" h="8895" extrusionOk="0">
                  <a:moveTo>
                    <a:pt x="384" y="1"/>
                  </a:moveTo>
                  <a:cubicBezTo>
                    <a:pt x="352" y="1"/>
                    <a:pt x="321" y="19"/>
                    <a:pt x="313" y="56"/>
                  </a:cubicBezTo>
                  <a:cubicBezTo>
                    <a:pt x="1" y="1429"/>
                    <a:pt x="739" y="2974"/>
                    <a:pt x="1370" y="4152"/>
                  </a:cubicBezTo>
                  <a:cubicBezTo>
                    <a:pt x="1758" y="4874"/>
                    <a:pt x="2089" y="5596"/>
                    <a:pt x="2259" y="6406"/>
                  </a:cubicBezTo>
                  <a:cubicBezTo>
                    <a:pt x="2343" y="6797"/>
                    <a:pt x="2392" y="7200"/>
                    <a:pt x="2379" y="7604"/>
                  </a:cubicBezTo>
                  <a:cubicBezTo>
                    <a:pt x="2369" y="8010"/>
                    <a:pt x="2259" y="8420"/>
                    <a:pt x="2291" y="8827"/>
                  </a:cubicBezTo>
                  <a:cubicBezTo>
                    <a:pt x="2293" y="8864"/>
                    <a:pt x="2331" y="8895"/>
                    <a:pt x="2365" y="8895"/>
                  </a:cubicBezTo>
                  <a:cubicBezTo>
                    <a:pt x="2385" y="8895"/>
                    <a:pt x="2404" y="8885"/>
                    <a:pt x="2415" y="8860"/>
                  </a:cubicBezTo>
                  <a:cubicBezTo>
                    <a:pt x="2701" y="8232"/>
                    <a:pt x="2587" y="7392"/>
                    <a:pt x="2512" y="6725"/>
                  </a:cubicBezTo>
                  <a:cubicBezTo>
                    <a:pt x="2441" y="6058"/>
                    <a:pt x="2268" y="5421"/>
                    <a:pt x="2002" y="4802"/>
                  </a:cubicBezTo>
                  <a:cubicBezTo>
                    <a:pt x="1679" y="4051"/>
                    <a:pt x="1269" y="3338"/>
                    <a:pt x="993" y="2567"/>
                  </a:cubicBezTo>
                  <a:cubicBezTo>
                    <a:pt x="697" y="1744"/>
                    <a:pt x="677" y="892"/>
                    <a:pt x="459" y="56"/>
                  </a:cubicBezTo>
                  <a:cubicBezTo>
                    <a:pt x="449" y="19"/>
                    <a:pt x="416" y="1"/>
                    <a:pt x="3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79;p119">
              <a:extLst>
                <a:ext uri="{FF2B5EF4-FFF2-40B4-BE49-F238E27FC236}">
                  <a16:creationId xmlns:a16="http://schemas.microsoft.com/office/drawing/2014/main" xmlns="" id="{B40CE851-330F-5B32-14A5-8CDB03E0739E}"/>
                </a:ext>
              </a:extLst>
            </p:cNvPr>
            <p:cNvSpPr/>
            <p:nvPr/>
          </p:nvSpPr>
          <p:spPr>
            <a:xfrm>
              <a:off x="5174167" y="2885271"/>
              <a:ext cx="8960" cy="18968"/>
            </a:xfrm>
            <a:custGeom>
              <a:avLst/>
              <a:gdLst/>
              <a:ahLst/>
              <a:cxnLst/>
              <a:rect l="l" t="t" r="r" b="b"/>
              <a:pathLst>
                <a:path w="154" h="326" extrusionOk="0">
                  <a:moveTo>
                    <a:pt x="77" y="1"/>
                  </a:moveTo>
                  <a:cubicBezTo>
                    <a:pt x="42" y="1"/>
                    <a:pt x="7" y="23"/>
                    <a:pt x="7" y="69"/>
                  </a:cubicBezTo>
                  <a:cubicBezTo>
                    <a:pt x="7" y="140"/>
                    <a:pt x="1" y="215"/>
                    <a:pt x="24" y="284"/>
                  </a:cubicBezTo>
                  <a:cubicBezTo>
                    <a:pt x="32" y="311"/>
                    <a:pt x="54" y="325"/>
                    <a:pt x="77" y="325"/>
                  </a:cubicBezTo>
                  <a:cubicBezTo>
                    <a:pt x="100" y="325"/>
                    <a:pt x="123" y="311"/>
                    <a:pt x="131" y="284"/>
                  </a:cubicBezTo>
                  <a:cubicBezTo>
                    <a:pt x="154" y="215"/>
                    <a:pt x="144" y="140"/>
                    <a:pt x="144" y="69"/>
                  </a:cubicBezTo>
                  <a:cubicBezTo>
                    <a:pt x="146" y="23"/>
                    <a:pt x="111" y="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80;p119">
              <a:extLst>
                <a:ext uri="{FF2B5EF4-FFF2-40B4-BE49-F238E27FC236}">
                  <a16:creationId xmlns:a16="http://schemas.microsoft.com/office/drawing/2014/main" xmlns="" id="{A2D65746-B8F5-00C4-CB27-FE2457517EEC}"/>
                </a:ext>
              </a:extLst>
            </p:cNvPr>
            <p:cNvSpPr/>
            <p:nvPr/>
          </p:nvSpPr>
          <p:spPr>
            <a:xfrm>
              <a:off x="5151824" y="2831626"/>
              <a:ext cx="120676" cy="1061760"/>
            </a:xfrm>
            <a:custGeom>
              <a:avLst/>
              <a:gdLst/>
              <a:ahLst/>
              <a:cxnLst/>
              <a:rect l="l" t="t" r="r" b="b"/>
              <a:pathLst>
                <a:path w="2074" h="18248" extrusionOk="0">
                  <a:moveTo>
                    <a:pt x="561" y="0"/>
                  </a:moveTo>
                  <a:cubicBezTo>
                    <a:pt x="544" y="0"/>
                    <a:pt x="528" y="10"/>
                    <a:pt x="525" y="31"/>
                  </a:cubicBezTo>
                  <a:cubicBezTo>
                    <a:pt x="1" y="3041"/>
                    <a:pt x="1247" y="5930"/>
                    <a:pt x="1387" y="8923"/>
                  </a:cubicBezTo>
                  <a:cubicBezTo>
                    <a:pt x="1462" y="10491"/>
                    <a:pt x="1507" y="12059"/>
                    <a:pt x="1579" y="13624"/>
                  </a:cubicBezTo>
                  <a:cubicBezTo>
                    <a:pt x="1650" y="15150"/>
                    <a:pt x="1647" y="16735"/>
                    <a:pt x="1911" y="18244"/>
                  </a:cubicBezTo>
                  <a:cubicBezTo>
                    <a:pt x="1912" y="18247"/>
                    <a:pt x="1914" y="18248"/>
                    <a:pt x="1916" y="18248"/>
                  </a:cubicBezTo>
                  <a:cubicBezTo>
                    <a:pt x="1920" y="18248"/>
                    <a:pt x="1924" y="18245"/>
                    <a:pt x="1924" y="18241"/>
                  </a:cubicBezTo>
                  <a:cubicBezTo>
                    <a:pt x="2073" y="16725"/>
                    <a:pt x="1946" y="15147"/>
                    <a:pt x="1901" y="13624"/>
                  </a:cubicBezTo>
                  <a:cubicBezTo>
                    <a:pt x="1852" y="12059"/>
                    <a:pt x="1836" y="10485"/>
                    <a:pt x="1702" y="8923"/>
                  </a:cubicBezTo>
                  <a:cubicBezTo>
                    <a:pt x="1449" y="5969"/>
                    <a:pt x="440" y="3021"/>
                    <a:pt x="606" y="41"/>
                  </a:cubicBezTo>
                  <a:cubicBezTo>
                    <a:pt x="606" y="15"/>
                    <a:pt x="583"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76"/>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xmlns="" id="{85845ECE-4083-755B-F0FC-9EDCE571B516}"/>
              </a:ext>
            </a:extLst>
          </p:cNvPr>
          <p:cNvGraphicFramePr>
            <a:graphicFrameLocks noGrp="1"/>
          </p:cNvGraphicFramePr>
          <p:nvPr>
            <p:extLst>
              <p:ext uri="{D42A27DB-BD31-4B8C-83A1-F6EECF244321}">
                <p14:modId xmlns:p14="http://schemas.microsoft.com/office/powerpoint/2010/main" val="4268706021"/>
              </p:ext>
            </p:extLst>
          </p:nvPr>
        </p:nvGraphicFramePr>
        <p:xfrm>
          <a:off x="341335" y="472734"/>
          <a:ext cx="5619488" cy="4198032"/>
        </p:xfrm>
        <a:graphic>
          <a:graphicData uri="http://schemas.openxmlformats.org/drawingml/2006/table">
            <a:tbl>
              <a:tblPr bandRow="1">
                <a:tableStyleId>{DE09500B-F95F-459C-988E-D0316AFB998A}</a:tableStyleId>
              </a:tblPr>
              <a:tblGrid>
                <a:gridCol w="3176234">
                  <a:extLst>
                    <a:ext uri="{9D8B030D-6E8A-4147-A177-3AD203B41FA5}">
                      <a16:colId xmlns:a16="http://schemas.microsoft.com/office/drawing/2014/main" xmlns="" val="3232699740"/>
                    </a:ext>
                  </a:extLst>
                </a:gridCol>
                <a:gridCol w="2443254">
                  <a:extLst>
                    <a:ext uri="{9D8B030D-6E8A-4147-A177-3AD203B41FA5}">
                      <a16:colId xmlns:a16="http://schemas.microsoft.com/office/drawing/2014/main" xmlns="" val="2175164668"/>
                    </a:ext>
                  </a:extLst>
                </a:gridCol>
              </a:tblGrid>
              <a:tr h="561863">
                <a:tc>
                  <a:txBody>
                    <a:bodyPr/>
                    <a:lstStyle/>
                    <a:p>
                      <a:pPr algn="ctr">
                        <a:lnSpc>
                          <a:spcPct val="150000"/>
                        </a:lnSpc>
                      </a:pPr>
                      <a:r>
                        <a:rPr lang="vi-VN" sz="2000" b="1" dirty="0">
                          <a:solidFill>
                            <a:schemeClr val="accent6"/>
                          </a:solidFill>
                          <a:effectLst/>
                        </a:rPr>
                        <a:t>Tên văn bản</a:t>
                      </a:r>
                      <a:endPar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lnSpc>
                          <a:spcPct val="150000"/>
                        </a:lnSpc>
                      </a:pPr>
                      <a:r>
                        <a:rPr lang="vi-VN" sz="2000" b="1" dirty="0">
                          <a:solidFill>
                            <a:schemeClr val="accent6"/>
                          </a:solidFill>
                          <a:effectLst/>
                        </a:rPr>
                        <a:t>Thể loại</a:t>
                      </a:r>
                      <a:endParaRPr lang="en-US" sz="20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xmlns="" val="1006230018"/>
                  </a:ext>
                </a:extLst>
              </a:tr>
              <a:tr h="916143">
                <a:tc>
                  <a:txBody>
                    <a:bodyPr/>
                    <a:lstStyle/>
                    <a:p>
                      <a:pPr algn="ctr">
                        <a:lnSpc>
                          <a:spcPct val="150000"/>
                        </a:lnSpc>
                      </a:pPr>
                      <a:r>
                        <a:rPr lang="vi-VN" sz="2000" dirty="0">
                          <a:solidFill>
                            <a:srgbClr val="FF0000"/>
                          </a:solidFill>
                          <a:effectLst/>
                        </a:rPr>
                        <a:t>Kim – Kiều gặp gỡ</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vi-VN" sz="2000" dirty="0">
                          <a:effectLst/>
                        </a:rPr>
                        <a:t>Truyện thơ Nôm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3191488460"/>
                  </a:ext>
                </a:extLst>
              </a:tr>
              <a:tr h="1775288">
                <a:tc>
                  <a:txBody>
                    <a:bodyPr/>
                    <a:lstStyle/>
                    <a:p>
                      <a:pPr algn="ctr">
                        <a:lnSpc>
                          <a:spcPct val="150000"/>
                        </a:lnSpc>
                      </a:pPr>
                      <a:r>
                        <a:rPr lang="vi-VN" sz="2000" dirty="0">
                          <a:solidFill>
                            <a:srgbClr val="C00000"/>
                          </a:solidFill>
                          <a:effectLst/>
                        </a:rPr>
                        <a:t>Lục Vân Tiên đánh cướp, cứu Kiều Nguyệt Nga</a:t>
                      </a:r>
                      <a:endParaRPr lang="en-US" sz="2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a:lnSpc>
                          <a:spcPct val="150000"/>
                        </a:lnSpc>
                      </a:pPr>
                      <a:r>
                        <a:rPr lang="vi-VN" sz="2000" dirty="0">
                          <a:effectLst/>
                        </a:rPr>
                        <a:t>Truyện thơ Nôm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xmlns="" val="78909355"/>
                  </a:ext>
                </a:extLst>
              </a:tr>
              <a:tr h="944738">
                <a:tc>
                  <a:txBody>
                    <a:bodyPr/>
                    <a:lstStyle/>
                    <a:p>
                      <a:pPr algn="ctr">
                        <a:lnSpc>
                          <a:spcPct val="150000"/>
                        </a:lnSpc>
                      </a:pPr>
                      <a:r>
                        <a:rPr lang="vi-VN" sz="2000" dirty="0">
                          <a:solidFill>
                            <a:srgbClr val="0070C0"/>
                          </a:solidFill>
                          <a:effectLst/>
                        </a:rPr>
                        <a:t>Tự Tình (bài 2)</a:t>
                      </a:r>
                      <a:endPar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vi-VN" sz="2000" dirty="0">
                          <a:effectLst/>
                        </a:rPr>
                        <a:t>Thơ Đường luật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2847733806"/>
                  </a:ext>
                </a:extLst>
              </a:tr>
            </a:tbl>
          </a:graphicData>
        </a:graphic>
      </p:graphicFrame>
      <p:pic>
        <p:nvPicPr>
          <p:cNvPr id="23" name="Picture 22">
            <a:extLst>
              <a:ext uri="{FF2B5EF4-FFF2-40B4-BE49-F238E27FC236}">
                <a16:creationId xmlns:a16="http://schemas.microsoft.com/office/drawing/2014/main" xmlns="" id="{69E7E176-EE65-FFEF-6718-6488F082F742}"/>
              </a:ext>
            </a:extLst>
          </p:cNvPr>
          <p:cNvPicPr>
            <a:picLocks noChangeAspect="1"/>
          </p:cNvPicPr>
          <p:nvPr/>
        </p:nvPicPr>
        <p:blipFill rotWithShape="1">
          <a:blip r:embed="rId3"/>
          <a:srcRect t="44079" r="83973" b="14033"/>
          <a:stretch/>
        </p:blipFill>
        <p:spPr>
          <a:xfrm>
            <a:off x="6302157" y="1283777"/>
            <a:ext cx="2614808" cy="3843992"/>
          </a:xfrm>
          <a:prstGeom prst="rect">
            <a:avLst/>
          </a:prstGeom>
        </p:spPr>
      </p:pic>
      <p:sp>
        <p:nvSpPr>
          <p:cNvPr id="24" name="Speech Bubble: Rectangle with Corners Rounded 23">
            <a:extLst>
              <a:ext uri="{FF2B5EF4-FFF2-40B4-BE49-F238E27FC236}">
                <a16:creationId xmlns:a16="http://schemas.microsoft.com/office/drawing/2014/main" xmlns="" id="{D047E92A-D466-EA8C-9C37-50E4C8D73D63}"/>
              </a:ext>
            </a:extLst>
          </p:cNvPr>
          <p:cNvSpPr/>
          <p:nvPr/>
        </p:nvSpPr>
        <p:spPr>
          <a:xfrm>
            <a:off x="6302157" y="330407"/>
            <a:ext cx="2614808" cy="953370"/>
          </a:xfrm>
          <a:prstGeom prst="wedgeRoundRectCallout">
            <a:avLst>
              <a:gd name="adj1" fmla="val -5504"/>
              <a:gd name="adj2" fmla="val 84836"/>
              <a:gd name="adj3" fmla="val 16667"/>
            </a:avLst>
          </a:prstGeom>
          <a:solidFill>
            <a:srgbClr val="FFFF7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 và thể loại của các VB đọc chính</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7" name="TextBox 6">
            <a:extLst>
              <a:ext uri="{FF2B5EF4-FFF2-40B4-BE49-F238E27FC236}">
                <a16:creationId xmlns:a16="http://schemas.microsoft.com/office/drawing/2014/main" xmlns="" id="{C932B9FC-D51B-6A5D-9E91-233B69B6047E}"/>
              </a:ext>
            </a:extLst>
          </p:cNvPr>
          <p:cNvSpPr txBox="1"/>
          <p:nvPr/>
        </p:nvSpPr>
        <p:spPr>
          <a:xfrm>
            <a:off x="19308" y="2897176"/>
            <a:ext cx="5050818" cy="646331"/>
          </a:xfrm>
          <a:prstGeom prst="rect">
            <a:avLst/>
          </a:prstGeom>
          <a:noFill/>
        </p:spPr>
        <p:txBody>
          <a:bodyPr wrap="square" rtlCol="0">
            <a:spAutoFit/>
          </a:bodyPr>
          <a:lstStyle/>
          <a:p>
            <a:pPr algn="ctr"/>
            <a:r>
              <a:rPr lang="en-US" sz="3600" b="1" dirty="0">
                <a:solidFill>
                  <a:srgbClr val="005426"/>
                </a:solidFill>
                <a:latin typeface="Arial" panose="020B0604020202020204" pitchFamily="34" charset="0"/>
                <a:cs typeface="Arial" panose="020B0604020202020204" pitchFamily="34" charset="0"/>
              </a:rPr>
              <a:t>TRI THỨC NGỮ VĂN</a:t>
            </a:r>
            <a:r>
              <a:rPr lang="en-US" sz="3600" b="1" dirty="0">
                <a:solidFill>
                  <a:schemeClr val="bg2">
                    <a:lumMod val="75000"/>
                  </a:schemeClr>
                </a:solidFill>
                <a:latin typeface="Arial" panose="020B0604020202020204" pitchFamily="34" charset="0"/>
                <a:cs typeface="Arial" panose="020B0604020202020204" pitchFamily="34" charset="0"/>
              </a:rPr>
              <a:t>.</a:t>
            </a:r>
          </a:p>
        </p:txBody>
      </p:sp>
      <p:sp>
        <p:nvSpPr>
          <p:cNvPr id="8" name="Google Shape;625;p63">
            <a:extLst>
              <a:ext uri="{FF2B5EF4-FFF2-40B4-BE49-F238E27FC236}">
                <a16:creationId xmlns:a16="http://schemas.microsoft.com/office/drawing/2014/main" xmlns="" id="{9B09F195-5683-135C-35D4-6B7058BF9504}"/>
              </a:ext>
            </a:extLst>
          </p:cNvPr>
          <p:cNvSpPr/>
          <p:nvPr/>
        </p:nvSpPr>
        <p:spPr>
          <a:xfrm rot="-4376525" flipH="1">
            <a:off x="6757636" y="2373846"/>
            <a:ext cx="4772728" cy="4241291"/>
          </a:xfrm>
          <a:custGeom>
            <a:avLst/>
            <a:gdLst/>
            <a:ahLst/>
            <a:cxnLst/>
            <a:rect l="l" t="t" r="r" b="b"/>
            <a:pathLst>
              <a:path w="31788" h="28248" extrusionOk="0">
                <a:moveTo>
                  <a:pt x="16729" y="0"/>
                </a:moveTo>
                <a:cubicBezTo>
                  <a:pt x="16601" y="0"/>
                  <a:pt x="16474" y="1"/>
                  <a:pt x="16346" y="2"/>
                </a:cubicBezTo>
                <a:cubicBezTo>
                  <a:pt x="16060" y="2"/>
                  <a:pt x="15764" y="5"/>
                  <a:pt x="15461" y="9"/>
                </a:cubicBezTo>
                <a:cubicBezTo>
                  <a:pt x="11690" y="44"/>
                  <a:pt x="7009" y="207"/>
                  <a:pt x="4237" y="2881"/>
                </a:cubicBezTo>
                <a:cubicBezTo>
                  <a:pt x="2392" y="4661"/>
                  <a:pt x="2135" y="8048"/>
                  <a:pt x="1618" y="10410"/>
                </a:cubicBezTo>
                <a:cubicBezTo>
                  <a:pt x="938" y="13517"/>
                  <a:pt x="381" y="16657"/>
                  <a:pt x="219" y="19839"/>
                </a:cubicBezTo>
                <a:cubicBezTo>
                  <a:pt x="1" y="24133"/>
                  <a:pt x="1988" y="26141"/>
                  <a:pt x="6130" y="26720"/>
                </a:cubicBezTo>
                <a:cubicBezTo>
                  <a:pt x="9755" y="27227"/>
                  <a:pt x="13382" y="27712"/>
                  <a:pt x="17036" y="27956"/>
                </a:cubicBezTo>
                <a:cubicBezTo>
                  <a:pt x="18561" y="28056"/>
                  <a:pt x="20165" y="28248"/>
                  <a:pt x="21749" y="28248"/>
                </a:cubicBezTo>
                <a:cubicBezTo>
                  <a:pt x="23047" y="28248"/>
                  <a:pt x="24332" y="28119"/>
                  <a:pt x="25547" y="27706"/>
                </a:cubicBezTo>
                <a:cubicBezTo>
                  <a:pt x="28287" y="26775"/>
                  <a:pt x="29435" y="24198"/>
                  <a:pt x="29933" y="21508"/>
                </a:cubicBezTo>
                <a:cubicBezTo>
                  <a:pt x="30554" y="18140"/>
                  <a:pt x="30847" y="14721"/>
                  <a:pt x="31348" y="11337"/>
                </a:cubicBezTo>
                <a:cubicBezTo>
                  <a:pt x="31787" y="8393"/>
                  <a:pt x="31569" y="5097"/>
                  <a:pt x="28963" y="3194"/>
                </a:cubicBezTo>
                <a:cubicBezTo>
                  <a:pt x="25477" y="645"/>
                  <a:pt x="20958" y="0"/>
                  <a:pt x="16729" y="0"/>
                </a:cubicBezTo>
                <a:close/>
              </a:path>
            </a:pathLst>
          </a:custGeom>
          <a:solidFill>
            <a:schemeClr val="dk2">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9;p74">
            <a:extLst>
              <a:ext uri="{FF2B5EF4-FFF2-40B4-BE49-F238E27FC236}">
                <a16:creationId xmlns:a16="http://schemas.microsoft.com/office/drawing/2014/main" xmlns="" id="{760D0FF5-1178-16B7-9732-AF9EB8C3730E}"/>
              </a:ext>
            </a:extLst>
          </p:cNvPr>
          <p:cNvSpPr/>
          <p:nvPr/>
        </p:nvSpPr>
        <p:spPr>
          <a:xfrm rot="8921821" flipH="1">
            <a:off x="6026843" y="3083536"/>
            <a:ext cx="4803379" cy="3015736"/>
          </a:xfrm>
          <a:custGeom>
            <a:avLst/>
            <a:gdLst/>
            <a:ahLst/>
            <a:cxnLst/>
            <a:rect l="l" t="t" r="r" b="b"/>
            <a:pathLst>
              <a:path w="76674" h="28195" fill="none" extrusionOk="0">
                <a:moveTo>
                  <a:pt x="76673" y="0"/>
                </a:moveTo>
                <a:cubicBezTo>
                  <a:pt x="76673" y="0"/>
                  <a:pt x="67374" y="14124"/>
                  <a:pt x="60786" y="16430"/>
                </a:cubicBezTo>
                <a:cubicBezTo>
                  <a:pt x="52981" y="19160"/>
                  <a:pt x="39856" y="7047"/>
                  <a:pt x="24779" y="17621"/>
                </a:cubicBezTo>
                <a:cubicBezTo>
                  <a:pt x="9706" y="28195"/>
                  <a:pt x="1302" y="23045"/>
                  <a:pt x="1" y="9868"/>
                </a:cubicBezTo>
              </a:path>
            </a:pathLst>
          </a:custGeom>
          <a:noFill/>
          <a:ln w="28575" cap="flat" cmpd="sng">
            <a:solidFill>
              <a:schemeClr val="accent3"/>
            </a:solidFill>
            <a:prstDash val="solid"/>
            <a:miter lim="325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Top Corners Snipped 2">
            <a:extLst>
              <a:ext uri="{FF2B5EF4-FFF2-40B4-BE49-F238E27FC236}">
                <a16:creationId xmlns:a16="http://schemas.microsoft.com/office/drawing/2014/main" xmlns="" id="{8BB7DAE4-3733-B6A4-5A98-D5DDA2060A55}"/>
              </a:ext>
            </a:extLst>
          </p:cNvPr>
          <p:cNvSpPr/>
          <p:nvPr/>
        </p:nvSpPr>
        <p:spPr>
          <a:xfrm>
            <a:off x="1976903" y="1313886"/>
            <a:ext cx="1275735" cy="1137469"/>
          </a:xfrm>
          <a:prstGeom prst="snip2SameRect">
            <a:avLst/>
          </a:pr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4400" b="1" dirty="0">
              <a:latin typeface="Arial" panose="020B0604020202020204" pitchFamily="34" charset="0"/>
              <a:cs typeface="Arial" panose="020B0604020202020204" pitchFamily="34" charset="0"/>
            </a:endParaRPr>
          </a:p>
        </p:txBody>
      </p:sp>
      <p:sp>
        <p:nvSpPr>
          <p:cNvPr id="4" name="Rectangle: Top Corners Snipped 3">
            <a:extLst>
              <a:ext uri="{FF2B5EF4-FFF2-40B4-BE49-F238E27FC236}">
                <a16:creationId xmlns:a16="http://schemas.microsoft.com/office/drawing/2014/main" xmlns="" id="{470C71C5-1A14-E32B-F6E3-08FCEC282C8D}"/>
              </a:ext>
            </a:extLst>
          </p:cNvPr>
          <p:cNvSpPr/>
          <p:nvPr/>
        </p:nvSpPr>
        <p:spPr>
          <a:xfrm>
            <a:off x="1906849" y="1367964"/>
            <a:ext cx="1275735" cy="1137469"/>
          </a:xfrm>
          <a:prstGeom prst="snip2SameRect">
            <a:avLst/>
          </a:prstGeom>
          <a:solidFill>
            <a:schemeClr val="accent6">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005426"/>
                </a:solidFill>
                <a:latin typeface="Arial" panose="020B0604020202020204" pitchFamily="34" charset="0"/>
                <a:cs typeface="Arial" panose="020B0604020202020204" pitchFamily="34" charset="0"/>
              </a:rPr>
              <a:t>B</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264950C7-D26C-DDEB-AB3A-426CF03A5C1A}"/>
              </a:ext>
            </a:extLst>
          </p:cNvPr>
          <p:cNvPicPr>
            <a:picLocks noChangeAspect="1"/>
          </p:cNvPicPr>
          <p:nvPr/>
        </p:nvPicPr>
        <p:blipFill rotWithShape="1">
          <a:blip r:embed="rId3"/>
          <a:srcRect r="74485" b="60043"/>
          <a:stretch/>
        </p:blipFill>
        <p:spPr>
          <a:xfrm>
            <a:off x="4985697" y="1113901"/>
            <a:ext cx="3893277" cy="3429576"/>
          </a:xfrm>
          <a:prstGeom prst="rect">
            <a:avLst/>
          </a:prstGeom>
        </p:spPr>
      </p:pic>
    </p:spTree>
    <p:extLst>
      <p:ext uri="{BB962C8B-B14F-4D97-AF65-F5344CB8AC3E}">
        <p14:creationId xmlns:p14="http://schemas.microsoft.com/office/powerpoint/2010/main" val="1359863977"/>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715"/>
        <p:cNvGrpSpPr/>
        <p:nvPr/>
      </p:nvGrpSpPr>
      <p:grpSpPr>
        <a:xfrm>
          <a:off x="0" y="0"/>
          <a:ext cx="0" cy="0"/>
          <a:chOff x="0" y="0"/>
          <a:chExt cx="0" cy="0"/>
        </a:xfrm>
      </p:grpSpPr>
      <p:sp>
        <p:nvSpPr>
          <p:cNvPr id="16" name="TextBox 15">
            <a:extLst>
              <a:ext uri="{FF2B5EF4-FFF2-40B4-BE49-F238E27FC236}">
                <a16:creationId xmlns:a16="http://schemas.microsoft.com/office/drawing/2014/main" xmlns="" id="{BD8A1435-4704-418E-F595-ACB5EE548764}"/>
              </a:ext>
            </a:extLst>
          </p:cNvPr>
          <p:cNvSpPr txBox="1"/>
          <p:nvPr/>
        </p:nvSpPr>
        <p:spPr>
          <a:xfrm>
            <a:off x="403963" y="1139768"/>
            <a:ext cx="8336072" cy="3266985"/>
          </a:xfrm>
          <a:prstGeom prst="rect">
            <a:avLst/>
          </a:prstGeom>
          <a:noFill/>
        </p:spPr>
        <p:txBody>
          <a:bodyPr wrap="square" rtlCol="0">
            <a:spAutoFit/>
          </a:bodyPr>
          <a:lstStyle/>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Truyện thơ Nôm là thể loại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 được viết bằng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 hình thành vào khoảng thế k</a:t>
            </a:r>
            <a:r>
              <a:rPr lang="en-US" sz="2000" dirty="0">
                <a:latin typeface="Arial" panose="020B0604020202020204" pitchFamily="34" charset="0"/>
                <a:ea typeface="Times New Roman" panose="02020603050405020304" pitchFamily="18" charset="0"/>
                <a:cs typeface="Arial" panose="020B0604020202020204" pitchFamily="34" charset="0"/>
              </a:rPr>
              <a:t>ỉ …………………..</a:t>
            </a:r>
            <a:r>
              <a:rPr lang="vi-VN" sz="2000" dirty="0">
                <a:effectLst/>
                <a:latin typeface="Arial" panose="020B0604020202020204" pitchFamily="34" charset="0"/>
                <a:ea typeface="Times New Roman" panose="02020603050405020304" pitchFamily="18" charset="0"/>
                <a:cs typeface="Arial" panose="020B0604020202020204" pitchFamily="34" charset="0"/>
              </a:rPr>
              <a:t>, phát triển mạnh và đạt được nhiều thành tựu to lớn ở cuối </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và nửa đầu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 Ở giai đoạn đầu, một số truyện thơ Nôm được sáng tác bằng </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h</a:t>
            </a:r>
            <a:r>
              <a:rPr lang="vi-VN" sz="2000" dirty="0">
                <a:effectLst/>
                <a:latin typeface="Arial" panose="020B0604020202020204" pitchFamily="34" charset="0"/>
                <a:ea typeface="Times New Roman" panose="02020603050405020304" pitchFamily="18" charset="0"/>
                <a:cs typeface="Arial" panose="020B0604020202020204" pitchFamily="34" charset="0"/>
              </a:rPr>
              <a:t>oặc</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a:effectLst/>
                <a:latin typeface="Arial" panose="020B0604020202020204" pitchFamily="34" charset="0"/>
                <a:ea typeface="Times New Roman" panose="02020603050405020304" pitchFamily="18" charset="0"/>
                <a:cs typeface="Arial" panose="020B0604020202020204" pitchFamily="34" charset="0"/>
              </a:rPr>
              <a:t>; sau đó các tác giả chủ yếu sử dụng thể thơ</a:t>
            </a:r>
            <a:r>
              <a:rPr lang="en-US" sz="20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20" name="Rectangle: Rounded Corners 19">
            <a:extLst>
              <a:ext uri="{FF2B5EF4-FFF2-40B4-BE49-F238E27FC236}">
                <a16:creationId xmlns:a16="http://schemas.microsoft.com/office/drawing/2014/main" xmlns="" id="{B99D453E-A0C1-EBDC-3677-D9734CA8BFDA}"/>
              </a:ext>
            </a:extLst>
          </p:cNvPr>
          <p:cNvSpPr/>
          <p:nvPr/>
        </p:nvSpPr>
        <p:spPr>
          <a:xfrm>
            <a:off x="3879936" y="1207617"/>
            <a:ext cx="2680569"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tự</a:t>
            </a:r>
            <a:r>
              <a:rPr lang="en-US" sz="2000" b="1" dirty="0">
                <a:solidFill>
                  <a:srgbClr val="C00000"/>
                </a:solidFill>
              </a:rPr>
              <a:t> </a:t>
            </a:r>
            <a:r>
              <a:rPr lang="en-US" sz="2000" b="1" dirty="0" err="1">
                <a:solidFill>
                  <a:srgbClr val="C00000"/>
                </a:solidFill>
              </a:rPr>
              <a:t>sự</a:t>
            </a:r>
            <a:r>
              <a:rPr lang="en-US" sz="2000" b="1" dirty="0">
                <a:solidFill>
                  <a:srgbClr val="C00000"/>
                </a:solidFill>
              </a:rPr>
              <a:t> </a:t>
            </a:r>
            <a:r>
              <a:rPr lang="en-US" sz="2000" b="1" dirty="0" err="1">
                <a:solidFill>
                  <a:srgbClr val="C00000"/>
                </a:solidFill>
              </a:rPr>
              <a:t>bằng</a:t>
            </a:r>
            <a:r>
              <a:rPr lang="en-US" sz="2000" b="1" dirty="0">
                <a:solidFill>
                  <a:srgbClr val="C00000"/>
                </a:solidFill>
              </a:rPr>
              <a:t> </a:t>
            </a:r>
            <a:r>
              <a:rPr lang="en-US" sz="2000" b="1" dirty="0" err="1">
                <a:solidFill>
                  <a:srgbClr val="C00000"/>
                </a:solidFill>
              </a:rPr>
              <a:t>thơ</a:t>
            </a:r>
            <a:endParaRPr lang="en-US" sz="2000" b="1" dirty="0">
              <a:solidFill>
                <a:srgbClr val="C00000"/>
              </a:solidFill>
            </a:endParaRPr>
          </a:p>
        </p:txBody>
      </p:sp>
      <p:sp>
        <p:nvSpPr>
          <p:cNvPr id="21" name="Rectangle: Rounded Corners 20">
            <a:extLst>
              <a:ext uri="{FF2B5EF4-FFF2-40B4-BE49-F238E27FC236}">
                <a16:creationId xmlns:a16="http://schemas.microsoft.com/office/drawing/2014/main" xmlns="" id="{727D60DC-9732-9E54-D232-F16F6015E4CF}"/>
              </a:ext>
            </a:extLst>
          </p:cNvPr>
          <p:cNvSpPr/>
          <p:nvPr/>
        </p:nvSpPr>
        <p:spPr>
          <a:xfrm>
            <a:off x="510433" y="1603231"/>
            <a:ext cx="2066794"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chữ</a:t>
            </a:r>
            <a:r>
              <a:rPr lang="en-US" sz="2000" b="1" dirty="0">
                <a:solidFill>
                  <a:srgbClr val="C00000"/>
                </a:solidFill>
              </a:rPr>
              <a:t> </a:t>
            </a:r>
            <a:r>
              <a:rPr lang="en-US" sz="2000" b="1" dirty="0" err="1">
                <a:solidFill>
                  <a:srgbClr val="C00000"/>
                </a:solidFill>
              </a:rPr>
              <a:t>Nôm</a:t>
            </a:r>
            <a:endParaRPr lang="en-US" sz="2000" b="1" dirty="0">
              <a:solidFill>
                <a:srgbClr val="C00000"/>
              </a:solidFill>
            </a:endParaRPr>
          </a:p>
        </p:txBody>
      </p:sp>
      <p:sp>
        <p:nvSpPr>
          <p:cNvPr id="22" name="Rectangle: Rounded Corners 21">
            <a:extLst>
              <a:ext uri="{FF2B5EF4-FFF2-40B4-BE49-F238E27FC236}">
                <a16:creationId xmlns:a16="http://schemas.microsoft.com/office/drawing/2014/main" xmlns="" id="{49E92C2B-3042-48E4-DFF9-3E2CD05850AF}"/>
              </a:ext>
            </a:extLst>
          </p:cNvPr>
          <p:cNvSpPr/>
          <p:nvPr/>
        </p:nvSpPr>
        <p:spPr>
          <a:xfrm>
            <a:off x="6585560" y="1671080"/>
            <a:ext cx="1954057" cy="327765"/>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XVI - XVII</a:t>
            </a:r>
          </a:p>
        </p:txBody>
      </p:sp>
      <p:sp>
        <p:nvSpPr>
          <p:cNvPr id="23" name="Rectangle: Rounded Corners 22">
            <a:extLst>
              <a:ext uri="{FF2B5EF4-FFF2-40B4-BE49-F238E27FC236}">
                <a16:creationId xmlns:a16="http://schemas.microsoft.com/office/drawing/2014/main" xmlns="" id="{D90752FA-41C9-5D8E-BF91-B3E2E61B1805}"/>
              </a:ext>
            </a:extLst>
          </p:cNvPr>
          <p:cNvSpPr/>
          <p:nvPr/>
        </p:nvSpPr>
        <p:spPr>
          <a:xfrm>
            <a:off x="510433" y="2609377"/>
            <a:ext cx="2192056"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thế</a:t>
            </a:r>
            <a:r>
              <a:rPr lang="en-US" sz="2000" b="1" dirty="0">
                <a:solidFill>
                  <a:srgbClr val="C00000"/>
                </a:solidFill>
              </a:rPr>
              <a:t> </a:t>
            </a:r>
            <a:r>
              <a:rPr lang="en-US" sz="2000" b="1" dirty="0" err="1">
                <a:solidFill>
                  <a:srgbClr val="C00000"/>
                </a:solidFill>
              </a:rPr>
              <a:t>kỉ</a:t>
            </a:r>
            <a:r>
              <a:rPr lang="en-US" sz="2000" b="1" dirty="0">
                <a:solidFill>
                  <a:srgbClr val="C00000"/>
                </a:solidFill>
              </a:rPr>
              <a:t> XVIII </a:t>
            </a:r>
          </a:p>
        </p:txBody>
      </p:sp>
      <p:sp>
        <p:nvSpPr>
          <p:cNvPr id="24" name="Rectangle: Rounded Corners 23">
            <a:extLst>
              <a:ext uri="{FF2B5EF4-FFF2-40B4-BE49-F238E27FC236}">
                <a16:creationId xmlns:a16="http://schemas.microsoft.com/office/drawing/2014/main" xmlns="" id="{7B46BCB2-A4E6-F5BB-A0AF-89934F8FCBF5}"/>
              </a:ext>
            </a:extLst>
          </p:cNvPr>
          <p:cNvSpPr/>
          <p:nvPr/>
        </p:nvSpPr>
        <p:spPr>
          <a:xfrm>
            <a:off x="4255715" y="2609377"/>
            <a:ext cx="2192056"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thế</a:t>
            </a:r>
            <a:r>
              <a:rPr lang="en-US" sz="2000" b="1" dirty="0">
                <a:solidFill>
                  <a:srgbClr val="C00000"/>
                </a:solidFill>
              </a:rPr>
              <a:t> </a:t>
            </a:r>
            <a:r>
              <a:rPr lang="en-US" sz="2000" b="1" dirty="0" err="1">
                <a:solidFill>
                  <a:srgbClr val="C00000"/>
                </a:solidFill>
              </a:rPr>
              <a:t>kỉ</a:t>
            </a:r>
            <a:r>
              <a:rPr lang="en-US" sz="2000" b="1" dirty="0">
                <a:solidFill>
                  <a:srgbClr val="C00000"/>
                </a:solidFill>
              </a:rPr>
              <a:t> XIX</a:t>
            </a:r>
          </a:p>
        </p:txBody>
      </p:sp>
      <p:sp>
        <p:nvSpPr>
          <p:cNvPr id="25" name="Rectangle: Rounded Corners 24">
            <a:extLst>
              <a:ext uri="{FF2B5EF4-FFF2-40B4-BE49-F238E27FC236}">
                <a16:creationId xmlns:a16="http://schemas.microsoft.com/office/drawing/2014/main" xmlns="" id="{94028F7F-F952-3B13-D6FD-B694FDF8A68A}"/>
              </a:ext>
            </a:extLst>
          </p:cNvPr>
          <p:cNvSpPr/>
          <p:nvPr/>
        </p:nvSpPr>
        <p:spPr>
          <a:xfrm>
            <a:off x="6011445" y="3096737"/>
            <a:ext cx="2680569"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thể</a:t>
            </a:r>
            <a:r>
              <a:rPr lang="en-US" sz="2000" b="1" dirty="0">
                <a:solidFill>
                  <a:srgbClr val="C00000"/>
                </a:solidFill>
              </a:rPr>
              <a:t> </a:t>
            </a:r>
            <a:r>
              <a:rPr lang="en-US" sz="2000" b="1" dirty="0" err="1">
                <a:solidFill>
                  <a:srgbClr val="C00000"/>
                </a:solidFill>
              </a:rPr>
              <a:t>thơ</a:t>
            </a:r>
            <a:r>
              <a:rPr lang="en-US" sz="2000" b="1" dirty="0">
                <a:solidFill>
                  <a:srgbClr val="C00000"/>
                </a:solidFill>
              </a:rPr>
              <a:t> </a:t>
            </a:r>
            <a:r>
              <a:rPr lang="en-US" sz="2000" b="1" dirty="0" err="1">
                <a:solidFill>
                  <a:srgbClr val="C00000"/>
                </a:solidFill>
              </a:rPr>
              <a:t>Đường</a:t>
            </a:r>
            <a:r>
              <a:rPr lang="en-US" sz="2000" b="1" dirty="0">
                <a:solidFill>
                  <a:srgbClr val="C00000"/>
                </a:solidFill>
              </a:rPr>
              <a:t> </a:t>
            </a:r>
            <a:r>
              <a:rPr lang="en-US" sz="2000" b="1" dirty="0" err="1">
                <a:solidFill>
                  <a:srgbClr val="C00000"/>
                </a:solidFill>
              </a:rPr>
              <a:t>luật</a:t>
            </a:r>
            <a:endParaRPr lang="en-US" sz="2000" b="1" dirty="0">
              <a:solidFill>
                <a:srgbClr val="C00000"/>
              </a:solidFill>
            </a:endParaRPr>
          </a:p>
        </p:txBody>
      </p:sp>
      <p:sp>
        <p:nvSpPr>
          <p:cNvPr id="26" name="Rectangle: Rounded Corners 25">
            <a:extLst>
              <a:ext uri="{FF2B5EF4-FFF2-40B4-BE49-F238E27FC236}">
                <a16:creationId xmlns:a16="http://schemas.microsoft.com/office/drawing/2014/main" xmlns="" id="{34453229-D5A1-361A-3C73-EBEE61A79C43}"/>
              </a:ext>
            </a:extLst>
          </p:cNvPr>
          <p:cNvSpPr/>
          <p:nvPr/>
        </p:nvSpPr>
        <p:spPr>
          <a:xfrm>
            <a:off x="1103330" y="3508065"/>
            <a:ext cx="2680569" cy="395614"/>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song </a:t>
            </a:r>
            <a:r>
              <a:rPr lang="en-US" sz="2000" b="1" dirty="0" err="1">
                <a:solidFill>
                  <a:srgbClr val="C00000"/>
                </a:solidFill>
              </a:rPr>
              <a:t>thất</a:t>
            </a:r>
            <a:r>
              <a:rPr lang="en-US" sz="2000" b="1" dirty="0">
                <a:solidFill>
                  <a:srgbClr val="C00000"/>
                </a:solidFill>
              </a:rPr>
              <a:t> </a:t>
            </a:r>
            <a:r>
              <a:rPr lang="en-US" sz="2000" b="1" dirty="0" err="1">
                <a:solidFill>
                  <a:srgbClr val="C00000"/>
                </a:solidFill>
              </a:rPr>
              <a:t>lục</a:t>
            </a:r>
            <a:r>
              <a:rPr lang="en-US" sz="2000" b="1" dirty="0">
                <a:solidFill>
                  <a:srgbClr val="C00000"/>
                </a:solidFill>
              </a:rPr>
              <a:t> </a:t>
            </a:r>
            <a:r>
              <a:rPr lang="en-US" sz="2000" b="1" dirty="0" err="1">
                <a:solidFill>
                  <a:srgbClr val="C00000"/>
                </a:solidFill>
              </a:rPr>
              <a:t>bát</a:t>
            </a:r>
            <a:endParaRPr lang="en-US" sz="2000" b="1" dirty="0">
              <a:solidFill>
                <a:srgbClr val="C00000"/>
              </a:solidFill>
            </a:endParaRPr>
          </a:p>
        </p:txBody>
      </p:sp>
      <p:sp>
        <p:nvSpPr>
          <p:cNvPr id="27" name="Rectangle: Rounded Corners 26">
            <a:extLst>
              <a:ext uri="{FF2B5EF4-FFF2-40B4-BE49-F238E27FC236}">
                <a16:creationId xmlns:a16="http://schemas.microsoft.com/office/drawing/2014/main" xmlns="" id="{79DADD30-F3A2-793E-F0F8-50B9D1BB92FA}"/>
              </a:ext>
            </a:extLst>
          </p:cNvPr>
          <p:cNvSpPr/>
          <p:nvPr/>
        </p:nvSpPr>
        <p:spPr>
          <a:xfrm>
            <a:off x="930053" y="4056844"/>
            <a:ext cx="1772436" cy="349909"/>
          </a:xfrm>
          <a:prstGeom prst="roundRect">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lục</a:t>
            </a:r>
            <a:r>
              <a:rPr lang="en-US" sz="2000" b="1" dirty="0">
                <a:solidFill>
                  <a:srgbClr val="C00000"/>
                </a:solidFill>
              </a:rPr>
              <a:t> </a:t>
            </a:r>
            <a:r>
              <a:rPr lang="en-US" sz="2000" b="1" dirty="0" err="1">
                <a:solidFill>
                  <a:srgbClr val="C00000"/>
                </a:solidFill>
              </a:rPr>
              <a:t>bát</a:t>
            </a:r>
            <a:endParaRPr lang="en-US" sz="2000" b="1" dirty="0">
              <a:solidFill>
                <a:srgbClr val="C00000"/>
              </a:solidFill>
            </a:endParaRPr>
          </a:p>
        </p:txBody>
      </p:sp>
      <p:sp>
        <p:nvSpPr>
          <p:cNvPr id="28" name="TextBox 27">
            <a:extLst>
              <a:ext uri="{FF2B5EF4-FFF2-40B4-BE49-F238E27FC236}">
                <a16:creationId xmlns:a16="http://schemas.microsoft.com/office/drawing/2014/main" xmlns="" id="{22F23D99-F7D3-DC94-7FFC-B42F32077915}"/>
              </a:ext>
            </a:extLst>
          </p:cNvPr>
          <p:cNvSpPr txBox="1"/>
          <p:nvPr/>
        </p:nvSpPr>
        <p:spPr>
          <a:xfrm>
            <a:off x="573469" y="350727"/>
            <a:ext cx="7997061" cy="577850"/>
          </a:xfrm>
          <a:prstGeom prst="rect">
            <a:avLst/>
          </a:prstGeom>
          <a:noFill/>
        </p:spPr>
        <p:txBody>
          <a:bodyPr wrap="square" rtlCol="0">
            <a:spAutoFit/>
          </a:bodyPr>
          <a:lstStyle/>
          <a:p>
            <a:pPr algn="ctr">
              <a:lnSpc>
                <a:spcPct val="150000"/>
              </a:lnSpc>
            </a:pPr>
            <a:r>
              <a:rPr lang="en-US" sz="2400" b="1" dirty="0">
                <a:solidFill>
                  <a:srgbClr val="005426"/>
                </a:solidFill>
                <a:latin typeface="Arial" panose="020B0604020202020204" pitchFamily="34" charset="0"/>
                <a:cs typeface="Arial" panose="020B0604020202020204" pitchFamily="34" charset="0"/>
              </a:rPr>
              <a:t>1. </a:t>
            </a:r>
            <a:r>
              <a:rPr lang="en-US" sz="2400" b="1" dirty="0" err="1">
                <a:solidFill>
                  <a:srgbClr val="005426"/>
                </a:solidFill>
                <a:latin typeface="Arial" panose="020B0604020202020204" pitchFamily="34" charset="0"/>
                <a:cs typeface="Arial" panose="020B0604020202020204" pitchFamily="34" charset="0"/>
              </a:rPr>
              <a:t>Khái</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niệm</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và</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quá</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trình</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hình</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thành</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truyện</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thơ</a:t>
            </a:r>
            <a:r>
              <a:rPr lang="en-US" sz="2400" b="1" dirty="0">
                <a:solidFill>
                  <a:srgbClr val="005426"/>
                </a:solidFill>
                <a:latin typeface="Arial" panose="020B0604020202020204" pitchFamily="34" charset="0"/>
                <a:cs typeface="Arial" panose="020B0604020202020204" pitchFamily="34" charset="0"/>
              </a:rPr>
              <a:t> </a:t>
            </a:r>
            <a:r>
              <a:rPr lang="en-US" sz="2400" b="1" dirty="0" err="1">
                <a:solidFill>
                  <a:srgbClr val="005426"/>
                </a:solidFill>
                <a:latin typeface="Arial" panose="020B0604020202020204" pitchFamily="34" charset="0"/>
                <a:cs typeface="Arial" panose="020B0604020202020204" pitchFamily="34" charset="0"/>
              </a:rPr>
              <a:t>Nôm</a:t>
            </a:r>
            <a:r>
              <a:rPr lang="en-US" sz="2400" b="1" dirty="0">
                <a:solidFill>
                  <a:srgbClr val="005426"/>
                </a:solidFill>
                <a:latin typeface="Arial" panose="020B0604020202020204" pitchFamily="34" charset="0"/>
                <a:cs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P spid="22" grpId="0" animBg="1"/>
      <p:bldP spid="23" grpId="0" animBg="1"/>
      <p:bldP spid="24" grpId="0" animBg="1"/>
      <p:bldP spid="25" grpId="0" animBg="1"/>
      <p:bldP spid="26" grpId="0" animBg="1"/>
      <p:bldP spid="27" grpId="0" animBg="1"/>
    </p:bldLst>
  </p:timing>
</p:sld>
</file>

<file path=ppt/theme/theme1.xml><?xml version="1.0" encoding="utf-8"?>
<a:theme xmlns:a="http://schemas.openxmlformats.org/drawingml/2006/main" name="Minimalist Korean Aesthetic Pitch Deck by Slidesgo">
  <a:themeElements>
    <a:clrScheme name="Simple Light">
      <a:dk1>
        <a:srgbClr val="1E1E1E"/>
      </a:dk1>
      <a:lt1>
        <a:srgbClr val="664B34"/>
      </a:lt1>
      <a:dk2>
        <a:srgbClr val="887C62"/>
      </a:dk2>
      <a:lt2>
        <a:srgbClr val="D4CBBB"/>
      </a:lt2>
      <a:accent1>
        <a:srgbClr val="E7E2D6"/>
      </a:accent1>
      <a:accent2>
        <a:srgbClr val="F3F3F3"/>
      </a:accent2>
      <a:accent3>
        <a:srgbClr val="E2B0A6"/>
      </a:accent3>
      <a:accent4>
        <a:srgbClr val="FFFFFF"/>
      </a:accent4>
      <a:accent5>
        <a:srgbClr val="FFFFFF"/>
      </a:accent5>
      <a:accent6>
        <a:srgbClr val="FFFFFF"/>
      </a:accent6>
      <a:hlink>
        <a:srgbClr val="1E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TotalTime>
  <Words>3657</Words>
  <Application>Microsoft Office PowerPoint</Application>
  <PresentationFormat>On-screen Show (16:9)</PresentationFormat>
  <Paragraphs>344</Paragraphs>
  <Slides>63</Slides>
  <Notes>59</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Kulim Park</vt:lpstr>
      <vt:lpstr>Nunito Light</vt:lpstr>
      <vt:lpstr>Arial</vt:lpstr>
      <vt:lpstr>Manrope</vt:lpstr>
      <vt:lpstr>Times New Roman</vt:lpstr>
      <vt:lpstr>Bowlby One SC</vt:lpstr>
      <vt:lpstr>PT Sans</vt:lpstr>
      <vt:lpstr>Minimalist Korean Aesthetic Pitch Deck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dell</cp:lastModifiedBy>
  <cp:revision>14</cp:revision>
  <dcterms:modified xsi:type="dcterms:W3CDTF">2024-09-28T07:36:03Z</dcterms:modified>
</cp:coreProperties>
</file>