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1" r:id="rId2"/>
    <p:sldId id="324" r:id="rId3"/>
    <p:sldId id="325" r:id="rId4"/>
    <p:sldId id="326" r:id="rId5"/>
    <p:sldId id="328" r:id="rId6"/>
    <p:sldId id="334" r:id="rId7"/>
    <p:sldId id="327" r:id="rId8"/>
    <p:sldId id="323" r:id="rId9"/>
    <p:sldId id="329" r:id="rId10"/>
    <p:sldId id="330" r:id="rId11"/>
    <p:sldId id="345" r:id="rId12"/>
    <p:sldId id="343" r:id="rId13"/>
    <p:sldId id="331" r:id="rId14"/>
    <p:sldId id="332" r:id="rId15"/>
    <p:sldId id="344" r:id="rId16"/>
    <p:sldId id="311" r:id="rId17"/>
    <p:sldId id="313" r:id="rId18"/>
    <p:sldId id="315" r:id="rId19"/>
    <p:sldId id="319"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94660"/>
  </p:normalViewPr>
  <p:slideViewPr>
    <p:cSldViewPr snapToGrid="0">
      <p:cViewPr varScale="1">
        <p:scale>
          <a:sx n="60" d="100"/>
          <a:sy n="60" d="100"/>
        </p:scale>
        <p:origin x="656" y="48"/>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Nội dung tác phẩm Rô-mê-ô và Giu-li-ét kể về câu chuyện tình yêu lãng mạn nhưng bi kịch giữa hai người trẻ tuổi thuộc hai dòng họ đối địch là Montague và Capulet ở thành Vec-na thời Trung cổ. Tình yêu của họ nảy nở nhanh chóng nhưng cuối cùng lại kết thúc bằng cái chết bi thảm do sự hận thù của gia tộc, nhưng sau đó, hai dòng họ đã xóa bỏ thù hằn. Vở kịch đề cao tình yêu trong sáng, khát vọng tự do và lên án sự xung đột, hận thù phi lý trong xã hội phong kiến. </a:t>
            </a:r>
            <a:endParaRPr lang="en-US"/>
          </a:p>
        </p:txBody>
      </p:sp>
      <p:sp>
        <p:nvSpPr>
          <p:cNvPr id="4" name="Slide Number Placeholder 3"/>
          <p:cNvSpPr>
            <a:spLocks noGrp="1"/>
          </p:cNvSpPr>
          <p:nvPr>
            <p:ph type="sldNum" sz="quarter" idx="5"/>
          </p:nvPr>
        </p:nvSpPr>
        <p:spPr/>
        <p:txBody>
          <a:bodyPr/>
          <a:lstStyle/>
          <a:p>
            <a:fld id="{0689CE33-A778-4794-A214-DD31706F8D0A}" type="slidenum">
              <a:rPr lang="en-US" smtClean="0"/>
              <a:pPr/>
              <a:t>5</a:t>
            </a:fld>
            <a:endParaRPr lang="en-US"/>
          </a:p>
        </p:txBody>
      </p:sp>
    </p:spTree>
    <p:extLst>
      <p:ext uri="{BB962C8B-B14F-4D97-AF65-F5344CB8AC3E}">
        <p14:creationId xmlns:p14="http://schemas.microsoft.com/office/powerpoint/2010/main" val="409505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b="1">
                <a:latin typeface="Times New Roman" panose="02020603050405020304" pitchFamily="18" charset="0"/>
                <a:cs typeface="Times New Roman" panose="02020603050405020304" pitchFamily="18" charset="0"/>
              </a:rPr>
              <a:t>Để hoàn thành bức tranh trên vòm nhà thờ thờ Xích-xtin ( Va-ti-căng). </a:t>
            </a:r>
          </a:p>
          <a:p>
            <a:pPr marL="0" indent="0">
              <a:buFont typeface="Arial" panose="020B0604020202020204" pitchFamily="34" charset="0"/>
              <a:buNone/>
            </a:pPr>
            <a:r>
              <a:rPr lang="en-US" altLang="en-US" sz="1200" b="1">
                <a:latin typeface="Times New Roman" panose="02020603050405020304" pitchFamily="18" charset="0"/>
                <a:cs typeface="Times New Roman" panose="02020603050405020304" pitchFamily="18" charset="0"/>
              </a:rPr>
              <a:t>Mi-ken-lăng-giơ đã phải trèo lên một giàn giáo rất cao, ngửa cổ, còng lưng, thậm chí nằm ngửa để vẽ liên tục trong 4 năm 3 tháng …Bức tranh có diện tích 540m2 với 343 nhân vật.</a:t>
            </a:r>
          </a:p>
          <a:p>
            <a:endParaRPr lang="en-US"/>
          </a:p>
        </p:txBody>
      </p:sp>
      <p:sp>
        <p:nvSpPr>
          <p:cNvPr id="4" name="Slide Number Placeholder 3"/>
          <p:cNvSpPr>
            <a:spLocks noGrp="1"/>
          </p:cNvSpPr>
          <p:nvPr>
            <p:ph type="sldNum" sz="quarter" idx="5"/>
          </p:nvPr>
        </p:nvSpPr>
        <p:spPr/>
        <p:txBody>
          <a:bodyPr/>
          <a:lstStyle/>
          <a:p>
            <a:fld id="{0689CE33-A778-4794-A214-DD31706F8D0A}" type="slidenum">
              <a:rPr lang="en-US" smtClean="0"/>
              <a:pPr/>
              <a:t>8</a:t>
            </a:fld>
            <a:endParaRPr lang="en-US"/>
          </a:p>
        </p:txBody>
      </p:sp>
    </p:spTree>
    <p:extLst>
      <p:ext uri="{BB962C8B-B14F-4D97-AF65-F5344CB8AC3E}">
        <p14:creationId xmlns:p14="http://schemas.microsoft.com/office/powerpoint/2010/main" val="163736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Kích vào chữ Cựu giáo và Tân giáo để đi đến bảng so sánh</a:t>
            </a:r>
          </a:p>
        </p:txBody>
      </p:sp>
      <p:sp>
        <p:nvSpPr>
          <p:cNvPr id="4" name="Slide Number Placeholder 3"/>
          <p:cNvSpPr>
            <a:spLocks noGrp="1"/>
          </p:cNvSpPr>
          <p:nvPr>
            <p:ph type="sldNum" sz="quarter" idx="5"/>
          </p:nvPr>
        </p:nvSpPr>
        <p:spPr/>
        <p:txBody>
          <a:bodyPr/>
          <a:lstStyle/>
          <a:p>
            <a:fld id="{0689CE33-A778-4794-A214-DD31706F8D0A}" type="slidenum">
              <a:rPr lang="en-US" smtClean="0"/>
              <a:pPr/>
              <a:t>10</a:t>
            </a:fld>
            <a:endParaRPr lang="en-US"/>
          </a:p>
        </p:txBody>
      </p:sp>
    </p:spTree>
    <p:extLst>
      <p:ext uri="{BB962C8B-B14F-4D97-AF65-F5344CB8AC3E}">
        <p14:creationId xmlns:p14="http://schemas.microsoft.com/office/powerpoint/2010/main" val="83537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28/10/2025</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28/10/2025</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a Lisa – Wikipedia tiếng Việt">
            <a:extLst>
              <a:ext uri="{FF2B5EF4-FFF2-40B4-BE49-F238E27FC236}">
                <a16:creationId xmlns:a16="http://schemas.microsoft.com/office/drawing/2014/main" id="{DC5B3FF7-5F26-6496-FAD6-5FBEA58CEF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954" y="128903"/>
            <a:ext cx="4439286" cy="5916295"/>
          </a:xfrm>
          <a:prstGeom prst="rect">
            <a:avLst/>
          </a:prstGeom>
          <a:noFill/>
          <a:ln>
            <a:noFill/>
          </a:ln>
        </p:spPr>
      </p:pic>
      <p:pic>
        <p:nvPicPr>
          <p:cNvPr id="7" name="Picture 6" descr="Top 10 Tác phẩm nghệ thuật nổi tiếng nhất thế giới - toplist.vn">
            <a:extLst>
              <a:ext uri="{FF2B5EF4-FFF2-40B4-BE49-F238E27FC236}">
                <a16:creationId xmlns:a16="http://schemas.microsoft.com/office/drawing/2014/main" id="{13B8C270-3483-96B8-B107-9971EA1FE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9520" y="320674"/>
            <a:ext cx="5171439" cy="5826126"/>
          </a:xfrm>
          <a:prstGeom prst="rect">
            <a:avLst/>
          </a:prstGeom>
          <a:noFill/>
          <a:ln>
            <a:noFill/>
          </a:ln>
        </p:spPr>
      </p:pic>
    </p:spTree>
    <p:extLst>
      <p:ext uri="{BB962C8B-B14F-4D97-AF65-F5344CB8AC3E}">
        <p14:creationId xmlns:p14="http://schemas.microsoft.com/office/powerpoint/2010/main" val="55892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18DB-B7CA-E259-18BB-B44F96366E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41D947-1E51-F25B-B542-64BC7FEA2018}"/>
              </a:ext>
            </a:extLst>
          </p:cNvPr>
          <p:cNvSpPr txBox="1"/>
          <p:nvPr/>
        </p:nvSpPr>
        <p:spPr>
          <a:xfrm>
            <a:off x="0" y="973262"/>
            <a:ext cx="121920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3. Cải cách tôn giáo</a:t>
            </a:r>
          </a:p>
        </p:txBody>
      </p:sp>
      <p:sp>
        <p:nvSpPr>
          <p:cNvPr id="6" name="Rectangle 5">
            <a:extLst>
              <a:ext uri="{FF2B5EF4-FFF2-40B4-BE49-F238E27FC236}">
                <a16:creationId xmlns:a16="http://schemas.microsoft.com/office/drawing/2014/main" id="{D96CA22C-1B6A-0EBF-050D-E1808A7FBD8C}"/>
              </a:ext>
            </a:extLst>
          </p:cNvPr>
          <p:cNvSpPr/>
          <p:nvPr/>
        </p:nvSpPr>
        <p:spPr>
          <a:xfrm>
            <a:off x="85973" y="1737871"/>
            <a:ext cx="2497740"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a. Nguyên nhân</a:t>
            </a:r>
            <a:endParaRPr lang="en-US" sz="24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B3226E8-73B6-0749-8033-BC9681D0A7CD}"/>
              </a:ext>
            </a:extLst>
          </p:cNvPr>
          <p:cNvSpPr txBox="1"/>
          <p:nvPr/>
        </p:nvSpPr>
        <p:spPr>
          <a:xfrm>
            <a:off x="85973" y="102861"/>
            <a:ext cx="12192001"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BÀI 3: PHONG TRÀO VĂN HOÁ PHỤC HƯNG VÀ CẢI CÁCH TÔN GIÁO</a:t>
            </a:r>
          </a:p>
        </p:txBody>
      </p:sp>
      <p:sp>
        <p:nvSpPr>
          <p:cNvPr id="13" name="Rectangle 12">
            <a:extLst>
              <a:ext uri="{FF2B5EF4-FFF2-40B4-BE49-F238E27FC236}">
                <a16:creationId xmlns:a16="http://schemas.microsoft.com/office/drawing/2014/main" id="{44C8879F-6FF5-BECD-BD5A-79EFCFAC2B36}"/>
              </a:ext>
            </a:extLst>
          </p:cNvPr>
          <p:cNvSpPr/>
          <p:nvPr/>
        </p:nvSpPr>
        <p:spPr>
          <a:xfrm>
            <a:off x="0" y="2338035"/>
            <a:ext cx="3508288"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b. Nội dung</a:t>
            </a:r>
            <a:endParaRPr lang="en-US" sz="2400" b="1" i="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B89E1B1-2677-F5B9-734D-AEA5D5B0B9B6}"/>
              </a:ext>
            </a:extLst>
          </p:cNvPr>
          <p:cNvSpPr/>
          <p:nvPr/>
        </p:nvSpPr>
        <p:spPr>
          <a:xfrm>
            <a:off x="0" y="3570452"/>
            <a:ext cx="12192000" cy="461665"/>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Giáng đòn nặng nề vào thế lực của Giáo hội. Đưa đến hình thành 2 phái: Cựu giáo và Tân giáo. </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55CE6D9-EB00-1270-399A-D409C0C0C152}"/>
              </a:ext>
            </a:extLst>
          </p:cNvPr>
          <p:cNvSpPr/>
          <p:nvPr/>
        </p:nvSpPr>
        <p:spPr>
          <a:xfrm>
            <a:off x="85973" y="2938199"/>
            <a:ext cx="3508288"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c. Tác động</a:t>
            </a:r>
            <a:endParaRPr lang="en-US" sz="2400" b="1" i="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8E8E1A1-034C-4A8D-1F0D-7484EA124CA2}"/>
              </a:ext>
            </a:extLst>
          </p:cNvPr>
          <p:cNvSpPr/>
          <p:nvPr/>
        </p:nvSpPr>
        <p:spPr>
          <a:xfrm>
            <a:off x="20809" y="4302972"/>
            <a:ext cx="12192000" cy="461665"/>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Mở đường cho nền văn hoá Tây Âu phát triển cao hơn. </a:t>
            </a:r>
            <a:endParaRPr lang="en-US" sz="2400" dirty="0">
              <a:latin typeface="Times New Roman" panose="02020603050405020304" pitchFamily="18" charset="0"/>
              <a:cs typeface="Times New Roman" panose="02020603050405020304" pitchFamily="18" charset="0"/>
            </a:endParaRPr>
          </a:p>
        </p:txBody>
      </p:sp>
      <p:sp>
        <p:nvSpPr>
          <p:cNvPr id="5" name="Oval 4">
            <a:hlinkClick r:id="rId3" action="ppaction://hlinksldjump"/>
            <a:extLst>
              <a:ext uri="{FF2B5EF4-FFF2-40B4-BE49-F238E27FC236}">
                <a16:creationId xmlns:a16="http://schemas.microsoft.com/office/drawing/2014/main" id="{7E34A530-BAED-F8A2-3973-FB89FDEB3CA7}"/>
              </a:ext>
            </a:extLst>
          </p:cNvPr>
          <p:cNvSpPr/>
          <p:nvPr/>
        </p:nvSpPr>
        <p:spPr>
          <a:xfrm>
            <a:off x="9090837" y="3306726"/>
            <a:ext cx="3015190" cy="120147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3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EFC7-25C5-7D74-86B6-A378BA0FFF64}"/>
              </a:ext>
            </a:extLst>
          </p:cNvPr>
          <p:cNvPicPr>
            <a:picLocks noChangeAspect="1"/>
          </p:cNvPicPr>
          <p:nvPr/>
        </p:nvPicPr>
        <p:blipFill>
          <a:blip r:embed="rId2"/>
          <a:stretch>
            <a:fillRect/>
          </a:stretch>
        </p:blipFill>
        <p:spPr>
          <a:xfrm>
            <a:off x="696725" y="477356"/>
            <a:ext cx="10387341" cy="5615100"/>
          </a:xfrm>
          <a:prstGeom prst="rect">
            <a:avLst/>
          </a:prstGeom>
        </p:spPr>
      </p:pic>
      <p:sp>
        <p:nvSpPr>
          <p:cNvPr id="5" name="Rectangle 4">
            <a:extLst>
              <a:ext uri="{FF2B5EF4-FFF2-40B4-BE49-F238E27FC236}">
                <a16:creationId xmlns:a16="http://schemas.microsoft.com/office/drawing/2014/main" id="{56BAC1DD-B584-0A13-9147-2F0BEE461D48}"/>
              </a:ext>
            </a:extLst>
          </p:cNvPr>
          <p:cNvSpPr/>
          <p:nvPr/>
        </p:nvSpPr>
        <p:spPr>
          <a:xfrm>
            <a:off x="3669103" y="669850"/>
            <a:ext cx="3050674" cy="369332"/>
          </a:xfrm>
          <a:prstGeom prst="rect">
            <a:avLst/>
          </a:prstGeom>
          <a:solidFill>
            <a:schemeClr val="bg1"/>
          </a:solidFill>
        </p:spPr>
        <p:txBody>
          <a:bodyPr wrap="square">
            <a:spAutoFit/>
          </a:bodyPr>
          <a:lstStyle/>
          <a:p>
            <a:pPr algn="just">
              <a:spcBef>
                <a:spcPts val="800"/>
              </a:spcBef>
              <a:spcAft>
                <a:spcPts val="800"/>
              </a:spcAft>
            </a:pPr>
            <a:r>
              <a:rPr lang="en-US" b="1">
                <a:solidFill>
                  <a:srgbClr val="FF0000"/>
                </a:solidFill>
                <a:latin typeface="Times New Roman" panose="02020603050405020304" pitchFamily="18" charset="0"/>
                <a:cs typeface="Times New Roman" panose="02020603050405020304" pitchFamily="18" charset="0"/>
              </a:rPr>
              <a:t>Cựu giáo (đạo Thiên chúa)</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E7F5650-74ED-A00C-FA61-7308812B49E6}"/>
              </a:ext>
            </a:extLst>
          </p:cNvPr>
          <p:cNvSpPr/>
          <p:nvPr/>
        </p:nvSpPr>
        <p:spPr>
          <a:xfrm>
            <a:off x="7177847" y="659217"/>
            <a:ext cx="3050674" cy="369332"/>
          </a:xfrm>
          <a:prstGeom prst="rect">
            <a:avLst/>
          </a:prstGeom>
          <a:solidFill>
            <a:schemeClr val="bg1"/>
          </a:solidFill>
        </p:spPr>
        <p:txBody>
          <a:bodyPr wrap="square">
            <a:spAutoFit/>
          </a:bodyPr>
          <a:lstStyle/>
          <a:p>
            <a:pPr algn="just">
              <a:spcBef>
                <a:spcPts val="800"/>
              </a:spcBef>
              <a:spcAft>
                <a:spcPts val="800"/>
              </a:spcAft>
            </a:pPr>
            <a:r>
              <a:rPr lang="en-US" b="1">
                <a:solidFill>
                  <a:srgbClr val="FF0000"/>
                </a:solidFill>
                <a:latin typeface="Times New Roman" panose="02020603050405020304" pitchFamily="18" charset="0"/>
                <a:cs typeface="Times New Roman" panose="02020603050405020304" pitchFamily="18" charset="0"/>
              </a:rPr>
              <a:t>Tân giáo (Đạo tin lành…)</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1EA2B4C-8F94-FAB7-4969-6559376426CD}"/>
              </a:ext>
            </a:extLst>
          </p:cNvPr>
          <p:cNvSpPr/>
          <p:nvPr/>
        </p:nvSpPr>
        <p:spPr>
          <a:xfrm>
            <a:off x="3583172" y="1127050"/>
            <a:ext cx="3381153" cy="369332"/>
          </a:xfrm>
          <a:prstGeom prst="rect">
            <a:avLst/>
          </a:prstGeom>
          <a:solidFill>
            <a:schemeClr val="bg1"/>
          </a:solidFill>
        </p:spPr>
        <p:txBody>
          <a:bodyPr wrap="square">
            <a:spAutoFit/>
          </a:bodyPr>
          <a:lstStyle/>
          <a:p>
            <a:pPr algn="just">
              <a:spcBef>
                <a:spcPts val="800"/>
              </a:spcBef>
              <a:spcAft>
                <a:spcPts val="800"/>
              </a:spcAft>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04B9656-B9CD-F35F-479B-614DD1BCC3AD}"/>
              </a:ext>
            </a:extLst>
          </p:cNvPr>
          <p:cNvSpPr/>
          <p:nvPr/>
        </p:nvSpPr>
        <p:spPr>
          <a:xfrm>
            <a:off x="7177847" y="1127050"/>
            <a:ext cx="3624832"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17E5A8F-A4BE-D78F-C391-D0CB98E693A3}"/>
              </a:ext>
            </a:extLst>
          </p:cNvPr>
          <p:cNvSpPr/>
          <p:nvPr/>
        </p:nvSpPr>
        <p:spPr>
          <a:xfrm>
            <a:off x="3503863" y="2146076"/>
            <a:ext cx="3381153"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42F9964-28BC-776F-E062-2B8F38CEF583}"/>
              </a:ext>
            </a:extLst>
          </p:cNvPr>
          <p:cNvSpPr/>
          <p:nvPr/>
        </p:nvSpPr>
        <p:spPr>
          <a:xfrm>
            <a:off x="7299687" y="2146076"/>
            <a:ext cx="3615070"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1FD49B3-3941-B32A-C2CF-91E93E9C91EB}"/>
              </a:ext>
            </a:extLst>
          </p:cNvPr>
          <p:cNvSpPr/>
          <p:nvPr/>
        </p:nvSpPr>
        <p:spPr>
          <a:xfrm>
            <a:off x="3338624" y="2986168"/>
            <a:ext cx="3546392"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DEDCC20-02D0-8240-60D2-4A0098A5CD15}"/>
              </a:ext>
            </a:extLst>
          </p:cNvPr>
          <p:cNvSpPr/>
          <p:nvPr/>
        </p:nvSpPr>
        <p:spPr>
          <a:xfrm>
            <a:off x="7299686" y="3221527"/>
            <a:ext cx="3546392"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FFA9492-58AC-95EA-1D72-BCF75E2D90DA}"/>
              </a:ext>
            </a:extLst>
          </p:cNvPr>
          <p:cNvSpPr/>
          <p:nvPr/>
        </p:nvSpPr>
        <p:spPr>
          <a:xfrm>
            <a:off x="3338624" y="4084447"/>
            <a:ext cx="3546392" cy="369332"/>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41DD334-8C81-440C-446C-970161D36BC6}"/>
              </a:ext>
            </a:extLst>
          </p:cNvPr>
          <p:cNvSpPr/>
          <p:nvPr/>
        </p:nvSpPr>
        <p:spPr>
          <a:xfrm>
            <a:off x="7299686" y="4175691"/>
            <a:ext cx="3546392" cy="369332"/>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086FD97-B5A4-EF13-23E4-64BBE06D9A42}"/>
              </a:ext>
            </a:extLst>
          </p:cNvPr>
          <p:cNvSpPr/>
          <p:nvPr/>
        </p:nvSpPr>
        <p:spPr>
          <a:xfrm>
            <a:off x="3631455" y="4903785"/>
            <a:ext cx="3546392"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859D8399-7684-1AE3-E19E-F48BCC7275BD}"/>
              </a:ext>
            </a:extLst>
          </p:cNvPr>
          <p:cNvSpPr/>
          <p:nvPr/>
        </p:nvSpPr>
        <p:spPr>
          <a:xfrm>
            <a:off x="7299686" y="4864434"/>
            <a:ext cx="3546392" cy="851515"/>
          </a:xfrm>
          <a:prstGeom prst="rect">
            <a:avLst/>
          </a:prstGeom>
          <a:solidFill>
            <a:schemeClr val="bg1"/>
          </a:solidFill>
        </p:spPr>
        <p:txBody>
          <a:bodyPr wrap="square">
            <a:spAutoFit/>
          </a:bodyPr>
          <a:lstStyle/>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a:p>
            <a:pPr algn="just">
              <a:spcBef>
                <a:spcPts val="800"/>
              </a:spcBef>
              <a:spcAft>
                <a:spcPts val="800"/>
              </a:spcAft>
            </a:pPr>
            <a:endParaRPr lang="en-US"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2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0" nodeType="clickEffect">
                                  <p:stCondLst>
                                    <p:cond delay="0"/>
                                  </p:stCondLst>
                                  <p:childTnLst>
                                    <p:animEffect transition="out" filter="barn(inVertic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ải bài 2 trang 7 tập bản đồ Lịch sử 7">
            <a:hlinkClick r:id="rId2" action="ppaction://hlinksldjump"/>
            <a:extLst>
              <a:ext uri="{FF2B5EF4-FFF2-40B4-BE49-F238E27FC236}">
                <a16:creationId xmlns:a16="http://schemas.microsoft.com/office/drawing/2014/main" id="{F9F52384-1F33-ADC1-B479-25EDD25C8F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802773" cy="58286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D90AD73-04FE-A7D4-EFB8-3AB771DD8976}"/>
              </a:ext>
            </a:extLst>
          </p:cNvPr>
          <p:cNvSpPr/>
          <p:nvPr/>
        </p:nvSpPr>
        <p:spPr>
          <a:xfrm>
            <a:off x="-743640" y="5828678"/>
            <a:ext cx="5712247" cy="461665"/>
          </a:xfrm>
          <a:prstGeom prst="rect">
            <a:avLst/>
          </a:prstGeom>
        </p:spPr>
        <p:txBody>
          <a:bodyPr wrap="square">
            <a:spAutoFit/>
          </a:bodyPr>
          <a:lstStyle/>
          <a:p>
            <a:pPr algn="ctr">
              <a:spcBef>
                <a:spcPts val="800"/>
              </a:spcBef>
              <a:spcAft>
                <a:spcPts val="800"/>
              </a:spcAft>
            </a:pPr>
            <a:r>
              <a:rPr lang="en-US" sz="2400" b="1">
                <a:solidFill>
                  <a:srgbClr val="FF0000"/>
                </a:solidFill>
                <a:latin typeface="Times New Roman" panose="02020603050405020304" pitchFamily="18" charset="0"/>
                <a:cs typeface="Times New Roman" panose="02020603050405020304" pitchFamily="18" charset="0"/>
              </a:rPr>
              <a:t>Mác tin Lutho (1483 – 1546)</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AB7644C-942D-D796-3F63-54C1A06D9748}"/>
              </a:ext>
            </a:extLst>
          </p:cNvPr>
          <p:cNvPicPr>
            <a:picLocks noChangeAspect="1"/>
          </p:cNvPicPr>
          <p:nvPr/>
        </p:nvPicPr>
        <p:blipFill>
          <a:blip r:embed="rId4"/>
          <a:stretch>
            <a:fillRect/>
          </a:stretch>
        </p:blipFill>
        <p:spPr>
          <a:xfrm>
            <a:off x="6052847" y="-126722"/>
            <a:ext cx="6238305" cy="5128382"/>
          </a:xfrm>
          <a:prstGeom prst="rect">
            <a:avLst/>
          </a:prstGeom>
        </p:spPr>
      </p:pic>
      <p:pic>
        <p:nvPicPr>
          <p:cNvPr id="2" name="Picture 2" descr="Bài 5. Phong trào cải cách tôn giáo SGK Lịch sử và Địa lí 7 Chân trời sáng  tạo">
            <a:extLst>
              <a:ext uri="{FF2B5EF4-FFF2-40B4-BE49-F238E27FC236}">
                <a16:creationId xmlns:a16="http://schemas.microsoft.com/office/drawing/2014/main" id="{BD96210A-0101-EEEF-B207-5CBC79BF5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970" y="5085728"/>
            <a:ext cx="5617111" cy="177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82871-4E37-F2A0-273B-9AC0E0675164}"/>
              </a:ext>
            </a:extLst>
          </p:cNvPr>
          <p:cNvSpPr/>
          <p:nvPr/>
        </p:nvSpPr>
        <p:spPr>
          <a:xfrm>
            <a:off x="0" y="1329085"/>
            <a:ext cx="12192000" cy="1405513"/>
          </a:xfrm>
          <a:prstGeom prst="rect">
            <a:avLst/>
          </a:prstGeom>
        </p:spPr>
        <p:txBody>
          <a:bodyPr wrap="square">
            <a:spAutoFit/>
          </a:bodyPr>
          <a:lstStyle/>
          <a:p>
            <a:pPr algn="just">
              <a:spcBef>
                <a:spcPts val="800"/>
              </a:spcBef>
              <a:spcAft>
                <a:spcPts val="800"/>
              </a:spcAft>
            </a:pPr>
            <a:r>
              <a:rPr lang="vi-VN"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Leonardo da Vinci từng nói: “</a:t>
            </a:r>
            <a:r>
              <a:rPr lang="vi-VN" sz="24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Con người là tác phẩm vĩ đại nhất của tạo hoá.”</a:t>
            </a:r>
          </a:p>
          <a:p>
            <a:pPr algn="just">
              <a:spcBef>
                <a:spcPts val="800"/>
              </a:spcBef>
              <a:spcAft>
                <a:spcPts val="800"/>
              </a:spcAft>
            </a:pPr>
            <a:r>
              <a:rPr lang="vi-VN" sz="24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Câu nói này gợi cho em suy nghĩ gì về quan điểm con người thời Phục hưng và giá trị của con người hiện đại?</a:t>
            </a:r>
          </a:p>
        </p:txBody>
      </p:sp>
    </p:spTree>
    <p:extLst>
      <p:ext uri="{BB962C8B-B14F-4D97-AF65-F5344CB8AC3E}">
        <p14:creationId xmlns:p14="http://schemas.microsoft.com/office/powerpoint/2010/main" val="27817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53F0-F4E6-97E5-B4FB-4764DAE17E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C17BEB-16E5-430C-894C-BB2353869824}"/>
              </a:ext>
            </a:extLst>
          </p:cNvPr>
          <p:cNvSpPr>
            <a:spLocks noGrp="1"/>
          </p:cNvSpPr>
          <p:nvPr>
            <p:ph idx="1"/>
          </p:nvPr>
        </p:nvSpPr>
        <p:spPr/>
        <p:txBody>
          <a:bodyPr>
            <a:normAutofit fontScale="77500" lnSpcReduction="20000"/>
          </a:bodyPr>
          <a:lstStyle/>
          <a:p>
            <a:r>
              <a:rPr lang="en-US"/>
              <a:t>- Hướng dẫn giải thích: </a:t>
            </a:r>
          </a:p>
          <a:p>
            <a:r>
              <a:rPr lang="en-US"/>
              <a:t>+ “Con người là tác phẩm vĩ đại nhất của tạo hoá” nghĩa là: trong mọi sáng tạo của tự nhiên, con người là kỳ diệu nhất, vì con người có trí tuệ, cảm xúc, khả năng sáng tạo và làm chủ thế giới. Câu nói thể hiện niềm tự hào, tôn vinh giá trị con người – khác hẳn với quan niệm thời Trung cổ coi con người thấp hèn, phụ thuộc vào Chúa.</a:t>
            </a:r>
          </a:p>
          <a:p>
            <a:r>
              <a:rPr lang="en-US"/>
              <a:t>+ Thời Phục hưng, tư tưởng nhân văn ra đời, đặt con người ở vị trí trung tâm của vũ trụ (“nhân bản chủ nghĩa”).  Con người được xem là chủ thể sáng tạo nghệ thuật, tri thức và giá trị sống.</a:t>
            </a:r>
          </a:p>
          <a:p>
            <a:r>
              <a:rPr lang="en-US"/>
              <a:t>+ Ngày nay, tinh thần ấy vẫn được kế thừa: con người được tôn trọng, có quyền tự do sáng tạo, học tập và khẳng định bản thân. Xã hội hiện đại coi trí tuệ, đạo đức và sáng tạo của con người là động lực phát triển.  Câu nói nhắc nhở chúng ta phải trân trọng, phát huy tiềm năng của chính mình, coi mỗi người là “tác phẩm vĩ đại” mà ta có trách nhiệm hoàn thiện.</a:t>
            </a:r>
          </a:p>
          <a:p>
            <a:r>
              <a:rPr lang="en-US" i="1"/>
              <a:t> </a:t>
            </a:r>
            <a:endParaRPr lang="en-US"/>
          </a:p>
          <a:p>
            <a:endParaRPr lang="en-US"/>
          </a:p>
        </p:txBody>
      </p:sp>
    </p:spTree>
    <p:extLst>
      <p:ext uri="{BB962C8B-B14F-4D97-AF65-F5344CB8AC3E}">
        <p14:creationId xmlns:p14="http://schemas.microsoft.com/office/powerpoint/2010/main" val="276929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E651-7991-8E4D-9609-4B4C093010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9F2429-981D-EED0-0D34-EB17A171CAEE}"/>
              </a:ext>
            </a:extLst>
          </p:cNvPr>
          <p:cNvPicPr>
            <a:picLocks noGrp="1" noChangeAspect="1"/>
          </p:cNvPicPr>
          <p:nvPr>
            <p:ph idx="1"/>
          </p:nvPr>
        </p:nvPicPr>
        <p:blipFill>
          <a:blip r:embed="rId2"/>
          <a:stretch>
            <a:fillRect/>
          </a:stretch>
        </p:blipFill>
        <p:spPr>
          <a:xfrm>
            <a:off x="544561" y="93529"/>
            <a:ext cx="11647439" cy="6318288"/>
          </a:xfrm>
          <a:prstGeom prst="rect">
            <a:avLst/>
          </a:prstGeom>
        </p:spPr>
      </p:pic>
    </p:spTree>
    <p:extLst>
      <p:ext uri="{BB962C8B-B14F-4D97-AF65-F5344CB8AC3E}">
        <p14:creationId xmlns:p14="http://schemas.microsoft.com/office/powerpoint/2010/main" val="196688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943524" y="398585"/>
            <a:ext cx="6248475" cy="5113941"/>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0" y="1763529"/>
            <a:ext cx="6494585" cy="390378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3323987"/>
          </a:xfrm>
          <a:prstGeom prst="rect">
            <a:avLst/>
          </a:prstGeom>
        </p:spPr>
        <p:txBody>
          <a:bodyPr wrap="square">
            <a:spAutoFit/>
          </a:bodyPr>
          <a:lstStyle/>
          <a:p>
            <a:r>
              <a:rPr lang="nl-NL" sz="3200" dirty="0">
                <a:solidFill>
                  <a:srgbClr val="FF0000"/>
                </a:solidFill>
              </a:rPr>
              <a:t>b, </a:t>
            </a:r>
            <a:r>
              <a:rPr lang="en-US" sz="3200" dirty="0">
                <a:solidFill>
                  <a:srgbClr val="FF0000"/>
                </a:solidFill>
              </a:rPr>
              <a:t>Ý </a:t>
            </a:r>
            <a:r>
              <a:rPr lang="en-US" sz="3200" dirty="0" err="1">
                <a:solidFill>
                  <a:srgbClr val="FF0000"/>
                </a:solidFill>
              </a:rPr>
              <a:t>nghĩa</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tác</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phong</a:t>
            </a:r>
            <a:r>
              <a:rPr lang="en-US" sz="3200" dirty="0">
                <a:solidFill>
                  <a:srgbClr val="FF0000"/>
                </a:solidFill>
              </a:rPr>
              <a:t> </a:t>
            </a:r>
            <a:r>
              <a:rPr lang="en-US" sz="3200" dirty="0" err="1">
                <a:solidFill>
                  <a:srgbClr val="FF0000"/>
                </a:solidFill>
              </a:rPr>
              <a:t>trào</a:t>
            </a:r>
            <a:r>
              <a:rPr lang="en-US" sz="3200" dirty="0">
                <a:solidFill>
                  <a:srgbClr val="FF0000"/>
                </a:solidFill>
              </a:rPr>
              <a:t> </a:t>
            </a:r>
            <a:r>
              <a:rPr lang="en-US" sz="3200" dirty="0" err="1">
                <a:solidFill>
                  <a:srgbClr val="FF0000"/>
                </a:solidFill>
              </a:rPr>
              <a:t>Văn</a:t>
            </a:r>
            <a:r>
              <a:rPr lang="en-US" sz="3200" dirty="0">
                <a:solidFill>
                  <a:srgbClr val="FF0000"/>
                </a:solidFill>
              </a:rPr>
              <a:t> </a:t>
            </a:r>
            <a:r>
              <a:rPr lang="en-US" sz="3200" dirty="0" err="1">
                <a:solidFill>
                  <a:srgbClr val="FF0000"/>
                </a:solidFill>
              </a:rPr>
              <a:t>hóa</a:t>
            </a:r>
            <a:r>
              <a:rPr lang="en-US" sz="3200" dirty="0">
                <a:solidFill>
                  <a:srgbClr val="FF0000"/>
                </a:solidFill>
              </a:rPr>
              <a:t> </a:t>
            </a:r>
            <a:r>
              <a:rPr lang="en-US" sz="3200" dirty="0" err="1">
                <a:solidFill>
                  <a:srgbClr val="FF0000"/>
                </a:solidFill>
              </a:rPr>
              <a:t>Phục</a:t>
            </a:r>
            <a:r>
              <a:rPr lang="en-US" sz="3200" dirty="0">
                <a:solidFill>
                  <a:srgbClr val="FF0000"/>
                </a:solidFill>
              </a:rPr>
              <a:t> </a:t>
            </a:r>
            <a:r>
              <a:rPr lang="en-US" sz="3200" dirty="0" err="1">
                <a:solidFill>
                  <a:srgbClr val="FF0000"/>
                </a:solidFill>
              </a:rPr>
              <a:t>hưng</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với</a:t>
            </a:r>
            <a:r>
              <a:rPr lang="en-US" sz="3200" dirty="0">
                <a:solidFill>
                  <a:srgbClr val="FF0000"/>
                </a:solidFill>
              </a:rPr>
              <a:t> </a:t>
            </a:r>
            <a:r>
              <a:rPr lang="en-US" sz="3200" dirty="0" err="1">
                <a:solidFill>
                  <a:srgbClr val="FF0000"/>
                </a:solidFill>
              </a:rPr>
              <a:t>xã</a:t>
            </a:r>
            <a:r>
              <a:rPr lang="en-US" sz="3200" dirty="0">
                <a:solidFill>
                  <a:srgbClr val="FF0000"/>
                </a:solidFill>
              </a:rPr>
              <a:t> </a:t>
            </a:r>
            <a:r>
              <a:rPr lang="en-US" sz="3200" dirty="0" err="1">
                <a:solidFill>
                  <a:srgbClr val="FF0000"/>
                </a:solidFill>
              </a:rPr>
              <a:t>hội</a:t>
            </a:r>
            <a:r>
              <a:rPr lang="en-US" sz="3200" dirty="0">
                <a:solidFill>
                  <a:srgbClr val="FF0000"/>
                </a:solidFill>
              </a:rPr>
              <a:t> </a:t>
            </a:r>
            <a:r>
              <a:rPr lang="en-US" sz="3200" dirty="0" err="1">
                <a:solidFill>
                  <a:srgbClr val="FF0000"/>
                </a:solidFill>
              </a:rPr>
              <a:t>Tây</a:t>
            </a:r>
            <a:r>
              <a:rPr lang="en-US" sz="3200" dirty="0">
                <a:solidFill>
                  <a:srgbClr val="FF0000"/>
                </a:solidFill>
              </a:rPr>
              <a:t> </a:t>
            </a:r>
            <a:r>
              <a:rPr lang="en-US" sz="3200" dirty="0" err="1">
                <a:solidFill>
                  <a:srgbClr val="FF0000"/>
                </a:solidFill>
              </a:rPr>
              <a:t>Âu</a:t>
            </a:r>
            <a:endParaRPr lang="en-US" sz="3200" dirty="0">
              <a:solidFill>
                <a:srgbClr val="FF0000"/>
              </a:solidFill>
            </a:endParaRPr>
          </a:p>
          <a:p>
            <a:r>
              <a:rPr lang="nl-NL" sz="3200" b="1" dirty="0"/>
              <a:t>- </a:t>
            </a:r>
            <a:r>
              <a:rPr lang="nl-NL" sz="3200" dirty="0"/>
              <a:t>Lên án gay gắt Giáo hội Thiên chúa giáo, đả phá trật tự phong kiến  </a:t>
            </a:r>
            <a:endParaRPr lang="en-US" sz="3200" dirty="0"/>
          </a:p>
          <a:p>
            <a:r>
              <a:rPr lang="nl-NL" sz="3200" dirty="0"/>
              <a:t> - Đề cao giá trị con người, đề cao khoa học tự nhiên, xây dựng thế giới quan duy vật tiến bộ.</a:t>
            </a:r>
            <a:endParaRPr lang="en-US" sz="3200" dirty="0"/>
          </a:p>
          <a:p>
            <a:r>
              <a:rPr lang="en-US" sz="3200" dirty="0"/>
              <a:t> </a:t>
            </a:r>
            <a:r>
              <a:rPr lang="nl-NL" sz="3200" dirty="0"/>
              <a:t>- Phát động quần chúng đấu tranh chống lại xã hội phong kiến </a:t>
            </a:r>
            <a:endParaRPr lang="en-US" sz="3200" dirty="0"/>
          </a:p>
          <a:p>
            <a:pPr algn="just"/>
            <a:r>
              <a:rPr lang="en-US" dirty="0">
                <a:solidFill>
                  <a:prstClr val="black"/>
                </a:solidFill>
                <a:latin typeface="Calibri Light"/>
              </a:rPr>
              <a:t> </a:t>
            </a:r>
            <a:endParaRPr lang="en-US" dirty="0">
              <a:solidFill>
                <a:prstClr val="black"/>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9197652"/>
              </p:ext>
            </p:extLst>
          </p:nvPr>
        </p:nvGraphicFramePr>
        <p:xfrm>
          <a:off x="0" y="1955407"/>
          <a:ext cx="11301046" cy="4070455"/>
        </p:xfrm>
        <a:graphic>
          <a:graphicData uri="http://schemas.openxmlformats.org/drawingml/2006/table">
            <a:tbl>
              <a:tblPr/>
              <a:tblGrid>
                <a:gridCol w="3766276">
                  <a:extLst>
                    <a:ext uri="{9D8B030D-6E8A-4147-A177-3AD203B41FA5}">
                      <a16:colId xmlns:a16="http://schemas.microsoft.com/office/drawing/2014/main" val="20000"/>
                    </a:ext>
                  </a:extLst>
                </a:gridCol>
                <a:gridCol w="3767385">
                  <a:extLst>
                    <a:ext uri="{9D8B030D-6E8A-4147-A177-3AD203B41FA5}">
                      <a16:colId xmlns:a16="http://schemas.microsoft.com/office/drawing/2014/main" val="20001"/>
                    </a:ext>
                  </a:extLst>
                </a:gridCol>
                <a:gridCol w="3767385">
                  <a:extLst>
                    <a:ext uri="{9D8B030D-6E8A-4147-A177-3AD203B41FA5}">
                      <a16:colId xmlns:a16="http://schemas.microsoft.com/office/drawing/2014/main" val="20002"/>
                    </a:ext>
                  </a:extLst>
                </a:gridCol>
              </a:tblGrid>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nhà</a:t>
                      </a:r>
                      <a:r>
                        <a:rPr lang="en-US" sz="2400" dirty="0">
                          <a:latin typeface="Times New Roman"/>
                          <a:ea typeface="Calibri"/>
                          <a:cs typeface="Times New Roman"/>
                        </a:rPr>
                        <a:t> </a:t>
                      </a:r>
                      <a:r>
                        <a:rPr lang="en-US" sz="2400" kern="1200" dirty="0" err="1">
                          <a:latin typeface="Times New Roman"/>
                          <a:ea typeface="Calibri"/>
                          <a:cs typeface="Times New Roman"/>
                        </a:rPr>
                        <a:t>Văn</a:t>
                      </a:r>
                      <a:r>
                        <a:rPr lang="en-US" sz="2400" kern="1200" dirty="0">
                          <a:latin typeface="Times New Roman"/>
                          <a:ea typeface="Calibri"/>
                          <a:cs typeface="Times New Roman"/>
                        </a:rPr>
                        <a:t> </a:t>
                      </a:r>
                      <a:r>
                        <a:rPr lang="en-US" sz="2400" kern="1200" dirty="0" err="1">
                          <a:latin typeface="Times New Roman"/>
                          <a:ea typeface="Calibri"/>
                          <a:cs typeface="Times New Roman"/>
                        </a:rPr>
                        <a:t>hóa</a:t>
                      </a:r>
                      <a:r>
                        <a:rPr lang="en-US" sz="2400" kern="1200" dirty="0">
                          <a:latin typeface="Times New Roman"/>
                          <a:ea typeface="Calibri"/>
                          <a:cs typeface="Times New Roman"/>
                        </a:rPr>
                        <a:t> </a:t>
                      </a:r>
                      <a:r>
                        <a:rPr lang="en-US" sz="2400" kern="1200" dirty="0" err="1">
                          <a:latin typeface="Times New Roman"/>
                          <a:ea typeface="Calibri"/>
                          <a:cs typeface="Times New Roman"/>
                        </a:rPr>
                        <a:t>Phục</a:t>
                      </a:r>
                      <a:r>
                        <a:rPr lang="en-US" sz="2400" kern="1200" dirty="0">
                          <a:latin typeface="Times New Roman"/>
                          <a:ea typeface="Calibri"/>
                          <a:cs typeface="Times New Roman"/>
                        </a:rPr>
                        <a:t> </a:t>
                      </a:r>
                      <a:r>
                        <a:rPr lang="en-US" sz="2400" kern="1200" dirty="0" err="1">
                          <a:latin typeface="Times New Roman"/>
                          <a:ea typeface="Calibri"/>
                          <a:cs typeface="Times New Roman"/>
                        </a:rPr>
                        <a:t>hưng</a:t>
                      </a:r>
                      <a:r>
                        <a:rPr lang="en-US" sz="2400" kern="1200" dirty="0">
                          <a:latin typeface="Times New Roman"/>
                          <a:ea typeface="Calibri"/>
                          <a:cs typeface="Times New Roman"/>
                        </a:rPr>
                        <a:t> </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err="1">
                          <a:latin typeface="Times New Roman"/>
                          <a:ea typeface="Calibri"/>
                          <a:cs typeface="Times New Roman"/>
                        </a:rPr>
                        <a:t>Lĩnh</a:t>
                      </a:r>
                      <a:r>
                        <a:rPr lang="en-US" sz="2400" dirty="0">
                          <a:latin typeface="Times New Roman"/>
                          <a:ea typeface="Calibri"/>
                          <a:cs typeface="Times New Roman"/>
                        </a:rPr>
                        <a:t> </a:t>
                      </a:r>
                      <a:r>
                        <a:rPr lang="en-US" sz="2400" dirty="0" err="1">
                          <a:latin typeface="Times New Roman"/>
                          <a:ea typeface="Calibri"/>
                          <a:cs typeface="Times New Roman"/>
                        </a:rPr>
                        <a:t>vực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phẩm</a:t>
                      </a:r>
                      <a:r>
                        <a:rPr lang="en-US" sz="2400" dirty="0">
                          <a:latin typeface="Times New Roman"/>
                          <a:ea typeface="Calibri"/>
                          <a:cs typeface="Times New Roman"/>
                        </a:rPr>
                        <a:t>/</a:t>
                      </a:r>
                      <a:r>
                        <a:rPr lang="en-US" sz="2400" dirty="0" err="1">
                          <a:latin typeface="Times New Roman"/>
                          <a:ea typeface="Calibri"/>
                          <a:cs typeface="Times New Roman"/>
                        </a:rPr>
                        <a:t>Công</a:t>
                      </a:r>
                      <a:r>
                        <a:rPr lang="en-US" sz="2400" dirty="0">
                          <a:latin typeface="Times New Roman"/>
                          <a:ea typeface="Calibri"/>
                          <a:cs typeface="Times New Roman"/>
                        </a:rPr>
                        <a:t> </a:t>
                      </a:r>
                      <a:r>
                        <a:rPr lang="en-US" sz="2400" dirty="0" err="1">
                          <a:latin typeface="Times New Roman"/>
                          <a:ea typeface="Calibri"/>
                          <a:cs typeface="Times New Roman"/>
                        </a:rPr>
                        <a:t>trình</a:t>
                      </a:r>
                      <a:r>
                        <a:rPr lang="en-US" sz="2400" dirty="0">
                          <a:latin typeface="Times New Roman"/>
                          <a:ea typeface="Calibri"/>
                          <a:cs typeface="Times New Roman"/>
                        </a:rPr>
                        <a:t> </a:t>
                      </a:r>
                      <a:r>
                        <a:rPr lang="en-US" sz="2400" dirty="0" err="1">
                          <a:latin typeface="Times New Roman"/>
                          <a:ea typeface="Calibri"/>
                          <a:cs typeface="Times New Roman"/>
                        </a:rPr>
                        <a:t>tiêu</a:t>
                      </a:r>
                      <a:r>
                        <a:rPr lang="en-US" sz="2400" dirty="0">
                          <a:latin typeface="Times New Roman"/>
                          <a:ea typeface="Calibri"/>
                          <a:cs typeface="Times New Roman"/>
                        </a:rPr>
                        <a:t> </a:t>
                      </a:r>
                      <a:r>
                        <a:rPr lang="en-US" sz="2400" dirty="0" err="1">
                          <a:latin typeface="Times New Roman"/>
                          <a:ea typeface="Calibri"/>
                          <a:cs typeface="Times New Roman"/>
                        </a:rPr>
                        <a:t>biểu</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2585">
                <a:tc>
                  <a:txBody>
                    <a:bodyPr/>
                    <a:lstStyle/>
                    <a:p>
                      <a:pPr marL="0" marR="0">
                        <a:lnSpc>
                          <a:spcPct val="115000"/>
                        </a:lnSpc>
                        <a:spcBef>
                          <a:spcPts val="0"/>
                        </a:spcBef>
                        <a:spcAft>
                          <a:spcPts val="0"/>
                        </a:spcAft>
                      </a:pPr>
                      <a:r>
                        <a:rPr lang="en-US" sz="2400" dirty="0" err="1">
                          <a:latin typeface="Times New Roman"/>
                          <a:ea typeface="Calibri"/>
                          <a:cs typeface="Times New Roman"/>
                        </a:rPr>
                        <a:t>G.Ga</a:t>
                      </a:r>
                      <a:r>
                        <a:rPr lang="en-US" sz="2400" dirty="0">
                          <a:latin typeface="Times New Roman"/>
                          <a:ea typeface="Calibri"/>
                          <a:cs typeface="Times New Roman"/>
                        </a:rPr>
                        <a:t>-li-</a:t>
                      </a:r>
                      <a:r>
                        <a:rPr lang="en-US" sz="2400" dirty="0" err="1">
                          <a:latin typeface="Times New Roman"/>
                          <a:ea typeface="Calibri"/>
                          <a:cs typeface="Times New Roman"/>
                        </a:rPr>
                        <a:t>lê</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097" name="Rectangle 1"/>
          <p:cNvSpPr>
            <a:spLocks noChangeArrowheads="1"/>
          </p:cNvSpPr>
          <p:nvPr/>
        </p:nvSpPr>
        <p:spPr bwMode="auto">
          <a:xfrm>
            <a:off x="0" y="849086"/>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Câu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Hãy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lập</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và</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hoàn</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thành</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bảng</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theo</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mẫu</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dưới</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đây</a:t>
            </a:r>
            <a:r>
              <a:rPr kumimoji="0" lang="en-US" sz="3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6073978"/>
              </p:ext>
            </p:extLst>
          </p:nvPr>
        </p:nvGraphicFramePr>
        <p:xfrm>
          <a:off x="0" y="6059580"/>
          <a:ext cx="11301046" cy="652585"/>
        </p:xfrm>
        <a:graphic>
          <a:graphicData uri="http://schemas.openxmlformats.org/drawingml/2006/table">
            <a:tbl>
              <a:tblPr/>
              <a:tblGrid>
                <a:gridCol w="3766276">
                  <a:extLst>
                    <a:ext uri="{9D8B030D-6E8A-4147-A177-3AD203B41FA5}">
                      <a16:colId xmlns:a16="http://schemas.microsoft.com/office/drawing/2014/main" val="3248022503"/>
                    </a:ext>
                  </a:extLst>
                </a:gridCol>
                <a:gridCol w="3767385">
                  <a:extLst>
                    <a:ext uri="{9D8B030D-6E8A-4147-A177-3AD203B41FA5}">
                      <a16:colId xmlns:a16="http://schemas.microsoft.com/office/drawing/2014/main" val="24129723"/>
                    </a:ext>
                  </a:extLst>
                </a:gridCol>
                <a:gridCol w="3767385">
                  <a:extLst>
                    <a:ext uri="{9D8B030D-6E8A-4147-A177-3AD203B41FA5}">
                      <a16:colId xmlns:a16="http://schemas.microsoft.com/office/drawing/2014/main" val="3817315735"/>
                    </a:ext>
                  </a:extLst>
                </a:gridCol>
              </a:tblGrid>
              <a:tr h="652585">
                <a:tc>
                  <a:txBody>
                    <a:bodyPr/>
                    <a:lstStyle/>
                    <a:p>
                      <a:pPr marL="0" marR="0">
                        <a:lnSpc>
                          <a:spcPct val="115000"/>
                        </a:lnSpc>
                        <a:spcBef>
                          <a:spcPts val="0"/>
                        </a:spcBef>
                        <a:spcAft>
                          <a:spcPts val="0"/>
                        </a:spcAft>
                      </a:pPr>
                      <a:r>
                        <a:rPr lang="vi-VN" sz="2400" kern="1200" dirty="0">
                          <a:latin typeface="Times New Roman"/>
                          <a:ea typeface="Calibri"/>
                          <a:cs typeface="Times New Roman"/>
                        </a:rPr>
                        <a:t>Mi</a:t>
                      </a:r>
                      <a:r>
                        <a:rPr lang="vi-VN" sz="2400" kern="1200" baseline="0" dirty="0">
                          <a:latin typeface="Times New Roman"/>
                          <a:ea typeface="Calibri"/>
                          <a:cs typeface="Times New Roman"/>
                        </a:rPr>
                        <a:t> ken lăng giơ</a:t>
                      </a:r>
                      <a:r>
                        <a:rPr lang="en-US" sz="2400" kern="1200" dirty="0">
                          <a:latin typeface="Times New Roman"/>
                          <a:ea typeface="Calibri"/>
                          <a:cs typeface="Times New Roman"/>
                        </a:rPr>
                        <a:t> </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73555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1491070"/>
              </p:ext>
            </p:extLst>
          </p:nvPr>
        </p:nvGraphicFramePr>
        <p:xfrm>
          <a:off x="0" y="1550458"/>
          <a:ext cx="11965577" cy="4070455"/>
        </p:xfrm>
        <a:graphic>
          <a:graphicData uri="http://schemas.openxmlformats.org/drawingml/2006/table">
            <a:tbl>
              <a:tblPr/>
              <a:tblGrid>
                <a:gridCol w="3987743">
                  <a:extLst>
                    <a:ext uri="{9D8B030D-6E8A-4147-A177-3AD203B41FA5}">
                      <a16:colId xmlns:a16="http://schemas.microsoft.com/office/drawing/2014/main" val="20000"/>
                    </a:ext>
                  </a:extLst>
                </a:gridCol>
                <a:gridCol w="2504498">
                  <a:extLst>
                    <a:ext uri="{9D8B030D-6E8A-4147-A177-3AD203B41FA5}">
                      <a16:colId xmlns:a16="http://schemas.microsoft.com/office/drawing/2014/main" val="20001"/>
                    </a:ext>
                  </a:extLst>
                </a:gridCol>
                <a:gridCol w="5473336">
                  <a:extLst>
                    <a:ext uri="{9D8B030D-6E8A-4147-A177-3AD203B41FA5}">
                      <a16:colId xmlns:a16="http://schemas.microsoft.com/office/drawing/2014/main" val="20002"/>
                    </a:ext>
                  </a:extLst>
                </a:gridCol>
              </a:tblGrid>
              <a:tr h="652585">
                <a:tc>
                  <a:txBody>
                    <a:bodyPr/>
                    <a:lstStyle/>
                    <a:p>
                      <a:pPr marL="0" marR="0">
                        <a:lnSpc>
                          <a:spcPct val="115000"/>
                        </a:lnSpc>
                        <a:spcBef>
                          <a:spcPts val="0"/>
                        </a:spcBef>
                        <a:spcAft>
                          <a:spcPts val="0"/>
                        </a:spcAft>
                      </a:pPr>
                      <a:r>
                        <a:rPr lang="en-US" sz="2400">
                          <a:latin typeface="Times New Roman"/>
                          <a:ea typeface="Calibri"/>
                          <a:cs typeface="Times New Roman"/>
                        </a:rPr>
                        <a:t>Các nhà </a:t>
                      </a:r>
                      <a:r>
                        <a:rPr lang="en-US" sz="2400" kern="1200">
                          <a:latin typeface="Times New Roman"/>
                          <a:ea typeface="Calibri"/>
                          <a:cs typeface="Times New Roman"/>
                        </a:rPr>
                        <a:t>Văn hóa Phục hưng </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err="1">
                          <a:latin typeface="Times New Roman"/>
                          <a:ea typeface="Calibri"/>
                          <a:cs typeface="Times New Roman"/>
                        </a:rPr>
                        <a:t>Lĩnh</a:t>
                      </a:r>
                      <a:r>
                        <a:rPr lang="en-US" sz="2400" dirty="0">
                          <a:latin typeface="Times New Roman"/>
                          <a:ea typeface="Calibri"/>
                          <a:cs typeface="Times New Roman"/>
                        </a:rPr>
                        <a:t> </a:t>
                      </a:r>
                      <a:r>
                        <a:rPr lang="en-US" sz="2400" dirty="0" err="1">
                          <a:latin typeface="Times New Roman"/>
                          <a:ea typeface="Calibri"/>
                          <a:cs typeface="Times New Roman"/>
                        </a:rPr>
                        <a:t>vực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Nhà</a:t>
                      </a:r>
                      <a:r>
                        <a:rPr lang="vi-VN" sz="2400" baseline="0" dirty="0">
                          <a:latin typeface="Times New Roman"/>
                          <a:ea typeface="Calibri"/>
                          <a:cs typeface="Times New Roman"/>
                        </a:rPr>
                        <a:t> văn</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Đôn</a:t>
                      </a:r>
                      <a:r>
                        <a:rPr lang="vi-VN" sz="2400" baseline="0" dirty="0">
                          <a:latin typeface="Times New Roman"/>
                          <a:ea typeface="Calibri"/>
                          <a:cs typeface="Times New Roman"/>
                        </a:rPr>
                        <a:t> ki hô tê</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2585">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Nhà</a:t>
                      </a:r>
                      <a:r>
                        <a:rPr lang="vi-VN" sz="2400" baseline="0" dirty="0">
                          <a:latin typeface="Times New Roman"/>
                          <a:ea typeface="Calibri"/>
                          <a:cs typeface="Times New Roman"/>
                        </a:rPr>
                        <a:t> viết kịch</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Rô</a:t>
                      </a:r>
                      <a:r>
                        <a:rPr lang="vi-VN" sz="2400" baseline="0" dirty="0">
                          <a:latin typeface="Times New Roman"/>
                          <a:ea typeface="Calibri"/>
                          <a:cs typeface="Times New Roman"/>
                        </a:rPr>
                        <a:t> mê ô và Giu li et</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2585">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Họa sĩ</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Bữa tiệc</a:t>
                      </a:r>
                      <a:r>
                        <a:rPr lang="vi-VN" sz="2400" baseline="0" dirty="0">
                          <a:latin typeface="Times New Roman"/>
                          <a:ea typeface="Calibri"/>
                          <a:cs typeface="Times New Roman"/>
                        </a:rPr>
                        <a:t> cuối cùng, nàng La Giô công đơ</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2585">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Nhà</a:t>
                      </a:r>
                      <a:r>
                        <a:rPr lang="vi-VN" sz="2400" baseline="0" dirty="0">
                          <a:latin typeface="Times New Roman"/>
                          <a:ea typeface="Calibri"/>
                          <a:cs typeface="Times New Roman"/>
                        </a:rPr>
                        <a:t> Thiên văn học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Chứng minh Trái</a:t>
                      </a:r>
                      <a:r>
                        <a:rPr lang="vi-VN" sz="2400" baseline="0" dirty="0">
                          <a:latin typeface="Times New Roman"/>
                          <a:ea typeface="Calibri"/>
                          <a:cs typeface="Times New Roman"/>
                        </a:rPr>
                        <a:t> đất quay quanh trục của nó và quay xung quanh Mặt trời</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2585">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Nhà</a:t>
                      </a:r>
                      <a:r>
                        <a:rPr lang="vi-VN" sz="2400" baseline="0" dirty="0">
                          <a:latin typeface="Times New Roman"/>
                          <a:ea typeface="Calibri"/>
                          <a:cs typeface="Times New Roman"/>
                        </a:rPr>
                        <a:t> thiên văn học</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Chứng minh Trái</a:t>
                      </a:r>
                      <a:r>
                        <a:rPr lang="vi-VN" sz="2400" baseline="0" dirty="0">
                          <a:latin typeface="Times New Roman"/>
                          <a:ea typeface="Calibri"/>
                          <a:cs typeface="Times New Roman"/>
                        </a:rPr>
                        <a:t> đất quay</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097" name="Rectangle 1"/>
          <p:cNvSpPr>
            <a:spLocks noChangeArrowheads="1"/>
          </p:cNvSpPr>
          <p:nvPr/>
        </p:nvSpPr>
        <p:spPr bwMode="auto">
          <a:xfrm>
            <a:off x="0" y="0"/>
            <a:ext cx="1031404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Arial" pitchFamily="34" charset="0"/>
                <a:ea typeface="Calibri" pitchFamily="34" charset="0"/>
                <a:cs typeface="Times New Roman" pitchFamily="18" charset="0"/>
              </a:rPr>
              <a:t>Câu 1: Hãy lập và hoàn thành bảng theo mẫu dưới đây:</a:t>
            </a:r>
            <a:endParaRPr kumimoji="0" lang="en-US" sz="32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78466137"/>
              </p:ext>
            </p:extLst>
          </p:nvPr>
        </p:nvGraphicFramePr>
        <p:xfrm>
          <a:off x="1" y="5654631"/>
          <a:ext cx="11965576" cy="807530"/>
        </p:xfrm>
        <a:graphic>
          <a:graphicData uri="http://schemas.openxmlformats.org/drawingml/2006/table">
            <a:tbl>
              <a:tblPr/>
              <a:tblGrid>
                <a:gridCol w="3944983">
                  <a:extLst>
                    <a:ext uri="{9D8B030D-6E8A-4147-A177-3AD203B41FA5}">
                      <a16:colId xmlns:a16="http://schemas.microsoft.com/office/drawing/2014/main" val="3248022503"/>
                    </a:ext>
                  </a:extLst>
                </a:gridCol>
                <a:gridCol w="2547257">
                  <a:extLst>
                    <a:ext uri="{9D8B030D-6E8A-4147-A177-3AD203B41FA5}">
                      <a16:colId xmlns:a16="http://schemas.microsoft.com/office/drawing/2014/main" val="24129723"/>
                    </a:ext>
                  </a:extLst>
                </a:gridCol>
                <a:gridCol w="5473336">
                  <a:extLst>
                    <a:ext uri="{9D8B030D-6E8A-4147-A177-3AD203B41FA5}">
                      <a16:colId xmlns:a16="http://schemas.microsoft.com/office/drawing/2014/main" val="3817315735"/>
                    </a:ext>
                  </a:extLst>
                </a:gridCol>
              </a:tblGrid>
              <a:tr h="652585">
                <a:tc>
                  <a:txBody>
                    <a:bodyPr/>
                    <a:lstStyle/>
                    <a:p>
                      <a:pPr marL="0" marR="0">
                        <a:lnSpc>
                          <a:spcPct val="115000"/>
                        </a:lnSpc>
                        <a:spcBef>
                          <a:spcPts val="0"/>
                        </a:spcBef>
                        <a:spcAft>
                          <a:spcPts val="0"/>
                        </a:spcAft>
                      </a:pPr>
                      <a:r>
                        <a:rPr lang="vi-VN" sz="2400" dirty="0">
                          <a:latin typeface="Times New Roman"/>
                          <a:ea typeface="Calibri"/>
                          <a:cs typeface="Times New Roman"/>
                        </a:rPr>
                        <a:t>Mi-ken-lăng</a:t>
                      </a:r>
                      <a:r>
                        <a:rPr lang="vi-VN" sz="2400" baseline="0" dirty="0">
                          <a:latin typeface="Times New Roman"/>
                          <a:ea typeface="Calibri"/>
                          <a:cs typeface="Times New Roman"/>
                        </a:rPr>
                        <a:t>-giơ</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Danh họa,</a:t>
                      </a:r>
                      <a:r>
                        <a:rPr lang="vi-VN" sz="2400" baseline="0" dirty="0">
                          <a:latin typeface="Times New Roman"/>
                          <a:ea typeface="Calibri"/>
                          <a:cs typeface="Times New Roman"/>
                        </a:rPr>
                        <a:t> nhà điêu khắc, kiến trúc sư</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dirty="0">
                          <a:latin typeface="Times New Roman"/>
                          <a:ea typeface="Calibri"/>
                          <a:cs typeface="Times New Roman"/>
                        </a:rPr>
                        <a:t>Sáng</a:t>
                      </a:r>
                      <a:r>
                        <a:rPr lang="vi-VN" sz="2400" baseline="0" dirty="0">
                          <a:latin typeface="Times New Roman"/>
                          <a:ea typeface="Calibri"/>
                          <a:cs typeface="Times New Roman"/>
                        </a:rPr>
                        <a:t> tạo thế giới, Cuộc phán xét cuối cùng, Tượng Đa Vít,....</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735554"/>
                  </a:ext>
                </a:extLst>
              </a:tr>
            </a:tbl>
          </a:graphicData>
        </a:graphic>
      </p:graphicFrame>
    </p:spTree>
    <p:extLst>
      <p:ext uri="{BB962C8B-B14F-4D97-AF65-F5344CB8AC3E}">
        <p14:creationId xmlns:p14="http://schemas.microsoft.com/office/powerpoint/2010/main" val="340397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5D5B-B4AF-8A62-ECB7-9E42E39079F5}"/>
              </a:ext>
            </a:extLst>
          </p:cNvPr>
          <p:cNvSpPr>
            <a:spLocks noGrp="1"/>
          </p:cNvSpPr>
          <p:nvPr>
            <p:ph type="title"/>
          </p:nvPr>
        </p:nvSpPr>
        <p:spPr>
          <a:xfrm>
            <a:off x="0" y="0"/>
            <a:ext cx="12192000" cy="896144"/>
          </a:xfrm>
        </p:spPr>
        <p:txBody>
          <a:bodyPr>
            <a:noAutofit/>
          </a:bodyPr>
          <a:lstStyle/>
          <a:p>
            <a:pPr algn="ct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r>
              <a:rPr lang="vi-VN" sz="2600" b="1">
                <a:solidFill>
                  <a:srgbClr val="FF0000"/>
                </a:solidFill>
              </a:rPr>
              <a:t>BÀI 3: PHONG TRÀO VĂN HÓA PHỤC HƯNG VÀ CẢI CÁCH TÔN GIÁO</a:t>
            </a: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br>
              <a:rPr lang="vi-VN" sz="2600" b="1">
                <a:solidFill>
                  <a:srgbClr val="FF0000"/>
                </a:solidFill>
              </a:rPr>
            </a:br>
            <a:endParaRPr lang="en-US" sz="2600" b="1">
              <a:solidFill>
                <a:srgbClr val="FF0000"/>
              </a:solidFill>
            </a:endParaRPr>
          </a:p>
        </p:txBody>
      </p:sp>
      <p:sp>
        <p:nvSpPr>
          <p:cNvPr id="4" name="TextBox 3">
            <a:extLst>
              <a:ext uri="{FF2B5EF4-FFF2-40B4-BE49-F238E27FC236}">
                <a16:creationId xmlns:a16="http://schemas.microsoft.com/office/drawing/2014/main" id="{B6D7B197-8026-6482-F6C8-7EE0D64C9CEA}"/>
              </a:ext>
            </a:extLst>
          </p:cNvPr>
          <p:cNvSpPr txBox="1"/>
          <p:nvPr/>
        </p:nvSpPr>
        <p:spPr>
          <a:xfrm>
            <a:off x="0" y="973262"/>
            <a:ext cx="121920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1. Những biến đổi về kinh tế - xã hội Tây Âu từ thế kỉ XIII đến thế kỉ XVI</a:t>
            </a:r>
          </a:p>
        </p:txBody>
      </p:sp>
      <p:sp>
        <p:nvSpPr>
          <p:cNvPr id="5" name="Rectangle 4">
            <a:extLst>
              <a:ext uri="{FF2B5EF4-FFF2-40B4-BE49-F238E27FC236}">
                <a16:creationId xmlns:a16="http://schemas.microsoft.com/office/drawing/2014/main" id="{6480585C-DE85-D560-4FD9-D04B3542DE5A}"/>
              </a:ext>
            </a:extLst>
          </p:cNvPr>
          <p:cNvSpPr/>
          <p:nvPr/>
        </p:nvSpPr>
        <p:spPr>
          <a:xfrm>
            <a:off x="383684" y="3704895"/>
            <a:ext cx="10920548" cy="1133965"/>
          </a:xfrm>
          <a:prstGeom prst="rect">
            <a:avLst/>
          </a:prstGeom>
        </p:spPr>
        <p:txBody>
          <a:bodyPr wrap="square">
            <a:spAutoFit/>
          </a:bodyPr>
          <a:lstStyle/>
          <a:p>
            <a:pPr algn="just">
              <a:lnSpc>
                <a:spcPct val="150000"/>
              </a:lnSpc>
              <a:spcBef>
                <a:spcPts val="800"/>
              </a:spcBef>
              <a:spcAft>
                <a:spcPts val="800"/>
              </a:spcAft>
            </a:pPr>
            <a:r>
              <a:rPr lang="en-US" sz="2400">
                <a:solidFill>
                  <a:srgbClr val="FF0000"/>
                </a:solidFill>
                <a:latin typeface="Times New Roman" panose="02020603050405020304" pitchFamily="18" charset="0"/>
                <a:cs typeface="Times New Roman" panose="02020603050405020304" pitchFamily="18" charset="0"/>
              </a:rPr>
              <a:t>? Hãy </a:t>
            </a:r>
            <a:r>
              <a:rPr lang="en-US" sz="2400" dirty="0" err="1">
                <a:solidFill>
                  <a:srgbClr val="FF0000"/>
                </a:solidFill>
                <a:latin typeface="Times New Roman" panose="02020603050405020304" pitchFamily="18" charset="0"/>
                <a:cs typeface="Times New Roman" panose="02020603050405020304" pitchFamily="18" charset="0"/>
              </a:rPr>
              <a:t>chỉ</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trọng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tế</a:t>
            </a:r>
            <a:r>
              <a:rPr lang="en-US" sz="2400" dirty="0">
                <a:solidFill>
                  <a:srgbClr val="FF0000"/>
                </a:solidFill>
                <a:latin typeface="Times New Roman" panose="02020603050405020304" pitchFamily="18" charset="0"/>
                <a:cs typeface="Times New Roman" panose="02020603050405020304" pitchFamily="18" charset="0"/>
              </a:rPr>
              <a:t> ,</a:t>
            </a:r>
            <a:r>
              <a:rPr lang="en-US" sz="2400" err="1">
                <a:solidFill>
                  <a:srgbClr val="FF0000"/>
                </a:solidFill>
                <a:latin typeface="Times New Roman" panose="02020603050405020304" pitchFamily="18" charset="0"/>
                <a:cs typeface="Times New Roman" panose="02020603050405020304" pitchFamily="18" charset="0"/>
              </a:rPr>
              <a:t>xã</a:t>
            </a:r>
            <a:r>
              <a:rPr lang="en-US" sz="2400">
                <a:solidFill>
                  <a:srgbClr val="FF0000"/>
                </a:solidFill>
                <a:latin typeface="Times New Roman" panose="02020603050405020304" pitchFamily="18" charset="0"/>
                <a:cs typeface="Times New Roman" panose="02020603050405020304" pitchFamily="18" charset="0"/>
              </a:rPr>
              <a:t> hội Tây </a:t>
            </a:r>
            <a:r>
              <a:rPr lang="en-US" sz="2400" dirty="0" err="1">
                <a:solidFill>
                  <a:srgbClr val="FF0000"/>
                </a:solidFill>
                <a:latin typeface="Times New Roman" panose="02020603050405020304" pitchFamily="18" charset="0"/>
                <a:cs typeface="Times New Roman" panose="02020603050405020304" pitchFamily="18" charset="0"/>
              </a:rPr>
              <a:t>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kỉ</a:t>
            </a:r>
            <a:r>
              <a:rPr lang="en-US" sz="2400" dirty="0">
                <a:solidFill>
                  <a:srgbClr val="FF0000"/>
                </a:solidFill>
                <a:latin typeface="Times New Roman" panose="02020603050405020304" pitchFamily="18" charset="0"/>
                <a:cs typeface="Times New Roman" panose="02020603050405020304" pitchFamily="18" charset="0"/>
              </a:rPr>
              <a:t> XIII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kỉ</a:t>
            </a:r>
            <a:r>
              <a:rPr lang="en-US" sz="2400" dirty="0">
                <a:solidFill>
                  <a:srgbClr val="FF0000"/>
                </a:solidFill>
                <a:latin typeface="Times New Roman" panose="02020603050405020304" pitchFamily="18" charset="0"/>
                <a:cs typeface="Times New Roman" panose="02020603050405020304" pitchFamily="18" charset="0"/>
              </a:rPr>
              <a:t> XVI ?</a:t>
            </a:r>
          </a:p>
        </p:txBody>
      </p:sp>
      <p:sp>
        <p:nvSpPr>
          <p:cNvPr id="6" name="Rectangle 5">
            <a:extLst>
              <a:ext uri="{FF2B5EF4-FFF2-40B4-BE49-F238E27FC236}">
                <a16:creationId xmlns:a16="http://schemas.microsoft.com/office/drawing/2014/main" id="{F226DEF3-3970-DBD2-ADCF-D19697C09F21}"/>
              </a:ext>
            </a:extLst>
          </p:cNvPr>
          <p:cNvSpPr/>
          <p:nvPr/>
        </p:nvSpPr>
        <p:spPr>
          <a:xfrm>
            <a:off x="85972" y="1737871"/>
            <a:ext cx="10920548" cy="830997"/>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-Từ cuối TK XIII, Tây Âu có sự biến đổi sâu sắc: quan hệ sản xuất tư bản chủ nghĩa hình thành, giai cấp tư sản ra đời nhưng lại không có thế lực chính trị. </a:t>
            </a:r>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4427632-E9FF-0E84-10E0-975B87F228DD}"/>
              </a:ext>
            </a:extLst>
          </p:cNvPr>
          <p:cNvSpPr/>
          <p:nvPr/>
        </p:nvSpPr>
        <p:spPr>
          <a:xfrm>
            <a:off x="202930" y="2992740"/>
            <a:ext cx="10920548" cy="830997"/>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Trong khi đó, chế độ phong kiến ngày càng bảo thủ, cản trở sự phát triển của khoa học, kinh tế , xã hội. </a:t>
            </a:r>
            <a:endParaRPr lang="en-US" sz="2400" dirty="0">
              <a:latin typeface="Times New Roman" panose="02020603050405020304" pitchFamily="18" charset="0"/>
              <a:cs typeface="Times New Roman" panose="02020603050405020304" pitchFamily="18" charset="0"/>
            </a:endParaRPr>
          </a:p>
        </p:txBody>
      </p:sp>
      <p:sp>
        <p:nvSpPr>
          <p:cNvPr id="9" name="Arrow: Left-Right 8">
            <a:extLst>
              <a:ext uri="{FF2B5EF4-FFF2-40B4-BE49-F238E27FC236}">
                <a16:creationId xmlns:a16="http://schemas.microsoft.com/office/drawing/2014/main" id="{159E0B98-295E-33F6-34B8-EC3B9FB91236}"/>
              </a:ext>
            </a:extLst>
          </p:cNvPr>
          <p:cNvSpPr/>
          <p:nvPr/>
        </p:nvSpPr>
        <p:spPr>
          <a:xfrm>
            <a:off x="4328818" y="5262732"/>
            <a:ext cx="2434856" cy="1244010"/>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a:extLst>
              <a:ext uri="{FF2B5EF4-FFF2-40B4-BE49-F238E27FC236}">
                <a16:creationId xmlns:a16="http://schemas.microsoft.com/office/drawing/2014/main" id="{6F9C941E-0BB3-6842-B85C-7706AADDC992}"/>
              </a:ext>
            </a:extLst>
          </p:cNvPr>
          <p:cNvSpPr txBox="1"/>
          <p:nvPr/>
        </p:nvSpPr>
        <p:spPr>
          <a:xfrm>
            <a:off x="308344" y="5653905"/>
            <a:ext cx="4518838"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G/c tư sản, thị dân, nông nô</a:t>
            </a:r>
          </a:p>
        </p:txBody>
      </p:sp>
      <p:sp>
        <p:nvSpPr>
          <p:cNvPr id="11" name="TextBox 10">
            <a:extLst>
              <a:ext uri="{FF2B5EF4-FFF2-40B4-BE49-F238E27FC236}">
                <a16:creationId xmlns:a16="http://schemas.microsoft.com/office/drawing/2014/main" id="{92496681-D6D3-32A9-EC81-A96C38CC616B}"/>
              </a:ext>
            </a:extLst>
          </p:cNvPr>
          <p:cNvSpPr txBox="1"/>
          <p:nvPr/>
        </p:nvSpPr>
        <p:spPr>
          <a:xfrm>
            <a:off x="6811925" y="5653905"/>
            <a:ext cx="507173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Chế độ phong kiến (quý tộc, tăng lữ</a:t>
            </a:r>
          </a:p>
        </p:txBody>
      </p:sp>
    </p:spTree>
    <p:extLst>
      <p:ext uri="{BB962C8B-B14F-4D97-AF65-F5344CB8AC3E}">
        <p14:creationId xmlns:p14="http://schemas.microsoft.com/office/powerpoint/2010/main" val="31406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ECFC-0135-2022-6BA9-047504EC3B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2AEB71-2FDE-21BE-7916-FCE5D45EBC8C}"/>
              </a:ext>
            </a:extLst>
          </p:cNvPr>
          <p:cNvSpPr txBox="1"/>
          <p:nvPr/>
        </p:nvSpPr>
        <p:spPr>
          <a:xfrm>
            <a:off x="0" y="973262"/>
            <a:ext cx="121920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1. Những biến đổi về kinh tế - xã hội Tây Âu từ thế kỉ XIII đến thế kỉ XVI</a:t>
            </a:r>
          </a:p>
        </p:txBody>
      </p:sp>
      <p:sp>
        <p:nvSpPr>
          <p:cNvPr id="6" name="Rectangle 5">
            <a:extLst>
              <a:ext uri="{FF2B5EF4-FFF2-40B4-BE49-F238E27FC236}">
                <a16:creationId xmlns:a16="http://schemas.microsoft.com/office/drawing/2014/main" id="{06FB19D0-5598-17A3-7D6A-8081F98B5AA8}"/>
              </a:ext>
            </a:extLst>
          </p:cNvPr>
          <p:cNvSpPr/>
          <p:nvPr/>
        </p:nvSpPr>
        <p:spPr>
          <a:xfrm>
            <a:off x="85972" y="1737871"/>
            <a:ext cx="10920548" cy="1200329"/>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-Từ cuối TK XIII, Tây Âu có sự biến đổi sâu sắc: quan hệ sản xuất tư bản chủ nghĩa hình thành, giai cấp tư sản ra đời nắm trong tay quyền lực kinh tế nhưng lại không có thế lực chính trị. </a:t>
            </a:r>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2FA2A92-8046-CA68-69D3-75F9ED6DBDD1}"/>
              </a:ext>
            </a:extLst>
          </p:cNvPr>
          <p:cNvSpPr/>
          <p:nvPr/>
        </p:nvSpPr>
        <p:spPr>
          <a:xfrm>
            <a:off x="85972" y="3166112"/>
            <a:ext cx="10920548" cy="830997"/>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Trong khi đó, chế độ phong kiến ngày càng bảo thủ, cản trở sự phát triển của khoa học, kinh tế , xã hội. </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96FB39B-45F1-4337-F034-B0760C8A37C8}"/>
              </a:ext>
            </a:extLst>
          </p:cNvPr>
          <p:cNvSpPr/>
          <p:nvPr/>
        </p:nvSpPr>
        <p:spPr>
          <a:xfrm>
            <a:off x="85972" y="4225021"/>
            <a:ext cx="10920548" cy="461665"/>
          </a:xfrm>
          <a:prstGeom prst="rect">
            <a:avLst/>
          </a:prstGeom>
        </p:spPr>
        <p:txBody>
          <a:bodyPr wrap="square">
            <a:spAutoFit/>
          </a:bodyPr>
          <a:lstStyle/>
          <a:p>
            <a:pPr algn="just">
              <a:spcBef>
                <a:spcPts val="800"/>
              </a:spcBef>
              <a:spcAft>
                <a:spcPts val="800"/>
              </a:spcAft>
            </a:pPr>
            <a:r>
              <a:rPr lang="en-US" sz="24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Mâu thuẫn sâu sắc giữa tư sản, nhân dân với chế độ phong kiến (quý tộc, tăng lữ)</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B71E32C-B494-29CA-F67F-42B0143397CB}"/>
              </a:ext>
            </a:extLst>
          </p:cNvPr>
          <p:cNvSpPr txBox="1"/>
          <p:nvPr/>
        </p:nvSpPr>
        <p:spPr>
          <a:xfrm>
            <a:off x="85972" y="166809"/>
            <a:ext cx="12192001"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BÀI 3: PHONG TRÀO VĂN HOÁ PHỤC HƯNG VÀ CẢI CÁCH TÔN GIÁO</a:t>
            </a:r>
          </a:p>
        </p:txBody>
      </p:sp>
    </p:spTree>
    <p:extLst>
      <p:ext uri="{BB962C8B-B14F-4D97-AF65-F5344CB8AC3E}">
        <p14:creationId xmlns:p14="http://schemas.microsoft.com/office/powerpoint/2010/main" val="22332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9DF6-2693-4671-120E-2548F01B11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1CCBCB-7E57-F548-1544-A4A57723049B}"/>
              </a:ext>
            </a:extLst>
          </p:cNvPr>
          <p:cNvSpPr txBox="1"/>
          <p:nvPr/>
        </p:nvSpPr>
        <p:spPr>
          <a:xfrm>
            <a:off x="0" y="973262"/>
            <a:ext cx="121920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Phong trào văn hoá Phục Hưng. </a:t>
            </a:r>
          </a:p>
        </p:txBody>
      </p:sp>
      <p:sp>
        <p:nvSpPr>
          <p:cNvPr id="6" name="Rectangle 5">
            <a:extLst>
              <a:ext uri="{FF2B5EF4-FFF2-40B4-BE49-F238E27FC236}">
                <a16:creationId xmlns:a16="http://schemas.microsoft.com/office/drawing/2014/main" id="{DFFF2AF5-EB23-2B56-0495-D4D1A0FB4447}"/>
              </a:ext>
            </a:extLst>
          </p:cNvPr>
          <p:cNvSpPr/>
          <p:nvPr/>
        </p:nvSpPr>
        <p:spPr>
          <a:xfrm>
            <a:off x="85973" y="1737871"/>
            <a:ext cx="2497740"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 Khái niệm: </a:t>
            </a:r>
            <a:endParaRPr lang="en-US" sz="2400" b="1"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8EAD59A-29FA-AACB-4907-F6923A2606D2}"/>
              </a:ext>
            </a:extLst>
          </p:cNvPr>
          <p:cNvSpPr/>
          <p:nvPr/>
        </p:nvSpPr>
        <p:spPr>
          <a:xfrm>
            <a:off x="138679" y="2199536"/>
            <a:ext cx="6974497" cy="1200329"/>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Là phong trào văn hoá do giai cấp tư sản Tây Âu khởi xướng nhằm khôi phục lại giá trị tinh hoa, tinh thần của nền văn hoá cổ đại Hi Lạp – Rô Ma. </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8243F94-86E7-43C0-1B0E-24B96CA1EFD6}"/>
              </a:ext>
            </a:extLst>
          </p:cNvPr>
          <p:cNvCxnSpPr/>
          <p:nvPr/>
        </p:nvCxnSpPr>
        <p:spPr>
          <a:xfrm>
            <a:off x="7208874" y="1329070"/>
            <a:ext cx="0" cy="53548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08D8C3C-BDC0-1118-10E0-E5579C022749}"/>
              </a:ext>
            </a:extLst>
          </p:cNvPr>
          <p:cNvSpPr/>
          <p:nvPr/>
        </p:nvSpPr>
        <p:spPr>
          <a:xfrm>
            <a:off x="7496865" y="1642178"/>
            <a:ext cx="4609159" cy="3662541"/>
          </a:xfrm>
          <a:prstGeom prst="rect">
            <a:avLst/>
          </a:prstGeom>
        </p:spPr>
        <p:txBody>
          <a:bodyPr wrap="square">
            <a:spAutoFit/>
          </a:bodyPr>
          <a:lstStyle/>
          <a:p>
            <a:pPr marL="457200" indent="-457200" algn="just">
              <a:spcBef>
                <a:spcPts val="800"/>
              </a:spcBef>
              <a:spcAft>
                <a:spcPts val="800"/>
              </a:spcAft>
              <a:buAutoNum type="arabicPeriod"/>
            </a:pPr>
            <a:r>
              <a:rPr lang="en-US" sz="2400">
                <a:solidFill>
                  <a:srgbClr val="FF0000"/>
                </a:solidFill>
                <a:latin typeface="Times New Roman" panose="02020603050405020304" pitchFamily="18" charset="0"/>
                <a:cs typeface="Times New Roman" panose="02020603050405020304" pitchFamily="18" charset="0"/>
              </a:rPr>
              <a:t>Em hiểu thế nào là Văn hoá phục hung</a:t>
            </a:r>
          </a:p>
          <a:p>
            <a:pPr marL="457200" indent="-457200" algn="just">
              <a:spcBef>
                <a:spcPts val="800"/>
              </a:spcBef>
              <a:spcAft>
                <a:spcPts val="800"/>
              </a:spcAft>
              <a:buAutoNum type="arabicPeriod"/>
            </a:pPr>
            <a:r>
              <a:rPr lang="en-US" sz="2400">
                <a:solidFill>
                  <a:srgbClr val="FF0000"/>
                </a:solidFill>
                <a:latin typeface="Times New Roman" panose="02020603050405020304" pitchFamily="18" charset="0"/>
                <a:cs typeface="Times New Roman" panose="02020603050405020304" pitchFamily="18" charset="0"/>
              </a:rPr>
              <a:t>Phong trào Văn hoá Phục hưng diễn ra đầu tiên </a:t>
            </a:r>
            <a:r>
              <a:rPr lang="en-US" sz="2400">
                <a:solidFill>
                  <a:srgbClr val="FF0000"/>
                </a:solidFill>
                <a:latin typeface="Times New Roman" panose="02020603050405020304" pitchFamily="18" charset="0"/>
                <a:cs typeface="Times New Roman" panose="02020603050405020304" pitchFamily="18" charset="0"/>
                <a:hlinkClick r:id="rId2" action="ppaction://hlinksldjump"/>
              </a:rPr>
              <a:t>ở đâu</a:t>
            </a:r>
            <a:endParaRPr lang="en-US" sz="2400">
              <a:solidFill>
                <a:srgbClr val="FF0000"/>
              </a:solidFill>
              <a:latin typeface="Times New Roman" panose="02020603050405020304" pitchFamily="18" charset="0"/>
              <a:cs typeface="Times New Roman" panose="02020603050405020304" pitchFamily="18" charset="0"/>
            </a:endParaRPr>
          </a:p>
          <a:p>
            <a:pPr marL="457200" indent="-457200" algn="just">
              <a:spcBef>
                <a:spcPts val="800"/>
              </a:spcBef>
              <a:spcAft>
                <a:spcPts val="800"/>
              </a:spcAft>
              <a:buAutoNum type="arabicPeriod"/>
            </a:pPr>
            <a:r>
              <a:rPr lang="en-US" sz="2400">
                <a:solidFill>
                  <a:srgbClr val="FF0000"/>
                </a:solidFill>
                <a:latin typeface="Times New Roman" panose="02020603050405020304" pitchFamily="18" charset="0"/>
                <a:cs typeface="Times New Roman" panose="02020603050405020304" pitchFamily="18" charset="0"/>
              </a:rPr>
              <a:t>Biết tác giả - nêu tác phẩm tiêu biểu </a:t>
            </a:r>
          </a:p>
          <a:p>
            <a:pPr marL="457200" indent="-457200" algn="just">
              <a:spcBef>
                <a:spcPts val="800"/>
              </a:spcBef>
              <a:spcAft>
                <a:spcPts val="800"/>
              </a:spcAft>
              <a:buAutoNum type="arabicPeriod"/>
            </a:pPr>
            <a:r>
              <a:rPr lang="en-US" sz="2400">
                <a:solidFill>
                  <a:srgbClr val="FF0000"/>
                </a:solidFill>
                <a:latin typeface="Times New Roman" panose="02020603050405020304" pitchFamily="18" charset="0"/>
                <a:cs typeface="Times New Roman" panose="02020603050405020304" pitchFamily="18" charset="0"/>
              </a:rPr>
              <a:t>Ý nghĩa và tác động của phong trào văn hoá phục hưng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F53075-167A-6557-6E6C-899B8C4517A0}"/>
              </a:ext>
            </a:extLst>
          </p:cNvPr>
          <p:cNvSpPr txBox="1"/>
          <p:nvPr/>
        </p:nvSpPr>
        <p:spPr>
          <a:xfrm>
            <a:off x="85973" y="102861"/>
            <a:ext cx="12192001"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BÀI 3: PHONG TRÀO VĂN HOÁ PHỤC HƯNG VÀ CẢI CÁCH TÔN GIÁO</a:t>
            </a:r>
          </a:p>
        </p:txBody>
      </p:sp>
      <p:sp>
        <p:nvSpPr>
          <p:cNvPr id="13" name="Rectangle 12">
            <a:extLst>
              <a:ext uri="{FF2B5EF4-FFF2-40B4-BE49-F238E27FC236}">
                <a16:creationId xmlns:a16="http://schemas.microsoft.com/office/drawing/2014/main" id="{62293D68-1AEE-B023-21F4-1E1E23938204}"/>
              </a:ext>
            </a:extLst>
          </p:cNvPr>
          <p:cNvSpPr/>
          <p:nvPr/>
        </p:nvSpPr>
        <p:spPr>
          <a:xfrm>
            <a:off x="138679" y="3597773"/>
            <a:ext cx="3508288"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 Thành tựu tiêu biểu: </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1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arn(inVertical)">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5C2E65-8A62-B7D9-6FA7-A76424C457D2}"/>
              </a:ext>
            </a:extLst>
          </p:cNvPr>
          <p:cNvSpPr txBox="1"/>
          <p:nvPr/>
        </p:nvSpPr>
        <p:spPr>
          <a:xfrm>
            <a:off x="-85059" y="388471"/>
            <a:ext cx="2562445"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M. Xéc-van-tét </a:t>
            </a:r>
          </a:p>
        </p:txBody>
      </p:sp>
      <p:sp>
        <p:nvSpPr>
          <p:cNvPr id="6" name="TextBox 5">
            <a:extLst>
              <a:ext uri="{FF2B5EF4-FFF2-40B4-BE49-F238E27FC236}">
                <a16:creationId xmlns:a16="http://schemas.microsoft.com/office/drawing/2014/main" id="{D32C19F7-DC43-2A59-3432-7B53015F9282}"/>
              </a:ext>
            </a:extLst>
          </p:cNvPr>
          <p:cNvSpPr txBox="1"/>
          <p:nvPr/>
        </p:nvSpPr>
        <p:spPr>
          <a:xfrm>
            <a:off x="2477386" y="388471"/>
            <a:ext cx="25624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Đôn ki hô tê</a:t>
            </a:r>
          </a:p>
        </p:txBody>
      </p:sp>
      <p:pic>
        <p:nvPicPr>
          <p:cNvPr id="3074" name="Picture 2" descr="Đánh nhau với cối xay gió Học văn cô Hà Huyền">
            <a:extLst>
              <a:ext uri="{FF2B5EF4-FFF2-40B4-BE49-F238E27FC236}">
                <a16:creationId xmlns:a16="http://schemas.microsoft.com/office/drawing/2014/main" id="{14D1EF2E-B0F2-43DA-6B97-B9E30B885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
            <a:ext cx="6003851" cy="6613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D8FF2F-8D95-EBE6-836F-E260B5E592CC}"/>
              </a:ext>
            </a:extLst>
          </p:cNvPr>
          <p:cNvSpPr txBox="1"/>
          <p:nvPr/>
        </p:nvSpPr>
        <p:spPr>
          <a:xfrm>
            <a:off x="0" y="1175281"/>
            <a:ext cx="2562445"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W. Sếch-pia </a:t>
            </a:r>
          </a:p>
        </p:txBody>
      </p:sp>
      <p:sp>
        <p:nvSpPr>
          <p:cNvPr id="8" name="TextBox 7">
            <a:extLst>
              <a:ext uri="{FF2B5EF4-FFF2-40B4-BE49-F238E27FC236}">
                <a16:creationId xmlns:a16="http://schemas.microsoft.com/office/drawing/2014/main" id="{9FB132FC-1981-D73F-7AC6-BE8D7395E538}"/>
              </a:ext>
            </a:extLst>
          </p:cNvPr>
          <p:cNvSpPr txBox="1"/>
          <p:nvPr/>
        </p:nvSpPr>
        <p:spPr>
          <a:xfrm>
            <a:off x="1766777" y="1206710"/>
            <a:ext cx="3783418"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Rô-mê-ô và Giu-li-ét</a:t>
            </a:r>
          </a:p>
        </p:txBody>
      </p:sp>
      <p:sp>
        <p:nvSpPr>
          <p:cNvPr id="9" name="TextBox 8">
            <a:extLst>
              <a:ext uri="{FF2B5EF4-FFF2-40B4-BE49-F238E27FC236}">
                <a16:creationId xmlns:a16="http://schemas.microsoft.com/office/drawing/2014/main" id="{F547DA6F-25E1-C9D3-4CFD-9E72119AFB62}"/>
              </a:ext>
            </a:extLst>
          </p:cNvPr>
          <p:cNvSpPr txBox="1"/>
          <p:nvPr/>
        </p:nvSpPr>
        <p:spPr>
          <a:xfrm>
            <a:off x="92149" y="2045746"/>
            <a:ext cx="3225209"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Lê-ô-nađơ Vanh-xi - a</a:t>
            </a:r>
            <a:endParaRPr lang="en-US" sz="2400" b="1">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D40F30-CD19-50F8-5D09-AE2AA100E539}"/>
              </a:ext>
            </a:extLst>
          </p:cNvPr>
          <p:cNvSpPr txBox="1"/>
          <p:nvPr/>
        </p:nvSpPr>
        <p:spPr>
          <a:xfrm>
            <a:off x="3242930" y="2067011"/>
            <a:ext cx="25624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Nàng Monalisa</a:t>
            </a:r>
          </a:p>
        </p:txBody>
      </p:sp>
      <p:sp>
        <p:nvSpPr>
          <p:cNvPr id="12" name="TextBox 11">
            <a:extLst>
              <a:ext uri="{FF2B5EF4-FFF2-40B4-BE49-F238E27FC236}">
                <a16:creationId xmlns:a16="http://schemas.microsoft.com/office/drawing/2014/main" id="{0B5C66A3-74B0-090E-70C2-14DC9595F763}"/>
              </a:ext>
            </a:extLst>
          </p:cNvPr>
          <p:cNvSpPr txBox="1"/>
          <p:nvPr/>
        </p:nvSpPr>
        <p:spPr>
          <a:xfrm>
            <a:off x="92148" y="2797214"/>
            <a:ext cx="3225209" cy="461665"/>
          </a:xfrm>
          <a:prstGeom prst="rect">
            <a:avLst/>
          </a:prstGeom>
          <a:noFill/>
        </p:spPr>
        <p:txBody>
          <a:bodyPr wrap="square" rtlCol="0">
            <a:spAutoFit/>
          </a:bodyPr>
          <a:lstStyle/>
          <a:p>
            <a:r>
              <a:rPr lang="vi-VN" sz="2400" b="1">
                <a:latin typeface="Times New Roman" panose="02020603050405020304" pitchFamily="18" charset="0"/>
                <a:cs typeface="Times New Roman" panose="02020603050405020304" pitchFamily="18" charset="0"/>
              </a:rPr>
              <a:t>Mi-ken-lăng-giơ </a:t>
            </a:r>
            <a:endParaRPr lang="en-US" sz="2400" b="1">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9530A7-7253-24D6-02D2-EEAE1938A963}"/>
              </a:ext>
            </a:extLst>
          </p:cNvPr>
          <p:cNvSpPr txBox="1"/>
          <p:nvPr/>
        </p:nvSpPr>
        <p:spPr>
          <a:xfrm>
            <a:off x="2252330" y="2818479"/>
            <a:ext cx="3553045" cy="830997"/>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bức tranh trên vòm nhà thờ thờ </a:t>
            </a:r>
            <a:r>
              <a:rPr lang="en-US" sz="2400" b="1">
                <a:solidFill>
                  <a:srgbClr val="FF0000"/>
                </a:solidFill>
                <a:latin typeface="Times New Roman" panose="02020603050405020304" pitchFamily="18" charset="0"/>
                <a:cs typeface="Times New Roman" panose="02020603050405020304" pitchFamily="18" charset="0"/>
                <a:hlinkClick r:id="rId4" action="ppaction://hlinksldjump"/>
              </a:rPr>
              <a:t>Xích-xtin</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4" descr="Soạn bài Rô-mê-ô và Giu-li-ét | Hay nhất Soạn văn 9 Kết nối tri thức">
            <a:extLst>
              <a:ext uri="{FF2B5EF4-FFF2-40B4-BE49-F238E27FC236}">
                <a16:creationId xmlns:a16="http://schemas.microsoft.com/office/drawing/2014/main" id="{508C7ABC-A9F5-4188-97BB-A2354B24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2"/>
            <a:ext cx="6070415" cy="66134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ona Lisa – Wikipedia tiếng Việt">
            <a:extLst>
              <a:ext uri="{FF2B5EF4-FFF2-40B4-BE49-F238E27FC236}">
                <a16:creationId xmlns:a16="http://schemas.microsoft.com/office/drawing/2014/main" id="{977A3215-6C2A-C2A9-7871-95DB77842B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0412" y="122275"/>
            <a:ext cx="6096002" cy="6613449"/>
          </a:xfrm>
          <a:prstGeom prst="rect">
            <a:avLst/>
          </a:prstGeom>
          <a:noFill/>
          <a:ln>
            <a:noFill/>
          </a:ln>
        </p:spPr>
      </p:pic>
      <p:pic>
        <p:nvPicPr>
          <p:cNvPr id="1026" name="Picture 2" descr="Bữa ăn tối cuối cùng (Leonardo da Vinci) – Wikipedia tiếng Việt">
            <a:extLst>
              <a:ext uri="{FF2B5EF4-FFF2-40B4-BE49-F238E27FC236}">
                <a16:creationId xmlns:a16="http://schemas.microsoft.com/office/drawing/2014/main" id="{96100A97-1E97-BDB0-8034-B59560E69E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3226" y="0"/>
            <a:ext cx="6478774" cy="6613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8CAC1C-143D-EDB2-8F29-CDBDE95401B2}"/>
              </a:ext>
            </a:extLst>
          </p:cNvPr>
          <p:cNvSpPr txBox="1"/>
          <p:nvPr/>
        </p:nvSpPr>
        <p:spPr>
          <a:xfrm>
            <a:off x="0" y="4279199"/>
            <a:ext cx="3225209"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Galie và Cô-pec-nich</a:t>
            </a:r>
          </a:p>
        </p:txBody>
      </p:sp>
      <p:sp>
        <p:nvSpPr>
          <p:cNvPr id="10" name="TextBox 9">
            <a:extLst>
              <a:ext uri="{FF2B5EF4-FFF2-40B4-BE49-F238E27FC236}">
                <a16:creationId xmlns:a16="http://schemas.microsoft.com/office/drawing/2014/main" id="{E56870A6-36CE-03A8-4512-D4EF0B532217}"/>
              </a:ext>
            </a:extLst>
          </p:cNvPr>
          <p:cNvSpPr txBox="1"/>
          <p:nvPr/>
        </p:nvSpPr>
        <p:spPr>
          <a:xfrm>
            <a:off x="2987748" y="4300464"/>
            <a:ext cx="2725478" cy="1200329"/>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Nghiên cứu và chứng minh về Trái Đất tự quay</a:t>
            </a:r>
          </a:p>
        </p:txBody>
      </p:sp>
      <p:pic>
        <p:nvPicPr>
          <p:cNvPr id="13" name="Picture 5">
            <a:extLst>
              <a:ext uri="{FF2B5EF4-FFF2-40B4-BE49-F238E27FC236}">
                <a16:creationId xmlns:a16="http://schemas.microsoft.com/office/drawing/2014/main" id="{2F67E97F-BAED-E2CA-89FC-4D96409867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7778" y="39834"/>
            <a:ext cx="6348635" cy="661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2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arn(inVertic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barn(inVertical)">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arn(inVertic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4" grpId="0"/>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39158-3564-A706-3450-1BD1FA0CEB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A4EDF6-6C99-6523-7745-46592FC41E12}"/>
              </a:ext>
            </a:extLst>
          </p:cNvPr>
          <p:cNvSpPr txBox="1"/>
          <p:nvPr/>
        </p:nvSpPr>
        <p:spPr>
          <a:xfrm>
            <a:off x="0" y="973262"/>
            <a:ext cx="121920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Phong trào văn hoá Phục Hưng. </a:t>
            </a:r>
          </a:p>
        </p:txBody>
      </p:sp>
      <p:sp>
        <p:nvSpPr>
          <p:cNvPr id="6" name="Rectangle 5">
            <a:extLst>
              <a:ext uri="{FF2B5EF4-FFF2-40B4-BE49-F238E27FC236}">
                <a16:creationId xmlns:a16="http://schemas.microsoft.com/office/drawing/2014/main" id="{33E680CC-60FD-9AD7-B42E-624681F95674}"/>
              </a:ext>
            </a:extLst>
          </p:cNvPr>
          <p:cNvSpPr/>
          <p:nvPr/>
        </p:nvSpPr>
        <p:spPr>
          <a:xfrm>
            <a:off x="85973" y="1737871"/>
            <a:ext cx="2497740"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 Khái niệm: </a:t>
            </a:r>
            <a:endParaRPr lang="en-US" sz="24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C6678C-A741-8F90-AA7B-5F401870DDBD}"/>
              </a:ext>
            </a:extLst>
          </p:cNvPr>
          <p:cNvSpPr txBox="1"/>
          <p:nvPr/>
        </p:nvSpPr>
        <p:spPr>
          <a:xfrm>
            <a:off x="85973" y="102861"/>
            <a:ext cx="12192001"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BÀI 3: PHONG TRÀO VĂN HOÁ PHỤC HƯNG VÀ CẢI CÁCH TÔN GIÁO</a:t>
            </a:r>
          </a:p>
        </p:txBody>
      </p:sp>
      <p:sp>
        <p:nvSpPr>
          <p:cNvPr id="13" name="Rectangle 12">
            <a:extLst>
              <a:ext uri="{FF2B5EF4-FFF2-40B4-BE49-F238E27FC236}">
                <a16:creationId xmlns:a16="http://schemas.microsoft.com/office/drawing/2014/main" id="{80FECDA5-3E48-88D3-3C2F-5F5BD4A714BB}"/>
              </a:ext>
            </a:extLst>
          </p:cNvPr>
          <p:cNvSpPr/>
          <p:nvPr/>
        </p:nvSpPr>
        <p:spPr>
          <a:xfrm>
            <a:off x="0" y="2338035"/>
            <a:ext cx="3508288"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 Thành tựu tiêu biểu: </a:t>
            </a:r>
            <a:endParaRPr lang="en-US" sz="2400" b="1" i="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BA0D2ED-7568-1851-2D54-51FEE64BBE66}"/>
              </a:ext>
            </a:extLst>
          </p:cNvPr>
          <p:cNvSpPr/>
          <p:nvPr/>
        </p:nvSpPr>
        <p:spPr>
          <a:xfrm>
            <a:off x="0" y="3570452"/>
            <a:ext cx="12192000" cy="461665"/>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Lên án gay gắt Giáo hội Thiên Chúa giáo và phá</a:t>
            </a:r>
            <a:r>
              <a:rPr lang="en-US" sz="2400">
                <a:latin typeface="Times New Roman" panose="02020603050405020304" pitchFamily="18" charset="0"/>
                <a:cs typeface="Times New Roman" panose="02020603050405020304" pitchFamily="18" charset="0"/>
              </a:rPr>
              <a:t> vỡ</a:t>
            </a:r>
            <a:r>
              <a:rPr lang="vi-VN" sz="2400">
                <a:latin typeface="Times New Roman" panose="02020603050405020304" pitchFamily="18" charset="0"/>
                <a:cs typeface="Times New Roman" panose="02020603050405020304" pitchFamily="18" charset="0"/>
              </a:rPr>
              <a:t> trật tự phong kiến.</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6A6FC52-6FBF-1344-D56C-CB670B6617D2}"/>
              </a:ext>
            </a:extLst>
          </p:cNvPr>
          <p:cNvSpPr/>
          <p:nvPr/>
        </p:nvSpPr>
        <p:spPr>
          <a:xfrm>
            <a:off x="85973" y="2938199"/>
            <a:ext cx="3508288"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 Ý nghĩa, tác động: </a:t>
            </a:r>
            <a:endParaRPr lang="en-US" sz="2400" b="1" i="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4899838-3392-AE66-0F85-2DC9F55A9A3C}"/>
              </a:ext>
            </a:extLst>
          </p:cNvPr>
          <p:cNvSpPr/>
          <p:nvPr/>
        </p:nvSpPr>
        <p:spPr>
          <a:xfrm>
            <a:off x="20809" y="4302972"/>
            <a:ext cx="12192000" cy="461665"/>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Đề cao giá trị con người và tự do cá nhân, đề cao tinh thần dân tộc</a:t>
            </a:r>
            <a:endParaRPr 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6D1F946-B003-09E3-87EB-95AA4884F0C8}"/>
              </a:ext>
            </a:extLst>
          </p:cNvPr>
          <p:cNvSpPr/>
          <p:nvPr/>
        </p:nvSpPr>
        <p:spPr>
          <a:xfrm>
            <a:off x="85973" y="4942540"/>
            <a:ext cx="12192000" cy="461665"/>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Có nhiều đóng góp quan trọng đối với kho tàng văn hoá nhân loại</a:t>
            </a:r>
            <a:endParaRPr lang="en-US"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7CFB263-4485-31BA-C95B-E67AB7891B39}"/>
              </a:ext>
            </a:extLst>
          </p:cNvPr>
          <p:cNvSpPr/>
          <p:nvPr/>
        </p:nvSpPr>
        <p:spPr>
          <a:xfrm>
            <a:off x="85973" y="5582108"/>
            <a:ext cx="12192000" cy="830997"/>
          </a:xfrm>
          <a:prstGeom prst="rect">
            <a:avLst/>
          </a:prstGeom>
        </p:spPr>
        <p:txBody>
          <a:bodyPr wrap="square">
            <a:spAutoFit/>
          </a:bodyPr>
          <a:lstStyle/>
          <a:p>
            <a:pPr algn="just">
              <a:spcBef>
                <a:spcPts val="800"/>
              </a:spcBef>
              <a:spcAft>
                <a:spcPts val="800"/>
              </a:spcAft>
            </a:pPr>
            <a:r>
              <a:rPr lang="en-US" sz="24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i="1">
                <a:solidFill>
                  <a:srgbClr val="FF0000"/>
                </a:solidFill>
                <a:latin typeface="Times New Roman" panose="02020603050405020304" pitchFamily="18" charset="0"/>
                <a:cs typeface="Times New Roman" panose="02020603050405020304" pitchFamily="18" charset="0"/>
              </a:rPr>
              <a:t> Đây được coi là cuộc đấu tranh công khai đầu tiên trên lĩnh vực văn hoá, tư tưởng của giai cấp tư sản chống lại chế độ phong kiến lỗi thời.</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9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a:extLst>
              <a:ext uri="{FF2B5EF4-FFF2-40B4-BE49-F238E27FC236}">
                <a16:creationId xmlns:a16="http://schemas.microsoft.com/office/drawing/2014/main" id="{58954208-4C43-46D6-B007-9DE076B58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0"/>
            <a:ext cx="1041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9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F109-53B1-99C1-4538-C09D1A444222}"/>
            </a:ext>
          </a:extLst>
        </p:cNvPr>
        <p:cNvGrpSpPr/>
        <p:nvPr/>
      </p:nvGrpSpPr>
      <p:grpSpPr>
        <a:xfrm>
          <a:off x="0" y="0"/>
          <a:ext cx="0" cy="0"/>
          <a:chOff x="0" y="0"/>
          <a:chExt cx="0" cy="0"/>
        </a:xfrm>
      </p:grpSpPr>
      <p:pic>
        <p:nvPicPr>
          <p:cNvPr id="1026" name="Picture 2" descr="Vì sao nói mái vòm nhà nguyện Sistine là kiệt tác Mỹ thuật thế giới?">
            <a:hlinkClick r:id="rId3" action="ppaction://hlinksldjump"/>
            <a:extLst>
              <a:ext uri="{FF2B5EF4-FFF2-40B4-BE49-F238E27FC236}">
                <a16:creationId xmlns:a16="http://schemas.microsoft.com/office/drawing/2014/main" id="{C7249524-781F-0F36-A652-00C917F2D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2250"/>
            <a:ext cx="12192000" cy="622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2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61D42-EA7E-002E-156F-9B2D002972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EC597E-80FF-A6E1-B4E6-3EFD5017B0B9}"/>
              </a:ext>
            </a:extLst>
          </p:cNvPr>
          <p:cNvSpPr txBox="1"/>
          <p:nvPr/>
        </p:nvSpPr>
        <p:spPr>
          <a:xfrm>
            <a:off x="0" y="973262"/>
            <a:ext cx="1219200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3. Cải cách tôn giáo</a:t>
            </a:r>
          </a:p>
        </p:txBody>
      </p:sp>
      <p:sp>
        <p:nvSpPr>
          <p:cNvPr id="6" name="Rectangle 5">
            <a:extLst>
              <a:ext uri="{FF2B5EF4-FFF2-40B4-BE49-F238E27FC236}">
                <a16:creationId xmlns:a16="http://schemas.microsoft.com/office/drawing/2014/main" id="{B4F991EE-C190-4B5D-7F53-12106E591599}"/>
              </a:ext>
            </a:extLst>
          </p:cNvPr>
          <p:cNvSpPr/>
          <p:nvPr/>
        </p:nvSpPr>
        <p:spPr>
          <a:xfrm>
            <a:off x="85973" y="1553205"/>
            <a:ext cx="2497740"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a. Nguyên nhân</a:t>
            </a:r>
            <a:endParaRPr lang="en-US" sz="2400" b="1" i="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90BFB87-FF59-5BB7-B1DC-497731D95D1C}"/>
              </a:ext>
            </a:extLst>
          </p:cNvPr>
          <p:cNvSpPr/>
          <p:nvPr/>
        </p:nvSpPr>
        <p:spPr>
          <a:xfrm>
            <a:off x="138679" y="2199536"/>
            <a:ext cx="6974497" cy="1200329"/>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Đến đầu XVI, giáo hội Thiên chúa ngày càng trở nên mục nát, ra sức vơ vét của cải, đặt ra những lễ nghi tốn kém, cản trở sự phát triển của xã hội. </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2B341482-935F-CC94-607E-66696462702E}"/>
              </a:ext>
            </a:extLst>
          </p:cNvPr>
          <p:cNvCxnSpPr/>
          <p:nvPr/>
        </p:nvCxnSpPr>
        <p:spPr>
          <a:xfrm>
            <a:off x="7208874" y="1329070"/>
            <a:ext cx="0" cy="53548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1B66409-72D3-3FA5-47FC-37E5D2E341BF}"/>
              </a:ext>
            </a:extLst>
          </p:cNvPr>
          <p:cNvSpPr/>
          <p:nvPr/>
        </p:nvSpPr>
        <p:spPr>
          <a:xfrm>
            <a:off x="7496865" y="1642178"/>
            <a:ext cx="4609159" cy="2718693"/>
          </a:xfrm>
          <a:prstGeom prst="rect">
            <a:avLst/>
          </a:prstGeom>
        </p:spPr>
        <p:txBody>
          <a:bodyPr wrap="square">
            <a:spAutoFit/>
          </a:bodyPr>
          <a:lstStyle/>
          <a:p>
            <a:pPr marL="457200" indent="-457200" algn="just">
              <a:spcBef>
                <a:spcPts val="800"/>
              </a:spcBef>
              <a:spcAft>
                <a:spcPts val="800"/>
              </a:spcAft>
              <a:buAutoNum type="arabicPeriod"/>
            </a:pPr>
            <a:r>
              <a:rPr lang="vi-VN" sz="240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hlinkClick r:id="rId2" action="ppaction://hlinksldjump"/>
              </a:rPr>
              <a:t>Nguyên nhân </a:t>
            </a:r>
            <a:r>
              <a:rPr lang="vi-VN" sz="2400">
                <a:solidFill>
                  <a:srgbClr val="FF0000"/>
                </a:solidFill>
                <a:latin typeface="Times New Roman" panose="02020603050405020304" pitchFamily="18" charset="0"/>
                <a:cs typeface="Times New Roman" panose="02020603050405020304" pitchFamily="18" charset="0"/>
              </a:rPr>
              <a:t>bùng nổ các cuộc cải cách tôn giáo?</a:t>
            </a:r>
          </a:p>
          <a:p>
            <a:pPr marL="457200" indent="-457200" algn="just">
              <a:spcBef>
                <a:spcPts val="800"/>
              </a:spcBef>
              <a:spcAft>
                <a:spcPts val="800"/>
              </a:spcAft>
              <a:buAutoNum type="arabicPeriod"/>
            </a:pPr>
            <a:r>
              <a:rPr lang="vi-VN" sz="2400">
                <a:solidFill>
                  <a:srgbClr val="FF0000"/>
                </a:solidFill>
                <a:latin typeface="Times New Roman" panose="02020603050405020304" pitchFamily="18" charset="0"/>
                <a:cs typeface="Times New Roman" panose="02020603050405020304" pitchFamily="18" charset="0"/>
              </a:rPr>
              <a:t>Nội dung cơ bản của các cuộc cải cách tôn giáo?</a:t>
            </a:r>
          </a:p>
          <a:p>
            <a:pPr marL="457200" indent="-457200" algn="just">
              <a:spcBef>
                <a:spcPts val="800"/>
              </a:spcBef>
              <a:spcAft>
                <a:spcPts val="800"/>
              </a:spcAft>
              <a:buAutoNum type="arabicPeriod"/>
            </a:pPr>
            <a:r>
              <a:rPr lang="vi-VN" sz="2400">
                <a:solidFill>
                  <a:srgbClr val="FF0000"/>
                </a:solidFill>
                <a:latin typeface="Times New Roman" panose="02020603050405020304" pitchFamily="18" charset="0"/>
                <a:cs typeface="Times New Roman" panose="02020603050405020304" pitchFamily="18" charset="0"/>
              </a:rPr>
              <a:t>Tác động của các cuộc tôn giáo đối với xã hội Tây Âu?</a:t>
            </a:r>
          </a:p>
        </p:txBody>
      </p:sp>
      <p:sp>
        <p:nvSpPr>
          <p:cNvPr id="12" name="TextBox 11">
            <a:extLst>
              <a:ext uri="{FF2B5EF4-FFF2-40B4-BE49-F238E27FC236}">
                <a16:creationId xmlns:a16="http://schemas.microsoft.com/office/drawing/2014/main" id="{C267F6DB-F6AC-9A0A-2531-D96F353EF2FC}"/>
              </a:ext>
            </a:extLst>
          </p:cNvPr>
          <p:cNvSpPr txBox="1"/>
          <p:nvPr/>
        </p:nvSpPr>
        <p:spPr>
          <a:xfrm>
            <a:off x="85973" y="102861"/>
            <a:ext cx="12192001"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BÀI 3: PHONG TRÀO VĂN HOÁ PHỤC HƯNG VÀ CẢI CÁCH TÔN GIÁO</a:t>
            </a:r>
          </a:p>
        </p:txBody>
      </p:sp>
      <p:sp>
        <p:nvSpPr>
          <p:cNvPr id="13" name="Rectangle 12">
            <a:extLst>
              <a:ext uri="{FF2B5EF4-FFF2-40B4-BE49-F238E27FC236}">
                <a16:creationId xmlns:a16="http://schemas.microsoft.com/office/drawing/2014/main" id="{31C66419-AFA4-CDF1-8E80-8BC3B4B07228}"/>
              </a:ext>
            </a:extLst>
          </p:cNvPr>
          <p:cNvSpPr/>
          <p:nvPr/>
        </p:nvSpPr>
        <p:spPr>
          <a:xfrm>
            <a:off x="42981" y="4398496"/>
            <a:ext cx="3508288" cy="461665"/>
          </a:xfrm>
          <a:prstGeom prst="rect">
            <a:avLst/>
          </a:prstGeom>
        </p:spPr>
        <p:txBody>
          <a:bodyPr wrap="square">
            <a:spAutoFit/>
          </a:bodyPr>
          <a:lstStyle/>
          <a:p>
            <a:pPr algn="just">
              <a:spcBef>
                <a:spcPts val="800"/>
              </a:spcBef>
              <a:spcAft>
                <a:spcPts val="800"/>
              </a:spcAft>
            </a:pPr>
            <a:r>
              <a:rPr lang="en-US" sz="2400" b="1" i="1">
                <a:latin typeface="Times New Roman" panose="02020603050405020304" pitchFamily="18" charset="0"/>
                <a:cs typeface="Times New Roman" panose="02020603050405020304" pitchFamily="18" charset="0"/>
              </a:rPr>
              <a:t>* Nội dung: </a:t>
            </a:r>
            <a:endParaRPr lang="en-US" sz="2400" b="1" i="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4255C79-7E75-F8EA-55E4-A92640D3E72E}"/>
              </a:ext>
            </a:extLst>
          </p:cNvPr>
          <p:cNvSpPr/>
          <p:nvPr/>
        </p:nvSpPr>
        <p:spPr>
          <a:xfrm>
            <a:off x="85973" y="4960984"/>
            <a:ext cx="7165892" cy="830997"/>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Phê phán những hành vi không chuẩn mực, giáo lí giả dối của Giáo hội</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3CE3EF5-A852-9E83-EA0A-A92588826212}"/>
              </a:ext>
            </a:extLst>
          </p:cNvPr>
          <p:cNvSpPr/>
          <p:nvPr/>
        </p:nvSpPr>
        <p:spPr>
          <a:xfrm>
            <a:off x="42981" y="3429000"/>
            <a:ext cx="6974497" cy="830997"/>
          </a:xfrm>
          <a:prstGeom prst="rect">
            <a:avLst/>
          </a:prstGeom>
        </p:spPr>
        <p:txBody>
          <a:bodyPr wrap="square">
            <a:spAutoFit/>
          </a:bodyPr>
          <a:lstStyle/>
          <a:p>
            <a:pPr algn="just">
              <a:spcBef>
                <a:spcPts val="800"/>
              </a:spcBef>
              <a:spcAft>
                <a:spcPts val="800"/>
              </a:spcAft>
            </a:pPr>
            <a:r>
              <a:rPr lang="en-US" sz="2400">
                <a:latin typeface="Times New Roman" panose="02020603050405020304" pitchFamily="18" charset="0"/>
                <a:cs typeface="Times New Roman" panose="02020603050405020304" pitchFamily="18" charset="0"/>
                <a:sym typeface="Wingdings" panose="05000000000000000000" pitchFamily="2" charset="2"/>
              </a:rPr>
              <a:t></a:t>
            </a:r>
            <a:r>
              <a:rPr lang="vi-VN" sz="2400">
                <a:latin typeface="Times New Roman" panose="02020603050405020304" pitchFamily="18" charset="0"/>
                <a:cs typeface="Times New Roman" panose="02020603050405020304" pitchFamily="18" charset="0"/>
                <a:sym typeface="Wingdings" panose="05000000000000000000" pitchFamily="2" charset="2"/>
              </a:rPr>
              <a:t> Phong trào cải cách tôn giáo bùng nổ khắp các nước Tây Âu, mở đầu ở Đức và Thuỵ sĩ</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7E2E449-DEF1-E3F0-4D71-F02C95239711}"/>
              </a:ext>
            </a:extLst>
          </p:cNvPr>
          <p:cNvSpPr/>
          <p:nvPr/>
        </p:nvSpPr>
        <p:spPr>
          <a:xfrm>
            <a:off x="120826" y="5959615"/>
            <a:ext cx="7165892" cy="461665"/>
          </a:xfrm>
          <a:prstGeom prst="rect">
            <a:avLst/>
          </a:prstGeom>
        </p:spPr>
        <p:txBody>
          <a:bodyPr wrap="square">
            <a:spAutoFit/>
          </a:bodyPr>
          <a:lstStyle/>
          <a:p>
            <a:pPr algn="just">
              <a:spcBef>
                <a:spcPts val="800"/>
              </a:spcBef>
              <a:spcAft>
                <a:spcPts val="800"/>
              </a:spcAft>
            </a:pPr>
            <a:r>
              <a:rPr lang="vi-VN" sz="2400">
                <a:latin typeface="Times New Roman" panose="02020603050405020304" pitchFamily="18" charset="0"/>
                <a:cs typeface="Times New Roman" panose="02020603050405020304" pitchFamily="18" charset="0"/>
              </a:rPr>
              <a:t>- Bãi bỏ các hủ tục, lễ nghi phiền toái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90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2" grpId="0"/>
      <p:bldP spid="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2949</TotalTime>
  <Words>1545</Words>
  <Application>Microsoft Office PowerPoint</Application>
  <PresentationFormat>Widescreen</PresentationFormat>
  <Paragraphs>114</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       BÀI 3: PHONG TRÀO VĂN HÓA PHỤC HƯNG VÀ CẢI CÁCH TÔN GIÁO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Anh Tú</cp:lastModifiedBy>
  <cp:revision>200</cp:revision>
  <dcterms:created xsi:type="dcterms:W3CDTF">2021-07-25T09:08:06Z</dcterms:created>
  <dcterms:modified xsi:type="dcterms:W3CDTF">2025-10-28T07:48:05Z</dcterms:modified>
</cp:coreProperties>
</file>