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9" r:id="rId2"/>
    <p:sldId id="391" r:id="rId3"/>
    <p:sldId id="392" r:id="rId4"/>
    <p:sldId id="393" r:id="rId5"/>
    <p:sldId id="395" r:id="rId6"/>
    <p:sldId id="485" r:id="rId7"/>
    <p:sldId id="477" r:id="rId8"/>
    <p:sldId id="390" r:id="rId9"/>
    <p:sldId id="488" r:id="rId10"/>
    <p:sldId id="487" r:id="rId11"/>
    <p:sldId id="452" r:id="rId12"/>
    <p:sldId id="457" r:id="rId13"/>
    <p:sldId id="458" r:id="rId14"/>
    <p:sldId id="462" r:id="rId15"/>
    <p:sldId id="451" r:id="rId16"/>
    <p:sldId id="483" r:id="rId17"/>
    <p:sldId id="475" r:id="rId18"/>
    <p:sldId id="476" r:id="rId19"/>
    <p:sldId id="464" r:id="rId20"/>
    <p:sldId id="467" r:id="rId21"/>
    <p:sldId id="470" r:id="rId22"/>
    <p:sldId id="46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37F46"/>
    <a:srgbClr val="004200"/>
    <a:srgbClr val="000066"/>
    <a:srgbClr val="CC3300"/>
    <a:srgbClr val="262698"/>
    <a:srgbClr val="F3D7F2"/>
    <a:srgbClr val="CCFFFF"/>
    <a:srgbClr val="CC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36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9T03:29:52.32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9T03:29:53.06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36,'0'-6,"6"-2,9 0,7 2,7 1,-1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9T03:29:53.49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9A8B2-0818-4DE5-9C5C-A8B4F38BD068}"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5E083-3F6E-4F1C-9AA7-297C4DD7E1F2}" type="slidenum">
              <a:rPr lang="en-US" smtClean="0"/>
              <a:t>‹#›</a:t>
            </a:fld>
            <a:endParaRPr lang="en-US"/>
          </a:p>
        </p:txBody>
      </p:sp>
    </p:spTree>
    <p:extLst>
      <p:ext uri="{BB962C8B-B14F-4D97-AF65-F5344CB8AC3E}">
        <p14:creationId xmlns:p14="http://schemas.microsoft.com/office/powerpoint/2010/main" val="418544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9A8B2-0818-4DE5-9C5C-A8B4F38BD068}"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5E083-3F6E-4F1C-9AA7-297C4DD7E1F2}" type="slidenum">
              <a:rPr lang="en-US" smtClean="0"/>
              <a:t>‹#›</a:t>
            </a:fld>
            <a:endParaRPr lang="en-US"/>
          </a:p>
        </p:txBody>
      </p:sp>
    </p:spTree>
    <p:extLst>
      <p:ext uri="{BB962C8B-B14F-4D97-AF65-F5344CB8AC3E}">
        <p14:creationId xmlns:p14="http://schemas.microsoft.com/office/powerpoint/2010/main" val="220279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9A8B2-0818-4DE5-9C5C-A8B4F38BD068}"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5E083-3F6E-4F1C-9AA7-297C4DD7E1F2}" type="slidenum">
              <a:rPr lang="en-US" smtClean="0"/>
              <a:t>‹#›</a:t>
            </a:fld>
            <a:endParaRPr lang="en-US"/>
          </a:p>
        </p:txBody>
      </p:sp>
    </p:spTree>
    <p:extLst>
      <p:ext uri="{BB962C8B-B14F-4D97-AF65-F5344CB8AC3E}">
        <p14:creationId xmlns:p14="http://schemas.microsoft.com/office/powerpoint/2010/main" val="325625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9A8B2-0818-4DE5-9C5C-A8B4F38BD068}"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5E083-3F6E-4F1C-9AA7-297C4DD7E1F2}" type="slidenum">
              <a:rPr lang="en-US" smtClean="0"/>
              <a:t>‹#›</a:t>
            </a:fld>
            <a:endParaRPr lang="en-US"/>
          </a:p>
        </p:txBody>
      </p:sp>
    </p:spTree>
    <p:extLst>
      <p:ext uri="{BB962C8B-B14F-4D97-AF65-F5344CB8AC3E}">
        <p14:creationId xmlns:p14="http://schemas.microsoft.com/office/powerpoint/2010/main" val="404330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9A8B2-0818-4DE5-9C5C-A8B4F38BD068}"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5E083-3F6E-4F1C-9AA7-297C4DD7E1F2}" type="slidenum">
              <a:rPr lang="en-US" smtClean="0"/>
              <a:t>‹#›</a:t>
            </a:fld>
            <a:endParaRPr lang="en-US"/>
          </a:p>
        </p:txBody>
      </p:sp>
    </p:spTree>
    <p:extLst>
      <p:ext uri="{BB962C8B-B14F-4D97-AF65-F5344CB8AC3E}">
        <p14:creationId xmlns:p14="http://schemas.microsoft.com/office/powerpoint/2010/main" val="23617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9A8B2-0818-4DE5-9C5C-A8B4F38BD068}"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5E083-3F6E-4F1C-9AA7-297C4DD7E1F2}" type="slidenum">
              <a:rPr lang="en-US" smtClean="0"/>
              <a:t>‹#›</a:t>
            </a:fld>
            <a:endParaRPr lang="en-US"/>
          </a:p>
        </p:txBody>
      </p:sp>
    </p:spTree>
    <p:extLst>
      <p:ext uri="{BB962C8B-B14F-4D97-AF65-F5344CB8AC3E}">
        <p14:creationId xmlns:p14="http://schemas.microsoft.com/office/powerpoint/2010/main" val="32558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9A8B2-0818-4DE5-9C5C-A8B4F38BD068}"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5E083-3F6E-4F1C-9AA7-297C4DD7E1F2}" type="slidenum">
              <a:rPr lang="en-US" smtClean="0"/>
              <a:t>‹#›</a:t>
            </a:fld>
            <a:endParaRPr lang="en-US"/>
          </a:p>
        </p:txBody>
      </p:sp>
    </p:spTree>
    <p:extLst>
      <p:ext uri="{BB962C8B-B14F-4D97-AF65-F5344CB8AC3E}">
        <p14:creationId xmlns:p14="http://schemas.microsoft.com/office/powerpoint/2010/main" val="22565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9A8B2-0818-4DE5-9C5C-A8B4F38BD068}"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5E083-3F6E-4F1C-9AA7-297C4DD7E1F2}" type="slidenum">
              <a:rPr lang="en-US" smtClean="0"/>
              <a:t>‹#›</a:t>
            </a:fld>
            <a:endParaRPr lang="en-US"/>
          </a:p>
        </p:txBody>
      </p:sp>
    </p:spTree>
    <p:extLst>
      <p:ext uri="{BB962C8B-B14F-4D97-AF65-F5344CB8AC3E}">
        <p14:creationId xmlns:p14="http://schemas.microsoft.com/office/powerpoint/2010/main" val="400359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9A8B2-0818-4DE5-9C5C-A8B4F38BD068}"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15E083-3F6E-4F1C-9AA7-297C4DD7E1F2}" type="slidenum">
              <a:rPr lang="en-US" smtClean="0"/>
              <a:t>‹#›</a:t>
            </a:fld>
            <a:endParaRPr lang="en-US"/>
          </a:p>
        </p:txBody>
      </p:sp>
    </p:spTree>
    <p:extLst>
      <p:ext uri="{BB962C8B-B14F-4D97-AF65-F5344CB8AC3E}">
        <p14:creationId xmlns:p14="http://schemas.microsoft.com/office/powerpoint/2010/main" val="428276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9A8B2-0818-4DE5-9C5C-A8B4F38BD068}"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5E083-3F6E-4F1C-9AA7-297C4DD7E1F2}" type="slidenum">
              <a:rPr lang="en-US" smtClean="0"/>
              <a:t>‹#›</a:t>
            </a:fld>
            <a:endParaRPr lang="en-US"/>
          </a:p>
        </p:txBody>
      </p:sp>
    </p:spTree>
    <p:extLst>
      <p:ext uri="{BB962C8B-B14F-4D97-AF65-F5344CB8AC3E}">
        <p14:creationId xmlns:p14="http://schemas.microsoft.com/office/powerpoint/2010/main" val="206927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9A8B2-0818-4DE5-9C5C-A8B4F38BD068}"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5E083-3F6E-4F1C-9AA7-297C4DD7E1F2}" type="slidenum">
              <a:rPr lang="en-US" smtClean="0"/>
              <a:t>‹#›</a:t>
            </a:fld>
            <a:endParaRPr lang="en-US"/>
          </a:p>
        </p:txBody>
      </p:sp>
    </p:spTree>
    <p:extLst>
      <p:ext uri="{BB962C8B-B14F-4D97-AF65-F5344CB8AC3E}">
        <p14:creationId xmlns:p14="http://schemas.microsoft.com/office/powerpoint/2010/main" val="402026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9A8B2-0818-4DE5-9C5C-A8B4F38BD068}" type="datetimeFigureOut">
              <a:rPr lang="en-US" smtClean="0"/>
              <a:t>10/28/2025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5E083-3F6E-4F1C-9AA7-297C4DD7E1F2}" type="slidenum">
              <a:rPr lang="en-US" smtClean="0"/>
              <a:t>‹#›</a:t>
            </a:fld>
            <a:endParaRPr lang="en-US"/>
          </a:p>
        </p:txBody>
      </p:sp>
    </p:spTree>
    <p:extLst>
      <p:ext uri="{BB962C8B-B14F-4D97-AF65-F5344CB8AC3E}">
        <p14:creationId xmlns:p14="http://schemas.microsoft.com/office/powerpoint/2010/main" val="3064507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ustomXml" Target="../ink/ink1.xml"/><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6.xml"/><Relationship Id="rId11" Type="http://schemas.openxmlformats.org/officeDocument/2006/relationships/image" Target="../media/image13.jpg"/><Relationship Id="rId5" Type="http://schemas.openxmlformats.org/officeDocument/2006/relationships/customXml" Target="../ink/ink2.xml"/><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customXml" Target="../ink/ink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7.xml"/><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image" Target="../media/image3.png"/><Relationship Id="rId10" Type="http://schemas.openxmlformats.org/officeDocument/2006/relationships/slide" Target="slide5.xml"/><Relationship Id="rId4" Type="http://schemas.openxmlformats.org/officeDocument/2006/relationships/image" Target="../media/image2.png"/><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D018241-17C0-E2FA-0121-40BB6C151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72" t="3810" r="7001" b="7047"/>
          <a:stretch>
            <a:fillRect/>
          </a:stretch>
        </p:blipFill>
        <p:spPr bwMode="auto">
          <a:xfrm>
            <a:off x="0" y="1905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2">
            <a:extLst>
              <a:ext uri="{FF2B5EF4-FFF2-40B4-BE49-F238E27FC236}">
                <a16:creationId xmlns:a16="http://schemas.microsoft.com/office/drawing/2014/main" id="{2011DFDB-6620-FF62-144C-25B014BB9AD8}"/>
              </a:ext>
            </a:extLst>
          </p:cNvPr>
          <p:cNvSpPr txBox="1">
            <a:spLocks noChangeArrowheads="1"/>
          </p:cNvSpPr>
          <p:nvPr/>
        </p:nvSpPr>
        <p:spPr bwMode="auto">
          <a:xfrm>
            <a:off x="282575" y="1466850"/>
            <a:ext cx="7207250" cy="1877437"/>
          </a:xfrm>
          <a:prstGeom prst="rect">
            <a:avLst/>
          </a:prstGeom>
          <a:noFill/>
          <a:ln w="9525">
            <a:noFill/>
            <a:miter lim="800000"/>
            <a:headEnd/>
            <a:tailEnd/>
          </a:ln>
          <a:effectLst/>
        </p:spPr>
        <p:txBody>
          <a:bodyPr>
            <a:spAutoFit/>
          </a:bodyPr>
          <a:lstStyle/>
          <a:p>
            <a:pPr algn="ctr" eaLnBrk="1" hangingPunct="1">
              <a:spcBef>
                <a:spcPts val="2400"/>
              </a:spcBef>
              <a:defRPr/>
            </a:pPr>
            <a:r>
              <a:rPr lang="en-US" sz="4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 MỪNG </a:t>
            </a:r>
          </a:p>
          <a:p>
            <a:pPr algn="ctr" eaLnBrk="1" hangingPunct="1">
              <a:spcBef>
                <a:spcPts val="2400"/>
              </a:spcBef>
              <a:defRPr/>
            </a:pPr>
            <a:r>
              <a:rPr lang="en-US" sz="4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 EM HỌC SINH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endCondLst>
                                    <p:cond evt="onNext" delay="0">
                                      <p:tgtEl>
                                        <p:sldTgt/>
                                      </p:tgtEl>
                                    </p:cond>
                                  </p:endCondLst>
                                  <p:iterate type="wd">
                                    <p:tmPct val="0"/>
                                  </p:iterate>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665FD-8464-A47E-E178-704803973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78" y="-129208"/>
            <a:ext cx="2657269" cy="322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B3A9945F-400D-5BF5-4367-95DCF53A3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897" y="-1"/>
            <a:ext cx="3215190" cy="309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aravel Bồ Đào Nha Hình ảnh Sẵn có - Tải xuống Hình ảnh Ngay bây giờ - Tàu  thám hiểu caravel, Biển, Business Finance and Industry - iStock">
            <a:extLst>
              <a:ext uri="{FF2B5EF4-FFF2-40B4-BE49-F238E27FC236}">
                <a16:creationId xmlns:a16="http://schemas.microsoft.com/office/drawing/2014/main" id="{1E047F23-8A44-2908-A090-969161BC8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713" y="3339548"/>
            <a:ext cx="5307495" cy="340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22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6734E12-90D1-9D77-FC60-C3CD41EC8B36}"/>
              </a:ext>
            </a:extLst>
          </p:cNvPr>
          <p:cNvSpPr/>
          <p:nvPr/>
        </p:nvSpPr>
        <p:spPr>
          <a:xfrm>
            <a:off x="0" y="171606"/>
            <a:ext cx="8865704" cy="339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nl-NL" sz="2600" b="1">
                <a:solidFill>
                  <a:srgbClr val="FF0000"/>
                </a:solidFill>
                <a:latin typeface="Times New Roman" pitchFamily="18" charset="0"/>
                <a:cs typeface="Times New Roman" pitchFamily="18" charset="0"/>
              </a:rPr>
              <a:t>2. </a:t>
            </a:r>
            <a:r>
              <a:rPr lang="nl-NL" sz="2600" b="1" dirty="0">
                <a:solidFill>
                  <a:srgbClr val="FF0000"/>
                </a:solidFill>
                <a:latin typeface="Times New Roman" pitchFamily="18" charset="0"/>
                <a:cs typeface="Times New Roman" pitchFamily="18" charset="0"/>
              </a:rPr>
              <a:t>Các cuộc phát kiến địa lí lớn trên thế giới</a:t>
            </a:r>
            <a:endParaRPr lang="vi-VN" sz="2600" dirty="0">
              <a:solidFill>
                <a:srgbClr val="FF0000"/>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58A7F9ED-FBAF-4CD6-E517-696026EFD394}"/>
              </a:ext>
            </a:extLst>
          </p:cNvPr>
          <p:cNvSpPr txBox="1"/>
          <p:nvPr/>
        </p:nvSpPr>
        <p:spPr>
          <a:xfrm>
            <a:off x="1" y="776004"/>
            <a:ext cx="8865703" cy="492443"/>
          </a:xfrm>
          <a:prstGeom prst="rect">
            <a:avLst/>
          </a:prstGeom>
          <a:noFill/>
        </p:spPr>
        <p:txBody>
          <a:bodyPr wrap="square">
            <a:spAutoFit/>
          </a:bodyPr>
          <a:lstStyle/>
          <a:p>
            <a:pPr algn="just"/>
            <a:r>
              <a:rPr lang="nl-NL"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Năm</a:t>
            </a:r>
            <a:r>
              <a:rPr lang="en-US" sz="2600" b="1" dirty="0">
                <a:solidFill>
                  <a:srgbClr val="0000FF"/>
                </a:solidFill>
                <a:latin typeface="Times New Roman" panose="02020603050405020304" pitchFamily="18" charset="0"/>
                <a:cs typeface="Times New Roman" panose="02020603050405020304" pitchFamily="18" charset="0"/>
              </a:rPr>
              <a:t> 1487</a:t>
            </a:r>
            <a:r>
              <a:rPr lang="en-US" sz="2600" b="1">
                <a:solidFill>
                  <a:srgbClr val="0000FF"/>
                </a:solidFill>
                <a:latin typeface="Times New Roman" panose="02020603050405020304" pitchFamily="18" charset="0"/>
                <a:cs typeface="Times New Roman" panose="02020603050405020304" pitchFamily="18" charset="0"/>
              </a:rPr>
              <a:t>, </a:t>
            </a:r>
            <a:endParaRPr lang="en-US" sz="2600" b="1" dirty="0">
              <a:solidFill>
                <a:srgbClr val="0000FF"/>
              </a:solidFill>
              <a:latin typeface="Times New Roman" panose="02020603050405020304" pitchFamily="18" charset="0"/>
              <a:cs typeface="Times New Roman" panose="02020603050405020304" pitchFamily="18" charset="0"/>
            </a:endParaRPr>
          </a:p>
        </p:txBody>
      </p:sp>
      <p:grpSp>
        <p:nvGrpSpPr>
          <p:cNvPr id="55" name="Group 54">
            <a:extLst>
              <a:ext uri="{FF2B5EF4-FFF2-40B4-BE49-F238E27FC236}">
                <a16:creationId xmlns:a16="http://schemas.microsoft.com/office/drawing/2014/main" id="{AC124444-37DB-0598-AFE1-B39DCDDCF6E8}"/>
              </a:ext>
            </a:extLst>
          </p:cNvPr>
          <p:cNvGrpSpPr/>
          <p:nvPr/>
        </p:nvGrpSpPr>
        <p:grpSpPr>
          <a:xfrm>
            <a:off x="5525781" y="4783842"/>
            <a:ext cx="62640" cy="119520"/>
            <a:chOff x="5525781" y="4783842"/>
            <a:chExt cx="62640" cy="11952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52" name="Ink 51">
                  <a:extLst>
                    <a:ext uri="{FF2B5EF4-FFF2-40B4-BE49-F238E27FC236}">
                      <a16:creationId xmlns:a16="http://schemas.microsoft.com/office/drawing/2014/main" id="{7DD22EE2-BE58-958E-1121-5FC34F53EF6F}"/>
                    </a:ext>
                  </a:extLst>
                </p14:cNvPr>
                <p14:cNvContentPartPr/>
                <p14:nvPr/>
              </p14:nvContentPartPr>
              <p14:xfrm>
                <a:off x="5552421" y="4863402"/>
                <a:ext cx="360" cy="360"/>
              </p14:xfrm>
            </p:contentPart>
          </mc:Choice>
          <mc:Fallback xmlns="">
            <p:pic>
              <p:nvPicPr>
                <p:cNvPr id="52" name="Ink 51">
                  <a:extLst>
                    <a:ext uri="{FF2B5EF4-FFF2-40B4-BE49-F238E27FC236}">
                      <a16:creationId xmlns:a16="http://schemas.microsoft.com/office/drawing/2014/main" id="{7DD22EE2-BE58-958E-1121-5FC34F53EF6F}"/>
                    </a:ext>
                  </a:extLst>
                </p:cNvPr>
                <p:cNvPicPr/>
                <p:nvPr/>
              </p:nvPicPr>
              <p:blipFill>
                <a:blip r:embed="rId4"/>
                <a:stretch>
                  <a:fillRect/>
                </a:stretch>
              </p:blipFill>
              <p:spPr>
                <a:xfrm>
                  <a:off x="5534421" y="475540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53" name="Ink 52">
                  <a:extLst>
                    <a:ext uri="{FF2B5EF4-FFF2-40B4-BE49-F238E27FC236}">
                      <a16:creationId xmlns:a16="http://schemas.microsoft.com/office/drawing/2014/main" id="{ED19B91D-8AD8-AD43-BAA4-CAA5FA88F37E}"/>
                    </a:ext>
                  </a:extLst>
                </p14:cNvPr>
                <p14:cNvContentPartPr/>
                <p14:nvPr/>
              </p14:nvContentPartPr>
              <p14:xfrm>
                <a:off x="5552421" y="4783842"/>
                <a:ext cx="36000" cy="13320"/>
              </p14:xfrm>
            </p:contentPart>
          </mc:Choice>
          <mc:Fallback xmlns="">
            <p:pic>
              <p:nvPicPr>
                <p:cNvPr id="53" name="Ink 52">
                  <a:extLst>
                    <a:ext uri="{FF2B5EF4-FFF2-40B4-BE49-F238E27FC236}">
                      <a16:creationId xmlns:a16="http://schemas.microsoft.com/office/drawing/2014/main" id="{ED19B91D-8AD8-AD43-BAA4-CAA5FA88F37E}"/>
                    </a:ext>
                  </a:extLst>
                </p:cNvPr>
                <p:cNvPicPr/>
                <p:nvPr/>
              </p:nvPicPr>
              <p:blipFill>
                <a:blip r:embed="rId8"/>
                <a:stretch>
                  <a:fillRect/>
                </a:stretch>
              </p:blipFill>
              <p:spPr>
                <a:xfrm>
                  <a:off x="5534421" y="4676202"/>
                  <a:ext cx="71640" cy="228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54" name="Ink 53">
                  <a:extLst>
                    <a:ext uri="{FF2B5EF4-FFF2-40B4-BE49-F238E27FC236}">
                      <a16:creationId xmlns:a16="http://schemas.microsoft.com/office/drawing/2014/main" id="{DE3A6BBC-1D34-DA7D-F9ED-900D05233F6E}"/>
                    </a:ext>
                  </a:extLst>
                </p14:cNvPr>
                <p14:cNvContentPartPr/>
                <p14:nvPr/>
              </p14:nvContentPartPr>
              <p14:xfrm>
                <a:off x="5525781" y="4903002"/>
                <a:ext cx="360" cy="360"/>
              </p14:xfrm>
            </p:contentPart>
          </mc:Choice>
          <mc:Fallback xmlns="">
            <p:pic>
              <p:nvPicPr>
                <p:cNvPr id="54" name="Ink 53">
                  <a:extLst>
                    <a:ext uri="{FF2B5EF4-FFF2-40B4-BE49-F238E27FC236}">
                      <a16:creationId xmlns:a16="http://schemas.microsoft.com/office/drawing/2014/main" id="{DE3A6BBC-1D34-DA7D-F9ED-900D05233F6E}"/>
                    </a:ext>
                  </a:extLst>
                </p:cNvPr>
                <p:cNvPicPr/>
                <p:nvPr/>
              </p:nvPicPr>
              <p:blipFill>
                <a:blip r:embed="rId10"/>
                <a:stretch>
                  <a:fillRect/>
                </a:stretch>
              </p:blipFill>
              <p:spPr>
                <a:xfrm>
                  <a:off x="5507781" y="4795002"/>
                  <a:ext cx="36000" cy="216000"/>
                </a:xfrm>
                <a:prstGeom prst="rect">
                  <a:avLst/>
                </a:prstGeom>
              </p:spPr>
            </p:pic>
          </mc:Fallback>
        </mc:AlternateContent>
      </p:grpSp>
      <p:pic>
        <p:nvPicPr>
          <p:cNvPr id="16" name="object 2">
            <a:extLst>
              <a:ext uri="{FF2B5EF4-FFF2-40B4-BE49-F238E27FC236}">
                <a16:creationId xmlns:a16="http://schemas.microsoft.com/office/drawing/2014/main" id="{488327C4-2C5E-9527-56E2-7F9FFF97CC28}"/>
              </a:ext>
            </a:extLst>
          </p:cNvPr>
          <p:cNvPicPr/>
          <p:nvPr/>
        </p:nvPicPr>
        <p:blipFill>
          <a:blip r:embed="rId11" cstate="print"/>
          <a:stretch>
            <a:fillRect/>
          </a:stretch>
        </p:blipFill>
        <p:spPr>
          <a:xfrm>
            <a:off x="2387124" y="1818861"/>
            <a:ext cx="6771861" cy="5039139"/>
          </a:xfrm>
          <a:prstGeom prst="rect">
            <a:avLst/>
          </a:prstGeom>
          <a:ln w="28575">
            <a:solidFill>
              <a:schemeClr val="tx1"/>
            </a:solidFill>
          </a:ln>
        </p:spPr>
      </p:pic>
      <p:sp>
        <p:nvSpPr>
          <p:cNvPr id="20" name="Rectangle 19">
            <a:extLst>
              <a:ext uri="{FF2B5EF4-FFF2-40B4-BE49-F238E27FC236}">
                <a16:creationId xmlns:a16="http://schemas.microsoft.com/office/drawing/2014/main" id="{6BECD520-BBF2-B8BC-70B0-20036A59D3FF}"/>
              </a:ext>
            </a:extLst>
          </p:cNvPr>
          <p:cNvSpPr/>
          <p:nvPr/>
        </p:nvSpPr>
        <p:spPr>
          <a:xfrm>
            <a:off x="4777854" y="3032976"/>
            <a:ext cx="833233" cy="745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Times New Roman" panose="02020603050405020304" pitchFamily="18" charset="0"/>
                <a:cs typeface="Times New Roman" panose="02020603050405020304" pitchFamily="18" charset="0"/>
              </a:rPr>
              <a:t>BỒ </a:t>
            </a:r>
          </a:p>
          <a:p>
            <a:pPr algn="ctr"/>
            <a:r>
              <a:rPr lang="en-US" sz="1000" b="1" dirty="0">
                <a:solidFill>
                  <a:schemeClr val="tx1"/>
                </a:solidFill>
                <a:latin typeface="Times New Roman" panose="02020603050405020304" pitchFamily="18" charset="0"/>
                <a:cs typeface="Times New Roman" panose="02020603050405020304" pitchFamily="18" charset="0"/>
              </a:rPr>
              <a:t>       ĐÀO</a:t>
            </a:r>
          </a:p>
          <a:p>
            <a:pPr algn="ctr"/>
            <a:r>
              <a:rPr lang="en-US" sz="1000" b="1" dirty="0">
                <a:solidFill>
                  <a:schemeClr val="tx1"/>
                </a:solidFill>
                <a:latin typeface="Times New Roman" panose="02020603050405020304" pitchFamily="18" charset="0"/>
                <a:cs typeface="Times New Roman" panose="02020603050405020304" pitchFamily="18" charset="0"/>
              </a:rPr>
              <a:t>           NHA</a:t>
            </a:r>
          </a:p>
        </p:txBody>
      </p:sp>
      <p:sp>
        <p:nvSpPr>
          <p:cNvPr id="5" name="Freeform: Shape 4">
            <a:extLst>
              <a:ext uri="{FF2B5EF4-FFF2-40B4-BE49-F238E27FC236}">
                <a16:creationId xmlns:a16="http://schemas.microsoft.com/office/drawing/2014/main" id="{2C42C638-DA5D-C12F-4837-BD98A28F97D8}"/>
              </a:ext>
            </a:extLst>
          </p:cNvPr>
          <p:cNvSpPr/>
          <p:nvPr/>
        </p:nvSpPr>
        <p:spPr>
          <a:xfrm>
            <a:off x="5174874" y="3538324"/>
            <a:ext cx="404291" cy="980782"/>
          </a:xfrm>
          <a:custGeom>
            <a:avLst/>
            <a:gdLst>
              <a:gd name="connsiteX0" fmla="*/ 192256 w 404291"/>
              <a:gd name="connsiteY0" fmla="*/ 0 h 980782"/>
              <a:gd name="connsiteX1" fmla="*/ 72987 w 404291"/>
              <a:gd name="connsiteY1" fmla="*/ 291548 h 980782"/>
              <a:gd name="connsiteX2" fmla="*/ 6726 w 404291"/>
              <a:gd name="connsiteY2" fmla="*/ 490330 h 980782"/>
              <a:gd name="connsiteX3" fmla="*/ 6726 w 404291"/>
              <a:gd name="connsiteY3" fmla="*/ 649356 h 980782"/>
              <a:gd name="connsiteX4" fmla="*/ 46483 w 404291"/>
              <a:gd name="connsiteY4" fmla="*/ 808382 h 980782"/>
              <a:gd name="connsiteX5" fmla="*/ 165752 w 404291"/>
              <a:gd name="connsiteY5" fmla="*/ 940904 h 980782"/>
              <a:gd name="connsiteX6" fmla="*/ 258517 w 404291"/>
              <a:gd name="connsiteY6" fmla="*/ 980661 h 980782"/>
              <a:gd name="connsiteX7" fmla="*/ 404291 w 404291"/>
              <a:gd name="connsiteY7" fmla="*/ 954156 h 980782"/>
              <a:gd name="connsiteX8" fmla="*/ 404291 w 404291"/>
              <a:gd name="connsiteY8" fmla="*/ 954156 h 980782"/>
              <a:gd name="connsiteX9" fmla="*/ 404291 w 404291"/>
              <a:gd name="connsiteY9" fmla="*/ 954156 h 98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291" h="980782">
                <a:moveTo>
                  <a:pt x="192256" y="0"/>
                </a:moveTo>
                <a:cubicBezTo>
                  <a:pt x="148082" y="104913"/>
                  <a:pt x="103909" y="209826"/>
                  <a:pt x="72987" y="291548"/>
                </a:cubicBezTo>
                <a:cubicBezTo>
                  <a:pt x="42065" y="373270"/>
                  <a:pt x="17769" y="430695"/>
                  <a:pt x="6726" y="490330"/>
                </a:cubicBezTo>
                <a:cubicBezTo>
                  <a:pt x="-4317" y="549965"/>
                  <a:pt x="100" y="596347"/>
                  <a:pt x="6726" y="649356"/>
                </a:cubicBezTo>
                <a:cubicBezTo>
                  <a:pt x="13352" y="702365"/>
                  <a:pt x="19979" y="759791"/>
                  <a:pt x="46483" y="808382"/>
                </a:cubicBezTo>
                <a:cubicBezTo>
                  <a:pt x="72987" y="856973"/>
                  <a:pt x="130413" y="912191"/>
                  <a:pt x="165752" y="940904"/>
                </a:cubicBezTo>
                <a:cubicBezTo>
                  <a:pt x="201091" y="969617"/>
                  <a:pt x="218761" y="978452"/>
                  <a:pt x="258517" y="980661"/>
                </a:cubicBezTo>
                <a:cubicBezTo>
                  <a:pt x="298273" y="982870"/>
                  <a:pt x="404291" y="954156"/>
                  <a:pt x="404291" y="954156"/>
                </a:cubicBezTo>
                <a:lnTo>
                  <a:pt x="404291" y="954156"/>
                </a:lnTo>
                <a:lnTo>
                  <a:pt x="404291" y="954156"/>
                </a:lnTo>
              </a:path>
            </a:pathLst>
          </a:custGeom>
          <a:noFill/>
          <a:ln w="38100">
            <a:solidFill>
              <a:srgbClr val="262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E77C5C8-AC0F-93FD-A685-680D0AA2D032}"/>
              </a:ext>
            </a:extLst>
          </p:cNvPr>
          <p:cNvSpPr/>
          <p:nvPr/>
        </p:nvSpPr>
        <p:spPr>
          <a:xfrm>
            <a:off x="5611087" y="5434417"/>
            <a:ext cx="976270" cy="250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solidFill>
                  <a:schemeClr val="tx1"/>
                </a:solidFill>
                <a:latin typeface="Times New Roman" panose="02020603050405020304" pitchFamily="18" charset="0"/>
                <a:cs typeface="Times New Roman" panose="02020603050405020304" pitchFamily="18" charset="0"/>
              </a:rPr>
              <a:t>Mũi</a:t>
            </a:r>
            <a:r>
              <a:rPr lang="en-US" sz="1000" b="1" dirty="0">
                <a:solidFill>
                  <a:schemeClr val="tx1"/>
                </a:solidFill>
                <a:latin typeface="Times New Roman" panose="02020603050405020304" pitchFamily="18" charset="0"/>
                <a:cs typeface="Times New Roman" panose="02020603050405020304" pitchFamily="18" charset="0"/>
              </a:rPr>
              <a:t> </a:t>
            </a:r>
            <a:r>
              <a:rPr lang="en-US" sz="1000" b="1" dirty="0" err="1">
                <a:solidFill>
                  <a:schemeClr val="tx1"/>
                </a:solidFill>
                <a:latin typeface="Times New Roman" panose="02020603050405020304" pitchFamily="18" charset="0"/>
                <a:cs typeface="Times New Roman" panose="02020603050405020304" pitchFamily="18" charset="0"/>
              </a:rPr>
              <a:t>hảo</a:t>
            </a:r>
            <a:r>
              <a:rPr lang="en-US" sz="1000" b="1" dirty="0">
                <a:solidFill>
                  <a:schemeClr val="tx1"/>
                </a:solidFill>
                <a:latin typeface="Times New Roman" panose="02020603050405020304" pitchFamily="18" charset="0"/>
                <a:cs typeface="Times New Roman" panose="02020603050405020304" pitchFamily="18" charset="0"/>
              </a:rPr>
              <a:t> </a:t>
            </a:r>
            <a:r>
              <a:rPr lang="en-US" sz="1000" b="1" dirty="0" err="1">
                <a:solidFill>
                  <a:schemeClr val="tx1"/>
                </a:solidFill>
                <a:latin typeface="Times New Roman" panose="02020603050405020304" pitchFamily="18" charset="0"/>
                <a:cs typeface="Times New Roman" panose="02020603050405020304" pitchFamily="18" charset="0"/>
              </a:rPr>
              <a:t>vọng</a:t>
            </a:r>
            <a:endParaRPr lang="en-US" sz="1000" b="1" dirty="0">
              <a:solidFill>
                <a:schemeClr val="tx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5CF25A4-350E-A33D-16DF-27729CA53565}"/>
              </a:ext>
            </a:extLst>
          </p:cNvPr>
          <p:cNvPicPr>
            <a:picLocks noChangeAspect="1"/>
          </p:cNvPicPr>
          <p:nvPr/>
        </p:nvPicPr>
        <p:blipFill>
          <a:blip r:embed="rId12"/>
          <a:stretch>
            <a:fillRect/>
          </a:stretch>
        </p:blipFill>
        <p:spPr>
          <a:xfrm>
            <a:off x="7821015" y="2233269"/>
            <a:ext cx="1324101" cy="1572790"/>
          </a:xfrm>
          <a:prstGeom prst="rect">
            <a:avLst/>
          </a:prstGeom>
        </p:spPr>
      </p:pic>
      <p:sp>
        <p:nvSpPr>
          <p:cNvPr id="18" name="Rectangle 6">
            <a:extLst>
              <a:ext uri="{FF2B5EF4-FFF2-40B4-BE49-F238E27FC236}">
                <a16:creationId xmlns:a16="http://schemas.microsoft.com/office/drawing/2014/main" id="{B24DB30B-2914-D62F-851B-691933A4F342}"/>
              </a:ext>
            </a:extLst>
          </p:cNvPr>
          <p:cNvSpPr>
            <a:spLocks noChangeArrowheads="1"/>
          </p:cNvSpPr>
          <p:nvPr/>
        </p:nvSpPr>
        <p:spPr bwMode="auto">
          <a:xfrm>
            <a:off x="5001487" y="3782295"/>
            <a:ext cx="609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000" b="1" dirty="0" err="1">
                <a:latin typeface="Times New Roman" panose="02020603050405020304" pitchFamily="18" charset="0"/>
              </a:rPr>
              <a:t>Vịnh</a:t>
            </a:r>
            <a:r>
              <a:rPr lang="en-US" altLang="en-US" sz="1000" b="1" dirty="0">
                <a:latin typeface="Times New Roman" panose="02020603050405020304" pitchFamily="18" charset="0"/>
              </a:rPr>
              <a:t> </a:t>
            </a:r>
            <a:r>
              <a:rPr lang="en-US" altLang="en-US" sz="1000" b="1" dirty="0" err="1">
                <a:latin typeface="Times New Roman" panose="02020603050405020304" pitchFamily="18" charset="0"/>
              </a:rPr>
              <a:t>Ghi</a:t>
            </a:r>
            <a:r>
              <a:rPr lang="en-US" altLang="en-US" sz="1000" b="1" dirty="0">
                <a:latin typeface="Times New Roman" panose="02020603050405020304" pitchFamily="18" charset="0"/>
              </a:rPr>
              <a:t> </a:t>
            </a:r>
            <a:r>
              <a:rPr lang="en-US" altLang="en-US" sz="1000" b="1" dirty="0" err="1">
                <a:latin typeface="Times New Roman" panose="02020603050405020304" pitchFamily="18" charset="0"/>
              </a:rPr>
              <a:t>nê</a:t>
            </a:r>
            <a:endParaRPr lang="en-US" altLang="en-US" sz="1000" b="1" dirty="0">
              <a:latin typeface="Times New Roman" panose="02020603050405020304" pitchFamily="18" charset="0"/>
            </a:endParaRPr>
          </a:p>
        </p:txBody>
      </p:sp>
      <p:sp>
        <p:nvSpPr>
          <p:cNvPr id="22" name="Rectangle 7">
            <a:extLst>
              <a:ext uri="{FF2B5EF4-FFF2-40B4-BE49-F238E27FC236}">
                <a16:creationId xmlns:a16="http://schemas.microsoft.com/office/drawing/2014/main" id="{06F05304-D34E-A31E-B688-77DC5865DEB3}"/>
              </a:ext>
            </a:extLst>
          </p:cNvPr>
          <p:cNvSpPr>
            <a:spLocks noChangeArrowheads="1"/>
          </p:cNvSpPr>
          <p:nvPr/>
        </p:nvSpPr>
        <p:spPr bwMode="auto">
          <a:xfrm>
            <a:off x="5274537" y="4958422"/>
            <a:ext cx="609600" cy="228600"/>
          </a:xfrm>
          <a:prstGeom prst="rect">
            <a:avLst/>
          </a:prstGeom>
          <a:noFill/>
          <a:ln w="9525">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400" b="1" dirty="0">
                <a:solidFill>
                  <a:srgbClr val="000066"/>
                </a:solidFill>
              </a:rPr>
              <a:t>1487</a:t>
            </a:r>
          </a:p>
        </p:txBody>
      </p:sp>
      <p:sp>
        <p:nvSpPr>
          <p:cNvPr id="23" name="Freeform 5">
            <a:extLst>
              <a:ext uri="{FF2B5EF4-FFF2-40B4-BE49-F238E27FC236}">
                <a16:creationId xmlns:a16="http://schemas.microsoft.com/office/drawing/2014/main" id="{F84F8040-E838-C0D0-099E-E19000E3FA25}"/>
              </a:ext>
            </a:extLst>
          </p:cNvPr>
          <p:cNvSpPr>
            <a:spLocks/>
          </p:cNvSpPr>
          <p:nvPr/>
        </p:nvSpPr>
        <p:spPr bwMode="auto">
          <a:xfrm>
            <a:off x="5611087" y="4460465"/>
            <a:ext cx="387722" cy="1049230"/>
          </a:xfrm>
          <a:custGeom>
            <a:avLst/>
            <a:gdLst>
              <a:gd name="T0" fmla="*/ 0 w 348"/>
              <a:gd name="T1" fmla="*/ 0 h 894"/>
              <a:gd name="T2" fmla="*/ 102 w 348"/>
              <a:gd name="T3" fmla="*/ 210 h 894"/>
              <a:gd name="T4" fmla="*/ 138 w 348"/>
              <a:gd name="T5" fmla="*/ 486 h 894"/>
              <a:gd name="T6" fmla="*/ 174 w 348"/>
              <a:gd name="T7" fmla="*/ 660 h 894"/>
              <a:gd name="T8" fmla="*/ 192 w 348"/>
              <a:gd name="T9" fmla="*/ 780 h 894"/>
              <a:gd name="T10" fmla="*/ 348 w 348"/>
              <a:gd name="T11" fmla="*/ 894 h 894"/>
            </a:gdLst>
            <a:ahLst/>
            <a:cxnLst>
              <a:cxn ang="0">
                <a:pos x="T0" y="T1"/>
              </a:cxn>
              <a:cxn ang="0">
                <a:pos x="T2" y="T3"/>
              </a:cxn>
              <a:cxn ang="0">
                <a:pos x="T4" y="T5"/>
              </a:cxn>
              <a:cxn ang="0">
                <a:pos x="T6" y="T7"/>
              </a:cxn>
              <a:cxn ang="0">
                <a:pos x="T8" y="T9"/>
              </a:cxn>
              <a:cxn ang="0">
                <a:pos x="T10" y="T11"/>
              </a:cxn>
            </a:cxnLst>
            <a:rect l="0" t="0" r="r" b="b"/>
            <a:pathLst>
              <a:path w="348" h="894">
                <a:moveTo>
                  <a:pt x="0" y="0"/>
                </a:moveTo>
                <a:cubicBezTo>
                  <a:pt x="16" y="35"/>
                  <a:pt x="79" y="129"/>
                  <a:pt x="102" y="210"/>
                </a:cubicBezTo>
                <a:cubicBezTo>
                  <a:pt x="125" y="291"/>
                  <a:pt x="126" y="411"/>
                  <a:pt x="138" y="486"/>
                </a:cubicBezTo>
                <a:cubicBezTo>
                  <a:pt x="150" y="561"/>
                  <a:pt x="165" y="611"/>
                  <a:pt x="174" y="660"/>
                </a:cubicBezTo>
                <a:cubicBezTo>
                  <a:pt x="183" y="709"/>
                  <a:pt x="163" y="741"/>
                  <a:pt x="192" y="780"/>
                </a:cubicBezTo>
                <a:cubicBezTo>
                  <a:pt x="221" y="819"/>
                  <a:pt x="316" y="870"/>
                  <a:pt x="348" y="894"/>
                </a:cubicBezTo>
              </a:path>
            </a:pathLst>
          </a:custGeom>
          <a:noFill/>
          <a:ln w="38100" cmpd="sng">
            <a:solidFill>
              <a:srgbClr val="333399"/>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a:extLst>
              <a:ext uri="{FF2B5EF4-FFF2-40B4-BE49-F238E27FC236}">
                <a16:creationId xmlns:a16="http://schemas.microsoft.com/office/drawing/2014/main" id="{B019753C-6EE4-A586-9435-7DC082B4C4A3}"/>
              </a:ext>
            </a:extLst>
          </p:cNvPr>
          <p:cNvSpPr txBox="1"/>
          <p:nvPr/>
        </p:nvSpPr>
        <p:spPr>
          <a:xfrm>
            <a:off x="0" y="788163"/>
            <a:ext cx="9143999" cy="892552"/>
          </a:xfrm>
          <a:prstGeom prst="rect">
            <a:avLst/>
          </a:prstGeom>
          <a:solidFill>
            <a:schemeClr val="bg1"/>
          </a:solidFill>
        </p:spPr>
        <p:txBody>
          <a:bodyPr wrap="square">
            <a:spAutoFit/>
          </a:bodyPr>
          <a:lstStyle/>
          <a:p>
            <a:pPr algn="just"/>
            <a:r>
              <a:rPr lang="nl-NL"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Năm</a:t>
            </a:r>
            <a:r>
              <a:rPr lang="en-US" sz="2600" dirty="0">
                <a:solidFill>
                  <a:srgbClr val="0000FF"/>
                </a:solidFill>
                <a:latin typeface="Times New Roman" panose="02020603050405020304" pitchFamily="18" charset="0"/>
                <a:cs typeface="Times New Roman" panose="02020603050405020304" pitchFamily="18" charset="0"/>
              </a:rPr>
              <a:t> 1487, B. </a:t>
            </a:r>
            <a:r>
              <a:rPr lang="en-US" sz="2600" dirty="0" err="1">
                <a:solidFill>
                  <a:srgbClr val="0000FF"/>
                </a:solidFill>
                <a:latin typeface="Times New Roman" panose="02020603050405020304" pitchFamily="18" charset="0"/>
                <a:cs typeface="Times New Roman" panose="02020603050405020304" pitchFamily="18" charset="0"/>
              </a:rPr>
              <a:t>Đi</a:t>
            </a:r>
            <a:r>
              <a:rPr lang="en-US" sz="2600" dirty="0">
                <a:solidFill>
                  <a:srgbClr val="0000FF"/>
                </a:solidFill>
                <a:latin typeface="Times New Roman" panose="02020603050405020304" pitchFamily="18" charset="0"/>
                <a:cs typeface="Times New Roman" panose="02020603050405020304" pitchFamily="18" charset="0"/>
              </a:rPr>
              <a:t>-a-</a:t>
            </a:r>
            <a:r>
              <a:rPr lang="en-US" sz="2600" dirty="0" err="1">
                <a:solidFill>
                  <a:srgbClr val="0000FF"/>
                </a:solidFill>
                <a:latin typeface="Times New Roman" panose="02020603050405020304" pitchFamily="18" charset="0"/>
                <a:cs typeface="Times New Roman" panose="02020603050405020304" pitchFamily="18" charset="0"/>
              </a:rPr>
              <a:t>xơ</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đã</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dẫn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đầu</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đoàn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thám</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hiểm</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đến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được</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mũi</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cực</a:t>
            </a:r>
            <a:r>
              <a:rPr lang="en-US" sz="2600" dirty="0">
                <a:solidFill>
                  <a:srgbClr val="0000FF"/>
                </a:solidFill>
                <a:latin typeface="Times New Roman" panose="02020603050405020304" pitchFamily="18" charset="0"/>
                <a:cs typeface="Times New Roman" panose="02020603050405020304" pitchFamily="18" charset="0"/>
              </a:rPr>
              <a:t> Nam </a:t>
            </a:r>
            <a:r>
              <a:rPr lang="en-US" sz="2600" dirty="0" err="1">
                <a:solidFill>
                  <a:srgbClr val="0000FF"/>
                </a:solidFill>
                <a:latin typeface="Times New Roman" panose="02020603050405020304" pitchFamily="18" charset="0"/>
                <a:cs typeface="Times New Roman" panose="02020603050405020304" pitchFamily="18" charset="0"/>
              </a:rPr>
              <a:t>châu</a:t>
            </a:r>
            <a:r>
              <a:rPr lang="en-US" sz="2600" dirty="0">
                <a:solidFill>
                  <a:srgbClr val="0000FF"/>
                </a:solidFill>
                <a:latin typeface="Times New Roman" panose="02020603050405020304" pitchFamily="18" charset="0"/>
                <a:cs typeface="Times New Roman" panose="02020603050405020304" pitchFamily="18" charset="0"/>
              </a:rPr>
              <a:t> Phi. </a:t>
            </a:r>
          </a:p>
        </p:txBody>
      </p:sp>
    </p:spTree>
    <p:custDataLst>
      <p:tags r:id="rId1"/>
    </p:custDataLst>
    <p:extLst>
      <p:ext uri="{BB962C8B-B14F-4D97-AF65-F5344CB8AC3E}">
        <p14:creationId xmlns:p14="http://schemas.microsoft.com/office/powerpoint/2010/main" val="14681871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000"/>
                            </p:stCondLst>
                            <p:childTnLst>
                              <p:par>
                                <p:cTn id="25" presetID="2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20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p:stCondLst>
                              <p:cond delay="3000"/>
                            </p:stCondLst>
                            <p:childTnLst>
                              <p:par>
                                <p:cTn id="32" presetID="22" presetClass="entr" presetSubtype="1" repeatCount="200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1000"/>
                                        <p:tgtEl>
                                          <p:spTgt spid="23"/>
                                        </p:tgtEl>
                                      </p:cBhvr>
                                    </p:animEffect>
                                  </p:childTnLst>
                                </p:cTn>
                              </p:par>
                              <p:par>
                                <p:cTn id="35" presetID="10" presetClass="entr" presetSubtype="0" repeatCount="300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5000"/>
                            </p:stCondLst>
                            <p:childTnLst>
                              <p:par>
                                <p:cTn id="39" presetID="50" presetClass="entr" presetSubtype="0" decel="10000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ppt_w</p:attrName>
                                        </p:attrNameLst>
                                      </p:cBhvr>
                                      <p:tavLst>
                                        <p:tav tm="0">
                                          <p:val>
                                            <p:strVal val="#ppt_w+.3"/>
                                          </p:val>
                                        </p:tav>
                                        <p:tav tm="100000">
                                          <p:val>
                                            <p:strVal val="#ppt_w"/>
                                          </p:val>
                                        </p:tav>
                                      </p:tavLst>
                                    </p:anim>
                                    <p:anim calcmode="lin" valueType="num">
                                      <p:cBhvr>
                                        <p:cTn id="42" dur="1000" fill="hold"/>
                                        <p:tgtEl>
                                          <p:spTgt spid="21"/>
                                        </p:tgtEl>
                                        <p:attrNameLst>
                                          <p:attrName>ppt_h</p:attrName>
                                        </p:attrNameLst>
                                      </p:cBhvr>
                                      <p:tavLst>
                                        <p:tav tm="0">
                                          <p:val>
                                            <p:strVal val="#ppt_h"/>
                                          </p:val>
                                        </p:tav>
                                        <p:tav tm="100000">
                                          <p:val>
                                            <p:strVal val="#ppt_h"/>
                                          </p:val>
                                        </p:tav>
                                      </p:tavLst>
                                    </p:anim>
                                    <p:animEffect transition="in" filter="fade">
                                      <p:cBhvr>
                                        <p:cTn id="43" dur="10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animBg="1"/>
      <p:bldP spid="21" grpId="0"/>
      <p:bldP spid="18" grpId="0"/>
      <p:bldP spid="22"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0E224C75-4E5F-1C9B-D2F1-D5D3C723F1EE}"/>
              </a:ext>
            </a:extLst>
          </p:cNvPr>
          <p:cNvPicPr/>
          <p:nvPr/>
        </p:nvPicPr>
        <p:blipFill>
          <a:blip r:embed="rId2" cstate="print"/>
          <a:stretch>
            <a:fillRect/>
          </a:stretch>
        </p:blipFill>
        <p:spPr>
          <a:xfrm>
            <a:off x="2372139" y="2001074"/>
            <a:ext cx="6771861" cy="4800600"/>
          </a:xfrm>
          <a:prstGeom prst="rect">
            <a:avLst/>
          </a:prstGeom>
          <a:ln w="28575">
            <a:solidFill>
              <a:schemeClr val="tx1"/>
            </a:solidFill>
          </a:ln>
        </p:spPr>
      </p:pic>
      <p:sp>
        <p:nvSpPr>
          <p:cNvPr id="6" name="Rectangle 5">
            <a:extLst>
              <a:ext uri="{FF2B5EF4-FFF2-40B4-BE49-F238E27FC236}">
                <a16:creationId xmlns:a16="http://schemas.microsoft.com/office/drawing/2014/main" id="{20B7829F-15A0-3484-7B8A-6B9DD86DEAE8}"/>
              </a:ext>
            </a:extLst>
          </p:cNvPr>
          <p:cNvSpPr/>
          <p:nvPr/>
        </p:nvSpPr>
        <p:spPr>
          <a:xfrm>
            <a:off x="4999953" y="3059423"/>
            <a:ext cx="833233" cy="745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Times New Roman" panose="02020603050405020304" pitchFamily="18" charset="0"/>
                <a:cs typeface="Times New Roman" panose="02020603050405020304" pitchFamily="18" charset="0"/>
              </a:rPr>
              <a:t>TÂY </a:t>
            </a:r>
          </a:p>
          <a:p>
            <a:pPr algn="ctr"/>
            <a:r>
              <a:rPr lang="en-US" sz="1000" b="1" dirty="0">
                <a:solidFill>
                  <a:schemeClr val="tx1"/>
                </a:solidFill>
                <a:latin typeface="Times New Roman" panose="02020603050405020304" pitchFamily="18" charset="0"/>
                <a:cs typeface="Times New Roman" panose="02020603050405020304" pitchFamily="18" charset="0"/>
              </a:rPr>
              <a:t>       BAN</a:t>
            </a:r>
          </a:p>
          <a:p>
            <a:pPr algn="ctr"/>
            <a:r>
              <a:rPr lang="en-US" sz="1000" b="1" dirty="0">
                <a:solidFill>
                  <a:schemeClr val="tx1"/>
                </a:solidFill>
                <a:latin typeface="Times New Roman" panose="02020603050405020304" pitchFamily="18" charset="0"/>
                <a:cs typeface="Times New Roman" panose="02020603050405020304" pitchFamily="18" charset="0"/>
              </a:rPr>
              <a:t>           NHA</a:t>
            </a:r>
          </a:p>
        </p:txBody>
      </p:sp>
      <p:pic>
        <p:nvPicPr>
          <p:cNvPr id="7" name="Picture 6">
            <a:extLst>
              <a:ext uri="{FF2B5EF4-FFF2-40B4-BE49-F238E27FC236}">
                <a16:creationId xmlns:a16="http://schemas.microsoft.com/office/drawing/2014/main" id="{FD01E4B6-D989-36E8-FCA4-79D5D22CF9C1}"/>
              </a:ext>
            </a:extLst>
          </p:cNvPr>
          <p:cNvPicPr>
            <a:picLocks noChangeAspect="1"/>
          </p:cNvPicPr>
          <p:nvPr/>
        </p:nvPicPr>
        <p:blipFill>
          <a:blip r:embed="rId3"/>
          <a:stretch>
            <a:fillRect/>
          </a:stretch>
        </p:blipFill>
        <p:spPr>
          <a:xfrm>
            <a:off x="7896368" y="2295934"/>
            <a:ext cx="1221128" cy="1509449"/>
          </a:xfrm>
          <a:prstGeom prst="rect">
            <a:avLst/>
          </a:prstGeom>
        </p:spPr>
      </p:pic>
      <p:sp>
        <p:nvSpPr>
          <p:cNvPr id="14" name="Rectangle 13">
            <a:extLst>
              <a:ext uri="{FF2B5EF4-FFF2-40B4-BE49-F238E27FC236}">
                <a16:creationId xmlns:a16="http://schemas.microsoft.com/office/drawing/2014/main" id="{C0EF2D68-73D2-7019-9A8A-1D8010BDA85F}"/>
              </a:ext>
            </a:extLst>
          </p:cNvPr>
          <p:cNvSpPr/>
          <p:nvPr/>
        </p:nvSpPr>
        <p:spPr>
          <a:xfrm>
            <a:off x="3056264" y="3776828"/>
            <a:ext cx="1409720" cy="311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solidFill>
                  <a:schemeClr val="tx1"/>
                </a:solidFill>
                <a:latin typeface="Times New Roman" panose="02020603050405020304" pitchFamily="18" charset="0"/>
                <a:cs typeface="Times New Roman" panose="02020603050405020304" pitchFamily="18" charset="0"/>
              </a:rPr>
              <a:t>Đ.Xan</a:t>
            </a:r>
            <a:r>
              <a:rPr lang="en-US" sz="1000" b="1" dirty="0">
                <a:solidFill>
                  <a:schemeClr val="tx1"/>
                </a:solidFill>
                <a:latin typeface="Times New Roman" panose="02020603050405020304" pitchFamily="18" charset="0"/>
                <a:cs typeface="Times New Roman" panose="02020603050405020304" pitchFamily="18" charset="0"/>
              </a:rPr>
              <a:t> </a:t>
            </a:r>
            <a:r>
              <a:rPr lang="en-US" sz="1000" b="1" dirty="0" err="1">
                <a:solidFill>
                  <a:schemeClr val="tx1"/>
                </a:solidFill>
                <a:latin typeface="Times New Roman" panose="02020603050405020304" pitchFamily="18" charset="0"/>
                <a:cs typeface="Times New Roman" panose="02020603050405020304" pitchFamily="18" charset="0"/>
              </a:rPr>
              <a:t>xanvano</a:t>
            </a:r>
            <a:endParaRPr lang="en-US" sz="1000" b="1" dirty="0">
              <a:solidFill>
                <a:schemeClr val="tx1"/>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0D3C550E-6CBA-A1BF-BCF5-F377ACCE5FBC}"/>
              </a:ext>
            </a:extLst>
          </p:cNvPr>
          <p:cNvPicPr>
            <a:picLocks noChangeAspect="1"/>
          </p:cNvPicPr>
          <p:nvPr/>
        </p:nvPicPr>
        <p:blipFill>
          <a:blip r:embed="rId4"/>
          <a:stretch>
            <a:fillRect/>
          </a:stretch>
        </p:blipFill>
        <p:spPr>
          <a:xfrm>
            <a:off x="5963478" y="4982813"/>
            <a:ext cx="3167270" cy="1855824"/>
          </a:xfrm>
          <a:prstGeom prst="rect">
            <a:avLst/>
          </a:prstGeom>
        </p:spPr>
      </p:pic>
      <p:sp>
        <p:nvSpPr>
          <p:cNvPr id="16" name="Speech Bubble: Rectangle 15">
            <a:extLst>
              <a:ext uri="{FF2B5EF4-FFF2-40B4-BE49-F238E27FC236}">
                <a16:creationId xmlns:a16="http://schemas.microsoft.com/office/drawing/2014/main" id="{22ECB45C-1322-40F9-1910-74DB43E32663}"/>
              </a:ext>
            </a:extLst>
          </p:cNvPr>
          <p:cNvSpPr/>
          <p:nvPr/>
        </p:nvSpPr>
        <p:spPr>
          <a:xfrm>
            <a:off x="5950226" y="4965376"/>
            <a:ext cx="3167271" cy="1813971"/>
          </a:xfrm>
          <a:prstGeom prst="wedgeRectCallout">
            <a:avLst>
              <a:gd name="adj1" fmla="val -110283"/>
              <a:gd name="adj2" fmla="val -1033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1DE0248-F61C-AD86-20BA-0A594FD469BF}"/>
              </a:ext>
            </a:extLst>
          </p:cNvPr>
          <p:cNvSpPr txBox="1"/>
          <p:nvPr/>
        </p:nvSpPr>
        <p:spPr>
          <a:xfrm>
            <a:off x="91550" y="569556"/>
            <a:ext cx="9032572" cy="492443"/>
          </a:xfrm>
          <a:prstGeom prst="rect">
            <a:avLst/>
          </a:prstGeom>
          <a:noFill/>
        </p:spPr>
        <p:txBody>
          <a:bodyPr wrap="square">
            <a:spAutoFit/>
          </a:bodyPr>
          <a:lstStyle/>
          <a:p>
            <a:pPr algn="just"/>
            <a:r>
              <a:rPr lang="nl-NL"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Năm</a:t>
            </a:r>
            <a:r>
              <a:rPr lang="en-US" sz="2600" dirty="0">
                <a:solidFill>
                  <a:srgbClr val="0000FF"/>
                </a:solidFill>
                <a:latin typeface="Times New Roman" panose="02020603050405020304" pitchFamily="18" charset="0"/>
                <a:cs typeface="Times New Roman" panose="02020603050405020304" pitchFamily="18" charset="0"/>
              </a:rPr>
              <a:t> 1492</a:t>
            </a:r>
            <a:r>
              <a:rPr lang="en-US" sz="2600">
                <a:solidFill>
                  <a:srgbClr val="0000FF"/>
                </a:solidFill>
                <a:latin typeface="Times New Roman" panose="02020603050405020304" pitchFamily="18" charset="0"/>
                <a:cs typeface="Times New Roman" panose="02020603050405020304" pitchFamily="18" charset="0"/>
              </a:rPr>
              <a:t>, </a:t>
            </a:r>
            <a:endParaRPr lang="en-US" sz="2600" dirty="0">
              <a:solidFill>
                <a:srgbClr val="0000FF"/>
              </a:solidFill>
              <a:latin typeface="Times New Roman" panose="02020603050405020304" pitchFamily="18" charset="0"/>
              <a:cs typeface="Times New Roman" panose="02020603050405020304" pitchFamily="18" charset="0"/>
            </a:endParaRPr>
          </a:p>
        </p:txBody>
      </p:sp>
      <p:sp>
        <p:nvSpPr>
          <p:cNvPr id="18" name="Freeform 4">
            <a:extLst>
              <a:ext uri="{FF2B5EF4-FFF2-40B4-BE49-F238E27FC236}">
                <a16:creationId xmlns:a16="http://schemas.microsoft.com/office/drawing/2014/main" id="{53E61B4D-643C-48BB-ECC0-48B623ABF3C1}"/>
              </a:ext>
            </a:extLst>
          </p:cNvPr>
          <p:cNvSpPr>
            <a:spLocks/>
          </p:cNvSpPr>
          <p:nvPr/>
        </p:nvSpPr>
        <p:spPr bwMode="auto">
          <a:xfrm>
            <a:off x="5150109" y="3514924"/>
            <a:ext cx="346941" cy="311766"/>
          </a:xfrm>
          <a:custGeom>
            <a:avLst/>
            <a:gdLst>
              <a:gd name="T0" fmla="*/ 284 w 284"/>
              <a:gd name="T1" fmla="*/ 0 h 323"/>
              <a:gd name="T2" fmla="*/ 200 w 284"/>
              <a:gd name="T3" fmla="*/ 164 h 323"/>
              <a:gd name="T4" fmla="*/ 60 w 284"/>
              <a:gd name="T5" fmla="*/ 300 h 323"/>
              <a:gd name="T6" fmla="*/ 0 w 284"/>
              <a:gd name="T7" fmla="*/ 300 h 323"/>
            </a:gdLst>
            <a:ahLst/>
            <a:cxnLst>
              <a:cxn ang="0">
                <a:pos x="T0" y="T1"/>
              </a:cxn>
              <a:cxn ang="0">
                <a:pos x="T2" y="T3"/>
              </a:cxn>
              <a:cxn ang="0">
                <a:pos x="T4" y="T5"/>
              </a:cxn>
              <a:cxn ang="0">
                <a:pos x="T6" y="T7"/>
              </a:cxn>
            </a:cxnLst>
            <a:rect l="0" t="0" r="r" b="b"/>
            <a:pathLst>
              <a:path w="284" h="323">
                <a:moveTo>
                  <a:pt x="284" y="0"/>
                </a:moveTo>
                <a:cubicBezTo>
                  <a:pt x="270" y="27"/>
                  <a:pt x="237" y="114"/>
                  <a:pt x="200" y="164"/>
                </a:cubicBezTo>
                <a:cubicBezTo>
                  <a:pt x="163" y="214"/>
                  <a:pt x="93" y="277"/>
                  <a:pt x="60" y="300"/>
                </a:cubicBezTo>
                <a:cubicBezTo>
                  <a:pt x="27" y="323"/>
                  <a:pt x="15" y="312"/>
                  <a:pt x="0" y="300"/>
                </a:cubicBezTo>
              </a:path>
            </a:pathLst>
          </a:custGeom>
          <a:noFill/>
          <a:ln w="38100" cmpd="sng">
            <a:solidFill>
              <a:srgbClr val="99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7">
            <a:extLst>
              <a:ext uri="{FF2B5EF4-FFF2-40B4-BE49-F238E27FC236}">
                <a16:creationId xmlns:a16="http://schemas.microsoft.com/office/drawing/2014/main" id="{72D7E2DF-5EA4-B43F-87C5-A44D7275A83F}"/>
              </a:ext>
            </a:extLst>
          </p:cNvPr>
          <p:cNvSpPr>
            <a:spLocks noChangeArrowheads="1"/>
          </p:cNvSpPr>
          <p:nvPr/>
        </p:nvSpPr>
        <p:spPr bwMode="auto">
          <a:xfrm>
            <a:off x="4722862" y="3504273"/>
            <a:ext cx="554182" cy="311765"/>
          </a:xfrm>
          <a:prstGeom prst="rect">
            <a:avLst/>
          </a:prstGeom>
          <a:noFill/>
          <a:ln w="9525">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400" b="1">
                <a:solidFill>
                  <a:srgbClr val="800000"/>
                </a:solidFill>
              </a:rPr>
              <a:t>1492</a:t>
            </a:r>
          </a:p>
        </p:txBody>
      </p:sp>
      <p:pic>
        <p:nvPicPr>
          <p:cNvPr id="21" name="Picture 20">
            <a:extLst>
              <a:ext uri="{FF2B5EF4-FFF2-40B4-BE49-F238E27FC236}">
                <a16:creationId xmlns:a16="http://schemas.microsoft.com/office/drawing/2014/main" id="{CDF6466A-A718-5A1F-9D99-76BCE6295C1A}"/>
              </a:ext>
            </a:extLst>
          </p:cNvPr>
          <p:cNvPicPr>
            <a:picLocks noChangeAspect="1"/>
          </p:cNvPicPr>
          <p:nvPr/>
        </p:nvPicPr>
        <p:blipFill>
          <a:blip r:embed="rId5"/>
          <a:stretch>
            <a:fillRect/>
          </a:stretch>
        </p:blipFill>
        <p:spPr>
          <a:xfrm rot="21426481">
            <a:off x="4038676" y="3864933"/>
            <a:ext cx="1210658" cy="152802"/>
          </a:xfrm>
          <a:prstGeom prst="rect">
            <a:avLst/>
          </a:prstGeom>
        </p:spPr>
      </p:pic>
      <p:sp>
        <p:nvSpPr>
          <p:cNvPr id="2" name="Rectangle 1">
            <a:extLst>
              <a:ext uri="{FF2B5EF4-FFF2-40B4-BE49-F238E27FC236}">
                <a16:creationId xmlns:a16="http://schemas.microsoft.com/office/drawing/2014/main" id="{087E2FCE-EACD-65DF-AA92-569C59AD84FB}"/>
              </a:ext>
            </a:extLst>
          </p:cNvPr>
          <p:cNvSpPr/>
          <p:nvPr/>
        </p:nvSpPr>
        <p:spPr>
          <a:xfrm>
            <a:off x="0" y="171606"/>
            <a:ext cx="8865704" cy="339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nl-NL" sz="2600" b="1">
                <a:solidFill>
                  <a:srgbClr val="FF0000"/>
                </a:solidFill>
                <a:latin typeface="Times New Roman" pitchFamily="18" charset="0"/>
                <a:cs typeface="Times New Roman" pitchFamily="18" charset="0"/>
              </a:rPr>
              <a:t>2. </a:t>
            </a:r>
            <a:r>
              <a:rPr lang="nl-NL" sz="2600" b="1" dirty="0">
                <a:solidFill>
                  <a:srgbClr val="FF0000"/>
                </a:solidFill>
                <a:latin typeface="Times New Roman" pitchFamily="18" charset="0"/>
                <a:cs typeface="Times New Roman" pitchFamily="18" charset="0"/>
              </a:rPr>
              <a:t>Các cuộc phát kiến địa lí lớn trên thế giới</a:t>
            </a:r>
            <a:endParaRPr lang="vi-VN" sz="2600"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B681751D-6210-34B3-FF01-9C008AFA4435}"/>
              </a:ext>
            </a:extLst>
          </p:cNvPr>
          <p:cNvSpPr txBox="1"/>
          <p:nvPr/>
        </p:nvSpPr>
        <p:spPr>
          <a:xfrm>
            <a:off x="0" y="586282"/>
            <a:ext cx="9032572" cy="892552"/>
          </a:xfrm>
          <a:prstGeom prst="rect">
            <a:avLst/>
          </a:prstGeom>
          <a:solidFill>
            <a:schemeClr val="bg1"/>
          </a:solidFill>
        </p:spPr>
        <p:txBody>
          <a:bodyPr wrap="square">
            <a:spAutoFit/>
          </a:bodyPr>
          <a:lstStyle/>
          <a:p>
            <a:pPr algn="just"/>
            <a:r>
              <a:rPr lang="nl-NL"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Năm</a:t>
            </a:r>
            <a:r>
              <a:rPr lang="en-US" sz="2600" dirty="0">
                <a:solidFill>
                  <a:srgbClr val="0000FF"/>
                </a:solidFill>
                <a:latin typeface="Times New Roman" panose="02020603050405020304" pitchFamily="18" charset="0"/>
                <a:cs typeface="Times New Roman" panose="02020603050405020304" pitchFamily="18" charset="0"/>
              </a:rPr>
              <a:t> 1492, </a:t>
            </a:r>
            <a:r>
              <a:rPr lang="en-US" sz="2600" dirty="0" err="1">
                <a:solidFill>
                  <a:srgbClr val="0000FF"/>
                </a:solidFill>
                <a:latin typeface="Times New Roman" panose="02020603050405020304" pitchFamily="18" charset="0"/>
                <a:cs typeface="Times New Roman" panose="02020603050405020304" pitchFamily="18" charset="0"/>
              </a:rPr>
              <a:t>Cô-lôm-bô</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dẫn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đầu</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đoàn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thủy</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thủ</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Tây</a:t>
            </a:r>
            <a:r>
              <a:rPr lang="en-US" sz="2600" dirty="0">
                <a:solidFill>
                  <a:srgbClr val="0000FF"/>
                </a:solidFill>
                <a:latin typeface="Times New Roman" panose="02020603050405020304" pitchFamily="18" charset="0"/>
                <a:cs typeface="Times New Roman" panose="02020603050405020304" pitchFamily="18" charset="0"/>
              </a:rPr>
              <a:t> Ban </a:t>
            </a:r>
            <a:r>
              <a:rPr lang="en-US" sz="2600" dirty="0" err="1">
                <a:solidFill>
                  <a:srgbClr val="0000FF"/>
                </a:solidFill>
                <a:latin typeface="Times New Roman" panose="02020603050405020304" pitchFamily="18" charset="0"/>
                <a:cs typeface="Times New Roman" panose="02020603050405020304" pitchFamily="18" charset="0"/>
              </a:rPr>
              <a:t>Nha</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đi</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về</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hướng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tây</a:t>
            </a:r>
            <a:r>
              <a:rPr lang="en-US" sz="2600" dirty="0">
                <a:solidFill>
                  <a:srgbClr val="0000FF"/>
                </a:solidFill>
                <a:latin typeface="Times New Roman" panose="02020603050405020304" pitchFamily="18" charset="0"/>
                <a:cs typeface="Times New Roman" panose="02020603050405020304" pitchFamily="18" charset="0"/>
              </a:rPr>
              <a:t>, sang Ca-</a:t>
            </a:r>
            <a:r>
              <a:rPr lang="en-US" sz="2600" dirty="0" err="1">
                <a:solidFill>
                  <a:srgbClr val="0000FF"/>
                </a:solidFill>
                <a:latin typeface="Times New Roman" panose="02020603050405020304" pitchFamily="18" charset="0"/>
                <a:cs typeface="Times New Roman" panose="02020603050405020304" pitchFamily="18" charset="0"/>
              </a:rPr>
              <a:t>ri</a:t>
            </a:r>
            <a:r>
              <a:rPr lang="en-US" sz="2600" dirty="0">
                <a:solidFill>
                  <a:srgbClr val="0000FF"/>
                </a:solidFill>
                <a:latin typeface="Times New Roman" panose="02020603050405020304" pitchFamily="18" charset="0"/>
                <a:cs typeface="Times New Roman" panose="02020603050405020304" pitchFamily="18" charset="0"/>
              </a:rPr>
              <a:t>-</a:t>
            </a:r>
            <a:r>
              <a:rPr lang="en-US" sz="2600" dirty="0" err="1">
                <a:solidFill>
                  <a:srgbClr val="0000FF"/>
                </a:solidFill>
                <a:latin typeface="Times New Roman" panose="02020603050405020304" pitchFamily="18" charset="0"/>
                <a:cs typeface="Times New Roman" panose="02020603050405020304" pitchFamily="18" charset="0"/>
              </a:rPr>
              <a:t>bê</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châu</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Mĩ</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ngày</a:t>
            </a:r>
            <a:r>
              <a:rPr lang="en-US" sz="2600" dirty="0">
                <a:solidFill>
                  <a:srgbClr val="0000FF"/>
                </a:solidFill>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2279714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par>
                                <p:cTn id="22" presetID="10" presetClass="entr" presetSubtype="0" repeatCount="300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3000"/>
                            </p:stCondLst>
                            <p:childTnLst>
                              <p:par>
                                <p:cTn id="26" presetID="18" presetClass="entr" presetSubtype="12"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trips(downLeft)">
                                      <p:cBhvr>
                                        <p:cTn id="28" dur="1000"/>
                                        <p:tgtEl>
                                          <p:spTgt spid="21"/>
                                        </p:tgtEl>
                                      </p:cBhvr>
                                    </p:animEffect>
                                  </p:childTnLst>
                                </p:cTn>
                              </p:par>
                            </p:childTnLst>
                          </p:cTn>
                        </p:par>
                        <p:par>
                          <p:cTn id="29" fill="hold">
                            <p:stCondLst>
                              <p:cond delay="4000"/>
                            </p:stCondLst>
                            <p:childTnLst>
                              <p:par>
                                <p:cTn id="30" presetID="50" presetClass="entr" presetSubtype="0" decel="10000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3"/>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randombar(horizontal)">
                                      <p:cBhvr>
                                        <p:cTn id="4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animBg="1"/>
      <p:bldP spid="15" grpId="0"/>
      <p:bldP spid="19"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0E224C75-4E5F-1C9B-D2F1-D5D3C723F1EE}"/>
              </a:ext>
            </a:extLst>
          </p:cNvPr>
          <p:cNvPicPr/>
          <p:nvPr/>
        </p:nvPicPr>
        <p:blipFill>
          <a:blip r:embed="rId2" cstate="print"/>
          <a:stretch>
            <a:fillRect/>
          </a:stretch>
        </p:blipFill>
        <p:spPr>
          <a:xfrm>
            <a:off x="2372139" y="2001073"/>
            <a:ext cx="6771861" cy="4800600"/>
          </a:xfrm>
          <a:prstGeom prst="rect">
            <a:avLst/>
          </a:prstGeom>
          <a:ln w="19050">
            <a:solidFill>
              <a:schemeClr val="tx1"/>
            </a:solidFill>
          </a:ln>
        </p:spPr>
      </p:pic>
      <p:pic>
        <p:nvPicPr>
          <p:cNvPr id="3" name="Picture 2">
            <a:extLst>
              <a:ext uri="{FF2B5EF4-FFF2-40B4-BE49-F238E27FC236}">
                <a16:creationId xmlns:a16="http://schemas.microsoft.com/office/drawing/2014/main" id="{14AC2662-E3F2-178B-8604-8E4B6B84B36A}"/>
              </a:ext>
            </a:extLst>
          </p:cNvPr>
          <p:cNvPicPr>
            <a:picLocks noChangeAspect="1"/>
          </p:cNvPicPr>
          <p:nvPr/>
        </p:nvPicPr>
        <p:blipFill rotWithShape="1">
          <a:blip r:embed="rId3"/>
          <a:srcRect l="4487" t="6992"/>
          <a:stretch/>
        </p:blipFill>
        <p:spPr>
          <a:xfrm>
            <a:off x="7818783" y="2266120"/>
            <a:ext cx="1311965" cy="1539262"/>
          </a:xfrm>
          <a:prstGeom prst="rect">
            <a:avLst/>
          </a:prstGeom>
        </p:spPr>
      </p:pic>
      <p:sp>
        <p:nvSpPr>
          <p:cNvPr id="15" name="Rectangle 14">
            <a:extLst>
              <a:ext uri="{FF2B5EF4-FFF2-40B4-BE49-F238E27FC236}">
                <a16:creationId xmlns:a16="http://schemas.microsoft.com/office/drawing/2014/main" id="{14437DBA-A118-F551-D9EC-2CE90566D265}"/>
              </a:ext>
            </a:extLst>
          </p:cNvPr>
          <p:cNvSpPr/>
          <p:nvPr/>
        </p:nvSpPr>
        <p:spPr>
          <a:xfrm>
            <a:off x="4740965" y="3055258"/>
            <a:ext cx="833233" cy="745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Times New Roman" panose="02020603050405020304" pitchFamily="18" charset="0"/>
                <a:cs typeface="Times New Roman" panose="02020603050405020304" pitchFamily="18" charset="0"/>
              </a:rPr>
              <a:t>BỒ </a:t>
            </a:r>
          </a:p>
          <a:p>
            <a:pPr algn="ctr"/>
            <a:r>
              <a:rPr lang="en-US" sz="1000" b="1" dirty="0">
                <a:solidFill>
                  <a:schemeClr val="tx1"/>
                </a:solidFill>
                <a:latin typeface="Times New Roman" panose="02020603050405020304" pitchFamily="18" charset="0"/>
                <a:cs typeface="Times New Roman" panose="02020603050405020304" pitchFamily="18" charset="0"/>
              </a:rPr>
              <a:t>       ĐÀO</a:t>
            </a:r>
          </a:p>
          <a:p>
            <a:pPr algn="ctr"/>
            <a:r>
              <a:rPr lang="en-US" sz="1000" b="1" dirty="0">
                <a:solidFill>
                  <a:schemeClr val="tx1"/>
                </a:solidFill>
                <a:latin typeface="Times New Roman" panose="02020603050405020304" pitchFamily="18" charset="0"/>
                <a:cs typeface="Times New Roman" panose="02020603050405020304" pitchFamily="18" charset="0"/>
              </a:rPr>
              <a:t>           NHA</a:t>
            </a:r>
          </a:p>
        </p:txBody>
      </p:sp>
      <p:cxnSp>
        <p:nvCxnSpPr>
          <p:cNvPr id="16" name="Straight Arrow Connector 15">
            <a:extLst>
              <a:ext uri="{FF2B5EF4-FFF2-40B4-BE49-F238E27FC236}">
                <a16:creationId xmlns:a16="http://schemas.microsoft.com/office/drawing/2014/main" id="{86AAC398-6A15-C776-9D5B-854B9B014230}"/>
              </a:ext>
            </a:extLst>
          </p:cNvPr>
          <p:cNvCxnSpPr>
            <a:cxnSpLocks/>
          </p:cNvCxnSpPr>
          <p:nvPr/>
        </p:nvCxnSpPr>
        <p:spPr>
          <a:xfrm flipH="1">
            <a:off x="5234609" y="3551581"/>
            <a:ext cx="145773" cy="384313"/>
          </a:xfrm>
          <a:prstGeom prst="straightConnector1">
            <a:avLst/>
          </a:prstGeom>
          <a:ln w="38100">
            <a:solidFill>
              <a:srgbClr val="009900"/>
            </a:solidFill>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a:extLst>
              <a:ext uri="{FF2B5EF4-FFF2-40B4-BE49-F238E27FC236}">
                <a16:creationId xmlns:a16="http://schemas.microsoft.com/office/drawing/2014/main" id="{BDBE04D9-9A8B-1F33-4827-4AC85D124356}"/>
              </a:ext>
            </a:extLst>
          </p:cNvPr>
          <p:cNvCxnSpPr>
            <a:cxnSpLocks/>
          </p:cNvCxnSpPr>
          <p:nvPr/>
        </p:nvCxnSpPr>
        <p:spPr>
          <a:xfrm flipH="1">
            <a:off x="5086639" y="3935894"/>
            <a:ext cx="147970" cy="394251"/>
          </a:xfrm>
          <a:prstGeom prst="straightConnector1">
            <a:avLst/>
          </a:prstGeom>
          <a:ln w="38100">
            <a:solidFill>
              <a:srgbClr val="009900"/>
            </a:solidFill>
            <a:tailEnd type="triangle"/>
          </a:ln>
        </p:spPr>
        <p:style>
          <a:lnRef idx="3">
            <a:schemeClr val="accent6"/>
          </a:lnRef>
          <a:fillRef idx="0">
            <a:schemeClr val="accent6"/>
          </a:fillRef>
          <a:effectRef idx="2">
            <a:schemeClr val="accent6"/>
          </a:effectRef>
          <a:fontRef idx="minor">
            <a:schemeClr val="tx1"/>
          </a:fontRef>
        </p:style>
      </p:cxnSp>
      <p:sp>
        <p:nvSpPr>
          <p:cNvPr id="31" name="Rectangle 30">
            <a:extLst>
              <a:ext uri="{FF2B5EF4-FFF2-40B4-BE49-F238E27FC236}">
                <a16:creationId xmlns:a16="http://schemas.microsoft.com/office/drawing/2014/main" id="{C1046D73-32C5-EBD4-93BE-D442125FF45E}"/>
              </a:ext>
            </a:extLst>
          </p:cNvPr>
          <p:cNvSpPr/>
          <p:nvPr/>
        </p:nvSpPr>
        <p:spPr>
          <a:xfrm>
            <a:off x="5667453" y="5445100"/>
            <a:ext cx="976270" cy="250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solidFill>
                  <a:schemeClr val="tx1"/>
                </a:solidFill>
                <a:latin typeface="Times New Roman" panose="02020603050405020304" pitchFamily="18" charset="0"/>
                <a:cs typeface="Times New Roman" panose="02020603050405020304" pitchFamily="18" charset="0"/>
              </a:rPr>
              <a:t>Mũi</a:t>
            </a:r>
            <a:r>
              <a:rPr lang="en-US" sz="1000" b="1" dirty="0">
                <a:solidFill>
                  <a:schemeClr val="tx1"/>
                </a:solidFill>
                <a:latin typeface="Times New Roman" panose="02020603050405020304" pitchFamily="18" charset="0"/>
                <a:cs typeface="Times New Roman" panose="02020603050405020304" pitchFamily="18" charset="0"/>
              </a:rPr>
              <a:t> </a:t>
            </a:r>
            <a:r>
              <a:rPr lang="en-US" sz="1000" b="1" dirty="0" err="1">
                <a:solidFill>
                  <a:schemeClr val="tx1"/>
                </a:solidFill>
                <a:latin typeface="Times New Roman" panose="02020603050405020304" pitchFamily="18" charset="0"/>
                <a:cs typeface="Times New Roman" panose="02020603050405020304" pitchFamily="18" charset="0"/>
              </a:rPr>
              <a:t>hảo</a:t>
            </a:r>
            <a:r>
              <a:rPr lang="en-US" sz="1000" b="1" dirty="0">
                <a:solidFill>
                  <a:schemeClr val="tx1"/>
                </a:solidFill>
                <a:latin typeface="Times New Roman" panose="02020603050405020304" pitchFamily="18" charset="0"/>
                <a:cs typeface="Times New Roman" panose="02020603050405020304" pitchFamily="18" charset="0"/>
              </a:rPr>
              <a:t> </a:t>
            </a:r>
            <a:r>
              <a:rPr lang="en-US" sz="1000" b="1" dirty="0" err="1">
                <a:solidFill>
                  <a:schemeClr val="tx1"/>
                </a:solidFill>
                <a:latin typeface="Times New Roman" panose="02020603050405020304" pitchFamily="18" charset="0"/>
                <a:cs typeface="Times New Roman" panose="02020603050405020304" pitchFamily="18" charset="0"/>
              </a:rPr>
              <a:t>vọng</a:t>
            </a:r>
            <a:endParaRPr lang="en-US" sz="1000" b="1" dirty="0">
              <a:solidFill>
                <a:schemeClr val="tx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C32F506-A0BD-F432-CE39-B65981B15D42}"/>
              </a:ext>
            </a:extLst>
          </p:cNvPr>
          <p:cNvSpPr txBox="1"/>
          <p:nvPr/>
        </p:nvSpPr>
        <p:spPr>
          <a:xfrm>
            <a:off x="53315" y="484758"/>
            <a:ext cx="8991293" cy="492443"/>
          </a:xfrm>
          <a:prstGeom prst="rect">
            <a:avLst/>
          </a:prstGeom>
          <a:noFill/>
        </p:spPr>
        <p:txBody>
          <a:bodyPr wrap="square">
            <a:spAutoFit/>
          </a:bodyPr>
          <a:lstStyle/>
          <a:p>
            <a:pPr algn="just"/>
            <a:r>
              <a:rPr lang="nl-NL"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Năm</a:t>
            </a:r>
            <a:r>
              <a:rPr lang="en-US" sz="2600" dirty="0">
                <a:solidFill>
                  <a:srgbClr val="0000FF"/>
                </a:solidFill>
                <a:latin typeface="Times New Roman" panose="02020603050405020304" pitchFamily="18" charset="0"/>
                <a:cs typeface="Times New Roman" panose="02020603050405020304" pitchFamily="18" charset="0"/>
              </a:rPr>
              <a:t> 1497 - 1498</a:t>
            </a:r>
            <a:r>
              <a:rPr lang="en-US" sz="2600">
                <a:solidFill>
                  <a:srgbClr val="0000FF"/>
                </a:solidFill>
                <a:latin typeface="Times New Roman" panose="02020603050405020304" pitchFamily="18" charset="0"/>
                <a:cs typeface="Times New Roman" panose="02020603050405020304" pitchFamily="18" charset="0"/>
              </a:rPr>
              <a:t>, </a:t>
            </a:r>
            <a:endParaRPr lang="en-US" sz="2600" dirty="0">
              <a:solidFill>
                <a:srgbClr val="0000FF"/>
              </a:solidFill>
              <a:latin typeface="Times New Roman" panose="02020603050405020304" pitchFamily="18" charset="0"/>
              <a:cs typeface="Times New Roman" panose="02020603050405020304" pitchFamily="18" charset="0"/>
            </a:endParaRPr>
          </a:p>
        </p:txBody>
      </p:sp>
      <p:sp>
        <p:nvSpPr>
          <p:cNvPr id="22" name="Freeform 8">
            <a:extLst>
              <a:ext uri="{FF2B5EF4-FFF2-40B4-BE49-F238E27FC236}">
                <a16:creationId xmlns:a16="http://schemas.microsoft.com/office/drawing/2014/main" id="{32AEA149-AACF-10F7-4A18-55EE55546F26}"/>
              </a:ext>
            </a:extLst>
          </p:cNvPr>
          <p:cNvSpPr>
            <a:spLocks/>
          </p:cNvSpPr>
          <p:nvPr/>
        </p:nvSpPr>
        <p:spPr bwMode="auto">
          <a:xfrm>
            <a:off x="4956350" y="4339597"/>
            <a:ext cx="326757" cy="909337"/>
          </a:xfrm>
          <a:custGeom>
            <a:avLst/>
            <a:gdLst>
              <a:gd name="T0" fmla="*/ 172 w 402"/>
              <a:gd name="T1" fmla="*/ 0 h 1092"/>
              <a:gd name="T2" fmla="*/ 180 w 402"/>
              <a:gd name="T3" fmla="*/ 100 h 1092"/>
              <a:gd name="T4" fmla="*/ 164 w 402"/>
              <a:gd name="T5" fmla="*/ 180 h 1092"/>
              <a:gd name="T6" fmla="*/ 140 w 402"/>
              <a:gd name="T7" fmla="*/ 244 h 1092"/>
              <a:gd name="T8" fmla="*/ 74 w 402"/>
              <a:gd name="T9" fmla="*/ 331 h 1092"/>
              <a:gd name="T10" fmla="*/ 28 w 402"/>
              <a:gd name="T11" fmla="*/ 422 h 1092"/>
              <a:gd name="T12" fmla="*/ 10 w 402"/>
              <a:gd name="T13" fmla="*/ 514 h 1092"/>
              <a:gd name="T14" fmla="*/ 19 w 402"/>
              <a:gd name="T15" fmla="*/ 687 h 1092"/>
              <a:gd name="T16" fmla="*/ 10 w 402"/>
              <a:gd name="T17" fmla="*/ 733 h 1092"/>
              <a:gd name="T18" fmla="*/ 76 w 402"/>
              <a:gd name="T19" fmla="*/ 881 h 1092"/>
              <a:gd name="T20" fmla="*/ 210 w 402"/>
              <a:gd name="T21" fmla="*/ 996 h 1092"/>
              <a:gd name="T22" fmla="*/ 402 w 402"/>
              <a:gd name="T23"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2" h="1092">
                <a:moveTo>
                  <a:pt x="172" y="0"/>
                </a:moveTo>
                <a:cubicBezTo>
                  <a:pt x="173" y="17"/>
                  <a:pt x="181" y="70"/>
                  <a:pt x="180" y="100"/>
                </a:cubicBezTo>
                <a:cubicBezTo>
                  <a:pt x="179" y="130"/>
                  <a:pt x="171" y="156"/>
                  <a:pt x="164" y="180"/>
                </a:cubicBezTo>
                <a:cubicBezTo>
                  <a:pt x="157" y="204"/>
                  <a:pt x="155" y="219"/>
                  <a:pt x="140" y="244"/>
                </a:cubicBezTo>
                <a:cubicBezTo>
                  <a:pt x="125" y="269"/>
                  <a:pt x="93" y="302"/>
                  <a:pt x="74" y="331"/>
                </a:cubicBezTo>
                <a:cubicBezTo>
                  <a:pt x="55" y="360"/>
                  <a:pt x="39" y="392"/>
                  <a:pt x="28" y="422"/>
                </a:cubicBezTo>
                <a:cubicBezTo>
                  <a:pt x="17" y="452"/>
                  <a:pt x="11" y="470"/>
                  <a:pt x="10" y="514"/>
                </a:cubicBezTo>
                <a:cubicBezTo>
                  <a:pt x="9" y="558"/>
                  <a:pt x="19" y="651"/>
                  <a:pt x="19" y="687"/>
                </a:cubicBezTo>
                <a:cubicBezTo>
                  <a:pt x="19" y="723"/>
                  <a:pt x="0" y="701"/>
                  <a:pt x="10" y="733"/>
                </a:cubicBezTo>
                <a:cubicBezTo>
                  <a:pt x="20" y="765"/>
                  <a:pt x="43" y="837"/>
                  <a:pt x="76" y="881"/>
                </a:cubicBezTo>
                <a:cubicBezTo>
                  <a:pt x="109" y="925"/>
                  <a:pt x="156" y="961"/>
                  <a:pt x="210" y="996"/>
                </a:cubicBezTo>
                <a:cubicBezTo>
                  <a:pt x="264" y="1031"/>
                  <a:pt x="362" y="1072"/>
                  <a:pt x="402" y="1092"/>
                </a:cubicBezTo>
              </a:path>
            </a:pathLst>
          </a:custGeom>
          <a:noFill/>
          <a:ln w="3810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10">
            <a:extLst>
              <a:ext uri="{FF2B5EF4-FFF2-40B4-BE49-F238E27FC236}">
                <a16:creationId xmlns:a16="http://schemas.microsoft.com/office/drawing/2014/main" id="{9E02AAE2-BA66-C251-A684-D7E069A5EA8F}"/>
              </a:ext>
            </a:extLst>
          </p:cNvPr>
          <p:cNvSpPr>
            <a:spLocks/>
          </p:cNvSpPr>
          <p:nvPr/>
        </p:nvSpPr>
        <p:spPr bwMode="auto">
          <a:xfrm rot="1089892">
            <a:off x="5260962" y="5315595"/>
            <a:ext cx="665841" cy="80353"/>
          </a:xfrm>
          <a:custGeom>
            <a:avLst/>
            <a:gdLst>
              <a:gd name="T0" fmla="*/ 0 w 432"/>
              <a:gd name="T1" fmla="*/ 88 h 100"/>
              <a:gd name="T2" fmla="*/ 126 w 432"/>
              <a:gd name="T3" fmla="*/ 94 h 100"/>
              <a:gd name="T4" fmla="*/ 186 w 432"/>
              <a:gd name="T5" fmla="*/ 76 h 100"/>
              <a:gd name="T6" fmla="*/ 252 w 432"/>
              <a:gd name="T7" fmla="*/ 10 h 100"/>
              <a:gd name="T8" fmla="*/ 318 w 432"/>
              <a:gd name="T9" fmla="*/ 16 h 100"/>
              <a:gd name="T10" fmla="*/ 432 w 432"/>
              <a:gd name="T11" fmla="*/ 100 h 100"/>
            </a:gdLst>
            <a:ahLst/>
            <a:cxnLst>
              <a:cxn ang="0">
                <a:pos x="T0" y="T1"/>
              </a:cxn>
              <a:cxn ang="0">
                <a:pos x="T2" y="T3"/>
              </a:cxn>
              <a:cxn ang="0">
                <a:pos x="T4" y="T5"/>
              </a:cxn>
              <a:cxn ang="0">
                <a:pos x="T6" y="T7"/>
              </a:cxn>
              <a:cxn ang="0">
                <a:pos x="T8" y="T9"/>
              </a:cxn>
              <a:cxn ang="0">
                <a:pos x="T10" y="T11"/>
              </a:cxn>
            </a:cxnLst>
            <a:rect l="0" t="0" r="r" b="b"/>
            <a:pathLst>
              <a:path w="432" h="100">
                <a:moveTo>
                  <a:pt x="0" y="88"/>
                </a:moveTo>
                <a:cubicBezTo>
                  <a:pt x="21" y="89"/>
                  <a:pt x="95" y="96"/>
                  <a:pt x="126" y="94"/>
                </a:cubicBezTo>
                <a:cubicBezTo>
                  <a:pt x="157" y="92"/>
                  <a:pt x="165" y="90"/>
                  <a:pt x="186" y="76"/>
                </a:cubicBezTo>
                <a:cubicBezTo>
                  <a:pt x="207" y="62"/>
                  <a:pt x="230" y="20"/>
                  <a:pt x="252" y="10"/>
                </a:cubicBezTo>
                <a:cubicBezTo>
                  <a:pt x="274" y="0"/>
                  <a:pt x="288" y="1"/>
                  <a:pt x="318" y="16"/>
                </a:cubicBezTo>
                <a:cubicBezTo>
                  <a:pt x="348" y="31"/>
                  <a:pt x="408" y="83"/>
                  <a:pt x="432" y="100"/>
                </a:cubicBezTo>
              </a:path>
            </a:pathLst>
          </a:custGeom>
          <a:noFill/>
          <a:ln w="38100" cmpd="sng">
            <a:solidFill>
              <a:srgbClr val="0099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3">
            <a:extLst>
              <a:ext uri="{FF2B5EF4-FFF2-40B4-BE49-F238E27FC236}">
                <a16:creationId xmlns:a16="http://schemas.microsoft.com/office/drawing/2014/main" id="{A38FA48A-AD4F-2778-B459-4851D8EFB346}"/>
              </a:ext>
            </a:extLst>
          </p:cNvPr>
          <p:cNvSpPr>
            <a:spLocks/>
          </p:cNvSpPr>
          <p:nvPr/>
        </p:nvSpPr>
        <p:spPr bwMode="auto">
          <a:xfrm rot="229315">
            <a:off x="6129599" y="4840828"/>
            <a:ext cx="326757" cy="656907"/>
          </a:xfrm>
          <a:custGeom>
            <a:avLst/>
            <a:gdLst>
              <a:gd name="T0" fmla="*/ 0 w 363"/>
              <a:gd name="T1" fmla="*/ 654 h 654"/>
              <a:gd name="T2" fmla="*/ 135 w 363"/>
              <a:gd name="T3" fmla="*/ 567 h 654"/>
              <a:gd name="T4" fmla="*/ 152 w 363"/>
              <a:gd name="T5" fmla="*/ 502 h 654"/>
              <a:gd name="T6" fmla="*/ 199 w 363"/>
              <a:gd name="T7" fmla="*/ 467 h 654"/>
              <a:gd name="T8" fmla="*/ 244 w 363"/>
              <a:gd name="T9" fmla="*/ 358 h 654"/>
              <a:gd name="T10" fmla="*/ 290 w 363"/>
              <a:gd name="T11" fmla="*/ 302 h 654"/>
              <a:gd name="T12" fmla="*/ 318 w 363"/>
              <a:gd name="T13" fmla="*/ 211 h 654"/>
              <a:gd name="T14" fmla="*/ 344 w 363"/>
              <a:gd name="T15" fmla="*/ 154 h 654"/>
              <a:gd name="T16" fmla="*/ 363 w 363"/>
              <a:gd name="T17"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654">
                <a:moveTo>
                  <a:pt x="0" y="654"/>
                </a:moveTo>
                <a:cubicBezTo>
                  <a:pt x="22" y="640"/>
                  <a:pt x="110" y="592"/>
                  <a:pt x="135" y="567"/>
                </a:cubicBezTo>
                <a:cubicBezTo>
                  <a:pt x="160" y="542"/>
                  <a:pt x="141" y="519"/>
                  <a:pt x="152" y="502"/>
                </a:cubicBezTo>
                <a:cubicBezTo>
                  <a:pt x="163" y="485"/>
                  <a:pt x="184" y="491"/>
                  <a:pt x="199" y="467"/>
                </a:cubicBezTo>
                <a:cubicBezTo>
                  <a:pt x="214" y="443"/>
                  <a:pt x="229" y="386"/>
                  <a:pt x="244" y="358"/>
                </a:cubicBezTo>
                <a:cubicBezTo>
                  <a:pt x="259" y="330"/>
                  <a:pt x="278" y="326"/>
                  <a:pt x="290" y="302"/>
                </a:cubicBezTo>
                <a:cubicBezTo>
                  <a:pt x="302" y="278"/>
                  <a:pt x="309" y="236"/>
                  <a:pt x="318" y="211"/>
                </a:cubicBezTo>
                <a:cubicBezTo>
                  <a:pt x="327" y="186"/>
                  <a:pt x="337" y="189"/>
                  <a:pt x="344" y="154"/>
                </a:cubicBezTo>
                <a:cubicBezTo>
                  <a:pt x="351" y="119"/>
                  <a:pt x="359" y="32"/>
                  <a:pt x="363" y="0"/>
                </a:cubicBezTo>
              </a:path>
            </a:pathLst>
          </a:custGeom>
          <a:noFill/>
          <a:ln w="38100" cmpd="sng">
            <a:solidFill>
              <a:srgbClr val="0099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4">
            <a:extLst>
              <a:ext uri="{FF2B5EF4-FFF2-40B4-BE49-F238E27FC236}">
                <a16:creationId xmlns:a16="http://schemas.microsoft.com/office/drawing/2014/main" id="{BEA46411-2704-F075-39D4-088ED23173AC}"/>
              </a:ext>
            </a:extLst>
          </p:cNvPr>
          <p:cNvSpPr>
            <a:spLocks/>
          </p:cNvSpPr>
          <p:nvPr/>
        </p:nvSpPr>
        <p:spPr bwMode="auto">
          <a:xfrm>
            <a:off x="6477887" y="4259575"/>
            <a:ext cx="646636" cy="571093"/>
          </a:xfrm>
          <a:custGeom>
            <a:avLst/>
            <a:gdLst>
              <a:gd name="T0" fmla="*/ 6 w 521"/>
              <a:gd name="T1" fmla="*/ 423 h 423"/>
              <a:gd name="T2" fmla="*/ 17 w 521"/>
              <a:gd name="T3" fmla="*/ 336 h 423"/>
              <a:gd name="T4" fmla="*/ 106 w 521"/>
              <a:gd name="T5" fmla="*/ 194 h 423"/>
              <a:gd name="T6" fmla="*/ 305 w 521"/>
              <a:gd name="T7" fmla="*/ 96 h 423"/>
              <a:gd name="T8" fmla="*/ 401 w 521"/>
              <a:gd name="T9" fmla="*/ 48 h 423"/>
              <a:gd name="T10" fmla="*/ 521 w 521"/>
              <a:gd name="T11" fmla="*/ 0 h 423"/>
            </a:gdLst>
            <a:ahLst/>
            <a:cxnLst>
              <a:cxn ang="0">
                <a:pos x="T0" y="T1"/>
              </a:cxn>
              <a:cxn ang="0">
                <a:pos x="T2" y="T3"/>
              </a:cxn>
              <a:cxn ang="0">
                <a:pos x="T4" y="T5"/>
              </a:cxn>
              <a:cxn ang="0">
                <a:pos x="T6" y="T7"/>
              </a:cxn>
              <a:cxn ang="0">
                <a:pos x="T8" y="T9"/>
              </a:cxn>
              <a:cxn ang="0">
                <a:pos x="T10" y="T11"/>
              </a:cxn>
            </a:cxnLst>
            <a:rect l="0" t="0" r="r" b="b"/>
            <a:pathLst>
              <a:path w="521" h="423">
                <a:moveTo>
                  <a:pt x="6" y="423"/>
                </a:moveTo>
                <a:cubicBezTo>
                  <a:pt x="9" y="409"/>
                  <a:pt x="0" y="374"/>
                  <a:pt x="17" y="336"/>
                </a:cubicBezTo>
                <a:cubicBezTo>
                  <a:pt x="34" y="298"/>
                  <a:pt x="58" y="234"/>
                  <a:pt x="106" y="194"/>
                </a:cubicBezTo>
                <a:cubicBezTo>
                  <a:pt x="154" y="154"/>
                  <a:pt x="256" y="120"/>
                  <a:pt x="305" y="96"/>
                </a:cubicBezTo>
                <a:cubicBezTo>
                  <a:pt x="354" y="72"/>
                  <a:pt x="365" y="64"/>
                  <a:pt x="401" y="48"/>
                </a:cubicBezTo>
                <a:cubicBezTo>
                  <a:pt x="437" y="32"/>
                  <a:pt x="496" y="10"/>
                  <a:pt x="521" y="0"/>
                </a:cubicBezTo>
              </a:path>
            </a:pathLst>
          </a:custGeom>
          <a:noFill/>
          <a:ln w="38100" cmpd="sng">
            <a:solidFill>
              <a:srgbClr val="0099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5">
            <a:extLst>
              <a:ext uri="{FF2B5EF4-FFF2-40B4-BE49-F238E27FC236}">
                <a16:creationId xmlns:a16="http://schemas.microsoft.com/office/drawing/2014/main" id="{92C54B16-14D2-B8E7-D425-E3BAF899E393}"/>
              </a:ext>
            </a:extLst>
          </p:cNvPr>
          <p:cNvSpPr>
            <a:spLocks/>
          </p:cNvSpPr>
          <p:nvPr/>
        </p:nvSpPr>
        <p:spPr bwMode="auto">
          <a:xfrm>
            <a:off x="6643723" y="4185555"/>
            <a:ext cx="427263" cy="216417"/>
          </a:xfrm>
          <a:custGeom>
            <a:avLst/>
            <a:gdLst>
              <a:gd name="T0" fmla="*/ 368 w 368"/>
              <a:gd name="T1" fmla="*/ 1 h 117"/>
              <a:gd name="T2" fmla="*/ 217 w 368"/>
              <a:gd name="T3" fmla="*/ 4 h 117"/>
              <a:gd name="T4" fmla="*/ 176 w 368"/>
              <a:gd name="T5" fmla="*/ 9 h 117"/>
              <a:gd name="T6" fmla="*/ 80 w 368"/>
              <a:gd name="T7" fmla="*/ 57 h 117"/>
              <a:gd name="T8" fmla="*/ 0 w 368"/>
              <a:gd name="T9" fmla="*/ 117 h 117"/>
            </a:gdLst>
            <a:ahLst/>
            <a:cxnLst>
              <a:cxn ang="0">
                <a:pos x="T0" y="T1"/>
              </a:cxn>
              <a:cxn ang="0">
                <a:pos x="T2" y="T3"/>
              </a:cxn>
              <a:cxn ang="0">
                <a:pos x="T4" y="T5"/>
              </a:cxn>
              <a:cxn ang="0">
                <a:pos x="T6" y="T7"/>
              </a:cxn>
              <a:cxn ang="0">
                <a:pos x="T8" y="T9"/>
              </a:cxn>
            </a:cxnLst>
            <a:rect l="0" t="0" r="r" b="b"/>
            <a:pathLst>
              <a:path w="368" h="117">
                <a:moveTo>
                  <a:pt x="368" y="1"/>
                </a:moveTo>
                <a:cubicBezTo>
                  <a:pt x="344" y="1"/>
                  <a:pt x="249" y="3"/>
                  <a:pt x="217" y="4"/>
                </a:cubicBezTo>
                <a:cubicBezTo>
                  <a:pt x="185" y="5"/>
                  <a:pt x="199" y="0"/>
                  <a:pt x="176" y="9"/>
                </a:cubicBezTo>
                <a:cubicBezTo>
                  <a:pt x="153" y="18"/>
                  <a:pt x="109" y="39"/>
                  <a:pt x="80" y="57"/>
                </a:cubicBezTo>
                <a:cubicBezTo>
                  <a:pt x="51" y="75"/>
                  <a:pt x="17" y="105"/>
                  <a:pt x="0" y="117"/>
                </a:cubicBezTo>
              </a:path>
            </a:pathLst>
          </a:custGeom>
          <a:noFill/>
          <a:ln w="38100" cmpd="sng">
            <a:solidFill>
              <a:srgbClr val="0099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a:extLst>
              <a:ext uri="{FF2B5EF4-FFF2-40B4-BE49-F238E27FC236}">
                <a16:creationId xmlns:a16="http://schemas.microsoft.com/office/drawing/2014/main" id="{BFC05BE0-286F-248E-AE81-B70183999093}"/>
              </a:ext>
            </a:extLst>
          </p:cNvPr>
          <p:cNvSpPr/>
          <p:nvPr/>
        </p:nvSpPr>
        <p:spPr>
          <a:xfrm>
            <a:off x="0" y="171606"/>
            <a:ext cx="8865704" cy="339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nl-NL" sz="2600" b="1">
                <a:solidFill>
                  <a:srgbClr val="FF0000"/>
                </a:solidFill>
                <a:latin typeface="Times New Roman" pitchFamily="18" charset="0"/>
                <a:cs typeface="Times New Roman" pitchFamily="18" charset="0"/>
              </a:rPr>
              <a:t>2. </a:t>
            </a:r>
            <a:r>
              <a:rPr lang="nl-NL" sz="2600" b="1" dirty="0">
                <a:solidFill>
                  <a:srgbClr val="FF0000"/>
                </a:solidFill>
                <a:latin typeface="Times New Roman" pitchFamily="18" charset="0"/>
                <a:cs typeface="Times New Roman" pitchFamily="18" charset="0"/>
              </a:rPr>
              <a:t>Các cuộc phát kiến địa lí lớn trên thế giới</a:t>
            </a:r>
            <a:endParaRPr lang="vi-VN" sz="2600"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957AAA5E-3E4A-6B49-AB64-1884754945D6}"/>
              </a:ext>
            </a:extLst>
          </p:cNvPr>
          <p:cNvSpPr txBox="1"/>
          <p:nvPr/>
        </p:nvSpPr>
        <p:spPr>
          <a:xfrm>
            <a:off x="0" y="585288"/>
            <a:ext cx="8991293" cy="1292662"/>
          </a:xfrm>
          <a:prstGeom prst="rect">
            <a:avLst/>
          </a:prstGeom>
          <a:solidFill>
            <a:schemeClr val="bg1"/>
          </a:solidFill>
        </p:spPr>
        <p:txBody>
          <a:bodyPr wrap="square">
            <a:spAutoFit/>
          </a:bodyPr>
          <a:lstStyle/>
          <a:p>
            <a:pPr algn="just"/>
            <a:r>
              <a:rPr lang="nl-NL"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Năm</a:t>
            </a:r>
            <a:r>
              <a:rPr lang="en-US" sz="2600" dirty="0">
                <a:solidFill>
                  <a:srgbClr val="0000FF"/>
                </a:solidFill>
                <a:latin typeface="Times New Roman" panose="02020603050405020304" pitchFamily="18" charset="0"/>
                <a:cs typeface="Times New Roman" panose="02020603050405020304" pitchFamily="18" charset="0"/>
              </a:rPr>
              <a:t> 1497 - 1498, </a:t>
            </a:r>
            <a:r>
              <a:rPr lang="en-US" sz="2600" dirty="0" err="1">
                <a:solidFill>
                  <a:srgbClr val="0000FF"/>
                </a:solidFill>
                <a:latin typeface="Times New Roman" panose="02020603050405020304" pitchFamily="18" charset="0"/>
                <a:cs typeface="Times New Roman" panose="02020603050405020304" pitchFamily="18" charset="0"/>
              </a:rPr>
              <a:t>Va-xcô</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đơ</a:t>
            </a:r>
            <a:r>
              <a:rPr lang="en-US" sz="2600" dirty="0">
                <a:solidFill>
                  <a:srgbClr val="0000FF"/>
                </a:solidFill>
                <a:latin typeface="Times New Roman" panose="02020603050405020304" pitchFamily="18" charset="0"/>
                <a:cs typeface="Times New Roman" panose="02020603050405020304" pitchFamily="18" charset="0"/>
              </a:rPr>
              <a:t> Ga-ma </a:t>
            </a:r>
            <a:r>
              <a:rPr lang="en-US" sz="2600" dirty="0" err="1">
                <a:solidFill>
                  <a:srgbClr val="0000FF"/>
                </a:solidFill>
                <a:latin typeface="Times New Roman" panose="02020603050405020304" pitchFamily="18" charset="0"/>
                <a:cs typeface="Times New Roman" panose="02020603050405020304" pitchFamily="18" charset="0"/>
              </a:rPr>
              <a:t>chỉ</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huy</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đoàn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thám</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hiểm</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vòng</a:t>
            </a:r>
            <a:r>
              <a:rPr lang="en-US" sz="2600" dirty="0">
                <a:solidFill>
                  <a:srgbClr val="0000FF"/>
                </a:solidFill>
                <a:latin typeface="Times New Roman" panose="02020603050405020304" pitchFamily="18" charset="0"/>
                <a:cs typeface="Times New Roman" panose="02020603050405020304" pitchFamily="18" charset="0"/>
              </a:rPr>
              <a:t> qua </a:t>
            </a:r>
            <a:r>
              <a:rPr lang="en-US" sz="2600" dirty="0" err="1">
                <a:solidFill>
                  <a:srgbClr val="0000FF"/>
                </a:solidFill>
                <a:latin typeface="Times New Roman" panose="02020603050405020304" pitchFamily="18" charset="0"/>
                <a:cs typeface="Times New Roman" panose="02020603050405020304" pitchFamily="18" charset="0"/>
              </a:rPr>
              <a:t>mũi</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Hảo</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Vọng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và</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cập</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bến</a:t>
            </a:r>
            <a:r>
              <a:rPr lang="en-US" sz="2600" dirty="0">
                <a:solidFill>
                  <a:srgbClr val="0000FF"/>
                </a:solidFill>
                <a:latin typeface="Times New Roman" panose="02020603050405020304" pitchFamily="18" charset="0"/>
                <a:cs typeface="Times New Roman" panose="02020603050405020304" pitchFamily="18" charset="0"/>
              </a:rPr>
              <a:t> Ca-li-</a:t>
            </a:r>
            <a:r>
              <a:rPr lang="en-US" sz="2600" dirty="0" err="1">
                <a:solidFill>
                  <a:srgbClr val="0000FF"/>
                </a:solidFill>
                <a:latin typeface="Times New Roman" panose="02020603050405020304" pitchFamily="18" charset="0"/>
                <a:cs typeface="Times New Roman" panose="02020603050405020304" pitchFamily="18" charset="0"/>
              </a:rPr>
              <a:t>cút</a:t>
            </a:r>
            <a:r>
              <a:rPr lang="en-US" sz="2600" dirty="0">
                <a:solidFill>
                  <a:srgbClr val="0000FF"/>
                </a:solidFill>
                <a:latin typeface="Times New Roman" panose="02020603050405020304" pitchFamily="18" charset="0"/>
                <a:cs typeface="Times New Roman" panose="02020603050405020304" pitchFamily="18" charset="0"/>
              </a:rPr>
              <a:t> ở </a:t>
            </a:r>
            <a:r>
              <a:rPr lang="en-US" sz="2600" dirty="0" err="1">
                <a:solidFill>
                  <a:srgbClr val="0000FF"/>
                </a:solidFill>
                <a:latin typeface="Times New Roman" panose="02020603050405020304" pitchFamily="18" charset="0"/>
                <a:cs typeface="Times New Roman" panose="02020603050405020304" pitchFamily="18" charset="0"/>
              </a:rPr>
              <a:t>phía</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Tây</a:t>
            </a:r>
            <a:r>
              <a:rPr lang="en-US" sz="2600" dirty="0">
                <a:solidFill>
                  <a:srgbClr val="0000FF"/>
                </a:solidFill>
                <a:latin typeface="Times New Roman" panose="02020603050405020304" pitchFamily="18" charset="0"/>
                <a:cs typeface="Times New Roman" panose="02020603050405020304" pitchFamily="18" charset="0"/>
              </a:rPr>
              <a:t> Nam </a:t>
            </a:r>
            <a:r>
              <a:rPr lang="en-US" sz="2600" dirty="0" err="1">
                <a:solidFill>
                  <a:srgbClr val="0000FF"/>
                </a:solidFill>
                <a:latin typeface="Times New Roman" panose="02020603050405020304" pitchFamily="18" charset="0"/>
                <a:cs typeface="Times New Roman" panose="02020603050405020304" pitchFamily="18" charset="0"/>
              </a:rPr>
              <a:t>Ấn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Độ</a:t>
            </a:r>
            <a:r>
              <a:rPr lang="en-US" sz="26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23146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heckerboard(across)">
                                      <p:cBhvr>
                                        <p:cTn id="24" dur="500"/>
                                        <p:tgtEl>
                                          <p:spTgt spid="16"/>
                                        </p:tgtEl>
                                      </p:cBhvr>
                                    </p:animEffect>
                                  </p:childTnLst>
                                </p:cTn>
                              </p:par>
                              <p:par>
                                <p:cTn id="25" presetID="5" presetClass="entr" presetSubtype="1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par>
                                <p:cTn id="28" presetID="22" presetClass="entr" presetSubtype="1"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10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1000"/>
                                        <p:tgtEl>
                                          <p:spTgt spid="23"/>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1000" fill="hold"/>
                                        <p:tgtEl>
                                          <p:spTgt spid="31"/>
                                        </p:tgtEl>
                                        <p:attrNameLst>
                                          <p:attrName>ppt_w</p:attrName>
                                        </p:attrNameLst>
                                      </p:cBhvr>
                                      <p:tavLst>
                                        <p:tav tm="0">
                                          <p:val>
                                            <p:strVal val="#ppt_w+.3"/>
                                          </p:val>
                                        </p:tav>
                                        <p:tav tm="100000">
                                          <p:val>
                                            <p:strVal val="#ppt_w"/>
                                          </p:val>
                                        </p:tav>
                                      </p:tavLst>
                                    </p:anim>
                                    <p:anim calcmode="lin" valueType="num">
                                      <p:cBhvr>
                                        <p:cTn id="37" dur="1000" fill="hold"/>
                                        <p:tgtEl>
                                          <p:spTgt spid="31"/>
                                        </p:tgtEl>
                                        <p:attrNameLst>
                                          <p:attrName>ppt_h</p:attrName>
                                        </p:attrNameLst>
                                      </p:cBhvr>
                                      <p:tavLst>
                                        <p:tav tm="0">
                                          <p:val>
                                            <p:strVal val="#ppt_h"/>
                                          </p:val>
                                        </p:tav>
                                        <p:tav tm="100000">
                                          <p:val>
                                            <p:strVal val="#ppt_h"/>
                                          </p:val>
                                        </p:tav>
                                      </p:tavLst>
                                    </p:anim>
                                    <p:animEffect transition="in" filter="fade">
                                      <p:cBhvr>
                                        <p:cTn id="38" dur="1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10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10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right)">
                                      <p:cBhvr>
                                        <p:cTn id="53" dur="1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randombar(horizontal)">
                                      <p:cBhvr>
                                        <p:cTn id="5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p:bldP spid="21"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90941F5F-67CA-CFF2-D816-DD2F6ADC6911}"/>
              </a:ext>
            </a:extLst>
          </p:cNvPr>
          <p:cNvPicPr/>
          <p:nvPr/>
        </p:nvPicPr>
        <p:blipFill>
          <a:blip r:embed="rId2" cstate="print"/>
          <a:stretch>
            <a:fillRect/>
          </a:stretch>
        </p:blipFill>
        <p:spPr>
          <a:xfrm>
            <a:off x="2372139" y="1934816"/>
            <a:ext cx="6771861" cy="4800600"/>
          </a:xfrm>
          <a:prstGeom prst="rect">
            <a:avLst/>
          </a:prstGeom>
          <a:ln w="19050">
            <a:solidFill>
              <a:schemeClr val="tx1"/>
            </a:solidFill>
          </a:ln>
        </p:spPr>
      </p:pic>
      <p:sp>
        <p:nvSpPr>
          <p:cNvPr id="7" name="Rectangle 6">
            <a:extLst>
              <a:ext uri="{FF2B5EF4-FFF2-40B4-BE49-F238E27FC236}">
                <a16:creationId xmlns:a16="http://schemas.microsoft.com/office/drawing/2014/main" id="{319809BA-099C-D88E-97B7-E56FC0041B33}"/>
              </a:ext>
            </a:extLst>
          </p:cNvPr>
          <p:cNvSpPr/>
          <p:nvPr/>
        </p:nvSpPr>
        <p:spPr>
          <a:xfrm>
            <a:off x="4975879" y="2953746"/>
            <a:ext cx="850369" cy="745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Times New Roman" panose="02020603050405020304" pitchFamily="18" charset="0"/>
                <a:cs typeface="Times New Roman" panose="02020603050405020304" pitchFamily="18" charset="0"/>
              </a:rPr>
              <a:t>TÂY </a:t>
            </a:r>
          </a:p>
          <a:p>
            <a:pPr algn="ctr"/>
            <a:r>
              <a:rPr lang="en-US" sz="1000" b="1" dirty="0">
                <a:solidFill>
                  <a:schemeClr val="tx1"/>
                </a:solidFill>
                <a:latin typeface="Times New Roman" panose="02020603050405020304" pitchFamily="18" charset="0"/>
                <a:cs typeface="Times New Roman" panose="02020603050405020304" pitchFamily="18" charset="0"/>
              </a:rPr>
              <a:t>       BAN</a:t>
            </a:r>
          </a:p>
          <a:p>
            <a:pPr algn="ctr"/>
            <a:r>
              <a:rPr lang="en-US" sz="1000" b="1" dirty="0">
                <a:solidFill>
                  <a:schemeClr val="tx1"/>
                </a:solidFill>
                <a:latin typeface="Times New Roman" panose="02020603050405020304" pitchFamily="18" charset="0"/>
                <a:cs typeface="Times New Roman" panose="02020603050405020304" pitchFamily="18" charset="0"/>
              </a:rPr>
              <a:t>           NHA</a:t>
            </a:r>
          </a:p>
        </p:txBody>
      </p:sp>
      <p:pic>
        <p:nvPicPr>
          <p:cNvPr id="8" name="Picture 7">
            <a:extLst>
              <a:ext uri="{FF2B5EF4-FFF2-40B4-BE49-F238E27FC236}">
                <a16:creationId xmlns:a16="http://schemas.microsoft.com/office/drawing/2014/main" id="{1F95E7C3-394C-3357-1191-D98EAD37FD41}"/>
              </a:ext>
            </a:extLst>
          </p:cNvPr>
          <p:cNvPicPr>
            <a:picLocks noChangeAspect="1"/>
          </p:cNvPicPr>
          <p:nvPr/>
        </p:nvPicPr>
        <p:blipFill>
          <a:blip r:embed="rId3"/>
          <a:stretch>
            <a:fillRect/>
          </a:stretch>
        </p:blipFill>
        <p:spPr>
          <a:xfrm>
            <a:off x="7850006" y="2201657"/>
            <a:ext cx="1306231" cy="1567945"/>
          </a:xfrm>
          <a:prstGeom prst="rect">
            <a:avLst/>
          </a:prstGeom>
        </p:spPr>
      </p:pic>
      <p:sp>
        <p:nvSpPr>
          <p:cNvPr id="9" name="Rectangle 8">
            <a:extLst>
              <a:ext uri="{FF2B5EF4-FFF2-40B4-BE49-F238E27FC236}">
                <a16:creationId xmlns:a16="http://schemas.microsoft.com/office/drawing/2014/main" id="{FF9000C3-2BC5-DF22-3422-AA691839E8AC}"/>
              </a:ext>
            </a:extLst>
          </p:cNvPr>
          <p:cNvSpPr/>
          <p:nvPr/>
        </p:nvSpPr>
        <p:spPr>
          <a:xfrm>
            <a:off x="4695800" y="3561927"/>
            <a:ext cx="569843" cy="26403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C3300"/>
                </a:solidFill>
                <a:latin typeface="Times New Roman" panose="02020603050405020304" pitchFamily="18" charset="0"/>
                <a:cs typeface="Times New Roman" panose="02020603050405020304" pitchFamily="18" charset="0"/>
              </a:rPr>
              <a:t>1519</a:t>
            </a:r>
          </a:p>
        </p:txBody>
      </p:sp>
      <p:cxnSp>
        <p:nvCxnSpPr>
          <p:cNvPr id="10" name="Straight Arrow Connector 9">
            <a:extLst>
              <a:ext uri="{FF2B5EF4-FFF2-40B4-BE49-F238E27FC236}">
                <a16:creationId xmlns:a16="http://schemas.microsoft.com/office/drawing/2014/main" id="{0EE9BB33-F92C-2BEC-E795-0AE85F9357FC}"/>
              </a:ext>
            </a:extLst>
          </p:cNvPr>
          <p:cNvCxnSpPr>
            <a:cxnSpLocks/>
          </p:cNvCxnSpPr>
          <p:nvPr/>
        </p:nvCxnSpPr>
        <p:spPr>
          <a:xfrm flipH="1">
            <a:off x="5142270" y="3762838"/>
            <a:ext cx="65834" cy="10222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99208687-30F5-0A2C-1F53-40A0DA65948B}"/>
              </a:ext>
            </a:extLst>
          </p:cNvPr>
          <p:cNvSpPr/>
          <p:nvPr/>
        </p:nvSpPr>
        <p:spPr>
          <a:xfrm rot="14635242">
            <a:off x="5262892" y="3479608"/>
            <a:ext cx="121919" cy="317408"/>
          </a:xfrm>
          <a:custGeom>
            <a:avLst/>
            <a:gdLst>
              <a:gd name="connsiteX0" fmla="*/ 0 w 241089"/>
              <a:gd name="connsiteY0" fmla="*/ 0 h 781879"/>
              <a:gd name="connsiteX1" fmla="*/ 212035 w 241089"/>
              <a:gd name="connsiteY1" fmla="*/ 397566 h 781879"/>
              <a:gd name="connsiteX2" fmla="*/ 238539 w 241089"/>
              <a:gd name="connsiteY2" fmla="*/ 675861 h 781879"/>
              <a:gd name="connsiteX3" fmla="*/ 238539 w 241089"/>
              <a:gd name="connsiteY3" fmla="*/ 781879 h 781879"/>
            </a:gdLst>
            <a:ahLst/>
            <a:cxnLst>
              <a:cxn ang="0">
                <a:pos x="connsiteX0" y="connsiteY0"/>
              </a:cxn>
              <a:cxn ang="0">
                <a:pos x="connsiteX1" y="connsiteY1"/>
              </a:cxn>
              <a:cxn ang="0">
                <a:pos x="connsiteX2" y="connsiteY2"/>
              </a:cxn>
              <a:cxn ang="0">
                <a:pos x="connsiteX3" y="connsiteY3"/>
              </a:cxn>
            </a:cxnLst>
            <a:rect l="l" t="t" r="r" b="b"/>
            <a:pathLst>
              <a:path w="241089" h="781879">
                <a:moveTo>
                  <a:pt x="0" y="0"/>
                </a:moveTo>
                <a:cubicBezTo>
                  <a:pt x="86139" y="142461"/>
                  <a:pt x="172279" y="284923"/>
                  <a:pt x="212035" y="397566"/>
                </a:cubicBezTo>
                <a:cubicBezTo>
                  <a:pt x="251791" y="510209"/>
                  <a:pt x="234122" y="611809"/>
                  <a:pt x="238539" y="675861"/>
                </a:cubicBezTo>
                <a:cubicBezTo>
                  <a:pt x="242956" y="739913"/>
                  <a:pt x="240747" y="760896"/>
                  <a:pt x="238539" y="781879"/>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C2FEC51-D96E-84ED-34C1-4B907780CA17}"/>
              </a:ext>
            </a:extLst>
          </p:cNvPr>
          <p:cNvPicPr>
            <a:picLocks noChangeAspect="1"/>
          </p:cNvPicPr>
          <p:nvPr/>
        </p:nvPicPr>
        <p:blipFill rotWithShape="1">
          <a:blip r:embed="rId4"/>
          <a:srcRect t="1" r="3059" b="5080"/>
          <a:stretch/>
        </p:blipFill>
        <p:spPr>
          <a:xfrm>
            <a:off x="4754507" y="4422920"/>
            <a:ext cx="387763" cy="442954"/>
          </a:xfrm>
          <a:prstGeom prst="rect">
            <a:avLst/>
          </a:prstGeom>
        </p:spPr>
      </p:pic>
      <p:pic>
        <p:nvPicPr>
          <p:cNvPr id="13" name="Picture 12">
            <a:extLst>
              <a:ext uri="{FF2B5EF4-FFF2-40B4-BE49-F238E27FC236}">
                <a16:creationId xmlns:a16="http://schemas.microsoft.com/office/drawing/2014/main" id="{3A6CB476-4C9F-4ABE-5277-03881525B3E8}"/>
              </a:ext>
            </a:extLst>
          </p:cNvPr>
          <p:cNvPicPr>
            <a:picLocks noChangeAspect="1"/>
          </p:cNvPicPr>
          <p:nvPr/>
        </p:nvPicPr>
        <p:blipFill>
          <a:blip r:embed="rId5"/>
          <a:stretch>
            <a:fillRect/>
          </a:stretch>
        </p:blipFill>
        <p:spPr>
          <a:xfrm>
            <a:off x="4875603" y="3864065"/>
            <a:ext cx="266667" cy="542857"/>
          </a:xfrm>
          <a:prstGeom prst="rect">
            <a:avLst/>
          </a:prstGeom>
        </p:spPr>
      </p:pic>
      <p:pic>
        <p:nvPicPr>
          <p:cNvPr id="16" name="Picture 15">
            <a:extLst>
              <a:ext uri="{FF2B5EF4-FFF2-40B4-BE49-F238E27FC236}">
                <a16:creationId xmlns:a16="http://schemas.microsoft.com/office/drawing/2014/main" id="{0C6CB3D8-662E-F817-AC37-8089C581B634}"/>
              </a:ext>
            </a:extLst>
          </p:cNvPr>
          <p:cNvPicPr>
            <a:picLocks noChangeAspect="1"/>
          </p:cNvPicPr>
          <p:nvPr/>
        </p:nvPicPr>
        <p:blipFill>
          <a:blip r:embed="rId6"/>
          <a:stretch>
            <a:fillRect/>
          </a:stretch>
        </p:blipFill>
        <p:spPr>
          <a:xfrm>
            <a:off x="8097078" y="3999495"/>
            <a:ext cx="1045145" cy="533024"/>
          </a:xfrm>
          <a:prstGeom prst="rect">
            <a:avLst/>
          </a:prstGeom>
        </p:spPr>
      </p:pic>
      <p:pic>
        <p:nvPicPr>
          <p:cNvPr id="17" name="Picture 16">
            <a:extLst>
              <a:ext uri="{FF2B5EF4-FFF2-40B4-BE49-F238E27FC236}">
                <a16:creationId xmlns:a16="http://schemas.microsoft.com/office/drawing/2014/main" id="{3729E69B-8933-A97B-C031-A7A0E5C189DB}"/>
              </a:ext>
            </a:extLst>
          </p:cNvPr>
          <p:cNvPicPr>
            <a:picLocks noChangeAspect="1"/>
          </p:cNvPicPr>
          <p:nvPr/>
        </p:nvPicPr>
        <p:blipFill>
          <a:blip r:embed="rId7"/>
          <a:stretch>
            <a:fillRect/>
          </a:stretch>
        </p:blipFill>
        <p:spPr>
          <a:xfrm>
            <a:off x="8343459" y="3878795"/>
            <a:ext cx="633344" cy="131037"/>
          </a:xfrm>
          <a:prstGeom prst="rect">
            <a:avLst/>
          </a:prstGeom>
        </p:spPr>
      </p:pic>
      <p:sp>
        <p:nvSpPr>
          <p:cNvPr id="18" name="Rectangle 17">
            <a:extLst>
              <a:ext uri="{FF2B5EF4-FFF2-40B4-BE49-F238E27FC236}">
                <a16:creationId xmlns:a16="http://schemas.microsoft.com/office/drawing/2014/main" id="{33950698-2F4C-CE4E-45D9-1A656ABFABB0}"/>
              </a:ext>
            </a:extLst>
          </p:cNvPr>
          <p:cNvSpPr/>
          <p:nvPr/>
        </p:nvSpPr>
        <p:spPr>
          <a:xfrm>
            <a:off x="7600152" y="3865308"/>
            <a:ext cx="864197" cy="147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Times New Roman" panose="02020603050405020304" pitchFamily="18" charset="0"/>
                <a:cs typeface="Times New Roman" panose="02020603050405020304" pitchFamily="18" charset="0"/>
              </a:rPr>
              <a:t>PHILIPPIN</a:t>
            </a:r>
          </a:p>
        </p:txBody>
      </p:sp>
      <p:sp>
        <p:nvSpPr>
          <p:cNvPr id="21" name="Rectangle 20">
            <a:extLst>
              <a:ext uri="{FF2B5EF4-FFF2-40B4-BE49-F238E27FC236}">
                <a16:creationId xmlns:a16="http://schemas.microsoft.com/office/drawing/2014/main" id="{83FEA8B4-9C0D-8106-7A53-E65A0990C52D}"/>
              </a:ext>
            </a:extLst>
          </p:cNvPr>
          <p:cNvSpPr/>
          <p:nvPr/>
        </p:nvSpPr>
        <p:spPr>
          <a:xfrm>
            <a:off x="34787" y="104504"/>
            <a:ext cx="8062291" cy="338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nl-NL" sz="2600" b="1">
                <a:solidFill>
                  <a:srgbClr val="FF0000"/>
                </a:solidFill>
                <a:latin typeface="Times New Roman" pitchFamily="18" charset="0"/>
                <a:cs typeface="Times New Roman" pitchFamily="18" charset="0"/>
              </a:rPr>
              <a:t>2. </a:t>
            </a:r>
            <a:r>
              <a:rPr lang="nl-NL" sz="2600" b="1" dirty="0">
                <a:solidFill>
                  <a:srgbClr val="FF0000"/>
                </a:solidFill>
                <a:latin typeface="Times New Roman" pitchFamily="18" charset="0"/>
                <a:cs typeface="Times New Roman" pitchFamily="18" charset="0"/>
              </a:rPr>
              <a:t>Các cuộc phát kiến địa lí lớn trên thế giới</a:t>
            </a:r>
            <a:endParaRPr lang="vi-VN" sz="2600" dirty="0">
              <a:solidFill>
                <a:srgbClr val="FF0000"/>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347C7946-2AC8-1B4C-D96D-97EEF5244D28}"/>
              </a:ext>
            </a:extLst>
          </p:cNvPr>
          <p:cNvSpPr/>
          <p:nvPr/>
        </p:nvSpPr>
        <p:spPr>
          <a:xfrm>
            <a:off x="5677027" y="5064150"/>
            <a:ext cx="754110" cy="379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solidFill>
                  <a:schemeClr val="tx1"/>
                </a:solidFill>
                <a:latin typeface="Times New Roman" panose="02020603050405020304" pitchFamily="18" charset="0"/>
                <a:cs typeface="Times New Roman" panose="02020603050405020304" pitchFamily="18" charset="0"/>
              </a:rPr>
              <a:t>Mũi</a:t>
            </a:r>
            <a:r>
              <a:rPr lang="en-US" sz="1000" b="1" dirty="0">
                <a:solidFill>
                  <a:schemeClr val="tx1"/>
                </a:solidFill>
                <a:latin typeface="Times New Roman" panose="02020603050405020304" pitchFamily="18" charset="0"/>
                <a:cs typeface="Times New Roman" panose="02020603050405020304" pitchFamily="18" charset="0"/>
              </a:rPr>
              <a:t> </a:t>
            </a:r>
          </a:p>
          <a:p>
            <a:pPr algn="ctr"/>
            <a:r>
              <a:rPr lang="en-US" sz="1000" b="1" dirty="0" err="1">
                <a:solidFill>
                  <a:schemeClr val="tx1"/>
                </a:solidFill>
                <a:latin typeface="Times New Roman" panose="02020603050405020304" pitchFamily="18" charset="0"/>
                <a:cs typeface="Times New Roman" panose="02020603050405020304" pitchFamily="18" charset="0"/>
              </a:rPr>
              <a:t>hảo</a:t>
            </a:r>
            <a:r>
              <a:rPr lang="en-US" sz="1000" b="1" dirty="0">
                <a:solidFill>
                  <a:schemeClr val="tx1"/>
                </a:solidFill>
                <a:latin typeface="Times New Roman" panose="02020603050405020304" pitchFamily="18" charset="0"/>
                <a:cs typeface="Times New Roman" panose="02020603050405020304" pitchFamily="18" charset="0"/>
              </a:rPr>
              <a:t> </a:t>
            </a:r>
            <a:r>
              <a:rPr lang="en-US" sz="1000" b="1" dirty="0" err="1">
                <a:solidFill>
                  <a:schemeClr val="tx1"/>
                </a:solidFill>
                <a:latin typeface="Times New Roman" panose="02020603050405020304" pitchFamily="18" charset="0"/>
                <a:cs typeface="Times New Roman" panose="02020603050405020304" pitchFamily="18" charset="0"/>
              </a:rPr>
              <a:t>vọng</a:t>
            </a:r>
            <a:endParaRPr lang="en-US" sz="1000" b="1" dirty="0">
              <a:solidFill>
                <a:schemeClr val="tx1"/>
              </a:solidFill>
              <a:latin typeface="Times New Roman" panose="02020603050405020304" pitchFamily="18" charset="0"/>
              <a:cs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8A2BA7B7-C926-0961-056E-20C3C8C6DDAC}"/>
              </a:ext>
            </a:extLst>
          </p:cNvPr>
          <p:cNvCxnSpPr>
            <a:cxnSpLocks/>
          </p:cNvCxnSpPr>
          <p:nvPr/>
        </p:nvCxnSpPr>
        <p:spPr>
          <a:xfrm flipV="1">
            <a:off x="5709562" y="3937952"/>
            <a:ext cx="0" cy="22528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48C638C-6103-742F-B867-882CA756D32D}"/>
              </a:ext>
            </a:extLst>
          </p:cNvPr>
          <p:cNvCxnSpPr>
            <a:cxnSpLocks/>
          </p:cNvCxnSpPr>
          <p:nvPr/>
        </p:nvCxnSpPr>
        <p:spPr>
          <a:xfrm flipV="1">
            <a:off x="5328623" y="3539876"/>
            <a:ext cx="144882" cy="168716"/>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05DFDA4D-A394-DB92-B4DE-E488CAF65230}"/>
              </a:ext>
            </a:extLst>
          </p:cNvPr>
          <p:cNvSpPr/>
          <p:nvPr/>
        </p:nvSpPr>
        <p:spPr>
          <a:xfrm rot="10800000">
            <a:off x="5709562" y="4888961"/>
            <a:ext cx="186610" cy="469619"/>
          </a:xfrm>
          <a:custGeom>
            <a:avLst/>
            <a:gdLst>
              <a:gd name="connsiteX0" fmla="*/ 0 w 241089"/>
              <a:gd name="connsiteY0" fmla="*/ 0 h 781879"/>
              <a:gd name="connsiteX1" fmla="*/ 212035 w 241089"/>
              <a:gd name="connsiteY1" fmla="*/ 397566 h 781879"/>
              <a:gd name="connsiteX2" fmla="*/ 238539 w 241089"/>
              <a:gd name="connsiteY2" fmla="*/ 675861 h 781879"/>
              <a:gd name="connsiteX3" fmla="*/ 238539 w 241089"/>
              <a:gd name="connsiteY3" fmla="*/ 781879 h 781879"/>
            </a:gdLst>
            <a:ahLst/>
            <a:cxnLst>
              <a:cxn ang="0">
                <a:pos x="connsiteX0" y="connsiteY0"/>
              </a:cxn>
              <a:cxn ang="0">
                <a:pos x="connsiteX1" y="connsiteY1"/>
              </a:cxn>
              <a:cxn ang="0">
                <a:pos x="connsiteX2" y="connsiteY2"/>
              </a:cxn>
              <a:cxn ang="0">
                <a:pos x="connsiteX3" y="connsiteY3"/>
              </a:cxn>
            </a:cxnLst>
            <a:rect l="l" t="t" r="r" b="b"/>
            <a:pathLst>
              <a:path w="241089" h="781879">
                <a:moveTo>
                  <a:pt x="0" y="0"/>
                </a:moveTo>
                <a:cubicBezTo>
                  <a:pt x="86139" y="142461"/>
                  <a:pt x="172279" y="284923"/>
                  <a:pt x="212035" y="397566"/>
                </a:cubicBezTo>
                <a:cubicBezTo>
                  <a:pt x="251791" y="510209"/>
                  <a:pt x="234122" y="611809"/>
                  <a:pt x="238539" y="675861"/>
                </a:cubicBezTo>
                <a:cubicBezTo>
                  <a:pt x="242956" y="739913"/>
                  <a:pt x="240747" y="760896"/>
                  <a:pt x="238539" y="781879"/>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D022F58-9B2A-0AA5-9700-4E32DBF2BFD5}"/>
              </a:ext>
            </a:extLst>
          </p:cNvPr>
          <p:cNvSpPr txBox="1"/>
          <p:nvPr/>
        </p:nvSpPr>
        <p:spPr>
          <a:xfrm>
            <a:off x="27949" y="443426"/>
            <a:ext cx="9081264" cy="492443"/>
          </a:xfrm>
          <a:prstGeom prst="rect">
            <a:avLst/>
          </a:prstGeom>
          <a:noFill/>
        </p:spPr>
        <p:txBody>
          <a:bodyPr wrap="square">
            <a:spAutoFit/>
          </a:bodyPr>
          <a:lstStyle/>
          <a:p>
            <a:pPr algn="just"/>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Năm</a:t>
            </a:r>
            <a:r>
              <a:rPr lang="en-US" sz="2600" dirty="0">
                <a:solidFill>
                  <a:srgbClr val="0000FF"/>
                </a:solidFill>
                <a:latin typeface="Times New Roman" panose="02020603050405020304" pitchFamily="18" charset="0"/>
                <a:cs typeface="Times New Roman" panose="02020603050405020304" pitchFamily="18" charset="0"/>
              </a:rPr>
              <a:t> 1519 - 1522</a:t>
            </a:r>
            <a:r>
              <a:rPr lang="en-US" sz="2600">
                <a:solidFill>
                  <a:srgbClr val="0000FF"/>
                </a:solidFill>
                <a:latin typeface="Times New Roman" panose="02020603050405020304" pitchFamily="18" charset="0"/>
                <a:cs typeface="Times New Roman" panose="02020603050405020304" pitchFamily="18" charset="0"/>
              </a:rPr>
              <a:t>, </a:t>
            </a:r>
            <a:endParaRPr lang="en-US" sz="2600" dirty="0">
              <a:solidFill>
                <a:srgbClr val="0000FF"/>
              </a:solidFill>
              <a:latin typeface="Times New Roman" panose="02020603050405020304" pitchFamily="18" charset="0"/>
              <a:cs typeface="Times New Roman" panose="02020603050405020304" pitchFamily="18" charset="0"/>
            </a:endParaRPr>
          </a:p>
        </p:txBody>
      </p:sp>
      <p:sp>
        <p:nvSpPr>
          <p:cNvPr id="5" name="Freeform: Shape 4">
            <a:extLst>
              <a:ext uri="{FF2B5EF4-FFF2-40B4-BE49-F238E27FC236}">
                <a16:creationId xmlns:a16="http://schemas.microsoft.com/office/drawing/2014/main" id="{3FE0AA29-F5CF-AD2A-6BBB-EA714ADBFEA9}"/>
              </a:ext>
            </a:extLst>
          </p:cNvPr>
          <p:cNvSpPr/>
          <p:nvPr/>
        </p:nvSpPr>
        <p:spPr>
          <a:xfrm>
            <a:off x="5171593" y="3684106"/>
            <a:ext cx="526842" cy="954157"/>
          </a:xfrm>
          <a:custGeom>
            <a:avLst/>
            <a:gdLst>
              <a:gd name="connsiteX0" fmla="*/ 182285 w 526842"/>
              <a:gd name="connsiteY0" fmla="*/ 0 h 954157"/>
              <a:gd name="connsiteX1" fmla="*/ 76268 w 526842"/>
              <a:gd name="connsiteY1" fmla="*/ 159026 h 954157"/>
              <a:gd name="connsiteX2" fmla="*/ 10007 w 526842"/>
              <a:gd name="connsiteY2" fmla="*/ 304800 h 954157"/>
              <a:gd name="connsiteX3" fmla="*/ 10007 w 526842"/>
              <a:gd name="connsiteY3" fmla="*/ 516835 h 954157"/>
              <a:gd name="connsiteX4" fmla="*/ 102772 w 526842"/>
              <a:gd name="connsiteY4" fmla="*/ 728870 h 954157"/>
              <a:gd name="connsiteX5" fmla="*/ 394320 w 526842"/>
              <a:gd name="connsiteY5" fmla="*/ 887896 h 954157"/>
              <a:gd name="connsiteX6" fmla="*/ 526842 w 526842"/>
              <a:gd name="connsiteY6" fmla="*/ 954157 h 9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842" h="954157">
                <a:moveTo>
                  <a:pt x="182285" y="0"/>
                </a:moveTo>
                <a:cubicBezTo>
                  <a:pt x="143633" y="54113"/>
                  <a:pt x="104981" y="108226"/>
                  <a:pt x="76268" y="159026"/>
                </a:cubicBezTo>
                <a:cubicBezTo>
                  <a:pt x="47555" y="209826"/>
                  <a:pt x="21050" y="245165"/>
                  <a:pt x="10007" y="304800"/>
                </a:cubicBezTo>
                <a:cubicBezTo>
                  <a:pt x="-1037" y="364435"/>
                  <a:pt x="-5454" y="446157"/>
                  <a:pt x="10007" y="516835"/>
                </a:cubicBezTo>
                <a:cubicBezTo>
                  <a:pt x="25468" y="587513"/>
                  <a:pt x="38720" y="667027"/>
                  <a:pt x="102772" y="728870"/>
                </a:cubicBezTo>
                <a:cubicBezTo>
                  <a:pt x="166824" y="790713"/>
                  <a:pt x="323642" y="850348"/>
                  <a:pt x="394320" y="887896"/>
                </a:cubicBezTo>
                <a:cubicBezTo>
                  <a:pt x="464998" y="925444"/>
                  <a:pt x="495920" y="939800"/>
                  <a:pt x="526842" y="954157"/>
                </a:cubicBezTo>
              </a:path>
            </a:pathLst>
          </a:custGeom>
          <a:ln w="38100">
            <a:solidFill>
              <a:srgbClr val="CC66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1" name="Freeform 15">
            <a:extLst>
              <a:ext uri="{FF2B5EF4-FFF2-40B4-BE49-F238E27FC236}">
                <a16:creationId xmlns:a16="http://schemas.microsoft.com/office/drawing/2014/main" id="{654C4407-DE3B-C40F-AD45-738973B09ED6}"/>
              </a:ext>
            </a:extLst>
          </p:cNvPr>
          <p:cNvSpPr>
            <a:spLocks/>
          </p:cNvSpPr>
          <p:nvPr/>
        </p:nvSpPr>
        <p:spPr bwMode="auto">
          <a:xfrm>
            <a:off x="2372138" y="4706579"/>
            <a:ext cx="1431837" cy="395155"/>
          </a:xfrm>
          <a:custGeom>
            <a:avLst/>
            <a:gdLst>
              <a:gd name="T0" fmla="*/ 0 w 1236"/>
              <a:gd name="T1" fmla="*/ 0 h 372"/>
              <a:gd name="T2" fmla="*/ 144 w 1236"/>
              <a:gd name="T3" fmla="*/ 65 h 372"/>
              <a:gd name="T4" fmla="*/ 288 w 1236"/>
              <a:gd name="T5" fmla="*/ 131 h 372"/>
              <a:gd name="T6" fmla="*/ 708 w 1236"/>
              <a:gd name="T7" fmla="*/ 260 h 372"/>
              <a:gd name="T8" fmla="*/ 876 w 1236"/>
              <a:gd name="T9" fmla="*/ 292 h 372"/>
              <a:gd name="T10" fmla="*/ 1100 w 1236"/>
              <a:gd name="T11" fmla="*/ 332 h 372"/>
              <a:gd name="T12" fmla="*/ 1236 w 1236"/>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1236" h="372">
                <a:moveTo>
                  <a:pt x="0" y="0"/>
                </a:moveTo>
                <a:cubicBezTo>
                  <a:pt x="48" y="22"/>
                  <a:pt x="96" y="44"/>
                  <a:pt x="144" y="65"/>
                </a:cubicBezTo>
                <a:cubicBezTo>
                  <a:pt x="192" y="87"/>
                  <a:pt x="194" y="98"/>
                  <a:pt x="288" y="131"/>
                </a:cubicBezTo>
                <a:cubicBezTo>
                  <a:pt x="382" y="164"/>
                  <a:pt x="610" y="233"/>
                  <a:pt x="708" y="260"/>
                </a:cubicBezTo>
                <a:cubicBezTo>
                  <a:pt x="806" y="287"/>
                  <a:pt x="811" y="280"/>
                  <a:pt x="876" y="292"/>
                </a:cubicBezTo>
                <a:cubicBezTo>
                  <a:pt x="941" y="304"/>
                  <a:pt x="1040" y="319"/>
                  <a:pt x="1100" y="332"/>
                </a:cubicBezTo>
                <a:cubicBezTo>
                  <a:pt x="1160" y="345"/>
                  <a:pt x="1208" y="364"/>
                  <a:pt x="1236" y="372"/>
                </a:cubicBezTo>
              </a:path>
            </a:pathLst>
          </a:custGeom>
          <a:noFill/>
          <a:ln w="38100" cmpd="sng">
            <a:solidFill>
              <a:srgbClr val="CC6600"/>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6">
            <a:extLst>
              <a:ext uri="{FF2B5EF4-FFF2-40B4-BE49-F238E27FC236}">
                <a16:creationId xmlns:a16="http://schemas.microsoft.com/office/drawing/2014/main" id="{CBBEB25E-50BB-246E-62D1-B403AAA5C7AB}"/>
              </a:ext>
            </a:extLst>
          </p:cNvPr>
          <p:cNvSpPr>
            <a:spLocks/>
          </p:cNvSpPr>
          <p:nvPr/>
        </p:nvSpPr>
        <p:spPr bwMode="auto">
          <a:xfrm>
            <a:off x="3833719" y="5101734"/>
            <a:ext cx="527439" cy="903911"/>
          </a:xfrm>
          <a:custGeom>
            <a:avLst/>
            <a:gdLst>
              <a:gd name="T0" fmla="*/ 0 w 412"/>
              <a:gd name="T1" fmla="*/ 0 h 792"/>
              <a:gd name="T2" fmla="*/ 180 w 412"/>
              <a:gd name="T3" fmla="*/ 168 h 792"/>
              <a:gd name="T4" fmla="*/ 228 w 412"/>
              <a:gd name="T5" fmla="*/ 400 h 792"/>
              <a:gd name="T6" fmla="*/ 228 w 412"/>
              <a:gd name="T7" fmla="*/ 540 h 792"/>
              <a:gd name="T8" fmla="*/ 245 w 412"/>
              <a:gd name="T9" fmla="*/ 654 h 792"/>
              <a:gd name="T10" fmla="*/ 308 w 412"/>
              <a:gd name="T11" fmla="*/ 728 h 792"/>
              <a:gd name="T12" fmla="*/ 332 w 412"/>
              <a:gd name="T13" fmla="*/ 760 h 792"/>
              <a:gd name="T14" fmla="*/ 412 w 412"/>
              <a:gd name="T15" fmla="*/ 792 h 7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792">
                <a:moveTo>
                  <a:pt x="0" y="0"/>
                </a:moveTo>
                <a:cubicBezTo>
                  <a:pt x="29" y="28"/>
                  <a:pt x="142" y="101"/>
                  <a:pt x="180" y="168"/>
                </a:cubicBezTo>
                <a:cubicBezTo>
                  <a:pt x="218" y="235"/>
                  <a:pt x="220" y="338"/>
                  <a:pt x="228" y="400"/>
                </a:cubicBezTo>
                <a:cubicBezTo>
                  <a:pt x="236" y="462"/>
                  <a:pt x="225" y="498"/>
                  <a:pt x="228" y="540"/>
                </a:cubicBezTo>
                <a:cubicBezTo>
                  <a:pt x="231" y="582"/>
                  <a:pt x="232" y="623"/>
                  <a:pt x="245" y="654"/>
                </a:cubicBezTo>
                <a:cubicBezTo>
                  <a:pt x="258" y="685"/>
                  <a:pt x="293" y="710"/>
                  <a:pt x="308" y="728"/>
                </a:cubicBezTo>
                <a:cubicBezTo>
                  <a:pt x="323" y="746"/>
                  <a:pt x="315" y="749"/>
                  <a:pt x="332" y="760"/>
                </a:cubicBezTo>
                <a:cubicBezTo>
                  <a:pt x="349" y="771"/>
                  <a:pt x="395" y="785"/>
                  <a:pt x="412" y="792"/>
                </a:cubicBezTo>
              </a:path>
            </a:pathLst>
          </a:custGeom>
          <a:noFill/>
          <a:ln w="38100" cmpd="sng">
            <a:solidFill>
              <a:srgbClr val="CC6600"/>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5">
            <a:extLst>
              <a:ext uri="{FF2B5EF4-FFF2-40B4-BE49-F238E27FC236}">
                <a16:creationId xmlns:a16="http://schemas.microsoft.com/office/drawing/2014/main" id="{20BA3D65-201D-1AFD-DDE6-492B91DDB5B2}"/>
              </a:ext>
            </a:extLst>
          </p:cNvPr>
          <p:cNvSpPr>
            <a:spLocks/>
          </p:cNvSpPr>
          <p:nvPr/>
        </p:nvSpPr>
        <p:spPr bwMode="auto">
          <a:xfrm>
            <a:off x="4453094" y="4859962"/>
            <a:ext cx="458043" cy="1145684"/>
          </a:xfrm>
          <a:custGeom>
            <a:avLst/>
            <a:gdLst>
              <a:gd name="T0" fmla="*/ 384 w 410"/>
              <a:gd name="T1" fmla="*/ 0 h 960"/>
              <a:gd name="T2" fmla="*/ 384 w 410"/>
              <a:gd name="T3" fmla="*/ 152 h 960"/>
              <a:gd name="T4" fmla="*/ 228 w 410"/>
              <a:gd name="T5" fmla="*/ 344 h 960"/>
              <a:gd name="T6" fmla="*/ 144 w 410"/>
              <a:gd name="T7" fmla="*/ 556 h 960"/>
              <a:gd name="T8" fmla="*/ 124 w 410"/>
              <a:gd name="T9" fmla="*/ 588 h 960"/>
              <a:gd name="T10" fmla="*/ 104 w 410"/>
              <a:gd name="T11" fmla="*/ 636 h 960"/>
              <a:gd name="T12" fmla="*/ 80 w 410"/>
              <a:gd name="T13" fmla="*/ 712 h 960"/>
              <a:gd name="T14" fmla="*/ 52 w 410"/>
              <a:gd name="T15" fmla="*/ 812 h 960"/>
              <a:gd name="T16" fmla="*/ 0 w 410"/>
              <a:gd name="T17"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960">
                <a:moveTo>
                  <a:pt x="384" y="0"/>
                </a:moveTo>
                <a:cubicBezTo>
                  <a:pt x="396" y="46"/>
                  <a:pt x="410" y="95"/>
                  <a:pt x="384" y="152"/>
                </a:cubicBezTo>
                <a:cubicBezTo>
                  <a:pt x="358" y="209"/>
                  <a:pt x="268" y="277"/>
                  <a:pt x="228" y="344"/>
                </a:cubicBezTo>
                <a:cubicBezTo>
                  <a:pt x="188" y="411"/>
                  <a:pt x="161" y="515"/>
                  <a:pt x="144" y="556"/>
                </a:cubicBezTo>
                <a:cubicBezTo>
                  <a:pt x="127" y="597"/>
                  <a:pt x="131" y="575"/>
                  <a:pt x="124" y="588"/>
                </a:cubicBezTo>
                <a:cubicBezTo>
                  <a:pt x="117" y="601"/>
                  <a:pt x="111" y="615"/>
                  <a:pt x="104" y="636"/>
                </a:cubicBezTo>
                <a:cubicBezTo>
                  <a:pt x="97" y="657"/>
                  <a:pt x="89" y="683"/>
                  <a:pt x="80" y="712"/>
                </a:cubicBezTo>
                <a:cubicBezTo>
                  <a:pt x="71" y="741"/>
                  <a:pt x="65" y="771"/>
                  <a:pt x="52" y="812"/>
                </a:cubicBezTo>
                <a:cubicBezTo>
                  <a:pt x="39" y="853"/>
                  <a:pt x="11" y="929"/>
                  <a:pt x="0" y="960"/>
                </a:cubicBezTo>
              </a:path>
            </a:pathLst>
          </a:custGeom>
          <a:noFill/>
          <a:ln w="38100" cmpd="sng">
            <a:solidFill>
              <a:srgbClr val="CC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Rectangle 8">
            <a:extLst>
              <a:ext uri="{FF2B5EF4-FFF2-40B4-BE49-F238E27FC236}">
                <a16:creationId xmlns:a16="http://schemas.microsoft.com/office/drawing/2014/main" id="{63BDC176-F4ED-7B73-1736-09B2EC9A0B3B}"/>
              </a:ext>
            </a:extLst>
          </p:cNvPr>
          <p:cNvSpPr>
            <a:spLocks noChangeArrowheads="1"/>
          </p:cNvSpPr>
          <p:nvPr/>
        </p:nvSpPr>
        <p:spPr bwMode="auto">
          <a:xfrm>
            <a:off x="4223368" y="6005645"/>
            <a:ext cx="533400" cy="152400"/>
          </a:xfrm>
          <a:prstGeom prst="rect">
            <a:avLst/>
          </a:prstGeom>
          <a:solidFill>
            <a:srgbClr val="D6EC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200" b="1" dirty="0">
                <a:solidFill>
                  <a:srgbClr val="000099"/>
                </a:solidFill>
                <a:latin typeface="Times New Roman" panose="02020603050405020304" pitchFamily="18" charset="0"/>
              </a:rPr>
              <a:t>11-1519</a:t>
            </a:r>
          </a:p>
        </p:txBody>
      </p:sp>
      <p:sp>
        <p:nvSpPr>
          <p:cNvPr id="40" name="Freeform 11">
            <a:extLst>
              <a:ext uri="{FF2B5EF4-FFF2-40B4-BE49-F238E27FC236}">
                <a16:creationId xmlns:a16="http://schemas.microsoft.com/office/drawing/2014/main" id="{EFC783E4-60B2-3AB1-B171-375EB82DFA34}"/>
              </a:ext>
            </a:extLst>
          </p:cNvPr>
          <p:cNvSpPr>
            <a:spLocks/>
          </p:cNvSpPr>
          <p:nvPr/>
        </p:nvSpPr>
        <p:spPr bwMode="auto">
          <a:xfrm rot="21308770">
            <a:off x="6080261" y="5396813"/>
            <a:ext cx="1005278" cy="192000"/>
          </a:xfrm>
          <a:custGeom>
            <a:avLst/>
            <a:gdLst>
              <a:gd name="T0" fmla="*/ 0 w 908"/>
              <a:gd name="T1" fmla="*/ 0 h 176"/>
              <a:gd name="T2" fmla="*/ 260 w 908"/>
              <a:gd name="T3" fmla="*/ 112 h 176"/>
              <a:gd name="T4" fmla="*/ 404 w 908"/>
              <a:gd name="T5" fmla="*/ 160 h 176"/>
              <a:gd name="T6" fmla="*/ 692 w 908"/>
              <a:gd name="T7" fmla="*/ 160 h 176"/>
              <a:gd name="T8" fmla="*/ 908 w 908"/>
              <a:gd name="T9" fmla="*/ 64 h 176"/>
            </a:gdLst>
            <a:ahLst/>
            <a:cxnLst>
              <a:cxn ang="0">
                <a:pos x="T0" y="T1"/>
              </a:cxn>
              <a:cxn ang="0">
                <a:pos x="T2" y="T3"/>
              </a:cxn>
              <a:cxn ang="0">
                <a:pos x="T4" y="T5"/>
              </a:cxn>
              <a:cxn ang="0">
                <a:pos x="T6" y="T7"/>
              </a:cxn>
              <a:cxn ang="0">
                <a:pos x="T8" y="T9"/>
              </a:cxn>
            </a:cxnLst>
            <a:rect l="0" t="0" r="r" b="b"/>
            <a:pathLst>
              <a:path w="908" h="176">
                <a:moveTo>
                  <a:pt x="0" y="0"/>
                </a:moveTo>
                <a:cubicBezTo>
                  <a:pt x="43" y="19"/>
                  <a:pt x="193" y="85"/>
                  <a:pt x="260" y="112"/>
                </a:cubicBezTo>
                <a:cubicBezTo>
                  <a:pt x="327" y="139"/>
                  <a:pt x="332" y="152"/>
                  <a:pt x="404" y="160"/>
                </a:cubicBezTo>
                <a:cubicBezTo>
                  <a:pt x="476" y="168"/>
                  <a:pt x="608" y="176"/>
                  <a:pt x="692" y="160"/>
                </a:cubicBezTo>
                <a:cubicBezTo>
                  <a:pt x="776" y="144"/>
                  <a:pt x="863" y="84"/>
                  <a:pt x="908" y="64"/>
                </a:cubicBezTo>
              </a:path>
            </a:pathLst>
          </a:custGeom>
          <a:noFill/>
          <a:ln w="38100" cmpd="sng">
            <a:solidFill>
              <a:srgbClr val="CC6600"/>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12">
            <a:extLst>
              <a:ext uri="{FF2B5EF4-FFF2-40B4-BE49-F238E27FC236}">
                <a16:creationId xmlns:a16="http://schemas.microsoft.com/office/drawing/2014/main" id="{0C2CED0D-BCB2-0950-3EA8-690B7E110CB9}"/>
              </a:ext>
            </a:extLst>
          </p:cNvPr>
          <p:cNvSpPr>
            <a:spLocks/>
          </p:cNvSpPr>
          <p:nvPr/>
        </p:nvSpPr>
        <p:spPr bwMode="auto">
          <a:xfrm>
            <a:off x="7025432" y="3994771"/>
            <a:ext cx="1045144" cy="1471908"/>
          </a:xfrm>
          <a:custGeom>
            <a:avLst/>
            <a:gdLst>
              <a:gd name="T0" fmla="*/ 0 w 833"/>
              <a:gd name="T1" fmla="*/ 1348 h 1348"/>
              <a:gd name="T2" fmla="*/ 96 w 833"/>
              <a:gd name="T3" fmla="*/ 1252 h 1348"/>
              <a:gd name="T4" fmla="*/ 432 w 833"/>
              <a:gd name="T5" fmla="*/ 964 h 1348"/>
              <a:gd name="T6" fmla="*/ 768 w 833"/>
              <a:gd name="T7" fmla="*/ 628 h 1348"/>
              <a:gd name="T8" fmla="*/ 824 w 833"/>
              <a:gd name="T9" fmla="*/ 88 h 1348"/>
              <a:gd name="T10" fmla="*/ 824 w 833"/>
              <a:gd name="T11" fmla="*/ 100 h 1348"/>
            </a:gdLst>
            <a:ahLst/>
            <a:cxnLst>
              <a:cxn ang="0">
                <a:pos x="T0" y="T1"/>
              </a:cxn>
              <a:cxn ang="0">
                <a:pos x="T2" y="T3"/>
              </a:cxn>
              <a:cxn ang="0">
                <a:pos x="T4" y="T5"/>
              </a:cxn>
              <a:cxn ang="0">
                <a:pos x="T6" y="T7"/>
              </a:cxn>
              <a:cxn ang="0">
                <a:pos x="T8" y="T9"/>
              </a:cxn>
              <a:cxn ang="0">
                <a:pos x="T10" y="T11"/>
              </a:cxn>
            </a:cxnLst>
            <a:rect l="0" t="0" r="r" b="b"/>
            <a:pathLst>
              <a:path w="833" h="1348">
                <a:moveTo>
                  <a:pt x="0" y="1348"/>
                </a:moveTo>
                <a:cubicBezTo>
                  <a:pt x="12" y="1332"/>
                  <a:pt x="24" y="1316"/>
                  <a:pt x="96" y="1252"/>
                </a:cubicBezTo>
                <a:cubicBezTo>
                  <a:pt x="168" y="1188"/>
                  <a:pt x="320" y="1068"/>
                  <a:pt x="432" y="964"/>
                </a:cubicBezTo>
                <a:cubicBezTo>
                  <a:pt x="544" y="860"/>
                  <a:pt x="703" y="774"/>
                  <a:pt x="768" y="628"/>
                </a:cubicBezTo>
                <a:cubicBezTo>
                  <a:pt x="833" y="482"/>
                  <a:pt x="815" y="176"/>
                  <a:pt x="824" y="88"/>
                </a:cubicBezTo>
                <a:cubicBezTo>
                  <a:pt x="833" y="0"/>
                  <a:pt x="824" y="98"/>
                  <a:pt x="824" y="100"/>
                </a:cubicBezTo>
              </a:path>
            </a:pathLst>
          </a:custGeom>
          <a:noFill/>
          <a:ln w="38100" cmpd="sng">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Rectangle 35">
            <a:extLst>
              <a:ext uri="{FF2B5EF4-FFF2-40B4-BE49-F238E27FC236}">
                <a16:creationId xmlns:a16="http://schemas.microsoft.com/office/drawing/2014/main" id="{258A7A81-005D-963C-8D84-DDB6984594CD}"/>
              </a:ext>
            </a:extLst>
          </p:cNvPr>
          <p:cNvSpPr>
            <a:spLocks noChangeArrowheads="1"/>
          </p:cNvSpPr>
          <p:nvPr/>
        </p:nvSpPr>
        <p:spPr bwMode="auto">
          <a:xfrm>
            <a:off x="5435014" y="5418949"/>
            <a:ext cx="685800" cy="152400"/>
          </a:xfrm>
          <a:prstGeom prst="rect">
            <a:avLst/>
          </a:prstGeom>
          <a:solidFill>
            <a:srgbClr val="D6EC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200" b="1" dirty="0">
                <a:solidFill>
                  <a:srgbClr val="000099"/>
                </a:solidFill>
                <a:latin typeface="Times New Roman" panose="02020603050405020304" pitchFamily="18" charset="0"/>
              </a:rPr>
              <a:t>13-2-1522</a:t>
            </a:r>
          </a:p>
        </p:txBody>
      </p:sp>
      <p:sp>
        <p:nvSpPr>
          <p:cNvPr id="3" name="TextBox 2">
            <a:extLst>
              <a:ext uri="{FF2B5EF4-FFF2-40B4-BE49-F238E27FC236}">
                <a16:creationId xmlns:a16="http://schemas.microsoft.com/office/drawing/2014/main" id="{F545C8D5-9EF1-FF1E-C838-EC67495E7D27}"/>
              </a:ext>
            </a:extLst>
          </p:cNvPr>
          <p:cNvSpPr txBox="1"/>
          <p:nvPr/>
        </p:nvSpPr>
        <p:spPr>
          <a:xfrm>
            <a:off x="27949" y="444346"/>
            <a:ext cx="9081264" cy="1292662"/>
          </a:xfrm>
          <a:prstGeom prst="rect">
            <a:avLst/>
          </a:prstGeom>
          <a:solidFill>
            <a:schemeClr val="bg1"/>
          </a:solidFill>
        </p:spPr>
        <p:txBody>
          <a:bodyPr wrap="square">
            <a:spAutoFit/>
          </a:bodyPr>
          <a:lstStyle/>
          <a:p>
            <a:pPr algn="just"/>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Năm</a:t>
            </a:r>
            <a:r>
              <a:rPr lang="en-US" sz="2600" dirty="0">
                <a:solidFill>
                  <a:srgbClr val="0000FF"/>
                </a:solidFill>
                <a:latin typeface="Times New Roman" panose="02020603050405020304" pitchFamily="18" charset="0"/>
                <a:cs typeface="Times New Roman" panose="02020603050405020304" pitchFamily="18" charset="0"/>
              </a:rPr>
              <a:t> 1519 - 1522, </a:t>
            </a:r>
            <a:r>
              <a:rPr lang="en-US" sz="2600" dirty="0" err="1">
                <a:solidFill>
                  <a:srgbClr val="0000FF"/>
                </a:solidFill>
                <a:latin typeface="Times New Roman" panose="02020603050405020304" pitchFamily="18" charset="0"/>
                <a:cs typeface="Times New Roman" panose="02020603050405020304" pitchFamily="18" charset="0"/>
              </a:rPr>
              <a:t>từ</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Tây</a:t>
            </a:r>
            <a:r>
              <a:rPr lang="en-US" sz="2600" dirty="0">
                <a:solidFill>
                  <a:srgbClr val="0000FF"/>
                </a:solidFill>
                <a:latin typeface="Times New Roman" panose="02020603050405020304" pitchFamily="18" charset="0"/>
                <a:cs typeface="Times New Roman" panose="02020603050405020304" pitchFamily="18" charset="0"/>
              </a:rPr>
              <a:t> Ban </a:t>
            </a:r>
            <a:r>
              <a:rPr lang="en-US" sz="2600" dirty="0" err="1">
                <a:solidFill>
                  <a:srgbClr val="0000FF"/>
                </a:solidFill>
                <a:latin typeface="Times New Roman" panose="02020603050405020304" pitchFamily="18" charset="0"/>
                <a:cs typeface="Times New Roman" panose="02020603050405020304" pitchFamily="18" charset="0"/>
              </a:rPr>
              <a:t>Nha</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đoàn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thám</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hiểm</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của</a:t>
            </a:r>
            <a:r>
              <a:rPr lang="en-US" sz="2600" dirty="0">
                <a:solidFill>
                  <a:srgbClr val="0000FF"/>
                </a:solidFill>
                <a:latin typeface="Times New Roman" panose="02020603050405020304" pitchFamily="18" charset="0"/>
                <a:cs typeface="Times New Roman" panose="02020603050405020304" pitchFamily="18" charset="0"/>
              </a:rPr>
              <a:t> Ma-</a:t>
            </a:r>
            <a:r>
              <a:rPr lang="en-US" sz="2600" dirty="0" err="1">
                <a:solidFill>
                  <a:srgbClr val="0000FF"/>
                </a:solidFill>
                <a:latin typeface="Times New Roman" panose="02020603050405020304" pitchFamily="18" charset="0"/>
                <a:cs typeface="Times New Roman" panose="02020603050405020304" pitchFamily="18" charset="0"/>
              </a:rPr>
              <a:t>gien</a:t>
            </a:r>
            <a:r>
              <a:rPr lang="en-US" sz="2600" dirty="0">
                <a:solidFill>
                  <a:srgbClr val="0000FF"/>
                </a:solidFill>
                <a:latin typeface="Times New Roman" panose="02020603050405020304" pitchFamily="18" charset="0"/>
                <a:cs typeface="Times New Roman" panose="02020603050405020304" pitchFamily="18" charset="0"/>
              </a:rPr>
              <a:t>-</a:t>
            </a:r>
            <a:r>
              <a:rPr lang="en-US" sz="2600" dirty="0" err="1">
                <a:solidFill>
                  <a:srgbClr val="0000FF"/>
                </a:solidFill>
                <a:latin typeface="Times New Roman" panose="02020603050405020304" pitchFamily="18" charset="0"/>
                <a:cs typeface="Times New Roman" panose="02020603050405020304" pitchFamily="18" charset="0"/>
              </a:rPr>
              <a:t>lăng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tiến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hành</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chuyến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đi</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vòng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quanh</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Trái</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Đất</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bằng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đường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biển</a:t>
            </a:r>
            <a:r>
              <a:rPr lang="en-US" sz="26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151503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childTnLst>
                          </p:cTn>
                        </p:par>
                        <p:par>
                          <p:cTn id="25" fill="hold">
                            <p:stCondLst>
                              <p:cond delay="500"/>
                            </p:stCondLst>
                            <p:childTnLst>
                              <p:par>
                                <p:cTn id="26" presetID="21"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500"/>
                                        <p:tgtEl>
                                          <p:spTgt spid="10"/>
                                        </p:tgtEl>
                                      </p:cBhvr>
                                    </p:animEffect>
                                  </p:childTnLst>
                                </p:cTn>
                              </p:par>
                            </p:childTnLst>
                          </p:cTn>
                        </p:par>
                        <p:par>
                          <p:cTn id="29" fill="hold">
                            <p:stCondLst>
                              <p:cond delay="1000"/>
                            </p:stCondLst>
                            <p:childTnLst>
                              <p:par>
                                <p:cTn id="30" presetID="55" presetClass="entr" presetSubtype="0" repeatCount="200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edg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1000"/>
                                        <p:tgtEl>
                                          <p:spTgt spid="38"/>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down)">
                                      <p:cBhvr>
                                        <p:cTn id="58" dur="10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down)">
                                      <p:cBhvr>
                                        <p:cTn id="63" dur="10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par>
                                <p:cTn id="69" presetID="55" presetClass="entr" presetSubtype="0"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strVal val="#ppt_w*0.70"/>
                                          </p:val>
                                        </p:tav>
                                        <p:tav tm="100000">
                                          <p:val>
                                            <p:strVal val="#ppt_w"/>
                                          </p:val>
                                        </p:tav>
                                      </p:tavLst>
                                    </p:anim>
                                    <p:anim calcmode="lin" valueType="num">
                                      <p:cBhvr>
                                        <p:cTn id="72" dur="1000" fill="hold"/>
                                        <p:tgtEl>
                                          <p:spTgt spid="17"/>
                                        </p:tgtEl>
                                        <p:attrNameLst>
                                          <p:attrName>ppt_h</p:attrName>
                                        </p:attrNameLst>
                                      </p:cBhvr>
                                      <p:tavLst>
                                        <p:tav tm="0">
                                          <p:val>
                                            <p:strVal val="#ppt_h"/>
                                          </p:val>
                                        </p:tav>
                                        <p:tav tm="100000">
                                          <p:val>
                                            <p:strVal val="#ppt_h"/>
                                          </p:val>
                                        </p:tav>
                                      </p:tavLst>
                                    </p:anim>
                                    <p:animEffect transition="in" filter="fade">
                                      <p:cBhvr>
                                        <p:cTn id="73" dur="1000"/>
                                        <p:tgtEl>
                                          <p:spTgt spid="17"/>
                                        </p:tgtEl>
                                      </p:cBhvr>
                                    </p:animEffect>
                                  </p:childTnLst>
                                </p:cTn>
                              </p:par>
                            </p:childTnLst>
                          </p:cTn>
                        </p:par>
                        <p:par>
                          <p:cTn id="74" fill="hold">
                            <p:stCondLst>
                              <p:cond delay="1000"/>
                            </p:stCondLst>
                            <p:childTnLst>
                              <p:par>
                                <p:cTn id="75" presetID="50" presetClass="entr" presetSubtype="0" decel="10000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strVal val="#ppt_w+.3"/>
                                          </p:val>
                                        </p:tav>
                                        <p:tav tm="100000">
                                          <p:val>
                                            <p:strVal val="#ppt_w"/>
                                          </p:val>
                                        </p:tav>
                                      </p:tavLst>
                                    </p:anim>
                                    <p:anim calcmode="lin" valueType="num">
                                      <p:cBhvr>
                                        <p:cTn id="78" dur="1000" fill="hold"/>
                                        <p:tgtEl>
                                          <p:spTgt spid="18"/>
                                        </p:tgtEl>
                                        <p:attrNameLst>
                                          <p:attrName>ppt_h</p:attrName>
                                        </p:attrNameLst>
                                      </p:cBhvr>
                                      <p:tavLst>
                                        <p:tav tm="0">
                                          <p:val>
                                            <p:strVal val="#ppt_h"/>
                                          </p:val>
                                        </p:tav>
                                        <p:tav tm="100000">
                                          <p:val>
                                            <p:strVal val="#ppt_h"/>
                                          </p:val>
                                        </p:tav>
                                      </p:tavLst>
                                    </p:anim>
                                    <p:animEffect transition="in" filter="fade">
                                      <p:cBhvr>
                                        <p:cTn id="79" dur="10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up)">
                                      <p:cBhvr>
                                        <p:cTn id="84" dur="1000"/>
                                        <p:tgtEl>
                                          <p:spTgt spid="41"/>
                                        </p:tgtEl>
                                      </p:cBhvr>
                                    </p:animEffect>
                                  </p:childTnLst>
                                </p:cTn>
                              </p:par>
                            </p:childTnLst>
                          </p:cTn>
                        </p:par>
                        <p:par>
                          <p:cTn id="85" fill="hold">
                            <p:stCondLst>
                              <p:cond delay="1000"/>
                            </p:stCondLst>
                            <p:childTnLst>
                              <p:par>
                                <p:cTn id="86" presetID="22" presetClass="entr" presetSubtype="2"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1000"/>
                                        <p:tgtEl>
                                          <p:spTgt spid="4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1000"/>
                                        <p:tgtEl>
                                          <p:spTgt spid="42"/>
                                        </p:tgtEl>
                                      </p:cBhvr>
                                    </p:animEffect>
                                  </p:childTnLst>
                                </p:cTn>
                              </p:par>
                            </p:childTnLst>
                          </p:cTn>
                        </p:par>
                        <p:par>
                          <p:cTn id="92" fill="hold">
                            <p:stCondLst>
                              <p:cond delay="2000"/>
                            </p:stCondLst>
                            <p:childTnLst>
                              <p:par>
                                <p:cTn id="93" presetID="50" presetClass="entr" presetSubtype="0" decel="100000"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1000" fill="hold"/>
                                        <p:tgtEl>
                                          <p:spTgt spid="33"/>
                                        </p:tgtEl>
                                        <p:attrNameLst>
                                          <p:attrName>ppt_w</p:attrName>
                                        </p:attrNameLst>
                                      </p:cBhvr>
                                      <p:tavLst>
                                        <p:tav tm="0">
                                          <p:val>
                                            <p:strVal val="#ppt_w+.3"/>
                                          </p:val>
                                        </p:tav>
                                        <p:tav tm="100000">
                                          <p:val>
                                            <p:strVal val="#ppt_w"/>
                                          </p:val>
                                        </p:tav>
                                      </p:tavLst>
                                    </p:anim>
                                    <p:anim calcmode="lin" valueType="num">
                                      <p:cBhvr>
                                        <p:cTn id="96" dur="1000" fill="hold"/>
                                        <p:tgtEl>
                                          <p:spTgt spid="33"/>
                                        </p:tgtEl>
                                        <p:attrNameLst>
                                          <p:attrName>ppt_h</p:attrName>
                                        </p:attrNameLst>
                                      </p:cBhvr>
                                      <p:tavLst>
                                        <p:tav tm="0">
                                          <p:val>
                                            <p:strVal val="#ppt_h"/>
                                          </p:val>
                                        </p:tav>
                                        <p:tav tm="100000">
                                          <p:val>
                                            <p:strVal val="#ppt_h"/>
                                          </p:val>
                                        </p:tav>
                                      </p:tavLst>
                                    </p:anim>
                                    <p:animEffect transition="in" filter="fade">
                                      <p:cBhvr>
                                        <p:cTn id="97" dur="10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down)">
                                      <p:cBhvr>
                                        <p:cTn id="102" dur="500"/>
                                        <p:tgtEl>
                                          <p:spTgt spid="34"/>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down)">
                                      <p:cBhvr>
                                        <p:cTn id="105" dur="500"/>
                                        <p:tgtEl>
                                          <p:spTgt spid="35"/>
                                        </p:tgtEl>
                                      </p:cBhvr>
                                    </p:animEffect>
                                  </p:childTnLst>
                                </p:cTn>
                              </p:par>
                            </p:childTnLst>
                          </p:cTn>
                        </p:par>
                        <p:par>
                          <p:cTn id="106" fill="hold">
                            <p:stCondLst>
                              <p:cond delay="500"/>
                            </p:stCondLst>
                            <p:childTnLst>
                              <p:par>
                                <p:cTn id="107" presetID="22" presetClass="entr" presetSubtype="4"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down)">
                                      <p:cBhvr>
                                        <p:cTn id="109" dur="500"/>
                                        <p:tgtEl>
                                          <p:spTgt spid="37"/>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wipe(down)">
                                      <p:cBhvr>
                                        <p:cTn id="112" dur="500"/>
                                        <p:tgtEl>
                                          <p:spTgt spid="5"/>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3"/>
                                        </p:tgtEl>
                                        <p:attrNameLst>
                                          <p:attrName>style.visibility</p:attrName>
                                        </p:attrNameLst>
                                      </p:cBhvr>
                                      <p:to>
                                        <p:strVal val="visible"/>
                                      </p:to>
                                    </p:set>
                                    <p:animEffect transition="in" filter="randombar(horizontal)">
                                      <p:cBhvr>
                                        <p:cTn id="1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P spid="18" grpId="0"/>
      <p:bldP spid="33" grpId="0"/>
      <p:bldP spid="35" grpId="0" animBg="1"/>
      <p:bldP spid="29" grpId="0"/>
      <p:bldP spid="5" grpId="0" animBg="1"/>
      <p:bldP spid="39" grpId="0" animBg="1"/>
      <p:bldP spid="4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D69FA5-0182-BF6F-49A7-DEA03A3E64F1}"/>
              </a:ext>
            </a:extLst>
          </p:cNvPr>
          <p:cNvPicPr>
            <a:picLocks noChangeAspect="1"/>
          </p:cNvPicPr>
          <p:nvPr/>
        </p:nvPicPr>
        <p:blipFill>
          <a:blip r:embed="rId2"/>
          <a:stretch>
            <a:fillRect/>
          </a:stretch>
        </p:blipFill>
        <p:spPr>
          <a:xfrm>
            <a:off x="750404" y="824948"/>
            <a:ext cx="7643191" cy="5367130"/>
          </a:xfrm>
          <a:prstGeom prst="rect">
            <a:avLst/>
          </a:prstGeom>
        </p:spPr>
      </p:pic>
    </p:spTree>
    <p:extLst>
      <p:ext uri="{BB962C8B-B14F-4D97-AF65-F5344CB8AC3E}">
        <p14:creationId xmlns:p14="http://schemas.microsoft.com/office/powerpoint/2010/main" val="150419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8892150"/>
              </p:ext>
            </p:extLst>
          </p:nvPr>
        </p:nvGraphicFramePr>
        <p:xfrm>
          <a:off x="80129" y="822960"/>
          <a:ext cx="8992024" cy="6035040"/>
        </p:xfrm>
        <a:graphic>
          <a:graphicData uri="http://schemas.openxmlformats.org/drawingml/2006/table">
            <a:tbl>
              <a:tblPr firstRow="1" bandRow="1">
                <a:tableStyleId>{5C22544A-7EE6-4342-B048-85BDC9FD1C3A}</a:tableStyleId>
              </a:tblPr>
              <a:tblGrid>
                <a:gridCol w="2248006">
                  <a:extLst>
                    <a:ext uri="{9D8B030D-6E8A-4147-A177-3AD203B41FA5}">
                      <a16:colId xmlns:a16="http://schemas.microsoft.com/office/drawing/2014/main" val="2504180944"/>
                    </a:ext>
                  </a:extLst>
                </a:gridCol>
                <a:gridCol w="2248006">
                  <a:extLst>
                    <a:ext uri="{9D8B030D-6E8A-4147-A177-3AD203B41FA5}">
                      <a16:colId xmlns:a16="http://schemas.microsoft.com/office/drawing/2014/main" val="496892098"/>
                    </a:ext>
                  </a:extLst>
                </a:gridCol>
                <a:gridCol w="2248006">
                  <a:extLst>
                    <a:ext uri="{9D8B030D-6E8A-4147-A177-3AD203B41FA5}">
                      <a16:colId xmlns:a16="http://schemas.microsoft.com/office/drawing/2014/main" val="1035349863"/>
                    </a:ext>
                  </a:extLst>
                </a:gridCol>
                <a:gridCol w="2248006">
                  <a:extLst>
                    <a:ext uri="{9D8B030D-6E8A-4147-A177-3AD203B41FA5}">
                      <a16:colId xmlns:a16="http://schemas.microsoft.com/office/drawing/2014/main" val="1219231478"/>
                    </a:ext>
                  </a:extLst>
                </a:gridCol>
              </a:tblGrid>
              <a:tr h="1097280">
                <a:tc>
                  <a:txBody>
                    <a:bodyPr/>
                    <a:lstStyle/>
                    <a:p>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a:t>Đoàn</a:t>
                      </a:r>
                      <a:r>
                        <a:rPr lang="en-US" sz="2800" baseline="0" dirty="0"/>
                        <a:t> </a:t>
                      </a:r>
                      <a:r>
                        <a:rPr lang="en-US" sz="2800" baseline="0" dirty="0" err="1"/>
                        <a:t>thám</a:t>
                      </a:r>
                      <a:r>
                        <a:rPr lang="en-US" sz="2800" baseline="0" dirty="0"/>
                        <a:t> </a:t>
                      </a:r>
                      <a:r>
                        <a:rPr lang="en-US" sz="2800" baseline="0" dirty="0" err="1"/>
                        <a:t>hiểm</a:t>
                      </a:r>
                      <a:endParaRPr lang="en-US" sz="2800" dirty="0"/>
                    </a:p>
                  </a:txBody>
                  <a:tcPr/>
                </a:tc>
                <a:tc>
                  <a:txBody>
                    <a:bodyPr/>
                    <a:lstStyle/>
                    <a:p>
                      <a:r>
                        <a:rPr lang="en-US" sz="2800" dirty="0" err="1"/>
                        <a:t>Điểm</a:t>
                      </a:r>
                      <a:r>
                        <a:rPr lang="en-US" sz="2800" dirty="0"/>
                        <a:t> </a:t>
                      </a:r>
                      <a:r>
                        <a:rPr lang="en-US" sz="2800" dirty="0" err="1"/>
                        <a:t>xuất</a:t>
                      </a:r>
                      <a:r>
                        <a:rPr lang="en-US" sz="2800" baseline="0" dirty="0"/>
                        <a:t> </a:t>
                      </a:r>
                      <a:r>
                        <a:rPr lang="en-US" sz="2800" baseline="0" dirty="0" err="1"/>
                        <a:t>phát</a:t>
                      </a:r>
                      <a:endParaRPr lang="en-US" sz="2800" dirty="0"/>
                    </a:p>
                  </a:txBody>
                  <a:tcPr/>
                </a:tc>
                <a:tc>
                  <a:txBody>
                    <a:bodyPr/>
                    <a:lstStyle/>
                    <a:p>
                      <a:r>
                        <a:rPr lang="en-US" sz="2800" dirty="0" err="1"/>
                        <a:t>Điểm</a:t>
                      </a:r>
                      <a:r>
                        <a:rPr lang="en-US" sz="2800" dirty="0"/>
                        <a:t> </a:t>
                      </a:r>
                      <a:r>
                        <a:rPr lang="en-US" sz="2800" dirty="0" err="1"/>
                        <a:t>đến</a:t>
                      </a:r>
                      <a:endParaRPr lang="en-US" sz="2800" dirty="0"/>
                    </a:p>
                  </a:txBody>
                  <a:tcPr/>
                </a:tc>
                <a:extLst>
                  <a:ext uri="{0D108BD9-81ED-4DB2-BD59-A6C34878D82A}">
                    <a16:rowId xmlns:a16="http://schemas.microsoft.com/office/drawing/2014/main" val="1644248597"/>
                  </a:ext>
                </a:extLst>
              </a:tr>
              <a:tr h="1097280">
                <a:tc>
                  <a:txBody>
                    <a:bodyPr/>
                    <a:lstStyle/>
                    <a:p>
                      <a:r>
                        <a:rPr lang="en-US" sz="2800" dirty="0"/>
                        <a:t>1487</a:t>
                      </a:r>
                    </a:p>
                  </a:txBody>
                  <a:tcPr/>
                </a:tc>
                <a:tc>
                  <a:txBody>
                    <a:bodyPr/>
                    <a:lstStyle/>
                    <a:p>
                      <a:r>
                        <a:rPr lang="en-US" sz="2800" dirty="0" err="1"/>
                        <a:t>Đi</a:t>
                      </a:r>
                      <a:r>
                        <a:rPr lang="en-US" sz="2800" baseline="0" dirty="0"/>
                        <a:t> a </a:t>
                      </a:r>
                      <a:r>
                        <a:rPr lang="en-US" sz="2800" baseline="0" dirty="0" err="1"/>
                        <a:t>xơ</a:t>
                      </a:r>
                      <a:endParaRPr lang="en-US" sz="2800" dirty="0"/>
                    </a:p>
                  </a:txBody>
                  <a:tcPr/>
                </a:tc>
                <a:tc>
                  <a:txBody>
                    <a:bodyPr/>
                    <a:lstStyle/>
                    <a:p>
                      <a:r>
                        <a:rPr lang="en-US" sz="2800" dirty="0" err="1"/>
                        <a:t>Bồ</a:t>
                      </a:r>
                      <a:r>
                        <a:rPr lang="en-US" sz="2800" baseline="0" dirty="0"/>
                        <a:t> </a:t>
                      </a:r>
                      <a:r>
                        <a:rPr lang="en-US" sz="2800" baseline="0" dirty="0" err="1"/>
                        <a:t>Đào</a:t>
                      </a:r>
                      <a:r>
                        <a:rPr lang="en-US" sz="2800" baseline="0" dirty="0"/>
                        <a:t> </a:t>
                      </a:r>
                      <a:r>
                        <a:rPr lang="en-US" sz="2800" baseline="0" dirty="0" err="1"/>
                        <a:t>Nha</a:t>
                      </a:r>
                      <a:endParaRPr lang="en-US" sz="2800" dirty="0"/>
                    </a:p>
                  </a:txBody>
                  <a:tcPr/>
                </a:tc>
                <a:tc>
                  <a:txBody>
                    <a:bodyPr/>
                    <a:lstStyle/>
                    <a:p>
                      <a:r>
                        <a:rPr lang="en-US" sz="2800" dirty="0" err="1"/>
                        <a:t>Mũi</a:t>
                      </a:r>
                      <a:r>
                        <a:rPr lang="en-US" sz="2800" baseline="0" dirty="0"/>
                        <a:t> </a:t>
                      </a:r>
                      <a:r>
                        <a:rPr lang="en-US" sz="2800" baseline="0" dirty="0" err="1"/>
                        <a:t>Hảo</a:t>
                      </a:r>
                      <a:r>
                        <a:rPr lang="en-US" sz="2800" baseline="0" dirty="0"/>
                        <a:t> </a:t>
                      </a:r>
                      <a:r>
                        <a:rPr lang="en-US" sz="2800" baseline="0" dirty="0" err="1"/>
                        <a:t>vọng</a:t>
                      </a:r>
                      <a:r>
                        <a:rPr lang="en-US" sz="2800" baseline="0" dirty="0"/>
                        <a:t> (</a:t>
                      </a:r>
                      <a:r>
                        <a:rPr lang="en-US" sz="2800" baseline="0" dirty="0" err="1"/>
                        <a:t>nam</a:t>
                      </a:r>
                      <a:r>
                        <a:rPr lang="en-US" sz="2800" baseline="0" dirty="0"/>
                        <a:t> </a:t>
                      </a:r>
                      <a:r>
                        <a:rPr lang="en-US" sz="2800" baseline="0" dirty="0" err="1"/>
                        <a:t>Châu</a:t>
                      </a:r>
                      <a:r>
                        <a:rPr lang="en-US" sz="2800" baseline="0" dirty="0"/>
                        <a:t> Phi)</a:t>
                      </a:r>
                      <a:endParaRPr lang="en-US" sz="2800" dirty="0"/>
                    </a:p>
                  </a:txBody>
                  <a:tcPr/>
                </a:tc>
                <a:extLst>
                  <a:ext uri="{0D108BD9-81ED-4DB2-BD59-A6C34878D82A}">
                    <a16:rowId xmlns:a16="http://schemas.microsoft.com/office/drawing/2014/main" val="1261704996"/>
                  </a:ext>
                </a:extLst>
              </a:tr>
              <a:tr h="1097280">
                <a:tc>
                  <a:txBody>
                    <a:bodyPr/>
                    <a:lstStyle/>
                    <a:p>
                      <a:r>
                        <a:rPr lang="en-US" sz="2800" dirty="0"/>
                        <a:t>1492</a:t>
                      </a:r>
                    </a:p>
                  </a:txBody>
                  <a:tcPr/>
                </a:tc>
                <a:tc>
                  <a:txBody>
                    <a:bodyPr/>
                    <a:lstStyle/>
                    <a:p>
                      <a:r>
                        <a:rPr lang="en-US" sz="2800" dirty="0" err="1"/>
                        <a:t>Cô</a:t>
                      </a:r>
                      <a:r>
                        <a:rPr lang="en-US" sz="2800" baseline="0" dirty="0"/>
                        <a:t> </a:t>
                      </a:r>
                      <a:r>
                        <a:rPr lang="en-US" sz="2800" baseline="0" dirty="0" err="1"/>
                        <a:t>lôm</a:t>
                      </a:r>
                      <a:r>
                        <a:rPr lang="en-US" sz="2800" baseline="0" dirty="0"/>
                        <a:t> </a:t>
                      </a:r>
                      <a:r>
                        <a:rPr lang="en-US" sz="2800" baseline="0" dirty="0" err="1"/>
                        <a:t>bô</a:t>
                      </a:r>
                      <a:endParaRPr lang="en-US" sz="2800" dirty="0"/>
                    </a:p>
                  </a:txBody>
                  <a:tcPr/>
                </a:tc>
                <a:tc>
                  <a:txBody>
                    <a:bodyPr/>
                    <a:lstStyle/>
                    <a:p>
                      <a:r>
                        <a:rPr lang="en-US" sz="2800" dirty="0" err="1"/>
                        <a:t>Tây</a:t>
                      </a:r>
                      <a:r>
                        <a:rPr lang="en-US" sz="2800" baseline="0" dirty="0"/>
                        <a:t> Ban </a:t>
                      </a:r>
                      <a:r>
                        <a:rPr lang="en-US" sz="2800" baseline="0" dirty="0" err="1"/>
                        <a:t>Nha</a:t>
                      </a:r>
                      <a:endParaRPr lang="en-US" sz="2800" dirty="0"/>
                    </a:p>
                  </a:txBody>
                  <a:tcPr/>
                </a:tc>
                <a:tc>
                  <a:txBody>
                    <a:bodyPr/>
                    <a:lstStyle/>
                    <a:p>
                      <a:r>
                        <a:rPr lang="en-US" sz="2800" dirty="0" err="1"/>
                        <a:t>Châu</a:t>
                      </a:r>
                      <a:r>
                        <a:rPr lang="en-US" sz="2800" baseline="0" dirty="0"/>
                        <a:t> </a:t>
                      </a:r>
                      <a:r>
                        <a:rPr lang="en-US" sz="2800" baseline="0" dirty="0" err="1"/>
                        <a:t>Mỹ</a:t>
                      </a:r>
                      <a:endParaRPr lang="en-US" sz="2800" dirty="0"/>
                    </a:p>
                  </a:txBody>
                  <a:tcPr/>
                </a:tc>
                <a:extLst>
                  <a:ext uri="{0D108BD9-81ED-4DB2-BD59-A6C34878D82A}">
                    <a16:rowId xmlns:a16="http://schemas.microsoft.com/office/drawing/2014/main" val="1891743218"/>
                  </a:ext>
                </a:extLst>
              </a:tr>
              <a:tr h="1097280">
                <a:tc>
                  <a:txBody>
                    <a:bodyPr/>
                    <a:lstStyle/>
                    <a:p>
                      <a:r>
                        <a:rPr lang="en-US" sz="2800" dirty="0"/>
                        <a:t>1497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a:t>Va</a:t>
                      </a:r>
                      <a:r>
                        <a:rPr lang="en-US" sz="2800" dirty="0"/>
                        <a:t> x </a:t>
                      </a:r>
                      <a:r>
                        <a:rPr lang="en-US" sz="2800" dirty="0" err="1"/>
                        <a:t>cô</a:t>
                      </a:r>
                      <a:r>
                        <a:rPr lang="en-US" sz="2800" baseline="0" dirty="0"/>
                        <a:t> </a:t>
                      </a:r>
                      <a:r>
                        <a:rPr lang="en-US" sz="2800" baseline="0" dirty="0" err="1"/>
                        <a:t>đơ</a:t>
                      </a:r>
                      <a:r>
                        <a:rPr lang="en-US" sz="2800" baseline="0" dirty="0"/>
                        <a:t> Ga ma</a:t>
                      </a:r>
                      <a:endParaRPr lang="en-US" sz="2800" dirty="0"/>
                    </a:p>
                    <a:p>
                      <a:endParaRPr lang="en-US" sz="2800" dirty="0"/>
                    </a:p>
                  </a:txBody>
                  <a:tcPr/>
                </a:tc>
                <a:tc>
                  <a:txBody>
                    <a:bodyPr/>
                    <a:lstStyle/>
                    <a:p>
                      <a:r>
                        <a:rPr lang="en-US" sz="2800" dirty="0" err="1"/>
                        <a:t>Bồ</a:t>
                      </a:r>
                      <a:r>
                        <a:rPr lang="en-US" sz="2800" baseline="0" dirty="0"/>
                        <a:t> </a:t>
                      </a:r>
                      <a:r>
                        <a:rPr lang="en-US" sz="2800" baseline="0" dirty="0" err="1"/>
                        <a:t>Đào</a:t>
                      </a:r>
                      <a:r>
                        <a:rPr lang="en-US" sz="2800" baseline="0" dirty="0"/>
                        <a:t> </a:t>
                      </a:r>
                      <a:r>
                        <a:rPr lang="en-US" sz="2800" baseline="0" dirty="0" err="1"/>
                        <a:t>Nha</a:t>
                      </a:r>
                      <a:endParaRPr lang="en-US" sz="2800" dirty="0"/>
                    </a:p>
                  </a:txBody>
                  <a:tcPr/>
                </a:tc>
                <a:tc>
                  <a:txBody>
                    <a:bodyPr/>
                    <a:lstStyle/>
                    <a:p>
                      <a:r>
                        <a:rPr lang="en-US" sz="2800" dirty="0"/>
                        <a:t>Ca li </a:t>
                      </a:r>
                      <a:r>
                        <a:rPr lang="en-US" sz="2800" dirty="0" err="1"/>
                        <a:t>cút</a:t>
                      </a:r>
                      <a:r>
                        <a:rPr lang="en-US" sz="2800" baseline="0" dirty="0"/>
                        <a:t> ( </a:t>
                      </a:r>
                      <a:r>
                        <a:rPr lang="en-US" sz="2800" baseline="0" dirty="0" err="1"/>
                        <a:t>Tây</a:t>
                      </a:r>
                      <a:r>
                        <a:rPr lang="en-US" sz="2800" baseline="0" dirty="0"/>
                        <a:t> </a:t>
                      </a:r>
                      <a:r>
                        <a:rPr lang="en-US" sz="2800" baseline="0" dirty="0" err="1"/>
                        <a:t>nam</a:t>
                      </a:r>
                      <a:r>
                        <a:rPr lang="en-US" sz="2800" baseline="0" dirty="0"/>
                        <a:t> </a:t>
                      </a:r>
                      <a:r>
                        <a:rPr lang="en-US" sz="2800" baseline="0" dirty="0" err="1"/>
                        <a:t>Ấn</a:t>
                      </a:r>
                      <a:r>
                        <a:rPr lang="en-US" sz="2800" baseline="0" dirty="0"/>
                        <a:t> </a:t>
                      </a:r>
                      <a:r>
                        <a:rPr lang="en-US" sz="2800" baseline="0" dirty="0" err="1"/>
                        <a:t>Độ</a:t>
                      </a:r>
                      <a:r>
                        <a:rPr lang="en-US" sz="2800" baseline="0" dirty="0"/>
                        <a:t>)</a:t>
                      </a:r>
                      <a:endParaRPr lang="en-US" sz="2800" dirty="0"/>
                    </a:p>
                  </a:txBody>
                  <a:tcPr/>
                </a:tc>
                <a:extLst>
                  <a:ext uri="{0D108BD9-81ED-4DB2-BD59-A6C34878D82A}">
                    <a16:rowId xmlns:a16="http://schemas.microsoft.com/office/drawing/2014/main" val="2494543502"/>
                  </a:ext>
                </a:extLst>
              </a:tr>
              <a:tr h="1097280">
                <a:tc>
                  <a:txBody>
                    <a:bodyPr/>
                    <a:lstStyle/>
                    <a:p>
                      <a:r>
                        <a:rPr lang="en-US" sz="2800" dirty="0"/>
                        <a:t>1519-1522</a:t>
                      </a:r>
                    </a:p>
                  </a:txBody>
                  <a:tcPr/>
                </a:tc>
                <a:tc>
                  <a:txBody>
                    <a:bodyPr/>
                    <a:lstStyle/>
                    <a:p>
                      <a:r>
                        <a:rPr lang="en-US" sz="2800" dirty="0"/>
                        <a:t>Ma </a:t>
                      </a:r>
                      <a:r>
                        <a:rPr lang="en-US" sz="2800" dirty="0" err="1"/>
                        <a:t>gien</a:t>
                      </a:r>
                      <a:r>
                        <a:rPr lang="en-US" sz="2800" dirty="0"/>
                        <a:t> </a:t>
                      </a:r>
                      <a:r>
                        <a:rPr lang="en-US" sz="2800" dirty="0" err="1"/>
                        <a:t>lang</a:t>
                      </a:r>
                      <a:endParaRPr lang="en-US" sz="2800" dirty="0"/>
                    </a:p>
                  </a:txBody>
                  <a:tcPr/>
                </a:tc>
                <a:tc>
                  <a:txBody>
                    <a:bodyPr/>
                    <a:lstStyle/>
                    <a:p>
                      <a:r>
                        <a:rPr lang="en-US" sz="2800" dirty="0" err="1"/>
                        <a:t>Tây</a:t>
                      </a:r>
                      <a:r>
                        <a:rPr lang="en-US" sz="2800" baseline="0" dirty="0"/>
                        <a:t> Ban </a:t>
                      </a:r>
                      <a:r>
                        <a:rPr lang="en-US" sz="2800" baseline="0" dirty="0" err="1"/>
                        <a:t>Nha</a:t>
                      </a:r>
                      <a:endParaRPr lang="en-US" sz="2800" dirty="0"/>
                    </a:p>
                  </a:txBody>
                  <a:tcPr/>
                </a:tc>
                <a:tc>
                  <a:txBody>
                    <a:bodyPr/>
                    <a:lstStyle/>
                    <a:p>
                      <a:r>
                        <a:rPr lang="en-US" sz="2800" dirty="0" err="1"/>
                        <a:t>Vòng</a:t>
                      </a:r>
                      <a:r>
                        <a:rPr lang="en-US" sz="2800" baseline="0" dirty="0"/>
                        <a:t> </a:t>
                      </a:r>
                      <a:r>
                        <a:rPr lang="en-US" sz="2800" baseline="0" dirty="0" err="1"/>
                        <a:t>quanh</a:t>
                      </a:r>
                      <a:r>
                        <a:rPr lang="en-US" sz="2800" baseline="0" dirty="0"/>
                        <a:t> </a:t>
                      </a:r>
                      <a:r>
                        <a:rPr lang="en-US" sz="2800" baseline="0" dirty="0" err="1"/>
                        <a:t>thế</a:t>
                      </a:r>
                      <a:r>
                        <a:rPr lang="en-US" sz="2800" baseline="0" dirty="0"/>
                        <a:t> </a:t>
                      </a:r>
                      <a:r>
                        <a:rPr lang="en-US" sz="2800" baseline="0" dirty="0" err="1"/>
                        <a:t>giới</a:t>
                      </a:r>
                      <a:endParaRPr lang="en-US" sz="2800" dirty="0"/>
                    </a:p>
                  </a:txBody>
                  <a:tcPr/>
                </a:tc>
                <a:extLst>
                  <a:ext uri="{0D108BD9-81ED-4DB2-BD59-A6C34878D82A}">
                    <a16:rowId xmlns:a16="http://schemas.microsoft.com/office/drawing/2014/main" val="961244181"/>
                  </a:ext>
                </a:extLst>
              </a:tr>
            </a:tbl>
          </a:graphicData>
        </a:graphic>
      </p:graphicFrame>
      <p:sp>
        <p:nvSpPr>
          <p:cNvPr id="3" name="Rectangle 2">
            <a:extLst>
              <a:ext uri="{FF2B5EF4-FFF2-40B4-BE49-F238E27FC236}">
                <a16:creationId xmlns:a16="http://schemas.microsoft.com/office/drawing/2014/main" id="{24ADA6F9-EEC3-6DFC-DAB3-EFCA9C2BA8AF}"/>
              </a:ext>
            </a:extLst>
          </p:cNvPr>
          <p:cNvSpPr/>
          <p:nvPr/>
        </p:nvSpPr>
        <p:spPr>
          <a:xfrm>
            <a:off x="80129" y="134359"/>
            <a:ext cx="9135717" cy="455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nl-NL" sz="2600" b="1">
                <a:solidFill>
                  <a:srgbClr val="FF0000"/>
                </a:solidFill>
                <a:latin typeface="Times New Roman" pitchFamily="18" charset="0"/>
                <a:cs typeface="Times New Roman" pitchFamily="18" charset="0"/>
              </a:rPr>
              <a:t>Sơ </a:t>
            </a:r>
            <a:r>
              <a:rPr lang="nl-NL" sz="2600" b="1" dirty="0">
                <a:solidFill>
                  <a:srgbClr val="FF0000"/>
                </a:solidFill>
                <a:latin typeface="Times New Roman" pitchFamily="18" charset="0"/>
                <a:cs typeface="Times New Roman" pitchFamily="18" charset="0"/>
              </a:rPr>
              <a:t>lược về hành trình của một số cuộc phát kiến địa lí lớn</a:t>
            </a:r>
            <a:endParaRPr lang="vi-VN" sz="2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6163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73B8FE1-7F5C-24B7-AACE-524140CBBDCC}"/>
              </a:ext>
            </a:extLst>
          </p:cNvPr>
          <p:cNvSpPr/>
          <p:nvPr/>
        </p:nvSpPr>
        <p:spPr>
          <a:xfrm>
            <a:off x="862150" y="261257"/>
            <a:ext cx="7158444" cy="4663440"/>
          </a:xfrm>
          <a:prstGeom prst="cloudCallout">
            <a:avLst>
              <a:gd name="adj1" fmla="val 54881"/>
              <a:gd name="adj2" fmla="val 5488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latin typeface="Times New Roman" panose="02020603050405020304" pitchFamily="18" charset="0"/>
                <a:ea typeface="Calibri" panose="020F0502020204030204" pitchFamily="34" charset="0"/>
              </a:rPr>
              <a:t>Theo </a:t>
            </a:r>
            <a:r>
              <a:rPr lang="en-US" sz="3600" b="1" dirty="0" err="1">
                <a:solidFill>
                  <a:schemeClr val="tx1"/>
                </a:solidFill>
                <a:effectLst/>
                <a:latin typeface="Times New Roman" panose="02020603050405020304" pitchFamily="18" charset="0"/>
                <a:ea typeface="Calibri" panose="020F0502020204030204" pitchFamily="34" charset="0"/>
              </a:rPr>
              <a:t>em</a:t>
            </a:r>
            <a:r>
              <a:rPr lang="en-US" sz="3600" b="1" dirty="0">
                <a:solidFill>
                  <a:schemeClr val="tx1"/>
                </a:solidFill>
                <a:effectLst/>
                <a:latin typeface="Times New Roman" panose="02020603050405020304" pitchFamily="18" charset="0"/>
                <a:ea typeface="Calibri" panose="020F0502020204030204" pitchFamily="34" charset="0"/>
              </a:rPr>
              <a:t>, </a:t>
            </a:r>
            <a:r>
              <a:rPr lang="en-US" sz="3600" b="1" dirty="0" err="1">
                <a:solidFill>
                  <a:schemeClr val="tx1"/>
                </a:solidFill>
                <a:effectLst/>
                <a:latin typeface="Times New Roman" panose="02020603050405020304" pitchFamily="18" charset="0"/>
                <a:ea typeface="Calibri" panose="020F0502020204030204" pitchFamily="34" charset="0"/>
              </a:rPr>
              <a:t>cuộc</a:t>
            </a:r>
            <a:r>
              <a:rPr lang="en-US" sz="3600" b="1" dirty="0">
                <a:solidFill>
                  <a:schemeClr val="tx1"/>
                </a:solidFill>
                <a:effectLst/>
                <a:latin typeface="Times New Roman" panose="02020603050405020304" pitchFamily="18" charset="0"/>
                <a:ea typeface="Calibri" panose="020F0502020204030204" pitchFamily="34" charset="0"/>
              </a:rPr>
              <a:t> </a:t>
            </a:r>
            <a:r>
              <a:rPr lang="en-US" sz="3600" b="1" dirty="0" err="1">
                <a:solidFill>
                  <a:schemeClr val="tx1"/>
                </a:solidFill>
                <a:effectLst/>
                <a:latin typeface="Times New Roman" panose="02020603050405020304" pitchFamily="18" charset="0"/>
                <a:ea typeface="Calibri" panose="020F0502020204030204" pitchFamily="34" charset="0"/>
              </a:rPr>
              <a:t>phát</a:t>
            </a:r>
            <a:r>
              <a:rPr lang="en-US" sz="3600" b="1" dirty="0">
                <a:solidFill>
                  <a:schemeClr val="tx1"/>
                </a:solidFill>
                <a:effectLst/>
                <a:latin typeface="Times New Roman" panose="02020603050405020304" pitchFamily="18" charset="0"/>
                <a:ea typeface="Calibri" panose="020F0502020204030204" pitchFamily="34" charset="0"/>
              </a:rPr>
              <a:t> </a:t>
            </a:r>
            <a:r>
              <a:rPr lang="en-US" sz="3600" b="1" dirty="0" err="1">
                <a:solidFill>
                  <a:schemeClr val="tx1"/>
                </a:solidFill>
                <a:effectLst/>
                <a:latin typeface="Times New Roman" panose="02020603050405020304" pitchFamily="18" charset="0"/>
                <a:ea typeface="Calibri" panose="020F0502020204030204" pitchFamily="34" charset="0"/>
              </a:rPr>
              <a:t>kiến</a:t>
            </a:r>
            <a:r>
              <a:rPr lang="en-US" sz="3600" b="1" dirty="0">
                <a:solidFill>
                  <a:schemeClr val="tx1"/>
                </a:solidFill>
                <a:effectLst/>
                <a:latin typeface="Times New Roman" panose="02020603050405020304" pitchFamily="18" charset="0"/>
                <a:ea typeface="Calibri" panose="020F0502020204030204" pitchFamily="34" charset="0"/>
              </a:rPr>
              <a:t> </a:t>
            </a:r>
            <a:r>
              <a:rPr lang="en-US" sz="3600" b="1" dirty="0" err="1">
                <a:solidFill>
                  <a:schemeClr val="tx1"/>
                </a:solidFill>
                <a:effectLst/>
                <a:latin typeface="Times New Roman" panose="02020603050405020304" pitchFamily="18" charset="0"/>
                <a:ea typeface="Calibri" panose="020F0502020204030204" pitchFamily="34" charset="0"/>
              </a:rPr>
              <a:t>địa</a:t>
            </a:r>
            <a:r>
              <a:rPr lang="en-US" sz="3600" b="1" dirty="0">
                <a:solidFill>
                  <a:schemeClr val="tx1"/>
                </a:solidFill>
                <a:effectLst/>
                <a:latin typeface="Times New Roman" panose="02020603050405020304" pitchFamily="18" charset="0"/>
                <a:ea typeface="Calibri" panose="020F0502020204030204" pitchFamily="34" charset="0"/>
              </a:rPr>
              <a:t> </a:t>
            </a:r>
            <a:r>
              <a:rPr lang="en-US" sz="3600" b="1" dirty="0" err="1">
                <a:solidFill>
                  <a:schemeClr val="tx1"/>
                </a:solidFill>
                <a:effectLst/>
                <a:latin typeface="Times New Roman" panose="02020603050405020304" pitchFamily="18" charset="0"/>
                <a:ea typeface="Calibri" panose="020F0502020204030204" pitchFamily="34" charset="0"/>
              </a:rPr>
              <a:t>lí</a:t>
            </a:r>
            <a:r>
              <a:rPr lang="en-US" sz="3600" b="1" dirty="0">
                <a:solidFill>
                  <a:schemeClr val="tx1"/>
                </a:solidFill>
                <a:effectLst/>
                <a:latin typeface="Times New Roman" panose="02020603050405020304" pitchFamily="18" charset="0"/>
                <a:ea typeface="Calibri" panose="020F0502020204030204" pitchFamily="34" charset="0"/>
              </a:rPr>
              <a:t> </a:t>
            </a:r>
            <a:r>
              <a:rPr lang="en-US" sz="3600" b="1" dirty="0" err="1">
                <a:solidFill>
                  <a:schemeClr val="tx1"/>
                </a:solidFill>
                <a:effectLst/>
                <a:latin typeface="Times New Roman" panose="02020603050405020304" pitchFamily="18" charset="0"/>
                <a:ea typeface="Calibri" panose="020F0502020204030204" pitchFamily="34" charset="0"/>
              </a:rPr>
              <a:t>nào</a:t>
            </a:r>
            <a:r>
              <a:rPr lang="en-US" sz="3600" b="1" dirty="0">
                <a:solidFill>
                  <a:schemeClr val="tx1"/>
                </a:solidFill>
                <a:effectLst/>
                <a:latin typeface="Times New Roman" panose="02020603050405020304" pitchFamily="18" charset="0"/>
                <a:ea typeface="Calibri" panose="020F0502020204030204" pitchFamily="34" charset="0"/>
              </a:rPr>
              <a:t> </a:t>
            </a:r>
            <a:r>
              <a:rPr lang="en-US" sz="3600" b="1" dirty="0" err="1">
                <a:solidFill>
                  <a:schemeClr val="tx1"/>
                </a:solidFill>
                <a:effectLst/>
                <a:latin typeface="Times New Roman" panose="02020603050405020304" pitchFamily="18" charset="0"/>
                <a:ea typeface="Calibri" panose="020F0502020204030204" pitchFamily="34" charset="0"/>
              </a:rPr>
              <a:t>là</a:t>
            </a:r>
            <a:r>
              <a:rPr lang="en-US" sz="3600" b="1" dirty="0">
                <a:solidFill>
                  <a:schemeClr val="tx1"/>
                </a:solidFill>
                <a:effectLst/>
                <a:latin typeface="Times New Roman" panose="02020603050405020304" pitchFamily="18" charset="0"/>
                <a:ea typeface="Calibri" panose="020F0502020204030204" pitchFamily="34" charset="0"/>
              </a:rPr>
              <a:t> </a:t>
            </a:r>
            <a:r>
              <a:rPr lang="en-US" sz="3600" b="1" dirty="0" err="1">
                <a:solidFill>
                  <a:schemeClr val="tx1"/>
                </a:solidFill>
                <a:effectLst/>
                <a:latin typeface="Times New Roman" panose="02020603050405020304" pitchFamily="18" charset="0"/>
                <a:ea typeface="Calibri" panose="020F0502020204030204" pitchFamily="34" charset="0"/>
              </a:rPr>
              <a:t>quan</a:t>
            </a:r>
            <a:r>
              <a:rPr lang="en-US" sz="3600" b="1" dirty="0">
                <a:solidFill>
                  <a:schemeClr val="tx1"/>
                </a:solidFill>
                <a:effectLst/>
                <a:latin typeface="Times New Roman" panose="02020603050405020304" pitchFamily="18" charset="0"/>
                <a:ea typeface="Calibri" panose="020F0502020204030204" pitchFamily="34" charset="0"/>
              </a:rPr>
              <a:t> </a:t>
            </a:r>
            <a:r>
              <a:rPr lang="en-US" sz="3600" b="1" dirty="0" err="1">
                <a:solidFill>
                  <a:schemeClr val="tx1"/>
                </a:solidFill>
                <a:effectLst/>
                <a:latin typeface="Times New Roman" panose="02020603050405020304" pitchFamily="18" charset="0"/>
                <a:ea typeface="Calibri" panose="020F0502020204030204" pitchFamily="34" charset="0"/>
              </a:rPr>
              <a:t>trọng</a:t>
            </a:r>
            <a:r>
              <a:rPr lang="en-US" sz="3600" b="1" dirty="0">
                <a:solidFill>
                  <a:schemeClr val="tx1"/>
                </a:solidFill>
                <a:effectLst/>
                <a:latin typeface="Times New Roman" panose="02020603050405020304" pitchFamily="18" charset="0"/>
                <a:ea typeface="Calibri" panose="020F0502020204030204" pitchFamily="34" charset="0"/>
              </a:rPr>
              <a:t> </a:t>
            </a:r>
            <a:r>
              <a:rPr lang="en-US" sz="3600" b="1" dirty="0" err="1">
                <a:solidFill>
                  <a:schemeClr val="tx1"/>
                </a:solidFill>
                <a:effectLst/>
                <a:latin typeface="Times New Roman" panose="02020603050405020304" pitchFamily="18" charset="0"/>
                <a:ea typeface="Calibri" panose="020F0502020204030204" pitchFamily="34" charset="0"/>
              </a:rPr>
              <a:t>nhất</a:t>
            </a:r>
            <a:r>
              <a:rPr lang="en-US" sz="3600" b="1" dirty="0">
                <a:solidFill>
                  <a:schemeClr val="tx1"/>
                </a:solidFill>
                <a:effectLst/>
                <a:latin typeface="Times New Roman" panose="02020603050405020304" pitchFamily="18" charset="0"/>
                <a:ea typeface="Calibri" panose="020F0502020204030204" pitchFamily="34" charset="0"/>
              </a:rPr>
              <a:t>? </a:t>
            </a:r>
            <a:r>
              <a:rPr lang="en-US" sz="3600" b="1" dirty="0" err="1">
                <a:solidFill>
                  <a:schemeClr val="tx1"/>
                </a:solidFill>
                <a:effectLst/>
                <a:latin typeface="Times New Roman" panose="02020603050405020304" pitchFamily="18" charset="0"/>
                <a:ea typeface="Calibri" panose="020F0502020204030204" pitchFamily="34" charset="0"/>
              </a:rPr>
              <a:t>Vì</a:t>
            </a:r>
            <a:r>
              <a:rPr lang="en-US" sz="3600" b="1" dirty="0">
                <a:solidFill>
                  <a:schemeClr val="tx1"/>
                </a:solidFill>
                <a:effectLst/>
                <a:latin typeface="Times New Roman" panose="02020603050405020304" pitchFamily="18" charset="0"/>
                <a:ea typeface="Calibri" panose="020F0502020204030204" pitchFamily="34" charset="0"/>
              </a:rPr>
              <a:t> </a:t>
            </a:r>
            <a:r>
              <a:rPr lang="en-US" sz="3600" b="1" dirty="0" err="1">
                <a:solidFill>
                  <a:schemeClr val="tx1"/>
                </a:solidFill>
                <a:effectLst/>
                <a:latin typeface="Times New Roman" panose="02020603050405020304" pitchFamily="18" charset="0"/>
                <a:ea typeface="Calibri" panose="020F0502020204030204" pitchFamily="34" charset="0"/>
              </a:rPr>
              <a:t>sao</a:t>
            </a:r>
            <a:r>
              <a:rPr lang="en-US" sz="3600" b="1" dirty="0">
                <a:solidFill>
                  <a:schemeClr val="tx1"/>
                </a:solidFill>
                <a:effectLst/>
                <a:latin typeface="Times New Roman" panose="02020603050405020304" pitchFamily="18" charset="0"/>
                <a:ea typeface="Calibri" panose="020F0502020204030204" pitchFamily="34" charset="0"/>
              </a:rPr>
              <a:t>?</a:t>
            </a:r>
            <a:endParaRPr lang="en-US" sz="3600" b="1" dirty="0">
              <a:solidFill>
                <a:schemeClr val="tx1"/>
              </a:solidFill>
            </a:endParaRPr>
          </a:p>
        </p:txBody>
      </p:sp>
    </p:spTree>
    <p:extLst>
      <p:ext uri="{BB962C8B-B14F-4D97-AF65-F5344CB8AC3E}">
        <p14:creationId xmlns:p14="http://schemas.microsoft.com/office/powerpoint/2010/main" val="14129595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B35CC7-1713-0A63-8AD7-A202C0ECC4C7}"/>
              </a:ext>
            </a:extLst>
          </p:cNvPr>
          <p:cNvSpPr txBox="1"/>
          <p:nvPr/>
        </p:nvSpPr>
        <p:spPr>
          <a:xfrm>
            <a:off x="430695" y="1168571"/>
            <a:ext cx="8335617" cy="5262979"/>
          </a:xfrm>
          <a:prstGeom prst="rect">
            <a:avLst/>
          </a:prstGeom>
          <a:noFill/>
          <a:ln w="28575">
            <a:solidFill>
              <a:srgbClr val="CC3300"/>
            </a:solidFill>
          </a:ln>
        </p:spPr>
        <p:txBody>
          <a:bodyPr wrap="square">
            <a:spAutoFit/>
          </a:bodyPr>
          <a:lstStyle/>
          <a:p>
            <a:pPr algn="just"/>
            <a:r>
              <a:rPr lang="en-US" sz="2400" b="1" dirty="0" err="1">
                <a:solidFill>
                  <a:srgbClr val="262698"/>
                </a:solidFill>
                <a:latin typeface="Times New Roman" panose="02020603050405020304" pitchFamily="18" charset="0"/>
                <a:cs typeface="Times New Roman" panose="02020603050405020304" pitchFamily="18" charset="0"/>
              </a:rPr>
              <a:t>Cuộc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phát</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kiến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địa</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lí</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của</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Ma-</a:t>
            </a:r>
            <a:r>
              <a:rPr lang="en-US" sz="2400" b="1" dirty="0" err="1">
                <a:solidFill>
                  <a:srgbClr val="FF0000"/>
                </a:solidFill>
                <a:latin typeface="Times New Roman" panose="02020603050405020304" pitchFamily="18" charset="0"/>
                <a:cs typeface="Times New Roman" panose="02020603050405020304" pitchFamily="18" charset="0"/>
              </a:rPr>
              <a:t>gien</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lăng</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là</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cuộc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phát</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kiến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địa</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lí</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trọng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vì</a:t>
            </a:r>
            <a:r>
              <a:rPr lang="en-US" sz="2400" b="1" dirty="0">
                <a:solidFill>
                  <a:srgbClr val="262698"/>
                </a:solidFill>
                <a:latin typeface="Times New Roman" panose="02020603050405020304" pitchFamily="18" charset="0"/>
                <a:cs typeface="Times New Roman" panose="02020603050405020304" pitchFamily="18" charset="0"/>
              </a:rPr>
              <a:t>:</a:t>
            </a:r>
          </a:p>
          <a:p>
            <a:pPr algn="just"/>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Đây</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là</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cuộc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phát</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kiến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có</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hành</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trình</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dài</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nhất</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trong</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lịch</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sử</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các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cuộc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phát</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kiến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địa</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lí</a:t>
            </a:r>
            <a:r>
              <a:rPr lang="en-US" sz="2400" b="1" dirty="0">
                <a:solidFill>
                  <a:srgbClr val="262698"/>
                </a:solidFill>
                <a:latin typeface="Times New Roman" panose="02020603050405020304" pitchFamily="18" charset="0"/>
                <a:cs typeface="Times New Roman" panose="02020603050405020304" pitchFamily="18" charset="0"/>
              </a:rPr>
              <a:t>. Ma-</a:t>
            </a:r>
            <a:r>
              <a:rPr lang="en-US" sz="2400" b="1" dirty="0" err="1">
                <a:solidFill>
                  <a:srgbClr val="262698"/>
                </a:solidFill>
                <a:latin typeface="Times New Roman" panose="02020603050405020304" pitchFamily="18" charset="0"/>
                <a:cs typeface="Times New Roman" panose="02020603050405020304" pitchFamily="18" charset="0"/>
              </a:rPr>
              <a:t>gien</a:t>
            </a:r>
            <a:r>
              <a:rPr lang="en-US" sz="2400" b="1" dirty="0">
                <a:solidFill>
                  <a:srgbClr val="262698"/>
                </a:solidFill>
                <a:latin typeface="Times New Roman" panose="02020603050405020304" pitchFamily="18" charset="0"/>
                <a:cs typeface="Times New Roman" panose="02020603050405020304" pitchFamily="18" charset="0"/>
              </a:rPr>
              <a:t>-</a:t>
            </a:r>
            <a:r>
              <a:rPr lang="en-US" sz="2400" b="1" dirty="0" err="1">
                <a:solidFill>
                  <a:srgbClr val="262698"/>
                </a:solidFill>
                <a:latin typeface="Times New Roman" panose="02020603050405020304" pitchFamily="18" charset="0"/>
                <a:cs typeface="Times New Roman" panose="02020603050405020304" pitchFamily="18" charset="0"/>
              </a:rPr>
              <a:t>lăng</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cùng</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đoàn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thủy</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thủ</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xuất</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phát</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từ</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Tây</a:t>
            </a:r>
            <a:r>
              <a:rPr lang="en-US" sz="2400" b="1" dirty="0">
                <a:solidFill>
                  <a:srgbClr val="262698"/>
                </a:solidFill>
                <a:latin typeface="Times New Roman" panose="02020603050405020304" pitchFamily="18" charset="0"/>
                <a:cs typeface="Times New Roman" panose="02020603050405020304" pitchFamily="18" charset="0"/>
              </a:rPr>
              <a:t> Ban </a:t>
            </a:r>
            <a:r>
              <a:rPr lang="en-US" sz="2400" b="1" dirty="0" err="1">
                <a:solidFill>
                  <a:srgbClr val="262698"/>
                </a:solidFill>
                <a:latin typeface="Times New Roman" panose="02020603050405020304" pitchFamily="18" charset="0"/>
                <a:cs typeface="Times New Roman" panose="02020603050405020304" pitchFamily="18" charset="0"/>
              </a:rPr>
              <a:t>Nha</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đã</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vòng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giới</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đi</a:t>
            </a:r>
            <a:r>
              <a:rPr lang="en-US" sz="2400" b="1" dirty="0">
                <a:solidFill>
                  <a:srgbClr val="262698"/>
                </a:solidFill>
                <a:latin typeface="Times New Roman" panose="02020603050405020304" pitchFamily="18" charset="0"/>
                <a:cs typeface="Times New Roman" panose="02020603050405020304" pitchFamily="18" charset="0"/>
              </a:rPr>
              <a:t> qua </a:t>
            </a:r>
            <a:r>
              <a:rPr lang="en-US" sz="2400" b="1" dirty="0" err="1">
                <a:solidFill>
                  <a:srgbClr val="262698"/>
                </a:solidFill>
                <a:latin typeface="Times New Roman" panose="02020603050405020304" pitchFamily="18" charset="0"/>
                <a:cs typeface="Times New Roman" panose="02020603050405020304" pitchFamily="18" charset="0"/>
              </a:rPr>
              <a:t>các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đại</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dương</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lớn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như</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Thái</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Bình</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Dương</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và</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Đại</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Tây</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Dương</a:t>
            </a:r>
            <a:r>
              <a:rPr lang="en-US" sz="2400" b="1" dirty="0">
                <a:solidFill>
                  <a:srgbClr val="262698"/>
                </a:solidFill>
                <a:latin typeface="Times New Roman" panose="02020603050405020304" pitchFamily="18" charset="0"/>
                <a:cs typeface="Times New Roman" panose="02020603050405020304" pitchFamily="18" charset="0"/>
              </a:rPr>
              <a:t>.</a:t>
            </a:r>
          </a:p>
          <a:p>
            <a:pPr algn="just"/>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Chứng</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tỏ</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luận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điểm</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tròn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là</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đúng</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đắn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đây</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là</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cơ</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sở</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rất</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lớn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để</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các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nhà</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văn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nhà</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thơ</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nhà</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thiên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văn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học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triết</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học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thời</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kỳ</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Văn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hóa</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Phục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Hưng</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bảo</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vệ</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cho</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luận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điểm</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Mặt</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trời</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là</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trung</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tâm</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và</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Trái</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đất</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hình</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tròn</a:t>
            </a:r>
            <a:r>
              <a:rPr lang="en-US" sz="2400" b="1" dirty="0">
                <a:solidFill>
                  <a:srgbClr val="262698"/>
                </a:solidFill>
                <a:latin typeface="Times New Roman" panose="02020603050405020304" pitchFamily="18" charset="0"/>
                <a:cs typeface="Times New Roman" panose="02020603050405020304" pitchFamily="18" charset="0"/>
              </a:rPr>
              <a:t>”.</a:t>
            </a:r>
          </a:p>
          <a:p>
            <a:pPr algn="just"/>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Thúc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đẩy</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quá</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trình</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từ</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đó</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tạo</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điều</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kiện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cho</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các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cuộc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phát</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kiến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tiếp</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theo.</a:t>
            </a:r>
            <a:endParaRPr lang="en-US" sz="2400" b="1" dirty="0">
              <a:solidFill>
                <a:srgbClr val="262698"/>
              </a:solidFill>
              <a:latin typeface="Times New Roman" panose="02020603050405020304" pitchFamily="18" charset="0"/>
              <a:cs typeface="Times New Roman" panose="02020603050405020304" pitchFamily="18" charset="0"/>
            </a:endParaRPr>
          </a:p>
          <a:p>
            <a:pPr algn="just"/>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Tạo</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cơ</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sở</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quan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trọng</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làm</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sụp</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đổ</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các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tư</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tưởng</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triết</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học</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bảo</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thủ</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sai</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lầm</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của</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giáo</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hội</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Thiên</a:t>
            </a:r>
            <a:r>
              <a:rPr lang="en-US" sz="2400" b="1" dirty="0">
                <a:solidFill>
                  <a:srgbClr val="262698"/>
                </a:solidFill>
                <a:latin typeface="Times New Roman" panose="02020603050405020304" pitchFamily="18" charset="0"/>
                <a:cs typeface="Times New Roman" panose="02020603050405020304" pitchFamily="18" charset="0"/>
              </a:rPr>
              <a:t> </a:t>
            </a:r>
            <a:r>
              <a:rPr lang="en-US" sz="2400" b="1" dirty="0" err="1">
                <a:solidFill>
                  <a:srgbClr val="262698"/>
                </a:solidFill>
                <a:latin typeface="Times New Roman" panose="02020603050405020304" pitchFamily="18" charset="0"/>
                <a:cs typeface="Times New Roman" panose="02020603050405020304" pitchFamily="18" charset="0"/>
              </a:rPr>
              <a:t>Chúa</a:t>
            </a:r>
            <a:endParaRPr lang="en-US" sz="2400" b="1" dirty="0">
              <a:solidFill>
                <a:srgbClr val="262698"/>
              </a:solidFill>
              <a:latin typeface="Times New Roman" panose="02020603050405020304" pitchFamily="18" charset="0"/>
              <a:cs typeface="Times New Roman" panose="02020603050405020304" pitchFamily="18" charset="0"/>
            </a:endParaRPr>
          </a:p>
        </p:txBody>
      </p:sp>
      <p:pic>
        <p:nvPicPr>
          <p:cNvPr id="3" name="Picture 5" descr="MMj02836790000[1]">
            <a:extLst>
              <a:ext uri="{FF2B5EF4-FFF2-40B4-BE49-F238E27FC236}">
                <a16:creationId xmlns:a16="http://schemas.microsoft.com/office/drawing/2014/main" id="{4BE1C043-6DE8-AE96-FB4B-A0814E3D10E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4858" cy="104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15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6734E12-90D1-9D77-FC60-C3CD41EC8B36}"/>
              </a:ext>
            </a:extLst>
          </p:cNvPr>
          <p:cNvSpPr/>
          <p:nvPr/>
        </p:nvSpPr>
        <p:spPr>
          <a:xfrm>
            <a:off x="0" y="101141"/>
            <a:ext cx="8062291" cy="473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nl-NL" sz="2700" b="1">
                <a:solidFill>
                  <a:srgbClr val="FF0000"/>
                </a:solidFill>
                <a:latin typeface="Times New Roman" pitchFamily="18" charset="0"/>
                <a:cs typeface="Times New Roman" pitchFamily="18" charset="0"/>
              </a:rPr>
              <a:t>3. </a:t>
            </a:r>
            <a:r>
              <a:rPr lang="nl-NL" sz="2700" b="1" dirty="0">
                <a:solidFill>
                  <a:srgbClr val="FF0000"/>
                </a:solidFill>
                <a:latin typeface="Times New Roman" pitchFamily="18" charset="0"/>
                <a:cs typeface="Times New Roman" pitchFamily="18" charset="0"/>
              </a:rPr>
              <a:t>Hệ quả của các cuộc phát kiến địa lí lớn</a:t>
            </a:r>
            <a:endParaRPr lang="vi-VN" sz="2700" dirty="0">
              <a:solidFill>
                <a:srgbClr val="FF0000"/>
              </a:solidFill>
              <a:latin typeface="Times New Roman" pitchFamily="18" charset="0"/>
              <a:cs typeface="Times New Roman" pitchFamily="18" charset="0"/>
            </a:endParaRPr>
          </a:p>
        </p:txBody>
      </p:sp>
      <p:sp>
        <p:nvSpPr>
          <p:cNvPr id="9" name="Thought Bubble: Cloud 8">
            <a:extLst>
              <a:ext uri="{FF2B5EF4-FFF2-40B4-BE49-F238E27FC236}">
                <a16:creationId xmlns:a16="http://schemas.microsoft.com/office/drawing/2014/main" id="{6B7634E7-B505-E8AD-AA60-7F29A78B118C}"/>
              </a:ext>
            </a:extLst>
          </p:cNvPr>
          <p:cNvSpPr/>
          <p:nvPr/>
        </p:nvSpPr>
        <p:spPr>
          <a:xfrm>
            <a:off x="262961" y="1381538"/>
            <a:ext cx="9000309" cy="4464374"/>
          </a:xfrm>
          <a:prstGeom prst="cloudCallout">
            <a:avLst>
              <a:gd name="adj1" fmla="val 53427"/>
              <a:gd name="adj2" fmla="val 5577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Đọc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thông</a:t>
            </a:r>
            <a:r>
              <a:rPr lang="en-US" sz="4000" b="1" dirty="0">
                <a:solidFill>
                  <a:schemeClr val="tx1"/>
                </a:solidFill>
                <a:latin typeface="Times New Roman" panose="02020603050405020304" pitchFamily="18" charset="0"/>
                <a:cs typeface="Times New Roman" panose="02020603050405020304" pitchFamily="18" charset="0"/>
              </a:rPr>
              <a:t> tin </a:t>
            </a:r>
            <a:r>
              <a:rPr lang="en-US" sz="4000" b="1" dirty="0" err="1">
                <a:solidFill>
                  <a:schemeClr val="tx1"/>
                </a:solidFill>
                <a:latin typeface="Times New Roman" panose="02020603050405020304" pitchFamily="18" charset="0"/>
                <a:cs typeface="Times New Roman" panose="02020603050405020304" pitchFamily="18" charset="0"/>
              </a:rPr>
              <a:t>mục</a:t>
            </a:r>
            <a:r>
              <a:rPr lang="en-US" sz="4000" b="1" dirty="0">
                <a:solidFill>
                  <a:schemeClr val="tx1"/>
                </a:solidFill>
                <a:latin typeface="Times New Roman" panose="02020603050405020304" pitchFamily="18" charset="0"/>
                <a:cs typeface="Times New Roman" panose="02020603050405020304" pitchFamily="18" charset="0"/>
              </a:rPr>
              <a:t> 1.b</a:t>
            </a:r>
            <a:r>
              <a:rPr lang="en-US" sz="3200" dirty="0"/>
              <a:t> </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quan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sát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hình</a:t>
            </a:r>
            <a:r>
              <a:rPr lang="en-US" sz="4000" b="1" dirty="0">
                <a:solidFill>
                  <a:schemeClr val="tx1"/>
                </a:solidFill>
                <a:latin typeface="Times New Roman" panose="02020603050405020304" pitchFamily="18" charset="0"/>
                <a:cs typeface="Times New Roman" panose="02020603050405020304" pitchFamily="18" charset="0"/>
              </a:rPr>
              <a:t> 3 (SGK/16), </a:t>
            </a:r>
            <a:r>
              <a:rPr lang="en-US" sz="4000" b="1" dirty="0" err="1">
                <a:solidFill>
                  <a:schemeClr val="tx1"/>
                </a:solidFill>
                <a:latin typeface="Times New Roman" panose="02020603050405020304" pitchFamily="18" charset="0"/>
                <a:cs typeface="Times New Roman" panose="02020603050405020304" pitchFamily="18" charset="0"/>
              </a:rPr>
              <a:t>nêu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hệ</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quả</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của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cuộc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phát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kiến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địa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lí</a:t>
            </a:r>
            <a:r>
              <a:rPr lang="en-US" sz="4000" b="1" dirty="0">
                <a:solidFill>
                  <a:schemeClr val="tx1"/>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1527956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Cay png 2 » PNG Image">
            <a:extLst>
              <a:ext uri="{FF2B5EF4-FFF2-40B4-BE49-F238E27FC236}">
                <a16:creationId xmlns:a16="http://schemas.microsoft.com/office/drawing/2014/main" id="{63866D3F-A15B-2192-E603-59B082E62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692" r="24300" b="5196"/>
          <a:stretch>
            <a:fillRect/>
          </a:stretch>
        </p:blipFill>
        <p:spPr bwMode="auto">
          <a:xfrm>
            <a:off x="1219200" y="744571"/>
            <a:ext cx="6553200" cy="592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a:extLst>
              <a:ext uri="{FF2B5EF4-FFF2-40B4-BE49-F238E27FC236}">
                <a16:creationId xmlns:a16="http://schemas.microsoft.com/office/drawing/2014/main" id="{C25644D4-0CAA-9868-EDDF-34F06CF2E719}"/>
              </a:ext>
            </a:extLst>
          </p:cNvPr>
          <p:cNvSpPr/>
          <p:nvPr/>
        </p:nvSpPr>
        <p:spPr>
          <a:xfrm>
            <a:off x="2400300" y="185907"/>
            <a:ext cx="434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rgbClr val="FF0000"/>
                </a:solidFill>
                <a:latin typeface="Times New Roman" pitchFamily="18" charset="0"/>
                <a:cs typeface="Times New Roman" pitchFamily="18" charset="0"/>
              </a:rPr>
              <a:t>KHỞI ĐỘNG</a:t>
            </a:r>
            <a:endParaRPr lang="vi-VN" sz="3000" b="1" dirty="0">
              <a:solidFill>
                <a:srgbClr val="FF0000"/>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1BD65DDB-0F50-79E6-6BD4-A98B45808F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79788" y="1790700"/>
            <a:ext cx="701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7985606-E937-D68E-132A-3BC9C0534B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8051" y="1920181"/>
            <a:ext cx="6889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AC0CD69-29A4-9A06-3368-2F2969976AF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96681" y="2790825"/>
            <a:ext cx="7620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9E1C658-5D8E-C71B-0383-8A71B98D2C3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74988" y="3065463"/>
            <a:ext cx="6889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hlinkClick r:id="rId9" action="ppaction://hlinksldjump"/>
            <a:extLst>
              <a:ext uri="{FF2B5EF4-FFF2-40B4-BE49-F238E27FC236}">
                <a16:creationId xmlns:a16="http://schemas.microsoft.com/office/drawing/2014/main" id="{3B7D00D7-F9A1-AB40-831E-08D6300FAD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7725" y="1811338"/>
            <a:ext cx="701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hlinkClick r:id="rId10" action="ppaction://hlinksldjump"/>
            <a:extLst>
              <a:ext uri="{FF2B5EF4-FFF2-40B4-BE49-F238E27FC236}">
                <a16:creationId xmlns:a16="http://schemas.microsoft.com/office/drawing/2014/main" id="{FDA99985-021F-3EB5-F74F-86FC1EF4787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74988" y="3059113"/>
            <a:ext cx="6889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hlinkClick r:id="rId11" action="ppaction://hlinksldjump"/>
            <a:extLst>
              <a:ext uri="{FF2B5EF4-FFF2-40B4-BE49-F238E27FC236}">
                <a16:creationId xmlns:a16="http://schemas.microsoft.com/office/drawing/2014/main" id="{1F8C0704-0DE0-C8F9-FA26-8595D6E3312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96681" y="2790825"/>
            <a:ext cx="7620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hlinkClick r:id="rId12" action="ppaction://hlinksldjump"/>
            <a:extLst>
              <a:ext uri="{FF2B5EF4-FFF2-40B4-BE49-F238E27FC236}">
                <a16:creationId xmlns:a16="http://schemas.microsoft.com/office/drawing/2014/main" id="{90C3F4F8-A667-4E33-9F1F-3EBF2CBFBFC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1226" y="1930536"/>
            <a:ext cx="6889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a:hlinkClick r:id="rId13" action="ppaction://hlinksldjump"/>
            <a:extLst>
              <a:ext uri="{FF2B5EF4-FFF2-40B4-BE49-F238E27FC236}">
                <a16:creationId xmlns:a16="http://schemas.microsoft.com/office/drawing/2014/main" id="{25CC614F-C808-A88B-82BC-A82F2BF5F623}"/>
              </a:ext>
            </a:extLst>
          </p:cNvPr>
          <p:cNvSpPr/>
          <p:nvPr/>
        </p:nvSpPr>
        <p:spPr>
          <a:xfrm>
            <a:off x="8610600" y="64770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custDataLst>
      <p:tags r:id="rId1"/>
    </p:custData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37" presetClass="exit" presetSubtype="0" fill="hold" nodeType="clickEffect">
                                  <p:stCondLst>
                                    <p:cond delay="0"/>
                                  </p:stCondLst>
                                  <p:childTnLst>
                                    <p:animEffect transition="out" filter="fade">
                                      <p:cBhvr>
                                        <p:cTn id="30" dur="1000"/>
                                        <p:tgtEl>
                                          <p:spTgt spid="3"/>
                                        </p:tgtEl>
                                      </p:cBhvr>
                                    </p:animEffect>
                                    <p:anim calcmode="lin" valueType="num">
                                      <p:cBhvr>
                                        <p:cTn id="31" dur="1000"/>
                                        <p:tgtEl>
                                          <p:spTgt spid="3"/>
                                        </p:tgtEl>
                                        <p:attrNameLst>
                                          <p:attrName>ppt_x</p:attrName>
                                        </p:attrNameLst>
                                      </p:cBhvr>
                                      <p:tavLst>
                                        <p:tav tm="0">
                                          <p:val>
                                            <p:strVal val="ppt_x"/>
                                          </p:val>
                                        </p:tav>
                                        <p:tav tm="100000">
                                          <p:val>
                                            <p:strVal val="ppt_x"/>
                                          </p:val>
                                        </p:tav>
                                      </p:tavLst>
                                    </p:anim>
                                    <p:anim calcmode="lin" valueType="num">
                                      <p:cBhvr>
                                        <p:cTn id="32" dur="100" decel="100000"/>
                                        <p:tgtEl>
                                          <p:spTgt spid="3"/>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3"/>
                                        </p:tgtEl>
                                        <p:attrNameLst>
                                          <p:attrName>ppt_y</p:attrName>
                                        </p:attrNameLst>
                                      </p:cBhvr>
                                      <p:tavLst>
                                        <p:tav tm="0">
                                          <p:val>
                                            <p:strVal val="ppt_y"/>
                                          </p:val>
                                        </p:tav>
                                        <p:tav tm="100000">
                                          <p:val>
                                            <p:strVal val="ppt_y+1"/>
                                          </p:val>
                                        </p:tav>
                                      </p:tavLst>
                                    </p:anim>
                                    <p:set>
                                      <p:cBhvr>
                                        <p:cTn id="34"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7" presetClass="exit" presetSubtype="0" fill="hold" nodeType="clickEffect">
                                  <p:stCondLst>
                                    <p:cond delay="0"/>
                                  </p:stCondLst>
                                  <p:childTnLst>
                                    <p:animEffect transition="out" filter="fade">
                                      <p:cBhvr>
                                        <p:cTn id="39" dur="1000"/>
                                        <p:tgtEl>
                                          <p:spTgt spid="4"/>
                                        </p:tgtEl>
                                      </p:cBhvr>
                                    </p:animEffect>
                                    <p:anim calcmode="lin" valueType="num">
                                      <p:cBhvr>
                                        <p:cTn id="40" dur="1000"/>
                                        <p:tgtEl>
                                          <p:spTgt spid="4"/>
                                        </p:tgtEl>
                                        <p:attrNameLst>
                                          <p:attrName>ppt_x</p:attrName>
                                        </p:attrNameLst>
                                      </p:cBhvr>
                                      <p:tavLst>
                                        <p:tav tm="0">
                                          <p:val>
                                            <p:strVal val="ppt_x"/>
                                          </p:val>
                                        </p:tav>
                                        <p:tav tm="100000">
                                          <p:val>
                                            <p:strVal val="ppt_x"/>
                                          </p:val>
                                        </p:tav>
                                      </p:tavLst>
                                    </p:anim>
                                    <p:anim calcmode="lin" valueType="num">
                                      <p:cBhvr>
                                        <p:cTn id="41" dur="100" decel="100000"/>
                                        <p:tgtEl>
                                          <p:spTgt spid="4"/>
                                        </p:tgtEl>
                                        <p:attrNameLst>
                                          <p:attrName>ppt_y</p:attrName>
                                        </p:attrNameLst>
                                      </p:cBhvr>
                                      <p:tavLst>
                                        <p:tav tm="0">
                                          <p:val>
                                            <p:strVal val="ppt_y"/>
                                          </p:val>
                                        </p:tav>
                                        <p:tav tm="100000">
                                          <p:val>
                                            <p:strVal val="ppt_y-.03"/>
                                          </p:val>
                                        </p:tav>
                                      </p:tavLst>
                                    </p:anim>
                                    <p:anim calcmode="lin" valueType="num">
                                      <p:cBhvr>
                                        <p:cTn id="42" dur="900" accel="100000">
                                          <p:stCondLst>
                                            <p:cond delay="100"/>
                                          </p:stCondLst>
                                        </p:cTn>
                                        <p:tgtEl>
                                          <p:spTgt spid="4"/>
                                        </p:tgtEl>
                                        <p:attrNameLst>
                                          <p:attrName>ppt_y</p:attrName>
                                        </p:attrNameLst>
                                      </p:cBhvr>
                                      <p:tavLst>
                                        <p:tav tm="0">
                                          <p:val>
                                            <p:strVal val="ppt_y"/>
                                          </p:val>
                                        </p:tav>
                                        <p:tav tm="100000">
                                          <p:val>
                                            <p:strVal val="ppt_y+1"/>
                                          </p:val>
                                        </p:tav>
                                      </p:tavLst>
                                    </p:anim>
                                    <p:set>
                                      <p:cBhvr>
                                        <p:cTn id="43"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37" presetClass="exit" presetSubtype="0" fill="hold" nodeType="clickEffect">
                                  <p:stCondLst>
                                    <p:cond delay="0"/>
                                  </p:stCondLst>
                                  <p:childTnLst>
                                    <p:animEffect transition="out" filter="fade">
                                      <p:cBhvr>
                                        <p:cTn id="48" dur="1000"/>
                                        <p:tgtEl>
                                          <p:spTgt spid="5"/>
                                        </p:tgtEl>
                                      </p:cBhvr>
                                    </p:animEffect>
                                    <p:anim calcmode="lin" valueType="num">
                                      <p:cBhvr>
                                        <p:cTn id="49" dur="1000"/>
                                        <p:tgtEl>
                                          <p:spTgt spid="5"/>
                                        </p:tgtEl>
                                        <p:attrNameLst>
                                          <p:attrName>ppt_x</p:attrName>
                                        </p:attrNameLst>
                                      </p:cBhvr>
                                      <p:tavLst>
                                        <p:tav tm="0">
                                          <p:val>
                                            <p:strVal val="ppt_x"/>
                                          </p:val>
                                        </p:tav>
                                        <p:tav tm="100000">
                                          <p:val>
                                            <p:strVal val="ppt_x"/>
                                          </p:val>
                                        </p:tav>
                                      </p:tavLst>
                                    </p:anim>
                                    <p:anim calcmode="lin" valueType="num">
                                      <p:cBhvr>
                                        <p:cTn id="50" dur="100" decel="100000"/>
                                        <p:tgtEl>
                                          <p:spTgt spid="5"/>
                                        </p:tgtEl>
                                        <p:attrNameLst>
                                          <p:attrName>ppt_y</p:attrName>
                                        </p:attrNameLst>
                                      </p:cBhvr>
                                      <p:tavLst>
                                        <p:tav tm="0">
                                          <p:val>
                                            <p:strVal val="ppt_y"/>
                                          </p:val>
                                        </p:tav>
                                        <p:tav tm="100000">
                                          <p:val>
                                            <p:strVal val="ppt_y-.03"/>
                                          </p:val>
                                        </p:tav>
                                      </p:tavLst>
                                    </p:anim>
                                    <p:anim calcmode="lin" valueType="num">
                                      <p:cBhvr>
                                        <p:cTn id="51" dur="900" accel="100000">
                                          <p:stCondLst>
                                            <p:cond delay="100"/>
                                          </p:stCondLst>
                                        </p:cTn>
                                        <p:tgtEl>
                                          <p:spTgt spid="5"/>
                                        </p:tgtEl>
                                        <p:attrNameLst>
                                          <p:attrName>ppt_y</p:attrName>
                                        </p:attrNameLst>
                                      </p:cBhvr>
                                      <p:tavLst>
                                        <p:tav tm="0">
                                          <p:val>
                                            <p:strVal val="ppt_y"/>
                                          </p:val>
                                        </p:tav>
                                        <p:tav tm="100000">
                                          <p:val>
                                            <p:strVal val="ppt_y+1"/>
                                          </p:val>
                                        </p:tav>
                                      </p:tavLst>
                                    </p:anim>
                                    <p:set>
                                      <p:cBhvr>
                                        <p:cTn id="52"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7" presetClass="exit" presetSubtype="0" fill="hold" nodeType="clickEffect">
                                  <p:stCondLst>
                                    <p:cond delay="0"/>
                                  </p:stCondLst>
                                  <p:childTnLst>
                                    <p:animEffect transition="out" filter="fade">
                                      <p:cBhvr>
                                        <p:cTn id="57" dur="1000"/>
                                        <p:tgtEl>
                                          <p:spTgt spid="6"/>
                                        </p:tgtEl>
                                      </p:cBhvr>
                                    </p:animEffect>
                                    <p:anim calcmode="lin" valueType="num">
                                      <p:cBhvr>
                                        <p:cTn id="58" dur="1000"/>
                                        <p:tgtEl>
                                          <p:spTgt spid="6"/>
                                        </p:tgtEl>
                                        <p:attrNameLst>
                                          <p:attrName>ppt_x</p:attrName>
                                        </p:attrNameLst>
                                      </p:cBhvr>
                                      <p:tavLst>
                                        <p:tav tm="0">
                                          <p:val>
                                            <p:strVal val="ppt_x"/>
                                          </p:val>
                                        </p:tav>
                                        <p:tav tm="100000">
                                          <p:val>
                                            <p:strVal val="ppt_x"/>
                                          </p:val>
                                        </p:tav>
                                      </p:tavLst>
                                    </p:anim>
                                    <p:anim calcmode="lin" valueType="num">
                                      <p:cBhvr>
                                        <p:cTn id="59" dur="100" decel="100000"/>
                                        <p:tgtEl>
                                          <p:spTgt spid="6"/>
                                        </p:tgtEl>
                                        <p:attrNameLst>
                                          <p:attrName>ppt_y</p:attrName>
                                        </p:attrNameLst>
                                      </p:cBhvr>
                                      <p:tavLst>
                                        <p:tav tm="0">
                                          <p:val>
                                            <p:strVal val="ppt_y"/>
                                          </p:val>
                                        </p:tav>
                                        <p:tav tm="100000">
                                          <p:val>
                                            <p:strVal val="ppt_y-.03"/>
                                          </p:val>
                                        </p:tav>
                                      </p:tavLst>
                                    </p:anim>
                                    <p:anim calcmode="lin" valueType="num">
                                      <p:cBhvr>
                                        <p:cTn id="60" dur="900" accel="100000">
                                          <p:stCondLst>
                                            <p:cond delay="100"/>
                                          </p:stCondLst>
                                        </p:cTn>
                                        <p:tgtEl>
                                          <p:spTgt spid="6"/>
                                        </p:tgtEl>
                                        <p:attrNameLst>
                                          <p:attrName>ppt_y</p:attrName>
                                        </p:attrNameLst>
                                      </p:cBhvr>
                                      <p:tavLst>
                                        <p:tav tm="0">
                                          <p:val>
                                            <p:strVal val="ppt_y"/>
                                          </p:val>
                                        </p:tav>
                                        <p:tav tm="100000">
                                          <p:val>
                                            <p:strVal val="ppt_y+1"/>
                                          </p:val>
                                        </p:tav>
                                      </p:tavLst>
                                    </p:anim>
                                    <p:set>
                                      <p:cBhvr>
                                        <p:cTn id="61"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8A7F9ED-FBAF-4CD6-E517-696026EFD394}"/>
              </a:ext>
            </a:extLst>
          </p:cNvPr>
          <p:cNvSpPr txBox="1"/>
          <p:nvPr/>
        </p:nvSpPr>
        <p:spPr>
          <a:xfrm>
            <a:off x="444136" y="116770"/>
            <a:ext cx="8177349" cy="892552"/>
          </a:xfrm>
          <a:prstGeom prst="rect">
            <a:avLst/>
          </a:prstGeom>
          <a:noFill/>
        </p:spPr>
        <p:txBody>
          <a:bodyPr wrap="square">
            <a:spAutoFit/>
          </a:bodyPr>
          <a:lstStyle/>
          <a:p>
            <a:pPr algn="just"/>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Mở</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ra</a:t>
            </a:r>
            <a:r>
              <a:rPr lang="en-US" sz="2600" b="1" dirty="0">
                <a:solidFill>
                  <a:srgbClr val="0000FF"/>
                </a:solidFill>
                <a:latin typeface="Times New Roman" panose="02020603050405020304" pitchFamily="18" charset="0"/>
                <a:cs typeface="Times New Roman" panose="02020603050405020304" pitchFamily="18" charset="0"/>
              </a:rPr>
              <a:t> con </a:t>
            </a:r>
            <a:r>
              <a:rPr lang="en-US" sz="2600" b="1" dirty="0" err="1">
                <a:solidFill>
                  <a:srgbClr val="0000FF"/>
                </a:solidFill>
                <a:latin typeface="Times New Roman" panose="02020603050405020304" pitchFamily="18" charset="0"/>
                <a:cs typeface="Times New Roman" panose="02020603050405020304" pitchFamily="18" charset="0"/>
              </a:rPr>
              <a:t>đường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mới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tìm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ra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vùng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đất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mới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thúc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đẩy</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hàng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hải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quốc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tế</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phát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triển</a:t>
            </a:r>
            <a:r>
              <a:rPr lang="en-US" sz="2600" b="1" dirty="0">
                <a:solidFill>
                  <a:srgbClr val="0000FF"/>
                </a:solidFill>
                <a:latin typeface="Times New Roman" panose="020206030504050203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5F73A57C-C45E-03F3-9D88-7123A15C8054}"/>
              </a:ext>
            </a:extLst>
          </p:cNvPr>
          <p:cNvPicPr>
            <a:picLocks noChangeAspect="1"/>
          </p:cNvPicPr>
          <p:nvPr/>
        </p:nvPicPr>
        <p:blipFill rotWithShape="1">
          <a:blip r:embed="rId3"/>
          <a:srcRect l="7132" t="24225" r="40565" b="24768"/>
          <a:stretch/>
        </p:blipFill>
        <p:spPr>
          <a:xfrm>
            <a:off x="548640" y="1629758"/>
            <a:ext cx="7632140" cy="4313841"/>
          </a:xfrm>
          <a:prstGeom prst="rect">
            <a:avLst/>
          </a:prstGeom>
        </p:spPr>
      </p:pic>
    </p:spTree>
    <p:custDataLst>
      <p:tags r:id="rId1"/>
    </p:custDataLst>
    <p:extLst>
      <p:ext uri="{BB962C8B-B14F-4D97-AF65-F5344CB8AC3E}">
        <p14:creationId xmlns:p14="http://schemas.microsoft.com/office/powerpoint/2010/main" val="29969112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D598C4-A531-6C97-67A7-C228D23600A9}"/>
              </a:ext>
            </a:extLst>
          </p:cNvPr>
          <p:cNvPicPr>
            <a:picLocks noChangeAspect="1"/>
          </p:cNvPicPr>
          <p:nvPr/>
        </p:nvPicPr>
        <p:blipFill rotWithShape="1">
          <a:blip r:embed="rId3"/>
          <a:srcRect l="10435" t="24287" r="42898" b="29829"/>
          <a:stretch/>
        </p:blipFill>
        <p:spPr>
          <a:xfrm>
            <a:off x="2229593" y="1664048"/>
            <a:ext cx="5173355" cy="3639102"/>
          </a:xfrm>
          <a:prstGeom prst="rect">
            <a:avLst/>
          </a:prstGeom>
        </p:spPr>
      </p:pic>
      <p:sp>
        <p:nvSpPr>
          <p:cNvPr id="12" name="TextBox 11">
            <a:extLst>
              <a:ext uri="{FF2B5EF4-FFF2-40B4-BE49-F238E27FC236}">
                <a16:creationId xmlns:a16="http://schemas.microsoft.com/office/drawing/2014/main" id="{48BBF5D4-B43C-0147-69F5-16AAF9BD3BA6}"/>
              </a:ext>
            </a:extLst>
          </p:cNvPr>
          <p:cNvSpPr txBox="1"/>
          <p:nvPr/>
        </p:nvSpPr>
        <p:spPr>
          <a:xfrm>
            <a:off x="561704" y="233335"/>
            <a:ext cx="8242662" cy="892552"/>
          </a:xfrm>
          <a:prstGeom prst="rect">
            <a:avLst/>
          </a:prstGeom>
          <a:noFill/>
        </p:spPr>
        <p:txBody>
          <a:bodyPr wrap="square">
            <a:spAutoFit/>
          </a:bodyPr>
          <a:lstStyle/>
          <a:p>
            <a:pPr algn="just"/>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Đem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về</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châu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Âu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khối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lượng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vàng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bạc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nguyên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liệu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thúc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đẩy</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nền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sản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xuất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thương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nghiệp</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phát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triển</a:t>
            </a:r>
            <a:r>
              <a:rPr lang="en-US" sz="2600" b="1" dirty="0">
                <a:solidFill>
                  <a:srgbClr val="0000FF"/>
                </a:solidFill>
                <a:latin typeface="Times New Roman" panose="02020603050405020304" pitchFamily="18" charset="0"/>
                <a:cs typeface="Times New Roman" panose="02020603050405020304" pitchFamily="18" charset="0"/>
              </a:rPr>
              <a:t>. </a:t>
            </a:r>
          </a:p>
        </p:txBody>
      </p:sp>
      <p:pic>
        <p:nvPicPr>
          <p:cNvPr id="13" name="Picture 12">
            <a:extLst>
              <a:ext uri="{FF2B5EF4-FFF2-40B4-BE49-F238E27FC236}">
                <a16:creationId xmlns:a16="http://schemas.microsoft.com/office/drawing/2014/main" id="{AB7215D9-DE39-B7C6-C70B-25794B8C5BC4}"/>
              </a:ext>
            </a:extLst>
          </p:cNvPr>
          <p:cNvPicPr>
            <a:picLocks noChangeAspect="1"/>
          </p:cNvPicPr>
          <p:nvPr/>
        </p:nvPicPr>
        <p:blipFill rotWithShape="1">
          <a:blip r:embed="rId4"/>
          <a:srcRect l="10077" t="24229" r="42742" b="30281"/>
          <a:stretch/>
        </p:blipFill>
        <p:spPr>
          <a:xfrm>
            <a:off x="561704" y="1244602"/>
            <a:ext cx="8105466" cy="5801964"/>
          </a:xfrm>
          <a:prstGeom prst="rect">
            <a:avLst/>
          </a:prstGeom>
        </p:spPr>
      </p:pic>
    </p:spTree>
    <p:custDataLst>
      <p:tags r:id="rId1"/>
    </p:custDataLst>
    <p:extLst>
      <p:ext uri="{BB962C8B-B14F-4D97-AF65-F5344CB8AC3E}">
        <p14:creationId xmlns:p14="http://schemas.microsoft.com/office/powerpoint/2010/main" val="40592667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xit" presetSubtype="0" accel="100000" fill="hold" nodeType="clickEffect">
                                  <p:stCondLst>
                                    <p:cond delay="0"/>
                                  </p:stCondLst>
                                  <p:childTnLst>
                                    <p:anim calcmode="lin" valueType="num">
                                      <p:cBhvr>
                                        <p:cTn id="16" dur="1000"/>
                                        <p:tgtEl>
                                          <p:spTgt spid="10"/>
                                        </p:tgtEl>
                                        <p:attrNameLst>
                                          <p:attrName>ppt_w</p:attrName>
                                        </p:attrNameLst>
                                      </p:cBhvr>
                                      <p:tavLst>
                                        <p:tav tm="0">
                                          <p:val>
                                            <p:strVal val="ppt_w"/>
                                          </p:val>
                                        </p:tav>
                                        <p:tav tm="100000">
                                          <p:val>
                                            <p:strVal val="ppt_w+.3"/>
                                          </p:val>
                                        </p:tav>
                                      </p:tavLst>
                                    </p:anim>
                                    <p:anim calcmode="lin" valueType="num">
                                      <p:cBhvr>
                                        <p:cTn id="17" dur="1000"/>
                                        <p:tgtEl>
                                          <p:spTgt spid="10"/>
                                        </p:tgtEl>
                                        <p:attrNameLst>
                                          <p:attrName>ppt_h</p:attrName>
                                        </p:attrNameLst>
                                      </p:cBhvr>
                                      <p:tavLst>
                                        <p:tav tm="0">
                                          <p:val>
                                            <p:strVal val="ppt_h"/>
                                          </p:val>
                                        </p:tav>
                                        <p:tav tm="100000">
                                          <p:val>
                                            <p:strVal val="ppt_h"/>
                                          </p:val>
                                        </p:tav>
                                      </p:tavLst>
                                    </p:anim>
                                    <p:animEffect transition="out" filter="fade">
                                      <p:cBhvr>
                                        <p:cTn id="18" dur="1000"/>
                                        <p:tgtEl>
                                          <p:spTgt spid="10"/>
                                        </p:tgtEl>
                                      </p:cBhvr>
                                    </p:animEffect>
                                    <p:set>
                                      <p:cBhvr>
                                        <p:cTn id="19" dur="1" fill="hold">
                                          <p:stCondLst>
                                            <p:cond delay="999"/>
                                          </p:stCondLst>
                                        </p:cTn>
                                        <p:tgtEl>
                                          <p:spTgt spid="10"/>
                                        </p:tgtEl>
                                        <p:attrNameLst>
                                          <p:attrName>style.visibility</p:attrName>
                                        </p:attrNameLst>
                                      </p:cBhvr>
                                      <p:to>
                                        <p:strVal val="hidden"/>
                                      </p:to>
                                    </p:set>
                                  </p:childTnLst>
                                </p:cTn>
                              </p:par>
                              <p:par>
                                <p:cTn id="20" presetID="5"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8A7F9ED-FBAF-4CD6-E517-696026EFD394}"/>
              </a:ext>
            </a:extLst>
          </p:cNvPr>
          <p:cNvSpPr txBox="1"/>
          <p:nvPr/>
        </p:nvSpPr>
        <p:spPr>
          <a:xfrm>
            <a:off x="300447" y="637496"/>
            <a:ext cx="8209066" cy="892552"/>
          </a:xfrm>
          <a:prstGeom prst="rect">
            <a:avLst/>
          </a:prstGeom>
          <a:noFill/>
        </p:spPr>
        <p:txBody>
          <a:bodyPr wrap="square">
            <a:spAutoFit/>
          </a:bodyPr>
          <a:lstStyle/>
          <a:p>
            <a:pPr algn="just"/>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Làm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nảy</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sinh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nạn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buôn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bán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nô</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lệ</a:t>
            </a:r>
            <a:r>
              <a:rPr lang="en-US" sz="2600" b="1" dirty="0">
                <a:solidFill>
                  <a:srgbClr val="0000FF"/>
                </a:solidFill>
                <a:latin typeface="Times New Roman" panose="02020603050405020304" pitchFamily="18" charset="0"/>
                <a:cs typeface="Times New Roman" panose="02020603050405020304" pitchFamily="18" charset="0"/>
              </a:rPr>
              <a:t> da </a:t>
            </a:r>
            <a:r>
              <a:rPr lang="en-US" sz="2600" b="1" dirty="0" err="1">
                <a:solidFill>
                  <a:srgbClr val="0000FF"/>
                </a:solidFill>
                <a:latin typeface="Times New Roman" panose="02020603050405020304" pitchFamily="18" charset="0"/>
                <a:cs typeface="Times New Roman" panose="02020603050405020304" pitchFamily="18" charset="0"/>
              </a:rPr>
              <a:t>đen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quá</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trình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xâm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chiếm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cướp</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bóc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thuộc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địa</a:t>
            </a:r>
            <a:r>
              <a:rPr lang="en-US" sz="2600" b="1" dirty="0">
                <a:solidFill>
                  <a:srgbClr val="0000FF"/>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6302CD77-3A62-20DE-CD54-D5DB4D83C2B6}"/>
              </a:ext>
            </a:extLst>
          </p:cNvPr>
          <p:cNvSpPr/>
          <p:nvPr/>
        </p:nvSpPr>
        <p:spPr>
          <a:xfrm>
            <a:off x="447221" y="109577"/>
            <a:ext cx="8062291" cy="487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nl-NL" sz="2700" b="1" dirty="0">
                <a:solidFill>
                  <a:srgbClr val="FF0000"/>
                </a:solidFill>
                <a:latin typeface="Times New Roman" pitchFamily="18" charset="0"/>
                <a:cs typeface="Times New Roman" pitchFamily="18" charset="0"/>
              </a:rPr>
              <a:t>b. Hệ quả của các cuộc phát kiến địa lí lớn</a:t>
            </a:r>
            <a:endParaRPr lang="vi-VN" sz="2700" dirty="0">
              <a:solidFill>
                <a:srgbClr val="FF0000"/>
              </a:solidFill>
              <a:latin typeface="Times New Roman" pitchFamily="18" charset="0"/>
              <a:cs typeface="Times New Roman" pitchFamily="18" charset="0"/>
            </a:endParaRPr>
          </a:p>
        </p:txBody>
      </p:sp>
      <p:pic>
        <p:nvPicPr>
          <p:cNvPr id="1026" name="Picture 1">
            <a:extLst>
              <a:ext uri="{FF2B5EF4-FFF2-40B4-BE49-F238E27FC236}">
                <a16:creationId xmlns:a16="http://schemas.microsoft.com/office/drawing/2014/main" id="{E8247E7A-5B69-B0E2-2505-C46DF76A0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754" y="1721199"/>
            <a:ext cx="4367792" cy="341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EA2CF27A-2E90-79ED-587E-17690EC00DCA}"/>
              </a:ext>
            </a:extLst>
          </p:cNvPr>
          <p:cNvPicPr>
            <a:picLocks noChangeAspect="1"/>
          </p:cNvPicPr>
          <p:nvPr/>
        </p:nvPicPr>
        <p:blipFill rotWithShape="1">
          <a:blip r:embed="rId4"/>
          <a:srcRect l="10145" t="24545" r="43188" b="29572"/>
          <a:stretch/>
        </p:blipFill>
        <p:spPr>
          <a:xfrm>
            <a:off x="300447" y="1735935"/>
            <a:ext cx="4428307" cy="3400867"/>
          </a:xfrm>
          <a:prstGeom prst="rect">
            <a:avLst/>
          </a:prstGeom>
        </p:spPr>
      </p:pic>
    </p:spTree>
    <p:custDataLst>
      <p:tags r:id="rId1"/>
    </p:custDataLst>
    <p:extLst>
      <p:ext uri="{BB962C8B-B14F-4D97-AF65-F5344CB8AC3E}">
        <p14:creationId xmlns:p14="http://schemas.microsoft.com/office/powerpoint/2010/main" val="39350590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xit" presetSubtype="10" fill="hold" nodeType="clickEffect">
                                  <p:stCondLst>
                                    <p:cond delay="0"/>
                                  </p:stCondLst>
                                  <p:childTnLst>
                                    <p:anim calcmode="lin" valueType="num">
                                      <p:cBhvr>
                                        <p:cTn id="13" dur="500"/>
                                        <p:tgtEl>
                                          <p:spTgt spid="1026"/>
                                        </p:tgtEl>
                                        <p:attrNameLst>
                                          <p:attrName>ppt_w</p:attrName>
                                        </p:attrNameLst>
                                      </p:cBhvr>
                                      <p:tavLst>
                                        <p:tav tm="0">
                                          <p:val>
                                            <p:strVal val="ppt_w"/>
                                          </p:val>
                                        </p:tav>
                                        <p:tav tm="100000">
                                          <p:val>
                                            <p:fltVal val="0"/>
                                          </p:val>
                                        </p:tav>
                                      </p:tavLst>
                                    </p:anim>
                                    <p:anim calcmode="lin" valueType="num">
                                      <p:cBhvr>
                                        <p:cTn id="14" dur="500"/>
                                        <p:tgtEl>
                                          <p:spTgt spid="1026"/>
                                        </p:tgtEl>
                                        <p:attrNameLst>
                                          <p:attrName>ppt_h</p:attrName>
                                        </p:attrNameLst>
                                      </p:cBhvr>
                                      <p:tavLst>
                                        <p:tav tm="0">
                                          <p:val>
                                            <p:strVal val="ppt_h"/>
                                          </p:val>
                                        </p:tav>
                                        <p:tav tm="100000">
                                          <p:val>
                                            <p:strVal val="ppt_h"/>
                                          </p:val>
                                        </p:tav>
                                      </p:tavLst>
                                    </p:anim>
                                    <p:set>
                                      <p:cBhvr>
                                        <p:cTn id="15" dur="1" fill="hold">
                                          <p:stCondLst>
                                            <p:cond delay="499"/>
                                          </p:stCondLst>
                                        </p:cTn>
                                        <p:tgtEl>
                                          <p:spTgt spid="1026"/>
                                        </p:tgtEl>
                                        <p:attrNameLst>
                                          <p:attrName>style.visibility</p:attrName>
                                        </p:attrNameLst>
                                      </p:cBhvr>
                                      <p:to>
                                        <p:strVal val="hidden"/>
                                      </p:to>
                                    </p:set>
                                  </p:childTnLst>
                                </p:cTn>
                              </p:par>
                              <p:par>
                                <p:cTn id="16" presetID="2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edge">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19"/>
                                        </p:tgtEl>
                                        <p:attrNameLst>
                                          <p:attrName>ppt_w</p:attrName>
                                        </p:attrNameLst>
                                      </p:cBhvr>
                                      <p:tavLst>
                                        <p:tav tm="0">
                                          <p:val>
                                            <p:strVal val="ppt_w"/>
                                          </p:val>
                                        </p:tav>
                                        <p:tav tm="100000">
                                          <p:val>
                                            <p:strVal val="ppt_w+.3"/>
                                          </p:val>
                                        </p:tav>
                                      </p:tavLst>
                                    </p:anim>
                                    <p:anim calcmode="lin" valueType="num">
                                      <p:cBhvr>
                                        <p:cTn id="23" dur="1000"/>
                                        <p:tgtEl>
                                          <p:spTgt spid="19"/>
                                        </p:tgtEl>
                                        <p:attrNameLst>
                                          <p:attrName>ppt_h</p:attrName>
                                        </p:attrNameLst>
                                      </p:cBhvr>
                                      <p:tavLst>
                                        <p:tav tm="0">
                                          <p:val>
                                            <p:strVal val="ppt_h"/>
                                          </p:val>
                                        </p:tav>
                                        <p:tav tm="100000">
                                          <p:val>
                                            <p:strVal val="ppt_h"/>
                                          </p:val>
                                        </p:tav>
                                      </p:tavLst>
                                    </p:anim>
                                    <p:animEffect transition="out" filter="fade">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1" descr="Teacher in front of chalkboard with copy space for your text Premium Vector Kỹ Thuật Giáo Dục, Tin Nhắn, Phát Họa, Ý Tưởng, Khung, Địa Lý">
            <a:extLst>
              <a:ext uri="{FF2B5EF4-FFF2-40B4-BE49-F238E27FC236}">
                <a16:creationId xmlns:a16="http://schemas.microsoft.com/office/drawing/2014/main" id="{9D8C2FBF-E524-BE22-2153-B093FB014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 t="4738" r="2824" b="3990"/>
          <a:stretch>
            <a:fillRect/>
          </a:stretch>
        </p:blipFill>
        <p:spPr bwMode="auto">
          <a:xfrm>
            <a:off x="0"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RED, APPLE, FOOD, FRUIT, MENU, APPLES, CARTOON, FREE - Public ">
            <a:hlinkClick r:id="rId4" action="ppaction://hlinksldjump"/>
            <a:extLst>
              <a:ext uri="{FF2B5EF4-FFF2-40B4-BE49-F238E27FC236}">
                <a16:creationId xmlns:a16="http://schemas.microsoft.com/office/drawing/2014/main" id="{41AE1D71-7326-00E8-3296-4F449253FF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6097588"/>
            <a:ext cx="6858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440A82A-18A5-A445-CA73-9514BF5A7A43}"/>
              </a:ext>
            </a:extLst>
          </p:cNvPr>
          <p:cNvSpPr/>
          <p:nvPr/>
        </p:nvSpPr>
        <p:spPr>
          <a:xfrm>
            <a:off x="2782957" y="304800"/>
            <a:ext cx="5903843" cy="1001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800" b="1" dirty="0">
                <a:latin typeface="Times New Roman" pitchFamily="18" charset="0"/>
                <a:cs typeface="Times New Roman" pitchFamily="18" charset="0"/>
              </a:rPr>
              <a:t>Cho biết tên đồ vật mà em nhìn thấy trong hình. Nó có tác dụng gì?</a:t>
            </a:r>
            <a:endParaRPr lang="vi-VN" sz="2800" b="1"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467954D6-DD6F-6024-5B70-D386DDEA4039}"/>
              </a:ext>
            </a:extLst>
          </p:cNvPr>
          <p:cNvSpPr/>
          <p:nvPr/>
        </p:nvSpPr>
        <p:spPr>
          <a:xfrm>
            <a:off x="2991678" y="4206004"/>
            <a:ext cx="5486400" cy="1001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FF00"/>
                </a:solidFill>
                <a:latin typeface="Times New Roman" pitchFamily="18" charset="0"/>
                <a:cs typeface="Times New Roman" pitchFamily="18" charset="0"/>
              </a:rPr>
              <a:t>La </a:t>
            </a:r>
            <a:r>
              <a:rPr lang="en-US" sz="3600" b="1" dirty="0" err="1">
                <a:solidFill>
                  <a:srgbClr val="FFFF00"/>
                </a:solidFill>
                <a:latin typeface="Times New Roman" pitchFamily="18" charset="0"/>
                <a:cs typeface="Times New Roman" pitchFamily="18" charset="0"/>
              </a:rPr>
              <a:t>bàn</a:t>
            </a:r>
            <a:r>
              <a:rPr lang="en-US" sz="3600" b="1" dirty="0">
                <a:solidFill>
                  <a:srgbClr val="FFFF00"/>
                </a:solidFill>
                <a:latin typeface="Times New Roman" pitchFamily="18" charset="0"/>
                <a:cs typeface="Times New Roman" pitchFamily="18" charset="0"/>
              </a:rPr>
              <a:t> </a:t>
            </a:r>
          </a:p>
          <a:p>
            <a:pPr algn="ctr">
              <a:defRPr/>
            </a:pP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xác</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định</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phương</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hướng</a:t>
            </a:r>
            <a:r>
              <a:rPr lang="en-US" sz="3600" b="1" dirty="0">
                <a:solidFill>
                  <a:srgbClr val="FFFF00"/>
                </a:solidFill>
                <a:latin typeface="Times New Roman" pitchFamily="18" charset="0"/>
                <a:cs typeface="Times New Roman" pitchFamily="18" charset="0"/>
              </a:rPr>
              <a:t>)</a:t>
            </a:r>
            <a:endParaRPr lang="vi-VN" sz="3600" b="1" dirty="0">
              <a:solidFill>
                <a:srgbClr val="FFFF00"/>
              </a:solidFill>
              <a:latin typeface="Times New Roman" pitchFamily="18" charset="0"/>
              <a:cs typeface="Times New Roman" pitchFamily="18" charset="0"/>
            </a:endParaRPr>
          </a:p>
        </p:txBody>
      </p:sp>
      <p:pic>
        <p:nvPicPr>
          <p:cNvPr id="1026" name="Picture 1">
            <a:extLst>
              <a:ext uri="{FF2B5EF4-FFF2-40B4-BE49-F238E27FC236}">
                <a16:creationId xmlns:a16="http://schemas.microsoft.com/office/drawing/2014/main" id="{07B4B986-1E18-7314-E35B-7A301E9A17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6713" y="1461467"/>
            <a:ext cx="2657269" cy="258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1000"/>
                            </p:stCondLst>
                            <p:childTnLst>
                              <p:par>
                                <p:cTn id="11" presetID="20"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edge">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plus(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1" descr="Teacher in front of chalkboard with copy space for your text Premium Vector Kỹ Thuật Giáo Dục, Tin Nhắn, Phát Họa, Ý Tưởng, Khung, Địa Lý">
            <a:extLst>
              <a:ext uri="{FF2B5EF4-FFF2-40B4-BE49-F238E27FC236}">
                <a16:creationId xmlns:a16="http://schemas.microsoft.com/office/drawing/2014/main" id="{1734DF8D-70C5-2608-F1BB-36EE55150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 t="4738" r="2824" b="3990"/>
          <a:stretch>
            <a:fillRect/>
          </a:stretch>
        </p:blipFill>
        <p:spPr bwMode="auto">
          <a:xfrm>
            <a:off x="1588" y="206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RED, APPLE, FOOD, FRUIT, MENU, APPLES, CARTOON, FREE - Public ">
            <a:hlinkClick r:id="rId4" action="ppaction://hlinksldjump"/>
            <a:extLst>
              <a:ext uri="{FF2B5EF4-FFF2-40B4-BE49-F238E27FC236}">
                <a16:creationId xmlns:a16="http://schemas.microsoft.com/office/drawing/2014/main" id="{1B067667-A5E1-FB3A-7025-BCEDC7AFCE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6097588"/>
            <a:ext cx="6858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0C66926-7C54-9227-8719-6977ED9ADA54}"/>
              </a:ext>
            </a:extLst>
          </p:cNvPr>
          <p:cNvSpPr/>
          <p:nvPr/>
        </p:nvSpPr>
        <p:spPr>
          <a:xfrm>
            <a:off x="2484747" y="418786"/>
            <a:ext cx="4499150" cy="528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3000" b="1" dirty="0">
                <a:solidFill>
                  <a:srgbClr val="FFFF00"/>
                </a:solidFill>
                <a:latin typeface="Times New Roman" pitchFamily="18" charset="0"/>
                <a:cs typeface="Times New Roman" pitchFamily="18" charset="0"/>
              </a:rPr>
              <a:t>Đây là thiết bị...</a:t>
            </a:r>
            <a:endParaRPr lang="vi-VN" sz="3000" b="1" dirty="0">
              <a:solidFill>
                <a:srgbClr val="FFFF00"/>
              </a:solidFill>
              <a:latin typeface="Times New Roman" pitchFamily="18" charset="0"/>
              <a:cs typeface="Times New Roman" pitchFamily="18" charset="0"/>
            </a:endParaRPr>
          </a:p>
        </p:txBody>
      </p:sp>
      <p:pic>
        <p:nvPicPr>
          <p:cNvPr id="2050" name="Picture 1">
            <a:extLst>
              <a:ext uri="{FF2B5EF4-FFF2-40B4-BE49-F238E27FC236}">
                <a16:creationId xmlns:a16="http://schemas.microsoft.com/office/drawing/2014/main" id="{552E3354-3904-F3FC-E421-0D937E7985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8591" y="1341226"/>
            <a:ext cx="2859916" cy="308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401146E-EA2C-672E-CCC0-91BCC2225360}"/>
              </a:ext>
            </a:extLst>
          </p:cNvPr>
          <p:cNvSpPr/>
          <p:nvPr/>
        </p:nvSpPr>
        <p:spPr>
          <a:xfrm>
            <a:off x="5751445" y="418786"/>
            <a:ext cx="2266121" cy="528638"/>
          </a:xfrm>
          <a:prstGeom prst="rect">
            <a:avLst/>
          </a:prstGeom>
          <a:solidFill>
            <a:srgbClr val="237F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3000" b="1" dirty="0">
                <a:solidFill>
                  <a:srgbClr val="FFFF00"/>
                </a:solidFill>
                <a:latin typeface="Times New Roman" pitchFamily="18" charset="0"/>
                <a:cs typeface="Times New Roman" pitchFamily="18" charset="0"/>
              </a:rPr>
              <a:t>đo thiên văn</a:t>
            </a:r>
            <a:endParaRPr lang="vi-VN" sz="3000" b="1" dirty="0">
              <a:solidFill>
                <a:srgbClr val="FFFF00"/>
              </a:solidFill>
              <a:latin typeface="Times New Roman" pitchFamily="18" charset="0"/>
              <a:cs typeface="Times New Roman" pitchFamily="18"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par>
                          <p:cTn id="8" fill="hold" nodeType="afterGroup">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4)">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4)">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1" descr="Teacher in front of chalkboard with copy space for your text Premium Vector Kỹ Thuật Giáo Dục, Tin Nhắn, Phát Họa, Ý Tưởng, Khung, Địa Lý">
            <a:extLst>
              <a:ext uri="{FF2B5EF4-FFF2-40B4-BE49-F238E27FC236}">
                <a16:creationId xmlns:a16="http://schemas.microsoft.com/office/drawing/2014/main" id="{0C007BF1-27AB-744A-9EB0-74FCAC130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 t="4738" r="2824" b="399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RED, APPLE, FOOD, FRUIT, MENU, APPLES, CARTOON, FREE - Public ">
            <a:hlinkClick r:id="rId4" action="ppaction://hlinksldjump"/>
            <a:extLst>
              <a:ext uri="{FF2B5EF4-FFF2-40B4-BE49-F238E27FC236}">
                <a16:creationId xmlns:a16="http://schemas.microsoft.com/office/drawing/2014/main" id="{18378145-9C27-A0C8-CD03-4E3A82ECCE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6097588"/>
            <a:ext cx="6858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loud Callout 5">
            <a:extLst>
              <a:ext uri="{FF2B5EF4-FFF2-40B4-BE49-F238E27FC236}">
                <a16:creationId xmlns:a16="http://schemas.microsoft.com/office/drawing/2014/main" id="{CE2E271C-1C58-DDB1-A66F-D3AD56447FFB}"/>
              </a:ext>
            </a:extLst>
          </p:cNvPr>
          <p:cNvSpPr/>
          <p:nvPr/>
        </p:nvSpPr>
        <p:spPr>
          <a:xfrm>
            <a:off x="2464904" y="1044507"/>
            <a:ext cx="2504802" cy="2384493"/>
          </a:xfrm>
          <a:prstGeom prst="cloudCallout">
            <a:avLst>
              <a:gd name="adj1" fmla="val -55551"/>
              <a:gd name="adj2" fmla="val 70605"/>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itchFamily="18" charset="0"/>
                <a:cs typeface="Times New Roman" pitchFamily="18" charset="0"/>
              </a:rPr>
              <a:t>Em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hãy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biết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nhân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vật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trong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bức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là</a:t>
            </a:r>
            <a:r>
              <a:rPr lang="en-US" sz="2400" b="1" dirty="0">
                <a:solidFill>
                  <a:schemeClr val="tx1"/>
                </a:solidFill>
                <a:latin typeface="Times New Roman" pitchFamily="18" charset="0"/>
                <a:cs typeface="Times New Roman" pitchFamily="18" charset="0"/>
              </a:rPr>
              <a:t> ai?</a:t>
            </a:r>
            <a:endParaRPr lang="vi-VN" sz="2400" b="1" dirty="0">
              <a:solidFill>
                <a:schemeClr val="tx1"/>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19D0FBFF-32A8-E7B2-10A6-46509FD90C17}"/>
              </a:ext>
            </a:extLst>
          </p:cNvPr>
          <p:cNvSpPr/>
          <p:nvPr/>
        </p:nvSpPr>
        <p:spPr>
          <a:xfrm>
            <a:off x="5014292" y="637002"/>
            <a:ext cx="2971800" cy="528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3000" b="1" dirty="0">
                <a:solidFill>
                  <a:srgbClr val="FFFF00"/>
                </a:solidFill>
                <a:latin typeface="Times New Roman" pitchFamily="18" charset="0"/>
                <a:cs typeface="Times New Roman" pitchFamily="18" charset="0"/>
              </a:rPr>
              <a:t>C.Cô-lôm-bô</a:t>
            </a:r>
            <a:endParaRPr lang="vi-VN" sz="3000" b="1" dirty="0">
              <a:solidFill>
                <a:srgbClr val="FFFF00"/>
              </a:solidFill>
              <a:latin typeface="Times New Roman" pitchFamily="18" charset="0"/>
              <a:cs typeface="Times New Roman" pitchFamily="18" charset="0"/>
            </a:endParaRPr>
          </a:p>
        </p:txBody>
      </p:sp>
      <p:pic>
        <p:nvPicPr>
          <p:cNvPr id="7" name="Picture 2" descr="Cô-lôm-bô tìm ra châu Mỹ vào năm nào?">
            <a:extLst>
              <a:ext uri="{FF2B5EF4-FFF2-40B4-BE49-F238E27FC236}">
                <a16:creationId xmlns:a16="http://schemas.microsoft.com/office/drawing/2014/main" id="{6775A6A5-4403-AFB4-BB7C-496A17F4D3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765" t="-229" r="17157" b="205"/>
          <a:stretch/>
        </p:blipFill>
        <p:spPr bwMode="auto">
          <a:xfrm>
            <a:off x="4969706" y="1443558"/>
            <a:ext cx="3153877" cy="26116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nodeType="afterGroup">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4)">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7A095F-026E-7758-4E9B-90C50D9C10AA}"/>
              </a:ext>
            </a:extLst>
          </p:cNvPr>
          <p:cNvSpPr txBox="1"/>
          <p:nvPr/>
        </p:nvSpPr>
        <p:spPr>
          <a:xfrm>
            <a:off x="0" y="5212253"/>
            <a:ext cx="9024730" cy="1446550"/>
          </a:xfrm>
          <a:prstGeom prst="rect">
            <a:avLst/>
          </a:prstGeom>
          <a:noFill/>
        </p:spPr>
        <p:txBody>
          <a:bodyPr wrap="square">
            <a:spAutoFit/>
          </a:bodyPr>
          <a:lstStyle/>
          <a:p>
            <a:r>
              <a:rPr lang="vi-VN" sz="2200" b="1" i="0">
                <a:solidFill>
                  <a:srgbClr val="FF0000"/>
                </a:solidFill>
                <a:effectLst/>
                <a:latin typeface="+mj-lt"/>
              </a:rPr>
              <a:t>Tàu Caravel </a:t>
            </a:r>
            <a:r>
              <a:rPr lang="vi-VN" sz="2200" b="0" i="0">
                <a:solidFill>
                  <a:srgbClr val="222222"/>
                </a:solidFill>
                <a:effectLst/>
                <a:latin typeface="+mj-lt"/>
              </a:rPr>
              <a:t>là một loại tàu thuyền nhỏ, nhẹ, được phát triển bởi người Bồ Đào Nha vào khoảng thế kỷ 15. Đây là loại tàu thuyền nổi tiếng với tính linh hoạt và tốc độ cao, chủ yếu được sử dụng trong các cuộc thám hiểm hàng hải và thương mại. </a:t>
            </a:r>
            <a:endParaRPr lang="en-US" sz="2200">
              <a:latin typeface="+mj-lt"/>
            </a:endParaRPr>
          </a:p>
        </p:txBody>
      </p:sp>
      <p:pic>
        <p:nvPicPr>
          <p:cNvPr id="1026" name="Picture 2" descr="Caravel Bồ Đào Nha Hình ảnh Sẵn có - Tải xuống Hình ảnh Ngay bây giờ - Tàu  thám hiểu caravel, Biển, Business Finance and Industry - iStock">
            <a:extLst>
              <a:ext uri="{FF2B5EF4-FFF2-40B4-BE49-F238E27FC236}">
                <a16:creationId xmlns:a16="http://schemas.microsoft.com/office/drawing/2014/main" id="{D1055315-1C50-C9BA-752B-B7F7C8CFD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30" y="199197"/>
            <a:ext cx="7624348" cy="48200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RED, APPLE, FOOD, FRUIT, MENU, APPLES, CARTOON, FREE - Public ">
            <a:hlinkClick r:id="rId3" action="ppaction://hlinksldjump"/>
            <a:extLst>
              <a:ext uri="{FF2B5EF4-FFF2-40B4-BE49-F238E27FC236}">
                <a16:creationId xmlns:a16="http://schemas.microsoft.com/office/drawing/2014/main" id="{0BC087AE-9C87-730E-C97A-273E2686A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6097588"/>
            <a:ext cx="6858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1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665FD-8464-A47E-E178-704803973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57269" cy="258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B3A9945F-400D-5BF5-4367-95DCF53A3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112" y="1"/>
            <a:ext cx="2401516" cy="258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ô-lôm-bô tìm ra châu Mỹ vào năm nào?">
            <a:extLst>
              <a:ext uri="{FF2B5EF4-FFF2-40B4-BE49-F238E27FC236}">
                <a16:creationId xmlns:a16="http://schemas.microsoft.com/office/drawing/2014/main" id="{7F4B0EA4-064C-0C3F-FA7E-92F1B9E5BD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65" t="-229" r="17157" b="205"/>
          <a:stretch/>
        </p:blipFill>
        <p:spPr bwMode="auto">
          <a:xfrm>
            <a:off x="0" y="2982956"/>
            <a:ext cx="2839228" cy="2478156"/>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a:extLst>
              <a:ext uri="{FF2B5EF4-FFF2-40B4-BE49-F238E27FC236}">
                <a16:creationId xmlns:a16="http://schemas.microsoft.com/office/drawing/2014/main" id="{078D3BEF-2685-DE42-571D-6DD7BD85DA85}"/>
              </a:ext>
            </a:extLst>
          </p:cNvPr>
          <p:cNvSpPr/>
          <p:nvPr/>
        </p:nvSpPr>
        <p:spPr>
          <a:xfrm>
            <a:off x="6138628" y="4268866"/>
            <a:ext cx="2839228" cy="2384493"/>
          </a:xfrm>
          <a:prstGeom prst="cloudCallout">
            <a:avLst>
              <a:gd name="adj1" fmla="val 49774"/>
              <a:gd name="adj2" fmla="val 5837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itchFamily="18" charset="0"/>
                <a:cs typeface="Times New Roman" pitchFamily="18" charset="0"/>
              </a:rPr>
              <a:t>Những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ảnh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này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em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biết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sự</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kiện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lịch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sử</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gì</a:t>
            </a: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B98C7DD6-4D0E-FB78-A0F6-D20367ABF7EC}"/>
              </a:ext>
            </a:extLst>
          </p:cNvPr>
          <p:cNvSpPr/>
          <p:nvPr/>
        </p:nvSpPr>
        <p:spPr>
          <a:xfrm>
            <a:off x="-673873" y="6256692"/>
            <a:ext cx="5378395" cy="528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3000" b="1" dirty="0">
                <a:solidFill>
                  <a:srgbClr val="FF0000"/>
                </a:solidFill>
                <a:latin typeface="Times New Roman" pitchFamily="18" charset="0"/>
                <a:cs typeface="Times New Roman" pitchFamily="18" charset="0"/>
              </a:rPr>
              <a:t>Các cuộc phát kiến địa lí </a:t>
            </a:r>
            <a:endParaRPr lang="vi-VN" sz="3000" b="1" dirty="0">
              <a:solidFill>
                <a:srgbClr val="FF0000"/>
              </a:solidFill>
              <a:latin typeface="Times New Roman" pitchFamily="18" charset="0"/>
              <a:cs typeface="Times New Roman" pitchFamily="18" charset="0"/>
            </a:endParaRPr>
          </a:p>
        </p:txBody>
      </p:sp>
      <p:pic>
        <p:nvPicPr>
          <p:cNvPr id="8" name="Picture 2" descr="Caravel Bồ Đào Nha Hình ảnh Sẵn có - Tải xuống Hình ảnh Ngay bây giờ - Tàu  thám hiểu caravel, Biển, Business Finance and Industry - iStock">
            <a:extLst>
              <a:ext uri="{FF2B5EF4-FFF2-40B4-BE49-F238E27FC236}">
                <a16:creationId xmlns:a16="http://schemas.microsoft.com/office/drawing/2014/main" id="{1E047F23-8A44-2908-A090-969161BC87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7113" y="3276403"/>
            <a:ext cx="2401516" cy="172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7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6F30D7-7237-5770-FE35-14115DBECE8A}"/>
              </a:ext>
            </a:extLst>
          </p:cNvPr>
          <p:cNvSpPr/>
          <p:nvPr/>
        </p:nvSpPr>
        <p:spPr>
          <a:xfrm>
            <a:off x="8284" y="16548"/>
            <a:ext cx="9143999" cy="7403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a:solidFill>
                  <a:srgbClr val="FF0000"/>
                </a:solidFill>
                <a:latin typeface="Times New Roman" pitchFamily="18" charset="0"/>
                <a:cs typeface="Times New Roman" pitchFamily="18" charset="0"/>
              </a:rPr>
              <a:t>CĐ chung - Bài </a:t>
            </a:r>
            <a:r>
              <a:rPr lang="en-US" sz="2000" b="1" dirty="0">
                <a:solidFill>
                  <a:srgbClr val="FF0000"/>
                </a:solidFill>
                <a:latin typeface="Times New Roman" pitchFamily="18" charset="0"/>
                <a:cs typeface="Times New Roman" pitchFamily="18" charset="0"/>
              </a:rPr>
              <a:t>2: CÁC CUỘC PHÁT KIẾN ĐỊA LÍ VÀ SỰ HÌNH THÀNH </a:t>
            </a:r>
            <a:endParaRPr lang="en-US" sz="2000" dirty="0">
              <a:solidFill>
                <a:srgbClr val="FF0000"/>
              </a:solidFill>
              <a:latin typeface="Times New Roman" panose="02020603050405020304" pitchFamily="18" charset="0"/>
              <a:cs typeface="Times New Roman" panose="02020603050405020304" pitchFamily="18" charset="0"/>
            </a:endParaRPr>
          </a:p>
          <a:p>
            <a:pPr algn="ctr"/>
            <a:r>
              <a:rPr lang="en-US" sz="2000" b="1" dirty="0">
                <a:solidFill>
                  <a:srgbClr val="FF0000"/>
                </a:solidFill>
                <a:latin typeface="Times New Roman" panose="02020603050405020304" pitchFamily="18" charset="0"/>
                <a:cs typeface="Times New Roman" panose="02020603050405020304" pitchFamily="18" charset="0"/>
              </a:rPr>
              <a:t>QUAN HỆ SẢN XUẤT TƯ BẢN CHỦ NGHĨA Ở TÂY ÂU </a:t>
            </a:r>
            <a:endParaRPr lang="vi-VN" sz="2000" b="1" dirty="0">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10312F68-E073-4F92-5ED7-5B41E7B90DEA}"/>
              </a:ext>
            </a:extLst>
          </p:cNvPr>
          <p:cNvSpPr/>
          <p:nvPr/>
        </p:nvSpPr>
        <p:spPr>
          <a:xfrm>
            <a:off x="0" y="967325"/>
            <a:ext cx="9135717" cy="455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nl-NL" sz="2000" b="1">
                <a:solidFill>
                  <a:srgbClr val="FF0000"/>
                </a:solidFill>
                <a:latin typeface="Times New Roman" pitchFamily="18" charset="0"/>
                <a:cs typeface="Times New Roman" pitchFamily="18" charset="0"/>
              </a:rPr>
              <a:t>1. </a:t>
            </a:r>
            <a:r>
              <a:rPr lang="nl-NL" sz="2000" b="1">
                <a:solidFill>
                  <a:srgbClr val="FF0000"/>
                </a:solidFill>
                <a:latin typeface="Times New Roman" pitchFamily="18" charset="0"/>
                <a:cs typeface="Times New Roman" pitchFamily="18" charset="0"/>
                <a:hlinkClick r:id="rId3" action="ppaction://hlinksldjump"/>
              </a:rPr>
              <a:t>Nguyên</a:t>
            </a:r>
            <a:r>
              <a:rPr lang="nl-NL" sz="2000" b="1">
                <a:solidFill>
                  <a:srgbClr val="FF0000"/>
                </a:solidFill>
                <a:latin typeface="Times New Roman" pitchFamily="18" charset="0"/>
                <a:cs typeface="Times New Roman" pitchFamily="18" charset="0"/>
              </a:rPr>
              <a:t> nhân, điều kiện</a:t>
            </a:r>
            <a:endParaRPr lang="vi-VN" sz="2000" dirty="0">
              <a:solidFill>
                <a:srgbClr val="FF000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F3B1A20E-C643-A8E6-7CD5-4E142F485623}"/>
              </a:ext>
            </a:extLst>
          </p:cNvPr>
          <p:cNvSpPr txBox="1"/>
          <p:nvPr/>
        </p:nvSpPr>
        <p:spPr>
          <a:xfrm>
            <a:off x="0" y="1633316"/>
            <a:ext cx="2236304" cy="430887"/>
          </a:xfrm>
          <a:prstGeom prst="rect">
            <a:avLst/>
          </a:prstGeom>
          <a:noFill/>
        </p:spPr>
        <p:txBody>
          <a:bodyPr wrap="square">
            <a:spAutoFit/>
          </a:bodyPr>
          <a:lstStyle/>
          <a:p>
            <a:pPr algn="just"/>
            <a:r>
              <a:rPr lang="en-US" sz="2200" b="1" i="0">
                <a:solidFill>
                  <a:srgbClr val="FF0000"/>
                </a:solidFill>
                <a:effectLst/>
                <a:latin typeface="+mj-lt"/>
              </a:rPr>
              <a:t>- </a:t>
            </a:r>
            <a:r>
              <a:rPr lang="en-US" sz="2200" b="1">
                <a:solidFill>
                  <a:srgbClr val="FF0000"/>
                </a:solidFill>
                <a:latin typeface="Times New Roman" panose="02020603050405020304" pitchFamily="18" charset="0"/>
                <a:cs typeface="Times New Roman" panose="02020603050405020304" pitchFamily="18" charset="0"/>
              </a:rPr>
              <a:t>Nguyên nhân: </a:t>
            </a:r>
          </a:p>
        </p:txBody>
      </p:sp>
      <p:sp>
        <p:nvSpPr>
          <p:cNvPr id="8" name="TextBox 7">
            <a:extLst>
              <a:ext uri="{FF2B5EF4-FFF2-40B4-BE49-F238E27FC236}">
                <a16:creationId xmlns:a16="http://schemas.microsoft.com/office/drawing/2014/main" id="{68DC0D92-158E-B7BB-63EE-6AC41572FCBB}"/>
              </a:ext>
            </a:extLst>
          </p:cNvPr>
          <p:cNvSpPr txBox="1"/>
          <p:nvPr/>
        </p:nvSpPr>
        <p:spPr>
          <a:xfrm>
            <a:off x="8284" y="1575594"/>
            <a:ext cx="9024730" cy="1107996"/>
          </a:xfrm>
          <a:prstGeom prst="rect">
            <a:avLst/>
          </a:prstGeom>
          <a:solidFill>
            <a:schemeClr val="bg1"/>
          </a:solidFill>
        </p:spPr>
        <p:txBody>
          <a:bodyPr wrap="square">
            <a:spAutoFit/>
          </a:bodyPr>
          <a:lstStyle/>
          <a:p>
            <a:pPr algn="just"/>
            <a:r>
              <a:rPr lang="en-US" sz="2200" b="1" i="0">
                <a:solidFill>
                  <a:srgbClr val="FF0000"/>
                </a:solidFill>
                <a:effectLst/>
                <a:latin typeface="+mj-lt"/>
              </a:rPr>
              <a:t>- </a:t>
            </a:r>
            <a:r>
              <a:rPr lang="en-US" sz="2200" b="1">
                <a:solidFill>
                  <a:srgbClr val="FF0000"/>
                </a:solidFill>
                <a:latin typeface="Times New Roman" panose="02020603050405020304" pitchFamily="18" charset="0"/>
                <a:cs typeface="Times New Roman" panose="02020603050405020304" pitchFamily="18" charset="0"/>
              </a:rPr>
              <a:t>Nguyên nhân:</a:t>
            </a:r>
            <a:r>
              <a:rPr lang="en-US" sz="2200">
                <a:latin typeface="Times New Roman" panose="02020603050405020304" pitchFamily="18" charset="0"/>
                <a:cs typeface="Times New Roman" panose="02020603050405020304" pitchFamily="18" charset="0"/>
              </a:rPr>
              <a:t> giữa TK XV, nền sản xuất ở các nước Tây Âu phát triển mạnh </a:t>
            </a:r>
            <a:r>
              <a:rPr lang="en-US" sz="2200">
                <a:latin typeface="Times New Roman" panose="02020603050405020304" pitchFamily="18" charset="0"/>
                <a:cs typeface="Times New Roman" panose="02020603050405020304" pitchFamily="18" charset="0"/>
                <a:sym typeface="Wingdings" panose="05000000000000000000" pitchFamily="2" charset="2"/>
              </a:rPr>
              <a:t> nhu cầu về thị trường, nguyên liệu, vàng bạc tang  Yêu cầu tìm ra một con đường mới để sang phương Đông</a:t>
            </a:r>
            <a:r>
              <a:rPr lang="en-US" sz="2200" b="1">
                <a:solidFill>
                  <a:srgbClr val="FF0000"/>
                </a:solidFill>
                <a:latin typeface="Times New Roman" panose="02020603050405020304" pitchFamily="18" charset="0"/>
                <a:cs typeface="Times New Roman" panose="02020603050405020304" pitchFamily="18" charset="0"/>
              </a:rPr>
              <a:t> </a:t>
            </a:r>
          </a:p>
        </p:txBody>
      </p:sp>
      <p:sp>
        <p:nvSpPr>
          <p:cNvPr id="9" name="Rectangle 8">
            <a:extLst>
              <a:ext uri="{FF2B5EF4-FFF2-40B4-BE49-F238E27FC236}">
                <a16:creationId xmlns:a16="http://schemas.microsoft.com/office/drawing/2014/main" id="{D77B755D-CC18-A5E1-3E4D-B1F1BB442731}"/>
              </a:ext>
            </a:extLst>
          </p:cNvPr>
          <p:cNvSpPr/>
          <p:nvPr/>
        </p:nvSpPr>
        <p:spPr>
          <a:xfrm>
            <a:off x="-1" y="2741312"/>
            <a:ext cx="9135717" cy="455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nl-NL" sz="2000" b="1">
                <a:solidFill>
                  <a:srgbClr val="FF0000"/>
                </a:solidFill>
                <a:latin typeface="Times New Roman" pitchFamily="18" charset="0"/>
                <a:cs typeface="Times New Roman" pitchFamily="18" charset="0"/>
              </a:rPr>
              <a:t>- Điều kiện</a:t>
            </a:r>
            <a:endParaRPr lang="vi-VN" sz="2000" dirty="0">
              <a:solidFill>
                <a:srgbClr val="FF000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B275CEC8-7A5D-94AA-0A4A-35788C4E2B4C}"/>
              </a:ext>
            </a:extLst>
          </p:cNvPr>
          <p:cNvSpPr txBox="1"/>
          <p:nvPr/>
        </p:nvSpPr>
        <p:spPr>
          <a:xfrm>
            <a:off x="-1" y="2839521"/>
            <a:ext cx="9024730" cy="769441"/>
          </a:xfrm>
          <a:prstGeom prst="rect">
            <a:avLst/>
          </a:prstGeom>
          <a:solidFill>
            <a:schemeClr val="bg1"/>
          </a:solidFill>
        </p:spPr>
        <p:txBody>
          <a:bodyPr wrap="square">
            <a:spAutoFit/>
          </a:bodyPr>
          <a:lstStyle/>
          <a:p>
            <a:pPr algn="just"/>
            <a:r>
              <a:rPr lang="en-US" sz="2200" b="1" i="0">
                <a:solidFill>
                  <a:srgbClr val="FF0000"/>
                </a:solidFill>
                <a:effectLst/>
                <a:latin typeface="+mj-lt"/>
              </a:rPr>
              <a:t>- </a:t>
            </a:r>
            <a:r>
              <a:rPr lang="en-US" sz="2200" b="1">
                <a:solidFill>
                  <a:srgbClr val="FF0000"/>
                </a:solidFill>
                <a:latin typeface="Times New Roman" panose="02020603050405020304" pitchFamily="18" charset="0"/>
                <a:cs typeface="Times New Roman" panose="02020603050405020304" pitchFamily="18" charset="0"/>
              </a:rPr>
              <a:t>Điều kiện:</a:t>
            </a:r>
            <a:r>
              <a:rPr lang="en-US" sz="2200">
                <a:latin typeface="Times New Roman" panose="02020603050405020304" pitchFamily="18" charset="0"/>
                <a:cs typeface="Times New Roman" panose="02020603050405020304" pitchFamily="18" charset="0"/>
              </a:rPr>
              <a:t> những hiểu biết về Trái Đất, các đại dương, kĩ thuật đóng tàu, bản đồ, la bàn…</a:t>
            </a:r>
            <a:endParaRPr lang="en-US" sz="2200" b="1">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animBg="1"/>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hlinkClick r:id="rId2" action="ppaction://hlinksldjump"/>
            <a:extLst>
              <a:ext uri="{FF2B5EF4-FFF2-40B4-BE49-F238E27FC236}">
                <a16:creationId xmlns:a16="http://schemas.microsoft.com/office/drawing/2014/main" id="{20B698FA-A7F7-F33B-5DE6-BE45B7271708}"/>
              </a:ext>
            </a:extLst>
          </p:cNvPr>
          <p:cNvPicPr/>
          <p:nvPr/>
        </p:nvPicPr>
        <p:blipFill>
          <a:blip r:embed="rId3" cstate="print"/>
          <a:stretch>
            <a:fillRect/>
          </a:stretch>
        </p:blipFill>
        <p:spPr>
          <a:xfrm>
            <a:off x="886315" y="298173"/>
            <a:ext cx="7681215" cy="6003235"/>
          </a:xfrm>
          <a:prstGeom prst="rect">
            <a:avLst/>
          </a:prstGeom>
          <a:ln w="28575">
            <a:solidFill>
              <a:schemeClr val="tx1"/>
            </a:solidFill>
          </a:ln>
        </p:spPr>
      </p:pic>
      <p:sp>
        <p:nvSpPr>
          <p:cNvPr id="3" name="Oval 2">
            <a:extLst>
              <a:ext uri="{FF2B5EF4-FFF2-40B4-BE49-F238E27FC236}">
                <a16:creationId xmlns:a16="http://schemas.microsoft.com/office/drawing/2014/main" id="{77C9469D-6983-20C2-5E8D-3600F5349A47}"/>
              </a:ext>
            </a:extLst>
          </p:cNvPr>
          <p:cNvSpPr/>
          <p:nvPr/>
        </p:nvSpPr>
        <p:spPr>
          <a:xfrm>
            <a:off x="6271591" y="2902226"/>
            <a:ext cx="119270" cy="15902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08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E2A08325-02DB-41B2-A7DC-8019A9486270}"/>
  <p:tag name="ISPRING_CUSTOM_TIMING_USED" val="0"/>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E2A08325-02DB-41B2-A7DC-8019A948627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E2A08325-02DB-41B2-A7DC-8019A948627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E2A08325-02DB-41B2-A7DC-8019A948627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E2A08325-02DB-41B2-A7DC-8019A948627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E2A08325-02DB-41B2-A7DC-8019A948627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E2A08325-02DB-41B2-A7DC-8019A948627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E2A08325-02DB-41B2-A7DC-8019A948627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E2A08325-02DB-41B2-A7DC-8019A948627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E2A08325-02DB-41B2-A7DC-8019A9486270}"/>
  <p:tag name="ISPRING_CUSTOM_TIMING_USED"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1934</TotalTime>
  <Words>859</Words>
  <Application>Microsoft Office PowerPoint</Application>
  <PresentationFormat>On-screen Show (4:3)</PresentationFormat>
  <Paragraphs>89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GOODLUCK</dc:creator>
  <cp:lastModifiedBy>Anh Tú</cp:lastModifiedBy>
  <cp:revision>158</cp:revision>
  <dcterms:created xsi:type="dcterms:W3CDTF">2022-06-17T13:18:04Z</dcterms:created>
  <dcterms:modified xsi:type="dcterms:W3CDTF">2025-10-28T07:49:50Z</dcterms:modified>
</cp:coreProperties>
</file>