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audio1.wav" ContentType="audio/wav"/>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Lst>
  <p:notesMasterIdLst>
    <p:notesMasterId r:id="rId45"/>
  </p:notesMasterIdLst>
  <p:sldIdLst>
    <p:sldId id="278" r:id="rId5"/>
    <p:sldId id="279" r:id="rId6"/>
    <p:sldId id="283" r:id="rId7"/>
    <p:sldId id="358" r:id="rId8"/>
    <p:sldId id="356" r:id="rId9"/>
    <p:sldId id="359" r:id="rId10"/>
    <p:sldId id="361" r:id="rId11"/>
    <p:sldId id="362" r:id="rId12"/>
    <p:sldId id="363" r:id="rId13"/>
    <p:sldId id="364" r:id="rId14"/>
    <p:sldId id="365" r:id="rId15"/>
    <p:sldId id="366" r:id="rId16"/>
    <p:sldId id="367" r:id="rId17"/>
    <p:sldId id="368" r:id="rId18"/>
    <p:sldId id="387" r:id="rId19"/>
    <p:sldId id="389" r:id="rId20"/>
    <p:sldId id="391" r:id="rId21"/>
    <p:sldId id="388" r:id="rId22"/>
    <p:sldId id="392" r:id="rId23"/>
    <p:sldId id="393" r:id="rId24"/>
    <p:sldId id="394" r:id="rId25"/>
    <p:sldId id="397" r:id="rId26"/>
    <p:sldId id="398" r:id="rId27"/>
    <p:sldId id="399" r:id="rId28"/>
    <p:sldId id="400" r:id="rId29"/>
    <p:sldId id="402" r:id="rId30"/>
    <p:sldId id="403" r:id="rId31"/>
    <p:sldId id="404" r:id="rId32"/>
    <p:sldId id="334" r:id="rId33"/>
    <p:sldId id="335" r:id="rId34"/>
    <p:sldId id="413" r:id="rId35"/>
    <p:sldId id="421" r:id="rId36"/>
    <p:sldId id="422" r:id="rId37"/>
    <p:sldId id="414" r:id="rId38"/>
    <p:sldId id="420" r:id="rId39"/>
    <p:sldId id="419" r:id="rId40"/>
    <p:sldId id="418" r:id="rId41"/>
    <p:sldId id="417" r:id="rId42"/>
    <p:sldId id="416" r:id="rId43"/>
    <p:sldId id="415"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64" d="100"/>
          <a:sy n="64" d="100"/>
        </p:scale>
        <p:origin x="1075"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55849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17</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271364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364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84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12/20/2024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12/20/2024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28.gif"/><Relationship Id="rId3" Type="http://schemas.openxmlformats.org/officeDocument/2006/relationships/slideLayout" Target="../slideLayouts/slideLayout13.xml"/><Relationship Id="rId7" Type="http://schemas.openxmlformats.org/officeDocument/2006/relationships/slide" Target="slide36.xml"/><Relationship Id="rId12" Type="http://schemas.openxmlformats.org/officeDocument/2006/relationships/image" Target="../media/image27.gif"/><Relationship Id="rId2" Type="http://schemas.openxmlformats.org/officeDocument/2006/relationships/audio" Target="../media/media2.wav"/><Relationship Id="rId16" Type="http://schemas.openxmlformats.org/officeDocument/2006/relationships/slide" Target="slide14.xml"/><Relationship Id="rId1" Type="http://schemas.microsoft.com/office/2007/relationships/media" Target="../media/media2.wav"/><Relationship Id="rId6" Type="http://schemas.openxmlformats.org/officeDocument/2006/relationships/slide" Target="slide35.xml"/><Relationship Id="rId11" Type="http://schemas.openxmlformats.org/officeDocument/2006/relationships/slide" Target="slide40.xml"/><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slide" Target="slide39.xml"/><Relationship Id="rId4" Type="http://schemas.openxmlformats.org/officeDocument/2006/relationships/notesSlide" Target="../notesSlides/notesSlide30.xml"/><Relationship Id="rId9" Type="http://schemas.openxmlformats.org/officeDocument/2006/relationships/slide" Target="slide38.xml"/><Relationship Id="rId14" Type="http://schemas.openxmlformats.org/officeDocument/2006/relationships/image" Target="../media/image29.gif"/></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4.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slide" Target="slide34.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4.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4.xml"/><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slide" Target="slide34.xml"/><Relationship Id="rId5" Type="http://schemas.openxmlformats.org/officeDocument/2006/relationships/image" Target="../media/image32.png"/><Relationship Id="rId10" Type="http://schemas.openxmlformats.org/officeDocument/2006/relationships/image" Target="../media/image40.png"/><Relationship Id="rId4" Type="http://schemas.microsoft.com/office/2007/relationships/hdphoto" Target="../media/hdphoto7.wdp"/><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915566"/>
            <a:ext cx="6864085" cy="3861048"/>
          </a:xfrm>
          <a:prstGeom prst="rect">
            <a:avLst/>
          </a:prstGeom>
        </p:spPr>
      </p:pic>
      <p:pic>
        <p:nvPicPr>
          <p:cNvPr id="5" name="Picture 4"/>
          <p:cNvPicPr>
            <a:picLocks noChangeAspect="1"/>
          </p:cNvPicPr>
          <p:nvPr/>
        </p:nvPicPr>
        <p:blipFill>
          <a:blip r:embed="rId6"/>
          <a:stretch>
            <a:fillRect/>
          </a:stretch>
        </p:blipFill>
        <p:spPr>
          <a:xfrm>
            <a:off x="-580673" y="4808"/>
            <a:ext cx="10400677" cy="969348"/>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123478"/>
            <a:ext cx="32962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33957" y="1899511"/>
            <a:ext cx="3575051"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123478"/>
            <a:ext cx="33208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5029397" y="1878479"/>
            <a:ext cx="3575051" cy="810478"/>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4"/>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
        <p:nvSpPr>
          <p:cNvPr id="11" name="Freeform 5"/>
          <p:cNvSpPr>
            <a:spLocks/>
          </p:cNvSpPr>
          <p:nvPr/>
        </p:nvSpPr>
        <p:spPr bwMode="auto">
          <a:xfrm rot="5400000">
            <a:off x="2674851"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2" y="3856531"/>
            <a:ext cx="2873975" cy="1200329"/>
          </a:xfrm>
          <a:prstGeom prst="rect">
            <a:avLst/>
          </a:prstGeom>
          <a:solidFill>
            <a:schemeClr val="bg1"/>
          </a:solidFill>
        </p:spPr>
        <p:txBody>
          <a:bodyPr wrap="square"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1: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đầu</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0999"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6" y="3071701"/>
            <a:ext cx="2873975" cy="1569660"/>
          </a:xfrm>
          <a:prstGeom prst="rect">
            <a:avLst/>
          </a:prstGeom>
          <a:solidFill>
            <a:schemeClr val="bg1"/>
          </a:solidFill>
        </p:spPr>
        <p:txBody>
          <a:bodyPr wrap="square"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2: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02413" y="686773"/>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err="1">
                  <a:solidFill>
                    <a:srgbClr val="4BACC6">
                      <a:lumMod val="75000"/>
                    </a:srgbClr>
                  </a:solidFill>
                  <a:latin typeface="Tahoma" panose="020B0604030504040204" pitchFamily="34" charset="0"/>
                  <a:cs typeface="Tahoma" panose="020B0604030504040204" pitchFamily="34" charset="0"/>
                </a:rPr>
                <a:t>Khám</a:t>
              </a:r>
              <a:r>
                <a:rPr lang="en-US" b="1" dirty="0">
                  <a:solidFill>
                    <a:srgbClr val="4BACC6">
                      <a:lumMod val="75000"/>
                    </a:srgbClr>
                  </a:solidFill>
                  <a:latin typeface="Tahoma" panose="020B0604030504040204" pitchFamily="34" charset="0"/>
                  <a:cs typeface="Tahoma" panose="020B0604030504040204" pitchFamily="34" charset="0"/>
                </a:rPr>
                <a:t> </a:t>
              </a:r>
              <a:r>
                <a:rPr lang="en-US" b="1" dirty="0" err="1">
                  <a:solidFill>
                    <a:srgbClr val="4BACC6">
                      <a:lumMod val="75000"/>
                    </a:srgbClr>
                  </a:solidFill>
                  <a:latin typeface="Tahoma" panose="020B0604030504040204" pitchFamily="34" charset="0"/>
                  <a:cs typeface="Tahoma" panose="020B0604030504040204" pitchFamily="34" charset="0"/>
                </a:rPr>
                <a:t>phá</a:t>
              </a:r>
              <a:r>
                <a:rPr lang="en-US" b="1" dirty="0">
                  <a:solidFill>
                    <a:srgbClr val="4BACC6">
                      <a:lumMod val="75000"/>
                    </a:srgbClr>
                  </a:solidFill>
                  <a:latin typeface="Tahoma" panose="020B0604030504040204" pitchFamily="34" charset="0"/>
                  <a:cs typeface="Tahoma" panose="020B0604030504040204" pitchFamily="34" charset="0"/>
                </a:rPr>
                <a:t> </a:t>
              </a:r>
              <a:r>
                <a:rPr lang="en-US" b="1" dirty="0" err="1">
                  <a:solidFill>
                    <a:srgbClr val="4BACC6">
                      <a:lumMod val="75000"/>
                    </a:srgbClr>
                  </a:solidFill>
                  <a:latin typeface="Tahoma" panose="020B0604030504040204" pitchFamily="34" charset="0"/>
                  <a:cs typeface="Tahoma" panose="020B0604030504040204" pitchFamily="34" charset="0"/>
                </a:rPr>
                <a:t>văn</a:t>
              </a:r>
              <a:r>
                <a:rPr lang="en-US" b="1" dirty="0">
                  <a:solidFill>
                    <a:srgbClr val="4BACC6">
                      <a:lumMod val="75000"/>
                    </a:srgbClr>
                  </a:solidFill>
                  <a:latin typeface="Tahoma" panose="020B0604030504040204" pitchFamily="34" charset="0"/>
                  <a:cs typeface="Tahoma" panose="020B0604030504040204" pitchFamily="34" charset="0"/>
                </a:rPr>
                <a:t> </a:t>
              </a:r>
              <a:r>
                <a:rPr lang="en-US" b="1" dirty="0" err="1">
                  <a:solidFill>
                    <a:srgbClr val="4BACC6">
                      <a:lumMod val="75000"/>
                    </a:srgbClr>
                  </a:solidFill>
                  <a:latin typeface="Tahoma" panose="020B0604030504040204" pitchFamily="34" charset="0"/>
                  <a:cs typeface="Tahoma" panose="020B0604030504040204" pitchFamily="34" charset="0"/>
                </a:rPr>
                <a:t>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 hiểu về đặc điểm thơ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năm</a:t>
              </a: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chữ trong văn bản </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Gặp</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nếp</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4" y="1923680"/>
          <a:ext cx="6120680" cy="2862320"/>
        </p:xfrm>
        <a:graphic>
          <a:graphicData uri="http://schemas.openxmlformats.org/drawingml/2006/table">
            <a:tbl>
              <a:tblPr/>
              <a:tblGrid>
                <a:gridCol w="2111006">
                  <a:extLst>
                    <a:ext uri="{9D8B030D-6E8A-4147-A177-3AD203B41FA5}">
                      <a16:colId xmlns:a16="http://schemas.microsoft.com/office/drawing/2014/main" val="20000"/>
                    </a:ext>
                  </a:extLst>
                </a:gridCol>
                <a:gridCol w="2172521">
                  <a:extLst>
                    <a:ext uri="{9D8B030D-6E8A-4147-A177-3AD203B41FA5}">
                      <a16:colId xmlns:a16="http://schemas.microsoft.com/office/drawing/2014/main" val="20001"/>
                    </a:ext>
                  </a:extLst>
                </a:gridCol>
                <a:gridCol w="1837153">
                  <a:extLst>
                    <a:ext uri="{9D8B030D-6E8A-4147-A177-3AD203B41FA5}">
                      <a16:colId xmlns:a16="http://schemas.microsoft.com/office/drawing/2014/main"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6" y="1923678"/>
            <a:ext cx="2151560" cy="2862322"/>
          </a:xfrm>
          <a:prstGeom prst="rect">
            <a:avLst/>
          </a:prstGeom>
          <a:solidFill>
            <a:srgbClr val="C9E7A7"/>
          </a:solidFill>
        </p:spPr>
        <p:txBody>
          <a:bodyPr wrap="square">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nếp</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2147682205"/>
              </p:ext>
            </p:extLst>
          </p:nvPr>
        </p:nvGraphicFramePr>
        <p:xfrm>
          <a:off x="251520" y="195486"/>
          <a:ext cx="8568951" cy="4680519"/>
        </p:xfrm>
        <a:graphic>
          <a:graphicData uri="http://schemas.openxmlformats.org/drawingml/2006/table">
            <a:tbl>
              <a:tblPr/>
              <a:tblGrid>
                <a:gridCol w="2237331">
                  <a:extLst>
                    <a:ext uri="{9D8B030D-6E8A-4147-A177-3AD203B41FA5}">
                      <a16:colId xmlns:a16="http://schemas.microsoft.com/office/drawing/2014/main" val="20000"/>
                    </a:ext>
                  </a:extLst>
                </a:gridCol>
                <a:gridCol w="3138575">
                  <a:extLst>
                    <a:ext uri="{9D8B030D-6E8A-4147-A177-3AD203B41FA5}">
                      <a16:colId xmlns:a16="http://schemas.microsoft.com/office/drawing/2014/main" val="20001"/>
                    </a:ext>
                  </a:extLst>
                </a:gridCol>
                <a:gridCol w="3193045">
                  <a:extLst>
                    <a:ext uri="{9D8B030D-6E8A-4147-A177-3AD203B41FA5}">
                      <a16:colId xmlns:a16="http://schemas.microsoft.com/office/drawing/2014/main"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9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(7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3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đặc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biệt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chỉ</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5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liền</a:t>
                      </a:r>
                      <a:endParaRPr lang="en-US" sz="2000" i="0" dirty="0">
                        <a:solidFill>
                          <a:srgbClr val="000000"/>
                        </a:solidFill>
                        <a:latin typeface="Times New Roman" panose="02020603050405020304" pitchFamily="18" charset="0"/>
                        <a:cs typeface="Times New Roman" panose="02020603050405020304" pitchFamily="18" charset="0"/>
                      </a:endParaRPr>
                    </a:p>
                    <a:p>
                      <a:pPr algn="ctr">
                        <a:defRPr/>
                      </a:pPr>
                      <a:r>
                        <a:rPr lang="en-US" sz="2000" i="0" dirty="0">
                          <a:solidFill>
                            <a:srgbClr val="000000"/>
                          </a:solidFill>
                          <a:latin typeface="Times New Roman" panose="02020603050405020304" pitchFamily="18" charset="0"/>
                          <a:cs typeface="Times New Roman" panose="02020603050405020304" pitchFamily="18" charset="0"/>
                        </a:rPr>
                        <a:t>-&gt; </a:t>
                      </a:r>
                      <a:r>
                        <a:rPr lang="en-US" sz="2000" i="0" dirty="0" err="1">
                          <a:solidFill>
                            <a:srgbClr val="000000"/>
                          </a:solidFill>
                          <a:latin typeface="Times New Roman" panose="02020603050405020304" pitchFamily="18" charset="0"/>
                          <a:cs typeface="Times New Roman" panose="02020603050405020304" pitchFamily="18" charset="0"/>
                        </a:rPr>
                        <a:t>tạo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nhạc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điệu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bài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chủ</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yếu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là</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chẵn</a:t>
                      </a:r>
                      <a:r>
                        <a:rPr lang="en-US" sz="2000" i="0" dirty="0">
                          <a:solidFill>
                            <a:srgbClr val="000000"/>
                          </a:solidFill>
                          <a:latin typeface="Times New Roman" panose="02020603050405020304" pitchFamily="18" charset="0"/>
                          <a:cs typeface="Times New Roman" panose="02020603050405020304" pitchFamily="18" charset="0"/>
                        </a:rPr>
                        <a:t> (2/2) </a:t>
                      </a:r>
                    </a:p>
                    <a:p>
                      <a:pPr algn="ctr">
                        <a:defRPr/>
                      </a:pPr>
                      <a:r>
                        <a:rPr lang="en-US" sz="2000" i="0" dirty="0" err="1">
                          <a:solidFill>
                            <a:srgbClr val="000000"/>
                          </a:solidFill>
                          <a:latin typeface="Times New Roman" panose="02020603050405020304" pitchFamily="18" charset="0"/>
                          <a:cs typeface="Times New Roman" panose="02020603050405020304" pitchFamily="18" charset="0"/>
                        </a:rPr>
                        <a:t>kết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hợp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với</a:t>
                      </a:r>
                      <a:r>
                        <a:rPr lang="en-US" sz="2000" i="0" dirty="0">
                          <a:solidFill>
                            <a:srgbClr val="000000"/>
                          </a:solidFill>
                          <a:latin typeface="Times New Roman" panose="02020603050405020304" pitchFamily="18" charset="0"/>
                          <a:cs typeface="Times New Roman" panose="02020603050405020304" pitchFamily="18" charset="0"/>
                        </a:rPr>
                        <a:t> 1/3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linh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hoạt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biến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tấu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trên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nền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2/3.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275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015"/>
                    </a14:imgEffect>
                  </a14:imgLayer>
                </a14:imgProps>
              </a:ext>
            </a:extLst>
          </a:blip>
          <a:stretch>
            <a:fillRect/>
          </a:stretch>
        </p:blipFill>
        <p:spPr>
          <a:xfrm>
            <a:off x="3059832" y="2214318"/>
            <a:ext cx="3600400" cy="2946709"/>
          </a:xfrm>
          <a:prstGeom prst="rect">
            <a:avLst/>
          </a:prstGeom>
        </p:spPr>
      </p:pic>
      <p:pic>
        <p:nvPicPr>
          <p:cNvPr id="17" name="Picture 16"/>
          <p:cNvPicPr>
            <a:picLocks noChangeAspect="1"/>
          </p:cNvPicPr>
          <p:nvPr/>
        </p:nvPicPr>
        <p:blipFill>
          <a:blip r:embed="rId3"/>
          <a:stretch>
            <a:fillRect/>
          </a:stretch>
        </p:blipFill>
        <p:spPr>
          <a:xfrm>
            <a:off x="5940152" y="2214317"/>
            <a:ext cx="3600400" cy="2946709"/>
          </a:xfrm>
          <a:prstGeom prst="rect">
            <a:avLst/>
          </a:prstGeom>
        </p:spPr>
      </p:pic>
      <p:pic>
        <p:nvPicPr>
          <p:cNvPr id="19" name="Picture 18"/>
          <p:cNvPicPr>
            <a:picLocks noChangeAspect="1"/>
          </p:cNvPicPr>
          <p:nvPr/>
        </p:nvPicPr>
        <p:blipFill>
          <a:blip r:embed="rId3"/>
          <a:stretch>
            <a:fillRect/>
          </a:stretch>
        </p:blipFill>
        <p:spPr>
          <a:xfrm>
            <a:off x="-252536" y="2186212"/>
            <a:ext cx="3600400" cy="2946709"/>
          </a:xfrm>
          <a:prstGeom prst="rect">
            <a:avLst/>
          </a:prstGeom>
        </p:spPr>
      </p:pic>
      <p:pic>
        <p:nvPicPr>
          <p:cNvPr id="20" name="Picture 19"/>
          <p:cNvPicPr>
            <a:picLocks noChangeAspect="1"/>
          </p:cNvPicPr>
          <p:nvPr/>
        </p:nvPicPr>
        <p:blipFill>
          <a:blip r:embed="rId3"/>
          <a:stretch>
            <a:fillRect/>
          </a:stretch>
        </p:blipFill>
        <p:spPr>
          <a:xfrm>
            <a:off x="2627784" y="2186211"/>
            <a:ext cx="3600400" cy="2946709"/>
          </a:xfrm>
          <a:prstGeom prst="rect">
            <a:avLst/>
          </a:prstGeom>
        </p:spPr>
      </p:pic>
      <p:sp>
        <p:nvSpPr>
          <p:cNvPr id="22" name="TextBox 21"/>
          <p:cNvSpPr txBox="1"/>
          <p:nvPr/>
        </p:nvSpPr>
        <p:spPr>
          <a:xfrm>
            <a:off x="323528" y="339502"/>
            <a:ext cx="8408126" cy="2308324"/>
          </a:xfrm>
          <a:prstGeom prst="rect">
            <a:avLst/>
          </a:prstGeom>
          <a:solidFill>
            <a:srgbClr val="FFFFCC">
              <a:alpha val="80000"/>
            </a:srgbClr>
          </a:solid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góp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hóa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trực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2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vi-VN" b="1" dirty="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qua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a16="http://schemas.microsoft.com/office/drawing/2014/main" id="{D3A20B75-E4AB-42F5-91D7-AA20FB196F7D}"/>
              </a:ext>
            </a:extLst>
          </p:cNvPr>
          <p:cNvSpPr txBox="1"/>
          <p:nvPr/>
        </p:nvSpPr>
        <p:spPr>
          <a:xfrm>
            <a:off x="467544" y="1380146"/>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030938D-CD73-4D1C-99A8-6CB4866672CC}"/>
              </a:ext>
            </a:extLst>
          </p:cNvPr>
          <p:cNvSpPr txBox="1"/>
          <p:nvPr/>
        </p:nvSpPr>
        <p:spPr>
          <a:xfrm>
            <a:off x="3867147" y="2701669"/>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24128" y="12301"/>
            <a:ext cx="3406375" cy="5632311"/>
          </a:xfrm>
          <a:prstGeom prst="rect">
            <a:avLst/>
          </a:prstGeom>
          <a:solidFill>
            <a:srgbClr val="C9E7A7"/>
          </a:solidFill>
        </p:spPr>
        <p:txBody>
          <a:bodyPr wrap="square">
            <a:spAutoFit/>
          </a:bodyPr>
          <a:lstStyle/>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5940152" y="288775"/>
            <a:ext cx="3296263" cy="3242234"/>
          </a:xfrm>
          <a:prstGeom prst="rect">
            <a:avLst/>
          </a:prstGeom>
          <a:noFill/>
        </p:spPr>
        <p:txBody>
          <a:bodyPr wrap="square">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18" y="3864471"/>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2" y="4188628"/>
            <a:ext cx="1291609" cy="897884"/>
          </a:xfrm>
          <a:prstGeom prst="rect">
            <a:avLst/>
          </a:prstGeom>
        </p:spPr>
      </p:pic>
      <p:sp>
        <p:nvSpPr>
          <p:cNvPr id="4" name="Rectangle 3"/>
          <p:cNvSpPr/>
          <p:nvPr/>
        </p:nvSpPr>
        <p:spPr>
          <a:xfrm>
            <a:off x="5850334" y="539160"/>
            <a:ext cx="1064715" cy="461665"/>
          </a:xfrm>
          <a:prstGeom prst="rect">
            <a:avLst/>
          </a:prstGeom>
          <a:solidFill>
            <a:schemeClr val="bg1"/>
          </a:solidFill>
        </p:spPr>
        <p:txBody>
          <a:bodyPr wrap="none">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0" y="1334287"/>
            <a:ext cx="2087431"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5" y="2169113"/>
            <a:ext cx="3223959"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4" y="2990905"/>
            <a:ext cx="1167307"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Người</a:t>
            </a:r>
            <a:r>
              <a:rPr lang="en-US" sz="2400" spc="35" dirty="0">
                <a:solidFill>
                  <a:schemeClr val="tx1"/>
                </a:solidFill>
                <a:latin typeface="Times New Roman" panose="02020603050405020304" pitchFamily="18" charset="0"/>
                <a:cs typeface="Times New Roman" panose="02020603050405020304" pitchFamily="18" charset="0"/>
              </a:rPr>
              <a:t> con </a:t>
            </a:r>
            <a:r>
              <a:rPr lang="en-US" sz="2400" spc="35" dirty="0" err="1">
                <a:solidFill>
                  <a:schemeClr val="tx1"/>
                </a:solidFill>
                <a:latin typeface="Times New Roman" panose="02020603050405020304" pitchFamily="18" charset="0"/>
                <a:cs typeface="Times New Roman" panose="02020603050405020304" pitchFamily="18" charset="0"/>
              </a:rPr>
              <a:t>xa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nhà</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trên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đường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hành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quân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r>
              <a:rPr lang="en-US" sz="2400" spc="35" dirty="0">
                <a:solidFill>
                  <a:schemeClr val="tx1"/>
                </a:solidFill>
                <a:latin typeface="Times New Roman" panose="02020603050405020304" pitchFamily="18" charset="0"/>
                <a:cs typeface="Times New Roman" panose="02020603050405020304" pitchFamily="18" charset="0"/>
              </a:rPr>
              <a:t> - </a:t>
            </a:r>
            <a:r>
              <a:rPr lang="en-US" sz="2400" spc="35" dirty="0" err="1">
                <a:solidFill>
                  <a:schemeClr val="tx1"/>
                </a:solidFill>
                <a:latin typeface="Times New Roman" panose="02020603050405020304" pitchFamily="18" charset="0"/>
                <a:cs typeface="Times New Roman" panose="02020603050405020304" pitchFamily="18" charset="0"/>
              </a:rPr>
              <a:t>hương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vị</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Nhớ</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làn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khói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mùa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Nhớ</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hình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ảnh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mẹ</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nấu</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bếp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lửa</a:t>
            </a:r>
            <a:r>
              <a:rPr lang="en-US" sz="2400" spc="35"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4" grpId="0" animBg="1"/>
      <p:bldP spid="23" grpId="0" animBg="1"/>
      <p:bldP spid="24" grpId="0" animBg="1"/>
      <p:bldP spid="28"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0491" y="1203598"/>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64205" y="1144926"/>
            <a:ext cx="2756793" cy="1477328"/>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 </a:t>
            </a:r>
          </a:p>
        </p:txBody>
      </p:sp>
      <p:sp>
        <p:nvSpPr>
          <p:cNvPr id="16" name="TextBox 19"/>
          <p:cNvSpPr txBox="1"/>
          <p:nvPr/>
        </p:nvSpPr>
        <p:spPr>
          <a:xfrm>
            <a:off x="6081176" y="2977011"/>
            <a:ext cx="2818722" cy="1107996"/>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nhiệm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TextBox 30">
            <a:extLst>
              <a:ext uri="{FF2B5EF4-FFF2-40B4-BE49-F238E27FC236}">
                <a16:creationId xmlns:a16="http://schemas.microsoft.com/office/drawing/2014/main" id="{D3A20B75-E4AB-42F5-91D7-AA20FB196F7D}"/>
              </a:ext>
            </a:extLst>
          </p:cNvPr>
          <p:cNvSpPr txBox="1"/>
          <p:nvPr/>
        </p:nvSpPr>
        <p:spPr>
          <a:xfrm>
            <a:off x="77753" y="195486"/>
            <a:ext cx="3630151" cy="517065"/>
          </a:xfrm>
          <a:prstGeom prst="rect">
            <a:avLst/>
          </a:prstGeom>
          <a:solidFill>
            <a:schemeClr val="accent3"/>
          </a:solid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8030938D-CD73-4D1C-99A8-6CB4866672CC}"/>
              </a:ext>
            </a:extLst>
          </p:cNvPr>
          <p:cNvSpPr txBox="1"/>
          <p:nvPr/>
        </p:nvSpPr>
        <p:spPr>
          <a:xfrm>
            <a:off x="467544" y="1202618"/>
            <a:ext cx="3575051" cy="3346557"/>
          </a:xfrm>
          <a:prstGeom prst="rect">
            <a:avLst/>
          </a:prstGeom>
          <a:noFill/>
        </p:spPr>
        <p:txBody>
          <a:bodyPr wrap="square">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2" y="2214317"/>
            <a:ext cx="3600400" cy="2946709"/>
          </a:xfrm>
          <a:prstGeom prst="rect">
            <a:avLst/>
          </a:prstGeom>
        </p:spPr>
      </p:pic>
      <p:pic>
        <p:nvPicPr>
          <p:cNvPr id="27" name="Picture 26"/>
          <p:cNvPicPr>
            <a:picLocks noChangeAspect="1"/>
          </p:cNvPicPr>
          <p:nvPr/>
        </p:nvPicPr>
        <p:blipFill>
          <a:blip r:embed="rId3"/>
          <a:stretch>
            <a:fillRect/>
          </a:stretch>
        </p:blipFill>
        <p:spPr>
          <a:xfrm>
            <a:off x="-252536" y="2186212"/>
            <a:ext cx="3600400" cy="2946709"/>
          </a:xfrm>
          <a:prstGeom prst="rect">
            <a:avLst/>
          </a:prstGeom>
        </p:spPr>
      </p:pic>
      <p:pic>
        <p:nvPicPr>
          <p:cNvPr id="31" name="Picture 30"/>
          <p:cNvPicPr>
            <a:picLocks noChangeAspect="1"/>
          </p:cNvPicPr>
          <p:nvPr/>
        </p:nvPicPr>
        <p:blipFill>
          <a:blip r:embed="rId3"/>
          <a:stretch>
            <a:fillRect/>
          </a:stretch>
        </p:blipFill>
        <p:spPr>
          <a:xfrm>
            <a:off x="2627784" y="2186211"/>
            <a:ext cx="3600400" cy="2946709"/>
          </a:xfrm>
          <a:prstGeom prst="rect">
            <a:avLst/>
          </a:prstGeom>
        </p:spPr>
      </p:pic>
      <p:pic>
        <p:nvPicPr>
          <p:cNvPr id="32" name="Picture 31"/>
          <p:cNvPicPr>
            <a:picLocks noChangeAspect="1"/>
          </p:cNvPicPr>
          <p:nvPr/>
        </p:nvPicPr>
        <p:blipFill>
          <a:blip r:embed="rId3"/>
          <a:stretch>
            <a:fillRect/>
          </a:stretch>
        </p:blipFill>
        <p:spPr>
          <a:xfrm>
            <a:off x="4067944" y="2187083"/>
            <a:ext cx="3600400" cy="2946709"/>
          </a:xfrm>
          <a:prstGeom prst="rect">
            <a:avLst/>
          </a:prstGeom>
        </p:spPr>
      </p:pic>
      <p:sp>
        <p:nvSpPr>
          <p:cNvPr id="17" name="Rectangle: Rounded Corners 4">
            <a:extLst>
              <a:ext uri="{FF2B5EF4-FFF2-40B4-BE49-F238E27FC236}">
                <a16:creationId xmlns:a16="http://schemas.microsoft.com/office/drawing/2014/main" id="{39999399-3D4A-4142-8223-CA10530923A3}"/>
              </a:ext>
            </a:extLst>
          </p:cNvPr>
          <p:cNvSpPr/>
          <p:nvPr/>
        </p:nvSpPr>
        <p:spPr>
          <a:xfrm>
            <a:off x="4777474" y="843558"/>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Tác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giả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sử</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dụng</a:t>
            </a:r>
            <a:r>
              <a:rPr lang="en-US" sz="2400" spc="35" dirty="0">
                <a:solidFill>
                  <a:prstClr val="black"/>
                </a:solidFill>
                <a:latin typeface="Times New Roman" panose="02020603050405020304" pitchFamily="18" charset="0"/>
                <a:cs typeface="Times New Roman" panose="02020603050405020304" pitchFamily="18" charset="0"/>
              </a:rPr>
              <a:t> BPNT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trong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khổ</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a16="http://schemas.microsoft.com/office/drawing/2014/main" id="{08029B97-3E06-4265-B3B8-838F58B0C5D4}"/>
              </a:ext>
            </a:extLst>
          </p:cNvPr>
          <p:cNvSpPr/>
          <p:nvPr/>
        </p:nvSpPr>
        <p:spPr>
          <a:xfrm>
            <a:off x="2401210" y="843559"/>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Những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câu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cho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em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như</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thế</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6998471" y="843558"/>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xét</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về</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xúc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của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a16="http://schemas.microsoft.com/office/drawing/2014/main" id="{08029B97-3E06-4265-B3B8-838F58B0C5D4}"/>
              </a:ext>
            </a:extLst>
          </p:cNvPr>
          <p:cNvSpPr/>
          <p:nvPr/>
        </p:nvSpPr>
        <p:spPr>
          <a:xfrm>
            <a:off x="323528" y="849430"/>
            <a:ext cx="1800200"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7541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5" y="858727"/>
            <a:ext cx="4935885" cy="1200329"/>
          </a:xfrm>
          <a:prstGeom prst="rect">
            <a:avLst/>
          </a:prstGeom>
        </p:spPr>
        <p:txBody>
          <a:bodyPr wrap="square">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8" y="958937"/>
            <a:ext cx="2696572"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28" y="1828223"/>
            <a:ext cx="1080745"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64288" y="1822053"/>
            <a:ext cx="13534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33734" y="2685169"/>
            <a:ext cx="12666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a:t>
            </a: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Đun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Thổi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0"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19"/>
            <a:ext cx="4572000" cy="461665"/>
          </a:xfrm>
          <a:prstGeom prst="rect">
            <a:avLst/>
          </a:prstGeom>
        </p:spPr>
        <p:txBody>
          <a:bodyPr>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1" y="3922137"/>
            <a:ext cx="5303444" cy="1015663"/>
          </a:xfrm>
          <a:prstGeom prst="rect">
            <a:avLst/>
          </a:prstGeom>
        </p:spPr>
        <p:txBody>
          <a:bodyPr wrap="square">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4"/>
            <a:ext cx="4572000" cy="1015663"/>
          </a:xfrm>
          <a:prstGeom prst="rect">
            <a:avLst/>
          </a:prstGeom>
        </p:spPr>
        <p:txBody>
          <a:bodyPr>
            <a:spAutoFit/>
          </a:bodyPr>
          <a:lstStyle/>
          <a:p>
            <a:pPr algn="just">
              <a:lnSpc>
                <a:spcPct val="125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1" y="3507854"/>
            <a:ext cx="3384376" cy="523220"/>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0" y="2862964"/>
            <a:ext cx="4770277" cy="1477328"/>
          </a:xfrm>
          <a:prstGeom prst="rect">
            <a:avLst/>
          </a:prstGeom>
        </p:spPr>
        <p:txBody>
          <a:bodyPr wrap="square">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vi-VN" b="1" dirty="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a16="http://schemas.microsoft.com/office/drawing/2014/main" id="{3B5D284E-6B30-4092-A499-5E70AB0822E2}"/>
              </a:ext>
            </a:extLst>
          </p:cNvPr>
          <p:cNvSpPr txBox="1"/>
          <p:nvPr/>
        </p:nvSpPr>
        <p:spPr>
          <a:xfrm>
            <a:off x="251392" y="1033825"/>
            <a:ext cx="3320863" cy="261610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FA8C9C8-A7C2-43F7-B804-3397739FDEBD}"/>
              </a:ext>
            </a:extLst>
          </p:cNvPr>
          <p:cNvSpPr txBox="1"/>
          <p:nvPr/>
        </p:nvSpPr>
        <p:spPr>
          <a:xfrm>
            <a:off x="1245607" y="3807168"/>
            <a:ext cx="3575051" cy="130292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353192" y="2577430"/>
            <a:ext cx="2504020" cy="2498801"/>
            <a:chOff x="0" y="0"/>
            <a:chExt cx="959626" cy="957625"/>
          </a:xfrm>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17" name="TextBox 13"/>
            <p:cNvSpPr txBox="1"/>
            <p:nvPr/>
          </p:nvSpPr>
          <p:spPr>
            <a:xfrm>
              <a:off x="129277" y="197081"/>
              <a:ext cx="705461"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hiểu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mùi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vị</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nhắc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đến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trong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khổ</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thứ</a:t>
              </a:r>
              <a:r>
                <a:rPr lang="en-US" sz="2000" dirty="0">
                  <a:solidFill>
                    <a:srgbClr val="FFFFFF"/>
                  </a:solidFill>
                  <a:latin typeface="Times New Roman" panose="02020603050405020304" pitchFamily="18" charset="0"/>
                  <a:cs typeface="Times New Roman" panose="02020603050405020304" pitchFamily="18" charset="0"/>
                </a:rPr>
                <a:t> 3 </a:t>
              </a:r>
              <a:r>
                <a:rPr lang="en-US" sz="2000" dirty="0" err="1">
                  <a:solidFill>
                    <a:srgbClr val="FFFFFF"/>
                  </a:solidFill>
                  <a:latin typeface="Times New Roman" panose="02020603050405020304" pitchFamily="18" charset="0"/>
                  <a:cs typeface="Times New Roman" panose="02020603050405020304" pitchFamily="18" charset="0"/>
                </a:rPr>
                <a:t>là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gì</a:t>
              </a:r>
              <a:r>
                <a:rPr lang="en-US" sz="2000" dirty="0">
                  <a:solidFill>
                    <a:srgbClr val="FFFFFF"/>
                  </a:solidFill>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362665" y="2058267"/>
            <a:ext cx="2504020" cy="2498801"/>
            <a:chOff x="0" y="0"/>
            <a:chExt cx="959626" cy="957625"/>
          </a:xfrm>
        </p:grpSpPr>
        <p:sp>
          <p:nvSpPr>
            <p:cNvPr id="23" name="Freeform 15"/>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24" name="TextBox 16"/>
            <p:cNvSpPr txBox="1"/>
            <p:nvPr/>
          </p:nvSpPr>
          <p:spPr>
            <a:xfrm>
              <a:off x="187515" y="228582"/>
              <a:ext cx="585533"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Tìm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những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từ</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ngữ</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hiện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trực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tiếp</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xét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đó</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412794" y="1857075"/>
            <a:ext cx="2599248" cy="2699632"/>
            <a:chOff x="0" y="0"/>
            <a:chExt cx="959626" cy="996687"/>
          </a:xfrm>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solidFill>
              <a:srgbClr val="C4B367"/>
            </a:solidFill>
          </p:spPr>
        </p:sp>
        <p:sp>
          <p:nvSpPr>
            <p:cNvPr id="30" name="TextBox 20"/>
            <p:cNvSpPr txBox="1"/>
            <p:nvPr/>
          </p:nvSpPr>
          <p:spPr>
            <a:xfrm>
              <a:off x="138416" y="226089"/>
              <a:ext cx="669126"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như</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thế</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nào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dành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gia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đất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nước</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127354" y="112000"/>
            <a:ext cx="7146789" cy="369332"/>
            <a:chOff x="-178462" y="1828800"/>
            <a:chExt cx="19060588" cy="984870"/>
          </a:xfrm>
        </p:grpSpPr>
        <p:sp>
          <p:nvSpPr>
            <p:cNvPr id="36" name="Round Same Side Corner Rectangle 3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37" name="TextBox 3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8" name="TextBox 37"/>
            <p:cNvSpPr txBox="1"/>
            <p:nvPr/>
          </p:nvSpPr>
          <p:spPr>
            <a:xfrm>
              <a:off x="2067735" y="1828800"/>
              <a:ext cx="16814391" cy="984870"/>
            </a:xfrm>
            <a:prstGeom prst="rect">
              <a:avLst/>
            </a:prstGeom>
            <a:noFill/>
          </p:spPr>
          <p:txBody>
            <a:bodyPr wrap="square" rtlCol="0">
              <a:spAutoFit/>
            </a:bodyPr>
            <a:lstStyle/>
            <a:p>
              <a:pPr defTabSz="807402">
                <a:defRPr/>
              </a:pPr>
              <a:r>
                <a:rPr lang="vi-VN" b="1" dirty="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9" name="Group 38"/>
          <p:cNvGrpSpPr/>
          <p:nvPr/>
        </p:nvGrpSpPr>
        <p:grpSpPr>
          <a:xfrm>
            <a:off x="179512" y="483518"/>
            <a:ext cx="8964488" cy="395616"/>
            <a:chOff x="644526" y="2766774"/>
            <a:chExt cx="23908414" cy="1054970"/>
          </a:xfrm>
        </p:grpSpPr>
        <p:sp>
          <p:nvSpPr>
            <p:cNvPr id="40" name="TextBox 39"/>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42" name="TextBox 41"/>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 name="Picture 1"/>
          <p:cNvPicPr>
            <a:picLocks noChangeAspect="1"/>
          </p:cNvPicPr>
          <p:nvPr/>
        </p:nvPicPr>
        <p:blipFill>
          <a:blip r:embed="rId3"/>
          <a:stretch>
            <a:fillRect/>
          </a:stretch>
        </p:blipFill>
        <p:spPr>
          <a:xfrm>
            <a:off x="1824278" y="1402047"/>
            <a:ext cx="5654325" cy="1121745"/>
          </a:xfrm>
          <a:prstGeom prst="rect">
            <a:avLst/>
          </a:prstGeom>
        </p:spPr>
      </p:pic>
      <p:sp>
        <p:nvSpPr>
          <p:cNvPr id="43" name="TextBox 42">
            <a:extLst>
              <a:ext uri="{FF2B5EF4-FFF2-40B4-BE49-F238E27FC236}">
                <a16:creationId xmlns:a16="http://schemas.microsoft.com/office/drawing/2014/main" id="{D3A20B75-E4AB-42F5-91D7-AA20FB196F7D}"/>
              </a:ext>
            </a:extLst>
          </p:cNvPr>
          <p:cNvSpPr txBox="1"/>
          <p:nvPr/>
        </p:nvSpPr>
        <p:spPr>
          <a:xfrm>
            <a:off x="548603" y="966587"/>
            <a:ext cx="6912768" cy="483017"/>
          </a:xfrm>
          <a:prstGeom prst="rect">
            <a:avLst/>
          </a:prstGeom>
          <a:noFill/>
        </p:spPr>
        <p:txBody>
          <a:bodyPr wrap="square">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6"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2"/>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à"/>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a:latin typeface="Times New Roman" panose="02020603050405020304" pitchFamily="18" charset="0"/>
                  <a:ea typeface="Calibri" panose="020F0502020204030204" pitchFamily="34" charset="0"/>
                  <a:cs typeface="Times New Roman" panose="02020603050405020304" pitchFamily="18" charset="0"/>
                </a:rPr>
                <a: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0"/>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4" name="Rectangle 13"/>
          <p:cNvSpPr/>
          <p:nvPr/>
        </p:nvSpPr>
        <p:spPr>
          <a:xfrm>
            <a:off x="251520" y="411510"/>
            <a:ext cx="6153474" cy="1133965"/>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15" name="Rectangle 14"/>
          <p:cNvSpPr/>
          <p:nvPr/>
        </p:nvSpPr>
        <p:spPr>
          <a:xfrm>
            <a:off x="251520" y="1779662"/>
            <a:ext cx="5400600" cy="2585323"/>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lũ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mẹ</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endParaRPr lang="en-US" sz="1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47266" y="-87664"/>
            <a:ext cx="4817022" cy="1371395"/>
          </a:xfrm>
          <a:prstGeom prst="rect">
            <a:avLst/>
          </a:prstGeom>
        </p:spPr>
      </p:pic>
      <p:graphicFrame>
        <p:nvGraphicFramePr>
          <p:cNvPr id="4" name="Table 10"/>
          <p:cNvGraphicFramePr>
            <a:graphicFrameLocks noGrp="1"/>
          </p:cNvGraphicFramePr>
          <p:nvPr>
            <p:extLst>
              <p:ext uri="{D42A27DB-BD31-4B8C-83A1-F6EECF244321}">
                <p14:modId xmlns:p14="http://schemas.microsoft.com/office/powerpoint/2010/main" val="2296079498"/>
              </p:ext>
            </p:extLst>
          </p:nvPr>
        </p:nvGraphicFramePr>
        <p:xfrm>
          <a:off x="271976" y="987574"/>
          <a:ext cx="8352927" cy="3960440"/>
        </p:xfrm>
        <a:graphic>
          <a:graphicData uri="http://schemas.openxmlformats.org/drawingml/2006/table">
            <a:tbl>
              <a:tblPr/>
              <a:tblGrid>
                <a:gridCol w="105966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3"/>
                    </a:ext>
                  </a:extLst>
                </a:gridCol>
                <a:gridCol w="3456384">
                  <a:extLst>
                    <a:ext uri="{9D8B030D-6E8A-4147-A177-3AD203B41FA5}">
                      <a16:colId xmlns:a16="http://schemas.microsoft.com/office/drawing/2014/main" val="20001"/>
                    </a:ext>
                  </a:extLst>
                </a:gridCol>
                <a:gridCol w="1532623">
                  <a:extLst>
                    <a:ext uri="{9D8B030D-6E8A-4147-A177-3AD203B41FA5}">
                      <a16:colId xmlns:a16="http://schemas.microsoft.com/office/drawing/2014/main" val="20002"/>
                    </a:ext>
                  </a:extLst>
                </a:gridCol>
              </a:tblGrid>
              <a:tr h="778582">
                <a:tc rowSpan="3">
                  <a:txBody>
                    <a:bodyPr/>
                    <a:lstStyle/>
                    <a:p>
                      <a:endParaRPr lang="en-US"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Số</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dòng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có</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gì</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biệt</a:t>
                      </a:r>
                      <a:r>
                        <a:rPr lang="en-US" sz="1800" dirty="0">
                          <a:solidFill>
                            <a:schemeClr val="tx1"/>
                          </a:solidFill>
                          <a:effectLst/>
                          <a:latin typeface="Times New Roman" panose="02020603050405020304" pitchFamily="18" charset="0"/>
                          <a:cs typeface="Times New Roman" panose="02020603050405020304" pitchFamily="18" charset="0"/>
                        </a:rPr>
                        <a:t> so </a:t>
                      </a:r>
                      <a:r>
                        <a:rPr lang="en-US" sz="1800" dirty="0" err="1">
                          <a:solidFill>
                            <a:schemeClr val="tx1"/>
                          </a:solidFill>
                          <a:effectLst/>
                          <a:latin typeface="Times New Roman" panose="02020603050405020304" pitchFamily="18" charset="0"/>
                          <a:cs typeface="Times New Roman" panose="02020603050405020304" pitchFamily="18" charset="0"/>
                        </a:rPr>
                        <a:t>với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trên</a:t>
                      </a:r>
                      <a:r>
                        <a:rPr lang="en-US" sz="1800" dirty="0">
                          <a:solidFill>
                            <a:schemeClr val="tx1"/>
                          </a:solidFill>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pháp</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từ</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nào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Cho </a:t>
                      </a:r>
                      <a:r>
                        <a:rPr lang="en-US" sz="1800" dirty="0" err="1">
                          <a:solidFill>
                            <a:schemeClr val="tx1"/>
                          </a:solidFill>
                          <a:effectLst/>
                          <a:latin typeface="Times New Roman" panose="02020603050405020304" pitchFamily="18" charset="0"/>
                          <a:cs typeface="Times New Roman" panose="02020603050405020304" pitchFamily="18" charset="0"/>
                        </a:rPr>
                        <a:t>biết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pháp</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từ</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đó</a:t>
                      </a:r>
                      <a:r>
                        <a:rPr lang="en-US" sz="1800" dirty="0">
                          <a:solidFill>
                            <a:schemeClr val="tx1"/>
                          </a:solidFill>
                          <a:effectLst/>
                          <a:latin typeface="Times New Roman" panose="02020603050405020304" pitchFamily="18" charset="0"/>
                          <a:cs typeface="Times New Roman" panose="02020603050405020304" pitchFamily="18" charset="0"/>
                        </a:rPr>
                        <a:t>.</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Dấu</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chấm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cuối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bài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có</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tác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dụng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gì</a:t>
                      </a:r>
                      <a:r>
                        <a:rPr lang="en-US" sz="2000" dirty="0">
                          <a:solidFill>
                            <a:schemeClr val="tx1"/>
                          </a:solidFill>
                          <a:effectLst/>
                          <a:latin typeface="Times New Roman" panose="02020603050405020304" pitchFamily="18" charset="0"/>
                          <a:cs typeface="Times New Roman" panose="02020603050405020304" pitchFamily="18" charset="0"/>
                        </a:rPr>
                        <a:t>? </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3A20B75-E4AB-42F5-91D7-AA20FB196F7D}"/>
              </a:ext>
            </a:extLst>
          </p:cNvPr>
          <p:cNvSpPr txBox="1"/>
          <p:nvPr/>
        </p:nvSpPr>
        <p:spPr>
          <a:xfrm>
            <a:off x="251520" y="339502"/>
            <a:ext cx="6912768" cy="517065"/>
          </a:xfrm>
          <a:prstGeom prst="rect">
            <a:avLst/>
          </a:prstGeom>
          <a:noFill/>
        </p:spPr>
        <p:txBody>
          <a:bodyPr wrap="square">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A8C9C8-A7C2-43F7-B804-3397739FDEBD}"/>
              </a:ext>
            </a:extLst>
          </p:cNvPr>
          <p:cNvSpPr txBox="1"/>
          <p:nvPr/>
        </p:nvSpPr>
        <p:spPr>
          <a:xfrm rot="16200000">
            <a:off x="-1063034" y="2272207"/>
            <a:ext cx="3575051" cy="1149802"/>
          </a:xfrm>
          <a:prstGeom prst="rect">
            <a:avLst/>
          </a:prstGeom>
          <a:noFill/>
        </p:spPr>
        <p:txBody>
          <a:bodyPr wrap="square">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2" y="1154837"/>
            <a:ext cx="1800200" cy="461665"/>
          </a:xfrm>
          <a:prstGeom prst="rect">
            <a:avLst/>
          </a:prstGeom>
        </p:spPr>
        <p:txBody>
          <a:bodyPr wrap="square">
            <a:spAutoFit/>
          </a:bodyPr>
          <a:lstStyle/>
          <a:p>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18" y="3219822"/>
            <a:ext cx="3294112" cy="1708160"/>
          </a:xfrm>
          <a:prstGeom prst="rect">
            <a:avLst/>
          </a:prstGeom>
        </p:spPr>
        <p:txBody>
          <a:bodyPr wrap="square">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7" y="1995686"/>
            <a:ext cx="3294112" cy="1061829"/>
          </a:xfrm>
          <a:prstGeom prst="rect">
            <a:avLst/>
          </a:prstGeom>
        </p:spPr>
        <p:txBody>
          <a:bodyPr wrap="square">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8" y="2139702"/>
            <a:ext cx="1368152" cy="2354491"/>
          </a:xfrm>
          <a:prstGeom prst="rect">
            <a:avLst/>
          </a:prstGeom>
        </p:spPr>
        <p:txBody>
          <a:bodyPr wrap="square">
            <a:spAutoFit/>
          </a:bodyPr>
          <a:lstStyle/>
          <a:p>
            <a:pPr algn="just"/>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0" y="123478"/>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5370" y="3010"/>
            <a:ext cx="5076836" cy="1342210"/>
          </a:xfrm>
          <a:prstGeom prst="rect">
            <a:avLst/>
          </a:prstGeom>
        </p:spPr>
      </p:pic>
      <p:grpSp>
        <p:nvGrpSpPr>
          <p:cNvPr id="6" name="Group 5"/>
          <p:cNvGrpSpPr/>
          <p:nvPr/>
        </p:nvGrpSpPr>
        <p:grpSpPr>
          <a:xfrm>
            <a:off x="5508104" y="771550"/>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Người</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mẹ</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2" y="2133532"/>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Đất</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nước</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6" y="2133532"/>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Quê</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hương</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6" y="1286963"/>
            <a:ext cx="3952867" cy="2819041"/>
          </a:xfrm>
          <a:prstGeom prst="rect">
            <a:avLst/>
          </a:prstGeom>
        </p:spPr>
        <p:txBody>
          <a:bodyPr wrap="square">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754326"/>
          </a:xfrm>
          <a:prstGeom prst="rect">
            <a:avLst/>
          </a:prstGeom>
        </p:spPr>
        <p:txBody>
          <a:bodyPr wrap="square">
            <a:spAutoFit/>
          </a:bodyPr>
          <a:lstStyle/>
          <a:p>
            <a:pPr algn="ct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0" y="997748"/>
            <a:ext cx="2010074"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7" y="970849"/>
            <a:ext cx="2423281"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084168" y="3691828"/>
            <a:ext cx="2448272"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179616" y="3637917"/>
            <a:ext cx="2256926" cy="1089529"/>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419124"/>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6012160" cy="4104456"/>
          </a:xfrm>
          <a:prstGeom prst="rect">
            <a:avLst/>
          </a:prstGeom>
        </p:spPr>
      </p:pic>
      <p:pic>
        <p:nvPicPr>
          <p:cNvPr id="3" name="Picture 2"/>
          <p:cNvPicPr>
            <a:picLocks noChangeAspect="1"/>
          </p:cNvPicPr>
          <p:nvPr/>
        </p:nvPicPr>
        <p:blipFill>
          <a:blip r:embed="rId4"/>
          <a:stretch>
            <a:fillRect/>
          </a:stretch>
        </p:blipFill>
        <p:spPr>
          <a:xfrm>
            <a:off x="5940152" y="964334"/>
            <a:ext cx="3419872" cy="2615528"/>
          </a:xfrm>
          <a:prstGeom prst="rect">
            <a:avLst/>
          </a:prstGeom>
        </p:spPr>
      </p:pic>
      <p:sp>
        <p:nvSpPr>
          <p:cNvPr id="8" name="TextBox 7"/>
          <p:cNvSpPr txBox="1"/>
          <p:nvPr/>
        </p:nvSpPr>
        <p:spPr>
          <a:xfrm>
            <a:off x="6720613" y="3579862"/>
            <a:ext cx="263941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669039" y="727586"/>
            <a:ext cx="3298811" cy="1207803"/>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6" name="Rectangle 15"/>
          <p:cNvSpPr/>
          <p:nvPr/>
        </p:nvSpPr>
        <p:spPr>
          <a:xfrm>
            <a:off x="179512" y="1709840"/>
            <a:ext cx="4320480" cy="2862322"/>
          </a:xfrm>
          <a:prstGeom prst="rect">
            <a:avLst/>
          </a:prstGeom>
        </p:spPr>
        <p:txBody>
          <a:bodyPr wrap="square">
            <a:spAutoFit/>
          </a:bodyPr>
          <a:lstStyle/>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1" y="1851670"/>
            <a:ext cx="3090255" cy="3270526"/>
          </a:xfrm>
          <a:prstGeom prst="rect">
            <a:avLst/>
          </a:prstGeom>
        </p:spPr>
      </p:pic>
      <p:sp>
        <p:nvSpPr>
          <p:cNvPr id="48" name="Cloud Callout 47"/>
          <p:cNvSpPr/>
          <p:nvPr/>
        </p:nvSpPr>
        <p:spPr>
          <a:xfrm>
            <a:off x="1259633" y="555526"/>
            <a:ext cx="3096344" cy="22779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511661" y="983512"/>
            <a:ext cx="2592288" cy="1421928"/>
          </a:xfrm>
          <a:prstGeom prst="rect">
            <a:avLst/>
          </a:prstGeom>
        </p:spPr>
        <p:txBody>
          <a:bodyPr wrap="square">
            <a:spAutoFit/>
          </a:bodyPr>
          <a:lstStyle/>
          <a:p>
            <a:pPr algn="ctr" defTabSz="1833563">
              <a:lnSpc>
                <a:spcPct val="90000"/>
              </a:lnSpc>
              <a:spcBef>
                <a:spcPct val="0"/>
              </a:spcBef>
              <a:spcAft>
                <a:spcPct val="35000"/>
              </a:spcAft>
            </a:pPr>
            <a:r>
              <a:rPr lang="en-US" sz="2400" dirty="0">
                <a:solidFill>
                  <a:srgbClr val="FF0000"/>
                </a:solidFill>
                <a:latin typeface="Times New Roman" panose="02020603050405020304" pitchFamily="18" charset="0"/>
                <a:cs typeface="Times New Roman" panose="02020603050405020304" pitchFamily="18" charset="0"/>
              </a:rPr>
              <a:t>Theo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5" name="Freeform: Shape 7">
            <a:extLst>
              <a:ext uri="{FF2B5EF4-FFF2-40B4-BE49-F238E27FC236}">
                <a16:creationId xmlns:a16="http://schemas.microsoft.com/office/drawing/2014/main" id="{65B59412-B941-D8B3-66C9-759B26FC09CE}"/>
              </a:ext>
            </a:extLst>
          </p:cNvPr>
          <p:cNvSpPr/>
          <p:nvPr/>
        </p:nvSpPr>
        <p:spPr>
          <a:xfrm>
            <a:off x="4594701" y="339502"/>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70" tIns="167640" rIns="293370" bIns="167640" numCol="1" spcCol="1270" anchor="ctr" anchorCtr="0">
            <a:noAutofit/>
          </a:bodyPr>
          <a:lstStyle/>
          <a:p>
            <a:pPr algn="ctr" defTabSz="183356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6" name="Freeform: Shape 8">
            <a:extLst>
              <a:ext uri="{FF2B5EF4-FFF2-40B4-BE49-F238E27FC236}">
                <a16:creationId xmlns:a16="http://schemas.microsoft.com/office/drawing/2014/main" id="{917E07E6-18FE-864A-44ED-BAB3D63DC229}"/>
              </a:ext>
            </a:extLst>
          </p:cNvPr>
          <p:cNvSpPr/>
          <p:nvPr/>
        </p:nvSpPr>
        <p:spPr>
          <a:xfrm>
            <a:off x="4594701" y="1563638"/>
            <a:ext cx="3888432" cy="3312368"/>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28" tIns="220028" rIns="293370" bIns="330041" numCol="1" spcCol="1270" anchor="t" anchorCtr="0">
            <a:noAutofit/>
          </a:bodyPr>
          <a:lstStyle/>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1"/>
            <a:ext cx="6912768" cy="1015663"/>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4" y="627534"/>
            <a:ext cx="8568952" cy="4401205"/>
          </a:xfrm>
          <a:prstGeom prst="rect">
            <a:avLst/>
          </a:prstGeom>
          <a:solidFill>
            <a:srgbClr val="FFFFFF">
              <a:alpha val="96863"/>
            </a:srgbClr>
          </a:solidFill>
        </p:spPr>
        <p:txBody>
          <a:bodyPr wrap="square">
            <a:spAutoFit/>
          </a:bodyPr>
          <a:lstStyle/>
          <a:p>
            <a:pPr algn="just"/>
            <a:r>
              <a:rPr lang="en-US" sz="2000" dirty="0">
                <a:solidFill>
                  <a:srgbClr val="001A33"/>
                </a:solidFill>
                <a:latin typeface="+mj-lt"/>
              </a:rPr>
              <a:t>      </a:t>
            </a:r>
            <a:r>
              <a:rPr lang="vi-VN" sz="2000" dirty="0">
                <a:solidFill>
                  <a:srgbClr val="001A33"/>
                </a:solidFill>
                <a:latin typeface="+mj-lt"/>
              </a:rPr>
              <a:t>Viết về mẹ, có biết bao bài thơ thật ấm áp, xúc động, nhưng đến khi đọc Gặp lá cơm nếp 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nếp.</a:t>
            </a:r>
            <a:r>
              <a:rPr lang="en-US" sz="2000" dirty="0">
                <a:solidFill>
                  <a:srgbClr val="001A33"/>
                </a:solidFill>
                <a:latin typeface="+mj-lt"/>
              </a:rPr>
              <a:t> </a:t>
            </a:r>
            <a:r>
              <a:rPr lang="vi-VN" sz="2000" dirty="0">
                <a:solidFill>
                  <a:srgbClr val="001A33"/>
                </a:solidFill>
                <a:latin typeface="+mj-lt"/>
              </a:rPr>
              <a:t>Hương 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lính!</a:t>
            </a:r>
            <a:endParaRPr lang="vi-VN" sz="2000" b="0" i="0" dirty="0">
              <a:solidFill>
                <a:srgbClr val="001A33"/>
              </a:solidFill>
              <a:effectLst/>
              <a:latin typeface="+mj-lt"/>
            </a:endParaRPr>
          </a:p>
        </p:txBody>
      </p:sp>
      <p:sp>
        <p:nvSpPr>
          <p:cNvPr id="5" name="Rectangle 4"/>
          <p:cNvSpPr/>
          <p:nvPr/>
        </p:nvSpPr>
        <p:spPr>
          <a:xfrm>
            <a:off x="1907704"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691390" y="58267"/>
            <a:ext cx="5761219" cy="749873"/>
          </a:xfrm>
          <a:prstGeom prst="rect">
            <a:avLst/>
          </a:prstGeom>
        </p:spPr>
      </p:pic>
    </p:spTree>
    <p:extLst>
      <p:ext uri="{BB962C8B-B14F-4D97-AF65-F5344CB8AC3E}">
        <p14:creationId xmlns:p14="http://schemas.microsoft.com/office/powerpoint/2010/main" val="23330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2"/>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19"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5" name="Isosceles Triangle 3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6" name="Isosceles Triangle 3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7" name="Isosceles Triangle 3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8" name="Isosceles Triangle 3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9" name="Isosceles Triangle 3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0" name="Isosceles Triangle 3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Isosceles Triangle 4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4" name="Isosceles Triangle 4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5" name="Isosceles Triangle 4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6" name="Isosceles Triangle 4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Heart 54">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68"/>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4373713"/>
            <a:ext cx="390293" cy="424931"/>
          </a:xfrm>
          <a:prstGeom prst="rect">
            <a:avLst/>
          </a:prstGeom>
        </p:spPr>
      </p:pic>
      <p:sp>
        <p:nvSpPr>
          <p:cNvPr id="8" name="Rectangle 7"/>
          <p:cNvSpPr/>
          <p:nvPr/>
        </p:nvSpPr>
        <p:spPr>
          <a:xfrm>
            <a:off x="832665"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8853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022014"/>
            <a:ext cx="603557" cy="530398"/>
          </a:xfrm>
          <a:prstGeom prst="rect">
            <a:avLst/>
          </a:prstGeom>
        </p:spPr>
      </p:pic>
      <p:sp>
        <p:nvSpPr>
          <p:cNvPr id="16" name="Cloud 15">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78"/>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7"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88" y="4305944"/>
            <a:ext cx="390293" cy="485167"/>
          </a:xfrm>
          <a:prstGeom prst="rect">
            <a:avLst/>
          </a:prstGeom>
        </p:spPr>
      </p:pic>
      <p:sp>
        <p:nvSpPr>
          <p:cNvPr id="8" name="Rectangle 7"/>
          <p:cNvSpPr/>
          <p:nvPr/>
        </p:nvSpPr>
        <p:spPr>
          <a:xfrm>
            <a:off x="777969" y="1581969"/>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0" y="1593645"/>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6"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5" y="2847896"/>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1"/>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4"/>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4"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4" y="1911535"/>
            <a:ext cx="603557" cy="551290"/>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412274"/>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415415"/>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0"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3"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7" name="Rounded Rectangle 36"/>
          <p:cNvSpPr/>
          <p:nvPr/>
        </p:nvSpPr>
        <p:spPr>
          <a:xfrm>
            <a:off x="232186" y="356922"/>
            <a:ext cx="5185970"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572942"/>
            <a:ext cx="3300575" cy="396451"/>
            <a:chOff x="2840539" y="3818711"/>
            <a:chExt cx="9586088"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586088" cy="989709"/>
              <a:chOff x="2840539" y="3733800"/>
              <a:chExt cx="9586088"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6439782"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TÌM 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806839"/>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TÌM HIỂU VĂN BẢN</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507854"/>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944334"/>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giả</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phẩm</a:t>
            </a:r>
            <a:endParaRPr lang="vi-VN" b="1" i="1" dirty="0">
              <a:solidFill>
                <a:srgbClr val="FFFFFF"/>
              </a:solidFill>
              <a:latin typeface="Times New Roman" pitchFamily="18" charset="0"/>
              <a:cs typeface="Times New Roman" pitchFamily="18" charset="0"/>
            </a:endParaRPr>
          </a:p>
        </p:txBody>
      </p:sp>
      <p:sp>
        <p:nvSpPr>
          <p:cNvPr id="32" name="Rectangle 31"/>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Nghệ</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thuật</a:t>
            </a:r>
            <a:endParaRPr lang="en-US" b="1" i="1" dirty="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3" name="Rectangle 32"/>
          <p:cNvSpPr/>
          <p:nvPr/>
        </p:nvSpPr>
        <p:spPr>
          <a:xfrm>
            <a:off x="441972" y="3085613"/>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a:latin typeface="Times New Roman" pitchFamily="18" charset="0"/>
                <a:cs typeface="Times New Roman" pitchFamily="18" charset="0"/>
              </a:rPr>
              <a:t>3. Tình cảm của </a:t>
            </a:r>
            <a:r>
              <a:rPr lang="en-US" b="1" i="1" dirty="0">
                <a:latin typeface="Times New Roman" pitchFamily="18" charset="0"/>
                <a:cs typeface="Times New Roman" pitchFamily="18" charset="0"/>
              </a:rPr>
              <a:t>con </a:t>
            </a:r>
            <a:r>
              <a:rPr lang="en-US" b="1" i="1" dirty="0" err="1">
                <a:latin typeface="Times New Roman" pitchFamily="18" charset="0"/>
                <a:cs typeface="Times New Roman" pitchFamily="18" charset="0"/>
              </a:rPr>
              <a:t>dành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mẹ</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và</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quê</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4" name="Rectangle 33"/>
          <p:cNvSpPr/>
          <p:nvPr/>
        </p:nvSpPr>
        <p:spPr>
          <a:xfrm>
            <a:off x="441972" y="2676179"/>
            <a:ext cx="6610064" cy="278225"/>
          </a:xfrm>
          <a:prstGeom prst="rect">
            <a:avLst/>
          </a:prstGeom>
        </p:spPr>
        <p:txBody>
          <a:bodyPr wrap="square" lIns="34238" tIns="17117" rIns="34238" bIns="17117">
            <a:spAutoFit/>
          </a:bodyPr>
          <a:lstStyle/>
          <a:p>
            <a:pPr marL="0" lvl="1" defTabSz="814005">
              <a:lnSpc>
                <a:spcPts val="1875"/>
              </a:lnSpc>
            </a:pPr>
            <a:r>
              <a:rPr lang="vi-VN" b="1" i="1" dirty="0">
                <a:latin typeface="Times New Roman" pitchFamily="18" charset="0"/>
                <a:cs typeface="Times New Roman" pitchFamily="18" charset="0"/>
              </a:rPr>
              <a:t>2. Hình ảnh người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mẹ</a:t>
            </a:r>
            <a:r>
              <a:rPr lang="en-US" b="1" i="1" dirty="0">
                <a:latin typeface="Times New Roman" pitchFamily="18" charset="0"/>
                <a:cs typeface="Times New Roman" pitchFamily="18" charset="0"/>
              </a:rPr>
              <a:t> qua </a:t>
            </a:r>
            <a:r>
              <a:rPr lang="en-US" b="1" i="1" dirty="0" err="1">
                <a:latin typeface="Times New Roman" pitchFamily="18" charset="0"/>
                <a:cs typeface="Times New Roman" pitchFamily="18" charset="0"/>
              </a:rPr>
              <a:t>kí</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ức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con</a:t>
            </a:r>
          </a:p>
        </p:txBody>
      </p:sp>
      <p:sp>
        <p:nvSpPr>
          <p:cNvPr id="36" name="Rectangle 35"/>
          <p:cNvSpPr/>
          <p:nvPr/>
        </p:nvSpPr>
        <p:spPr>
          <a:xfrm>
            <a:off x="481083" y="2252773"/>
            <a:ext cx="6610064" cy="278225"/>
          </a:xfrm>
          <a:prstGeom prst="rect">
            <a:avLst/>
          </a:prstGeom>
        </p:spPr>
        <p:txBody>
          <a:bodyPr wrap="square" lIns="34238" tIns="17117" rIns="34238" bIns="17117">
            <a:spAutoFit/>
          </a:bodyPr>
          <a:lstStyle/>
          <a:p>
            <a:pPr marL="0" lvl="1" defTabSz="814005">
              <a:lnSpc>
                <a:spcPts val="1875"/>
              </a:lnSpc>
            </a:pPr>
            <a:r>
              <a:rPr lang="vi-VN" b="1" i="1" dirty="0">
                <a:latin typeface="Times New Roman" pitchFamily="18" charset="0"/>
                <a:cs typeface="Times New Roman" pitchFamily="18" charset="0"/>
              </a:rPr>
              <a:t>1. Tìm hiểu về đặc điểm thơ 4 chữ trong </a:t>
            </a:r>
            <a:r>
              <a:rPr lang="en-US" b="1" i="1" dirty="0" err="1">
                <a:latin typeface="Times New Roman" pitchFamily="18" charset="0"/>
                <a:cs typeface="Times New Roman" pitchFamily="18" charset="0"/>
              </a:rPr>
              <a:t>văn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bản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16264428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9" name="Snip Diagonal Corner Rectangle 58"/>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1" y="1611782"/>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nghèo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tảo</a:t>
            </a:r>
            <a:r>
              <a:rPr lang="en-US" sz="2000" dirty="0">
                <a:solidFill>
                  <a:prstClr val="black"/>
                </a:solidFill>
                <a:latin typeface="Times New Roman" panose="02020603050405020304" pitchFamily="18" charset="0"/>
                <a:cs typeface="Times New Roman" panose="02020603050405020304" pitchFamily="18" charset="0"/>
              </a:rPr>
              <a:t>, lam </a:t>
            </a:r>
            <a:r>
              <a:rPr lang="en-US" sz="2000" dirty="0" err="1">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7" y="1614924"/>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B. </a:t>
            </a:r>
            <a:r>
              <a:rPr lang="vi-VN" sz="2000" dirty="0">
                <a:solidFill>
                  <a:prstClr val="black"/>
                </a:solidFill>
                <a:latin typeface="Times New Roman" panose="02020603050405020304" pitchFamily="18" charset="0"/>
                <a:cs typeface="Times New Roman" panose="02020603050405020304" pitchFamily="18" charset="0"/>
              </a:rPr>
              <a:t>Ngườ</a:t>
            </a:r>
            <a:r>
              <a:rPr lang="en-US" sz="2000" dirty="0" err="1">
                <a:solidFill>
                  <a:prstClr val="black"/>
                </a:solidFill>
                <a:latin typeface="Times New Roman" panose="02020603050405020304" pitchFamily="18" charset="0"/>
                <a:cs typeface="Times New Roman" panose="02020603050405020304" pitchFamily="18" charset="0"/>
              </a:rPr>
              <a:t>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thương</a:t>
            </a:r>
            <a:r>
              <a:rPr lang="vi-VN" sz="2000" dirty="0">
                <a:solidFill>
                  <a:prstClr val="black"/>
                </a:solidFill>
                <a:latin typeface="Times New Roman" panose="02020603050405020304" pitchFamily="18" charset="0"/>
                <a:cs typeface="Times New Roman" panose="02020603050405020304" pitchFamily="18" charset="0"/>
              </a:rPr>
              <a:t>. </a:t>
            </a:r>
          </a:p>
        </p:txBody>
      </p:sp>
      <p:sp>
        <p:nvSpPr>
          <p:cNvPr id="64" name="Rectangle 63"/>
          <p:cNvSpPr/>
          <p:nvPr/>
        </p:nvSpPr>
        <p:spPr>
          <a:xfrm>
            <a:off x="815541" y="2601099"/>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5" y="2601100"/>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829286"/>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1" y="2857263"/>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6" y="2889071"/>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1"/>
            <a:ext cx="549444" cy="482845"/>
          </a:xfrm>
          <a:prstGeom prst="rect">
            <a:avLst/>
          </a:prstGeom>
        </p:spPr>
      </p:pic>
      <p:sp>
        <p:nvSpPr>
          <p:cNvPr id="71" name="Cloud 70">
            <a:hlinkClick r:id="rId11"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23202" y="200551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62741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05682" y="786320"/>
            <a:ext cx="4926465" cy="3970318"/>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1346" y="426301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9" y="10512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13945" y="869359"/>
            <a:ext cx="4926465"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người đi tới biển</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Dấu chân qua trảng cỏ</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ngọn sóng mặt trời</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0" y="2623685"/>
            <a:ext cx="1492133" cy="2208231"/>
          </a:xfrm>
          <a:prstGeom prst="rect">
            <a:avLst/>
          </a:prstGeom>
        </p:spPr>
      </p:pic>
      <p:pic>
        <p:nvPicPr>
          <p:cNvPr id="12" name="Picture 11"/>
          <p:cNvPicPr>
            <a:picLocks noChangeAspect="1"/>
          </p:cNvPicPr>
          <p:nvPr/>
        </p:nvPicPr>
        <p:blipFill>
          <a:blip r:embed="rId5"/>
          <a:stretch>
            <a:fillRect/>
          </a:stretch>
        </p:blipFill>
        <p:spPr>
          <a:xfrm>
            <a:off x="6598907" y="2623684"/>
            <a:ext cx="1563223" cy="2208231"/>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267494"/>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56730" y="2571750"/>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267494"/>
            <a:ext cx="33208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4885088" y="2550718"/>
            <a:ext cx="3575051" cy="1044388"/>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6200000">
            <a:off x="-1744273" y="1840150"/>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Tree>
    <p:extLst>
      <p:ext uri="{BB962C8B-B14F-4D97-AF65-F5344CB8AC3E}">
        <p14:creationId xmlns:p14="http://schemas.microsoft.com/office/powerpoint/2010/main" val="3468052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7" y="1752019"/>
            <a:ext cx="3600400" cy="2946709"/>
          </a:xfrm>
          <a:prstGeom prst="rect">
            <a:avLst/>
          </a:prstGeom>
        </p:spPr>
      </p:pic>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4779087"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4"/>
          <a:stretch>
            <a:fillRect/>
          </a:stretch>
        </p:blipFill>
        <p:spPr>
          <a:xfrm>
            <a:off x="2123728" y="1132030"/>
            <a:ext cx="5076836" cy="1342210"/>
          </a:xfrm>
          <a:prstGeom prst="rect">
            <a:avLst/>
          </a:prstGeom>
        </p:spPr>
      </p:pic>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XUẤT XỨ</a:t>
              </a: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THỂ LOẠI</a:t>
              </a: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a:latin typeface="Times New Roman" panose="02020603050405020304" pitchFamily="18" charset="0"/>
                  <a:cs typeface="Times New Roman" panose="02020603050405020304" pitchFamily="18" charset="0"/>
                </a:rPr>
                <a:t>PTBĐ</a:t>
              </a: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BỐ CỤC</a:t>
              </a: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sp>
        <p:nvSpPr>
          <p:cNvPr id="44" name="TextBox 43"/>
          <p:cNvSpPr txBox="1"/>
          <p:nvPr/>
        </p:nvSpPr>
        <p:spPr>
          <a:xfrm>
            <a:off x="268330" y="833864"/>
            <a:ext cx="3498509" cy="830997"/>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In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tràng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cỏ</a:t>
            </a:r>
            <a:r>
              <a:rPr lang="en-US" sz="2400" i="1" dirty="0">
                <a:latin typeface="Times New Roman" panose="02020603050405020304" pitchFamily="18" charset="0"/>
                <a:cs typeface="Times New Roman" panose="02020603050405020304" pitchFamily="18" charset="0"/>
              </a:rPr>
              <a:t>” -2015</a:t>
            </a:r>
          </a:p>
        </p:txBody>
      </p:sp>
      <p:sp>
        <p:nvSpPr>
          <p:cNvPr id="45" name="TextBox 44"/>
          <p:cNvSpPr txBox="1"/>
          <p:nvPr/>
        </p:nvSpPr>
        <p:spPr>
          <a:xfrm>
            <a:off x="5429931" y="3677965"/>
            <a:ext cx="4432190"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endParaRPr lang="en-US" sz="2400" i="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5629802" y="1536082"/>
            <a:ext cx="4032448"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5 </a:t>
            </a:r>
            <a:r>
              <a:rPr lang="en-US" sz="2400" i="1" dirty="0" err="1">
                <a:latin typeface="Times New Roman" panose="02020603050405020304" pitchFamily="18" charset="0"/>
                <a:cs typeface="Times New Roman" panose="02020603050405020304" pitchFamily="18" charset="0"/>
              </a:rPr>
              <a:t>chữ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ngôn</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42619" y="3002134"/>
            <a:ext cx="1561228"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2 </a:t>
            </a:r>
            <a:r>
              <a:rPr lang="en-US" sz="2400" i="1" dirty="0" err="1">
                <a:latin typeface="Times New Roman" panose="02020603050405020304" pitchFamily="18" charset="0"/>
                <a:cs typeface="Times New Roman" panose="02020603050405020304" pitchFamily="18" charset="0"/>
              </a:rPr>
              <a:t>phần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2256</TotalTime>
  <Words>2616</Words>
  <Application>Microsoft Office PowerPoint</Application>
  <PresentationFormat>On-screen Show (16:9)</PresentationFormat>
  <Paragraphs>342</Paragraphs>
  <Slides>40</Slides>
  <Notes>36</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40</vt:i4>
      </vt:variant>
    </vt:vector>
  </HeadingPairs>
  <TitlesOfParts>
    <vt:vector size="56" baseType="lpstr">
      <vt:lpstr>宋体</vt:lpstr>
      <vt:lpstr>#9Slide03 Arima Madurai</vt:lpstr>
      <vt:lpstr>#9Slide03 Arima Madurai Black</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tran.anh981219@gmail.com</cp:lastModifiedBy>
  <cp:revision>395</cp:revision>
  <dcterms:created xsi:type="dcterms:W3CDTF">2021-08-18T15:50:38Z</dcterms:created>
  <dcterms:modified xsi:type="dcterms:W3CDTF">2024-12-20T13:33:13Z</dcterms:modified>
</cp:coreProperties>
</file>