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77" r:id="rId2"/>
    <p:sldId id="256" r:id="rId3"/>
    <p:sldId id="379" r:id="rId4"/>
    <p:sldId id="279" r:id="rId5"/>
    <p:sldId id="316" r:id="rId6"/>
    <p:sldId id="347" r:id="rId7"/>
    <p:sldId id="348" r:id="rId8"/>
    <p:sldId id="364" r:id="rId9"/>
    <p:sldId id="365" r:id="rId10"/>
    <p:sldId id="283" r:id="rId11"/>
    <p:sldId id="359" r:id="rId12"/>
    <p:sldId id="380" r:id="rId13"/>
    <p:sldId id="298" r:id="rId14"/>
    <p:sldId id="327" r:id="rId15"/>
    <p:sldId id="325" r:id="rId16"/>
    <p:sldId id="313" r:id="rId17"/>
    <p:sldId id="314" r:id="rId18"/>
    <p:sldId id="330" r:id="rId19"/>
    <p:sldId id="3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660"/>
              </p:ext>
            </p:extLst>
          </p:nvPr>
        </p:nvGraphicFramePr>
        <p:xfrm>
          <a:off x="1333500" y="1467485"/>
          <a:ext cx="9739630" cy="3845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maɪər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 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thờ</a:t>
                      </a:r>
                      <a:r>
                        <a:rPr lang="en-US" sz="24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cúng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cảnh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63219" y="2063797"/>
            <a:ext cx="6311372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>
                <a:sym typeface="+mn-ea"/>
              </a:rPr>
              <a:t>- Can you guess the places that the picture show?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3305175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57" y="1888772"/>
            <a:ext cx="457200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92480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80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354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55" y="1475709"/>
            <a:ext cx="11482027" cy="534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 </a:t>
            </a:r>
            <a:r>
              <a:rPr lang="en-US" sz="2200" smtClean="0"/>
              <a:t>Yeah </a:t>
            </a:r>
            <a:r>
              <a:rPr lang="en-US" sz="2200"/>
              <a:t>... She’s my cousin. She’s at Sa </a:t>
            </a:r>
            <a:r>
              <a:rPr lang="en-US" sz="2200" smtClean="0"/>
              <a:t>Dec </a:t>
            </a:r>
            <a:r>
              <a:rPr lang="en-US" sz="2200" smtClean="0"/>
              <a:t>Flower </a:t>
            </a:r>
            <a:r>
              <a:rPr lang="en-US" sz="2200" smtClean="0"/>
              <a:t>Village</a:t>
            </a:r>
            <a:r>
              <a:rPr lang="en-US" sz="2200"/>
              <a:t>. Tet is coming soon, so many people visit </a:t>
            </a:r>
            <a:r>
              <a:rPr lang="en-US" sz="2200" smtClean="0"/>
              <a:t>flower villages </a:t>
            </a:r>
            <a:r>
              <a:rPr lang="en-US" sz="220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Oh</a:t>
            </a:r>
            <a:r>
              <a:rPr lang="en-US" sz="2200"/>
              <a:t>, I’m fond of admiring the flowers. </a:t>
            </a:r>
            <a:r>
              <a:rPr lang="en-US" sz="2200" smtClean="0"/>
              <a:t>Does your family </a:t>
            </a:r>
            <a:r>
              <a:rPr lang="en-US" sz="220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</a:t>
            </a:r>
            <a:r>
              <a:rPr lang="en-US" sz="2200" smtClean="0"/>
              <a:t>Yes</a:t>
            </a:r>
            <a:r>
              <a:rPr lang="en-US" sz="2200"/>
              <a:t>, we do. We usually visit nhat Tan </a:t>
            </a:r>
            <a:r>
              <a:rPr lang="en-US" sz="2200" smtClean="0"/>
              <a:t>Village to </a:t>
            </a:r>
            <a:r>
              <a:rPr lang="en-US" sz="220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 see flowers and ornamental </a:t>
            </a:r>
            <a:r>
              <a:rPr lang="en-US" sz="2200" smtClean="0"/>
              <a:t>trees everywhere </a:t>
            </a:r>
            <a:r>
              <a:rPr lang="en-US" sz="220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We, Vietnamese, use plants and </a:t>
            </a:r>
            <a:r>
              <a:rPr lang="en-US" sz="2200" smtClean="0"/>
              <a:t>flowers for </a:t>
            </a:r>
            <a:r>
              <a:rPr lang="en-US" sz="2200"/>
              <a:t>decorations and for oﬀerings. They are </a:t>
            </a:r>
            <a:r>
              <a:rPr lang="en-US" sz="2200" smtClean="0"/>
              <a:t>an important </a:t>
            </a:r>
            <a:r>
              <a:rPr lang="en-US" sz="2200"/>
              <a:t>part of our Tet tradition.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And </a:t>
            </a:r>
            <a:r>
              <a:rPr lang="en-US" sz="220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Well, it’s actually a bamboo </a:t>
            </a:r>
            <a:r>
              <a:rPr lang="en-US" sz="2200" smtClean="0"/>
              <a:t>pole. People </a:t>
            </a:r>
            <a:r>
              <a:rPr lang="en-US" sz="2200"/>
              <a:t>place it in the yard of </a:t>
            </a:r>
            <a:r>
              <a:rPr lang="en-US" sz="2200" smtClean="0"/>
              <a:t>the communal </a:t>
            </a:r>
            <a:r>
              <a:rPr lang="en-US" sz="2200"/>
              <a:t>house. They hang </a:t>
            </a:r>
            <a:r>
              <a:rPr lang="en-US" sz="2200" smtClean="0"/>
              <a:t>decorative items </a:t>
            </a:r>
            <a:r>
              <a:rPr lang="en-US" sz="2200"/>
              <a:t>like small bells and lanterns on </a:t>
            </a:r>
            <a:r>
              <a:rPr lang="en-US" sz="2200" smtClean="0"/>
              <a:t>it. They </a:t>
            </a:r>
            <a:r>
              <a:rPr lang="en-US" sz="2200"/>
              <a:t>want to chase away bad luck </a:t>
            </a:r>
            <a:r>
              <a:rPr lang="en-US" sz="2200" smtClean="0"/>
              <a:t>and pray </a:t>
            </a:r>
            <a:r>
              <a:rPr lang="en-US" sz="220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Interesting! I didn’t know that.</a:t>
            </a:r>
            <a:endParaRPr lang="en-US" sz="2200" dirty="0"/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1077" y="872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25483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54831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521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60936"/>
              </p:ext>
            </p:extLst>
          </p:nvPr>
        </p:nvGraphicFramePr>
        <p:xfrm>
          <a:off x="389944" y="1860077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12" y="2627669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3596474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4385092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881" y="5191965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59782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26417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Trang’s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648" y="5102046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027" y="1085923"/>
            <a:ext cx="76282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7931D"/>
                </a:solidFill>
              </a:rPr>
              <a:t>1.</a:t>
            </a:r>
            <a:r>
              <a:rPr lang="en-US" sz="3200" smtClean="0"/>
              <a:t> The </a:t>
            </a:r>
            <a:r>
              <a:rPr lang="en-US" sz="3200"/>
              <a:t>British decorate their Christmas </a:t>
            </a:r>
            <a:r>
              <a:rPr lang="en-US" sz="3200" smtClean="0"/>
              <a:t>trees and </a:t>
            </a:r>
            <a:r>
              <a:rPr lang="en-US" sz="3200"/>
              <a:t>______ presents under them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2.</a:t>
            </a:r>
            <a:r>
              <a:rPr lang="en-US" sz="3200"/>
              <a:t> Tom likes to ______ the view from the hill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3.</a:t>
            </a:r>
            <a:r>
              <a:rPr lang="en-US" sz="3200"/>
              <a:t> In many cultures, knocking on wood is </a:t>
            </a:r>
            <a:r>
              <a:rPr lang="en-US" sz="3200" smtClean="0"/>
              <a:t>a way </a:t>
            </a:r>
            <a:r>
              <a:rPr lang="en-US" sz="3200"/>
              <a:t>to ______ away bad spirits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4.</a:t>
            </a:r>
            <a:r>
              <a:rPr lang="en-US" sz="3200"/>
              <a:t> Many Asians go to Buddhist temples </a:t>
            </a:r>
            <a:r>
              <a:rPr lang="en-US" sz="3200" smtClean="0"/>
              <a:t>to ______ </a:t>
            </a:r>
            <a:r>
              <a:rPr lang="en-US" sz="320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895933" y="3905587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067" y="173266"/>
            <a:ext cx="63533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7451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8659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7609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8559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500508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5600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38097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164568"/>
            <a:ext cx="10916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</a:t>
            </a:r>
            <a:r>
              <a:rPr lang="en-US" sz="3200"/>
              <a:t>Tet </a:t>
            </a:r>
            <a:r>
              <a:rPr lang="en-US" sz="3200" smtClean="0"/>
              <a:t>holiday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01" y="2435577"/>
            <a:ext cx="814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200"/>
              <a:t>- </a:t>
            </a:r>
            <a:r>
              <a:rPr lang="en-US" sz="3200" smtClean="0"/>
              <a:t>Practise </a:t>
            </a:r>
            <a:r>
              <a:rPr lang="en-US" sz="3200"/>
              <a:t>talking about Tet Holiday.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" name="Picture 2" descr="flat-tet-background_23-2149252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75255"/>
            <a:ext cx="5923915" cy="3948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</a:t>
            </a:r>
            <a:r>
              <a:rPr lang="en-US" sz="3200" b="1" smtClean="0">
                <a:solidFill>
                  <a:srgbClr val="E0702A"/>
                </a:solidFill>
              </a:rPr>
              <a:t>is </a:t>
            </a:r>
            <a:r>
              <a:rPr lang="en-US" sz="3200" b="1" smtClean="0">
                <a:solidFill>
                  <a:srgbClr val="E0702A"/>
                </a:solidFill>
              </a:rPr>
              <a:t>coming!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2" y="1366377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17669" y="154379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3370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7669" y="360847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2781" y="46273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FURTHER </a:t>
            </a:r>
            <a:r>
              <a:rPr lang="en-US" b="1" smtClean="0">
                <a:solidFill>
                  <a:schemeClr val="tx1"/>
                </a:solidFill>
              </a:rPr>
              <a:t>PRACTICE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1" y="1543798"/>
            <a:ext cx="617546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Asking 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2" y="2327907"/>
            <a:ext cx="6175461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777" y="3171395"/>
            <a:ext cx="6171995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(True) or F (False).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phrase with the correct pictures.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verbs from the box.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2" y="4646830"/>
            <a:ext cx="617546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 Time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3583" y="1849901"/>
            <a:ext cx="1260660" cy="48714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35626" y="2645852"/>
            <a:ext cx="1260660" cy="9626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3583" y="3909194"/>
            <a:ext cx="1307155" cy="71815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7669" y="549088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35627" y="4928070"/>
            <a:ext cx="1307155" cy="5628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410078"/>
            <a:ext cx="617546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14066" y="1702368"/>
            <a:ext cx="80525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1. Can </a:t>
            </a:r>
            <a:r>
              <a:rPr lang="en-US" sz="3200" dirty="0"/>
              <a:t>you </a:t>
            </a:r>
            <a:r>
              <a:rPr lang="en-US" sz="3200"/>
              <a:t>name </a:t>
            </a:r>
            <a:r>
              <a:rPr lang="en-US" sz="3200" smtClean="0"/>
              <a:t>some </a:t>
            </a:r>
            <a:r>
              <a:rPr lang="en-US" sz="3200"/>
              <a:t>f</a:t>
            </a:r>
            <a:r>
              <a:rPr lang="en-US" sz="3200" smtClean="0"/>
              <a:t>estivals in Viet </a:t>
            </a:r>
            <a:r>
              <a:rPr lang="en-US" sz="3200" smtClean="0"/>
              <a:t>Nam</a:t>
            </a:r>
            <a:r>
              <a:rPr lang="en-US" sz="3200"/>
              <a:t>? </a:t>
            </a:r>
            <a:endParaRPr lang="en-US" sz="3200" smtClean="0"/>
          </a:p>
          <a:p>
            <a:pPr>
              <a:lnSpc>
                <a:spcPct val="150000"/>
              </a:lnSpc>
            </a:pPr>
            <a:r>
              <a:rPr lang="en-US" sz="3200" smtClean="0"/>
              <a:t>2. Do </a:t>
            </a:r>
            <a:r>
              <a:rPr lang="en-US" sz="3200" dirty="0"/>
              <a:t>you </a:t>
            </a:r>
            <a:r>
              <a:rPr lang="en-US" sz="3200"/>
              <a:t>like </a:t>
            </a:r>
            <a:r>
              <a:rPr lang="en-US" sz="3200" smtClean="0"/>
              <a:t>Mid-Autumn </a:t>
            </a:r>
            <a:r>
              <a:rPr lang="en-US" sz="3200" dirty="0"/>
              <a:t>Festival?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3.Do you like Tet holiday?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4</a:t>
            </a:r>
            <a:r>
              <a:rPr lang="en-US" sz="3200" dirty="0"/>
              <a:t>. What do you do before Tet holiday?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What do you do during Tet holiday?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74601" y="3234071"/>
            <a:ext cx="536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Answer </a:t>
            </a:r>
            <a:endParaRPr lang="en-US" sz="4000" b="1" smtClean="0">
              <a:solidFill>
                <a:srgbClr val="0070C0"/>
              </a:solidFill>
            </a:endParaRPr>
          </a:p>
          <a:p>
            <a:pPr algn="ctr"/>
            <a:r>
              <a:rPr lang="en-US" sz="4000" b="1" smtClean="0">
                <a:solidFill>
                  <a:srgbClr val="0070C0"/>
                </a:solidFill>
              </a:rPr>
              <a:t>the questions!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73" y="14362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WARM-UP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22148" y="13357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admire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266" y="43506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khâm </a:t>
            </a:r>
            <a:r>
              <a:rPr lang="en-US" sz="4800" smtClean="0"/>
              <a:t>phục, ngưỡng mộ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566637" y="3405822"/>
            <a:ext cx="3066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/ədˈ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maɪər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43270" y="2101850"/>
            <a:ext cx="5759450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48" y="3405822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9114" y="1554381"/>
            <a:ext cx="6468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chase </a:t>
            </a:r>
            <a:r>
              <a:rPr lang="en-US" sz="8000" b="1" smtClean="0">
                <a:solidFill>
                  <a:srgbClr val="AD4F0F"/>
                </a:solidFill>
              </a:rPr>
              <a:t>away </a:t>
            </a:r>
            <a:r>
              <a:rPr lang="en-US" sz="7200" smtClean="0">
                <a:solidFill>
                  <a:srgbClr val="AD4F0F"/>
                </a:solidFill>
              </a:rPr>
              <a:t>(v)</a:t>
            </a:r>
            <a:endParaRPr lang="en-US" sz="7200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598" y="468867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xua đuổi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829" y="3658066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69" y="3552546"/>
            <a:ext cx="1042035" cy="1042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3708" y="12312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pray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3826" y="45999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cầu nguyện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581" y="3036558"/>
            <a:ext cx="19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08" y="3018323"/>
            <a:ext cx="895350" cy="89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offering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đ</a:t>
            </a:r>
            <a:r>
              <a:rPr lang="en-US" sz="4800" smtClean="0"/>
              <a:t>ồ thờ cúng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2130" y="456216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cây cảnh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034" y="3207285"/>
            <a:ext cx="4495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461033" y="1271275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mtClean="0">
                <a:solidFill>
                  <a:srgbClr val="AD4F0F"/>
                </a:solidFill>
              </a:rPr>
              <a:t>ornamental </a:t>
            </a:r>
            <a:r>
              <a:rPr lang="en-US" sz="7200" b="1" dirty="0">
                <a:solidFill>
                  <a:srgbClr val="AD4F0F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767</Words>
  <Application>Microsoft Office PowerPoint</Application>
  <PresentationFormat>Widescreen</PresentationFormat>
  <Paragraphs>149</Paragraphs>
  <Slides>19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227</cp:revision>
  <dcterms:created xsi:type="dcterms:W3CDTF">2020-12-09T02:04:00Z</dcterms:created>
  <dcterms:modified xsi:type="dcterms:W3CDTF">2023-06-16T10:03:52Z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