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7"/>
  </p:notesMasterIdLst>
  <p:handoutMasterIdLst>
    <p:handoutMasterId r:id="rId18"/>
  </p:handoutMasterIdLst>
  <p:sldIdLst>
    <p:sldId id="256" r:id="rId3"/>
    <p:sldId id="3140" r:id="rId4"/>
    <p:sldId id="295" r:id="rId5"/>
    <p:sldId id="3081" r:id="rId6"/>
    <p:sldId id="3309" r:id="rId7"/>
    <p:sldId id="3357" r:id="rId8"/>
    <p:sldId id="3328" r:id="rId9"/>
    <p:sldId id="3358" r:id="rId10"/>
    <p:sldId id="3359" r:id="rId11"/>
    <p:sldId id="3360" r:id="rId12"/>
    <p:sldId id="3361" r:id="rId13"/>
    <p:sldId id="3362" r:id="rId14"/>
    <p:sldId id="3083" r:id="rId15"/>
    <p:sldId id="3351" r:id="rId16"/>
  </p:sldIdLst>
  <p:sldSz cx="12192000" cy="6858000"/>
  <p:notesSz cx="6858000" cy="9144000"/>
  <p:embeddedFontLst>
    <p:embeddedFont>
      <p:font typeface="Bahnschrift Condensed" panose="020B0502040204020203" pitchFamily="34" charset="0"/>
      <p:regular r:id="rId19"/>
      <p:bold r:id="rId20"/>
    </p:embeddedFont>
    <p:embeddedFont>
      <p:font typeface="Bahnschrift SemiBold SemiConden" panose="020B0502040204020203" pitchFamily="34" charset="0"/>
      <p:bold r:id="rId21"/>
    </p:embeddedFont>
    <p:embeddedFont>
      <p:font typeface="Calibri" panose="020F0502020204030204" pitchFamily="34" charset="0"/>
      <p:regular r:id="rId22"/>
      <p:bold r:id="rId23"/>
      <p:italic r:id="rId24"/>
      <p:boldItalic r:id="rId25"/>
    </p:embeddedFont>
    <p:embeddedFont>
      <p:font typeface="Segoe Print" panose="02000600000000000000" pitchFamily="2" charset="0"/>
      <p:regular r:id="rId26"/>
      <p:bold r:id="rId2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63" d="100"/>
          <a:sy n="63" d="100"/>
        </p:scale>
        <p:origin x="88" y="8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9/16/2024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MÁY TÍNH VÀ CỘNG ĐỒNG</a:t>
            </a: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1081835"/>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 THẾ GIỚI KĨ THUẬT SỐ</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1938992"/>
          </a:xfrm>
          <a:prstGeom prst="rect">
            <a:avLst/>
          </a:prstGeom>
          <a:noFill/>
        </p:spPr>
        <p:txBody>
          <a:bodyPr wrap="square" rtlCol="0">
            <a:spAutoFit/>
          </a:bodyPr>
          <a:lstStyle/>
          <a:p>
            <a:pPr algn="ctr"/>
            <a:r>
              <a:rPr lang="en-US" sz="4000" dirty="0">
                <a:solidFill>
                  <a:schemeClr val="accent3">
                    <a:lumMod val="50000"/>
                  </a:schemeClr>
                </a:solidFill>
                <a:latin typeface="Times New Roman" panose="02020603050405020304" pitchFamily="18" charset="0"/>
                <a:cs typeface="Times New Roman" panose="02020603050405020304" pitchFamily="18" charset="0"/>
              </a:rPr>
              <a:t>3. TÁC ĐỘNG CỦA CÔNG NGHỆ THÔNG TIN LÊN GIÁO DỤC </a:t>
            </a:r>
          </a:p>
          <a:p>
            <a:pPr algn="ctr"/>
            <a:r>
              <a:rPr lang="en-US" sz="4000" dirty="0">
                <a:solidFill>
                  <a:schemeClr val="accent3">
                    <a:lumMod val="50000"/>
                  </a:schemeClr>
                </a:solidFill>
                <a:latin typeface="Times New Roman" panose="02020603050405020304" pitchFamily="18" charset="0"/>
                <a:cs typeface="Times New Roman" panose="02020603050405020304" pitchFamily="18" charset="0"/>
              </a:rPr>
              <a:t>VÀ XÃ HỘI</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418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375995"/>
            <a:ext cx="10649995" cy="1509040"/>
            <a:chOff x="1117200" y="3528268"/>
            <a:chExt cx="10337399" cy="20651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06514"/>
              <a:chOff x="1493120" y="3891280"/>
              <a:chExt cx="10337399" cy="206514"/>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06514"/>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02718"/>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3</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defTabSz="342900">
                <a:lnSpc>
                  <a:spcPct val="135000"/>
                </a:lnSpc>
                <a:defRPr/>
              </a:pPr>
              <a:r>
                <a:rPr lang="en-US" sz="2400" b="1" dirty="0" err="1">
                  <a:solidFill>
                    <a:srgbClr val="002060"/>
                  </a:solidFill>
                  <a:latin typeface="Times New Roman" panose="02020603050405020304" pitchFamily="18" charset="0"/>
                  <a:cs typeface="Times New Roman" panose="02020603050405020304" pitchFamily="18" charset="0"/>
                </a:rPr>
                <a:t>Tác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nghệ</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thông</a:t>
              </a:r>
              <a:r>
                <a:rPr lang="en-US" sz="2400" b="1" dirty="0">
                  <a:solidFill>
                    <a:srgbClr val="002060"/>
                  </a:solidFill>
                  <a:latin typeface="Times New Roman" panose="02020603050405020304" pitchFamily="18" charset="0"/>
                  <a:cs typeface="Times New Roman" panose="02020603050405020304" pitchFamily="18" charset="0"/>
                </a:rPr>
                <a:t> tin</a:t>
              </a:r>
              <a:endPar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27891" y="1160142"/>
            <a:ext cx="10590272" cy="496996"/>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kể một số ví dụ cho thấy tác động của công nghệ thông tin lên giáo dục và xã hội.</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614114" y="1968067"/>
            <a:ext cx="753056" cy="750579"/>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367170" y="2008851"/>
            <a:ext cx="9521630" cy="4196020"/>
          </a:xfrm>
          <a:prstGeom prst="rect">
            <a:avLst/>
          </a:prstGeom>
          <a:noFill/>
        </p:spPr>
        <p:txBody>
          <a:bodyPr wrap="square">
            <a:spAutoFit/>
          </a:bodyPr>
          <a:lstStyle/>
          <a:p>
            <a:pPr algn="just">
              <a:lnSpc>
                <a:spcPct val="150000"/>
              </a:lnSpc>
            </a:pPr>
            <a:r>
              <a:rPr lang="vi-VN" i="1" dirty="0">
                <a:solidFill>
                  <a:schemeClr val="accent6">
                    <a:lumMod val="75000"/>
                  </a:schemeClr>
                </a:solidFill>
              </a:rPr>
              <a:t>Công nghệ thông tin được con người sử dụng để </a:t>
            </a:r>
            <a:r>
              <a:rPr lang="vi-VN" b="1" i="1" dirty="0">
                <a:solidFill>
                  <a:schemeClr val="accent6">
                    <a:lumMod val="75000"/>
                  </a:schemeClr>
                </a:solidFill>
              </a:rPr>
              <a:t>khám phá tri thức mới, kết nối cá nhân với thế giới, hỗ trợ họ trong học tập và lao động</a:t>
            </a:r>
            <a:r>
              <a:rPr lang="vi-VN" i="1" dirty="0">
                <a:solidFill>
                  <a:schemeClr val="accent6">
                    <a:lumMod val="75000"/>
                  </a:schemeClr>
                </a:solidFill>
              </a:rPr>
              <a:t>. </a:t>
            </a:r>
            <a:endParaRPr lang="en-US" i="1" dirty="0">
              <a:solidFill>
                <a:schemeClr val="accent6">
                  <a:lumMod val="75000"/>
                </a:schemeClr>
              </a:solidFill>
            </a:endParaRPr>
          </a:p>
          <a:p>
            <a:pPr marL="285750" indent="-285750" algn="just">
              <a:lnSpc>
                <a:spcPct val="150000"/>
              </a:lnSpc>
              <a:buFont typeface="Arial" panose="020B0604020202020204" pitchFamily="34" charset="0"/>
              <a:buChar char="•"/>
            </a:pPr>
            <a:r>
              <a:rPr lang="vi-VN" dirty="0">
                <a:solidFill>
                  <a:schemeClr val="accent6">
                    <a:lumMod val="75000"/>
                  </a:schemeClr>
                </a:solidFill>
              </a:rPr>
              <a:t>Về khía cạnh xã hội, công nghệ thông tin </a:t>
            </a:r>
            <a:r>
              <a:rPr lang="vi-VN" b="1" dirty="0">
                <a:solidFill>
                  <a:schemeClr val="accent6">
                    <a:lumMod val="75000"/>
                  </a:schemeClr>
                </a:solidFill>
              </a:rPr>
              <a:t>mang lại phương tiện mới, giúp con người dễ dàng giao tiếp với nhau</a:t>
            </a:r>
            <a:r>
              <a:rPr lang="vi-VN" dirty="0">
                <a:solidFill>
                  <a:schemeClr val="accent6">
                    <a:lumMod val="75000"/>
                  </a:schemeClr>
                </a:solidFill>
              </a:rPr>
              <a:t>. Nếu chúng ta biết sử dụng công nghệ thông tin một cách tích cực, nguồn lực đó sẽ phát triển, làm cho cuộc sống của chúng ta trở nên dễ dàng hơn. </a:t>
            </a:r>
          </a:p>
          <a:p>
            <a:pPr marL="285750" indent="-285750" algn="just">
              <a:lnSpc>
                <a:spcPct val="150000"/>
              </a:lnSpc>
              <a:buFont typeface="Arial" panose="020B0604020202020204" pitchFamily="34" charset="0"/>
              <a:buChar char="•"/>
            </a:pPr>
            <a:r>
              <a:rPr lang="vi-VN" dirty="0">
                <a:solidFill>
                  <a:schemeClr val="accent6">
                    <a:lumMod val="75000"/>
                  </a:schemeClr>
                </a:solidFill>
              </a:rPr>
              <a:t>Trong giáo dục, công nghệ thông tin giúp con người </a:t>
            </a:r>
            <a:r>
              <a:rPr lang="vi-VN" b="1" dirty="0">
                <a:solidFill>
                  <a:schemeClr val="accent6">
                    <a:lumMod val="75000"/>
                  </a:schemeClr>
                </a:solidFill>
              </a:rPr>
              <a:t>chia sẻ kiến thức, kĩ năng và cổ vũ thái độ sống tích cực</a:t>
            </a:r>
            <a:r>
              <a:rPr lang="vi-VN" dirty="0">
                <a:solidFill>
                  <a:schemeClr val="accent6">
                    <a:lumMod val="75000"/>
                  </a:schemeClr>
                </a:solidFill>
              </a:rPr>
              <a:t>. Ngày nay, mọi người có thể bổ sung sự hiểu biết của mình về bất kì lĩnh vực nào, ở mọi nơi, vào mọi lúc bằng cách sử dụng Internet. Nhiều dữ liệu hiện có trên Internet là miễn phí.</a:t>
            </a:r>
            <a:endParaRPr lang="en-US" dirty="0">
              <a:solidFill>
                <a:schemeClr val="accent6">
                  <a:lumMod val="75000"/>
                </a:schemeClr>
              </a:solidFill>
            </a:endParaRPr>
          </a:p>
        </p:txBody>
      </p:sp>
    </p:spTree>
    <p:extLst>
      <p:ext uri="{BB962C8B-B14F-4D97-AF65-F5344CB8AC3E}">
        <p14:creationId xmlns:p14="http://schemas.microsoft.com/office/powerpoint/2010/main" val="1179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2157074"/>
            <a:chOff x="644595" y="3541992"/>
            <a:chExt cx="10829763" cy="5304606"/>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5304603"/>
              <a:chOff x="643279" y="3593946"/>
              <a:chExt cx="10676033" cy="5304603"/>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68"/>
                <a:ext cx="10137779" cy="467628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465099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Công nghệ thông tin có tác động mạnh mẽ, đem lại những thay đổi tích cực trong </a:t>
              </a:r>
            </a:p>
            <a:p>
              <a:pPr algn="just" defTabSz="342900">
                <a:lnSpc>
                  <a:spcPct val="150000"/>
                </a:lnSpc>
              </a:pPr>
              <a:r>
                <a:rPr lang="vi-VN" sz="2000" dirty="0">
                  <a:latin typeface="UTM Avo" panose="02040603050506020204" pitchFamily="18" charset="0"/>
                  <a:cs typeface="Times New Roman" panose="02020603050405020304" pitchFamily="18" charset="0"/>
                </a:rPr>
                <a:t>xã hội, trong đó có giáo dục. </a:t>
              </a:r>
            </a:p>
            <a:p>
              <a:pPr algn="just" defTabSz="342900">
                <a:lnSpc>
                  <a:spcPct val="150000"/>
                </a:lnSpc>
              </a:pPr>
              <a:r>
                <a:rPr lang="vi-VN" sz="2000" dirty="0">
                  <a:latin typeface="UTM Avo" panose="02040603050506020204" pitchFamily="18" charset="0"/>
                  <a:cs typeface="Times New Roman" panose="02020603050405020304" pitchFamily="18" charset="0"/>
                </a:rPr>
                <a:t>• Cần sử dụng công nghệ thông tin đúng cách để tránh những tác động tiêu cực </a:t>
              </a:r>
            </a:p>
            <a:p>
              <a:pPr algn="just" defTabSz="342900">
                <a:lnSpc>
                  <a:spcPct val="150000"/>
                </a:lnSpc>
              </a:pPr>
              <a:r>
                <a:rPr lang="vi-VN" sz="2000" dirty="0">
                  <a:latin typeface="UTM Avo" panose="02040603050506020204" pitchFamily="18" charset="0"/>
                  <a:cs typeface="Times New Roman" panose="02020603050405020304" pitchFamily="18" charset="0"/>
                </a:rPr>
                <a:t>đến cuộc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711434" y="2723860"/>
            <a:ext cx="10497483" cy="1660654"/>
            <a:chOff x="606202" y="-725869"/>
            <a:chExt cx="10497483" cy="220522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040301" y="-513508"/>
              <a:ext cx="10063384" cy="1992859"/>
              <a:chOff x="1048933" y="3312731"/>
              <a:chExt cx="10063384" cy="1992859"/>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048933" y="331273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14259" y="3449947"/>
                <a:ext cx="9598058" cy="1718428"/>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Em hãy: </a:t>
                </a:r>
                <a:endParaRPr lang="vi-VN" sz="2000" dirty="0"/>
              </a:p>
              <a:p>
                <a:pPr>
                  <a:lnSpc>
                    <a:spcPct val="150000"/>
                  </a:lnSpc>
                </a:pPr>
                <a:r>
                  <a:rPr lang="vi-VN" sz="1800" dirty="0">
                    <a:solidFill>
                      <a:srgbClr val="231F20"/>
                    </a:solidFill>
                    <a:effectLst/>
                    <a:latin typeface="Arial" panose="020B0604020202020204" pitchFamily="34" charset="0"/>
                  </a:rPr>
                  <a:t>a) Kể về một ứng dụng của công nghệ thông tin mà em thường xuyên sử dụng. </a:t>
                </a:r>
                <a:endParaRPr lang="vi-VN" sz="2000" dirty="0"/>
              </a:p>
              <a:p>
                <a:pPr>
                  <a:lnSpc>
                    <a:spcPct val="150000"/>
                  </a:lnSpc>
                </a:pPr>
                <a:r>
                  <a:rPr lang="vi-VN" sz="1800" dirty="0">
                    <a:solidFill>
                      <a:srgbClr val="231F20"/>
                    </a:solidFill>
                    <a:effectLst/>
                    <a:latin typeface="Arial" panose="020B0604020202020204" pitchFamily="34" charset="0"/>
                  </a:rPr>
                  <a:t>b) Nêu những tác động tích cực của ứng dụng đó và cách em sử dụng nó hằng ngày.</a:t>
                </a:r>
                <a:endParaRPr lang="vi-VN" sz="2000" dirty="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202" y="-725869"/>
              <a:ext cx="750621" cy="856255"/>
            </a:xfrm>
            <a:prstGeom prst="rect">
              <a:avLst/>
            </a:prstGeom>
          </p:spPr>
        </p:pic>
      </p:grpSp>
    </p:spTree>
    <p:extLst>
      <p:ext uri="{BB962C8B-B14F-4D97-AF65-F5344CB8AC3E}">
        <p14:creationId xmlns:p14="http://schemas.microsoft.com/office/powerpoint/2010/main" val="10375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2805063"/>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Hãy tưởng tượng, các hoạt động xung quanh em sẽ thay đổi như thế nào khi một ngày các bộ xử lí biến mất, các thiết bị được gắn bộ xử lí không hoạt động nữa?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2. Em hãy kể một ví dụ về kiến thức, kĩ năng hoặc nội dung thú vị, có nhiều ý nghĩa mà em học được từ nguồn thông tin trên Internet.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0" y="1294602"/>
            <a:ext cx="10264587"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tìm hiểu và trả lời các câu hỏi sau: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a) Đồng hồ thông minh có những chức năng nào khác với đồng hồ thông thường?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b) Tại sao đồng hồ thông minh cần có bộ xử lí?</a:t>
            </a: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VẬN DỤNG</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6C2A9F-89A8-4552-8AB3-3D405AD5E44F}"/>
              </a:ext>
            </a:extLst>
          </p:cNvPr>
          <p:cNvSpPr txBox="1"/>
          <p:nvPr/>
        </p:nvSpPr>
        <p:spPr>
          <a:xfrm>
            <a:off x="5252463" y="7843804"/>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pic>
        <p:nvPicPr>
          <p:cNvPr id="1030" name="Picture 6">
            <a:extLst>
              <a:ext uri="{FF2B5EF4-FFF2-40B4-BE49-F238E27FC236}">
                <a16:creationId xmlns:a16="http://schemas.microsoft.com/office/drawing/2014/main" id="{79F03015-3662-2DF1-920E-EDB9860A1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61" y="3453941"/>
            <a:ext cx="2038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9ADC65-ECDA-A489-46E1-7F1D25685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19" y="3534596"/>
            <a:ext cx="219075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71A1C29D-1D66-4F8E-AC1D-4C60D02E672D}"/>
              </a:ext>
            </a:extLst>
          </p:cNvPr>
          <p:cNvSpPr/>
          <p:nvPr/>
        </p:nvSpPr>
        <p:spPr>
          <a:xfrm>
            <a:off x="-17173" y="581368"/>
            <a:ext cx="3809244" cy="3369320"/>
          </a:xfrm>
          <a:prstGeom prst="cloudCallout">
            <a:avLst>
              <a:gd name="adj1" fmla="val 52851"/>
              <a:gd name="adj2" fmla="val 50853"/>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276090" y="1040694"/>
            <a:ext cx="3089229" cy="2547172"/>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là thành phần quan trọng của máy tính, thường được gọi là "bộ não"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của máy tính. Nhưng liệu có phải chỉ máy tính mới có bộ xử lí không?</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766543" y="257949"/>
            <a:ext cx="4237198" cy="4294411"/>
          </a:xfrm>
          <a:prstGeom prst="cloudCallout">
            <a:avLst>
              <a:gd name="adj1" fmla="val -44774"/>
              <a:gd name="adj2" fmla="val 47850"/>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8132779" y="923818"/>
            <a:ext cx="3467550" cy="3026870"/>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không chỉ xuất hiện trong máy tính để bàn hoặc máy tính xách tay mà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nhiều thiết bị điện tử khác cũng cần bộ xử lí để hoạt động như ti vi kĩ thuật số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hay rô bốt quét nhà,…</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3920297" y="581368"/>
            <a:ext cx="3610056" cy="2723214"/>
          </a:xfrm>
          <a:prstGeom prst="cloudCallout">
            <a:avLst>
              <a:gd name="adj1" fmla="val -25744"/>
              <a:gd name="adj2" fmla="val 63497"/>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2" name="TextBox 1">
            <a:extLst>
              <a:ext uri="{FF2B5EF4-FFF2-40B4-BE49-F238E27FC236}">
                <a16:creationId xmlns:a16="http://schemas.microsoft.com/office/drawing/2014/main" id="{A6E15109-513D-AABA-71CD-CBEF0D9F144D}"/>
              </a:ext>
            </a:extLst>
          </p:cNvPr>
          <p:cNvSpPr txBox="1"/>
          <p:nvPr/>
        </p:nvSpPr>
        <p:spPr>
          <a:xfrm>
            <a:off x="4180710" y="1271239"/>
            <a:ext cx="3089229" cy="1300677"/>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Thế thì còn nhiều thiết bị nữa có gắn bộ xử lí ở xung quanh chúng ta.</a:t>
            </a:r>
            <a:endParaRPr kumimoji="0" lang="en-US" sz="20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THẾ GIỚI KĨ THUẬT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54802" y="551134"/>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1</a:t>
                </a:r>
                <a:endPar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150813" cy="90646"/>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88943"/>
            </a:xfrm>
            <a:prstGeom prst="rect">
              <a:avLst/>
            </a:prstGeom>
          </p:spPr>
          <p:txBody>
            <a:bodyPr wrap="square">
              <a:spAutoFit/>
            </a:bodyPr>
            <a:lstStyle/>
            <a:p>
              <a:pPr lvl="0" defTabSz="342900">
                <a:lnSpc>
                  <a:spcPct val="135000"/>
                </a:lnSpc>
                <a:defRPr/>
              </a:pPr>
              <a:r>
                <a:rPr lang="en-US" sz="3000" b="1" dirty="0" err="1">
                  <a:solidFill>
                    <a:srgbClr val="002060"/>
                  </a:solidFill>
                  <a:latin typeface="Times New Roman" panose="02020603050405020304" pitchFamily="18" charset="0"/>
                  <a:cs typeface="Times New Roman" panose="02020603050405020304" pitchFamily="18" charset="0"/>
                </a:rPr>
                <a:t>Tìm</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hiểu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ti</a:t>
              </a:r>
              <a:r>
                <a:rPr lang="en-US" sz="3000" b="1" dirty="0">
                  <a:solidFill>
                    <a:srgbClr val="002060"/>
                  </a:solidFill>
                  <a:latin typeface="Times New Roman" panose="02020603050405020304" pitchFamily="18" charset="0"/>
                  <a:cs typeface="Times New Roman" panose="02020603050405020304" pitchFamily="18" charset="0"/>
                </a:rPr>
                <a:t> vi </a:t>
              </a:r>
              <a:r>
                <a:rPr lang="en-US" sz="3000" b="1" dirty="0" err="1">
                  <a:solidFill>
                    <a:srgbClr val="002060"/>
                  </a:solidFill>
                  <a:latin typeface="Times New Roman" panose="02020603050405020304" pitchFamily="18" charset="0"/>
                  <a:cs typeface="Times New Roman" panose="02020603050405020304" pitchFamily="18" charset="0"/>
                </a:rPr>
                <a:t>kĩ</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thuật</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số</a:t>
              </a:r>
              <a:endParaRPr kumimoji="0" lang="vi-VN"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234365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Hầu hết ti vi được sử dụng hiện nay là ti vi kĩ thuật số (Hình 1.1). Em hãy tìm hiểu và cho biết: </a:t>
            </a:r>
          </a:p>
          <a:p>
            <a:pPr>
              <a:lnSpc>
                <a:spcPct val="150000"/>
              </a:lnSpc>
            </a:pPr>
            <a:r>
              <a:rPr lang="vi-VN" sz="2000" dirty="0">
                <a:solidFill>
                  <a:srgbClr val="231F20"/>
                </a:solidFill>
                <a:effectLst/>
                <a:latin typeface="Arial" panose="020B0604020202020204" pitchFamily="34" charset="0"/>
              </a:rPr>
              <a:t>1. Thông tin đầu vào nào được ti vi tiếp nhận từ bộ điều khiển?</a:t>
            </a:r>
          </a:p>
          <a:p>
            <a:pPr>
              <a:lnSpc>
                <a:spcPct val="150000"/>
              </a:lnSpc>
            </a:pPr>
            <a:r>
              <a:rPr lang="vi-VN" sz="2000" dirty="0">
                <a:solidFill>
                  <a:srgbClr val="231F20"/>
                </a:solidFill>
                <a:effectLst/>
                <a:latin typeface="Arial" panose="020B0604020202020204" pitchFamily="34" charset="0"/>
              </a:rPr>
              <a:t>2. Ti vi thể hiện sự thay đổi ở đầu ra như thế nào? </a:t>
            </a:r>
          </a:p>
          <a:p>
            <a:pPr>
              <a:lnSpc>
                <a:spcPct val="150000"/>
              </a:lnSpc>
            </a:pPr>
            <a:r>
              <a:rPr lang="vi-VN" sz="2000" dirty="0">
                <a:solidFill>
                  <a:srgbClr val="231F20"/>
                </a:solidFill>
                <a:effectLst/>
                <a:latin typeface="Arial" panose="020B0604020202020204" pitchFamily="34" charset="0"/>
              </a:rPr>
              <a:t>3. Ti vi có thực hiện thao tác xử lí thông tin không?</a:t>
            </a:r>
            <a:endParaRPr lang="en-US" sz="2000" dirty="0"/>
          </a:p>
        </p:txBody>
      </p:sp>
      <p:pic>
        <p:nvPicPr>
          <p:cNvPr id="10" name="Picture 9">
            <a:extLst>
              <a:ext uri="{FF2B5EF4-FFF2-40B4-BE49-F238E27FC236}">
                <a16:creationId xmlns:a16="http://schemas.microsoft.com/office/drawing/2014/main" id="{497183FE-9C85-7D9C-E6D8-BBF8696AA47B}"/>
              </a:ext>
            </a:extLst>
          </p:cNvPr>
          <p:cNvPicPr>
            <a:picLocks noChangeAspect="1"/>
          </p:cNvPicPr>
          <p:nvPr/>
        </p:nvPicPr>
        <p:blipFill>
          <a:blip r:embed="rId2"/>
          <a:stretch>
            <a:fillRect/>
          </a:stretch>
        </p:blipFill>
        <p:spPr>
          <a:xfrm>
            <a:off x="7245145" y="2793861"/>
            <a:ext cx="3046279" cy="2594979"/>
          </a:xfrm>
          <a:prstGeom prst="rect">
            <a:avLst/>
          </a:prstGeom>
        </p:spPr>
      </p:pic>
    </p:spTree>
    <p:extLst>
      <p:ext uri="{BB962C8B-B14F-4D97-AF65-F5344CB8AC3E}">
        <p14:creationId xmlns:p14="http://schemas.microsoft.com/office/powerpoint/2010/main" val="96722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774876" y="569958"/>
            <a:ext cx="841477" cy="78018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16353" y="636697"/>
            <a:ext cx="9356447" cy="558460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Khi em nhấn nút chuyển kênh ti vi trên bộ điều khiển từ xa, ti vi sẽ nhận được thông tin. Xử lí thông tin này, ti vi sẽ chuyển sang kênh mà em yêu cầu. Để làm việc đó, ti vi phải được gắn một bộ xử lí thông tin.</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Bộ xử lí thông tin (hay thường gọi là bộ xử lí) là thành phần quan trọng của máy tính. Bộ xử lí làm việc với dữ liệu được biểu diễn dưới dạng dãy bit. Tuy nhiên, bộ xử lí không chỉ xuất hiện trong máy tính hay điện thoại thông minh mà còn được gắn vào các thiết bị khác để hỗ trợ xử lí bất kì loại thông tin nào có thể số hoá được.</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Những thiết bị có gắn bộ xử lí hiện diện xung quanh ta và ngày càng trở nên quen thuộc. Chúng có thể là những vật dụng cá nhân, đồ dùng trong gia đình hay những thiết bị chuyên dụng trong hầu hết các lĩnh vực như công nghiệp, nông nghiệp, thương mại, giáo dục, y tế, giao thông,… Sự đa dạng của các thiết bị đó tạo nên thế giới kĩ thuật số.</a:t>
            </a: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1728801"/>
            <a:chOff x="644595" y="3541992"/>
            <a:chExt cx="10829763" cy="4251411"/>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4251411"/>
              <a:chOff x="643279" y="3593946"/>
              <a:chExt cx="10676033" cy="4251411"/>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71"/>
                <a:ext cx="10137779" cy="3623086"/>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351568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Thiết bị được gắn bộ xử lí hiện diện xung quanh ta. Chúng giúp con người tự động hoá một phần hoạt động xử lí thông tin và xuất hiện trong hầu hết các lĩnh vực kinh tế, xã hội và đời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645536" y="2226456"/>
            <a:ext cx="10307214" cy="1779810"/>
            <a:chOff x="809776" y="210502"/>
            <a:chExt cx="10307214" cy="236345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216057" y="555159"/>
              <a:ext cx="9900933" cy="2018793"/>
              <a:chOff x="1224689" y="4381398"/>
              <a:chExt cx="9900933" cy="2018793"/>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224689" y="4381398"/>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00954" y="4501765"/>
                <a:ext cx="9598058" cy="189842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cụm từ ô tô lái tự động, máy chụp cắt lớp, bảng điện tử, robot lắp ráp với một thiết bị có gắn bộ xử lí trong Hình 1.2. </a:t>
                </a:r>
              </a:p>
              <a:p>
                <a:pPr algn="just" defTabSz="342900">
                  <a:lnSpc>
                    <a:spcPct val="150000"/>
                  </a:lnSpc>
                </a:pPr>
                <a:r>
                  <a:rPr lang="vi-VN" sz="2000" dirty="0">
                    <a:latin typeface="UTM Avo" panose="02040603050506020204" pitchFamily="18" charset="0"/>
                    <a:cs typeface="Times New Roman" panose="02020603050405020304" pitchFamily="18" charset="0"/>
                  </a:rPr>
                  <a:t>2. Những thiết bị trong Hình 1.2 thường xuất hiện ở nơi nào trong thực tế?</a:t>
                </a: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776" y="210502"/>
              <a:ext cx="750621" cy="856255"/>
            </a:xfrm>
            <a:prstGeom prst="rect">
              <a:avLst/>
            </a:prstGeom>
          </p:spPr>
        </p:pic>
      </p:grpSp>
      <p:pic>
        <p:nvPicPr>
          <p:cNvPr id="15" name="Picture 14">
            <a:extLst>
              <a:ext uri="{FF2B5EF4-FFF2-40B4-BE49-F238E27FC236}">
                <a16:creationId xmlns:a16="http://schemas.microsoft.com/office/drawing/2014/main" id="{529AF164-22F5-7358-B950-3D7BAB162E70}"/>
              </a:ext>
            </a:extLst>
          </p:cNvPr>
          <p:cNvPicPr>
            <a:picLocks noChangeAspect="1"/>
          </p:cNvPicPr>
          <p:nvPr/>
        </p:nvPicPr>
        <p:blipFill>
          <a:blip r:embed="rId4"/>
          <a:stretch>
            <a:fillRect/>
          </a:stretch>
        </p:blipFill>
        <p:spPr>
          <a:xfrm>
            <a:off x="1790371" y="4113500"/>
            <a:ext cx="8700090" cy="2191541"/>
          </a:xfrm>
          <a:prstGeom prst="rect">
            <a:avLst/>
          </a:prstGeom>
        </p:spPr>
      </p:pic>
    </p:spTree>
    <p:extLst>
      <p:ext uri="{BB962C8B-B14F-4D97-AF65-F5344CB8AC3E}">
        <p14:creationId xmlns:p14="http://schemas.microsoft.com/office/powerpoint/2010/main" val="9435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2. </a:t>
            </a:r>
            <a:r>
              <a:rPr lang="vi-VN" sz="4800" dirty="0">
                <a:solidFill>
                  <a:schemeClr val="accent3">
                    <a:lumMod val="50000"/>
                  </a:schemeClr>
                </a:solidFill>
                <a:latin typeface="+mj-lt"/>
              </a:rPr>
              <a:t>ỨNG DỤNG THỰC TẾ CỦA MÁY TÍNH TRONG KHOA HỌC KĨ THUẬT </a:t>
            </a:r>
          </a:p>
          <a:p>
            <a:pPr algn="ctr"/>
            <a:r>
              <a:rPr lang="vi-VN" sz="4800" dirty="0">
                <a:solidFill>
                  <a:schemeClr val="accent3">
                    <a:lumMod val="50000"/>
                  </a:schemeClr>
                </a:solidFill>
                <a:latin typeface="+mj-lt"/>
              </a:rPr>
              <a:t>VÀ ĐỜI SỐNG</a:t>
            </a:r>
            <a:endParaRPr lang="en-US" sz="48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302"/>
            <a:ext cx="10649995" cy="1896490"/>
            <a:chOff x="1117200" y="3528268"/>
            <a:chExt cx="10337399" cy="25953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59537"/>
              <a:chOff x="1493120" y="3891280"/>
              <a:chExt cx="10337399" cy="25953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59536"/>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5574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Máy</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tính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là</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cần</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thiết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95866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nêu một số khả năng của máy tính mà nhờ đó máy tính có thể hỗ trợ con người </a:t>
            </a:r>
          </a:p>
          <a:p>
            <a:pPr>
              <a:lnSpc>
                <a:spcPct val="150000"/>
              </a:lnSpc>
            </a:pPr>
            <a:r>
              <a:rPr lang="vi-VN" sz="2000" dirty="0">
                <a:solidFill>
                  <a:srgbClr val="231F20"/>
                </a:solidFill>
                <a:effectLst/>
                <a:latin typeface="Arial" panose="020B0604020202020204" pitchFamily="34" charset="0"/>
              </a:rPr>
              <a:t>một cách đắc lực trong cuộc sống.</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852733" y="3166673"/>
            <a:ext cx="888648" cy="885725"/>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813235" y="3166673"/>
            <a:ext cx="4426200" cy="2805320"/>
          </a:xfrm>
          <a:prstGeom prst="rect">
            <a:avLst/>
          </a:prstGeom>
          <a:noFill/>
        </p:spPr>
        <p:txBody>
          <a:bodyPr wrap="square">
            <a:spAutoFit/>
          </a:bodyPr>
          <a:lstStyle/>
          <a:p>
            <a:pPr marL="457200" indent="-457200">
              <a:lnSpc>
                <a:spcPct val="150000"/>
              </a:lnSpc>
              <a:buAutoNum type="alphaLcParenR"/>
            </a:pPr>
            <a:r>
              <a:rPr lang="vi-VN" sz="2000" b="1" dirty="0">
                <a:solidFill>
                  <a:srgbClr val="231F20"/>
                </a:solidFill>
                <a:effectLst/>
                <a:latin typeface="Arial" panose="020B0604020202020204" pitchFamily="34" charset="0"/>
              </a:rPr>
              <a:t>Khả năng của máy tính</a:t>
            </a:r>
          </a:p>
          <a:p>
            <a:pPr>
              <a:lnSpc>
                <a:spcPct val="150000"/>
              </a:lnSpc>
            </a:pPr>
            <a:r>
              <a:rPr lang="vi-VN" sz="2000" dirty="0">
                <a:solidFill>
                  <a:srgbClr val="231F20"/>
                </a:solidFill>
                <a:effectLst/>
                <a:latin typeface="Arial" panose="020B0604020202020204" pitchFamily="34" charset="0"/>
              </a:rPr>
              <a:t>Máy tính là thiết bị điện tử có thể hỗ trợ tích cực nhiều hoạt động của con người do nó có khả năng tính toán nhanh, chính xác; lưu trữ dung lượng lớn; kết nối toàn cầu với tốc độ cao.</a:t>
            </a:r>
            <a:endParaRPr lang="en-US" sz="2000" dirty="0"/>
          </a:p>
        </p:txBody>
      </p:sp>
      <p:sp>
        <p:nvSpPr>
          <p:cNvPr id="13" name="TextBox 12">
            <a:extLst>
              <a:ext uri="{FF2B5EF4-FFF2-40B4-BE49-F238E27FC236}">
                <a16:creationId xmlns:a16="http://schemas.microsoft.com/office/drawing/2014/main" id="{B5006A9D-82A1-22C0-8799-963C004F0AF9}"/>
              </a:ext>
            </a:extLst>
          </p:cNvPr>
          <p:cNvSpPr txBox="1"/>
          <p:nvPr/>
        </p:nvSpPr>
        <p:spPr>
          <a:xfrm>
            <a:off x="6239435" y="3166686"/>
            <a:ext cx="4751294" cy="2805320"/>
          </a:xfrm>
          <a:prstGeom prst="rect">
            <a:avLst/>
          </a:prstGeom>
          <a:noFill/>
        </p:spPr>
        <p:txBody>
          <a:bodyPr wrap="square">
            <a:spAutoFit/>
          </a:bodyPr>
          <a:lstStyle/>
          <a:p>
            <a:pPr>
              <a:lnSpc>
                <a:spcPct val="150000"/>
              </a:lnSpc>
            </a:pPr>
            <a:r>
              <a:rPr lang="vi-VN" sz="2000" b="1" dirty="0">
                <a:solidFill>
                  <a:srgbClr val="231F20"/>
                </a:solidFill>
                <a:effectLst/>
                <a:latin typeface="Arial" panose="020B0604020202020204" pitchFamily="34" charset="0"/>
              </a:rPr>
              <a:t>b) Ứng dụng của máy tính trong khoa học kĩ thuật và đời sống</a:t>
            </a:r>
          </a:p>
          <a:p>
            <a:pPr>
              <a:lnSpc>
                <a:spcPct val="150000"/>
              </a:lnSpc>
            </a:pPr>
            <a:r>
              <a:rPr lang="vi-VN" sz="2000" dirty="0">
                <a:solidFill>
                  <a:srgbClr val="231F20"/>
                </a:solidFill>
                <a:effectLst/>
                <a:latin typeface="Arial" panose="020B0604020202020204" pitchFamily="34" charset="0"/>
              </a:rPr>
              <a:t>Sự phát triển nhanh của công nghệ máy tính làm cho nó trở thành công cụ đắc lực, hỗ trợ hoạt động của con người trong hầu hết các lĩnh vực.</a:t>
            </a:r>
            <a:endParaRPr lang="en-US" sz="2000" dirty="0"/>
          </a:p>
        </p:txBody>
      </p:sp>
    </p:spTree>
    <p:extLst>
      <p:ext uri="{BB962C8B-B14F-4D97-AF65-F5344CB8AC3E}">
        <p14:creationId xmlns:p14="http://schemas.microsoft.com/office/powerpoint/2010/main" val="356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686435" y="412376"/>
            <a:ext cx="10411869" cy="2334190"/>
            <a:chOff x="747855" y="3713857"/>
            <a:chExt cx="10364462" cy="4475010"/>
          </a:xfrm>
        </p:grpSpPr>
        <p:grpSp>
          <p:nvGrpSpPr>
            <p:cNvPr id="3" name="Group 2">
              <a:extLst>
                <a:ext uri="{FF2B5EF4-FFF2-40B4-BE49-F238E27FC236}">
                  <a16:creationId xmlns:a16="http://schemas.microsoft.com/office/drawing/2014/main" id="{FCBAAFB8-8A3B-41FB-6B12-7EDE8F55BA0A}"/>
                </a:ext>
              </a:extLst>
            </p:cNvPr>
            <p:cNvGrpSpPr/>
            <p:nvPr/>
          </p:nvGrpSpPr>
          <p:grpSpPr>
            <a:xfrm>
              <a:off x="747855" y="3713857"/>
              <a:ext cx="10343678" cy="4475009"/>
              <a:chOff x="745073" y="3765811"/>
              <a:chExt cx="10196848" cy="4475009"/>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4" y="4594429"/>
                <a:ext cx="9760387" cy="364639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5073" y="3765811"/>
                <a:ext cx="933739" cy="1576499"/>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93476" y="4562972"/>
              <a:ext cx="9503873" cy="3625895"/>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có khả năng tính toán nhanh, bền bỉ, chính xác; lưu trữ dữ liệu với dung lượng lớn; kết nối toàn cầu với tốc độ cao. </a:t>
              </a:r>
            </a:p>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được ứng dụng hiệu quả trong nhiều lĩnh vực của khoa học kĩ thuật và đời sống.</a:t>
              </a:r>
            </a:p>
          </p:txBody>
        </p:sp>
      </p:grpSp>
      <p:pic>
        <p:nvPicPr>
          <p:cNvPr id="16" name="Picture 15">
            <a:extLst>
              <a:ext uri="{FF2B5EF4-FFF2-40B4-BE49-F238E27FC236}">
                <a16:creationId xmlns:a16="http://schemas.microsoft.com/office/drawing/2014/main" id="{4440BC5C-7565-8F9E-56D6-6D3F30504D5A}"/>
              </a:ext>
            </a:extLst>
          </p:cNvPr>
          <p:cNvPicPr>
            <a:picLocks noChangeAspect="1"/>
          </p:cNvPicPr>
          <p:nvPr/>
        </p:nvPicPr>
        <p:blipFill>
          <a:blip r:embed="rId3"/>
          <a:stretch>
            <a:fillRect/>
          </a:stretch>
        </p:blipFill>
        <p:spPr>
          <a:xfrm>
            <a:off x="8759137" y="3763489"/>
            <a:ext cx="2223673" cy="2196882"/>
          </a:xfrm>
          <a:prstGeom prst="rect">
            <a:avLst/>
          </a:prstGeom>
        </p:spPr>
      </p:pic>
    </p:spTree>
    <p:extLst>
      <p:ext uri="{BB962C8B-B14F-4D97-AF65-F5344CB8AC3E}">
        <p14:creationId xmlns:p14="http://schemas.microsoft.com/office/powerpoint/2010/main" val="351607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4066</TotalTime>
  <Words>1174</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Wingdings</vt:lpstr>
      <vt:lpstr>Segoe Print</vt:lpstr>
      <vt:lpstr>Arial</vt:lpstr>
      <vt:lpstr>Calibri</vt:lpstr>
      <vt:lpstr>Bahnschrift SemiBold SemiConden</vt:lpstr>
      <vt:lpstr>UTM Cookies</vt:lpstr>
      <vt:lpstr>Bahnschrift Condensed</vt:lpstr>
      <vt:lpstr>Times New Roman</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376</cp:revision>
  <dcterms:created xsi:type="dcterms:W3CDTF">2021-06-02T01:34:28Z</dcterms:created>
  <dcterms:modified xsi:type="dcterms:W3CDTF">2024-09-16T23:00:03Z</dcterms:modified>
</cp:coreProperties>
</file>