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73" r:id="rId2"/>
    <p:sldId id="256" r:id="rId3"/>
    <p:sldId id="530" r:id="rId4"/>
    <p:sldId id="533" r:id="rId5"/>
    <p:sldId id="574" r:id="rId6"/>
    <p:sldId id="570" r:id="rId7"/>
    <p:sldId id="531" r:id="rId8"/>
    <p:sldId id="575" r:id="rId9"/>
    <p:sldId id="571" r:id="rId10"/>
    <p:sldId id="536" r:id="rId11"/>
    <p:sldId id="537" r:id="rId12"/>
    <p:sldId id="538" r:id="rId13"/>
    <p:sldId id="539" r:id="rId14"/>
    <p:sldId id="576" r:id="rId15"/>
    <p:sldId id="534" r:id="rId16"/>
    <p:sldId id="577" r:id="rId17"/>
    <p:sldId id="578" r:id="rId18"/>
    <p:sldId id="540" r:id="rId19"/>
    <p:sldId id="541" r:id="rId20"/>
    <p:sldId id="544" r:id="rId21"/>
    <p:sldId id="545" r:id="rId22"/>
    <p:sldId id="54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18" autoAdjust="0"/>
  </p:normalViewPr>
  <p:slideViewPr>
    <p:cSldViewPr snapToGrid="0">
      <p:cViewPr varScale="1">
        <p:scale>
          <a:sx n="58" d="100"/>
          <a:sy n="58" d="100"/>
        </p:scale>
        <p:origin x="9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06T05:25:27.668"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06T05:25:27.66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05726-B8FB-48CA-969E-C7EE82667CA4}" type="slidenum">
              <a:rPr lang="en-US" smtClean="0"/>
              <a:t>1</a:t>
            </a:fld>
            <a:endParaRPr lang="en-US"/>
          </a:p>
        </p:txBody>
      </p:sp>
    </p:spTree>
    <p:extLst>
      <p:ext uri="{BB962C8B-B14F-4D97-AF65-F5344CB8AC3E}">
        <p14:creationId xmlns:p14="http://schemas.microsoft.com/office/powerpoint/2010/main" val="138806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4</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6</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10</a:t>
            </a:fld>
            <a:endParaRPr lang="en-US"/>
          </a:p>
        </p:txBody>
      </p:sp>
    </p:spTree>
    <p:extLst>
      <p:ext uri="{BB962C8B-B14F-4D97-AF65-F5344CB8AC3E}">
        <p14:creationId xmlns:p14="http://schemas.microsoft.com/office/powerpoint/2010/main" val="335656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05726-B8FB-48CA-969E-C7EE82667CA4}" type="slidenum">
              <a:rPr lang="en-US" smtClean="0"/>
              <a:t>13</a:t>
            </a:fld>
            <a:endParaRPr lang="en-US"/>
          </a:p>
        </p:txBody>
      </p:sp>
    </p:spTree>
    <p:extLst>
      <p:ext uri="{BB962C8B-B14F-4D97-AF65-F5344CB8AC3E}">
        <p14:creationId xmlns:p14="http://schemas.microsoft.com/office/powerpoint/2010/main" val="276193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05726-B8FB-48CA-969E-C7EE82667CA4}" type="slidenum">
              <a:rPr lang="en-US" smtClean="0"/>
              <a:t>14</a:t>
            </a:fld>
            <a:endParaRPr lang="en-US"/>
          </a:p>
        </p:txBody>
      </p:sp>
    </p:spTree>
    <p:extLst>
      <p:ext uri="{BB962C8B-B14F-4D97-AF65-F5344CB8AC3E}">
        <p14:creationId xmlns:p14="http://schemas.microsoft.com/office/powerpoint/2010/main" val="75688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9/6/2024</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9/6/2024</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vi.wikipedia.org/wiki/Ng%C6%B0%E1%BB%9Di_Ph%C3%A1p_g%E1%BB%91c_Vi%E1%BB%87t" TargetMode="External"/><Relationship Id="rId3" Type="http://schemas.openxmlformats.org/officeDocument/2006/relationships/image" Target="../media/image15.png"/><Relationship Id="rId7" Type="http://schemas.openxmlformats.org/officeDocument/2006/relationships/hyperlink" Target="https://vi.wikipedia.org/wiki/K%E1%BB%B9_s%C6%B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vi.wikipedia.org/wiki/2005" TargetMode="External"/><Relationship Id="rId11" Type="http://schemas.openxmlformats.org/officeDocument/2006/relationships/comments" Target="../comments/comment1.xml"/><Relationship Id="rId5" Type="http://schemas.openxmlformats.org/officeDocument/2006/relationships/hyperlink" Target="https://vi.wikipedia.org/wiki/1936" TargetMode="External"/><Relationship Id="rId10" Type="http://schemas.openxmlformats.org/officeDocument/2006/relationships/hyperlink" Target="https://vi.wikipedia.org/w/index.php?title=Micral&amp;action=edit&amp;redlink=1" TargetMode="External"/><Relationship Id="rId4" Type="http://schemas.openxmlformats.org/officeDocument/2006/relationships/image" Target="../media/image16.jpg"/><Relationship Id="rId9" Type="http://schemas.openxmlformats.org/officeDocument/2006/relationships/hyperlink" Target="https://vi.wikipedia.org/wiki/M%C3%A1y_t%C3%ADnh_c%C3%A1_nh%C3%A2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E169C6-6372-438E-91D4-D7F58817FB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7427" y="1253331"/>
            <a:ext cx="8154776" cy="4351338"/>
          </a:xfrm>
          <a:prstGeom prst="rect">
            <a:avLst/>
          </a:prstGeom>
        </p:spPr>
      </p:pic>
    </p:spTree>
    <p:extLst>
      <p:ext uri="{BB962C8B-B14F-4D97-AF65-F5344CB8AC3E}">
        <p14:creationId xmlns:p14="http://schemas.microsoft.com/office/powerpoint/2010/main" val="316319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dirty="0" err="1"/>
              <a:t>Thế</a:t>
            </a:r>
            <a:r>
              <a:rPr lang="en-US" dirty="0"/>
              <a:t> </a:t>
            </a:r>
            <a:r>
              <a:rPr lang="en-US" dirty="0" err="1"/>
              <a:t>hệ</a:t>
            </a:r>
            <a:r>
              <a:rPr lang="en-US" dirty="0"/>
              <a:t> </a:t>
            </a:r>
            <a:r>
              <a:rPr lang="en-US" dirty="0" err="1"/>
              <a:t>thứ</a:t>
            </a:r>
            <a:r>
              <a:rPr lang="en-US" dirty="0"/>
              <a:t> </a:t>
            </a:r>
            <a:r>
              <a:rPr lang="en-US" dirty="0" err="1"/>
              <a:t>nhất</a:t>
            </a:r>
            <a:endParaRPr lang="en-US" dirty="0"/>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16291"/>
            <a:ext cx="6096000" cy="4265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A5DA9B-9BCF-4D03-9D3F-B6EF2F9BE3F2}"/>
              </a:ext>
            </a:extLst>
          </p:cNvPr>
          <p:cNvSpPr txBox="1"/>
          <p:nvPr/>
        </p:nvSpPr>
        <p:spPr>
          <a:xfrm>
            <a:off x="402402" y="1235365"/>
            <a:ext cx="3681413" cy="523220"/>
          </a:xfrm>
          <a:prstGeom prst="rect">
            <a:avLst/>
          </a:prstGeom>
          <a:noFill/>
        </p:spPr>
        <p:txBody>
          <a:bodyPr wrap="square" rtlCol="0">
            <a:spAutoFit/>
          </a:bodyPr>
          <a:lstStyle/>
          <a:p>
            <a:pPr algn="ctr"/>
            <a:r>
              <a:rPr lang="en-US" sz="2800" dirty="0"/>
              <a:t>ENIAC – 12/1945. </a:t>
            </a:r>
          </a:p>
        </p:txBody>
      </p:sp>
      <p:sp>
        <p:nvSpPr>
          <p:cNvPr id="3" name="Rectangle 2">
            <a:extLst>
              <a:ext uri="{FF2B5EF4-FFF2-40B4-BE49-F238E27FC236}">
                <a16:creationId xmlns:a16="http://schemas.microsoft.com/office/drawing/2014/main" id="{19701843-DD17-4411-B0FA-5B94B9967F94}"/>
              </a:ext>
            </a:extLst>
          </p:cNvPr>
          <p:cNvSpPr/>
          <p:nvPr/>
        </p:nvSpPr>
        <p:spPr>
          <a:xfrm>
            <a:off x="205648" y="2230216"/>
            <a:ext cx="6096000" cy="2862322"/>
          </a:xfrm>
          <a:prstGeom prst="rect">
            <a:avLst/>
          </a:prstGeom>
        </p:spPr>
        <p:txBody>
          <a:bodyPr>
            <a:spAutoFit/>
          </a:bodyPr>
          <a:lstStyle/>
          <a:p>
            <a:pPr>
              <a:buFont typeface="Arial" panose="020B0604020202020204" pitchFamily="34" charset="0"/>
              <a:buChar char="•"/>
            </a:pPr>
            <a:r>
              <a:rPr lang="vi-VN" dirty="0">
                <a:solidFill>
                  <a:srgbClr val="000000"/>
                </a:solidFill>
                <a:latin typeface="arial" panose="020B0604020202020204" pitchFamily="34" charset="0"/>
              </a:rPr>
              <a:t>Hoàn cảnh ra đời: công nghệ điện tử chân không thay thế rơ-le điện cơ.</a:t>
            </a:r>
          </a:p>
          <a:p>
            <a:pPr>
              <a:buFont typeface="Arial" panose="020B0604020202020204" pitchFamily="34" charset="0"/>
              <a:buChar char="•"/>
            </a:pPr>
            <a:r>
              <a:rPr lang="vi-VN" dirty="0">
                <a:solidFill>
                  <a:srgbClr val="000000"/>
                </a:solidFill>
                <a:latin typeface="arial" panose="020B0604020202020204" pitchFamily="34" charset="0"/>
              </a:rPr>
              <a:t>Thời gian: Đầu TK XX.</a:t>
            </a:r>
          </a:p>
          <a:p>
            <a:pPr>
              <a:buFont typeface="Arial" panose="020B0604020202020204" pitchFamily="34" charset="0"/>
              <a:buChar char="•"/>
            </a:pPr>
            <a:r>
              <a:rPr lang="vi-VN" dirty="0">
                <a:solidFill>
                  <a:srgbClr val="000000"/>
                </a:solidFill>
                <a:latin typeface="arial" panose="020B0604020202020204" pitchFamily="34" charset="0"/>
              </a:rPr>
              <a:t>Đặc điểm:</a:t>
            </a:r>
          </a:p>
          <a:p>
            <a:pPr>
              <a:buFont typeface="Arial" panose="020B0604020202020204" pitchFamily="34" charset="0"/>
              <a:buChar char="•"/>
            </a:pPr>
            <a:r>
              <a:rPr lang="vi-VN" dirty="0">
                <a:solidFill>
                  <a:srgbClr val="000000"/>
                </a:solidFill>
                <a:latin typeface="arial" panose="020B0604020202020204" pitchFamily="34" charset="0"/>
              </a:rPr>
              <a:t>Thành phần điện tử chính: đèn điện tử</a:t>
            </a:r>
            <a:r>
              <a:rPr lang="en-US" dirty="0">
                <a:solidFill>
                  <a:srgbClr val="000000"/>
                </a:solidFill>
                <a:latin typeface="arial" panose="020B0604020202020204" pitchFamily="34" charset="0"/>
              </a:rPr>
              <a:t> </a:t>
            </a:r>
            <a:r>
              <a:rPr lang="vi-VN" dirty="0">
                <a:solidFill>
                  <a:srgbClr val="000000"/>
                </a:solidFill>
                <a:latin typeface="arial" panose="020B0604020202020204" pitchFamily="34" charset="0"/>
              </a:rPr>
              <a:t>chân không.</a:t>
            </a:r>
          </a:p>
          <a:p>
            <a:pPr>
              <a:buFont typeface="Arial" panose="020B0604020202020204" pitchFamily="34" charset="0"/>
              <a:buChar char="•"/>
            </a:pPr>
            <a:r>
              <a:rPr lang="vi-VN" dirty="0">
                <a:solidFill>
                  <a:srgbClr val="000000"/>
                </a:solidFill>
                <a:latin typeface="arial" panose="020B0604020202020204" pitchFamily="34" charset="0"/>
              </a:rPr>
              <a:t>Bộ nhớ chính: trống từ.</a:t>
            </a:r>
          </a:p>
          <a:p>
            <a:pPr>
              <a:buFont typeface="Arial" panose="020B0604020202020204" pitchFamily="34" charset="0"/>
              <a:buChar char="•"/>
            </a:pPr>
            <a:r>
              <a:rPr lang="vi-VN" dirty="0">
                <a:solidFill>
                  <a:srgbClr val="000000"/>
                </a:solidFill>
                <a:latin typeface="arial" panose="020B0604020202020204" pitchFamily="34" charset="0"/>
              </a:rPr>
              <a:t>Kích thước: rất lớn.</a:t>
            </a:r>
          </a:p>
          <a:p>
            <a:pPr>
              <a:buFont typeface="Arial" panose="020B0604020202020204" pitchFamily="34" charset="0"/>
              <a:buChar char="•"/>
            </a:pPr>
            <a:r>
              <a:rPr lang="vi-VN" dirty="0">
                <a:solidFill>
                  <a:srgbClr val="000000"/>
                </a:solidFill>
                <a:latin typeface="arial" panose="020B0604020202020204" pitchFamily="34" charset="0"/>
              </a:rPr>
              <a:t>Thiết bị vào – ra: máy đọc và tạo thẻ đục lỗ.</a:t>
            </a:r>
          </a:p>
          <a:p>
            <a:pPr>
              <a:buFont typeface="Arial" panose="020B0604020202020204" pitchFamily="34" charset="0"/>
              <a:buChar char="•"/>
            </a:pPr>
            <a:r>
              <a:rPr lang="vi-VN" dirty="0">
                <a:solidFill>
                  <a:srgbClr val="000000"/>
                </a:solidFill>
                <a:latin typeface="arial" panose="020B0604020202020204" pitchFamily="34" charset="0"/>
              </a:rPr>
              <a:t>Ví dụ: Atanasoff-Berry Computer (ABC 1942), ENIAC (1943), ADVAC (1945),…</a:t>
            </a:r>
            <a:endParaRPr lang="vi-VN" b="0" i="0" dirty="0">
              <a:solidFill>
                <a:srgbClr val="000000"/>
              </a:solidFill>
              <a:effectLst/>
              <a:latin typeface="arial" panose="020B0604020202020204" pitchFamily="34" charset="0"/>
            </a:endParaRPr>
          </a:p>
        </p:txBody>
      </p:sp>
      <p:sp>
        <p:nvSpPr>
          <p:cNvPr id="7" name="Rectangle 6">
            <a:extLst>
              <a:ext uri="{FF2B5EF4-FFF2-40B4-BE49-F238E27FC236}">
                <a16:creationId xmlns:a16="http://schemas.microsoft.com/office/drawing/2014/main" id="{FBE3F78A-AEB2-429C-903F-45964FCF696C}"/>
              </a:ext>
            </a:extLst>
          </p:cNvPr>
          <p:cNvSpPr/>
          <p:nvPr/>
        </p:nvSpPr>
        <p:spPr>
          <a:xfrm>
            <a:off x="8339769" y="365125"/>
            <a:ext cx="3852231" cy="4721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MÁY TÍNH ĐIỆN TỬ</a:t>
            </a:r>
          </a:p>
        </p:txBody>
      </p:sp>
    </p:spTree>
    <p:extLst>
      <p:ext uri="{BB962C8B-B14F-4D97-AF65-F5344CB8AC3E}">
        <p14:creationId xmlns:p14="http://schemas.microsoft.com/office/powerpoint/2010/main" val="171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838200" y="365125"/>
            <a:ext cx="5893106" cy="626393"/>
          </a:xfrm>
        </p:spPr>
        <p:txBody>
          <a:bodyPr>
            <a:normAutofit fontScale="90000"/>
          </a:bodyPr>
          <a:lstStyle/>
          <a:p>
            <a:r>
              <a:rPr lang="en-US" dirty="0" err="1"/>
              <a:t>Thế</a:t>
            </a:r>
            <a:r>
              <a:rPr lang="en-US" dirty="0"/>
              <a:t> </a:t>
            </a:r>
            <a:r>
              <a:rPr lang="en-US" dirty="0" err="1"/>
              <a:t>hệ</a:t>
            </a:r>
            <a:r>
              <a:rPr lang="en-US" dirty="0"/>
              <a:t> </a:t>
            </a:r>
            <a:r>
              <a:rPr lang="en-US" dirty="0" err="1"/>
              <a:t>thứ</a:t>
            </a:r>
            <a:r>
              <a:rPr lang="en-US" dirty="0"/>
              <a:t> </a:t>
            </a:r>
            <a:r>
              <a:rPr lang="en-US" dirty="0" err="1"/>
              <a:t>hai</a:t>
            </a:r>
            <a:endParaRPr lang="en-US" dirty="0"/>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6422834" y="1260297"/>
            <a:ext cx="5278629" cy="3607148"/>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587709" y="921973"/>
            <a:ext cx="3244181" cy="954107"/>
          </a:xfrm>
          <a:prstGeom prst="rect">
            <a:avLst/>
          </a:prstGeom>
          <a:noFill/>
        </p:spPr>
        <p:txBody>
          <a:bodyPr wrap="square" rtlCol="0">
            <a:spAutoFit/>
          </a:bodyPr>
          <a:lstStyle/>
          <a:p>
            <a:pPr algn="ctr"/>
            <a:r>
              <a:rPr lang="en-US" sz="2800" dirty="0"/>
              <a:t>Minsk22 – 1965. </a:t>
            </a:r>
          </a:p>
          <a:p>
            <a:pPr algn="ctr"/>
            <a:r>
              <a:rPr lang="en-US" sz="2800" dirty="0" err="1"/>
              <a:t>Việt</a:t>
            </a:r>
            <a:r>
              <a:rPr lang="en-US" sz="2800" dirty="0"/>
              <a:t> Nam 1968</a:t>
            </a:r>
          </a:p>
        </p:txBody>
      </p:sp>
      <p:sp>
        <p:nvSpPr>
          <p:cNvPr id="3" name="Rectangle 2">
            <a:extLst>
              <a:ext uri="{FF2B5EF4-FFF2-40B4-BE49-F238E27FC236}">
                <a16:creationId xmlns:a16="http://schemas.microsoft.com/office/drawing/2014/main" id="{8ED82097-F4B0-4845-8AEC-0B14A4633C40}"/>
              </a:ext>
            </a:extLst>
          </p:cNvPr>
          <p:cNvSpPr/>
          <p:nvPr/>
        </p:nvSpPr>
        <p:spPr>
          <a:xfrm>
            <a:off x="227682" y="2331834"/>
            <a:ext cx="6096000" cy="3139321"/>
          </a:xfrm>
          <a:prstGeom prst="rect">
            <a:avLst/>
          </a:prstGeom>
        </p:spPr>
        <p:txBody>
          <a:bodyPr>
            <a:spAutoFit/>
          </a:bodyPr>
          <a:lstStyle/>
          <a:p>
            <a:pPr>
              <a:buFont typeface="Arial" panose="020B0604020202020204" pitchFamily="34" charset="0"/>
              <a:buChar char="•"/>
            </a:pPr>
            <a:r>
              <a:rPr lang="vi-VN" dirty="0">
                <a:solidFill>
                  <a:srgbClr val="000000"/>
                </a:solidFill>
                <a:latin typeface="arial" panose="020B0604020202020204" pitchFamily="34" charset="0"/>
              </a:rPr>
              <a:t>Hoàn cảnh ra đời: Bóng bán dẫn tạo nên thế hệ máy tính có kích thước nhỏ hơn.</a:t>
            </a:r>
          </a:p>
          <a:p>
            <a:pPr>
              <a:buFont typeface="Arial" panose="020B0604020202020204" pitchFamily="34" charset="0"/>
              <a:buChar char="•"/>
            </a:pPr>
            <a:r>
              <a:rPr lang="vi-VN" dirty="0">
                <a:solidFill>
                  <a:srgbClr val="000000"/>
                </a:solidFill>
                <a:latin typeface="arial" panose="020B0604020202020204" pitchFamily="34" charset="0"/>
              </a:rPr>
              <a:t>Thời gian: 1955</a:t>
            </a:r>
          </a:p>
          <a:p>
            <a:pPr>
              <a:buFont typeface="Arial" panose="020B0604020202020204" pitchFamily="34" charset="0"/>
              <a:buChar char="•"/>
            </a:pPr>
            <a:r>
              <a:rPr lang="vi-VN" dirty="0">
                <a:solidFill>
                  <a:srgbClr val="000000"/>
                </a:solidFill>
                <a:latin typeface="arial" panose="020B0604020202020204" pitchFamily="34" charset="0"/>
              </a:rPr>
              <a:t>Đặc điểm:</a:t>
            </a:r>
          </a:p>
          <a:p>
            <a:pPr>
              <a:buFont typeface="Arial" panose="020B0604020202020204" pitchFamily="34" charset="0"/>
              <a:buChar char="•"/>
            </a:pPr>
            <a:r>
              <a:rPr lang="vi-VN" dirty="0">
                <a:solidFill>
                  <a:srgbClr val="000000"/>
                </a:solidFill>
                <a:latin typeface="arial" panose="020B0604020202020204" pitchFamily="34" charset="0"/>
              </a:rPr>
              <a:t>Thành phần điện tử chính: bóng bán dẫn</a:t>
            </a:r>
          </a:p>
          <a:p>
            <a:pPr>
              <a:buFont typeface="Arial" panose="020B0604020202020204" pitchFamily="34" charset="0"/>
              <a:buChar char="•"/>
            </a:pPr>
            <a:r>
              <a:rPr lang="vi-VN" dirty="0">
                <a:solidFill>
                  <a:srgbClr val="000000"/>
                </a:solidFill>
                <a:latin typeface="arial" panose="020B0604020202020204" pitchFamily="34" charset="0"/>
              </a:rPr>
              <a:t>Bộ nhớ chính: lõi từ, băng từ</a:t>
            </a:r>
          </a:p>
          <a:p>
            <a:pPr>
              <a:buFont typeface="Arial" panose="020B0604020202020204" pitchFamily="34" charset="0"/>
              <a:buChar char="•"/>
            </a:pPr>
            <a:r>
              <a:rPr lang="vi-VN" dirty="0">
                <a:solidFill>
                  <a:srgbClr val="000000"/>
                </a:solidFill>
                <a:latin typeface="arial" panose="020B0604020202020204" pitchFamily="34" charset="0"/>
              </a:rPr>
              <a:t>Kích thước: lớn</a:t>
            </a:r>
          </a:p>
          <a:p>
            <a:pPr>
              <a:buFont typeface="Arial" panose="020B0604020202020204" pitchFamily="34" charset="0"/>
              <a:buChar char="•"/>
            </a:pPr>
            <a:r>
              <a:rPr lang="vi-VN" dirty="0">
                <a:solidFill>
                  <a:srgbClr val="000000"/>
                </a:solidFill>
                <a:latin typeface="arial" panose="020B0604020202020204" pitchFamily="34" charset="0"/>
              </a:rPr>
              <a:t>Thiết bị vào – ra: máy đọc và in băng đục lỗ, máy đọc và in băng từ.</a:t>
            </a:r>
          </a:p>
          <a:p>
            <a:pPr>
              <a:buFont typeface="Arial" panose="020B0604020202020204" pitchFamily="34" charset="0"/>
              <a:buChar char="•"/>
            </a:pPr>
            <a:r>
              <a:rPr lang="vi-VN" dirty="0">
                <a:solidFill>
                  <a:srgbClr val="000000"/>
                </a:solidFill>
                <a:latin typeface="arial" panose="020B0604020202020204" pitchFamily="34" charset="0"/>
              </a:rPr>
              <a:t>Ví dụ: IBM 7090 (1959), IBM 7094 (1962), UNIVAC 1107 (1960</a:t>
            </a:r>
            <a:endParaRPr lang="vi-VN" b="0" i="0" dirty="0">
              <a:solidFill>
                <a:srgbClr val="000000"/>
              </a:solidFill>
              <a:effectLst/>
              <a:latin typeface="arial" panose="020B0604020202020204" pitchFamily="34" charset="0"/>
            </a:endParaRPr>
          </a:p>
        </p:txBody>
      </p:sp>
      <p:sp>
        <p:nvSpPr>
          <p:cNvPr id="9" name="Rectangle 8">
            <a:extLst>
              <a:ext uri="{FF2B5EF4-FFF2-40B4-BE49-F238E27FC236}">
                <a16:creationId xmlns:a16="http://schemas.microsoft.com/office/drawing/2014/main" id="{CD216A1D-2406-43F8-B2BD-2EBE800D4CED}"/>
              </a:ext>
            </a:extLst>
          </p:cNvPr>
          <p:cNvSpPr/>
          <p:nvPr/>
        </p:nvSpPr>
        <p:spPr>
          <a:xfrm>
            <a:off x="8339769" y="365125"/>
            <a:ext cx="3852231" cy="4721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MÁY TÍNH ĐIỆN TỬ</a:t>
            </a:r>
          </a:p>
        </p:txBody>
      </p:sp>
    </p:spTree>
    <p:extLst>
      <p:ext uri="{BB962C8B-B14F-4D97-AF65-F5344CB8AC3E}">
        <p14:creationId xmlns:p14="http://schemas.microsoft.com/office/powerpoint/2010/main" val="412621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051" y="1146052"/>
            <a:ext cx="5803561" cy="3866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A9E213-C1F6-4EB1-8514-96DFEAD67FF5}"/>
              </a:ext>
            </a:extLst>
          </p:cNvPr>
          <p:cNvSpPr/>
          <p:nvPr/>
        </p:nvSpPr>
        <p:spPr>
          <a:xfrm>
            <a:off x="253388" y="3111046"/>
            <a:ext cx="6096000" cy="2862322"/>
          </a:xfrm>
          <a:prstGeom prst="rect">
            <a:avLst/>
          </a:prstGeom>
        </p:spPr>
        <p:txBody>
          <a:bodyPr>
            <a:spAutoFit/>
          </a:bodyPr>
          <a:lstStyle/>
          <a:p>
            <a:pPr>
              <a:buFont typeface="Arial" panose="020B0604020202020204" pitchFamily="34" charset="0"/>
              <a:buChar char="•"/>
            </a:pPr>
            <a:r>
              <a:rPr lang="vi-VN" dirty="0">
                <a:solidFill>
                  <a:srgbClr val="000000"/>
                </a:solidFill>
                <a:latin typeface="arial" panose="020B0604020202020204" pitchFamily="34" charset="0"/>
              </a:rPr>
              <a:t>Hoàn cảnh ra đời: Các mạch tích hợp IC ra đời.</a:t>
            </a:r>
          </a:p>
          <a:p>
            <a:pPr>
              <a:buFont typeface="Arial" panose="020B0604020202020204" pitchFamily="34" charset="0"/>
              <a:buChar char="•"/>
            </a:pPr>
            <a:r>
              <a:rPr lang="vi-VN" dirty="0">
                <a:solidFill>
                  <a:srgbClr val="000000"/>
                </a:solidFill>
                <a:latin typeface="arial" panose="020B0604020202020204" pitchFamily="34" charset="0"/>
              </a:rPr>
              <a:t>Thời gian: 1965</a:t>
            </a:r>
          </a:p>
          <a:p>
            <a:pPr>
              <a:buFont typeface="Arial" panose="020B0604020202020204" pitchFamily="34" charset="0"/>
              <a:buChar char="•"/>
            </a:pPr>
            <a:r>
              <a:rPr lang="vi-VN" dirty="0">
                <a:solidFill>
                  <a:srgbClr val="000000"/>
                </a:solidFill>
                <a:latin typeface="arial" panose="020B0604020202020204" pitchFamily="34" charset="0"/>
              </a:rPr>
              <a:t>Đặc điểm:</a:t>
            </a:r>
          </a:p>
          <a:p>
            <a:pPr>
              <a:buFont typeface="Arial" panose="020B0604020202020204" pitchFamily="34" charset="0"/>
              <a:buChar char="•"/>
            </a:pPr>
            <a:r>
              <a:rPr lang="vi-VN" dirty="0">
                <a:solidFill>
                  <a:srgbClr val="000000"/>
                </a:solidFill>
                <a:latin typeface="arial" panose="020B0604020202020204" pitchFamily="34" charset="0"/>
              </a:rPr>
              <a:t>Thành phần điện tử chính: mạch tích hợp.</a:t>
            </a:r>
          </a:p>
          <a:p>
            <a:pPr>
              <a:buFont typeface="Arial" panose="020B0604020202020204" pitchFamily="34" charset="0"/>
              <a:buChar char="•"/>
            </a:pPr>
            <a:r>
              <a:rPr lang="vi-VN" dirty="0">
                <a:solidFill>
                  <a:srgbClr val="000000"/>
                </a:solidFill>
                <a:latin typeface="arial" panose="020B0604020202020204" pitchFamily="34" charset="0"/>
              </a:rPr>
              <a:t>Bộ nhớ chính: lõi từ lớn, băng từ, đĩa từ.</a:t>
            </a:r>
          </a:p>
          <a:p>
            <a:pPr>
              <a:buFont typeface="Arial" panose="020B0604020202020204" pitchFamily="34" charset="0"/>
              <a:buChar char="•"/>
            </a:pPr>
            <a:r>
              <a:rPr lang="vi-VN" dirty="0">
                <a:solidFill>
                  <a:srgbClr val="000000"/>
                </a:solidFill>
                <a:latin typeface="arial" panose="020B0604020202020204" pitchFamily="34" charset="0"/>
              </a:rPr>
              <a:t>Kích thước: lớn.</a:t>
            </a:r>
          </a:p>
          <a:p>
            <a:pPr>
              <a:buFont typeface="Arial" panose="020B0604020202020204" pitchFamily="34" charset="0"/>
              <a:buChar char="•"/>
            </a:pPr>
            <a:r>
              <a:rPr lang="vi-VN" dirty="0">
                <a:solidFill>
                  <a:srgbClr val="000000"/>
                </a:solidFill>
                <a:latin typeface="arial" panose="020B0604020202020204" pitchFamily="34" charset="0"/>
              </a:rPr>
              <a:t>Thiết bị vào – ra: được bổ sung bàn phím, màn hình, máy in,…</a:t>
            </a:r>
          </a:p>
          <a:p>
            <a:pPr>
              <a:buFont typeface="Arial" panose="020B0604020202020204" pitchFamily="34" charset="0"/>
              <a:buChar char="•"/>
            </a:pPr>
            <a:r>
              <a:rPr lang="vi-VN" dirty="0">
                <a:solidFill>
                  <a:srgbClr val="000000"/>
                </a:solidFill>
                <a:latin typeface="arial" panose="020B0604020202020204" pitchFamily="34" charset="0"/>
              </a:rPr>
              <a:t>Ví dụ: IBM System/360 (1964), IBM System/370 (1970), PDP-11 (1970), UNIVAC 1108 (1964),…</a:t>
            </a:r>
            <a:endParaRPr lang="vi-VN" b="0" i="0" dirty="0">
              <a:solidFill>
                <a:srgbClr val="000000"/>
              </a:solidFill>
              <a:effectLst/>
              <a:latin typeface="arial" panose="020B0604020202020204" pitchFamily="34" charset="0"/>
            </a:endParaRPr>
          </a:p>
        </p:txBody>
      </p:sp>
      <p:sp>
        <p:nvSpPr>
          <p:cNvPr id="8" name="Rectangle 7">
            <a:extLst>
              <a:ext uri="{FF2B5EF4-FFF2-40B4-BE49-F238E27FC236}">
                <a16:creationId xmlns:a16="http://schemas.microsoft.com/office/drawing/2014/main" id="{C1027F64-CE92-472B-B85E-16520CDBEBDD}"/>
              </a:ext>
            </a:extLst>
          </p:cNvPr>
          <p:cNvSpPr/>
          <p:nvPr/>
        </p:nvSpPr>
        <p:spPr>
          <a:xfrm>
            <a:off x="8339769" y="365125"/>
            <a:ext cx="3852231" cy="4721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MÁY TÍNH ĐIỆN TỬ</a:t>
            </a:r>
          </a:p>
        </p:txBody>
      </p:sp>
    </p:spTree>
    <p:extLst>
      <p:ext uri="{BB962C8B-B14F-4D97-AF65-F5344CB8AC3E}">
        <p14:creationId xmlns:p14="http://schemas.microsoft.com/office/powerpoint/2010/main" val="66839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25104"/>
            <a:ext cx="10378348" cy="967650"/>
          </a:xfrm>
        </p:spPr>
        <p:txBody>
          <a:bodyPr>
            <a:normAutofit fontScale="90000"/>
          </a:bodyPr>
          <a:lstStyle/>
          <a:p>
            <a:r>
              <a:rPr lang="en-US" dirty="0" err="1"/>
              <a:t>Thế</a:t>
            </a:r>
            <a:r>
              <a:rPr lang="en-US" dirty="0"/>
              <a:t> </a:t>
            </a:r>
            <a:r>
              <a:rPr lang="en-US" dirty="0" err="1"/>
              <a:t>hệ</a:t>
            </a:r>
            <a:r>
              <a:rPr lang="en-US" dirty="0"/>
              <a:t> </a:t>
            </a:r>
            <a:r>
              <a:rPr lang="en-US" dirty="0" err="1"/>
              <a:t>thứ</a:t>
            </a:r>
            <a:r>
              <a:rPr lang="en-US" dirty="0"/>
              <a:t> </a:t>
            </a:r>
            <a:r>
              <a:rPr lang="en-US" dirty="0" err="1"/>
              <a:t>tư</a:t>
            </a:r>
            <a:r>
              <a:rPr lang="en-US" dirty="0"/>
              <a:t> – </a:t>
            </a:r>
            <a:r>
              <a:rPr lang="en-US" dirty="0" err="1"/>
              <a:t>máy</a:t>
            </a:r>
            <a:r>
              <a:rPr lang="en-US" dirty="0"/>
              <a:t> vi </a:t>
            </a:r>
            <a:r>
              <a:rPr lang="en-US" dirty="0" err="1"/>
              <a:t>tính</a:t>
            </a:r>
            <a:r>
              <a:rPr lang="en-US" dirty="0"/>
              <a:t> </a:t>
            </a:r>
            <a:r>
              <a:rPr lang="en-US" dirty="0">
                <a:sym typeface="Symbol" panose="05050102010706020507" pitchFamily="18" charset="2"/>
              </a:rPr>
              <a:t> </a:t>
            </a:r>
            <a:r>
              <a:rPr lang="en-US" dirty="0" err="1">
                <a:sym typeface="Symbol" panose="05050102010706020507" pitchFamily="18" charset="2"/>
              </a:rPr>
              <a:t>máy</a:t>
            </a:r>
            <a:r>
              <a:rPr lang="en-US" dirty="0">
                <a:sym typeface="Symbol" panose="05050102010706020507" pitchFamily="18" charset="2"/>
              </a:rPr>
              <a:t> </a:t>
            </a:r>
            <a:r>
              <a:rPr lang="en-US" dirty="0" err="1">
                <a:sym typeface="Symbol" panose="05050102010706020507" pitchFamily="18" charset="2"/>
              </a:rPr>
              <a:t>tính</a:t>
            </a:r>
            <a:r>
              <a:rPr lang="en-US" dirty="0">
                <a:sym typeface="Symbol" panose="05050102010706020507" pitchFamily="18" charset="2"/>
              </a:rPr>
              <a:t> </a:t>
            </a:r>
            <a:r>
              <a:rPr lang="en-US" dirty="0" err="1">
                <a:sym typeface="Symbol" panose="05050102010706020507" pitchFamily="18" charset="2"/>
              </a:rPr>
              <a:t>cá</a:t>
            </a:r>
            <a:r>
              <a:rPr lang="en-US" dirty="0">
                <a:sym typeface="Symbol" panose="05050102010706020507" pitchFamily="18" charset="2"/>
              </a:rPr>
              <a:t> </a:t>
            </a:r>
            <a:r>
              <a:rPr lang="en-US" dirty="0" err="1">
                <a:sym typeface="Symbol" panose="05050102010706020507" pitchFamily="18" charset="2"/>
              </a:rPr>
              <a:t>nhân</a:t>
            </a:r>
            <a:endParaRPr lang="en-US" dirty="0"/>
          </a:p>
        </p:txBody>
      </p:sp>
      <p:sp>
        <p:nvSpPr>
          <p:cNvPr id="7" name="TextBox 6">
            <a:extLst>
              <a:ext uri="{FF2B5EF4-FFF2-40B4-BE49-F238E27FC236}">
                <a16:creationId xmlns:a16="http://schemas.microsoft.com/office/drawing/2014/main" id="{4507FC51-6E2C-4C92-917B-811C35E1F356}"/>
              </a:ext>
            </a:extLst>
          </p:cNvPr>
          <p:cNvSpPr txBox="1"/>
          <p:nvPr/>
        </p:nvSpPr>
        <p:spPr>
          <a:xfrm>
            <a:off x="495300" y="1046167"/>
            <a:ext cx="3810000" cy="523220"/>
          </a:xfrm>
          <a:prstGeom prst="rect">
            <a:avLst/>
          </a:prstGeom>
          <a:noFill/>
        </p:spPr>
        <p:txBody>
          <a:bodyPr wrap="square" rtlCol="0">
            <a:spAutoFit/>
          </a:bodyPr>
          <a:lstStyle/>
          <a:p>
            <a:pPr algn="ctr"/>
            <a:r>
              <a:rPr lang="en-US" sz="2800" dirty="0"/>
              <a:t>Bull </a:t>
            </a:r>
            <a:r>
              <a:rPr lang="en-US" sz="2800" dirty="0" err="1"/>
              <a:t>Micral</a:t>
            </a:r>
            <a:r>
              <a:rPr lang="en-US" sz="2800" dirty="0"/>
              <a:t> 80 – 20, 1980 </a:t>
            </a:r>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3"/>
          <a:stretch>
            <a:fillRect/>
          </a:stretch>
        </p:blipFill>
        <p:spPr>
          <a:xfrm>
            <a:off x="6257581" y="1258135"/>
            <a:ext cx="5614929" cy="4083585"/>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2864387" y="4460201"/>
            <a:ext cx="1781520" cy="2072695"/>
          </a:xfrm>
          <a:prstGeom prst="roundRect">
            <a:avLst>
              <a:gd name="adj" fmla="val 36970"/>
            </a:avLst>
          </a:prstGeom>
          <a:blipFill dpi="0" rotWithShape="1">
            <a:blip r:embed="rId4"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id="{BBD7EDA0-FBCB-4769-ADDA-6AB55107E14A}"/>
              </a:ext>
            </a:extLst>
          </p:cNvPr>
          <p:cNvSpPr/>
          <p:nvPr/>
        </p:nvSpPr>
        <p:spPr>
          <a:xfrm>
            <a:off x="161581" y="1618355"/>
            <a:ext cx="6096000" cy="3693319"/>
          </a:xfrm>
          <a:prstGeom prst="rect">
            <a:avLst/>
          </a:prstGeom>
        </p:spPr>
        <p:txBody>
          <a:bodyPr>
            <a:spAutoFit/>
          </a:bodyPr>
          <a:lstStyle/>
          <a:p>
            <a:pPr>
              <a:buFont typeface="Arial" panose="020B0604020202020204" pitchFamily="34" charset="0"/>
              <a:buChar char="•"/>
            </a:pPr>
            <a:r>
              <a:rPr lang="vi-VN" dirty="0">
                <a:solidFill>
                  <a:srgbClr val="000000"/>
                </a:solidFill>
                <a:latin typeface="arial" panose="020B0604020202020204" pitchFamily="34" charset="0"/>
              </a:rPr>
              <a:t>Hoàn cảnh ra đời: Những bộ vi xử lí dẫn đến sự ra đời của máy vi tính.</a:t>
            </a:r>
          </a:p>
          <a:p>
            <a:pPr>
              <a:buFont typeface="Arial" panose="020B0604020202020204" pitchFamily="34" charset="0"/>
              <a:buChar char="•"/>
            </a:pPr>
            <a:r>
              <a:rPr lang="vi-VN" dirty="0">
                <a:solidFill>
                  <a:srgbClr val="000000"/>
                </a:solidFill>
                <a:latin typeface="arial" panose="020B0604020202020204" pitchFamily="34" charset="0"/>
              </a:rPr>
              <a:t>Thời gian: 1974</a:t>
            </a:r>
          </a:p>
          <a:p>
            <a:pPr>
              <a:buFont typeface="Arial" panose="020B0604020202020204" pitchFamily="34" charset="0"/>
              <a:buChar char="•"/>
            </a:pPr>
            <a:r>
              <a:rPr lang="vi-VN" dirty="0">
                <a:solidFill>
                  <a:srgbClr val="000000"/>
                </a:solidFill>
                <a:latin typeface="arial" panose="020B0604020202020204" pitchFamily="34" charset="0"/>
              </a:rPr>
              <a:t>Đặc điểm:</a:t>
            </a:r>
          </a:p>
          <a:p>
            <a:pPr>
              <a:buFont typeface="Arial" panose="020B0604020202020204" pitchFamily="34" charset="0"/>
              <a:buChar char="•"/>
            </a:pPr>
            <a:r>
              <a:rPr lang="vi-VN" dirty="0">
                <a:solidFill>
                  <a:srgbClr val="000000"/>
                </a:solidFill>
                <a:latin typeface="arial" panose="020B0604020202020204" pitchFamily="34" charset="0"/>
              </a:rPr>
              <a:t>Thành phần điện tử chính: mạch tích hợp cỡ rất lớn và bộ vi xử lí.</a:t>
            </a:r>
          </a:p>
          <a:p>
            <a:pPr>
              <a:buFont typeface="Arial" panose="020B0604020202020204" pitchFamily="34" charset="0"/>
              <a:buChar char="•"/>
            </a:pPr>
            <a:r>
              <a:rPr lang="vi-VN" dirty="0">
                <a:solidFill>
                  <a:srgbClr val="000000"/>
                </a:solidFill>
                <a:latin typeface="arial" panose="020B0604020202020204" pitchFamily="34" charset="0"/>
              </a:rPr>
              <a:t>Bộ nhớ chính: CD, RAM, ROM, USB, SSD,…</a:t>
            </a:r>
          </a:p>
          <a:p>
            <a:pPr>
              <a:buFont typeface="Arial" panose="020B0604020202020204" pitchFamily="34" charset="0"/>
              <a:buChar char="•"/>
            </a:pPr>
            <a:r>
              <a:rPr lang="vi-VN" dirty="0">
                <a:solidFill>
                  <a:srgbClr val="000000"/>
                </a:solidFill>
                <a:latin typeface="arial" panose="020B0604020202020204" pitchFamily="34" charset="0"/>
              </a:rPr>
              <a:t>Kích thước: nhỏ, có thể để lên bàn.</a:t>
            </a:r>
          </a:p>
          <a:p>
            <a:pPr>
              <a:buFont typeface="Arial" panose="020B0604020202020204" pitchFamily="34" charset="0"/>
              <a:buChar char="•"/>
            </a:pPr>
            <a:r>
              <a:rPr lang="vi-VN" dirty="0">
                <a:solidFill>
                  <a:srgbClr val="000000"/>
                </a:solidFill>
                <a:latin typeface="arial" panose="020B0604020202020204" pitchFamily="34" charset="0"/>
              </a:rPr>
              <a:t>Thiết bị vào – ra: được bổ sung thiết bị trỏ, máy quét.</a:t>
            </a:r>
          </a:p>
          <a:p>
            <a:pPr>
              <a:buFont typeface="Arial" panose="020B0604020202020204" pitchFamily="34" charset="0"/>
              <a:buChar char="•"/>
            </a:pPr>
            <a:r>
              <a:rPr lang="vi-VN" dirty="0">
                <a:solidFill>
                  <a:srgbClr val="000000"/>
                </a:solidFill>
                <a:latin typeface="arial" panose="020B0604020202020204" pitchFamily="34" charset="0"/>
              </a:rPr>
              <a:t>Ví dụ: IBM PC, STAR 1000, APPLE II, Apple Macintosh,…</a:t>
            </a:r>
          </a:p>
          <a:p>
            <a:pPr>
              <a:buFont typeface="Arial" panose="020B0604020202020204" pitchFamily="34" charset="0"/>
              <a:buChar char="•"/>
            </a:pPr>
            <a:r>
              <a:rPr lang="vi-VN" dirty="0">
                <a:solidFill>
                  <a:srgbClr val="000000"/>
                </a:solidFill>
                <a:latin typeface="arial" panose="020B0604020202020204" pitchFamily="34" charset="0"/>
              </a:rPr>
              <a:t>IBM PC</a:t>
            </a:r>
          </a:p>
          <a:p>
            <a:pPr>
              <a:buFont typeface="Arial" panose="020B0604020202020204" pitchFamily="34" charset="0"/>
              <a:buChar char="•"/>
            </a:pPr>
            <a:r>
              <a:rPr lang="vi-VN" dirty="0">
                <a:solidFill>
                  <a:srgbClr val="000000"/>
                </a:solidFill>
                <a:latin typeface="arial" panose="020B0604020202020204" pitchFamily="34" charset="0"/>
              </a:rPr>
              <a:t>APPLE II</a:t>
            </a:r>
            <a:endParaRPr lang="vi-VN" b="0" i="0" dirty="0">
              <a:solidFill>
                <a:srgbClr val="000000"/>
              </a:solidFill>
              <a:effectLst/>
              <a:latin typeface="arial" panose="020B0604020202020204" pitchFamily="34" charset="0"/>
            </a:endParaRPr>
          </a:p>
        </p:txBody>
      </p:sp>
      <p:sp>
        <p:nvSpPr>
          <p:cNvPr id="9" name="Rectangle: Rounded Corners 8">
            <a:extLst>
              <a:ext uri="{FF2B5EF4-FFF2-40B4-BE49-F238E27FC236}">
                <a16:creationId xmlns:a16="http://schemas.microsoft.com/office/drawing/2014/main" id="{235DB680-4CF7-4FF9-9822-9CF043186E15}"/>
              </a:ext>
            </a:extLst>
          </p:cNvPr>
          <p:cNvSpPr/>
          <p:nvPr/>
        </p:nvSpPr>
        <p:spPr>
          <a:xfrm>
            <a:off x="4770304" y="4460201"/>
            <a:ext cx="6819441" cy="2072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bg1"/>
                </a:solidFill>
              </a:rPr>
              <a:t>Trương Trọng Thi</a:t>
            </a:r>
            <a:r>
              <a:rPr lang="vi-VN" dirty="0">
                <a:solidFill>
                  <a:schemeClr val="bg1"/>
                </a:solidFill>
              </a:rPr>
              <a:t> (</a:t>
            </a:r>
            <a:r>
              <a:rPr lang="vi-VN" dirty="0">
                <a:solidFill>
                  <a:schemeClr val="bg1"/>
                </a:solidFill>
                <a:hlinkClick r:id="rId5" tooltip="1936">
                  <a:extLst>
                    <a:ext uri="{A12FA001-AC4F-418D-AE19-62706E023703}">
                      <ahyp:hlinkClr xmlns:ahyp="http://schemas.microsoft.com/office/drawing/2018/hyperlinkcolor" val="tx"/>
                    </a:ext>
                  </a:extLst>
                </a:hlinkClick>
              </a:rPr>
              <a:t>1936</a:t>
            </a:r>
            <a:r>
              <a:rPr lang="vi-VN" dirty="0">
                <a:solidFill>
                  <a:schemeClr val="bg1"/>
                </a:solidFill>
              </a:rPr>
              <a:t>-</a:t>
            </a:r>
            <a:r>
              <a:rPr lang="vi-VN" dirty="0">
                <a:solidFill>
                  <a:schemeClr val="bg1"/>
                </a:solidFill>
                <a:hlinkClick r:id="rId6" tooltip="2005">
                  <a:extLst>
                    <a:ext uri="{A12FA001-AC4F-418D-AE19-62706E023703}">
                      <ahyp:hlinkClr xmlns:ahyp="http://schemas.microsoft.com/office/drawing/2018/hyperlinkcolor" val="tx"/>
                    </a:ext>
                  </a:extLst>
                </a:hlinkClick>
              </a:rPr>
              <a:t>2005</a:t>
            </a:r>
            <a:r>
              <a:rPr lang="vi-VN" dirty="0">
                <a:solidFill>
                  <a:schemeClr val="bg1"/>
                </a:solidFill>
              </a:rPr>
              <a:t>) là một </a:t>
            </a:r>
            <a:r>
              <a:rPr lang="vi-VN" dirty="0">
                <a:solidFill>
                  <a:schemeClr val="bg1"/>
                </a:solidFill>
                <a:hlinkClick r:id="rId7" tooltip="Kỹ sư">
                  <a:extLst>
                    <a:ext uri="{A12FA001-AC4F-418D-AE19-62706E023703}">
                      <ahyp:hlinkClr xmlns:ahyp="http://schemas.microsoft.com/office/drawing/2018/hyperlinkcolor" val="tx"/>
                    </a:ext>
                  </a:extLst>
                </a:hlinkClick>
              </a:rPr>
              <a:t>kỹ sư</a:t>
            </a:r>
            <a:r>
              <a:rPr lang="vi-VN" dirty="0">
                <a:solidFill>
                  <a:schemeClr val="bg1"/>
                </a:solidFill>
              </a:rPr>
              <a:t> </a:t>
            </a:r>
            <a:r>
              <a:rPr lang="vi-VN" dirty="0">
                <a:solidFill>
                  <a:schemeClr val="bg1"/>
                </a:solidFill>
                <a:hlinkClick r:id="rId8" tooltip="Người Pháp gốc Việt">
                  <a:extLst>
                    <a:ext uri="{A12FA001-AC4F-418D-AE19-62706E023703}">
                      <ahyp:hlinkClr xmlns:ahyp="http://schemas.microsoft.com/office/drawing/2018/hyperlinkcolor" val="tx"/>
                    </a:ext>
                  </a:extLst>
                </a:hlinkClick>
              </a:rPr>
              <a:t>người Pháp gốc Việt</a:t>
            </a:r>
            <a:r>
              <a:rPr lang="vi-VN" dirty="0">
                <a:solidFill>
                  <a:schemeClr val="bg1"/>
                </a:solidFill>
              </a:rPr>
              <a:t>. Ông được xem là "cha đẻ của </a:t>
            </a:r>
            <a:r>
              <a:rPr lang="vi-VN" dirty="0">
                <a:solidFill>
                  <a:schemeClr val="bg1"/>
                </a:solidFill>
                <a:hlinkClick r:id="rId9" tooltip="Máy tính cá nhân">
                  <a:extLst>
                    <a:ext uri="{A12FA001-AC4F-418D-AE19-62706E023703}">
                      <ahyp:hlinkClr xmlns:ahyp="http://schemas.microsoft.com/office/drawing/2018/hyperlinkcolor" val="tx"/>
                    </a:ext>
                  </a:extLst>
                </a:hlinkClick>
              </a:rPr>
              <a:t>máy tính cá nhân</a:t>
            </a:r>
            <a:r>
              <a:rPr lang="vi-VN" dirty="0">
                <a:solidFill>
                  <a:schemeClr val="bg1"/>
                </a:solidFill>
              </a:rPr>
              <a:t>" vì đã tạo ra </a:t>
            </a:r>
            <a:r>
              <a:rPr lang="vi-VN" dirty="0">
                <a:solidFill>
                  <a:schemeClr val="bg1"/>
                </a:solidFill>
                <a:hlinkClick r:id="rId10" tooltip="Micral (trang không tồn tại)">
                  <a:extLst>
                    <a:ext uri="{A12FA001-AC4F-418D-AE19-62706E023703}">
                      <ahyp:hlinkClr xmlns:ahyp="http://schemas.microsoft.com/office/drawing/2018/hyperlinkcolor" val="tx"/>
                    </a:ext>
                  </a:extLst>
                </a:hlinkClick>
              </a:rPr>
              <a:t>Micral</a:t>
            </a:r>
            <a:r>
              <a:rPr lang="vi-VN" dirty="0">
                <a:solidFill>
                  <a:schemeClr val="bg1"/>
                </a:solidFill>
              </a:rPr>
              <a:t>, </a:t>
            </a:r>
            <a:r>
              <a:rPr lang="vi-VN" dirty="0"/>
              <a:t>tạo thành công Micral, chiếc máy tính cá nhân đầu tiên trên thế giới</a:t>
            </a:r>
            <a:r>
              <a:rPr lang="vi-VN" b="1" dirty="0"/>
              <a:t>. Sự ra đời của Micral đã mở đường cho cuộc cách mạng công nghệ phát triển như vũ bão.</a:t>
            </a:r>
            <a:endParaRPr lang="en-US" dirty="0">
              <a:solidFill>
                <a:schemeClr val="bg1"/>
              </a:solidFill>
            </a:endParaRPr>
          </a:p>
        </p:txBody>
      </p:sp>
      <p:sp>
        <p:nvSpPr>
          <p:cNvPr id="11" name="Rectangle 10">
            <a:extLst>
              <a:ext uri="{FF2B5EF4-FFF2-40B4-BE49-F238E27FC236}">
                <a16:creationId xmlns:a16="http://schemas.microsoft.com/office/drawing/2014/main" id="{389F86F2-55ED-46F7-9D24-57DF5423808C}"/>
              </a:ext>
            </a:extLst>
          </p:cNvPr>
          <p:cNvSpPr/>
          <p:nvPr/>
        </p:nvSpPr>
        <p:spPr>
          <a:xfrm>
            <a:off x="8339769" y="28506"/>
            <a:ext cx="3852231" cy="4721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MÁY TÍNH ĐIỆN TỬ</a:t>
            </a:r>
          </a:p>
        </p:txBody>
      </p:sp>
    </p:spTree>
    <p:extLst>
      <p:ext uri="{BB962C8B-B14F-4D97-AF65-F5344CB8AC3E}">
        <p14:creationId xmlns:p14="http://schemas.microsoft.com/office/powerpoint/2010/main" val="37035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114829"/>
            <a:ext cx="10858500" cy="1177925"/>
          </a:xfrm>
        </p:spPr>
        <p:txBody>
          <a:bodyPr>
            <a:normAutofit/>
          </a:bodyPr>
          <a:lstStyle/>
          <a:p>
            <a:r>
              <a:rPr lang="en-US" dirty="0" err="1"/>
              <a:t>Thế</a:t>
            </a:r>
            <a:r>
              <a:rPr lang="en-US" dirty="0"/>
              <a:t> </a:t>
            </a:r>
            <a:r>
              <a:rPr lang="en-US" dirty="0" err="1"/>
              <a:t>hệ</a:t>
            </a:r>
            <a:r>
              <a:rPr lang="en-US" dirty="0"/>
              <a:t> </a:t>
            </a:r>
            <a:r>
              <a:rPr lang="en-US" dirty="0" err="1"/>
              <a:t>thứ</a:t>
            </a:r>
            <a:r>
              <a:rPr lang="en-US" dirty="0"/>
              <a:t> </a:t>
            </a:r>
            <a:r>
              <a:rPr lang="en-US" dirty="0" err="1"/>
              <a:t>năm</a:t>
            </a:r>
            <a:r>
              <a:rPr lang="en-US" dirty="0"/>
              <a:t> (1990-nay)</a:t>
            </a:r>
          </a:p>
        </p:txBody>
      </p:sp>
      <p:pic>
        <p:nvPicPr>
          <p:cNvPr id="4" name="Picture 3">
            <a:extLst>
              <a:ext uri="{FF2B5EF4-FFF2-40B4-BE49-F238E27FC236}">
                <a16:creationId xmlns:a16="http://schemas.microsoft.com/office/drawing/2014/main" id="{41015A7F-DDDB-4D24-B266-79D5B45DEC20}"/>
              </a:ext>
            </a:extLst>
          </p:cNvPr>
          <p:cNvPicPr>
            <a:picLocks noChangeAspect="1"/>
          </p:cNvPicPr>
          <p:nvPr/>
        </p:nvPicPr>
        <p:blipFill>
          <a:blip r:embed="rId3"/>
          <a:stretch>
            <a:fillRect/>
          </a:stretch>
        </p:blipFill>
        <p:spPr>
          <a:xfrm>
            <a:off x="6337089" y="1447782"/>
            <a:ext cx="5064451" cy="3388623"/>
          </a:xfrm>
          <a:prstGeom prst="rect">
            <a:avLst/>
          </a:prstGeom>
        </p:spPr>
      </p:pic>
      <p:sp>
        <p:nvSpPr>
          <p:cNvPr id="6" name="Rectangle 5">
            <a:extLst>
              <a:ext uri="{FF2B5EF4-FFF2-40B4-BE49-F238E27FC236}">
                <a16:creationId xmlns:a16="http://schemas.microsoft.com/office/drawing/2014/main" id="{1B12B8B7-2DC2-4B36-9C4E-CCB7ABB9EFCF}"/>
              </a:ext>
            </a:extLst>
          </p:cNvPr>
          <p:cNvSpPr/>
          <p:nvPr/>
        </p:nvSpPr>
        <p:spPr>
          <a:xfrm>
            <a:off x="241089" y="1447782"/>
            <a:ext cx="6096000" cy="3416320"/>
          </a:xfrm>
          <a:prstGeom prst="rect">
            <a:avLst/>
          </a:prstGeom>
        </p:spPr>
        <p:txBody>
          <a:bodyPr>
            <a:spAutoFit/>
          </a:bodyPr>
          <a:lstStyle/>
          <a:p>
            <a:pPr>
              <a:buFont typeface="Arial" panose="020B0604020202020204" pitchFamily="34" charset="0"/>
              <a:buChar char="•"/>
            </a:pPr>
            <a:r>
              <a:rPr lang="vi-VN" dirty="0">
                <a:solidFill>
                  <a:srgbClr val="000000"/>
                </a:solidFill>
                <a:latin typeface="arial" panose="020B0604020202020204" pitchFamily="34" charset="0"/>
              </a:rPr>
              <a:t>Hoàn cảnh ra đời: Tiến bộ công nghệ dẫn đến sự ra đời của mạch tích hợp cỡ siêu lớn.</a:t>
            </a:r>
          </a:p>
          <a:p>
            <a:pPr>
              <a:buFont typeface="Arial" panose="020B0604020202020204" pitchFamily="34" charset="0"/>
              <a:buChar char="•"/>
            </a:pPr>
            <a:r>
              <a:rPr lang="vi-VN" dirty="0">
                <a:solidFill>
                  <a:srgbClr val="000000"/>
                </a:solidFill>
                <a:latin typeface="arial" panose="020B0604020202020204" pitchFamily="34" charset="0"/>
              </a:rPr>
              <a:t>Thời gian: 1990</a:t>
            </a:r>
          </a:p>
          <a:p>
            <a:pPr>
              <a:buFont typeface="Arial" panose="020B0604020202020204" pitchFamily="34" charset="0"/>
              <a:buChar char="•"/>
            </a:pPr>
            <a:r>
              <a:rPr lang="vi-VN" dirty="0">
                <a:solidFill>
                  <a:srgbClr val="000000"/>
                </a:solidFill>
                <a:latin typeface="arial" panose="020B0604020202020204" pitchFamily="34" charset="0"/>
              </a:rPr>
              <a:t>Đặc điểm:</a:t>
            </a:r>
          </a:p>
          <a:p>
            <a:pPr>
              <a:buFont typeface="Arial" panose="020B0604020202020204" pitchFamily="34" charset="0"/>
              <a:buChar char="•"/>
            </a:pPr>
            <a:r>
              <a:rPr lang="vi-VN" dirty="0">
                <a:solidFill>
                  <a:srgbClr val="000000"/>
                </a:solidFill>
                <a:latin typeface="arial" panose="020B0604020202020204" pitchFamily="34" charset="0"/>
              </a:rPr>
              <a:t>Thành phần điện tử chính: mạch tích hợp cỡ siêu lớn.</a:t>
            </a:r>
          </a:p>
          <a:p>
            <a:pPr>
              <a:buFont typeface="Arial" panose="020B0604020202020204" pitchFamily="34" charset="0"/>
              <a:buChar char="•"/>
            </a:pPr>
            <a:r>
              <a:rPr lang="vi-VN" dirty="0">
                <a:solidFill>
                  <a:srgbClr val="000000"/>
                </a:solidFill>
                <a:latin typeface="arial" panose="020B0604020202020204" pitchFamily="34" charset="0"/>
              </a:rPr>
              <a:t>Kích thước: nhỏ, có dung lượng lưu trữ lớn.</a:t>
            </a:r>
          </a:p>
          <a:p>
            <a:pPr>
              <a:buFont typeface="Arial" panose="020B0604020202020204" pitchFamily="34" charset="0"/>
              <a:buChar char="•"/>
            </a:pPr>
            <a:r>
              <a:rPr lang="vi-VN" dirty="0">
                <a:solidFill>
                  <a:srgbClr val="000000"/>
                </a:solidFill>
                <a:latin typeface="arial" panose="020B0604020202020204" pitchFamily="34" charset="0"/>
              </a:rPr>
              <a:t>Thiết bị vào – ra: được bổ sung thiết bị nhận dạng tiếng nói, hình ảnh, chuyển động,…</a:t>
            </a:r>
          </a:p>
          <a:p>
            <a:pPr>
              <a:buFont typeface="Arial" panose="020B0604020202020204" pitchFamily="34" charset="0"/>
              <a:buChar char="•"/>
            </a:pPr>
            <a:r>
              <a:rPr lang="vi-VN" dirty="0">
                <a:solidFill>
                  <a:srgbClr val="000000"/>
                </a:solidFill>
                <a:latin typeface="arial" panose="020B0604020202020204" pitchFamily="34" charset="0"/>
              </a:rPr>
              <a:t>Ví dụ: điện thoại thông minh, loa thông minh, kính thông minh,…</a:t>
            </a:r>
          </a:p>
          <a:p>
            <a:pPr marL="742950" lvl="1" indent="-285750">
              <a:buFont typeface="Arial" panose="020B0604020202020204" pitchFamily="34" charset="0"/>
              <a:buChar char="•"/>
            </a:pPr>
            <a:r>
              <a:rPr lang="vi-VN" dirty="0">
                <a:solidFill>
                  <a:srgbClr val="000000"/>
                </a:solidFill>
                <a:latin typeface="arial" panose="020B0604020202020204" pitchFamily="34" charset="0"/>
              </a:rPr>
              <a:t>Điện thoại thông minh đầu tiên IBM Simon</a:t>
            </a:r>
          </a:p>
          <a:p>
            <a:pPr marL="742950" lvl="1" indent="-285750">
              <a:buFont typeface="Arial" panose="020B0604020202020204" pitchFamily="34" charset="0"/>
              <a:buChar char="•"/>
            </a:pPr>
            <a:r>
              <a:rPr lang="vi-VN" dirty="0">
                <a:solidFill>
                  <a:srgbClr val="000000"/>
                </a:solidFill>
                <a:latin typeface="arial" panose="020B0604020202020204" pitchFamily="34" charset="0"/>
              </a:rPr>
              <a:t>Loa thông minh</a:t>
            </a:r>
            <a:endParaRPr lang="vi-VN" b="0" i="0" dirty="0">
              <a:solidFill>
                <a:srgbClr val="00000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FB4C9D9-4BFC-437E-8C7D-1E100C1BA292}"/>
              </a:ext>
            </a:extLst>
          </p:cNvPr>
          <p:cNvSpPr/>
          <p:nvPr/>
        </p:nvSpPr>
        <p:spPr>
          <a:xfrm>
            <a:off x="8339769" y="365125"/>
            <a:ext cx="3852231" cy="4721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MÁY TÍNH ĐIỆN TỬ</a:t>
            </a:r>
          </a:p>
        </p:txBody>
      </p:sp>
    </p:spTree>
    <p:extLst>
      <p:ext uri="{BB962C8B-B14F-4D97-AF65-F5344CB8AC3E}">
        <p14:creationId xmlns:p14="http://schemas.microsoft.com/office/powerpoint/2010/main" val="398210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a:xfrm>
            <a:off x="838200" y="365125"/>
            <a:ext cx="10515600" cy="780629"/>
          </a:xfrm>
        </p:spPr>
        <p:txBody>
          <a:bodyPr/>
          <a:lstStyle/>
          <a:p>
            <a:r>
              <a:rPr lang="en-US" dirty="0" err="1"/>
              <a:t>Máy</a:t>
            </a:r>
            <a:r>
              <a:rPr lang="en-US" dirty="0"/>
              <a:t> </a:t>
            </a:r>
            <a:r>
              <a:rPr lang="en-US" dirty="0" err="1"/>
              <a:t>tính</a:t>
            </a:r>
            <a:r>
              <a:rPr lang="en-US" dirty="0"/>
              <a:t> </a:t>
            </a:r>
            <a:r>
              <a:rPr lang="en-US" dirty="0" err="1"/>
              <a:t>điện</a:t>
            </a:r>
            <a:r>
              <a:rPr lang="en-US" dirty="0"/>
              <a:t> </a:t>
            </a:r>
            <a:r>
              <a:rPr lang="en-US" dirty="0" err="1"/>
              <a:t>tử</a:t>
            </a:r>
            <a:r>
              <a:rPr lang="en-US" dirty="0"/>
              <a:t>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838200" y="1024254"/>
            <a:ext cx="10278737" cy="3119949"/>
          </a:xfrm>
          <a:prstGeom prst="rect">
            <a:avLst/>
          </a:prstGeom>
        </p:spPr>
      </p:pic>
      <p:sp>
        <p:nvSpPr>
          <p:cNvPr id="5" name="Rectangle: Rounded Corners 4">
            <a:extLst>
              <a:ext uri="{FF2B5EF4-FFF2-40B4-BE49-F238E27FC236}">
                <a16:creationId xmlns:a16="http://schemas.microsoft.com/office/drawing/2014/main" id="{39D7C35E-A0A8-46BF-A9A2-0A81CCAB302A}"/>
              </a:ext>
            </a:extLst>
          </p:cNvPr>
          <p:cNvSpPr/>
          <p:nvPr/>
        </p:nvSpPr>
        <p:spPr>
          <a:xfrm>
            <a:off x="1008502" y="4274501"/>
            <a:ext cx="10174996" cy="24016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i="1" dirty="0" err="1">
                <a:latin typeface="Times New Roman" panose="02020603050405020304" pitchFamily="18" charset="0"/>
                <a:ea typeface="Times New Roman" panose="02020603050405020304" pitchFamily="18" charset="0"/>
              </a:rPr>
              <a:t>Sự</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tiến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bộ</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của</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máy</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tính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điện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tử</a:t>
            </a:r>
            <a:r>
              <a:rPr lang="en-US" i="1" dirty="0">
                <a:latin typeface="Times New Roman" panose="02020603050405020304" pitchFamily="18" charset="0"/>
                <a:ea typeface="Times New Roman" panose="02020603050405020304" pitchFamily="18" charset="0"/>
              </a:rPr>
              <a:t> qua </a:t>
            </a:r>
            <a:r>
              <a:rPr lang="en-US" i="1" dirty="0" err="1">
                <a:latin typeface="Times New Roman" panose="02020603050405020304" pitchFamily="18" charset="0"/>
                <a:ea typeface="Times New Roman" panose="02020603050405020304" pitchFamily="18" charset="0"/>
              </a:rPr>
              <a:t>các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thế</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hệ</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nhờ</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vào</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việc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thu</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nhỏ</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các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linh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kiện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điện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tử</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tích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hợp</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chúng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vào</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những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thiết</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bị</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có</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những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đặc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điểm</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sau</a:t>
            </a:r>
            <a:r>
              <a:rPr lang="en-US" i="1" dirty="0">
                <a:latin typeface="Times New Roman" panose="02020603050405020304" pitchFamily="18" charset="0"/>
                <a:ea typeface="Times New Roman" panose="02020603050405020304" pitchFamily="18" charset="0"/>
              </a:rPr>
              <a:t>:</a:t>
            </a:r>
            <a:endParaRPr lang="en-US" sz="1600" i="1" dirty="0">
              <a:latin typeface="Times New Roman" panose="02020603050405020304" pitchFamily="18" charset="0"/>
              <a:ea typeface="Times New Roman" panose="02020603050405020304" pitchFamily="18" charset="0"/>
            </a:endParaRPr>
          </a:p>
          <a:p>
            <a:pPr marL="685800" marR="0">
              <a:spcBef>
                <a:spcPts val="0"/>
              </a:spcBef>
              <a:spcAft>
                <a:spcPts val="0"/>
              </a:spcAft>
            </a:pPr>
            <a:r>
              <a:rPr lang="vi-VN"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nhỏ</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685800" marR="0">
              <a:spcBef>
                <a:spcPts val="0"/>
              </a:spcBef>
              <a:spcAft>
                <a:spcPts val="0"/>
              </a:spcAft>
            </a:pPr>
            <a:r>
              <a:rPr lang="vi-VN"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685800" marR="0">
              <a:spcBef>
                <a:spcPts val="0"/>
              </a:spcBef>
              <a:spcAft>
                <a:spcPts val="0"/>
              </a:spcAft>
            </a:pPr>
            <a:r>
              <a:rPr lang="vi-VN"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cầu</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685800" marR="0">
              <a:spcBef>
                <a:spcPts val="0"/>
              </a:spcBef>
              <a:spcAft>
                <a:spcPts val="0"/>
              </a:spcAft>
            </a:pPr>
            <a:r>
              <a:rPr lang="vi-VN"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ít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lượng</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685800" marR="0">
              <a:spcBef>
                <a:spcPts val="0"/>
              </a:spcBef>
              <a:spcAft>
                <a:spcPts val="0"/>
              </a:spcAft>
            </a:pPr>
            <a:r>
              <a:rPr lang="vi-VN"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con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59537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9D1A-32C4-4309-B4FB-768C9A1415BB}"/>
              </a:ext>
            </a:extLst>
          </p:cNvPr>
          <p:cNvSpPr/>
          <p:nvPr/>
        </p:nvSpPr>
        <p:spPr>
          <a:xfrm>
            <a:off x="838200" y="1056555"/>
            <a:ext cx="10321887" cy="1631216"/>
          </a:xfrm>
          <a:prstGeom prst="rect">
            <a:avLst/>
          </a:prstGeom>
        </p:spPr>
        <p:txBody>
          <a:bodyPr wrap="square">
            <a:spAutoFit/>
          </a:bodyPr>
          <a:lstStyle/>
          <a:p>
            <a:r>
              <a:rPr lang="vi-VN" sz="2000"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Máy</a:t>
            </a:r>
            <a:r>
              <a:rPr lang="en-US" sz="2000" b="1" dirty="0">
                <a:latin typeface="Times New Roman" panose="02020603050405020304" pitchFamily="18" charset="0"/>
                <a:ea typeface="Times New Roman" panose="02020603050405020304" pitchFamily="18" charset="0"/>
              </a:rPr>
              <a:t> vi </a:t>
            </a:r>
            <a:r>
              <a:rPr lang="en-US" sz="2000" b="1" dirty="0" err="1">
                <a:latin typeface="Times New Roman" panose="02020603050405020304" pitchFamily="18" charset="0"/>
                <a:ea typeface="Times New Roman" panose="02020603050405020304" pitchFamily="18" charset="0"/>
              </a:rPr>
              <a:t>tính</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xử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rPr>
              <a:t>.</a:t>
            </a:r>
          </a:p>
          <a:p>
            <a:endParaRPr lang="en-US" sz="2000" dirty="0">
              <a:latin typeface="Times New Roman" panose="02020603050405020304" pitchFamily="18" charset="0"/>
              <a:ea typeface="Times New Roman" panose="02020603050405020304" pitchFamily="18" charset="0"/>
            </a:endParaRPr>
          </a:p>
          <a:p>
            <a:r>
              <a:rPr lang="vi-VN" sz="2000"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Máy</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tính</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cá</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nhân</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máy</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hướng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hữu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bởi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mỗi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2050" name="Picture 2" descr="Máy vi tính là gì? Cấu tạo, nguyên lý hoạt động của máy tính - Wiki Máy ...">
            <a:extLst>
              <a:ext uri="{FF2B5EF4-FFF2-40B4-BE49-F238E27FC236}">
                <a16:creationId xmlns:a16="http://schemas.microsoft.com/office/drawing/2014/main" id="{E6C5A90A-AD5C-4BEA-92C2-2AC0F39E9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644" y="2886795"/>
            <a:ext cx="45148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ptop Review">
            <a:extLst>
              <a:ext uri="{FF2B5EF4-FFF2-40B4-BE49-F238E27FC236}">
                <a16:creationId xmlns:a16="http://schemas.microsoft.com/office/drawing/2014/main" id="{4E6374E1-2509-45B5-915C-4242EA695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125" y="2566930"/>
            <a:ext cx="3536816" cy="35368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C905401-6CD3-4C8C-8B38-57EB73D9ED39}"/>
              </a:ext>
            </a:extLst>
          </p:cNvPr>
          <p:cNvSpPr>
            <a:spLocks noGrp="1"/>
          </p:cNvSpPr>
          <p:nvPr>
            <p:ph type="title"/>
          </p:nvPr>
        </p:nvSpPr>
        <p:spPr>
          <a:xfrm>
            <a:off x="838200" y="365125"/>
            <a:ext cx="10515600" cy="780629"/>
          </a:xfrm>
        </p:spPr>
        <p:txBody>
          <a:bodyPr>
            <a:normAutofit/>
          </a:bodyPr>
          <a:lstStyle/>
          <a:p>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6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1A2FD2-2769-441B-AB90-62C6B89277A4}"/>
              </a:ext>
            </a:extLst>
          </p:cNvPr>
          <p:cNvPicPr>
            <a:picLocks noChangeAspect="1"/>
          </p:cNvPicPr>
          <p:nvPr/>
        </p:nvPicPr>
        <p:blipFill>
          <a:blip r:embed="rId2"/>
          <a:stretch>
            <a:fillRect/>
          </a:stretch>
        </p:blipFill>
        <p:spPr>
          <a:xfrm>
            <a:off x="1304925" y="1938854"/>
            <a:ext cx="10048875" cy="2495550"/>
          </a:xfrm>
          <a:prstGeom prst="rect">
            <a:avLst/>
          </a:prstGeom>
        </p:spPr>
      </p:pic>
    </p:spTree>
    <p:extLst>
      <p:ext uri="{BB962C8B-B14F-4D97-AF65-F5344CB8AC3E}">
        <p14:creationId xmlns:p14="http://schemas.microsoft.com/office/powerpoint/2010/main" val="97074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510462" y="1778276"/>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C6B082-6BA0-41E4-A079-2AB6525B19C9}"/>
              </a:ext>
            </a:extLst>
          </p:cNvPr>
          <p:cNvPicPr>
            <a:picLocks noChangeAspect="1"/>
          </p:cNvPicPr>
          <p:nvPr/>
        </p:nvPicPr>
        <p:blipFill>
          <a:blip r:embed="rId2"/>
          <a:stretch>
            <a:fillRect/>
          </a:stretch>
        </p:blipFill>
        <p:spPr>
          <a:xfrm>
            <a:off x="33337" y="809625"/>
            <a:ext cx="12125325" cy="5238750"/>
          </a:xfrm>
          <a:prstGeom prst="rect">
            <a:avLst/>
          </a:prstGeom>
        </p:spPr>
      </p:pic>
    </p:spTree>
    <p:extLst>
      <p:ext uri="{BB962C8B-B14F-4D97-AF65-F5344CB8AC3E}">
        <p14:creationId xmlns:p14="http://schemas.microsoft.com/office/powerpoint/2010/main" val="248419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7219949" y="1778276"/>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567612" y="1778276"/>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553325" y="1778276"/>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t>Bài</a:t>
            </a:r>
            <a:r>
              <a:rPr lang="en-US" dirty="0"/>
              <a:t> 1. </a:t>
            </a:r>
            <a:r>
              <a:rPr lang="en-US" dirty="0" err="1"/>
              <a:t>Lược</a:t>
            </a:r>
            <a:r>
              <a:rPr lang="en-US" dirty="0"/>
              <a:t> </a:t>
            </a:r>
            <a:r>
              <a:rPr lang="en-US" dirty="0" err="1"/>
              <a:t>sử</a:t>
            </a:r>
            <a:r>
              <a:rPr lang="en-US" dirty="0"/>
              <a:t> </a:t>
            </a:r>
            <a:r>
              <a:rPr lang="en-US" dirty="0" err="1"/>
              <a:t>công</a:t>
            </a:r>
            <a:r>
              <a:rPr lang="en-US" dirty="0"/>
              <a:t> </a:t>
            </a:r>
            <a:r>
              <a:rPr lang="en-US" dirty="0" err="1"/>
              <a:t>cụ</a:t>
            </a:r>
            <a:r>
              <a:rPr lang="en-US" dirty="0"/>
              <a:t> </a:t>
            </a:r>
            <a:r>
              <a:rPr lang="en-US" dirty="0" err="1"/>
              <a:t>tính</a:t>
            </a:r>
            <a:r>
              <a:rPr lang="en-US" dirty="0"/>
              <a:t> </a:t>
            </a:r>
            <a:r>
              <a:rPr lang="en-US" dirty="0" err="1"/>
              <a:t>toán</a:t>
            </a:r>
            <a:endParaRPr lang="en-US" dirty="0"/>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7784"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dirty="0" err="1"/>
              <a:t>Cơ</a:t>
            </a:r>
            <a:r>
              <a:rPr lang="en-US" dirty="0"/>
              <a:t> </a:t>
            </a:r>
            <a:r>
              <a:rPr lang="en-US" dirty="0" err="1"/>
              <a:t>giới</a:t>
            </a:r>
            <a:r>
              <a:rPr lang="en-US" dirty="0"/>
              <a:t> </a:t>
            </a:r>
            <a:r>
              <a:rPr lang="en-US" dirty="0" err="1"/>
              <a:t>hóa</a:t>
            </a:r>
            <a:r>
              <a:rPr lang="en-US" dirty="0"/>
              <a:t> </a:t>
            </a:r>
            <a:r>
              <a:rPr lang="en-US" dirty="0" err="1"/>
              <a:t>việc</a:t>
            </a:r>
            <a:r>
              <a:rPr lang="en-US" dirty="0"/>
              <a:t> </a:t>
            </a:r>
            <a:r>
              <a:rPr lang="en-US" dirty="0" err="1"/>
              <a:t>tính</a:t>
            </a:r>
            <a:r>
              <a:rPr lang="en-US" dirty="0"/>
              <a:t> </a:t>
            </a:r>
            <a:r>
              <a:rPr lang="en-US" dirty="0" err="1"/>
              <a:t>toán</a:t>
            </a:r>
            <a:r>
              <a:rPr lang="en-US" dirty="0"/>
              <a:t>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19050" y="2187493"/>
            <a:ext cx="12192000" cy="4700851"/>
          </a:xfrm>
          <a:prstGeom prst="rect">
            <a:avLst/>
          </a:prstGeom>
        </p:spPr>
      </p:pic>
      <p:sp>
        <p:nvSpPr>
          <p:cNvPr id="3" name="Arrow: Right 2">
            <a:extLst>
              <a:ext uri="{FF2B5EF4-FFF2-40B4-BE49-F238E27FC236}">
                <a16:creationId xmlns:a16="http://schemas.microsoft.com/office/drawing/2014/main" id="{BD37BE1C-6413-41A9-AE39-1C714A8B6151}"/>
              </a:ext>
            </a:extLst>
          </p:cNvPr>
          <p:cNvSpPr/>
          <p:nvPr/>
        </p:nvSpPr>
        <p:spPr>
          <a:xfrm>
            <a:off x="838200" y="1777761"/>
            <a:ext cx="4328712" cy="345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427D897-AAD1-4BB5-8C6C-96DA2BB6554D}"/>
              </a:ext>
            </a:extLst>
          </p:cNvPr>
          <p:cNvSpPr txBox="1"/>
          <p:nvPr/>
        </p:nvSpPr>
        <p:spPr>
          <a:xfrm>
            <a:off x="750064" y="1385092"/>
            <a:ext cx="5981241" cy="369332"/>
          </a:xfrm>
          <a:prstGeom prst="rect">
            <a:avLst/>
          </a:prstGeom>
          <a:noFill/>
        </p:spPr>
        <p:txBody>
          <a:bodyPr wrap="square" rtlCol="0">
            <a:spAutoFit/>
          </a:bodyPr>
          <a:lstStyle/>
          <a:p>
            <a:r>
              <a:rPr lang="en-US" dirty="0" err="1"/>
              <a:t>Đóng</a:t>
            </a:r>
            <a:r>
              <a:rPr lang="en-US" dirty="0"/>
              <a:t> </a:t>
            </a:r>
            <a:r>
              <a:rPr lang="en-US" dirty="0" err="1"/>
              <a:t>vai</a:t>
            </a:r>
            <a:r>
              <a:rPr lang="en-US" dirty="0"/>
              <a:t> </a:t>
            </a:r>
            <a:r>
              <a:rPr lang="en-US" dirty="0" err="1"/>
              <a:t>trò</a:t>
            </a:r>
            <a:r>
              <a:rPr lang="en-US" dirty="0"/>
              <a:t> </a:t>
            </a:r>
            <a:r>
              <a:rPr lang="en-US" dirty="0" err="1"/>
              <a:t>quan</a:t>
            </a:r>
            <a:r>
              <a:rPr lang="en-US" dirty="0"/>
              <a:t> </a:t>
            </a:r>
            <a:r>
              <a:rPr lang="en-US" dirty="0" err="1"/>
              <a:t>trọng</a:t>
            </a:r>
            <a:r>
              <a:rPr lang="en-US" dirty="0"/>
              <a:t> </a:t>
            </a:r>
            <a:r>
              <a:rPr lang="en-US" dirty="0" err="1"/>
              <a:t>trong</a:t>
            </a:r>
            <a:r>
              <a:rPr lang="en-US" dirty="0"/>
              <a:t> </a:t>
            </a:r>
            <a:r>
              <a:rPr lang="en-US" dirty="0" err="1"/>
              <a:t>lịch</a:t>
            </a:r>
            <a:r>
              <a:rPr lang="en-US" dirty="0"/>
              <a:t> </a:t>
            </a:r>
            <a:r>
              <a:rPr lang="en-US" dirty="0" err="1"/>
              <a:t>sử</a:t>
            </a:r>
            <a:r>
              <a:rPr lang="en-US" dirty="0"/>
              <a:t> </a:t>
            </a:r>
            <a:r>
              <a:rPr lang="en-US" dirty="0" err="1"/>
              <a:t>phát</a:t>
            </a:r>
            <a:r>
              <a:rPr lang="en-US" dirty="0"/>
              <a:t> </a:t>
            </a:r>
            <a:r>
              <a:rPr lang="en-US" dirty="0" err="1"/>
              <a:t>triển</a:t>
            </a:r>
            <a:r>
              <a:rPr lang="en-US" dirty="0"/>
              <a:t> </a:t>
            </a:r>
            <a:r>
              <a:rPr lang="en-US" dirty="0" err="1"/>
              <a:t>của</a:t>
            </a:r>
            <a:r>
              <a:rPr lang="en-US" dirty="0"/>
              <a:t> </a:t>
            </a:r>
            <a:r>
              <a:rPr lang="en-US" dirty="0" err="1"/>
              <a:t>máy</a:t>
            </a:r>
            <a:r>
              <a:rPr lang="en-US" dirty="0"/>
              <a:t> </a:t>
            </a:r>
            <a:r>
              <a:rPr lang="en-US" dirty="0" err="1"/>
              <a:t>tính</a:t>
            </a:r>
            <a:endParaRPr lang="en-US" dirty="0"/>
          </a:p>
        </p:txBody>
      </p:sp>
    </p:spTree>
    <p:extLst>
      <p:ext uri="{BB962C8B-B14F-4D97-AF65-F5344CB8AC3E}">
        <p14:creationId xmlns:p14="http://schemas.microsoft.com/office/powerpoint/2010/main" val="174173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A47-C2C8-48F3-AE74-9517645CAE48}"/>
              </a:ext>
            </a:extLst>
          </p:cNvPr>
          <p:cNvSpPr>
            <a:spLocks noGrp="1"/>
          </p:cNvSpPr>
          <p:nvPr>
            <p:ph type="title"/>
          </p:nvPr>
        </p:nvSpPr>
        <p:spPr/>
        <p:txBody>
          <a:bodyPr>
            <a:normAutofit/>
          </a:bodyPr>
          <a:lstStyle/>
          <a:p>
            <a:pPr algn="ctr"/>
            <a:r>
              <a:rPr lang="vi-VN" sz="4000" b="1" dirty="0"/>
              <a:t>PHIẾU HỌC TẬP SỐ 1</a:t>
            </a:r>
            <a:endParaRPr lang="vi-VN" sz="4000" dirty="0"/>
          </a:p>
        </p:txBody>
      </p:sp>
      <p:sp>
        <p:nvSpPr>
          <p:cNvPr id="3" name="Content Placeholder 2">
            <a:extLst>
              <a:ext uri="{FF2B5EF4-FFF2-40B4-BE49-F238E27FC236}">
                <a16:creationId xmlns:a16="http://schemas.microsoft.com/office/drawing/2014/main" id="{EDD71D5F-F2C5-409E-9E56-4D2AAB20F4D1}"/>
              </a:ext>
            </a:extLst>
          </p:cNvPr>
          <p:cNvSpPr>
            <a:spLocks noGrp="1"/>
          </p:cNvSpPr>
          <p:nvPr>
            <p:ph idx="1"/>
          </p:nvPr>
        </p:nvSpPr>
        <p:spPr>
          <a:xfrm>
            <a:off x="1454228" y="1473086"/>
            <a:ext cx="9529590" cy="2559088"/>
          </a:xfrm>
        </p:spPr>
        <p:txBody>
          <a:bodyPr>
            <a:normAutofit fontScale="85000" lnSpcReduction="10000"/>
          </a:bodyPr>
          <a:lstStyle/>
          <a:p>
            <a:pPr marL="0" indent="0">
              <a:buNone/>
            </a:pPr>
            <a:r>
              <a:rPr lang="en-US" b="1" i="1" dirty="0"/>
              <a:t>			</a:t>
            </a:r>
            <a:r>
              <a:rPr lang="vi-VN" b="1" i="1" dirty="0"/>
              <a:t>Nhóm:……</a:t>
            </a:r>
            <a:endParaRPr lang="vi-VN" dirty="0"/>
          </a:p>
          <a:p>
            <a:r>
              <a:rPr lang="vi-VN" dirty="0"/>
              <a:t>Năm:…………………………………………………</a:t>
            </a:r>
            <a:r>
              <a:rPr lang="en-US" dirty="0"/>
              <a:t>……………………….</a:t>
            </a:r>
            <a:endParaRPr lang="vi-VN" dirty="0"/>
          </a:p>
          <a:p>
            <a:r>
              <a:rPr lang="vi-VN" dirty="0"/>
              <a:t>Tác giả:………………………………………………</a:t>
            </a:r>
            <a:r>
              <a:rPr lang="en-US" dirty="0"/>
              <a:t>………………………</a:t>
            </a:r>
            <a:endParaRPr lang="vi-VN" dirty="0"/>
          </a:p>
          <a:p>
            <a:r>
              <a:rPr lang="vi-VN" dirty="0"/>
              <a:t>Sản phẩm:…………………………………………</a:t>
            </a:r>
            <a:r>
              <a:rPr lang="en-US" dirty="0"/>
              <a:t>…………………………</a:t>
            </a:r>
            <a:endParaRPr lang="vi-VN" dirty="0"/>
          </a:p>
          <a:p>
            <a:r>
              <a:rPr lang="vi-VN" dirty="0"/>
              <a:t>Chức năng:…………………………………………</a:t>
            </a:r>
            <a:r>
              <a:rPr lang="en-US" dirty="0"/>
              <a:t>……………………….</a:t>
            </a:r>
            <a:endParaRPr lang="vi-VN" dirty="0"/>
          </a:p>
          <a:p>
            <a:r>
              <a:rPr lang="vi-VN" dirty="0"/>
              <a:t>Ý tưởng:…………………………………………...</a:t>
            </a:r>
            <a:r>
              <a:rPr lang="en-US" dirty="0"/>
              <a:t>...........................</a:t>
            </a:r>
            <a:endParaRPr lang="vi-VN" dirty="0"/>
          </a:p>
          <a:p>
            <a:endParaRPr lang="en-US" dirty="0"/>
          </a:p>
        </p:txBody>
      </p:sp>
      <p:pic>
        <p:nvPicPr>
          <p:cNvPr id="4" name="Picture 3">
            <a:extLst>
              <a:ext uri="{FF2B5EF4-FFF2-40B4-BE49-F238E27FC236}">
                <a16:creationId xmlns:a16="http://schemas.microsoft.com/office/drawing/2014/main" id="{8957A504-F9F3-44D1-B1F3-DF035B907968}"/>
              </a:ext>
            </a:extLst>
          </p:cNvPr>
          <p:cNvPicPr>
            <a:picLocks noChangeAspect="1"/>
          </p:cNvPicPr>
          <p:nvPr/>
        </p:nvPicPr>
        <p:blipFill>
          <a:blip r:embed="rId2"/>
          <a:stretch>
            <a:fillRect/>
          </a:stretch>
        </p:blipFill>
        <p:spPr>
          <a:xfrm>
            <a:off x="3466423" y="3933787"/>
            <a:ext cx="5505199" cy="2559088"/>
          </a:xfrm>
          <a:prstGeom prst="rect">
            <a:avLst/>
          </a:prstGeom>
        </p:spPr>
      </p:pic>
    </p:spTree>
    <p:extLst>
      <p:ext uri="{BB962C8B-B14F-4D97-AF65-F5344CB8AC3E}">
        <p14:creationId xmlns:p14="http://schemas.microsoft.com/office/powerpoint/2010/main" val="185771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b="1" dirty="0" err="1">
                <a:ln w="6600">
                  <a:solidFill>
                    <a:schemeClr val="accent2"/>
                  </a:solidFill>
                  <a:prstDash val="solid"/>
                </a:ln>
                <a:solidFill>
                  <a:srgbClr val="FFFFFF"/>
                </a:solidFill>
                <a:effectLst>
                  <a:outerShdw dist="38100" dir="2700000" algn="tl" rotWithShape="0">
                    <a:schemeClr val="accent2"/>
                  </a:outerShdw>
                </a:effectLst>
              </a:rPr>
              <a:t>Máy</a:t>
            </a:r>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b="1" dirty="0" err="1">
                <a:ln w="6600">
                  <a:solidFill>
                    <a:schemeClr val="accent2"/>
                  </a:solidFill>
                  <a:prstDash val="solid"/>
                </a:ln>
                <a:solidFill>
                  <a:srgbClr val="FFFFFF"/>
                </a:solidFill>
                <a:effectLst>
                  <a:outerShdw dist="38100" dir="2700000" algn="tl" rotWithShape="0">
                    <a:schemeClr val="accent2"/>
                  </a:outerShdw>
                </a:effectLst>
              </a:rPr>
              <a:t>tính</a:t>
            </a:r>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b="1" dirty="0" err="1">
                <a:ln w="6600">
                  <a:solidFill>
                    <a:schemeClr val="accent2"/>
                  </a:solidFill>
                  <a:prstDash val="solid"/>
                </a:ln>
                <a:solidFill>
                  <a:srgbClr val="FFFFFF"/>
                </a:solidFill>
                <a:effectLst>
                  <a:outerShdw dist="38100" dir="2700000" algn="tl" rotWithShape="0">
                    <a:schemeClr val="accent2"/>
                  </a:outerShdw>
                </a:effectLst>
              </a:rPr>
              <a:t>cơ</a:t>
            </a:r>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b="1" dirty="0" err="1">
                <a:ln w="6600">
                  <a:solidFill>
                    <a:schemeClr val="accent2"/>
                  </a:solidFill>
                  <a:prstDash val="solid"/>
                </a:ln>
                <a:solidFill>
                  <a:srgbClr val="FFFFFF"/>
                </a:solidFill>
                <a:effectLst>
                  <a:outerShdw dist="38100" dir="2700000" algn="tl" rotWithShape="0">
                    <a:schemeClr val="accent2"/>
                  </a:outerShdw>
                </a:effectLst>
              </a:rPr>
              <a:t>học</a:t>
            </a:r>
            <a:r>
              <a:rPr lang="en-US" b="1" dirty="0">
                <a:ln w="6600">
                  <a:solidFill>
                    <a:schemeClr val="accent2"/>
                  </a:solidFill>
                  <a:prstDash val="solid"/>
                </a:ln>
                <a:solidFill>
                  <a:srgbClr val="FFFFFF"/>
                </a:solidFill>
                <a:effectLst>
                  <a:outerShdw dist="38100" dir="2700000" algn="tl" rotWithShape="0">
                    <a:schemeClr val="accent2"/>
                  </a:outerShdw>
                </a:effectLst>
              </a:rPr>
              <a:t> Pascaline</a:t>
            </a:r>
          </a:p>
        </p:txBody>
      </p:sp>
      <p:pic>
        <p:nvPicPr>
          <p:cNvPr id="3" name="Picture 2">
            <a:extLst>
              <a:ext uri="{FF2B5EF4-FFF2-40B4-BE49-F238E27FC236}">
                <a16:creationId xmlns:a16="http://schemas.microsoft.com/office/drawing/2014/main" id="{AB43157B-920B-43C6-859B-2450A949F9CB}"/>
              </a:ext>
            </a:extLst>
          </p:cNvPr>
          <p:cNvPicPr>
            <a:picLocks noChangeAspect="1"/>
          </p:cNvPicPr>
          <p:nvPr/>
        </p:nvPicPr>
        <p:blipFill>
          <a:blip r:embed="rId3"/>
          <a:stretch>
            <a:fillRect/>
          </a:stretch>
        </p:blipFill>
        <p:spPr>
          <a:xfrm>
            <a:off x="6096000" y="1977528"/>
            <a:ext cx="5508968" cy="3156332"/>
          </a:xfrm>
          <a:prstGeom prst="rect">
            <a:avLst/>
          </a:prstGeom>
        </p:spPr>
      </p:pic>
      <p:sp>
        <p:nvSpPr>
          <p:cNvPr id="4" name="Rectangle 3">
            <a:extLst>
              <a:ext uri="{FF2B5EF4-FFF2-40B4-BE49-F238E27FC236}">
                <a16:creationId xmlns:a16="http://schemas.microsoft.com/office/drawing/2014/main" id="{98A477B2-5835-42D7-AFA7-EF2787D2D1D4}"/>
              </a:ext>
            </a:extLst>
          </p:cNvPr>
          <p:cNvSpPr/>
          <p:nvPr/>
        </p:nvSpPr>
        <p:spPr>
          <a:xfrm>
            <a:off x="936434" y="2203373"/>
            <a:ext cx="4781320" cy="315633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tabLst>
                <a:tab pos="176213" algn="l"/>
                <a:tab pos="285750" algn="l"/>
              </a:tabLst>
            </a:pPr>
            <a:r>
              <a:rPr lang="vi-VN" dirty="0"/>
              <a:t>-  </a:t>
            </a:r>
            <a:r>
              <a:rPr lang="vi-VN" b="1" dirty="0">
                <a:solidFill>
                  <a:schemeClr val="accent4">
                    <a:lumMod val="40000"/>
                    <a:lumOff val="60000"/>
                  </a:schemeClr>
                </a:solidFill>
              </a:rPr>
              <a:t>Năm</a:t>
            </a:r>
            <a:r>
              <a:rPr lang="vi-VN" dirty="0"/>
              <a:t>: 1642</a:t>
            </a:r>
          </a:p>
          <a:p>
            <a:pPr>
              <a:tabLst>
                <a:tab pos="176213" algn="l"/>
                <a:tab pos="285750" algn="l"/>
              </a:tabLst>
            </a:pPr>
            <a:r>
              <a:rPr lang="vi-VN" dirty="0"/>
              <a:t>-  </a:t>
            </a:r>
            <a:r>
              <a:rPr lang="vi-VN" b="1" dirty="0">
                <a:solidFill>
                  <a:schemeClr val="accent4">
                    <a:lumMod val="40000"/>
                    <a:lumOff val="60000"/>
                  </a:schemeClr>
                </a:solidFill>
              </a:rPr>
              <a:t>Quê quán</a:t>
            </a:r>
            <a:r>
              <a:rPr lang="vi-VN" dirty="0"/>
              <a:t>: Pháp</a:t>
            </a:r>
          </a:p>
          <a:p>
            <a:pPr>
              <a:tabLst>
                <a:tab pos="176213" algn="l"/>
                <a:tab pos="285750" algn="l"/>
              </a:tabLst>
            </a:pPr>
            <a:r>
              <a:rPr lang="vi-VN" dirty="0"/>
              <a:t>-  </a:t>
            </a:r>
            <a:r>
              <a:rPr lang="vi-VN" b="1" dirty="0">
                <a:solidFill>
                  <a:schemeClr val="accent4">
                    <a:lumMod val="40000"/>
                    <a:lumOff val="60000"/>
                  </a:schemeClr>
                </a:solidFill>
              </a:rPr>
              <a:t>Tác giả</a:t>
            </a:r>
            <a:r>
              <a:rPr lang="vi-VN" dirty="0"/>
              <a:t>: Blaise Pascal</a:t>
            </a:r>
          </a:p>
          <a:p>
            <a:pPr>
              <a:tabLst>
                <a:tab pos="176213" algn="l"/>
                <a:tab pos="285750" algn="l"/>
              </a:tabLst>
            </a:pPr>
            <a:r>
              <a:rPr lang="vi-VN" dirty="0"/>
              <a:t>-  </a:t>
            </a:r>
            <a:r>
              <a:rPr lang="vi-VN" b="1" dirty="0">
                <a:solidFill>
                  <a:schemeClr val="accent4">
                    <a:lumMod val="40000"/>
                    <a:lumOff val="60000"/>
                  </a:schemeClr>
                </a:solidFill>
              </a:rPr>
              <a:t>Sản phẩm</a:t>
            </a:r>
            <a:r>
              <a:rPr lang="vi-VN" dirty="0"/>
              <a:t>: Máy tính cơ học Pascaline</a:t>
            </a:r>
          </a:p>
          <a:p>
            <a:pPr>
              <a:tabLst>
                <a:tab pos="176213" algn="l"/>
                <a:tab pos="285750" algn="l"/>
              </a:tabLst>
            </a:pPr>
            <a:r>
              <a:rPr lang="vi-VN" dirty="0"/>
              <a:t>-  </a:t>
            </a:r>
            <a:r>
              <a:rPr lang="vi-VN" b="1" dirty="0">
                <a:solidFill>
                  <a:schemeClr val="accent4">
                    <a:lumMod val="40000"/>
                    <a:lumOff val="60000"/>
                  </a:schemeClr>
                </a:solidFill>
              </a:rPr>
              <a:t>Chức năng</a:t>
            </a:r>
            <a:r>
              <a:rPr lang="vi-VN" dirty="0"/>
              <a:t>: tính toán</a:t>
            </a:r>
          </a:p>
          <a:p>
            <a:pPr>
              <a:tabLst>
                <a:tab pos="176213" algn="l"/>
                <a:tab pos="285750" algn="l"/>
              </a:tabLst>
            </a:pPr>
            <a:r>
              <a:rPr lang="vi-VN" dirty="0"/>
              <a:t>-  </a:t>
            </a:r>
            <a:r>
              <a:rPr lang="vi-VN" b="1" dirty="0">
                <a:solidFill>
                  <a:schemeClr val="accent4">
                    <a:lumMod val="40000"/>
                    <a:lumOff val="60000"/>
                  </a:schemeClr>
                </a:solidFill>
              </a:rPr>
              <a:t>Ý tưởng</a:t>
            </a:r>
            <a:r>
              <a:rPr lang="vi-VN" dirty="0"/>
              <a:t>: giúp đỡ cha trong việc tính thuế</a:t>
            </a:r>
          </a:p>
          <a:p>
            <a:pPr algn="ctr"/>
            <a:endParaRPr lang="en-US" dirty="0"/>
          </a:p>
        </p:txBody>
      </p:sp>
    </p:spTree>
    <p:extLst>
      <p:ext uri="{BB962C8B-B14F-4D97-AF65-F5344CB8AC3E}">
        <p14:creationId xmlns:p14="http://schemas.microsoft.com/office/powerpoint/2010/main" val="406054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5640635" y="1344059"/>
            <a:ext cx="6342043" cy="3567399"/>
          </a:xfrm>
          <a:prstGeom prst="rect">
            <a:avLst/>
          </a:prstGeom>
        </p:spPr>
      </p:pic>
      <p:sp>
        <p:nvSpPr>
          <p:cNvPr id="3" name="Title 1">
            <a:extLst>
              <a:ext uri="{FF2B5EF4-FFF2-40B4-BE49-F238E27FC236}">
                <a16:creationId xmlns:a16="http://schemas.microsoft.com/office/drawing/2014/main" id="{BEBC58A5-EAA1-4072-8D68-6E9A3A506025}"/>
              </a:ext>
            </a:extLst>
          </p:cNvPr>
          <p:cNvSpPr txBox="1">
            <a:spLocks/>
          </p:cNvSpPr>
          <p:nvPr/>
        </p:nvSpPr>
        <p:spPr>
          <a:xfrm>
            <a:off x="838200" y="365125"/>
            <a:ext cx="60142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ln w="6600">
                  <a:solidFill>
                    <a:schemeClr val="accent2"/>
                  </a:solidFill>
                  <a:prstDash val="solid"/>
                </a:ln>
                <a:solidFill>
                  <a:srgbClr val="FFFFFF"/>
                </a:solidFill>
                <a:effectLst>
                  <a:outerShdw dist="38100" dir="2700000" algn="tl" rotWithShape="0">
                    <a:schemeClr val="accent2"/>
                  </a:outerShdw>
                </a:effectLst>
              </a:rPr>
              <a:t>Động</a:t>
            </a:r>
            <a:r>
              <a:rPr lang="en-US" b="1" dirty="0">
                <a:ln w="6600">
                  <a:solidFill>
                    <a:schemeClr val="accent2"/>
                  </a:solidFill>
                  <a:prstDash val="solid"/>
                </a:ln>
                <a:solidFill>
                  <a:srgbClr val="FFFFFF"/>
                </a:solidFill>
                <a:effectLst>
                  <a:outerShdw dist="38100" dir="2700000" algn="tl" rotWithShape="0">
                    <a:schemeClr val="accent2"/>
                  </a:outerShdw>
                </a:effectLst>
              </a:rPr>
              <a:t> c</a:t>
            </a:r>
            <a:r>
              <a:rPr lang="vi-VN" b="1" dirty="0">
                <a:ln w="6600">
                  <a:solidFill>
                    <a:schemeClr val="accent2"/>
                  </a:solidFill>
                  <a:prstDash val="solid"/>
                </a:ln>
                <a:solidFill>
                  <a:srgbClr val="FFFFFF"/>
                </a:solidFill>
                <a:effectLst>
                  <a:outerShdw dist="38100" dir="2700000" algn="tl" rotWithShape="0">
                    <a:schemeClr val="accent2"/>
                  </a:outerShdw>
                </a:effectLst>
              </a:rPr>
              <a:t>ơ</a:t>
            </a:r>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b="1" dirty="0" err="1">
                <a:ln w="6600">
                  <a:solidFill>
                    <a:schemeClr val="accent2"/>
                  </a:solidFill>
                  <a:prstDash val="solid"/>
                </a:ln>
                <a:solidFill>
                  <a:srgbClr val="FFFFFF"/>
                </a:solidFill>
                <a:effectLst>
                  <a:outerShdw dist="38100" dir="2700000" algn="tl" rotWithShape="0">
                    <a:schemeClr val="accent2"/>
                  </a:outerShdw>
                </a:effectLst>
              </a:rPr>
              <a:t>phân</a:t>
            </a:r>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b="1" dirty="0" err="1">
                <a:ln w="6600">
                  <a:solidFill>
                    <a:schemeClr val="accent2"/>
                  </a:solidFill>
                  <a:prstDash val="solid"/>
                </a:ln>
                <a:solidFill>
                  <a:srgbClr val="FFFFFF"/>
                </a:solidFill>
                <a:effectLst>
                  <a:outerShdw dist="38100" dir="2700000" algn="tl" rotWithShape="0">
                    <a:schemeClr val="accent2"/>
                  </a:outerShdw>
                </a:effectLst>
              </a:rPr>
              <a:t>tích</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ectangle 3">
            <a:extLst>
              <a:ext uri="{FF2B5EF4-FFF2-40B4-BE49-F238E27FC236}">
                <a16:creationId xmlns:a16="http://schemas.microsoft.com/office/drawing/2014/main" id="{A9E1021B-A01B-452E-B13B-56C4E1EF9B7D}"/>
              </a:ext>
            </a:extLst>
          </p:cNvPr>
          <p:cNvSpPr/>
          <p:nvPr/>
        </p:nvSpPr>
        <p:spPr>
          <a:xfrm>
            <a:off x="683046" y="1850834"/>
            <a:ext cx="4781320" cy="315633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vi-VN" dirty="0"/>
              <a:t>- </a:t>
            </a:r>
            <a:r>
              <a:rPr lang="vi-VN" b="1" dirty="0">
                <a:solidFill>
                  <a:schemeClr val="accent4">
                    <a:lumMod val="40000"/>
                    <a:lumOff val="60000"/>
                  </a:schemeClr>
                </a:solidFill>
              </a:rPr>
              <a:t>Năm</a:t>
            </a:r>
            <a:r>
              <a:rPr lang="vi-VN" dirty="0"/>
              <a:t>: 1833</a:t>
            </a:r>
          </a:p>
          <a:p>
            <a:r>
              <a:rPr lang="vi-VN" dirty="0"/>
              <a:t>- </a:t>
            </a:r>
            <a:r>
              <a:rPr lang="vi-VN" b="1" dirty="0">
                <a:solidFill>
                  <a:schemeClr val="accent4">
                    <a:lumMod val="40000"/>
                    <a:lumOff val="60000"/>
                  </a:schemeClr>
                </a:solidFill>
              </a:rPr>
              <a:t>Quê quán</a:t>
            </a:r>
            <a:r>
              <a:rPr lang="vi-VN" dirty="0"/>
              <a:t>: Anh</a:t>
            </a:r>
          </a:p>
          <a:p>
            <a:r>
              <a:rPr lang="vi-VN" dirty="0"/>
              <a:t>- </a:t>
            </a:r>
            <a:r>
              <a:rPr lang="vi-VN" b="1" dirty="0">
                <a:solidFill>
                  <a:schemeClr val="accent4">
                    <a:lumMod val="40000"/>
                    <a:lumOff val="60000"/>
                  </a:schemeClr>
                </a:solidFill>
              </a:rPr>
              <a:t>Tác giả</a:t>
            </a:r>
            <a:r>
              <a:rPr lang="vi-VN" dirty="0"/>
              <a:t>: Charle Babbage</a:t>
            </a:r>
          </a:p>
          <a:p>
            <a:r>
              <a:rPr lang="vi-VN" dirty="0"/>
              <a:t>- </a:t>
            </a:r>
            <a:r>
              <a:rPr lang="vi-VN" b="1" dirty="0">
                <a:solidFill>
                  <a:schemeClr val="accent4">
                    <a:lumMod val="40000"/>
                    <a:lumOff val="60000"/>
                  </a:schemeClr>
                </a:solidFill>
              </a:rPr>
              <a:t>Sản phẩm</a:t>
            </a:r>
            <a:r>
              <a:rPr lang="vi-VN" dirty="0"/>
              <a:t>: Cỗ máy thực hiện việc tính toán tự động</a:t>
            </a:r>
          </a:p>
          <a:p>
            <a:r>
              <a:rPr lang="vi-VN" dirty="0"/>
              <a:t>- </a:t>
            </a:r>
            <a:r>
              <a:rPr lang="vi-VN" b="1" dirty="0">
                <a:solidFill>
                  <a:schemeClr val="accent4">
                    <a:lumMod val="40000"/>
                    <a:lumOff val="60000"/>
                  </a:schemeClr>
                </a:solidFill>
              </a:rPr>
              <a:t>Chức năng</a:t>
            </a:r>
            <a:r>
              <a:rPr lang="vi-VN" dirty="0"/>
              <a:t>: thực hiện việc tính toán tự động</a:t>
            </a:r>
          </a:p>
          <a:p>
            <a:r>
              <a:rPr lang="vi-VN" dirty="0"/>
              <a:t>- </a:t>
            </a:r>
            <a:r>
              <a:rPr lang="vi-VN" b="1" dirty="0">
                <a:solidFill>
                  <a:schemeClr val="accent4">
                    <a:lumMod val="40000"/>
                    <a:lumOff val="60000"/>
                  </a:schemeClr>
                </a:solidFill>
              </a:rPr>
              <a:t>Ý tưởng</a:t>
            </a:r>
            <a:r>
              <a:rPr lang="vi-VN" dirty="0"/>
              <a:t>: để tránh những sai sót của con người trong</a:t>
            </a:r>
            <a:r>
              <a:rPr lang="en-US" dirty="0"/>
              <a:t> </a:t>
            </a:r>
            <a:r>
              <a:rPr lang="vi-VN" dirty="0"/>
              <a:t>việc tính toán và sao chép số.</a:t>
            </a:r>
          </a:p>
          <a:p>
            <a:pPr algn="ctr"/>
            <a:endParaRPr lang="en-US" dirty="0"/>
          </a:p>
        </p:txBody>
      </p:sp>
    </p:spTree>
    <p:extLst>
      <p:ext uri="{BB962C8B-B14F-4D97-AF65-F5344CB8AC3E}">
        <p14:creationId xmlns:p14="http://schemas.microsoft.com/office/powerpoint/2010/main" val="139997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C6E3E-22DD-427C-8553-21605FAFBD59}"/>
              </a:ext>
            </a:extLst>
          </p:cNvPr>
          <p:cNvPicPr>
            <a:picLocks noChangeAspect="1"/>
          </p:cNvPicPr>
          <p:nvPr/>
        </p:nvPicPr>
        <p:blipFill>
          <a:blip r:embed="rId2"/>
          <a:stretch>
            <a:fillRect/>
          </a:stretch>
        </p:blipFill>
        <p:spPr>
          <a:xfrm>
            <a:off x="634024" y="1707614"/>
            <a:ext cx="10923951" cy="2687639"/>
          </a:xfrm>
          <a:prstGeom prst="rect">
            <a:avLst/>
          </a:prstGeom>
        </p:spPr>
      </p:pic>
    </p:spTree>
    <p:extLst>
      <p:ext uri="{BB962C8B-B14F-4D97-AF65-F5344CB8AC3E}">
        <p14:creationId xmlns:p14="http://schemas.microsoft.com/office/powerpoint/2010/main" val="295535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1508</Words>
  <Application>Microsoft Office PowerPoint</Application>
  <PresentationFormat>Widescreen</PresentationFormat>
  <Paragraphs>119</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Calibri Light</vt:lpstr>
      <vt:lpstr>Symbol</vt:lpstr>
      <vt:lpstr>Times New Roman</vt:lpstr>
      <vt:lpstr>Office Theme</vt:lpstr>
      <vt:lpstr>PowerPoint Presentation</vt:lpstr>
      <vt:lpstr>PowerPoint Presentation</vt:lpstr>
      <vt:lpstr>Bài 1. Lược sử công cụ tính toán</vt:lpstr>
      <vt:lpstr>Cơ giới hóa việc tính toán – Timeline</vt:lpstr>
      <vt:lpstr>PHIẾU HỌC TẬP SỐ 1</vt:lpstr>
      <vt:lpstr>Máy tính cơ học Pascaline</vt:lpstr>
      <vt:lpstr>PowerPoint Presentation</vt:lpstr>
      <vt:lpstr>PowerPoint Presentation</vt:lpstr>
      <vt:lpstr>PowerPoint Presentation</vt:lpstr>
      <vt:lpstr>Thế hệ thứ nhất</vt:lpstr>
      <vt:lpstr>Thế hệ thứ hai</vt:lpstr>
      <vt:lpstr>Thế hệ thứ ba</vt:lpstr>
      <vt:lpstr>Thế hệ thứ tư – máy vi tính  máy tính cá nhân</vt:lpstr>
      <vt:lpstr>Thế hệ thứ năm (1990-nay)</vt:lpstr>
      <vt:lpstr>Máy tính điện tử – Timeline</vt:lpstr>
      <vt:lpstr>Phân biệt máy vi tính và máy tính cá nhân</vt:lpstr>
      <vt:lpstr>PowerPoint Presentation</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Lược sử công cụ tính toán</dc:title>
  <dc:creator>Ha Dang Cao Tung</dc:creator>
  <cp:lastModifiedBy>Admin</cp:lastModifiedBy>
  <cp:revision>20</cp:revision>
  <dcterms:created xsi:type="dcterms:W3CDTF">2023-04-08T07:14:06Z</dcterms:created>
  <dcterms:modified xsi:type="dcterms:W3CDTF">2024-09-05T22:57:18Z</dcterms:modified>
</cp:coreProperties>
</file>