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73" r:id="rId14"/>
    <p:sldId id="280" r:id="rId15"/>
    <p:sldId id="279" r:id="rId16"/>
    <p:sldId id="281" r:id="rId17"/>
    <p:sldId id="269" r:id="rId18"/>
    <p:sldId id="270" r:id="rId19"/>
    <p:sldId id="278" r:id="rId20"/>
    <p:sldId id="282" r:id="rId21"/>
    <p:sldId id="274" r:id="rId22"/>
    <p:sldId id="275" r:id="rId23"/>
    <p:sldId id="276" r:id="rId24"/>
    <p:sldId id="277" r:id="rId25"/>
  </p:sldIdLst>
  <p:sldSz cx="18288000" cy="10287000"/>
  <p:notesSz cx="6858000" cy="9144000"/>
  <p:embeddedFontLst>
    <p:embeddedFont>
      <p:font typeface="Noto Serif Display ExtraCondensed" panose="020B0604020202020204"/>
      <p:regular r:id="rId27"/>
    </p:embeddedFont>
    <p:embeddedFont>
      <p:font typeface="Noto Serif Display Bold" panose="020B0604020202020204"/>
      <p:regular r:id="rId28"/>
    </p:embeddedFont>
    <p:embeddedFont>
      <p:font typeface="Noto Serif Display Bold Italics" panose="020B0604020202020204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oto Serif Display ExtraCondensed Bold" panose="020B0604020202020204"/>
      <p:regular r:id="rId34"/>
    </p:embeddedFont>
    <p:embeddedFont>
      <p:font typeface="Noto Serif Display" panose="020B0604020202020204"/>
      <p:regular r:id="rId35"/>
    </p:embeddedFont>
    <p:embeddedFont>
      <p:font typeface="Noto Serif Display Italics" panose="020B06040202020202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29B21-2FBD-4271-B8C4-14C3E016352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833F2-50B6-4408-ADAA-58673AA9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833F2-50B6-4408-ADAA-58673AA935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3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" y="430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400" y="972702"/>
            <a:ext cx="12877800" cy="11941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dirty="0">
                <a:solidFill>
                  <a:srgbClr val="FF0000"/>
                </a:solidFill>
                <a:latin typeface="UTM Impact"/>
                <a:ea typeface="UTM Impact"/>
                <a:cs typeface="UTM Impact"/>
                <a:sym typeface="UTM Impact"/>
              </a:rPr>
              <a:t>BÀI 7. HỒN THƠ MUÔN ĐIỆU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9626" y="3033288"/>
            <a:ext cx="5396865" cy="1052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smtClean="0">
                <a:latin typeface="UTM Impact"/>
                <a:ea typeface="UTM Impact"/>
                <a:cs typeface="UTM Impact"/>
                <a:sym typeface="UTM Impact"/>
              </a:rPr>
              <a:t>VĂN BẢN 2:</a:t>
            </a:r>
            <a:endParaRPr lang="en-US" sz="6399" dirty="0">
              <a:latin typeface="UTM Impact"/>
              <a:ea typeface="UTM Impact"/>
              <a:cs typeface="UTM Impact"/>
              <a:sym typeface="UTM Impac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8200" y="4959039"/>
            <a:ext cx="8750497" cy="1638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FFFFFF"/>
                </a:solidFill>
                <a:latin typeface="UTM Impact"/>
                <a:ea typeface="UTM Impact"/>
                <a:cs typeface="UTM Impact"/>
                <a:sym typeface="UTM Impact"/>
              </a:rPr>
              <a:t> MƯA XUÂN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0000" y="6871050"/>
            <a:ext cx="840331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C8982D"/>
                </a:solidFill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6399" dirty="0" err="1">
                <a:solidFill>
                  <a:srgbClr val="C8982D"/>
                </a:solidFill>
                <a:latin typeface="UTM Impact"/>
                <a:ea typeface="UTM Impact"/>
                <a:cs typeface="UTM Impact"/>
                <a:sym typeface="UTM Impact"/>
              </a:rPr>
              <a:t>Nguyễn</a:t>
            </a:r>
            <a:r>
              <a:rPr lang="en-US" sz="6399" dirty="0">
                <a:solidFill>
                  <a:srgbClr val="C8982D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C8982D"/>
                </a:solidFill>
                <a:latin typeface="UTM Impact"/>
                <a:ea typeface="UTM Impact"/>
                <a:cs typeface="UTM Impact"/>
                <a:sym typeface="UTM Impact"/>
              </a:rPr>
              <a:t>Bính</a:t>
            </a:r>
            <a:r>
              <a:rPr lang="en-US" sz="6399" dirty="0">
                <a:solidFill>
                  <a:srgbClr val="C8982D"/>
                </a:solidFill>
                <a:latin typeface="UTM Impact"/>
                <a:ea typeface="UTM Impact"/>
                <a:cs typeface="UTM Impact"/>
                <a:sym typeface="UTM Impact"/>
              </a:rPr>
              <a:t> 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840" y="4418668"/>
            <a:ext cx="13276469" cy="794434"/>
            <a:chOff x="0" y="0"/>
            <a:chExt cx="17701959" cy="10592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3469"/>
              <a:ext cx="17701959" cy="1045776"/>
              <a:chOff x="0" y="0"/>
              <a:chExt cx="3498188" cy="2066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498188" cy="206662"/>
              </a:xfrm>
              <a:custGeom>
                <a:avLst/>
                <a:gdLst/>
                <a:ahLst/>
                <a:cxnLst/>
                <a:rect l="l" t="t" r="r" b="b"/>
                <a:pathLst>
                  <a:path w="3498188" h="206662">
                    <a:moveTo>
                      <a:pt x="29740" y="0"/>
                    </a:moveTo>
                    <a:lnTo>
                      <a:pt x="3468449" y="0"/>
                    </a:lnTo>
                    <a:cubicBezTo>
                      <a:pt x="3476336" y="0"/>
                      <a:pt x="3483901" y="3133"/>
                      <a:pt x="3489478" y="8711"/>
                    </a:cubicBezTo>
                    <a:cubicBezTo>
                      <a:pt x="3495055" y="14288"/>
                      <a:pt x="3498188" y="21852"/>
                      <a:pt x="3498188" y="29740"/>
                    </a:cubicBezTo>
                    <a:lnTo>
                      <a:pt x="3498188" y="176922"/>
                    </a:lnTo>
                    <a:cubicBezTo>
                      <a:pt x="3498188" y="184810"/>
                      <a:pt x="3495055" y="192374"/>
                      <a:pt x="3489478" y="197951"/>
                    </a:cubicBezTo>
                    <a:cubicBezTo>
                      <a:pt x="3483901" y="203529"/>
                      <a:pt x="3476336" y="206662"/>
                      <a:pt x="3468449" y="206662"/>
                    </a:cubicBezTo>
                    <a:lnTo>
                      <a:pt x="29740" y="206662"/>
                    </a:lnTo>
                    <a:cubicBezTo>
                      <a:pt x="21852" y="206662"/>
                      <a:pt x="14288" y="203529"/>
                      <a:pt x="8711" y="197951"/>
                    </a:cubicBezTo>
                    <a:cubicBezTo>
                      <a:pt x="3133" y="192374"/>
                      <a:pt x="0" y="184810"/>
                      <a:pt x="0" y="176922"/>
                    </a:cubicBezTo>
                    <a:lnTo>
                      <a:pt x="0" y="29740"/>
                    </a:lnTo>
                    <a:cubicBezTo>
                      <a:pt x="0" y="21852"/>
                      <a:pt x="3133" y="14288"/>
                      <a:pt x="8711" y="8711"/>
                    </a:cubicBezTo>
                    <a:cubicBezTo>
                      <a:pt x="14288" y="3133"/>
                      <a:pt x="21852" y="0"/>
                      <a:pt x="29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3498188" cy="263812"/>
              </a:xfrm>
              <a:prstGeom prst="rect">
                <a:avLst/>
              </a:prstGeom>
            </p:spPr>
            <p:txBody>
              <a:bodyPr lIns="50778" tIns="50778" rIns="50778" bIns="50778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7262" y="0"/>
              <a:ext cx="982519" cy="1059245"/>
              <a:chOff x="0" y="0"/>
              <a:chExt cx="812800" cy="8762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76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6273">
                    <a:moveTo>
                      <a:pt x="406400" y="0"/>
                    </a:moveTo>
                    <a:cubicBezTo>
                      <a:pt x="181951" y="0"/>
                      <a:pt x="0" y="196160"/>
                      <a:pt x="0" y="438136"/>
                    </a:cubicBezTo>
                    <a:cubicBezTo>
                      <a:pt x="0" y="680112"/>
                      <a:pt x="181951" y="876273"/>
                      <a:pt x="406400" y="876273"/>
                    </a:cubicBezTo>
                    <a:cubicBezTo>
                      <a:pt x="630849" y="876273"/>
                      <a:pt x="812800" y="680112"/>
                      <a:pt x="812800" y="438136"/>
                    </a:cubicBezTo>
                    <a:cubicBezTo>
                      <a:pt x="812800" y="19616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2AC8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44051"/>
                <a:ext cx="660400" cy="750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2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309103" y="172541"/>
              <a:ext cx="11798430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buồn bã trở về nhà lúc đêm đã khuya.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31840" y="5441702"/>
            <a:ext cx="13276469" cy="794434"/>
            <a:chOff x="0" y="0"/>
            <a:chExt cx="17701959" cy="10592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13469"/>
              <a:ext cx="17701959" cy="1045776"/>
              <a:chOff x="0" y="0"/>
              <a:chExt cx="3498188" cy="2066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498188" cy="206662"/>
              </a:xfrm>
              <a:custGeom>
                <a:avLst/>
                <a:gdLst/>
                <a:ahLst/>
                <a:cxnLst/>
                <a:rect l="l" t="t" r="r" b="b"/>
                <a:pathLst>
                  <a:path w="3498188" h="206662">
                    <a:moveTo>
                      <a:pt x="29740" y="0"/>
                    </a:moveTo>
                    <a:lnTo>
                      <a:pt x="3468449" y="0"/>
                    </a:lnTo>
                    <a:cubicBezTo>
                      <a:pt x="3476336" y="0"/>
                      <a:pt x="3483901" y="3133"/>
                      <a:pt x="3489478" y="8711"/>
                    </a:cubicBezTo>
                    <a:cubicBezTo>
                      <a:pt x="3495055" y="14288"/>
                      <a:pt x="3498188" y="21852"/>
                      <a:pt x="3498188" y="29740"/>
                    </a:cubicBezTo>
                    <a:lnTo>
                      <a:pt x="3498188" y="176922"/>
                    </a:lnTo>
                    <a:cubicBezTo>
                      <a:pt x="3498188" y="184810"/>
                      <a:pt x="3495055" y="192374"/>
                      <a:pt x="3489478" y="197951"/>
                    </a:cubicBezTo>
                    <a:cubicBezTo>
                      <a:pt x="3483901" y="203529"/>
                      <a:pt x="3476336" y="206662"/>
                      <a:pt x="3468449" y="206662"/>
                    </a:cubicBezTo>
                    <a:lnTo>
                      <a:pt x="29740" y="206662"/>
                    </a:lnTo>
                    <a:cubicBezTo>
                      <a:pt x="21852" y="206662"/>
                      <a:pt x="14288" y="203529"/>
                      <a:pt x="8711" y="197951"/>
                    </a:cubicBezTo>
                    <a:cubicBezTo>
                      <a:pt x="3133" y="192374"/>
                      <a:pt x="0" y="184810"/>
                      <a:pt x="0" y="176922"/>
                    </a:cubicBezTo>
                    <a:lnTo>
                      <a:pt x="0" y="29740"/>
                    </a:lnTo>
                    <a:cubicBezTo>
                      <a:pt x="0" y="21852"/>
                      <a:pt x="3133" y="14288"/>
                      <a:pt x="8711" y="8711"/>
                    </a:cubicBezTo>
                    <a:cubicBezTo>
                      <a:pt x="14288" y="3133"/>
                      <a:pt x="21852" y="0"/>
                      <a:pt x="29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3498188" cy="263812"/>
              </a:xfrm>
              <a:prstGeom prst="rect">
                <a:avLst/>
              </a:prstGeom>
            </p:spPr>
            <p:txBody>
              <a:bodyPr lIns="50778" tIns="50778" rIns="50778" bIns="50778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7262" y="0"/>
              <a:ext cx="982519" cy="1059245"/>
              <a:chOff x="0" y="0"/>
              <a:chExt cx="812800" cy="87627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76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6273">
                    <a:moveTo>
                      <a:pt x="406400" y="0"/>
                    </a:moveTo>
                    <a:cubicBezTo>
                      <a:pt x="181951" y="0"/>
                      <a:pt x="0" y="196160"/>
                      <a:pt x="0" y="438136"/>
                    </a:cubicBezTo>
                    <a:cubicBezTo>
                      <a:pt x="0" y="680112"/>
                      <a:pt x="181951" y="876273"/>
                      <a:pt x="406400" y="876273"/>
                    </a:cubicBezTo>
                    <a:cubicBezTo>
                      <a:pt x="630849" y="876273"/>
                      <a:pt x="812800" y="680112"/>
                      <a:pt x="812800" y="438136"/>
                    </a:cubicBezTo>
                    <a:cubicBezTo>
                      <a:pt x="812800" y="19616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2AC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44051"/>
                <a:ext cx="660400" cy="750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4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309103" y="172541"/>
              <a:ext cx="13844123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Mùa xuân đã cạn ngày, hội chèo làng Đặng đã rời đi.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1840" y="3395634"/>
            <a:ext cx="13276469" cy="794434"/>
            <a:chOff x="0" y="0"/>
            <a:chExt cx="17701959" cy="105924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13469"/>
              <a:ext cx="17701959" cy="1045776"/>
              <a:chOff x="0" y="0"/>
              <a:chExt cx="3498188" cy="20666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498188" cy="206662"/>
              </a:xfrm>
              <a:custGeom>
                <a:avLst/>
                <a:gdLst/>
                <a:ahLst/>
                <a:cxnLst/>
                <a:rect l="l" t="t" r="r" b="b"/>
                <a:pathLst>
                  <a:path w="3498188" h="206662">
                    <a:moveTo>
                      <a:pt x="29740" y="0"/>
                    </a:moveTo>
                    <a:lnTo>
                      <a:pt x="3468449" y="0"/>
                    </a:lnTo>
                    <a:cubicBezTo>
                      <a:pt x="3476336" y="0"/>
                      <a:pt x="3483901" y="3133"/>
                      <a:pt x="3489478" y="8711"/>
                    </a:cubicBezTo>
                    <a:cubicBezTo>
                      <a:pt x="3495055" y="14288"/>
                      <a:pt x="3498188" y="21852"/>
                      <a:pt x="3498188" y="29740"/>
                    </a:cubicBezTo>
                    <a:lnTo>
                      <a:pt x="3498188" y="176922"/>
                    </a:lnTo>
                    <a:cubicBezTo>
                      <a:pt x="3498188" y="184810"/>
                      <a:pt x="3495055" y="192374"/>
                      <a:pt x="3489478" y="197951"/>
                    </a:cubicBezTo>
                    <a:cubicBezTo>
                      <a:pt x="3483901" y="203529"/>
                      <a:pt x="3476336" y="206662"/>
                      <a:pt x="3468449" y="206662"/>
                    </a:cubicBezTo>
                    <a:lnTo>
                      <a:pt x="29740" y="206662"/>
                    </a:lnTo>
                    <a:cubicBezTo>
                      <a:pt x="21852" y="206662"/>
                      <a:pt x="14288" y="203529"/>
                      <a:pt x="8711" y="197951"/>
                    </a:cubicBezTo>
                    <a:cubicBezTo>
                      <a:pt x="3133" y="192374"/>
                      <a:pt x="0" y="184810"/>
                      <a:pt x="0" y="176922"/>
                    </a:cubicBezTo>
                    <a:lnTo>
                      <a:pt x="0" y="29740"/>
                    </a:lnTo>
                    <a:cubicBezTo>
                      <a:pt x="0" y="21852"/>
                      <a:pt x="3133" y="14288"/>
                      <a:pt x="8711" y="8711"/>
                    </a:cubicBezTo>
                    <a:cubicBezTo>
                      <a:pt x="14288" y="3133"/>
                      <a:pt x="21852" y="0"/>
                      <a:pt x="29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3498188" cy="263812"/>
              </a:xfrm>
              <a:prstGeom prst="rect">
                <a:avLst/>
              </a:prstGeom>
            </p:spPr>
            <p:txBody>
              <a:bodyPr lIns="50778" tIns="50778" rIns="50778" bIns="50778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67262" y="0"/>
              <a:ext cx="982519" cy="1059245"/>
              <a:chOff x="0" y="0"/>
              <a:chExt cx="812800" cy="87627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76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6273">
                    <a:moveTo>
                      <a:pt x="406400" y="0"/>
                    </a:moveTo>
                    <a:cubicBezTo>
                      <a:pt x="181951" y="0"/>
                      <a:pt x="0" y="196160"/>
                      <a:pt x="0" y="438136"/>
                    </a:cubicBezTo>
                    <a:cubicBezTo>
                      <a:pt x="0" y="680112"/>
                      <a:pt x="181951" y="876273"/>
                      <a:pt x="406400" y="876273"/>
                    </a:cubicBezTo>
                    <a:cubicBezTo>
                      <a:pt x="630849" y="876273"/>
                      <a:pt x="812800" y="680112"/>
                      <a:pt x="812800" y="438136"/>
                    </a:cubicBezTo>
                    <a:cubicBezTo>
                      <a:pt x="812800" y="19616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2AC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44051"/>
                <a:ext cx="660400" cy="750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5</a:t>
                </a: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309103" y="172541"/>
              <a:ext cx="14850202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“mải” tìm chàng trai nhưng chằng trai không tới.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31840" y="6464735"/>
            <a:ext cx="13276469" cy="794434"/>
            <a:chOff x="0" y="0"/>
            <a:chExt cx="17701959" cy="105924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13469"/>
              <a:ext cx="17701959" cy="1045776"/>
              <a:chOff x="0" y="0"/>
              <a:chExt cx="3498188" cy="20666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98188" cy="206662"/>
              </a:xfrm>
              <a:custGeom>
                <a:avLst/>
                <a:gdLst/>
                <a:ahLst/>
                <a:cxnLst/>
                <a:rect l="l" t="t" r="r" b="b"/>
                <a:pathLst>
                  <a:path w="3498188" h="206662">
                    <a:moveTo>
                      <a:pt x="29740" y="0"/>
                    </a:moveTo>
                    <a:lnTo>
                      <a:pt x="3468449" y="0"/>
                    </a:lnTo>
                    <a:cubicBezTo>
                      <a:pt x="3476336" y="0"/>
                      <a:pt x="3483901" y="3133"/>
                      <a:pt x="3489478" y="8711"/>
                    </a:cubicBezTo>
                    <a:cubicBezTo>
                      <a:pt x="3495055" y="14288"/>
                      <a:pt x="3498188" y="21852"/>
                      <a:pt x="3498188" y="29740"/>
                    </a:cubicBezTo>
                    <a:lnTo>
                      <a:pt x="3498188" y="176922"/>
                    </a:lnTo>
                    <a:cubicBezTo>
                      <a:pt x="3498188" y="184810"/>
                      <a:pt x="3495055" y="192374"/>
                      <a:pt x="3489478" y="197951"/>
                    </a:cubicBezTo>
                    <a:cubicBezTo>
                      <a:pt x="3483901" y="203529"/>
                      <a:pt x="3476336" y="206662"/>
                      <a:pt x="3468449" y="206662"/>
                    </a:cubicBezTo>
                    <a:lnTo>
                      <a:pt x="29740" y="206662"/>
                    </a:lnTo>
                    <a:cubicBezTo>
                      <a:pt x="21852" y="206662"/>
                      <a:pt x="14288" y="203529"/>
                      <a:pt x="8711" y="197951"/>
                    </a:cubicBezTo>
                    <a:cubicBezTo>
                      <a:pt x="3133" y="192374"/>
                      <a:pt x="0" y="184810"/>
                      <a:pt x="0" y="176922"/>
                    </a:cubicBezTo>
                    <a:lnTo>
                      <a:pt x="0" y="29740"/>
                    </a:lnTo>
                    <a:cubicBezTo>
                      <a:pt x="0" y="21852"/>
                      <a:pt x="3133" y="14288"/>
                      <a:pt x="8711" y="8711"/>
                    </a:cubicBezTo>
                    <a:cubicBezTo>
                      <a:pt x="14288" y="3133"/>
                      <a:pt x="21852" y="0"/>
                      <a:pt x="29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57150"/>
                <a:ext cx="3498188" cy="263812"/>
              </a:xfrm>
              <a:prstGeom prst="rect">
                <a:avLst/>
              </a:prstGeom>
            </p:spPr>
            <p:txBody>
              <a:bodyPr lIns="50778" tIns="50778" rIns="50778" bIns="50778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67262" y="0"/>
              <a:ext cx="982519" cy="1059245"/>
              <a:chOff x="0" y="0"/>
              <a:chExt cx="812800" cy="87627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76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6273">
                    <a:moveTo>
                      <a:pt x="406400" y="0"/>
                    </a:moveTo>
                    <a:cubicBezTo>
                      <a:pt x="181951" y="0"/>
                      <a:pt x="0" y="196160"/>
                      <a:pt x="0" y="438136"/>
                    </a:cubicBezTo>
                    <a:cubicBezTo>
                      <a:pt x="0" y="680112"/>
                      <a:pt x="181951" y="876273"/>
                      <a:pt x="406400" y="876273"/>
                    </a:cubicBezTo>
                    <a:cubicBezTo>
                      <a:pt x="630849" y="876273"/>
                      <a:pt x="812800" y="680112"/>
                      <a:pt x="812800" y="438136"/>
                    </a:cubicBezTo>
                    <a:cubicBezTo>
                      <a:pt x="812800" y="19616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2AC8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44051"/>
                <a:ext cx="660400" cy="750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6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309103" y="193675"/>
              <a:ext cx="1562152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băn khoăn không biết bao giờ mới gặp lại chàng trai.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31840" y="1344878"/>
            <a:ext cx="13276469" cy="794434"/>
            <a:chOff x="0" y="0"/>
            <a:chExt cx="17701959" cy="1059245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13469"/>
              <a:ext cx="17701959" cy="1045776"/>
              <a:chOff x="0" y="0"/>
              <a:chExt cx="3498188" cy="20666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3498188" cy="206662"/>
              </a:xfrm>
              <a:custGeom>
                <a:avLst/>
                <a:gdLst/>
                <a:ahLst/>
                <a:cxnLst/>
                <a:rect l="l" t="t" r="r" b="b"/>
                <a:pathLst>
                  <a:path w="3498188" h="206662">
                    <a:moveTo>
                      <a:pt x="29740" y="0"/>
                    </a:moveTo>
                    <a:lnTo>
                      <a:pt x="3468449" y="0"/>
                    </a:lnTo>
                    <a:cubicBezTo>
                      <a:pt x="3476336" y="0"/>
                      <a:pt x="3483901" y="3133"/>
                      <a:pt x="3489478" y="8711"/>
                    </a:cubicBezTo>
                    <a:cubicBezTo>
                      <a:pt x="3495055" y="14288"/>
                      <a:pt x="3498188" y="21852"/>
                      <a:pt x="3498188" y="29740"/>
                    </a:cubicBezTo>
                    <a:lnTo>
                      <a:pt x="3498188" y="176922"/>
                    </a:lnTo>
                    <a:cubicBezTo>
                      <a:pt x="3498188" y="184810"/>
                      <a:pt x="3495055" y="192374"/>
                      <a:pt x="3489478" y="197951"/>
                    </a:cubicBezTo>
                    <a:cubicBezTo>
                      <a:pt x="3483901" y="203529"/>
                      <a:pt x="3476336" y="206662"/>
                      <a:pt x="3468449" y="206662"/>
                    </a:cubicBezTo>
                    <a:lnTo>
                      <a:pt x="29740" y="206662"/>
                    </a:lnTo>
                    <a:cubicBezTo>
                      <a:pt x="21852" y="206662"/>
                      <a:pt x="14288" y="203529"/>
                      <a:pt x="8711" y="197951"/>
                    </a:cubicBezTo>
                    <a:cubicBezTo>
                      <a:pt x="3133" y="192374"/>
                      <a:pt x="0" y="184810"/>
                      <a:pt x="0" y="176922"/>
                    </a:cubicBezTo>
                    <a:lnTo>
                      <a:pt x="0" y="29740"/>
                    </a:lnTo>
                    <a:cubicBezTo>
                      <a:pt x="0" y="21852"/>
                      <a:pt x="3133" y="14288"/>
                      <a:pt x="8711" y="8711"/>
                    </a:cubicBezTo>
                    <a:cubicBezTo>
                      <a:pt x="14288" y="3133"/>
                      <a:pt x="21852" y="0"/>
                      <a:pt x="29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3498188" cy="263812"/>
              </a:xfrm>
              <a:prstGeom prst="rect">
                <a:avLst/>
              </a:prstGeom>
            </p:spPr>
            <p:txBody>
              <a:bodyPr lIns="50778" tIns="50778" rIns="50778" bIns="50778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67262" y="0"/>
              <a:ext cx="982519" cy="1059245"/>
              <a:chOff x="0" y="0"/>
              <a:chExt cx="812800" cy="87627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76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6273">
                    <a:moveTo>
                      <a:pt x="406400" y="0"/>
                    </a:moveTo>
                    <a:cubicBezTo>
                      <a:pt x="181951" y="0"/>
                      <a:pt x="0" y="196160"/>
                      <a:pt x="0" y="438136"/>
                    </a:cubicBezTo>
                    <a:cubicBezTo>
                      <a:pt x="0" y="680112"/>
                      <a:pt x="181951" y="876273"/>
                      <a:pt x="406400" y="876273"/>
                    </a:cubicBezTo>
                    <a:cubicBezTo>
                      <a:pt x="630849" y="876273"/>
                      <a:pt x="812800" y="680112"/>
                      <a:pt x="812800" y="438136"/>
                    </a:cubicBezTo>
                    <a:cubicBezTo>
                      <a:pt x="812800" y="19616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2AC8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44051"/>
                <a:ext cx="660400" cy="750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1</a:t>
                </a: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062480" y="172674"/>
              <a:ext cx="10653622" cy="666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8"/>
                </a:lnSpc>
                <a:spcBef>
                  <a:spcPct val="0"/>
                </a:spcBef>
              </a:pPr>
              <a:r>
                <a:rPr lang="en-US" sz="3098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Hội chèo làng Đặng đến thôn Đoài hát.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31840" y="2372601"/>
            <a:ext cx="13276469" cy="794434"/>
            <a:chOff x="0" y="0"/>
            <a:chExt cx="17701959" cy="1059245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13469"/>
              <a:ext cx="17701959" cy="1045776"/>
              <a:chOff x="0" y="0"/>
              <a:chExt cx="3498188" cy="206662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3498188" cy="206662"/>
              </a:xfrm>
              <a:custGeom>
                <a:avLst/>
                <a:gdLst/>
                <a:ahLst/>
                <a:cxnLst/>
                <a:rect l="l" t="t" r="r" b="b"/>
                <a:pathLst>
                  <a:path w="3498188" h="206662">
                    <a:moveTo>
                      <a:pt x="29740" y="0"/>
                    </a:moveTo>
                    <a:lnTo>
                      <a:pt x="3468449" y="0"/>
                    </a:lnTo>
                    <a:cubicBezTo>
                      <a:pt x="3476336" y="0"/>
                      <a:pt x="3483901" y="3133"/>
                      <a:pt x="3489478" y="8711"/>
                    </a:cubicBezTo>
                    <a:cubicBezTo>
                      <a:pt x="3495055" y="14288"/>
                      <a:pt x="3498188" y="21852"/>
                      <a:pt x="3498188" y="29740"/>
                    </a:cubicBezTo>
                    <a:lnTo>
                      <a:pt x="3498188" y="176922"/>
                    </a:lnTo>
                    <a:cubicBezTo>
                      <a:pt x="3498188" y="184810"/>
                      <a:pt x="3495055" y="192374"/>
                      <a:pt x="3489478" y="197951"/>
                    </a:cubicBezTo>
                    <a:cubicBezTo>
                      <a:pt x="3483901" y="203529"/>
                      <a:pt x="3476336" y="206662"/>
                      <a:pt x="3468449" y="206662"/>
                    </a:cubicBezTo>
                    <a:lnTo>
                      <a:pt x="29740" y="206662"/>
                    </a:lnTo>
                    <a:cubicBezTo>
                      <a:pt x="21852" y="206662"/>
                      <a:pt x="14288" y="203529"/>
                      <a:pt x="8711" y="197951"/>
                    </a:cubicBezTo>
                    <a:cubicBezTo>
                      <a:pt x="3133" y="192374"/>
                      <a:pt x="0" y="184810"/>
                      <a:pt x="0" y="176922"/>
                    </a:cubicBezTo>
                    <a:lnTo>
                      <a:pt x="0" y="29740"/>
                    </a:lnTo>
                    <a:cubicBezTo>
                      <a:pt x="0" y="21852"/>
                      <a:pt x="3133" y="14288"/>
                      <a:pt x="8711" y="8711"/>
                    </a:cubicBezTo>
                    <a:cubicBezTo>
                      <a:pt x="14288" y="3133"/>
                      <a:pt x="21852" y="0"/>
                      <a:pt x="297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57150"/>
                <a:ext cx="3498188" cy="263812"/>
              </a:xfrm>
              <a:prstGeom prst="rect">
                <a:avLst/>
              </a:prstGeom>
            </p:spPr>
            <p:txBody>
              <a:bodyPr lIns="50778" tIns="50778" rIns="50778" bIns="50778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67262" y="0"/>
              <a:ext cx="982519" cy="1059245"/>
              <a:chOff x="0" y="0"/>
              <a:chExt cx="812800" cy="87627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76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6273">
                    <a:moveTo>
                      <a:pt x="406400" y="0"/>
                    </a:moveTo>
                    <a:cubicBezTo>
                      <a:pt x="181951" y="0"/>
                      <a:pt x="0" y="196160"/>
                      <a:pt x="0" y="438136"/>
                    </a:cubicBezTo>
                    <a:cubicBezTo>
                      <a:pt x="0" y="680112"/>
                      <a:pt x="181951" y="876273"/>
                      <a:pt x="406400" y="876273"/>
                    </a:cubicBezTo>
                    <a:cubicBezTo>
                      <a:pt x="630849" y="876273"/>
                      <a:pt x="812800" y="680112"/>
                      <a:pt x="812800" y="438136"/>
                    </a:cubicBezTo>
                    <a:cubicBezTo>
                      <a:pt x="812800" y="19616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2AC8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76200" y="44051"/>
                <a:ext cx="660400" cy="750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3</a:t>
                </a: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1309103" y="172541"/>
              <a:ext cx="16392857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gái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đoán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chàng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trai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sẽ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đến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dự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hội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nên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xin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phép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mẹ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xem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2967179" y="1250502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0" y="7812694"/>
            <a:ext cx="18288000" cy="2474306"/>
          </a:xfrm>
          <a:custGeom>
            <a:avLst/>
            <a:gdLst/>
            <a:ahLst/>
            <a:cxnLst/>
            <a:rect l="l" t="t" r="r" b="b"/>
            <a:pathLst>
              <a:path w="18288000" h="2474306">
                <a:moveTo>
                  <a:pt x="0" y="0"/>
                </a:moveTo>
                <a:lnTo>
                  <a:pt x="18288000" y="0"/>
                </a:lnTo>
                <a:lnTo>
                  <a:pt x="18288000" y="2474306"/>
                </a:lnTo>
                <a:lnTo>
                  <a:pt x="0" y="2474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39" b="-82515"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0" y="70035"/>
            <a:ext cx="11430000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c.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Trình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tự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các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sự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việc</a:t>
            </a:r>
            <a:endParaRPr lang="en-US" sz="6399" b="1" dirty="0">
              <a:latin typeface="UTM Impact"/>
              <a:ea typeface="UTM Impact"/>
              <a:cs typeface="UTM Impact"/>
              <a:sym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20848" y="6802763"/>
            <a:ext cx="1673920" cy="2605323"/>
          </a:xfrm>
          <a:custGeom>
            <a:avLst/>
            <a:gdLst/>
            <a:ahLst/>
            <a:cxnLst/>
            <a:rect l="l" t="t" r="r" b="b"/>
            <a:pathLst>
              <a:path w="1673920" h="2605323">
                <a:moveTo>
                  <a:pt x="0" y="0"/>
                </a:moveTo>
                <a:lnTo>
                  <a:pt x="1673920" y="0"/>
                </a:lnTo>
                <a:lnTo>
                  <a:pt x="1673920" y="2605323"/>
                </a:lnTo>
                <a:lnTo>
                  <a:pt x="0" y="2605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0431">
            <a:off x="12376496" y="-107112"/>
            <a:ext cx="7769894" cy="9389601"/>
          </a:xfrm>
          <a:custGeom>
            <a:avLst/>
            <a:gdLst/>
            <a:ahLst/>
            <a:cxnLst/>
            <a:rect l="l" t="t" r="r" b="b"/>
            <a:pathLst>
              <a:path w="7769894" h="9389601">
                <a:moveTo>
                  <a:pt x="0" y="0"/>
                </a:moveTo>
                <a:lnTo>
                  <a:pt x="7769895" y="0"/>
                </a:lnTo>
                <a:lnTo>
                  <a:pt x="7769895" y="9389600"/>
                </a:lnTo>
                <a:lnTo>
                  <a:pt x="0" y="938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04836" y="8546896"/>
            <a:ext cx="11844766" cy="1740104"/>
          </a:xfrm>
          <a:custGeom>
            <a:avLst/>
            <a:gdLst/>
            <a:ahLst/>
            <a:cxnLst/>
            <a:rect l="l" t="t" r="r" b="b"/>
            <a:pathLst>
              <a:path w="11844766" h="1740104">
                <a:moveTo>
                  <a:pt x="0" y="0"/>
                </a:moveTo>
                <a:lnTo>
                  <a:pt x="11844766" y="0"/>
                </a:lnTo>
                <a:lnTo>
                  <a:pt x="11844766" y="1740104"/>
                </a:lnTo>
                <a:lnTo>
                  <a:pt x="0" y="1740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4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06314" y="-14046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6"/>
                </a:lnTo>
                <a:lnTo>
                  <a:pt x="0" y="2338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D229790-596B-7E84-93C8-17B6631391C1}"/>
              </a:ext>
            </a:extLst>
          </p:cNvPr>
          <p:cNvGrpSpPr/>
          <p:nvPr/>
        </p:nvGrpSpPr>
        <p:grpSpPr>
          <a:xfrm>
            <a:off x="-694354" y="-251097"/>
            <a:ext cx="12488958" cy="11033397"/>
            <a:chOff x="-694354" y="-251097"/>
            <a:chExt cx="12488958" cy="11033397"/>
          </a:xfrm>
        </p:grpSpPr>
        <p:sp>
          <p:nvSpPr>
            <p:cNvPr id="2" name="Freeform 2"/>
            <p:cNvSpPr/>
            <p:nvPr/>
          </p:nvSpPr>
          <p:spPr>
            <a:xfrm>
              <a:off x="-694354" y="-251097"/>
              <a:ext cx="12488958" cy="11033397"/>
            </a:xfrm>
            <a:custGeom>
              <a:avLst/>
              <a:gdLst/>
              <a:ahLst/>
              <a:cxnLst/>
              <a:rect l="l" t="t" r="r" b="b"/>
              <a:pathLst>
                <a:path w="12488958" h="9585276">
                  <a:moveTo>
                    <a:pt x="0" y="0"/>
                  </a:moveTo>
                  <a:lnTo>
                    <a:pt x="12488958" y="0"/>
                  </a:lnTo>
                  <a:lnTo>
                    <a:pt x="12488958" y="9585276"/>
                  </a:lnTo>
                  <a:lnTo>
                    <a:pt x="0" y="9585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170759" y="1882306"/>
              <a:ext cx="8458200" cy="6559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b="1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	Bài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như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một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câu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chuyện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nhỏ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kể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gái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chủ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động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bày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tỏ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tình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cảm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một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quan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niệm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rất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mới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mẻ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so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quan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niệm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truyền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thống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tình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yêu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;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khát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vọng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hạnh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phúc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lứa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đôi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rất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mãnh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liệt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 “Câu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chuyện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tưởng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nhân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văn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nhân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đạo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mới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mẻ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nhà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600" b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931843" y="-35095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7"/>
                </a:lnTo>
                <a:lnTo>
                  <a:pt x="0" y="2338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940716"/>
              </p:ext>
            </p:extLst>
          </p:nvPr>
        </p:nvGraphicFramePr>
        <p:xfrm>
          <a:off x="413806" y="2788282"/>
          <a:ext cx="16273994" cy="7284132"/>
        </p:xfrm>
        <a:graphic>
          <a:graphicData uri="http://schemas.openxmlformats.org/drawingml/2006/table">
            <a:tbl>
              <a:tblPr/>
              <a:tblGrid>
                <a:gridCol w="59107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095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36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9358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dirty="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thơ</a:t>
                      </a:r>
                      <a:endParaRPr lang="en-US" sz="3600" dirty="0">
                        <a:solidFill>
                          <a:srgbClr val="000000"/>
                        </a:solidFill>
                        <a:latin typeface="Noto Serif Display Bold"/>
                        <a:ea typeface="Noto Serif Display Bold"/>
                        <a:cs typeface="Noto Serif Display Bold"/>
                        <a:sym typeface="Noto Serif Display Bold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endParaRPr lang="en-US" sz="1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ngữ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ảnh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động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BPTT…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dirty="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Tâm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trạng</a:t>
                      </a:r>
                      <a:endParaRPr lang="en-US" sz="3600" dirty="0">
                        <a:solidFill>
                          <a:srgbClr val="000000"/>
                        </a:solidFill>
                        <a:latin typeface="Noto Serif Display Bold"/>
                        <a:ea typeface="Noto Serif Display Bold"/>
                        <a:cs typeface="Noto Serif Display Bold"/>
                        <a:sym typeface="Noto Serif Display Bold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2 – 5</a:t>
                      </a:r>
                      <a:endParaRPr lang="en-US" sz="14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6 – 7</a:t>
                      </a:r>
                      <a:endParaRPr lang="en-US" sz="14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 dirty="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Khổ 8 – 10</a:t>
                      </a:r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58861">
                <a:tc>
                  <a:txBody>
                    <a:bodyPr/>
                    <a:lstStyle/>
                    <a:p>
                      <a:pPr algn="ctr">
                        <a:lnSpc>
                          <a:spcPts val="2499"/>
                        </a:lnSpc>
                        <a:defRPr/>
                      </a:pPr>
                      <a:endParaRPr lang="en-US" sz="1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ra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thay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trạng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của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cô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gái</a:t>
                      </a:r>
                      <a:endParaRPr lang="en-US" sz="3200" dirty="0">
                        <a:solidFill>
                          <a:srgbClr val="000000"/>
                        </a:solidFill>
                        <a:latin typeface="Noto Serif Display Bold"/>
                        <a:ea typeface="Noto Serif Display Bold"/>
                        <a:cs typeface="Noto Serif Display Bold"/>
                        <a:sym typeface="Noto Serif Display Bold"/>
                      </a:endParaRPr>
                    </a:p>
                    <a:p>
                      <a:pPr algn="ctr">
                        <a:lnSpc>
                          <a:spcPts val="249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endParaRPr lang="en-US" sz="14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Thái độ của tác giả</a:t>
                      </a:r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400" dirty="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6472995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3. 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Tâm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của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 “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806" y="971550"/>
            <a:ext cx="1758521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PHIẾU HỌC TẬP SỐ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1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ngữ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biện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pháp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…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ECC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11092"/>
              </p:ext>
            </p:extLst>
          </p:nvPr>
        </p:nvGraphicFramePr>
        <p:xfrm>
          <a:off x="381000" y="952500"/>
          <a:ext cx="17345102" cy="91440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51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54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723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Khổ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thơ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Từ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ngữ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hình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ảnh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hành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động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BPTT… 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Tâm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trạng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90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2–5  </a:t>
                      </a:r>
                      <a:endParaRPr lang="en-US" sz="18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-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thấy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i="1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giăng</a:t>
                      </a:r>
                      <a:r>
                        <a:rPr lang="en-US" sz="4400" b="0" i="1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i="1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tơ</a:t>
                      </a:r>
                      <a:r>
                        <a:rPr lang="en-US" sz="4400" b="0" i="1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i="1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một</a:t>
                      </a:r>
                      <a:r>
                        <a:rPr lang="en-US" sz="4400" b="0" i="1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i="1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mối</a:t>
                      </a:r>
                      <a:r>
                        <a:rPr lang="en-US" sz="4400" b="0" i="1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i="1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tình</a:t>
                      </a:r>
                      <a:endParaRPr lang="en-US" sz="2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-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ngừng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tay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lại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giữa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thoi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xinh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b="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hai</a:t>
                      </a:r>
                      <a:r>
                        <a:rPr lang="en-US" sz="4400" b="0" baseline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baseline="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má</a:t>
                      </a:r>
                      <a:r>
                        <a:rPr lang="en-US" sz="4400" b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bừng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đỏ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nghĩ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đến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anh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ngửa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bàn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tay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trước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mái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hiên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(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dự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đoán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)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anh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ấy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sang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xem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xin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phép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mẹ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vội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vàng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đi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cách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có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một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thôi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đê</a:t>
                      </a:r>
                      <a:r>
                        <a:rPr lang="en-US" sz="4400" b="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…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-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Thẹn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thùng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cảm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giác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mưa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nhỏ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400" b="0" dirty="0" err="1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quãng</a:t>
                      </a:r>
                      <a:r>
                        <a:rPr lang="en-US" sz="4400" b="0" dirty="0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đường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không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xa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…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-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Vấn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vương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tương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tư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người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yêu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.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Khao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khát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được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gặp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người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mình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="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yêu</a:t>
                      </a:r>
                      <a:r>
                        <a:rPr lang="en-US" sz="4400" b="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28600" y="114300"/>
            <a:ext cx="6472995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3. Tâm 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 của “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921327"/>
              </p:ext>
            </p:extLst>
          </p:nvPr>
        </p:nvGraphicFramePr>
        <p:xfrm>
          <a:off x="381000" y="2095500"/>
          <a:ext cx="17345102" cy="4419600"/>
        </p:xfrm>
        <a:graphic>
          <a:graphicData uri="http://schemas.openxmlformats.org/drawingml/2006/table">
            <a:tbl>
              <a:tblPr/>
              <a:tblGrid>
                <a:gridCol w="2230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593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54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8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Khổ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thơ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Từ ngữ, hình ảnh, hành động, BPTT…  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Tâm trạng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68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Khổ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6–7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40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Mải</a:t>
                      </a:r>
                      <a:r>
                        <a:rPr lang="en-US" sz="40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tìm</a:t>
                      </a:r>
                      <a:r>
                        <a:rPr lang="en-US" sz="4000" baseline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anh</a:t>
                      </a:r>
                      <a:r>
                        <a:rPr lang="en-US" sz="4000" baseline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chả</a:t>
                      </a:r>
                      <a:r>
                        <a:rPr lang="en-US" sz="4000" baseline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thiết</a:t>
                      </a:r>
                      <a:r>
                        <a:rPr lang="en-US" sz="4000" baseline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xem</a:t>
                      </a:r>
                      <a:r>
                        <a:rPr lang="en-US" sz="4000" baseline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0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giường</a:t>
                      </a:r>
                      <a:r>
                        <a:rPr lang="en-US" sz="40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cửi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lạnh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thoi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ngà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nhớ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ngón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tay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em</a:t>
                      </a:r>
                      <a:r>
                        <a:rPr lang="en-US" sz="40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chờ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mãi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năm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tao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bảy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tuyết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…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Ngóng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tìm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chờ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đợi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thất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dỗi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hờn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trách</a:t>
                      </a:r>
                      <a:r>
                        <a:rPr lang="en-US" sz="40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móc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6472995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3. Tâm 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 của “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36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41000"/>
              </p:ext>
            </p:extLst>
          </p:nvPr>
        </p:nvGraphicFramePr>
        <p:xfrm>
          <a:off x="228600" y="2019300"/>
          <a:ext cx="17345102" cy="679704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42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54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8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Khổ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thơ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Từ ngữ, hình ảnh, hành động, BPTT… 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Tâm trạng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68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Khổ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smtClean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8–10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Lầm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lụi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trên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đường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về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dải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đê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như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dài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hơn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mưa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nặng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hạt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lạnh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lùng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thêm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tủi</a:t>
                      </a:r>
                      <a:r>
                        <a:rPr lang="en-US" sz="44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 </a:t>
                      </a:r>
                      <a:r>
                        <a:rPr lang="en-US" sz="44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hoa</a:t>
                      </a:r>
                      <a:r>
                        <a:rPr lang="en-US" sz="44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xoan</a:t>
                      </a:r>
                      <a:r>
                        <a:rPr lang="en-US" sz="44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nát</a:t>
                      </a:r>
                      <a:r>
                        <a:rPr lang="en-US" sz="44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,</a:t>
                      </a:r>
                      <a:r>
                        <a:rPr lang="en-US" sz="4400" baseline="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bao</a:t>
                      </a:r>
                      <a:r>
                        <a:rPr lang="en-US" sz="44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giờ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mới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gặp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anh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…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Buồn</a:t>
                      </a:r>
                      <a:r>
                        <a:rPr lang="en-US" sz="44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bã</a:t>
                      </a:r>
                      <a:r>
                        <a:rPr lang="en-US" sz="44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4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cô</a:t>
                      </a:r>
                      <a:r>
                        <a:rPr lang="en-US" sz="44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đơn</a:t>
                      </a:r>
                      <a:r>
                        <a:rPr lang="en-US" sz="44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400" dirty="0" err="1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thất</a:t>
                      </a:r>
                      <a:r>
                        <a:rPr lang="en-US" sz="4400" baseline="0" dirty="0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r>
                        <a:rPr lang="en-US" sz="4400" baseline="0" dirty="0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nhưng</a:t>
                      </a:r>
                      <a:r>
                        <a:rPr lang="en-US" sz="4400" baseline="0" dirty="0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vẫn</a:t>
                      </a:r>
                      <a:r>
                        <a:rPr lang="en-US" sz="4400" baseline="0" dirty="0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mong</a:t>
                      </a:r>
                      <a:r>
                        <a:rPr lang="en-US" sz="4400" dirty="0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mỏi</a:t>
                      </a:r>
                      <a:r>
                        <a:rPr lang="en-US" sz="4400" dirty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hi </a:t>
                      </a:r>
                      <a:r>
                        <a:rPr lang="en-US" sz="4400" dirty="0" err="1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r>
                        <a:rPr lang="en-US" sz="4400" dirty="0" smtClean="0">
                          <a:solidFill>
                            <a:srgbClr val="272547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6472995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3. Tâm 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 của “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912557"/>
              </p:ext>
            </p:extLst>
          </p:nvPr>
        </p:nvGraphicFramePr>
        <p:xfrm>
          <a:off x="533400" y="1485900"/>
          <a:ext cx="17345102" cy="6248400"/>
        </p:xfrm>
        <a:graphic>
          <a:graphicData uri="http://schemas.openxmlformats.org/drawingml/2006/table">
            <a:tbl>
              <a:tblPr/>
              <a:tblGrid>
                <a:gridCol w="31099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351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67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Diễn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biến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tâm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trạng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Trước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hội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vui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phơi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phới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tràn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đầy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hi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–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sau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hội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buồn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bã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thất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rồi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lại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hi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.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237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400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Thái độ của tác giả  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Xuyên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suốt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bài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thơ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là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sự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cảm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thấu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hiểu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thương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cảm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nhà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thơ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dành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cho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“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em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” –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người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thiếu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nữ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khao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tình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yêu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mãnh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liệt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nhưng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đáp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lại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04800" y="419100"/>
            <a:ext cx="6472995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3. Tâm 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 của “</a:t>
            </a:r>
            <a:r>
              <a:rPr lang="en-US" sz="4500" b="1" dirty="0" err="1"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b="1" dirty="0"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57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243827"/>
              </p:ext>
            </p:extLst>
          </p:nvPr>
        </p:nvGraphicFramePr>
        <p:xfrm>
          <a:off x="457200" y="1257300"/>
          <a:ext cx="11277600" cy="855867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43400"/>
              </a:tblGrid>
              <a:tr h="167640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Cặp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câu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thơ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cụ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thể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defRPr/>
                      </a:pP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384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1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5661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1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1384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2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5661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2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1384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3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5661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3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1384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4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25661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4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21384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5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25661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5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21384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6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25661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6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Noto Serif Display"/>
                          <a:cs typeface="Times New Roman" panose="02020603050405020304" pitchFamily="18" charset="0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</a:pPr>
                      <a:endParaRPr 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Noto Serif Display"/>
                        <a:cs typeface="Times New Roman" panose="02020603050405020304" pitchFamily="18" charset="0"/>
                        <a:sym typeface="Noto Serif Display"/>
                      </a:endParaRP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170688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*</a:t>
            </a:r>
            <a:r>
              <a:rPr lang="en-US" sz="4500" b="1" dirty="0" smtClean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 smtClean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Mối</a:t>
            </a:r>
            <a:r>
              <a:rPr lang="en-US" sz="4500" b="1" dirty="0" smtClean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quan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hệ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giữa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hình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ảnh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và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tâm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của “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b="1" dirty="0" smtClean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”</a:t>
            </a:r>
            <a:endParaRPr lang="en-US" sz="4500" b="1" dirty="0">
              <a:solidFill>
                <a:schemeClr val="tx2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39600" y="2628900"/>
            <a:ext cx="592223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PHIẾU HỌC TẬP SỐ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2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  <a:p>
            <a:pPr algn="just"/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  <a:p>
            <a:pPr algn="just"/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Yêu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nét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tương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cấu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ECC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314408"/>
              </p:ext>
            </p:extLst>
          </p:nvPr>
        </p:nvGraphicFramePr>
        <p:xfrm>
          <a:off x="152400" y="1990950"/>
          <a:ext cx="18059400" cy="7562622"/>
        </p:xfrm>
        <a:graphic>
          <a:graphicData uri="http://schemas.openxmlformats.org/drawingml/2006/table">
            <a:tbl>
              <a:tblPr/>
              <a:tblGrid>
                <a:gridCol w="72440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153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60437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Bữa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ấy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mưa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xuân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phơi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phới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bay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Thời gian chính xuân; háo hức, hân hoan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0437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Bữa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ấy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mưa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xuân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đã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ngại</a:t>
                      </a:r>
                      <a:r>
                        <a:rPr lang="en-US" sz="4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bay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Thời gian cuối xuân; thất vọng, hoàn trách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0437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Hoa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xoan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lớp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lớp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rụng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vơi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đầy</a:t>
                      </a:r>
                      <a:endParaRPr lang="en-US" sz="16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Thiên nhiên tràn đầy sức sống; yêu đời, hi vọng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0437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Hoa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xoan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đã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nát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dưới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chân</a:t>
                      </a:r>
                      <a:r>
                        <a:rPr lang="en-US" sz="40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giày</a:t>
                      </a:r>
                      <a:endParaRPr lang="en-US" sz="16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Thiên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nhiên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tàn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tạ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héo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úa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;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buồn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tủi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thất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60437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Mưa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bụi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nên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em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không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ướt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áo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Háo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hức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60437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Áo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mỏng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che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đầu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mưa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nặng</a:t>
                      </a:r>
                      <a:r>
                        <a:rPr lang="en-US" sz="40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hạt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Tủi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hờn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lòng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trĩu</a:t>
                      </a:r>
                      <a:r>
                        <a:rPr lang="en-US" sz="40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nặng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16002000" cy="737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d.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Mối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quan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hệ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giữa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hình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ảnh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thơ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và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tâm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trạng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của “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em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9993" y="1181100"/>
            <a:ext cx="1790301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PHIẾU HỌC TẬP SỐ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2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0" y="98610"/>
            <a:ext cx="16002000" cy="737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d.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Mối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quan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hệ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giữa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hình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ảnh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và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tâm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 của “</a:t>
            </a:r>
            <a:r>
              <a:rPr lang="en-US" sz="4500" b="1" dirty="0" err="1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b="1" dirty="0">
                <a:solidFill>
                  <a:schemeClr val="tx2"/>
                </a:solidFill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9993" y="1181100"/>
            <a:ext cx="1790301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PHIẾU HỌC TẬP SỐ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2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383270"/>
              </p:ext>
            </p:extLst>
          </p:nvPr>
        </p:nvGraphicFramePr>
        <p:xfrm>
          <a:off x="457200" y="2095500"/>
          <a:ext cx="17037641" cy="6939151"/>
        </p:xfrm>
        <a:graphic>
          <a:graphicData uri="http://schemas.openxmlformats.org/drawingml/2006/table">
            <a:tbl>
              <a:tblPr/>
              <a:tblGrid>
                <a:gridCol w="906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98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Thôn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Đoài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cách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có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một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thôi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đê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Háo hức  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61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Có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ngắn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gì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đâu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một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dải</a:t>
                      </a:r>
                      <a:r>
                        <a:rPr lang="en-US" sz="4400" dirty="0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72AC8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đê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Tủi hờn, lòng trĩu nặng  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Hội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chèo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làng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Đặng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đi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ngang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ngõ</a:t>
                      </a:r>
                      <a:endParaRPr lang="en-US" sz="18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Giới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hạn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thời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gian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câu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chuyện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(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bắt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đầu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và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kết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thúc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hi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vọng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) 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Hội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chèo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làng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Đặng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về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ngang</a:t>
                      </a:r>
                      <a:r>
                        <a:rPr lang="en-US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ngõ</a:t>
                      </a:r>
                      <a:endParaRPr lang="en-US" sz="18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ts val="399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Giới hạn thời gian câu chuyện (bắt đầu và kết thúc hi vọng)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Mẹ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bảo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: “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Thôn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Đoài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hát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tối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nay</a:t>
                      </a:r>
                      <a:endParaRPr lang="en-US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Đánh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dấu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các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mốc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thời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gian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(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bắt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đầu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và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kết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thúc</a:t>
                      </a:r>
                      <a:r>
                        <a:rPr lang="en-US" sz="4400" dirty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)</a:t>
                      </a:r>
                      <a:r>
                        <a:rPr lang="en-US" sz="4400" dirty="0" smtClean="0">
                          <a:solidFill>
                            <a:srgbClr val="793F00"/>
                          </a:solidFill>
                          <a:latin typeface="Times New Roman" panose="02020603050405020304" pitchFamily="18" charset="0"/>
                          <a:ea typeface="Noto Serif Display Bold"/>
                          <a:cs typeface="Times New Roman" panose="02020603050405020304" pitchFamily="18" charset="0"/>
                          <a:sym typeface="Noto Serif Display Bold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Mẹ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bảo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: “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Mùa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xuân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đã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cạn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ngày</a:t>
                      </a:r>
                      <a:r>
                        <a:rPr lang="en-US" sz="4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Noto Serif Display Bold Italics"/>
                          <a:cs typeface="Times New Roman" panose="02020603050405020304" pitchFamily="18" charset="0"/>
                          <a:sym typeface="Noto Serif Display Bold Italics"/>
                        </a:rPr>
                        <a:t>”</a:t>
                      </a:r>
                      <a:endParaRPr lang="en-US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ts val="339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Đánh dấu các mốc thời gian (bắt đầu và kết thúc hi vọng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4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29800" y="3765551"/>
            <a:ext cx="8181969" cy="274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I. TÌM HIỂU 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2247900"/>
            <a:ext cx="1600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Sự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lặp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của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b="1" dirty="0"/>
          </a:p>
        </p:txBody>
      </p:sp>
      <p:sp>
        <p:nvSpPr>
          <p:cNvPr id="3" name="Right Arrow 2"/>
          <p:cNvSpPr/>
          <p:nvPr/>
        </p:nvSpPr>
        <p:spPr>
          <a:xfrm>
            <a:off x="533400" y="2225040"/>
            <a:ext cx="11430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381000" y="4991100"/>
            <a:ext cx="11430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6880" y="5143500"/>
            <a:ext cx="1600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của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của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160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31654" y="4295775"/>
            <a:ext cx="9259299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3F2E72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III. 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393" y="313392"/>
            <a:ext cx="7341410" cy="5157341"/>
            <a:chOff x="0" y="0"/>
            <a:chExt cx="9788546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9788546" cy="6126958"/>
              <a:chOff x="0" y="0"/>
              <a:chExt cx="1933540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33540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1933540" h="1210263">
                    <a:moveTo>
                      <a:pt x="0" y="0"/>
                    </a:moveTo>
                    <a:lnTo>
                      <a:pt x="1933540" y="0"/>
                    </a:lnTo>
                    <a:lnTo>
                      <a:pt x="1933540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1933540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r>
                  <a:rPr lang="en-US" sz="4000"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- Giàu sức gợi</a:t>
                </a:r>
              </a:p>
              <a:p>
                <a:pPr algn="ctr">
                  <a:lnSpc>
                    <a:spcPts val="5599"/>
                  </a:lnSpc>
                </a:pPr>
                <a:r>
                  <a:rPr lang="en-US" sz="4000"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- Giàu hình ảnh và đa nghĩa</a:t>
                </a:r>
              </a:p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4000"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- Giàu nhạc tính</a:t>
                </a: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77906" y="0"/>
              <a:ext cx="6232735" cy="1575086"/>
              <a:chOff x="0" y="0"/>
              <a:chExt cx="1231157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31158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1231158" h="311128">
                    <a:moveTo>
                      <a:pt x="0" y="0"/>
                    </a:moveTo>
                    <a:lnTo>
                      <a:pt x="1231158" y="0"/>
                    </a:lnTo>
                    <a:lnTo>
                      <a:pt x="1231158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1231157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5400"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Ngôn ngữ thơ</a:t>
                </a: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9448800" y="4076700"/>
            <a:ext cx="7341410" cy="5715000"/>
            <a:chOff x="0" y="0"/>
            <a:chExt cx="9788546" cy="687645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749497"/>
              <a:ext cx="9788546" cy="6126958"/>
              <a:chOff x="0" y="0"/>
              <a:chExt cx="1933540" cy="12102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33540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1933540" h="1210263">
                    <a:moveTo>
                      <a:pt x="0" y="0"/>
                    </a:moveTo>
                    <a:lnTo>
                      <a:pt x="1933540" y="0"/>
                    </a:lnTo>
                    <a:lnTo>
                      <a:pt x="1933540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933540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endParaRPr lang="en-US" sz="44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4400" dirty="0" err="1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Ngợi</a:t>
                </a:r>
                <a:r>
                  <a:rPr lang="en-US" sz="44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ca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tình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yêu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trong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sáng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của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tuổi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trẻ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,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khát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vọng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hạnh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phúc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lứa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đôi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;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cảm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thông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với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những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nỗi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buồn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vì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tình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yêu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không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trọn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vẹn</a:t>
                </a:r>
                <a:r>
                  <a:rPr lang="en-US" sz="4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.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29605" y="0"/>
              <a:ext cx="6281041" cy="1818794"/>
              <a:chOff x="-9541" y="0"/>
              <a:chExt cx="1240699" cy="35926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1158" cy="359268"/>
              </a:xfrm>
              <a:custGeom>
                <a:avLst/>
                <a:gdLst/>
                <a:ahLst/>
                <a:cxnLst/>
                <a:rect l="l" t="t" r="r" b="b"/>
                <a:pathLst>
                  <a:path w="1231158" h="311128">
                    <a:moveTo>
                      <a:pt x="0" y="0"/>
                    </a:moveTo>
                    <a:lnTo>
                      <a:pt x="1231158" y="0"/>
                    </a:lnTo>
                    <a:lnTo>
                      <a:pt x="1231158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-9541" y="46283"/>
                <a:ext cx="1231157" cy="2889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spcBef>
                    <a:spcPct val="0"/>
                  </a:spcBef>
                </a:pPr>
                <a:r>
                  <a:rPr lang="en-US" sz="48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Cảm</a:t>
                </a:r>
                <a:r>
                  <a:rPr lang="en-US" sz="48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hứng</a:t>
                </a:r>
                <a:r>
                  <a:rPr lang="en-US" sz="48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chủ</a:t>
                </a:r>
                <a:r>
                  <a:rPr lang="en-US" sz="48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đạo</a:t>
                </a:r>
                <a:endParaRPr lang="en-US" sz="4899" dirty="0">
                  <a:solidFill>
                    <a:srgbClr val="FFFFFF"/>
                  </a:solidFill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4425828" y="-755798"/>
            <a:ext cx="5025410" cy="5054896"/>
          </a:xfrm>
          <a:custGeom>
            <a:avLst/>
            <a:gdLst/>
            <a:ahLst/>
            <a:cxnLst/>
            <a:rect l="l" t="t" r="r" b="b"/>
            <a:pathLst>
              <a:path w="5025410" h="5054896">
                <a:moveTo>
                  <a:pt x="0" y="0"/>
                </a:moveTo>
                <a:lnTo>
                  <a:pt x="5025410" y="0"/>
                </a:lnTo>
                <a:lnTo>
                  <a:pt x="5025410" y="5054896"/>
                </a:lnTo>
                <a:lnTo>
                  <a:pt x="0" y="505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0" y="5143500"/>
            <a:ext cx="5613643" cy="5143500"/>
          </a:xfrm>
          <a:custGeom>
            <a:avLst/>
            <a:gdLst/>
            <a:ahLst/>
            <a:cxnLst/>
            <a:rect l="l" t="t" r="r" b="b"/>
            <a:pathLst>
              <a:path w="5613643" h="5143500">
                <a:moveTo>
                  <a:pt x="5613643" y="0"/>
                </a:moveTo>
                <a:lnTo>
                  <a:pt x="0" y="0"/>
                </a:lnTo>
                <a:lnTo>
                  <a:pt x="0" y="5143500"/>
                </a:lnTo>
                <a:lnTo>
                  <a:pt x="5613643" y="5143500"/>
                </a:lnTo>
                <a:lnTo>
                  <a:pt x="56136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31654" y="4295775"/>
            <a:ext cx="9259299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IV.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9082E03-3734-CF6E-EB1E-8DC68D7F084B}"/>
              </a:ext>
            </a:extLst>
          </p:cNvPr>
          <p:cNvGrpSpPr/>
          <p:nvPr/>
        </p:nvGrpSpPr>
        <p:grpSpPr>
          <a:xfrm rot="20972928">
            <a:off x="1676400" y="15615"/>
            <a:ext cx="13868400" cy="9413650"/>
            <a:chOff x="8233367" y="645438"/>
            <a:chExt cx="10054633" cy="9413650"/>
          </a:xfrm>
        </p:grpSpPr>
        <p:sp>
          <p:nvSpPr>
            <p:cNvPr id="3" name="Freeform 3"/>
            <p:cNvSpPr/>
            <p:nvPr/>
          </p:nvSpPr>
          <p:spPr>
            <a:xfrm>
              <a:off x="8233367" y="645438"/>
              <a:ext cx="10054633" cy="9413650"/>
            </a:xfrm>
            <a:custGeom>
              <a:avLst/>
              <a:gdLst/>
              <a:ahLst/>
              <a:cxnLst/>
              <a:rect l="l" t="t" r="r" b="b"/>
              <a:pathLst>
                <a:path w="10054633" h="9413650">
                  <a:moveTo>
                    <a:pt x="0" y="0"/>
                  </a:moveTo>
                  <a:lnTo>
                    <a:pt x="10054633" y="0"/>
                  </a:lnTo>
                  <a:lnTo>
                    <a:pt x="10054633" y="9413650"/>
                  </a:lnTo>
                  <a:lnTo>
                    <a:pt x="0" y="9413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689367">
              <a:off x="9501725" y="3578558"/>
              <a:ext cx="7496175" cy="4296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+ </a:t>
              </a:r>
              <a:r>
                <a:rPr lang="en-US" sz="4799" dirty="0" err="1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Cảm</a:t>
              </a:r>
              <a:r>
                <a:rPr lang="en-US" sz="4799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nhận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không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gian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mùa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xuân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của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làng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quê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Bắc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Bộ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được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gợi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lên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trong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b="1" i="1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Mưa</a:t>
              </a:r>
              <a:r>
                <a:rPr lang="en-US" sz="4799" b="1" i="1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b="1" i="1" dirty="0" err="1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xuân</a:t>
              </a:r>
              <a:r>
                <a:rPr lang="en-US" sz="4799" b="1" i="1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b="1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(</a:t>
              </a:r>
              <a:r>
                <a:rPr lang="en-US" sz="4799" b="1" dirty="0" err="1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Nguyễn</a:t>
              </a:r>
              <a:r>
                <a:rPr lang="en-US" sz="4799" b="1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799" b="1" dirty="0" err="1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Bính</a:t>
              </a:r>
              <a:r>
                <a:rPr lang="en-US" sz="4799" b="1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)</a:t>
              </a:r>
              <a:endParaRPr lang="en-US" sz="4799" b="1" i="1" dirty="0" smtClean="0">
                <a:solidFill>
                  <a:schemeClr val="tx2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+ 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Dung </a:t>
              </a:r>
              <a:r>
                <a:rPr lang="en-US" sz="4799" dirty="0" err="1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lượng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 </a:t>
              </a:r>
              <a:r>
                <a:rPr lang="en-US" sz="4799" dirty="0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12-15 </a:t>
              </a:r>
              <a:r>
                <a:rPr lang="en-US" sz="4799" dirty="0" err="1" smtClean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câu</a:t>
              </a:r>
              <a:r>
                <a:rPr lang="en-US" sz="4799" dirty="0">
                  <a:solidFill>
                    <a:schemeClr val="tx2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826220" y="6759072"/>
            <a:ext cx="3461780" cy="3527928"/>
          </a:xfrm>
          <a:custGeom>
            <a:avLst/>
            <a:gdLst/>
            <a:ahLst/>
            <a:cxnLst/>
            <a:rect l="l" t="t" r="r" b="b"/>
            <a:pathLst>
              <a:path w="3461780" h="3527928">
                <a:moveTo>
                  <a:pt x="0" y="0"/>
                </a:moveTo>
                <a:lnTo>
                  <a:pt x="3461780" y="0"/>
                </a:lnTo>
                <a:lnTo>
                  <a:pt x="3461780" y="3527928"/>
                </a:lnTo>
                <a:lnTo>
                  <a:pt x="0" y="352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54808" y="-183486"/>
            <a:ext cx="3538249" cy="3569482"/>
          </a:xfrm>
          <a:custGeom>
            <a:avLst/>
            <a:gdLst/>
            <a:ahLst/>
            <a:cxnLst/>
            <a:rect l="l" t="t" r="r" b="b"/>
            <a:pathLst>
              <a:path w="3538249" h="3569482">
                <a:moveTo>
                  <a:pt x="0" y="0"/>
                </a:moveTo>
                <a:lnTo>
                  <a:pt x="3538249" y="0"/>
                </a:lnTo>
                <a:lnTo>
                  <a:pt x="3538249" y="3569482"/>
                </a:lnTo>
                <a:lnTo>
                  <a:pt x="0" y="3569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71600" y="266700"/>
            <a:ext cx="6071293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1.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Đọc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văn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bản</a:t>
            </a:r>
            <a:endParaRPr lang="en-US" sz="6399" b="1" dirty="0">
              <a:latin typeface="UTM Impact"/>
              <a:ea typeface="UTM Impact"/>
              <a:cs typeface="UTM Impact"/>
              <a:sym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89533" y="31854"/>
            <a:ext cx="5798467" cy="6668114"/>
            <a:chOff x="0" y="0"/>
            <a:chExt cx="5594350" cy="6433384"/>
          </a:xfrm>
        </p:grpSpPr>
        <p:sp>
          <p:nvSpPr>
            <p:cNvPr id="3" name="Freeform 3"/>
            <p:cNvSpPr/>
            <p:nvPr/>
          </p:nvSpPr>
          <p:spPr>
            <a:xfrm>
              <a:off x="-80010" y="-191770"/>
              <a:ext cx="6264910" cy="6802954"/>
            </a:xfrm>
            <a:custGeom>
              <a:avLst/>
              <a:gdLst/>
              <a:ahLst/>
              <a:cxnLst/>
              <a:rect l="l" t="t" r="r" b="b"/>
              <a:pathLst>
                <a:path w="6264910" h="6802954">
                  <a:moveTo>
                    <a:pt x="3576320" y="365133"/>
                  </a:moveTo>
                  <a:cubicBezTo>
                    <a:pt x="4768850" y="555979"/>
                    <a:pt x="6264910" y="1086267"/>
                    <a:pt x="5435600" y="3482760"/>
                  </a:cubicBezTo>
                  <a:cubicBezTo>
                    <a:pt x="4606290" y="5879254"/>
                    <a:pt x="2889250" y="6304650"/>
                    <a:pt x="2059940" y="6566880"/>
                  </a:cubicBezTo>
                  <a:cubicBezTo>
                    <a:pt x="1230630" y="6802953"/>
                    <a:pt x="256540" y="6205585"/>
                    <a:pt x="600710" y="4793912"/>
                  </a:cubicBezTo>
                  <a:cubicBezTo>
                    <a:pt x="901700" y="3558516"/>
                    <a:pt x="0" y="2005530"/>
                    <a:pt x="86360" y="988659"/>
                  </a:cubicBezTo>
                  <a:cubicBezTo>
                    <a:pt x="172720" y="0"/>
                    <a:pt x="2145030" y="142240"/>
                    <a:pt x="3576320" y="365133"/>
                  </a:cubicBezTo>
                  <a:close/>
                </a:path>
              </a:pathLst>
            </a:custGeom>
            <a:blipFill>
              <a:blip r:embed="rId2"/>
              <a:stretch>
                <a:fillRect l="-8" t="-428" r="-8" b="-38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85791" y="257896"/>
            <a:ext cx="5862609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2.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Tác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giả</a:t>
            </a:r>
            <a:endParaRPr lang="en-US" sz="6399" b="1" dirty="0">
              <a:latin typeface="UTM Impact"/>
              <a:ea typeface="UTM Impact"/>
              <a:cs typeface="UTM Impact"/>
              <a:sym typeface="UTM Impac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5790" y="1672382"/>
            <a:ext cx="12020813" cy="727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Nguyễn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Bính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(1918- 1966)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quê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ở Nam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Định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;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Ông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là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nhà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nổi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tiếng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từ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phong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trào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mới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.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Nguyễn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Bính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đằm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thắm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,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thiết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tha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,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gần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gũi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với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ca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dao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,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thể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hiện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tình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yêu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đối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với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làng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quê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và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văn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hoá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truyền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thống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của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dân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tộc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.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Tác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phẩm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tiêu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latin typeface="UTM Impact"/>
                <a:ea typeface="UTM Impact"/>
                <a:cs typeface="UTM Impact"/>
                <a:sym typeface="UTM Impact"/>
              </a:rPr>
              <a:t>biểu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: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Tâm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hồn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tôi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(1940),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Lỡ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bước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sang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ngang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 (1940),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Hương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cố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i="1" dirty="0" err="1">
                <a:latin typeface="UTM Impact"/>
                <a:ea typeface="UTM Impact"/>
                <a:cs typeface="UTM Impact"/>
                <a:sym typeface="UTM Impact"/>
              </a:rPr>
              <a:t>nhân</a:t>
            </a:r>
            <a:r>
              <a:rPr lang="en-US" sz="4500" i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>
                <a:latin typeface="UTM Impact"/>
                <a:ea typeface="UTM Impact"/>
                <a:cs typeface="UTM Impact"/>
                <a:sym typeface="UTM Impact"/>
              </a:rPr>
              <a:t>(1941)…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256" y="1729124"/>
            <a:ext cx="3738715" cy="5157341"/>
            <a:chOff x="0" y="0"/>
            <a:chExt cx="4984953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4984953" cy="6126958"/>
              <a:chOff x="0" y="0"/>
              <a:chExt cx="984682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84682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84682" h="1210263">
                    <a:moveTo>
                      <a:pt x="0" y="0"/>
                    </a:moveTo>
                    <a:lnTo>
                      <a:pt x="984682" y="0"/>
                    </a:lnTo>
                    <a:lnTo>
                      <a:pt x="984682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984682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Trích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từ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tập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thơ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i="1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Lỡ</a:t>
                </a:r>
                <a:r>
                  <a:rPr lang="en-US" sz="3999" i="1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i="1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bước</a:t>
                </a:r>
                <a:r>
                  <a:rPr lang="en-US" sz="3999" i="1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sang </a:t>
                </a:r>
                <a:r>
                  <a:rPr lang="en-US" sz="3999" i="1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ngang</a:t>
                </a:r>
                <a:r>
                  <a:rPr lang="en-US" sz="3999" i="1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(1940)</a:t>
                </a: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05423" y="0"/>
              <a:ext cx="3174107" cy="1575086"/>
              <a:chOff x="0" y="0"/>
              <a:chExt cx="626984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698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26984" h="311128">
                    <a:moveTo>
                      <a:pt x="0" y="0"/>
                    </a:moveTo>
                    <a:lnTo>
                      <a:pt x="626984" y="0"/>
                    </a:lnTo>
                    <a:lnTo>
                      <a:pt x="62698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626984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Xuất xứ</a:t>
                </a:r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-1016817" flipH="1">
            <a:off x="15107599" y="399933"/>
            <a:ext cx="3859986" cy="6970629"/>
          </a:xfrm>
          <a:custGeom>
            <a:avLst/>
            <a:gdLst/>
            <a:ahLst/>
            <a:cxnLst/>
            <a:rect l="l" t="t" r="r" b="b"/>
            <a:pathLst>
              <a:path w="3859986" h="6970629">
                <a:moveTo>
                  <a:pt x="3859986" y="0"/>
                </a:moveTo>
                <a:lnTo>
                  <a:pt x="0" y="0"/>
                </a:lnTo>
                <a:lnTo>
                  <a:pt x="0" y="6970629"/>
                </a:lnTo>
                <a:lnTo>
                  <a:pt x="3859986" y="6970629"/>
                </a:lnTo>
                <a:lnTo>
                  <a:pt x="385998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43213">
            <a:off x="278491" y="7483210"/>
            <a:ext cx="1674874" cy="2871613"/>
          </a:xfrm>
          <a:custGeom>
            <a:avLst/>
            <a:gdLst/>
            <a:ahLst/>
            <a:cxnLst/>
            <a:rect l="l" t="t" r="r" b="b"/>
            <a:pathLst>
              <a:path w="1674874" h="2871613">
                <a:moveTo>
                  <a:pt x="0" y="0"/>
                </a:moveTo>
                <a:lnTo>
                  <a:pt x="1674874" y="0"/>
                </a:lnTo>
                <a:lnTo>
                  <a:pt x="1674874" y="2871613"/>
                </a:lnTo>
                <a:lnTo>
                  <a:pt x="0" y="287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72" r="-647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257896"/>
            <a:ext cx="7848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3.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Tác</a:t>
            </a:r>
            <a:r>
              <a:rPr lang="en-US" sz="6399" b="1" dirty="0"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latin typeface="UTM Impact"/>
                <a:ea typeface="UTM Impact"/>
                <a:cs typeface="UTM Impact"/>
                <a:sym typeface="UTM Impact"/>
              </a:rPr>
              <a:t>phẩm</a:t>
            </a:r>
            <a:endParaRPr lang="en-US" sz="6399" b="1" dirty="0">
              <a:latin typeface="UTM Impact"/>
              <a:ea typeface="UTM Impact"/>
              <a:cs typeface="UTM Impact"/>
              <a:sym typeface="UTM Impac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750354" y="2397504"/>
            <a:ext cx="3661913" cy="5157341"/>
            <a:chOff x="0" y="0"/>
            <a:chExt cx="4882550" cy="687645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749497"/>
              <a:ext cx="4882550" cy="6126958"/>
              <a:chOff x="0" y="0"/>
              <a:chExt cx="964454" cy="12102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4454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64454" h="1210263">
                    <a:moveTo>
                      <a:pt x="0" y="0"/>
                    </a:moveTo>
                    <a:lnTo>
                      <a:pt x="964454" y="0"/>
                    </a:lnTo>
                    <a:lnTo>
                      <a:pt x="964454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964454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002060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Tình yêu/ Mùa xuân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86824" y="0"/>
              <a:ext cx="3108903" cy="1575086"/>
              <a:chOff x="0" y="0"/>
              <a:chExt cx="614104" cy="31112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1410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14104" h="311128">
                    <a:moveTo>
                      <a:pt x="0" y="0"/>
                    </a:moveTo>
                    <a:lnTo>
                      <a:pt x="614104" y="0"/>
                    </a:lnTo>
                    <a:lnTo>
                      <a:pt x="61410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85725"/>
                <a:ext cx="614104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Đề tài</a:t>
                </a: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8621817" y="2931982"/>
            <a:ext cx="3689747" cy="5239680"/>
            <a:chOff x="0" y="0"/>
            <a:chExt cx="4919663" cy="698624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nhân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vật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“</a:t>
                </a:r>
                <a:r>
                  <a:rPr lang="en-US" sz="3999" i="1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em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” (</a:t>
                </a: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người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con </a:t>
                </a:r>
                <a:r>
                  <a:rPr lang="en-US" sz="3999" dirty="0" err="1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gái</a:t>
                </a:r>
                <a:r>
                  <a:rPr lang="en-US" sz="3999" dirty="0"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)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893564" y="0"/>
              <a:ext cx="3132534" cy="1922307"/>
              <a:chOff x="0" y="0"/>
              <a:chExt cx="618772" cy="37971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18772" cy="379715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379715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379715"/>
                    </a:lnTo>
                    <a:lnTo>
                      <a:pt x="0" y="379715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618772" cy="446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4000" dirty="0" err="1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Nhân</a:t>
                </a:r>
                <a:r>
                  <a:rPr lang="en-US" sz="4000" dirty="0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000" dirty="0" err="1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vật</a:t>
                </a:r>
                <a:r>
                  <a:rPr lang="en-US" sz="4000" dirty="0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000" dirty="0" err="1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trữ</a:t>
                </a:r>
                <a:r>
                  <a:rPr lang="en-US" sz="4000" dirty="0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000" dirty="0" err="1"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tình</a:t>
                </a:r>
                <a:endParaRPr lang="en-US" sz="4000" dirty="0"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2521114" y="3679336"/>
            <a:ext cx="3689747" cy="5239680"/>
            <a:chOff x="0" y="0"/>
            <a:chExt cx="4919663" cy="698624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002060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chàng trai (người “em” yêu)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93564" y="0"/>
              <a:ext cx="3132534" cy="1922307"/>
              <a:chOff x="0" y="0"/>
              <a:chExt cx="618772" cy="37971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18772" cy="379715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379715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379715"/>
                    </a:lnTo>
                    <a:lnTo>
                      <a:pt x="0" y="379715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618772" cy="446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4000" dirty="0" err="1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Đối</a:t>
                </a:r>
                <a:r>
                  <a:rPr lang="en-US" sz="4000" dirty="0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tượng</a:t>
                </a:r>
                <a:r>
                  <a:rPr lang="en-US" sz="4000" dirty="0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trữ</a:t>
                </a:r>
                <a:r>
                  <a:rPr lang="en-US" sz="4000" dirty="0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tình</a:t>
                </a:r>
                <a:endParaRPr lang="en-US" sz="4000" dirty="0">
                  <a:solidFill>
                    <a:srgbClr val="002060"/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01081" y="4295775"/>
            <a:ext cx="9489871" cy="274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II. TÌM HIỂU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915" y="2109250"/>
            <a:ext cx="3738715" cy="5157341"/>
            <a:chOff x="0" y="0"/>
            <a:chExt cx="4984953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4984953" cy="6126958"/>
              <a:chOff x="0" y="0"/>
              <a:chExt cx="984682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84682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84682" h="1210263">
                    <a:moveTo>
                      <a:pt x="0" y="0"/>
                    </a:moveTo>
                    <a:lnTo>
                      <a:pt x="984682" y="0"/>
                    </a:lnTo>
                    <a:lnTo>
                      <a:pt x="984682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984682" cy="128646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7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tiếng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/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dòng</a:t>
                </a:r>
                <a:endPara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05423" y="0"/>
              <a:ext cx="3174107" cy="1575086"/>
              <a:chOff x="0" y="0"/>
              <a:chExt cx="626984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698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26984" h="311128">
                    <a:moveTo>
                      <a:pt x="0" y="0"/>
                    </a:moveTo>
                    <a:lnTo>
                      <a:pt x="626984" y="0"/>
                    </a:lnTo>
                    <a:lnTo>
                      <a:pt x="62698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626984" cy="39685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Số</a:t>
                </a:r>
                <a:r>
                  <a:rPr lang="en-US" sz="4899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tiếng</a:t>
                </a:r>
                <a:endParaRPr lang="en-US" sz="4899" b="1" dirty="0">
                  <a:solidFill>
                    <a:schemeClr val="tx1"/>
                  </a:solidFill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 rot="1343213">
            <a:off x="278491" y="7483210"/>
            <a:ext cx="1674874" cy="2871613"/>
          </a:xfrm>
          <a:custGeom>
            <a:avLst/>
            <a:gdLst/>
            <a:ahLst/>
            <a:cxnLst/>
            <a:rect l="l" t="t" r="r" b="b"/>
            <a:pathLst>
              <a:path w="1674874" h="2871613">
                <a:moveTo>
                  <a:pt x="0" y="0"/>
                </a:moveTo>
                <a:lnTo>
                  <a:pt x="1674874" y="0"/>
                </a:lnTo>
                <a:lnTo>
                  <a:pt x="1674874" y="2871613"/>
                </a:lnTo>
                <a:lnTo>
                  <a:pt x="0" y="2871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72" r="-647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95400" y="134282"/>
            <a:ext cx="462652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1.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Thể</a:t>
            </a: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endParaRPr lang="en-US" sz="6399" b="1" dirty="0">
              <a:solidFill>
                <a:srgbClr val="002060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750354" y="2397504"/>
            <a:ext cx="3661913" cy="5157341"/>
            <a:chOff x="0" y="0"/>
            <a:chExt cx="4882550" cy="687645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749497"/>
              <a:ext cx="4882550" cy="6126958"/>
              <a:chOff x="0" y="0"/>
              <a:chExt cx="964454" cy="12102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4454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64454" h="1210263">
                    <a:moveTo>
                      <a:pt x="0" y="0"/>
                    </a:moveTo>
                    <a:lnTo>
                      <a:pt x="964454" y="0"/>
                    </a:lnTo>
                    <a:lnTo>
                      <a:pt x="964454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964454" cy="128646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Chủ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yếu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nhịp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4/3,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còn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có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nhịp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2/5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86824" y="0"/>
              <a:ext cx="3108903" cy="1498995"/>
              <a:chOff x="0" y="0"/>
              <a:chExt cx="614104" cy="29609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14104" cy="296098"/>
              </a:xfrm>
              <a:custGeom>
                <a:avLst/>
                <a:gdLst/>
                <a:ahLst/>
                <a:cxnLst/>
                <a:rect l="l" t="t" r="r" b="b"/>
                <a:pathLst>
                  <a:path w="614104" h="296098">
                    <a:moveTo>
                      <a:pt x="0" y="0"/>
                    </a:moveTo>
                    <a:lnTo>
                      <a:pt x="614104" y="0"/>
                    </a:lnTo>
                    <a:lnTo>
                      <a:pt x="614104" y="296098"/>
                    </a:lnTo>
                    <a:lnTo>
                      <a:pt x="0" y="296098"/>
                    </a:ln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8" name="TextBox 18"/>
              <p:cNvSpPr txBox="1"/>
              <p:nvPr/>
            </p:nvSpPr>
            <p:spPr>
              <a:xfrm>
                <a:off x="0" y="-85725"/>
                <a:ext cx="614104" cy="3818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6439"/>
                  </a:lnSpc>
                  <a:spcBef>
                    <a:spcPct val="0"/>
                  </a:spcBef>
                </a:pP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Ngắt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dòng</a:t>
                </a:r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8686800" y="2856894"/>
            <a:ext cx="5105399" cy="5810749"/>
            <a:chOff x="0" y="-433982"/>
            <a:chExt cx="4919663" cy="742022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971785" cy="126741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4480"/>
                  </a:lnSpc>
                  <a:spcBef>
                    <a:spcPct val="0"/>
                  </a:spcBef>
                </a:pPr>
                <a:endParaRPr lang="en-US" sz="44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  <a:p>
                <a:pPr algn="ctr">
                  <a:spcBef>
                    <a:spcPct val="0"/>
                  </a:spcBef>
                </a:pPr>
                <a:r>
                  <a:rPr lang="en-US" sz="4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Bài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thơ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gieo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vần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chân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,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vần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hỗn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hợp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có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vần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cách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: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già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 –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xa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,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đầy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 – nay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…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có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vần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liền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: 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bay –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đầy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,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tình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 –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Italics"/>
                    <a:cs typeface="Times New Roman" panose="02020603050405020304" pitchFamily="18" charset="0"/>
                    <a:sym typeface="Noto Serif Display Italics"/>
                  </a:rPr>
                  <a:t>xinh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…)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893564" y="-433982"/>
              <a:ext cx="3132534" cy="1932977"/>
              <a:chOff x="0" y="-85725"/>
              <a:chExt cx="618772" cy="3818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18772" cy="296098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296098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296098"/>
                    </a:lnTo>
                    <a:lnTo>
                      <a:pt x="0" y="296098"/>
                    </a:ln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25" name="TextBox 25"/>
              <p:cNvSpPr txBox="1"/>
              <p:nvPr/>
            </p:nvSpPr>
            <p:spPr>
              <a:xfrm>
                <a:off x="0" y="-85725"/>
                <a:ext cx="618772" cy="3818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6019"/>
                  </a:lnSpc>
                  <a:spcBef>
                    <a:spcPct val="0"/>
                  </a:spcBef>
                </a:pP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Gieo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vần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4249400" y="4486724"/>
            <a:ext cx="3689747" cy="5302002"/>
            <a:chOff x="0" y="-83096"/>
            <a:chExt cx="4919663" cy="706933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29" name="TextBox 29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Có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nhiều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khổ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thơ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.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86821" y="-83096"/>
              <a:ext cx="3139277" cy="1884757"/>
              <a:chOff x="-1332" y="-16414"/>
              <a:chExt cx="620104" cy="37229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18772" cy="296098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296098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296098"/>
                    </a:lnTo>
                    <a:lnTo>
                      <a:pt x="0" y="296098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32" name="TextBox 32"/>
              <p:cNvSpPr txBox="1"/>
              <p:nvPr/>
            </p:nvSpPr>
            <p:spPr>
              <a:xfrm>
                <a:off x="-1332" y="-16414"/>
                <a:ext cx="618772" cy="37229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50800" tIns="50800" rIns="50800" bIns="50800" rtlCol="0" anchor="ctr"/>
              <a:lstStyle/>
              <a:p>
                <a:pPr algn="ctr">
                  <a:lnSpc>
                    <a:spcPts val="5879"/>
                  </a:lnSpc>
                  <a:spcBef>
                    <a:spcPct val="0"/>
                  </a:spcBef>
                </a:pP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khổ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thơ</a:t>
                </a:r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4095693" y="8667643"/>
            <a:ext cx="4971233" cy="1506802"/>
            <a:chOff x="0" y="-40598"/>
            <a:chExt cx="1309296" cy="39685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09296" cy="311128"/>
            </a:xfrm>
            <a:custGeom>
              <a:avLst/>
              <a:gdLst/>
              <a:ahLst/>
              <a:cxnLst/>
              <a:rect l="l" t="t" r="r" b="b"/>
              <a:pathLst>
                <a:path w="1309296" h="311128">
                  <a:moveTo>
                    <a:pt x="0" y="0"/>
                  </a:moveTo>
                  <a:lnTo>
                    <a:pt x="1309296" y="0"/>
                  </a:lnTo>
                  <a:lnTo>
                    <a:pt x="1309296" y="311128"/>
                  </a:lnTo>
                  <a:lnTo>
                    <a:pt x="0" y="311128"/>
                  </a:lnTo>
                  <a:close/>
                </a:path>
              </a:pathLst>
            </a:custGeom>
            <a:solidFill>
              <a:srgbClr val="E3CBB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0598"/>
              <a:ext cx="1309296" cy="39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48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oto Serif Display ExtraCondensed Bold"/>
                  <a:cs typeface="Times New Roman" panose="02020603050405020304" pitchFamily="18" charset="0"/>
                  <a:sym typeface="Noto Serif Display ExtraCondensed Bold"/>
                </a:rPr>
                <a:t>THƠ BẢY CHỮ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0558" y="2638767"/>
            <a:ext cx="10913009" cy="1105154"/>
            <a:chOff x="0" y="0"/>
            <a:chExt cx="14550679" cy="147353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550679" cy="1427191"/>
              <a:chOff x="0" y="0"/>
              <a:chExt cx="2874208" cy="2819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874208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74208" h="281914">
                    <a:moveTo>
                      <a:pt x="36180" y="0"/>
                    </a:moveTo>
                    <a:lnTo>
                      <a:pt x="2838028" y="0"/>
                    </a:lnTo>
                    <a:cubicBezTo>
                      <a:pt x="2847623" y="0"/>
                      <a:pt x="2856826" y="3812"/>
                      <a:pt x="2863611" y="10597"/>
                    </a:cubicBezTo>
                    <a:cubicBezTo>
                      <a:pt x="2870396" y="17382"/>
                      <a:pt x="2874208" y="26585"/>
                      <a:pt x="2874208" y="36180"/>
                    </a:cubicBezTo>
                    <a:lnTo>
                      <a:pt x="2874208" y="245734"/>
                    </a:lnTo>
                    <a:cubicBezTo>
                      <a:pt x="2874208" y="255329"/>
                      <a:pt x="2870396" y="264532"/>
                      <a:pt x="2863611" y="271317"/>
                    </a:cubicBezTo>
                    <a:cubicBezTo>
                      <a:pt x="2856826" y="278102"/>
                      <a:pt x="2847623" y="281914"/>
                      <a:pt x="2838028" y="281914"/>
                    </a:cubicBezTo>
                    <a:lnTo>
                      <a:pt x="36180" y="281914"/>
                    </a:lnTo>
                    <a:cubicBezTo>
                      <a:pt x="26585" y="281914"/>
                      <a:pt x="17382" y="278102"/>
                      <a:pt x="10597" y="271317"/>
                    </a:cubicBezTo>
                    <a:cubicBezTo>
                      <a:pt x="3812" y="264532"/>
                      <a:pt x="0" y="255329"/>
                      <a:pt x="0" y="245734"/>
                    </a:cubicBezTo>
                    <a:lnTo>
                      <a:pt x="0" y="36180"/>
                    </a:lnTo>
                    <a:cubicBezTo>
                      <a:pt x="0" y="26585"/>
                      <a:pt x="3812" y="17382"/>
                      <a:pt x="10597" y="10597"/>
                    </a:cubicBezTo>
                    <a:cubicBezTo>
                      <a:pt x="17382" y="3812"/>
                      <a:pt x="26585" y="0"/>
                      <a:pt x="36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2874208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419" y="0"/>
              <a:ext cx="2852200" cy="1473538"/>
              <a:chOff x="0" y="0"/>
              <a:chExt cx="563398" cy="2910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6339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563398" h="291069">
                    <a:moveTo>
                      <a:pt x="145535" y="0"/>
                    </a:moveTo>
                    <a:lnTo>
                      <a:pt x="417863" y="0"/>
                    </a:lnTo>
                    <a:cubicBezTo>
                      <a:pt x="456461" y="0"/>
                      <a:pt x="493478" y="15333"/>
                      <a:pt x="520771" y="42626"/>
                    </a:cubicBezTo>
                    <a:cubicBezTo>
                      <a:pt x="548064" y="69919"/>
                      <a:pt x="563398" y="106936"/>
                      <a:pt x="563398" y="145535"/>
                    </a:cubicBezTo>
                    <a:lnTo>
                      <a:pt x="563398" y="145535"/>
                    </a:lnTo>
                    <a:cubicBezTo>
                      <a:pt x="563398" y="184133"/>
                      <a:pt x="548064" y="221150"/>
                      <a:pt x="520771" y="248443"/>
                    </a:cubicBezTo>
                    <a:cubicBezTo>
                      <a:pt x="493478" y="275736"/>
                      <a:pt x="456461" y="291069"/>
                      <a:pt x="417863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6339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 dirty="0" err="1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</a:t>
                </a:r>
                <a:r>
                  <a:rPr lang="en-US" sz="3100" dirty="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 1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236759" y="379688"/>
              <a:ext cx="692927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Lời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tự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giới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thiệu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em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0558" y="4022463"/>
            <a:ext cx="11501442" cy="1070393"/>
            <a:chOff x="0" y="0"/>
            <a:chExt cx="14550679" cy="1427191"/>
          </a:xfrm>
        </p:grpSpPr>
        <p:grpSp>
          <p:nvGrpSpPr>
            <p:cNvPr id="11" name="Group 11"/>
            <p:cNvGrpSpPr/>
            <p:nvPr/>
          </p:nvGrpSpPr>
          <p:grpSpPr>
            <a:xfrm>
              <a:off x="7419" y="0"/>
              <a:ext cx="14543261" cy="1427191"/>
              <a:chOff x="0" y="0"/>
              <a:chExt cx="2872743" cy="28191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87274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72743" h="281914">
                    <a:moveTo>
                      <a:pt x="36199" y="0"/>
                    </a:moveTo>
                    <a:lnTo>
                      <a:pt x="2836544" y="0"/>
                    </a:lnTo>
                    <a:cubicBezTo>
                      <a:pt x="2846144" y="0"/>
                      <a:pt x="2855352" y="3814"/>
                      <a:pt x="2862140" y="10602"/>
                    </a:cubicBezTo>
                    <a:cubicBezTo>
                      <a:pt x="2868929" y="17391"/>
                      <a:pt x="2872743" y="26598"/>
                      <a:pt x="2872743" y="36199"/>
                    </a:cubicBezTo>
                    <a:lnTo>
                      <a:pt x="2872743" y="245715"/>
                    </a:lnTo>
                    <a:cubicBezTo>
                      <a:pt x="2872743" y="255316"/>
                      <a:pt x="2868929" y="264523"/>
                      <a:pt x="2862140" y="271312"/>
                    </a:cubicBezTo>
                    <a:cubicBezTo>
                      <a:pt x="2855352" y="278100"/>
                      <a:pt x="2846144" y="281914"/>
                      <a:pt x="2836544" y="281914"/>
                    </a:cubicBezTo>
                    <a:lnTo>
                      <a:pt x="36199" y="281914"/>
                    </a:lnTo>
                    <a:cubicBezTo>
                      <a:pt x="16207" y="281914"/>
                      <a:pt x="0" y="265707"/>
                      <a:pt x="0" y="245715"/>
                    </a:cubicBezTo>
                    <a:lnTo>
                      <a:pt x="0" y="36199"/>
                    </a:lnTo>
                    <a:cubicBezTo>
                      <a:pt x="0" y="26598"/>
                      <a:pt x="3814" y="17391"/>
                      <a:pt x="10602" y="10602"/>
                    </a:cubicBezTo>
                    <a:cubicBezTo>
                      <a:pt x="17391" y="3814"/>
                      <a:pt x="26598" y="0"/>
                      <a:pt x="36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2872743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2859619" cy="1427191"/>
              <a:chOff x="0" y="0"/>
              <a:chExt cx="564863" cy="28191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6486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564863" h="281914">
                    <a:moveTo>
                      <a:pt x="140957" y="0"/>
                    </a:moveTo>
                    <a:lnTo>
                      <a:pt x="423906" y="0"/>
                    </a:lnTo>
                    <a:cubicBezTo>
                      <a:pt x="501754" y="0"/>
                      <a:pt x="564863" y="63109"/>
                      <a:pt x="564863" y="140957"/>
                    </a:cubicBezTo>
                    <a:lnTo>
                      <a:pt x="564863" y="140957"/>
                    </a:lnTo>
                    <a:cubicBezTo>
                      <a:pt x="564863" y="178341"/>
                      <a:pt x="550012" y="214194"/>
                      <a:pt x="523578" y="240629"/>
                    </a:cubicBezTo>
                    <a:cubicBezTo>
                      <a:pt x="497143" y="267063"/>
                      <a:pt x="461290" y="281914"/>
                      <a:pt x="423906" y="281914"/>
                    </a:cubicBezTo>
                    <a:lnTo>
                      <a:pt x="140957" y="281914"/>
                    </a:lnTo>
                    <a:cubicBezTo>
                      <a:pt x="63109" y="281914"/>
                      <a:pt x="0" y="218806"/>
                      <a:pt x="0" y="140957"/>
                    </a:cubicBezTo>
                    <a:lnTo>
                      <a:pt x="0" y="140957"/>
                    </a:lnTo>
                    <a:cubicBezTo>
                      <a:pt x="0" y="63109"/>
                      <a:pt x="63109" y="0"/>
                      <a:pt x="140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564863" cy="329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 dirty="0" err="1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</a:t>
                </a:r>
                <a:r>
                  <a:rPr lang="en-US" sz="3100" dirty="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 2 - 5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236759" y="364266"/>
              <a:ext cx="11039634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trạng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em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trước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xem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hội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558" y="6715700"/>
            <a:ext cx="11495579" cy="1070393"/>
            <a:chOff x="0" y="0"/>
            <a:chExt cx="14535842" cy="1427191"/>
          </a:xfrm>
        </p:grpSpPr>
        <p:grpSp>
          <p:nvGrpSpPr>
            <p:cNvPr id="19" name="Group 19"/>
            <p:cNvGrpSpPr/>
            <p:nvPr/>
          </p:nvGrpSpPr>
          <p:grpSpPr>
            <a:xfrm>
              <a:off x="7419" y="0"/>
              <a:ext cx="14528423" cy="1427191"/>
              <a:chOff x="0" y="0"/>
              <a:chExt cx="2869812" cy="2819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69812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69812" h="281914">
                    <a:moveTo>
                      <a:pt x="36236" y="0"/>
                    </a:moveTo>
                    <a:lnTo>
                      <a:pt x="2833576" y="0"/>
                    </a:lnTo>
                    <a:cubicBezTo>
                      <a:pt x="2853589" y="0"/>
                      <a:pt x="2869812" y="16223"/>
                      <a:pt x="2869812" y="36236"/>
                    </a:cubicBezTo>
                    <a:lnTo>
                      <a:pt x="2869812" y="245678"/>
                    </a:lnTo>
                    <a:cubicBezTo>
                      <a:pt x="2869812" y="265691"/>
                      <a:pt x="2853589" y="281914"/>
                      <a:pt x="2833576" y="281914"/>
                    </a:cubicBezTo>
                    <a:lnTo>
                      <a:pt x="36236" y="281914"/>
                    </a:lnTo>
                    <a:cubicBezTo>
                      <a:pt x="16223" y="281914"/>
                      <a:pt x="0" y="265691"/>
                      <a:pt x="0" y="245678"/>
                    </a:cubicBezTo>
                    <a:lnTo>
                      <a:pt x="0" y="36236"/>
                    </a:lnTo>
                    <a:cubicBezTo>
                      <a:pt x="0" y="16223"/>
                      <a:pt x="16223" y="0"/>
                      <a:pt x="362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2869812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2859619" cy="1427191"/>
              <a:chOff x="0" y="0"/>
              <a:chExt cx="564863" cy="28191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6486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564863" h="281914">
                    <a:moveTo>
                      <a:pt x="140957" y="0"/>
                    </a:moveTo>
                    <a:lnTo>
                      <a:pt x="423906" y="0"/>
                    </a:lnTo>
                    <a:cubicBezTo>
                      <a:pt x="501754" y="0"/>
                      <a:pt x="564863" y="63109"/>
                      <a:pt x="564863" y="140957"/>
                    </a:cubicBezTo>
                    <a:lnTo>
                      <a:pt x="564863" y="140957"/>
                    </a:lnTo>
                    <a:cubicBezTo>
                      <a:pt x="564863" y="178341"/>
                      <a:pt x="550012" y="214194"/>
                      <a:pt x="523578" y="240629"/>
                    </a:cubicBezTo>
                    <a:cubicBezTo>
                      <a:pt x="497143" y="267063"/>
                      <a:pt x="461290" y="281914"/>
                      <a:pt x="423906" y="281914"/>
                    </a:cubicBezTo>
                    <a:lnTo>
                      <a:pt x="140957" y="281914"/>
                    </a:lnTo>
                    <a:cubicBezTo>
                      <a:pt x="63109" y="281914"/>
                      <a:pt x="0" y="218806"/>
                      <a:pt x="0" y="140957"/>
                    </a:cubicBezTo>
                    <a:lnTo>
                      <a:pt x="0" y="140957"/>
                    </a:lnTo>
                    <a:cubicBezTo>
                      <a:pt x="0" y="63109"/>
                      <a:pt x="63109" y="0"/>
                      <a:pt x="140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564863" cy="329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 8 - 10</a:t>
                </a: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3221922" y="356514"/>
              <a:ext cx="939561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Tâm trạng của “em” sau khi tan hội.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96122" y="5369081"/>
            <a:ext cx="10907445" cy="1070393"/>
            <a:chOff x="0" y="0"/>
            <a:chExt cx="14543261" cy="1427191"/>
          </a:xfrm>
        </p:grpSpPr>
        <p:grpSp>
          <p:nvGrpSpPr>
            <p:cNvPr id="27" name="Group 27"/>
            <p:cNvGrpSpPr/>
            <p:nvPr/>
          </p:nvGrpSpPr>
          <p:grpSpPr>
            <a:xfrm>
              <a:off x="7419" y="0"/>
              <a:ext cx="14535842" cy="1427191"/>
              <a:chOff x="0" y="0"/>
              <a:chExt cx="2871277" cy="28191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71277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71277" h="281914">
                    <a:moveTo>
                      <a:pt x="36217" y="0"/>
                    </a:moveTo>
                    <a:lnTo>
                      <a:pt x="2835060" y="0"/>
                    </a:lnTo>
                    <a:cubicBezTo>
                      <a:pt x="2844666" y="0"/>
                      <a:pt x="2853878" y="3816"/>
                      <a:pt x="2860670" y="10608"/>
                    </a:cubicBezTo>
                    <a:cubicBezTo>
                      <a:pt x="2867462" y="17400"/>
                      <a:pt x="2871277" y="26612"/>
                      <a:pt x="2871277" y="36217"/>
                    </a:cubicBezTo>
                    <a:lnTo>
                      <a:pt x="2871277" y="245697"/>
                    </a:lnTo>
                    <a:cubicBezTo>
                      <a:pt x="2871277" y="255302"/>
                      <a:pt x="2867462" y="264514"/>
                      <a:pt x="2860670" y="271306"/>
                    </a:cubicBezTo>
                    <a:cubicBezTo>
                      <a:pt x="2853878" y="278099"/>
                      <a:pt x="2844666" y="281914"/>
                      <a:pt x="2835060" y="281914"/>
                    </a:cubicBezTo>
                    <a:lnTo>
                      <a:pt x="36217" y="281914"/>
                    </a:lnTo>
                    <a:cubicBezTo>
                      <a:pt x="26612" y="281914"/>
                      <a:pt x="17400" y="278099"/>
                      <a:pt x="10608" y="271306"/>
                    </a:cubicBezTo>
                    <a:cubicBezTo>
                      <a:pt x="3816" y="264514"/>
                      <a:pt x="0" y="255302"/>
                      <a:pt x="0" y="245697"/>
                    </a:cubicBezTo>
                    <a:lnTo>
                      <a:pt x="0" y="36217"/>
                    </a:lnTo>
                    <a:cubicBezTo>
                      <a:pt x="0" y="26612"/>
                      <a:pt x="3816" y="17400"/>
                      <a:pt x="10608" y="10608"/>
                    </a:cubicBezTo>
                    <a:cubicBezTo>
                      <a:pt x="17400" y="3816"/>
                      <a:pt x="26612" y="0"/>
                      <a:pt x="36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57150"/>
                <a:ext cx="2871277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0"/>
              <a:ext cx="2859619" cy="1427191"/>
              <a:chOff x="0" y="0"/>
              <a:chExt cx="564863" cy="28191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6486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564863" h="281914">
                    <a:moveTo>
                      <a:pt x="140957" y="0"/>
                    </a:moveTo>
                    <a:lnTo>
                      <a:pt x="423906" y="0"/>
                    </a:lnTo>
                    <a:cubicBezTo>
                      <a:pt x="501754" y="0"/>
                      <a:pt x="564863" y="63109"/>
                      <a:pt x="564863" y="140957"/>
                    </a:cubicBezTo>
                    <a:lnTo>
                      <a:pt x="564863" y="140957"/>
                    </a:lnTo>
                    <a:cubicBezTo>
                      <a:pt x="564863" y="178341"/>
                      <a:pt x="550012" y="214194"/>
                      <a:pt x="523578" y="240629"/>
                    </a:cubicBezTo>
                    <a:cubicBezTo>
                      <a:pt x="497143" y="267063"/>
                      <a:pt x="461290" y="281914"/>
                      <a:pt x="423906" y="281914"/>
                    </a:cubicBezTo>
                    <a:lnTo>
                      <a:pt x="140957" y="281914"/>
                    </a:lnTo>
                    <a:cubicBezTo>
                      <a:pt x="63109" y="281914"/>
                      <a:pt x="0" y="218806"/>
                      <a:pt x="0" y="140957"/>
                    </a:cubicBezTo>
                    <a:lnTo>
                      <a:pt x="0" y="140957"/>
                    </a:lnTo>
                    <a:cubicBezTo>
                      <a:pt x="0" y="63109"/>
                      <a:pt x="63109" y="0"/>
                      <a:pt x="140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564863" cy="329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 6 - 7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229341" y="334370"/>
              <a:ext cx="863615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Tâm trạng của “em” khi xem hội.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-685800" y="13101"/>
            <a:ext cx="959524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2.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Kết</a:t>
            </a: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cấu</a:t>
            </a: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bài</a:t>
            </a: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endParaRPr lang="en-US" sz="6399" b="1" dirty="0">
              <a:solidFill>
                <a:srgbClr val="002060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-282856" y="1102432"/>
            <a:ext cx="6236255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a.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Bố</a:t>
            </a:r>
            <a:r>
              <a:rPr lang="en-US" sz="6399" b="1" dirty="0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002060"/>
                </a:solidFill>
                <a:latin typeface="UTM Impact"/>
                <a:ea typeface="UTM Impact"/>
                <a:cs typeface="UTM Impact"/>
                <a:sym typeface="UTM Impact"/>
              </a:rPr>
              <a:t>cục</a:t>
            </a:r>
            <a:endParaRPr lang="en-US" sz="6399" b="1" dirty="0">
              <a:solidFill>
                <a:srgbClr val="002060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3149028" y="918342"/>
            <a:ext cx="4368668" cy="8636821"/>
            <a:chOff x="1539" y="1"/>
            <a:chExt cx="5824891" cy="10720855"/>
          </a:xfrm>
        </p:grpSpPr>
        <p:grpSp>
          <p:nvGrpSpPr>
            <p:cNvPr id="37" name="Group 37"/>
            <p:cNvGrpSpPr/>
            <p:nvPr/>
          </p:nvGrpSpPr>
          <p:grpSpPr>
            <a:xfrm>
              <a:off x="1539" y="1093910"/>
              <a:ext cx="5824891" cy="9626946"/>
              <a:chOff x="304" y="133368"/>
              <a:chExt cx="1150596" cy="1901619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304" y="166706"/>
                <a:ext cx="1150292" cy="1834944"/>
              </a:xfrm>
              <a:custGeom>
                <a:avLst/>
                <a:gdLst/>
                <a:ahLst/>
                <a:cxnLst/>
                <a:rect l="l" t="t" r="r" b="b"/>
                <a:pathLst>
                  <a:path w="1150292" h="1834944">
                    <a:moveTo>
                      <a:pt x="0" y="0"/>
                    </a:moveTo>
                    <a:lnTo>
                      <a:pt x="1150292" y="0"/>
                    </a:lnTo>
                    <a:lnTo>
                      <a:pt x="1150292" y="1834944"/>
                    </a:lnTo>
                    <a:lnTo>
                      <a:pt x="0" y="1834944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608" y="133368"/>
                <a:ext cx="1150292" cy="19016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40"/>
                  </a:lnSpc>
                  <a:spcBef>
                    <a:spcPct val="0"/>
                  </a:spcBef>
                </a:pP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Cô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gái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tin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vào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lời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hẹn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vu </a:t>
                </a:r>
                <a:r>
                  <a:rPr lang="en-US" sz="4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vơ</a:t>
                </a:r>
                <a:r>
                  <a:rPr lang="en-US" sz="4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, 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hi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vọng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một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cuộc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gặp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gỡ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nhưng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rồi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lại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thất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vọng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,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buồn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tủi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;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khi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nỗi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buồn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qua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đi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cô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lại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bắt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đầu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hi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vọng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.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589573" y="1"/>
              <a:ext cx="4644206" cy="1911097"/>
              <a:chOff x="0" y="0"/>
              <a:chExt cx="917374" cy="37750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917374" cy="377501"/>
              </a:xfrm>
              <a:custGeom>
                <a:avLst/>
                <a:gdLst/>
                <a:ahLst/>
                <a:cxnLst/>
                <a:rect l="l" t="t" r="r" b="b"/>
                <a:pathLst>
                  <a:path w="917374" h="296098">
                    <a:moveTo>
                      <a:pt x="0" y="0"/>
                    </a:moveTo>
                    <a:lnTo>
                      <a:pt x="917374" y="0"/>
                    </a:lnTo>
                    <a:lnTo>
                      <a:pt x="917374" y="296098"/>
                    </a:lnTo>
                    <a:lnTo>
                      <a:pt x="0" y="29609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45138"/>
                <a:ext cx="917374" cy="2794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4800" b="1" dirty="0"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b. </a:t>
                </a:r>
                <a:r>
                  <a:rPr lang="en-US" sz="4800" b="1" dirty="0" err="1"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Mạch</a:t>
                </a:r>
                <a:r>
                  <a:rPr lang="en-US" sz="4800" b="1" dirty="0"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cảm</a:t>
                </a:r>
                <a:r>
                  <a:rPr lang="en-US" sz="4800" b="1" dirty="0"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xúc</a:t>
                </a:r>
                <a:endParaRPr lang="en-US" sz="4800" b="1" dirty="0"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70035"/>
            <a:ext cx="12420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c. </a:t>
            </a:r>
            <a:r>
              <a:rPr lang="en-US" sz="6399" b="1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Trình</a:t>
            </a:r>
            <a:r>
              <a:rPr lang="en-US" sz="6399" b="1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tự</a:t>
            </a:r>
            <a:r>
              <a:rPr lang="en-US" sz="6399" b="1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các</a:t>
            </a:r>
            <a:r>
              <a:rPr lang="en-US" sz="6399" b="1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sự</a:t>
            </a:r>
            <a:r>
              <a:rPr lang="en-US" sz="6399" b="1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b="1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việc</a:t>
            </a:r>
            <a:endParaRPr lang="en-US" sz="6399" b="1" dirty="0">
              <a:solidFill>
                <a:srgbClr val="B388DF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EE7B02F-5C1B-DD62-C0BB-D9B2D4546736}"/>
              </a:ext>
            </a:extLst>
          </p:cNvPr>
          <p:cNvGrpSpPr/>
          <p:nvPr/>
        </p:nvGrpSpPr>
        <p:grpSpPr>
          <a:xfrm>
            <a:off x="1309391" y="1507380"/>
            <a:ext cx="14572584" cy="1105154"/>
            <a:chOff x="1309391" y="1507380"/>
            <a:chExt cx="14572584" cy="1105154"/>
          </a:xfrm>
        </p:grpSpPr>
        <p:grpSp>
          <p:nvGrpSpPr>
            <p:cNvPr id="3" name="Group 3"/>
            <p:cNvGrpSpPr/>
            <p:nvPr/>
          </p:nvGrpSpPr>
          <p:grpSpPr>
            <a:xfrm>
              <a:off x="1309391" y="1507380"/>
              <a:ext cx="14572584" cy="1070393"/>
              <a:chOff x="0" y="0"/>
              <a:chExt cx="3838047" cy="2819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38047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8047" h="281914">
                    <a:moveTo>
                      <a:pt x="27095" y="0"/>
                    </a:moveTo>
                    <a:lnTo>
                      <a:pt x="3810952" y="0"/>
                    </a:lnTo>
                    <a:cubicBezTo>
                      <a:pt x="3825916" y="0"/>
                      <a:pt x="3838047" y="12131"/>
                      <a:pt x="3838047" y="27095"/>
                    </a:cubicBezTo>
                    <a:lnTo>
                      <a:pt x="3838047" y="254820"/>
                    </a:lnTo>
                    <a:cubicBezTo>
                      <a:pt x="3838047" y="262006"/>
                      <a:pt x="3835192" y="268897"/>
                      <a:pt x="3830111" y="273978"/>
                    </a:cubicBezTo>
                    <a:cubicBezTo>
                      <a:pt x="3825030" y="279060"/>
                      <a:pt x="3818138" y="281914"/>
                      <a:pt x="3810952" y="281914"/>
                    </a:cubicBezTo>
                    <a:lnTo>
                      <a:pt x="27095" y="281914"/>
                    </a:lnTo>
                    <a:cubicBezTo>
                      <a:pt x="12131" y="281914"/>
                      <a:pt x="0" y="269784"/>
                      <a:pt x="0" y="254820"/>
                    </a:cubicBezTo>
                    <a:lnTo>
                      <a:pt x="0" y="27095"/>
                    </a:lnTo>
                    <a:cubicBezTo>
                      <a:pt x="0" y="12131"/>
                      <a:pt x="12131" y="0"/>
                      <a:pt x="270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3838047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315660" y="1507380"/>
              <a:ext cx="1454539" cy="1105154"/>
              <a:chOff x="0" y="0"/>
              <a:chExt cx="383088" cy="2910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 dirty="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1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033164" y="1780239"/>
              <a:ext cx="7993655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Hội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chèo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Đặng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đến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thôn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Đoài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hát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A0CA420-E917-2A9E-A846-2CBBE7299A49}"/>
              </a:ext>
            </a:extLst>
          </p:cNvPr>
          <p:cNvGrpSpPr/>
          <p:nvPr/>
        </p:nvGrpSpPr>
        <p:grpSpPr>
          <a:xfrm>
            <a:off x="1309391" y="2804704"/>
            <a:ext cx="14572584" cy="1105154"/>
            <a:chOff x="1309391" y="2804704"/>
            <a:chExt cx="14572584" cy="1105154"/>
          </a:xfrm>
        </p:grpSpPr>
        <p:grpSp>
          <p:nvGrpSpPr>
            <p:cNvPr id="10" name="Group 10"/>
            <p:cNvGrpSpPr/>
            <p:nvPr/>
          </p:nvGrpSpPr>
          <p:grpSpPr>
            <a:xfrm>
              <a:off x="1315660" y="2822084"/>
              <a:ext cx="14566315" cy="1070393"/>
              <a:chOff x="0" y="0"/>
              <a:chExt cx="3836396" cy="28191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836396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6396" h="281914">
                    <a:moveTo>
                      <a:pt x="27106" y="0"/>
                    </a:moveTo>
                    <a:lnTo>
                      <a:pt x="3809290" y="0"/>
                    </a:lnTo>
                    <a:cubicBezTo>
                      <a:pt x="3816478" y="0"/>
                      <a:pt x="3823373" y="2856"/>
                      <a:pt x="3828457" y="7939"/>
                    </a:cubicBezTo>
                    <a:cubicBezTo>
                      <a:pt x="3833540" y="13023"/>
                      <a:pt x="3836396" y="19917"/>
                      <a:pt x="3836396" y="27106"/>
                    </a:cubicBezTo>
                    <a:lnTo>
                      <a:pt x="3836396" y="254808"/>
                    </a:lnTo>
                    <a:cubicBezTo>
                      <a:pt x="3836396" y="261997"/>
                      <a:pt x="3833540" y="268892"/>
                      <a:pt x="3828457" y="273975"/>
                    </a:cubicBezTo>
                    <a:cubicBezTo>
                      <a:pt x="3823373" y="279058"/>
                      <a:pt x="3816478" y="281914"/>
                      <a:pt x="3809290" y="281914"/>
                    </a:cubicBezTo>
                    <a:lnTo>
                      <a:pt x="27106" y="281914"/>
                    </a:lnTo>
                    <a:cubicBezTo>
                      <a:pt x="19917" y="281914"/>
                      <a:pt x="13023" y="279058"/>
                      <a:pt x="7939" y="273975"/>
                    </a:cubicBezTo>
                    <a:cubicBezTo>
                      <a:pt x="2856" y="268892"/>
                      <a:pt x="0" y="261997"/>
                      <a:pt x="0" y="254808"/>
                    </a:cubicBezTo>
                    <a:lnTo>
                      <a:pt x="0" y="27106"/>
                    </a:lnTo>
                    <a:cubicBezTo>
                      <a:pt x="0" y="19917"/>
                      <a:pt x="2856" y="13023"/>
                      <a:pt x="7939" y="7939"/>
                    </a:cubicBezTo>
                    <a:cubicBezTo>
                      <a:pt x="13023" y="2856"/>
                      <a:pt x="19917" y="0"/>
                      <a:pt x="27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836396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309391" y="2804704"/>
              <a:ext cx="1454539" cy="1105154"/>
              <a:chOff x="0" y="0"/>
              <a:chExt cx="383088" cy="29106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2</a:t>
                </a: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033164" y="3077563"/>
              <a:ext cx="8848822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buồn bã trở về nhà lúc đêm đã khuya.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309A36C-E629-4A81-87BD-460468742BF6}"/>
              </a:ext>
            </a:extLst>
          </p:cNvPr>
          <p:cNvGrpSpPr/>
          <p:nvPr/>
        </p:nvGrpSpPr>
        <p:grpSpPr>
          <a:xfrm>
            <a:off x="1315660" y="4138457"/>
            <a:ext cx="14566314" cy="1105154"/>
            <a:chOff x="1315660" y="4138457"/>
            <a:chExt cx="14566314" cy="1105154"/>
          </a:xfrm>
        </p:grpSpPr>
        <p:grpSp>
          <p:nvGrpSpPr>
            <p:cNvPr id="17" name="Group 17"/>
            <p:cNvGrpSpPr/>
            <p:nvPr/>
          </p:nvGrpSpPr>
          <p:grpSpPr>
            <a:xfrm>
              <a:off x="1321929" y="4155838"/>
              <a:ext cx="14560045" cy="1070393"/>
              <a:chOff x="0" y="0"/>
              <a:chExt cx="3834744" cy="28191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315660" y="4138457"/>
              <a:ext cx="1454539" cy="1105154"/>
              <a:chOff x="0" y="0"/>
              <a:chExt cx="383088" cy="29106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3</a:t>
                </a: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3033164" y="4411317"/>
              <a:ext cx="12294642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đoán chàng trai sẽ đến dự hội nên xin phép mẹ đi xem.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42D1C8A-E123-500F-8FFD-343246C98DEE}"/>
              </a:ext>
            </a:extLst>
          </p:cNvPr>
          <p:cNvGrpSpPr/>
          <p:nvPr/>
        </p:nvGrpSpPr>
        <p:grpSpPr>
          <a:xfrm>
            <a:off x="1321929" y="5472211"/>
            <a:ext cx="14566315" cy="1105154"/>
            <a:chOff x="1321929" y="5472211"/>
            <a:chExt cx="14566315" cy="1105154"/>
          </a:xfrm>
        </p:grpSpPr>
        <p:grpSp>
          <p:nvGrpSpPr>
            <p:cNvPr id="24" name="Group 24"/>
            <p:cNvGrpSpPr/>
            <p:nvPr/>
          </p:nvGrpSpPr>
          <p:grpSpPr>
            <a:xfrm>
              <a:off x="1328199" y="5489592"/>
              <a:ext cx="14560045" cy="1070393"/>
              <a:chOff x="0" y="0"/>
              <a:chExt cx="3834744" cy="28191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321929" y="5472211"/>
              <a:ext cx="1454539" cy="1105154"/>
              <a:chOff x="0" y="0"/>
              <a:chExt cx="383088" cy="29106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4</a:t>
                </a: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039433" y="5745071"/>
              <a:ext cx="10383093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Mùa xuân đã cạn ngày, hội chèo làng Đặng đã rời đi.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B5B67F7-74BD-8539-F504-DC6775C1905B}"/>
              </a:ext>
            </a:extLst>
          </p:cNvPr>
          <p:cNvGrpSpPr/>
          <p:nvPr/>
        </p:nvGrpSpPr>
        <p:grpSpPr>
          <a:xfrm>
            <a:off x="1328199" y="6805965"/>
            <a:ext cx="14566314" cy="1105154"/>
            <a:chOff x="1328199" y="6805965"/>
            <a:chExt cx="14566314" cy="1105154"/>
          </a:xfrm>
        </p:grpSpPr>
        <p:grpSp>
          <p:nvGrpSpPr>
            <p:cNvPr id="31" name="Group 31"/>
            <p:cNvGrpSpPr/>
            <p:nvPr/>
          </p:nvGrpSpPr>
          <p:grpSpPr>
            <a:xfrm>
              <a:off x="1334468" y="6823345"/>
              <a:ext cx="14560045" cy="1070393"/>
              <a:chOff x="0" y="0"/>
              <a:chExt cx="3834744" cy="28191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328199" y="6805965"/>
              <a:ext cx="1454539" cy="1105154"/>
              <a:chOff x="0" y="0"/>
              <a:chExt cx="383088" cy="29106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5</a:t>
                </a: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045702" y="7078825"/>
              <a:ext cx="11137652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gái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mải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chàng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trai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nhưng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chằng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trai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không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tới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2C90175-40B2-3A16-8877-96D8ECAA5E35}"/>
              </a:ext>
            </a:extLst>
          </p:cNvPr>
          <p:cNvGrpSpPr/>
          <p:nvPr/>
        </p:nvGrpSpPr>
        <p:grpSpPr>
          <a:xfrm>
            <a:off x="1334468" y="8177819"/>
            <a:ext cx="14566315" cy="1105154"/>
            <a:chOff x="1334468" y="8177819"/>
            <a:chExt cx="14566315" cy="1105154"/>
          </a:xfrm>
        </p:grpSpPr>
        <p:grpSp>
          <p:nvGrpSpPr>
            <p:cNvPr id="38" name="Group 38"/>
            <p:cNvGrpSpPr/>
            <p:nvPr/>
          </p:nvGrpSpPr>
          <p:grpSpPr>
            <a:xfrm>
              <a:off x="1340738" y="8195199"/>
              <a:ext cx="14560045" cy="1070393"/>
              <a:chOff x="0" y="0"/>
              <a:chExt cx="3834744" cy="28191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334468" y="8177819"/>
              <a:ext cx="1454539" cy="1105154"/>
              <a:chOff x="0" y="0"/>
              <a:chExt cx="383088" cy="29106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6</a:t>
                </a: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051972" y="8450678"/>
              <a:ext cx="11716147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băn khoăn không biết bao giờ mới gặp lại chàng trai.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1422</Words>
  <Application>Microsoft Office PowerPoint</Application>
  <PresentationFormat>Custom</PresentationFormat>
  <Paragraphs>251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Noto Serif Display ExtraCondensed</vt:lpstr>
      <vt:lpstr>Noto Serif Display Bold</vt:lpstr>
      <vt:lpstr>Noto Serif Display Bold Italics</vt:lpstr>
      <vt:lpstr>UTM Impact</vt:lpstr>
      <vt:lpstr>Calibri</vt:lpstr>
      <vt:lpstr>Arial</vt:lpstr>
      <vt:lpstr>Times New Roman</vt:lpstr>
      <vt:lpstr>Noto Serif Display ExtraCondensed Bold</vt:lpstr>
      <vt:lpstr>Noto Serif Display</vt:lpstr>
      <vt:lpstr>Noto Serif Display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dell</cp:lastModifiedBy>
  <cp:revision>14</cp:revision>
  <dcterms:created xsi:type="dcterms:W3CDTF">2006-08-16T00:00:00Z</dcterms:created>
  <dcterms:modified xsi:type="dcterms:W3CDTF">2024-12-04T10:05:35Z</dcterms:modified>
  <dc:identifier>DAGLNrKc71s</dc:identifier>
</cp:coreProperties>
</file>