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71" r:id="rId2"/>
    <p:sldId id="311" r:id="rId3"/>
    <p:sldId id="274" r:id="rId4"/>
    <p:sldId id="303" r:id="rId5"/>
    <p:sldId id="301" r:id="rId6"/>
    <p:sldId id="314" r:id="rId7"/>
    <p:sldId id="319" r:id="rId8"/>
    <p:sldId id="256" r:id="rId9"/>
    <p:sldId id="307" r:id="rId10"/>
    <p:sldId id="304" r:id="rId11"/>
    <p:sldId id="305" r:id="rId12"/>
    <p:sldId id="306" r:id="rId13"/>
    <p:sldId id="312" r:id="rId14"/>
    <p:sldId id="320" r:id="rId15"/>
    <p:sldId id="308" r:id="rId16"/>
    <p:sldId id="257" r:id="rId17"/>
    <p:sldId id="309" r:id="rId18"/>
    <p:sldId id="277" r:id="rId19"/>
    <p:sldId id="280" r:id="rId20"/>
    <p:sldId id="322" r:id="rId21"/>
    <p:sldId id="281" r:id="rId22"/>
    <p:sldId id="282" r:id="rId23"/>
    <p:sldId id="316" r:id="rId24"/>
    <p:sldId id="283" r:id="rId25"/>
    <p:sldId id="285" r:id="rId26"/>
    <p:sldId id="321" r:id="rId27"/>
    <p:sldId id="286" r:id="rId28"/>
    <p:sldId id="287" r:id="rId29"/>
    <p:sldId id="317" r:id="rId30"/>
    <p:sldId id="294" r:id="rId31"/>
    <p:sldId id="298" r:id="rId32"/>
    <p:sldId id="296" r:id="rId33"/>
    <p:sldId id="295" r:id="rId34"/>
    <p:sldId id="299" r:id="rId35"/>
    <p:sldId id="318" r:id="rId36"/>
    <p:sldId id="288" r:id="rId37"/>
    <p:sldId id="289" r:id="rId38"/>
    <p:sldId id="290" r:id="rId39"/>
    <p:sldId id="291" r:id="rId40"/>
    <p:sldId id="278" r:id="rId41"/>
    <p:sldId id="264" r:id="rId42"/>
    <p:sldId id="292" r:id="rId43"/>
    <p:sldId id="270" r:id="rId44"/>
    <p:sldId id="293" r:id="rId45"/>
    <p:sldId id="272"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22" autoAdjust="0"/>
  </p:normalViewPr>
  <p:slideViewPr>
    <p:cSldViewPr>
      <p:cViewPr varScale="1">
        <p:scale>
          <a:sx n="43" d="100"/>
          <a:sy n="43" d="100"/>
        </p:scale>
        <p:origin x="6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03D6F-6390-4148-A738-C39CFC5A8FB7}"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37835-4F9A-4ACE-8F72-7FD70CAC702D}" type="slidenum">
              <a:rPr lang="en-US" smtClean="0"/>
              <a:t>‹#›</a:t>
            </a:fld>
            <a:endParaRPr lang="en-US"/>
          </a:p>
        </p:txBody>
      </p:sp>
    </p:spTree>
    <p:extLst>
      <p:ext uri="{BB962C8B-B14F-4D97-AF65-F5344CB8AC3E}">
        <p14:creationId xmlns:p14="http://schemas.microsoft.com/office/powerpoint/2010/main" val="392581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87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Bước</a:t>
            </a:r>
            <a:r>
              <a:rPr lang="en-US" dirty="0"/>
              <a:t> 1: </a:t>
            </a:r>
            <a:r>
              <a:rPr lang="en-US" dirty="0" err="1"/>
              <a:t>Nhấn</a:t>
            </a:r>
            <a:r>
              <a:rPr lang="en-US" dirty="0"/>
              <a:t> </a:t>
            </a:r>
            <a:r>
              <a:rPr lang="en-US" dirty="0" err="1"/>
              <a:t>vào</a:t>
            </a:r>
            <a:r>
              <a:rPr lang="en-US" dirty="0"/>
              <a:t> </a:t>
            </a:r>
            <a:r>
              <a:rPr lang="en-US" dirty="0" err="1"/>
              <a:t>các</a:t>
            </a:r>
            <a:r>
              <a:rPr lang="en-US" dirty="0"/>
              <a:t> </a:t>
            </a:r>
            <a:r>
              <a:rPr lang="en-US" dirty="0" err="1"/>
              <a:t>số</a:t>
            </a:r>
            <a:r>
              <a:rPr lang="en-US" dirty="0"/>
              <a:t> </a:t>
            </a:r>
            <a:r>
              <a:rPr lang="en-US" dirty="0" err="1"/>
              <a:t>thứ</a:t>
            </a:r>
            <a:r>
              <a:rPr lang="en-US" dirty="0"/>
              <a:t> </a:t>
            </a:r>
            <a:r>
              <a:rPr lang="en-US" dirty="0" err="1"/>
              <a:t>tự</a:t>
            </a:r>
            <a:r>
              <a:rPr lang="en-US" dirty="0"/>
              <a:t> </a:t>
            </a:r>
            <a:r>
              <a:rPr lang="en-US" dirty="0" err="1"/>
              <a:t>để</a:t>
            </a:r>
            <a:r>
              <a:rPr lang="en-US" dirty="0"/>
              <a:t> </a:t>
            </a:r>
            <a:r>
              <a:rPr lang="en-US" dirty="0" err="1"/>
              <a:t>chuyển</a:t>
            </a:r>
            <a:r>
              <a:rPr lang="en-US" dirty="0"/>
              <a:t> sang Slide </a:t>
            </a:r>
            <a:r>
              <a:rPr lang="en-US" dirty="0" err="1"/>
              <a:t>câu</a:t>
            </a:r>
            <a:r>
              <a:rPr lang="en-US" dirty="0"/>
              <a:t> </a:t>
            </a:r>
            <a:r>
              <a:rPr lang="en-US" dirty="0" err="1"/>
              <a:t>hỏi</a:t>
            </a:r>
            <a:r>
              <a:rPr lang="en-US" dirty="0"/>
              <a:t>.</a:t>
            </a:r>
          </a:p>
          <a:p>
            <a:pPr marL="171450" indent="-171450">
              <a:buFontTx/>
              <a:buChar char="-"/>
            </a:pPr>
            <a:r>
              <a:rPr lang="en-US" dirty="0" err="1"/>
              <a:t>Bước</a:t>
            </a:r>
            <a:r>
              <a:rPr lang="en-US" dirty="0"/>
              <a:t> 2:</a:t>
            </a:r>
          </a:p>
          <a:p>
            <a:pPr marL="0" indent="0">
              <a:buFontTx/>
              <a:buNone/>
            </a:pPr>
            <a:r>
              <a:rPr lang="en-US" dirty="0"/>
              <a:t>+ </a:t>
            </a:r>
            <a:r>
              <a:rPr lang="en-US" dirty="0" err="1"/>
              <a:t>Nếu</a:t>
            </a:r>
            <a:r>
              <a:rPr lang="en-US" dirty="0"/>
              <a:t> HS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các</a:t>
            </a:r>
            <a:r>
              <a:rPr lang="en-US" dirty="0"/>
              <a:t> </a:t>
            </a:r>
            <a:r>
              <a:rPr lang="en-US" dirty="0" err="1"/>
              <a:t>tảng</a:t>
            </a:r>
            <a:r>
              <a:rPr lang="en-US" dirty="0"/>
              <a:t> </a:t>
            </a:r>
            <a:r>
              <a:rPr lang="en-US" dirty="0" err="1"/>
              <a:t>đá</a:t>
            </a:r>
            <a:r>
              <a:rPr lang="en-US" dirty="0"/>
              <a:t> </a:t>
            </a:r>
            <a:r>
              <a:rPr lang="en-US" dirty="0" err="1"/>
              <a:t>đang</a:t>
            </a:r>
            <a:r>
              <a:rPr lang="en-US" dirty="0"/>
              <a:t> </a:t>
            </a:r>
            <a:r>
              <a:rPr lang="en-US" dirty="0" err="1"/>
              <a:t>đè</a:t>
            </a:r>
            <a:r>
              <a:rPr lang="en-US" dirty="0"/>
              <a:t> </a:t>
            </a:r>
            <a:r>
              <a:rPr lang="en-US" dirty="0" err="1"/>
              <a:t>lên</a:t>
            </a:r>
            <a:r>
              <a:rPr lang="en-US" dirty="0"/>
              <a:t> </a:t>
            </a:r>
            <a:r>
              <a:rPr lang="en-US" dirty="0" err="1"/>
              <a:t>người</a:t>
            </a:r>
            <a:r>
              <a:rPr lang="en-US" dirty="0"/>
              <a:t> </a:t>
            </a:r>
            <a:r>
              <a:rPr lang="en-US" dirty="0" err="1"/>
              <a:t>để</a:t>
            </a:r>
            <a:r>
              <a:rPr lang="en-US" dirty="0"/>
              <a:t> </a:t>
            </a:r>
            <a:r>
              <a:rPr lang="en-US" dirty="0" err="1"/>
              <a:t>làm</a:t>
            </a:r>
            <a:r>
              <a:rPr lang="en-US" dirty="0"/>
              <a:t> </a:t>
            </a:r>
            <a:r>
              <a:rPr lang="en-US" dirty="0" err="1"/>
              <a:t>cho</a:t>
            </a:r>
            <a:r>
              <a:rPr lang="en-US" dirty="0"/>
              <a:t> </a:t>
            </a:r>
            <a:r>
              <a:rPr lang="en-US" dirty="0" err="1"/>
              <a:t>biến</a:t>
            </a:r>
            <a:r>
              <a:rPr lang="en-US" dirty="0"/>
              <a:t> </a:t>
            </a:r>
            <a:r>
              <a:rPr lang="en-US" dirty="0" err="1"/>
              <a:t>mất</a:t>
            </a:r>
            <a:r>
              <a:rPr lang="en-US" dirty="0"/>
              <a:t> </a:t>
            </a:r>
            <a:r>
              <a:rPr lang="en-US" dirty="0" err="1"/>
              <a:t>và</a:t>
            </a:r>
            <a:r>
              <a:rPr lang="en-US" dirty="0"/>
              <a:t> </a:t>
            </a:r>
            <a:r>
              <a:rPr lang="en-US" dirty="0" err="1"/>
              <a:t>cứu</a:t>
            </a:r>
            <a:r>
              <a:rPr lang="en-US" dirty="0"/>
              <a:t> </a:t>
            </a:r>
            <a:r>
              <a:rPr lang="en-US" dirty="0" err="1"/>
              <a:t>người</a:t>
            </a:r>
            <a:r>
              <a:rPr lang="en-US" dirty="0"/>
              <a:t>.</a:t>
            </a:r>
          </a:p>
          <a:p>
            <a:pPr marL="0" indent="0">
              <a:buFontTx/>
              <a:buNone/>
            </a:pPr>
            <a:r>
              <a:rPr lang="en-US" dirty="0"/>
              <a:t>+ </a:t>
            </a:r>
            <a:r>
              <a:rPr lang="en-US" dirty="0" err="1"/>
              <a:t>Nếu</a:t>
            </a:r>
            <a:r>
              <a:rPr lang="en-US" dirty="0"/>
              <a:t> HS </a:t>
            </a:r>
            <a:r>
              <a:rPr lang="en-US" dirty="0" err="1"/>
              <a:t>trả</a:t>
            </a:r>
            <a:r>
              <a:rPr lang="en-US" dirty="0"/>
              <a:t> </a:t>
            </a:r>
            <a:r>
              <a:rPr lang="en-US" dirty="0" err="1"/>
              <a:t>lời</a:t>
            </a:r>
            <a:r>
              <a:rPr lang="en-US" dirty="0"/>
              <a:t> </a:t>
            </a:r>
            <a:r>
              <a:rPr lang="en-US" dirty="0" err="1"/>
              <a:t>sai</a:t>
            </a:r>
            <a:r>
              <a:rPr lang="en-US" dirty="0"/>
              <a:t>, KHÔNG </a:t>
            </a:r>
            <a:r>
              <a:rPr lang="en-US" dirty="0" err="1"/>
              <a:t>nhấn</a:t>
            </a:r>
            <a:r>
              <a:rPr lang="en-US" dirty="0"/>
              <a:t> </a:t>
            </a:r>
            <a:r>
              <a:rPr lang="en-US" dirty="0" err="1"/>
              <a:t>vào</a:t>
            </a:r>
            <a:r>
              <a:rPr lang="en-US" dirty="0"/>
              <a:t> </a:t>
            </a:r>
            <a:r>
              <a:rPr lang="en-US" dirty="0" err="1"/>
              <a:t>tảng</a:t>
            </a:r>
            <a:r>
              <a:rPr lang="en-US" dirty="0"/>
              <a:t> </a:t>
            </a:r>
            <a:r>
              <a:rPr lang="en-US" dirty="0" err="1"/>
              <a:t>đá</a:t>
            </a:r>
            <a:r>
              <a:rPr lang="en-US" dirty="0"/>
              <a:t>.</a:t>
            </a:r>
          </a:p>
          <a:p>
            <a:pPr marL="171450" indent="-171450">
              <a:buFontTx/>
              <a:buChar char="-"/>
            </a:pPr>
            <a:r>
              <a:rPr lang="en-US" dirty="0" err="1"/>
              <a:t>Bước</a:t>
            </a:r>
            <a:r>
              <a:rPr lang="en-US" dirty="0"/>
              <a:t> 3: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chuyển</a:t>
            </a:r>
            <a:r>
              <a:rPr lang="en-US" dirty="0"/>
              <a:t> </a:t>
            </a:r>
            <a:r>
              <a:rPr lang="en-US" dirty="0" err="1"/>
              <a:t>đến</a:t>
            </a:r>
            <a:r>
              <a:rPr lang="en-US" dirty="0"/>
              <a:t> slide </a:t>
            </a:r>
            <a:r>
              <a:rPr lang="en-US" dirty="0" err="1"/>
              <a:t>nội</a:t>
            </a:r>
            <a:r>
              <a:rPr lang="en-US" dirty="0"/>
              <a:t> dung </a:t>
            </a:r>
            <a:r>
              <a:rPr lang="en-US" dirty="0" err="1"/>
              <a:t>tiếp</a:t>
            </a:r>
            <a:r>
              <a:rPr lang="en-US" dirty="0"/>
              <a:t> </a:t>
            </a:r>
            <a:r>
              <a:rPr lang="en-US" dirty="0" err="1"/>
              <a:t>theo</a:t>
            </a:r>
            <a:r>
              <a:rPr lang="en-US" dirty="0"/>
              <a:t> </a:t>
            </a:r>
            <a:r>
              <a:rPr lang="en-US" dirty="0" err="1"/>
              <a:t>của</a:t>
            </a:r>
            <a:r>
              <a:rPr lang="en-US" dirty="0"/>
              <a:t> </a:t>
            </a:r>
            <a:r>
              <a:rPr lang="en-US" dirty="0" err="1"/>
              <a:t>bài</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4318D753-4609-4CE0-9DE1-B5424DDC798A}" type="slidenum">
              <a:rPr lang="en-US" smtClean="0"/>
              <a:t>30</a:t>
            </a:fld>
            <a:endParaRPr lang="en-US"/>
          </a:p>
        </p:txBody>
      </p:sp>
    </p:spTree>
    <p:extLst>
      <p:ext uri="{BB962C8B-B14F-4D97-AF65-F5344CB8AC3E}">
        <p14:creationId xmlns:p14="http://schemas.microsoft.com/office/powerpoint/2010/main" val="336505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để</a:t>
            </a:r>
            <a:r>
              <a:rPr lang="en-US" dirty="0"/>
              <a:t> quay </a:t>
            </a:r>
            <a:r>
              <a:rPr lang="en-US" dirty="0" err="1"/>
              <a:t>lại</a:t>
            </a:r>
            <a:r>
              <a:rPr lang="en-US" dirty="0"/>
              <a:t> slide 1.</a:t>
            </a:r>
          </a:p>
          <a:p>
            <a:endParaRPr lang="en-US" dirty="0"/>
          </a:p>
        </p:txBody>
      </p:sp>
      <p:sp>
        <p:nvSpPr>
          <p:cNvPr id="4" name="Slide Number Placeholder 3"/>
          <p:cNvSpPr>
            <a:spLocks noGrp="1"/>
          </p:cNvSpPr>
          <p:nvPr>
            <p:ph type="sldNum" sz="quarter" idx="5"/>
          </p:nvPr>
        </p:nvSpPr>
        <p:spPr/>
        <p:txBody>
          <a:bodyPr/>
          <a:lstStyle/>
          <a:p>
            <a:fld id="{4318D753-4609-4CE0-9DE1-B5424DDC798A}" type="slidenum">
              <a:rPr lang="en-US" smtClean="0"/>
              <a:t>31</a:t>
            </a:fld>
            <a:endParaRPr lang="en-US"/>
          </a:p>
        </p:txBody>
      </p:sp>
    </p:spTree>
    <p:extLst>
      <p:ext uri="{BB962C8B-B14F-4D97-AF65-F5344CB8AC3E}">
        <p14:creationId xmlns:p14="http://schemas.microsoft.com/office/powerpoint/2010/main" val="390065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để</a:t>
            </a:r>
            <a:r>
              <a:rPr lang="en-US" dirty="0"/>
              <a:t> quay </a:t>
            </a:r>
            <a:r>
              <a:rPr lang="en-US" dirty="0" err="1"/>
              <a:t>lại</a:t>
            </a:r>
            <a:r>
              <a:rPr lang="en-US" dirty="0"/>
              <a:t> slide 1.</a:t>
            </a:r>
          </a:p>
          <a:p>
            <a:endParaRPr lang="en-US" dirty="0"/>
          </a:p>
        </p:txBody>
      </p:sp>
      <p:sp>
        <p:nvSpPr>
          <p:cNvPr id="4" name="Slide Number Placeholder 3"/>
          <p:cNvSpPr>
            <a:spLocks noGrp="1"/>
          </p:cNvSpPr>
          <p:nvPr>
            <p:ph type="sldNum" sz="quarter" idx="5"/>
          </p:nvPr>
        </p:nvSpPr>
        <p:spPr/>
        <p:txBody>
          <a:bodyPr/>
          <a:lstStyle/>
          <a:p>
            <a:fld id="{4318D753-4609-4CE0-9DE1-B5424DDC798A}" type="slidenum">
              <a:rPr lang="en-US" smtClean="0"/>
              <a:t>32</a:t>
            </a:fld>
            <a:endParaRPr lang="en-US"/>
          </a:p>
        </p:txBody>
      </p:sp>
    </p:spTree>
    <p:extLst>
      <p:ext uri="{BB962C8B-B14F-4D97-AF65-F5344CB8AC3E}">
        <p14:creationId xmlns:p14="http://schemas.microsoft.com/office/powerpoint/2010/main" val="2605178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để</a:t>
            </a:r>
            <a:r>
              <a:rPr lang="en-US" dirty="0"/>
              <a:t> quay </a:t>
            </a:r>
            <a:r>
              <a:rPr lang="en-US" dirty="0" err="1"/>
              <a:t>lại</a:t>
            </a:r>
            <a:r>
              <a:rPr lang="en-US" dirty="0"/>
              <a:t> slide 1.</a:t>
            </a:r>
          </a:p>
        </p:txBody>
      </p:sp>
      <p:sp>
        <p:nvSpPr>
          <p:cNvPr id="4" name="Slide Number Placeholder 3"/>
          <p:cNvSpPr>
            <a:spLocks noGrp="1"/>
          </p:cNvSpPr>
          <p:nvPr>
            <p:ph type="sldNum" sz="quarter" idx="5"/>
          </p:nvPr>
        </p:nvSpPr>
        <p:spPr/>
        <p:txBody>
          <a:bodyPr/>
          <a:lstStyle/>
          <a:p>
            <a:fld id="{4318D753-4609-4CE0-9DE1-B5424DDC798A}" type="slidenum">
              <a:rPr lang="en-US" smtClean="0"/>
              <a:t>33</a:t>
            </a:fld>
            <a:endParaRPr lang="en-US"/>
          </a:p>
        </p:txBody>
      </p:sp>
    </p:spTree>
    <p:extLst>
      <p:ext uri="{BB962C8B-B14F-4D97-AF65-F5344CB8AC3E}">
        <p14:creationId xmlns:p14="http://schemas.microsoft.com/office/powerpoint/2010/main" val="429385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để</a:t>
            </a:r>
            <a:r>
              <a:rPr lang="en-US" dirty="0"/>
              <a:t> quay </a:t>
            </a:r>
            <a:r>
              <a:rPr lang="en-US" dirty="0" err="1"/>
              <a:t>lại</a:t>
            </a:r>
            <a:r>
              <a:rPr lang="en-US" dirty="0"/>
              <a:t> slide 1.</a:t>
            </a:r>
          </a:p>
          <a:p>
            <a:endParaRPr lang="en-US" dirty="0"/>
          </a:p>
        </p:txBody>
      </p:sp>
      <p:sp>
        <p:nvSpPr>
          <p:cNvPr id="4" name="Slide Number Placeholder 3"/>
          <p:cNvSpPr>
            <a:spLocks noGrp="1"/>
          </p:cNvSpPr>
          <p:nvPr>
            <p:ph type="sldNum" sz="quarter" idx="5"/>
          </p:nvPr>
        </p:nvSpPr>
        <p:spPr/>
        <p:txBody>
          <a:bodyPr/>
          <a:lstStyle/>
          <a:p>
            <a:fld id="{4318D753-4609-4CE0-9DE1-B5424DDC798A}" type="slidenum">
              <a:rPr lang="en-US" smtClean="0"/>
              <a:t>34</a:t>
            </a:fld>
            <a:endParaRPr lang="en-US"/>
          </a:p>
        </p:txBody>
      </p:sp>
    </p:spTree>
    <p:extLst>
      <p:ext uri="{BB962C8B-B14F-4D97-AF65-F5344CB8AC3E}">
        <p14:creationId xmlns:p14="http://schemas.microsoft.com/office/powerpoint/2010/main" val="304192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7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2.png"/><Relationship Id="rId9" Type="http://schemas.openxmlformats.org/officeDocument/2006/relationships/image" Target="../media/image113.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3" Type="http://schemas.openxmlformats.org/officeDocument/2006/relationships/image" Target="../media/image33.jpg"/><Relationship Id="rId12" Type="http://schemas.openxmlformats.org/officeDocument/2006/relationships/image" Target="../media/image82.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png"/><Relationship Id="rId18" Type="http://schemas.openxmlformats.org/officeDocument/2006/relationships/image" Target="../media/image40.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40.png"/><Relationship Id="rId2" Type="http://schemas.openxmlformats.org/officeDocument/2006/relationships/image" Target="../media/image3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0.svg"/><Relationship Id="rId15" Type="http://schemas.openxmlformats.org/officeDocument/2006/relationships/image" Target="../media/image4.png"/><Relationship Id="rId10" Type="http://schemas.openxmlformats.org/officeDocument/2006/relationships/image" Target="../media/image36.png"/><Relationship Id="rId9" Type="http://schemas.openxmlformats.org/officeDocument/2006/relationships/image" Target="../media/image340.svg"/><Relationship Id="rId14" Type="http://schemas.openxmlformats.org/officeDocument/2006/relationships/image" Target="../media/image3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72" Type="http://schemas.openxmlformats.org/officeDocument/2006/relationships/image" Target="../media/image9.png"/><Relationship Id="rId12" Type="http://schemas.openxmlformats.org/officeDocument/2006/relationships/image" Target="../media/image7.png"/><Relationship Id="rId71" Type="http://schemas.openxmlformats.org/officeDocument/2006/relationships/image" Target="../media/image70.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34.svg"/><Relationship Id="rId10" Type="http://schemas.openxmlformats.org/officeDocument/2006/relationships/image" Target="../media/image6.png"/><Relationship Id="rId44" Type="http://schemas.openxmlformats.org/officeDocument/2006/relationships/image" Target="../media/image8.png"/><Relationship Id="rId73" Type="http://schemas.openxmlformats.org/officeDocument/2006/relationships/image" Target="../media/image72.svg"/><Relationship Id="rId9" Type="http://schemas.openxmlformats.org/officeDocument/2006/relationships/image" Target="../media/image57.svg"/><Relationship Id="rId43" Type="http://schemas.openxmlformats.org/officeDocument/2006/relationships/image" Target="../media/image63.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51" Type="http://schemas.openxmlformats.org/officeDocument/2006/relationships/image" Target="../media/image94.svg"/><Relationship Id="rId18" Type="http://schemas.openxmlformats.org/officeDocument/2006/relationships/image" Target="../media/image40.svg"/><Relationship Id="rId13" Type="http://schemas.openxmlformats.org/officeDocument/2006/relationships/image" Target="../media/image59.svg"/><Relationship Id="rId2" Type="http://schemas.openxmlformats.org/officeDocument/2006/relationships/image" Target="../media/image42.png"/><Relationship Id="rId54" Type="http://schemas.openxmlformats.org/officeDocument/2006/relationships/image" Target="../media/image43.png"/><Relationship Id="rId1" Type="http://schemas.openxmlformats.org/officeDocument/2006/relationships/slideLayout" Target="../slideLayouts/slideLayout7.xml"/><Relationship Id="rId53" Type="http://schemas.openxmlformats.org/officeDocument/2006/relationships/image" Target="../media/image40.png"/><Relationship Id="rId52" Type="http://schemas.openxmlformats.org/officeDocument/2006/relationships/image" Target="../media/image6.png"/><Relationship Id="rId9" Type="http://schemas.openxmlformats.org/officeDocument/2006/relationships/image" Target="../media/image340.sv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55.svg"/><Relationship Id="rId12" Type="http://schemas.openxmlformats.org/officeDocument/2006/relationships/image" Target="../media/image25.jp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630.svg"/></Relationships>
</file>

<file path=ppt/slides/_rels/slide29.xml.rels><?xml version="1.0" encoding="UTF-8" standalone="yes"?>
<Relationships xmlns="http://schemas.openxmlformats.org/package/2006/relationships"><Relationship Id="rId72" Type="http://schemas.openxmlformats.org/officeDocument/2006/relationships/image" Target="../media/image9.png"/><Relationship Id="rId12" Type="http://schemas.openxmlformats.org/officeDocument/2006/relationships/image" Target="../media/image7.png"/><Relationship Id="rId71" Type="http://schemas.openxmlformats.org/officeDocument/2006/relationships/image" Target="../media/image70.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34.svg"/><Relationship Id="rId10" Type="http://schemas.openxmlformats.org/officeDocument/2006/relationships/image" Target="../media/image6.png"/><Relationship Id="rId44" Type="http://schemas.openxmlformats.org/officeDocument/2006/relationships/image" Target="../media/image8.png"/><Relationship Id="rId73" Type="http://schemas.openxmlformats.org/officeDocument/2006/relationships/image" Target="../media/image72.svg"/><Relationship Id="rId9" Type="http://schemas.openxmlformats.org/officeDocument/2006/relationships/image" Target="../media/image57.svg"/><Relationship Id="rId43" Type="http://schemas.openxmlformats.org/officeDocument/2006/relationships/image" Target="../media/image63.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9" Type="http://schemas.openxmlformats.org/officeDocument/2006/relationships/image" Target="../media/image57.sv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1.png"/><Relationship Id="rId3" Type="http://schemas.openxmlformats.org/officeDocument/2006/relationships/slideLayout" Target="../slideLayouts/slideLayout1.xml"/><Relationship Id="rId21" Type="http://schemas.microsoft.com/office/2007/relationships/hdphoto" Target="../media/hdphoto3.wdp"/><Relationship Id="rId7" Type="http://schemas.openxmlformats.org/officeDocument/2006/relationships/image" Target="../media/image46.png"/><Relationship Id="rId12" Type="http://schemas.microsoft.com/office/2007/relationships/hdphoto" Target="../media/hdphoto2.wdp"/><Relationship Id="rId17" Type="http://schemas.openxmlformats.org/officeDocument/2006/relationships/image" Target="../media/image54.png"/><Relationship Id="rId25" Type="http://schemas.microsoft.com/office/2007/relationships/hdphoto" Target="../media/hdphoto4.wdp"/><Relationship Id="rId2" Type="http://schemas.openxmlformats.org/officeDocument/2006/relationships/audio" Target="../media/media3.mp3"/><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3.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9.png"/><Relationship Id="rId24" Type="http://schemas.openxmlformats.org/officeDocument/2006/relationships/image" Target="../media/image60.png"/><Relationship Id="rId32" Type="http://schemas.openxmlformats.org/officeDocument/2006/relationships/image" Target="../media/image160.svg"/><Relationship Id="rId5" Type="http://schemas.openxmlformats.org/officeDocument/2006/relationships/audio" Target="../media/audio1.wav"/><Relationship Id="rId15" Type="http://schemas.openxmlformats.org/officeDocument/2006/relationships/image" Target="../media/image52.png"/><Relationship Id="rId23" Type="http://schemas.openxmlformats.org/officeDocument/2006/relationships/image" Target="../media/image59.png"/><Relationship Id="rId28" Type="http://schemas.openxmlformats.org/officeDocument/2006/relationships/image" Target="../media/image62.png"/><Relationship Id="rId10" Type="http://schemas.microsoft.com/office/2007/relationships/hdphoto" Target="../media/hdphoto1.wdp"/><Relationship Id="rId19" Type="http://schemas.openxmlformats.org/officeDocument/2006/relationships/image" Target="../media/image56.png"/><Relationship Id="rId31" Type="http://schemas.openxmlformats.org/officeDocument/2006/relationships/image" Target="../media/image64.png"/><Relationship Id="rId4" Type="http://schemas.openxmlformats.org/officeDocument/2006/relationships/notesSlide" Target="../notesSlides/notesSlide2.xml"/><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8.png"/><Relationship Id="rId27" Type="http://schemas.microsoft.com/office/2007/relationships/hdphoto" Target="../media/hdphoto5.wdp"/><Relationship Id="rId30"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slide" Target="slide8.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slide" Target="slide8.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slide" Target="slide8.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slide" Target="slide8.xml"/></Relationships>
</file>

<file path=ppt/slides/_rels/slide35.xml.rels><?xml version="1.0" encoding="UTF-8" standalone="yes"?>
<Relationships xmlns="http://schemas.openxmlformats.org/package/2006/relationships"><Relationship Id="rId72" Type="http://schemas.openxmlformats.org/officeDocument/2006/relationships/image" Target="../media/image9.png"/><Relationship Id="rId71" Type="http://schemas.openxmlformats.org/officeDocument/2006/relationships/image" Target="../media/image70.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7.png"/><Relationship Id="rId44" Type="http://schemas.openxmlformats.org/officeDocument/2006/relationships/image" Target="../media/image8.png"/><Relationship Id="rId73" Type="http://schemas.openxmlformats.org/officeDocument/2006/relationships/image" Target="../media/image72.svg"/><Relationship Id="rId9" Type="http://schemas.openxmlformats.org/officeDocument/2006/relationships/image" Target="../media/image57.svg"/><Relationship Id="rId43" Type="http://schemas.openxmlformats.org/officeDocument/2006/relationships/image" Target="../media/image63.svg"/></Relationships>
</file>

<file path=ppt/slides/_rels/slide36.xml.rels><?xml version="1.0" encoding="UTF-8" standalone="yes"?>
<Relationships xmlns="http://schemas.openxmlformats.org/package/2006/relationships"><Relationship Id="rId18" Type="http://schemas.openxmlformats.org/officeDocument/2006/relationships/image" Target="../media/image40.svg"/><Relationship Id="rId13" Type="http://schemas.openxmlformats.org/officeDocument/2006/relationships/image" Target="../media/image59.svg"/><Relationship Id="rId2" Type="http://schemas.openxmlformats.org/officeDocument/2006/relationships/image" Target="../media/image6.png"/><Relationship Id="rId20" Type="http://schemas.openxmlformats.org/officeDocument/2006/relationships/image" Target="../media/image68.png"/><Relationship Id="rId1" Type="http://schemas.openxmlformats.org/officeDocument/2006/relationships/slideLayout" Target="../slideLayouts/slideLayout7.xml"/><Relationship Id="rId10" Type="http://schemas.openxmlformats.org/officeDocument/2006/relationships/image" Target="../media/image40.png"/><Relationship Id="rId19" Type="http://schemas.openxmlformats.org/officeDocument/2006/relationships/image" Target="../media/image43.png"/><Relationship Id="rId9" Type="http://schemas.openxmlformats.org/officeDocument/2006/relationships/image" Target="../media/image340.svg"/></Relationships>
</file>

<file path=ppt/slides/_rels/slide37.xml.rels><?xml version="1.0" encoding="UTF-8" standalone="yes"?>
<Relationships xmlns="http://schemas.openxmlformats.org/package/2006/relationships"><Relationship Id="rId18" Type="http://schemas.openxmlformats.org/officeDocument/2006/relationships/image" Target="../media/image40.svg"/><Relationship Id="rId13" Type="http://schemas.openxmlformats.org/officeDocument/2006/relationships/image" Target="../media/image59.svg"/><Relationship Id="rId2" Type="http://schemas.openxmlformats.org/officeDocument/2006/relationships/image" Target="../media/image6.png"/><Relationship Id="rId20" Type="http://schemas.openxmlformats.org/officeDocument/2006/relationships/image" Target="../media/image69.png"/><Relationship Id="rId1" Type="http://schemas.openxmlformats.org/officeDocument/2006/relationships/slideLayout" Target="../slideLayouts/slideLayout7.xml"/><Relationship Id="rId10" Type="http://schemas.openxmlformats.org/officeDocument/2006/relationships/image" Target="../media/image40.png"/><Relationship Id="rId19" Type="http://schemas.openxmlformats.org/officeDocument/2006/relationships/image" Target="../media/image43.png"/><Relationship Id="rId9" Type="http://schemas.openxmlformats.org/officeDocument/2006/relationships/image" Target="../media/image340.svg"/></Relationships>
</file>

<file path=ppt/slides/_rels/slide38.xml.rels><?xml version="1.0" encoding="UTF-8" standalone="yes"?>
<Relationships xmlns="http://schemas.openxmlformats.org/package/2006/relationships"><Relationship Id="rId18" Type="http://schemas.openxmlformats.org/officeDocument/2006/relationships/image" Target="../media/image40.svg"/><Relationship Id="rId13" Type="http://schemas.openxmlformats.org/officeDocument/2006/relationships/image" Target="../media/image59.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40.png"/><Relationship Id="rId19" Type="http://schemas.openxmlformats.org/officeDocument/2006/relationships/image" Target="../media/image43.png"/><Relationship Id="rId9" Type="http://schemas.openxmlformats.org/officeDocument/2006/relationships/image" Target="../media/image340.svg"/></Relationships>
</file>

<file path=ppt/slides/_rels/slide39.xml.rels><?xml version="1.0" encoding="UTF-8" standalone="yes"?>
<Relationships xmlns="http://schemas.openxmlformats.org/package/2006/relationships"><Relationship Id="rId18" Type="http://schemas.openxmlformats.org/officeDocument/2006/relationships/image" Target="../media/image40.svg"/><Relationship Id="rId13" Type="http://schemas.openxmlformats.org/officeDocument/2006/relationships/image" Target="../media/image59.svg"/><Relationship Id="rId2" Type="http://schemas.openxmlformats.org/officeDocument/2006/relationships/image" Target="../media/image6.png"/><Relationship Id="rId20" Type="http://schemas.openxmlformats.org/officeDocument/2006/relationships/image" Target="../media/image70.png"/><Relationship Id="rId29" Type="http://schemas.openxmlformats.org/officeDocument/2006/relationships/image" Target="../media/image1370.svg"/><Relationship Id="rId1" Type="http://schemas.openxmlformats.org/officeDocument/2006/relationships/slideLayout" Target="../slideLayouts/slideLayout7.xml"/><Relationship Id="rId28" Type="http://schemas.openxmlformats.org/officeDocument/2006/relationships/image" Target="../media/image71.png"/><Relationship Id="rId10" Type="http://schemas.openxmlformats.org/officeDocument/2006/relationships/image" Target="../media/image40.png"/><Relationship Id="rId19" Type="http://schemas.openxmlformats.org/officeDocument/2006/relationships/image" Target="../media/image43.png"/><Relationship Id="rId9" Type="http://schemas.openxmlformats.org/officeDocument/2006/relationships/image" Target="../media/image340.svg"/><Relationship Id="rId27" Type="http://schemas.openxmlformats.org/officeDocument/2006/relationships/image" Target="../media/image11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57.sv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png"/><Relationship Id="rId18" Type="http://schemas.openxmlformats.org/officeDocument/2006/relationships/image" Target="../media/image40.svg"/><Relationship Id="rId7" Type="http://schemas.openxmlformats.org/officeDocument/2006/relationships/image" Target="../media/image32.svg"/><Relationship Id="rId12" Type="http://schemas.openxmlformats.org/officeDocument/2006/relationships/image" Target="../media/image210.svg"/><Relationship Id="rId17" Type="http://schemas.openxmlformats.org/officeDocument/2006/relationships/image" Target="../media/image40.png"/><Relationship Id="rId2" Type="http://schemas.openxmlformats.org/officeDocument/2006/relationships/image" Target="../media/image3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0.svg"/><Relationship Id="rId15" Type="http://schemas.openxmlformats.org/officeDocument/2006/relationships/image" Target="../media/image4.png"/><Relationship Id="rId10" Type="http://schemas.openxmlformats.org/officeDocument/2006/relationships/image" Target="../media/image36.png"/><Relationship Id="rId9" Type="http://schemas.openxmlformats.org/officeDocument/2006/relationships/image" Target="../media/image340.svg"/><Relationship Id="rId14" Type="http://schemas.openxmlformats.org/officeDocument/2006/relationships/image" Target="../media/image37.sv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4.pn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image" Target="../media/image72.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svg"/><Relationship Id="rId15" Type="http://schemas.openxmlformats.org/officeDocument/2006/relationships/image" Target="../media/image75.png"/><Relationship Id="rId14" Type="http://schemas.openxmlformats.org/officeDocument/2006/relationships/image" Target="../media/image84.sv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4.pn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image" Target="../media/image72.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svg"/><Relationship Id="rId15" Type="http://schemas.openxmlformats.org/officeDocument/2006/relationships/image" Target="../media/image75.png"/><Relationship Id="rId14" Type="http://schemas.openxmlformats.org/officeDocument/2006/relationships/image" Target="../media/image84.sv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7" Type="http://schemas.openxmlformats.org/officeDocument/2006/relationships/image" Target="../media/image210.svg"/><Relationship Id="rId12" Type="http://schemas.openxmlformats.org/officeDocument/2006/relationships/image" Target="../media/image21.png"/><Relationship Id="rId2" Type="http://schemas.openxmlformats.org/officeDocument/2006/relationships/image" Target="../media/image77.png"/><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40.svg"/><Relationship Id="rId5" Type="http://schemas.openxmlformats.org/officeDocument/2006/relationships/image" Target="../media/image108.svg"/><Relationship Id="rId15" Type="http://schemas.openxmlformats.org/officeDocument/2006/relationships/image" Target="../media/image74.png"/><Relationship Id="rId10" Type="http://schemas.openxmlformats.org/officeDocument/2006/relationships/image" Target="../media/image6.png"/><Relationship Id="rId9" Type="http://schemas.openxmlformats.org/officeDocument/2006/relationships/image" Target="../media/image37.svg"/><Relationship Id="rId14"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png"/><Relationship Id="rId18" Type="http://schemas.openxmlformats.org/officeDocument/2006/relationships/image" Target="../media/image400.svg"/><Relationship Id="rId7" Type="http://schemas.openxmlformats.org/officeDocument/2006/relationships/image" Target="../media/image320.svg"/><Relationship Id="rId12" Type="http://schemas.openxmlformats.org/officeDocument/2006/relationships/image" Target="../media/image212.svg"/><Relationship Id="rId17" Type="http://schemas.openxmlformats.org/officeDocument/2006/relationships/image" Target="../media/image40.png"/><Relationship Id="rId2" Type="http://schemas.openxmlformats.org/officeDocument/2006/relationships/image" Target="../media/image3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00.svg"/><Relationship Id="rId15" Type="http://schemas.openxmlformats.org/officeDocument/2006/relationships/image" Target="../media/image4.png"/><Relationship Id="rId10" Type="http://schemas.openxmlformats.org/officeDocument/2006/relationships/image" Target="../media/image36.png"/><Relationship Id="rId9" Type="http://schemas.openxmlformats.org/officeDocument/2006/relationships/image" Target="../media/image341.svg"/><Relationship Id="rId14" Type="http://schemas.openxmlformats.org/officeDocument/2006/relationships/image" Target="../media/image370.svg"/></Relationships>
</file>

<file path=ppt/slides/_rels/slide45.xml.rels><?xml version="1.0" encoding="UTF-8" standalone="yes"?>
<Relationships xmlns="http://schemas.openxmlformats.org/package/2006/relationships"><Relationship Id="rId13" Type="http://schemas.openxmlformats.org/officeDocument/2006/relationships/image" Target="../media/image4.png"/><Relationship Id="rId12" Type="http://schemas.openxmlformats.org/officeDocument/2006/relationships/image" Target="../media/image3.png"/><Relationship Id="rId17" Type="http://schemas.openxmlformats.org/officeDocument/2006/relationships/image" Target="../media/image101.svg"/><Relationship Id="rId2" Type="http://schemas.openxmlformats.org/officeDocument/2006/relationships/image" Target="../media/image1.png"/><Relationship Id="rId16" Type="http://schemas.openxmlformats.org/officeDocument/2006/relationships/image" Target="../media/image81.png"/><Relationship Id="rId1" Type="http://schemas.openxmlformats.org/officeDocument/2006/relationships/slideLayout" Target="../slideLayouts/slideLayout7.xml"/><Relationship Id="rId11" Type="http://schemas.openxmlformats.org/officeDocument/2006/relationships/image" Target="../media/image79.png"/><Relationship Id="rId15" Type="http://schemas.openxmlformats.org/officeDocument/2006/relationships/image" Target="../media/image87.svg"/><Relationship Id="rId10" Type="http://schemas.openxmlformats.org/officeDocument/2006/relationships/image" Target="../media/image2.png"/><Relationship Id="rId9" Type="http://schemas.openxmlformats.org/officeDocument/2006/relationships/image" Target="../media/image113.sv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9" Type="http://schemas.openxmlformats.org/officeDocument/2006/relationships/image" Target="../media/image57.sv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22.png"/><Relationship Id="rId1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fif"/><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67058">
            <a:off x="3397491" y="-2162515"/>
            <a:ext cx="11587595" cy="13376733"/>
          </a:xfrm>
          <a:prstGeom prst="rect">
            <a:avLst/>
          </a:prstGeom>
        </p:spPr>
      </p:pic>
      <p:pic>
        <p:nvPicPr>
          <p:cNvPr id="11" name="Picture 11"/>
          <p:cNvPicPr>
            <a:picLocks noChangeAspect="1"/>
          </p:cNvPicPr>
          <p:nvPr/>
        </p:nvPicPr>
        <p:blipFill>
          <a:blip r:embed="rId10"/>
          <a:srcRect/>
          <a:stretch>
            <a:fillRect/>
          </a:stretch>
        </p:blipFill>
        <p:spPr>
          <a:xfrm>
            <a:off x="14483702" y="6003764"/>
            <a:ext cx="3164240" cy="4283236"/>
          </a:xfrm>
          <a:prstGeom prst="rect">
            <a:avLst/>
          </a:prstGeom>
        </p:spPr>
      </p:pic>
      <p:pic>
        <p:nvPicPr>
          <p:cNvPr id="13" name="Picture 13"/>
          <p:cNvPicPr>
            <a:picLocks noChangeAspect="1"/>
          </p:cNvPicPr>
          <p:nvPr/>
        </p:nvPicPr>
        <p:blipFill>
          <a:blip r:embed="rId11"/>
          <a:srcRect/>
          <a:stretch>
            <a:fillRect/>
          </a:stretch>
        </p:blipFill>
        <p:spPr>
          <a:xfrm rot="-899334">
            <a:off x="242322" y="516410"/>
            <a:ext cx="3422722" cy="2507144"/>
          </a:xfrm>
          <a:prstGeom prst="rect">
            <a:avLst/>
          </a:prstGeom>
        </p:spPr>
      </p:pic>
      <p:pic>
        <p:nvPicPr>
          <p:cNvPr id="14" name="Picture 14"/>
          <p:cNvPicPr>
            <a:picLocks noChangeAspect="1"/>
          </p:cNvPicPr>
          <p:nvPr/>
        </p:nvPicPr>
        <p:blipFill>
          <a:blip r:embed="rId12"/>
          <a:srcRect/>
          <a:stretch>
            <a:fillRect/>
          </a:stretch>
        </p:blipFill>
        <p:spPr>
          <a:xfrm rot="906419">
            <a:off x="280819" y="7539421"/>
            <a:ext cx="2416647" cy="2475438"/>
          </a:xfrm>
          <a:prstGeom prst="rect">
            <a:avLst/>
          </a:prstGeom>
        </p:spPr>
      </p:pic>
      <p:sp>
        <p:nvSpPr>
          <p:cNvPr id="16" name="TextBox 16"/>
          <p:cNvSpPr txBox="1"/>
          <p:nvPr/>
        </p:nvSpPr>
        <p:spPr>
          <a:xfrm>
            <a:off x="2647519" y="2032861"/>
            <a:ext cx="13087537" cy="4985980"/>
          </a:xfrm>
          <a:prstGeom prst="rect">
            <a:avLst/>
          </a:prstGeom>
        </p:spPr>
        <p:txBody>
          <a:bodyPr wrap="square" lIns="0" tIns="0" rIns="0" bIns="0" rtlCol="0" anchor="t">
            <a:spAutoFit/>
          </a:bodyPr>
          <a:lstStyle/>
          <a:p>
            <a:pPr algn="ctr">
              <a:lnSpc>
                <a:spcPct val="150000"/>
              </a:lnSpc>
            </a:pPr>
            <a:r>
              <a:rPr lang="en-US" sz="7200" b="1" dirty="0" smtClean="0">
                <a:solidFill>
                  <a:srgbClr val="276493"/>
                </a:solidFill>
                <a:latin typeface="Arial" panose="020B0604020202020204" pitchFamily="34" charset="0"/>
                <a:cs typeface="Arial" panose="020B0604020202020204" pitchFamily="34" charset="0"/>
              </a:rPr>
              <a:t>NHIỆT LIỆT CHÀO MỪNG QUÝ THẦY CÔ VÀ CÁC EM HỌC SINH!!</a:t>
            </a:r>
            <a:endParaRPr lang="en-US" sz="7200" b="1" dirty="0">
              <a:solidFill>
                <a:srgbClr val="276493"/>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1" y="1143805"/>
            <a:ext cx="11829878" cy="1384995"/>
          </a:xfrm>
          <a:prstGeom prst="rect">
            <a:avLst/>
          </a:prstGeom>
        </p:spPr>
        <p:txBody>
          <a:bodyPr lIns="0" tIns="0" rIns="0" bIns="0" rtlCol="0" anchor="t">
            <a:spAutoFit/>
          </a:bodyPr>
          <a:lstStyle/>
          <a:p>
            <a:pPr algn="ctr">
              <a:lnSpc>
                <a:spcPts val="10800"/>
              </a:lnSpc>
            </a:pPr>
            <a:r>
              <a:rPr lang="en-US" sz="6600" b="1" dirty="0">
                <a:solidFill>
                  <a:schemeClr val="accent1">
                    <a:lumMod val="75000"/>
                  </a:schemeClr>
                </a:solidFill>
                <a:latin typeface="Arial" panose="020B0604020202020204" pitchFamily="34" charset="0"/>
                <a:cs typeface="Arial" panose="020B0604020202020204" pitchFamily="34" charset="0"/>
              </a:rPr>
              <a:t>NỘI DUNG BÀI HỌC</a:t>
            </a:r>
          </a:p>
        </p:txBody>
      </p:sp>
      <p:sp>
        <p:nvSpPr>
          <p:cNvPr id="3" name="AutoShape 3"/>
          <p:cNvSpPr/>
          <p:nvPr/>
        </p:nvSpPr>
        <p:spPr>
          <a:xfrm>
            <a:off x="0" y="7689175"/>
            <a:ext cx="18288000" cy="2597828"/>
          </a:xfrm>
          <a:prstGeom prst="rect">
            <a:avLst/>
          </a:prstGeom>
          <a:solidFill>
            <a:srgbClr val="99B83C"/>
          </a:solidFill>
        </p:spPr>
      </p:sp>
      <p:grpSp>
        <p:nvGrpSpPr>
          <p:cNvPr id="4" name="Group 4"/>
          <p:cNvGrpSpPr/>
          <p:nvPr/>
        </p:nvGrpSpPr>
        <p:grpSpPr>
          <a:xfrm>
            <a:off x="152400" y="3143309"/>
            <a:ext cx="7027878" cy="2526381"/>
            <a:chOff x="-365760" y="-2305055"/>
            <a:chExt cx="7793917" cy="3368509"/>
          </a:xfrm>
        </p:grpSpPr>
        <p:sp>
          <p:nvSpPr>
            <p:cNvPr id="5" name="TextBox 5"/>
            <p:cNvSpPr txBox="1"/>
            <p:nvPr/>
          </p:nvSpPr>
          <p:spPr>
            <a:xfrm>
              <a:off x="-365760" y="-1399272"/>
              <a:ext cx="7793917" cy="2462726"/>
            </a:xfrm>
            <a:prstGeom prst="rect">
              <a:avLst/>
            </a:prstGeom>
          </p:spPr>
          <p:txBody>
            <a:bodyPr wrap="square" lIns="0" tIns="0" rIns="0" bIns="0" rtlCol="0" anchor="t">
              <a:spAutoFit/>
            </a:bodyPr>
            <a:lstStyle/>
            <a:p>
              <a:pPr algn="just">
                <a:lnSpc>
                  <a:spcPct val="150000"/>
                </a:lnSpc>
              </a:pPr>
              <a:r>
                <a:rPr lang="en-US" sz="4001" b="1" dirty="0" smtClean="0">
                  <a:solidFill>
                    <a:srgbClr val="000000"/>
                  </a:solidFill>
                  <a:latin typeface="Arial" panose="020B0604020202020204" pitchFamily="34" charset="0"/>
                  <a:cs typeface="Arial" panose="020B0604020202020204" pitchFamily="34" charset="0"/>
                </a:rPr>
                <a:t>ĐỌC VÀ </a:t>
              </a:r>
              <a:r>
                <a:rPr lang="en-US" sz="4001" b="1" dirty="0">
                  <a:solidFill>
                    <a:srgbClr val="000000"/>
                  </a:solidFill>
                  <a:latin typeface="Arial" panose="020B0604020202020204" pitchFamily="34" charset="0"/>
                  <a:cs typeface="Arial" panose="020B0604020202020204" pitchFamily="34" charset="0"/>
                </a:rPr>
                <a:t>TÌM HIỂU CHUNG</a:t>
              </a:r>
            </a:p>
          </p:txBody>
        </p:sp>
        <p:sp>
          <p:nvSpPr>
            <p:cNvPr id="6" name="TextBox 6"/>
            <p:cNvSpPr txBox="1"/>
            <p:nvPr/>
          </p:nvSpPr>
          <p:spPr>
            <a:xfrm>
              <a:off x="135864" y="-2305055"/>
              <a:ext cx="6751384" cy="718145"/>
            </a:xfrm>
            <a:prstGeom prst="rect">
              <a:avLst/>
            </a:prstGeom>
          </p:spPr>
          <p:txBody>
            <a:bodyPr lIns="0" tIns="0" rIns="0" bIns="0" rtlCol="0" anchor="t">
              <a:spAutoFit/>
            </a:bodyPr>
            <a:lstStyle/>
            <a:p>
              <a:pPr>
                <a:lnSpc>
                  <a:spcPts val="4160"/>
                </a:lnSpc>
              </a:pPr>
              <a:r>
                <a:rPr lang="en-US" sz="5400" b="1" dirty="0">
                  <a:solidFill>
                    <a:srgbClr val="C00000"/>
                  </a:solidFill>
                  <a:latin typeface="Arial" panose="020B0604020202020204" pitchFamily="34" charset="0"/>
                  <a:cs typeface="Arial" panose="020B0604020202020204" pitchFamily="34" charset="0"/>
                </a:rPr>
                <a:t>I.</a:t>
              </a:r>
            </a:p>
          </p:txBody>
        </p:sp>
      </p:grpSp>
      <p:grpSp>
        <p:nvGrpSpPr>
          <p:cNvPr id="7" name="Group 7"/>
          <p:cNvGrpSpPr/>
          <p:nvPr/>
        </p:nvGrpSpPr>
        <p:grpSpPr>
          <a:xfrm>
            <a:off x="7991653" y="3034804"/>
            <a:ext cx="5203838" cy="1642754"/>
            <a:chOff x="-43651" y="-2262027"/>
            <a:chExt cx="6938450" cy="2190340"/>
          </a:xfrm>
        </p:grpSpPr>
        <p:sp>
          <p:nvSpPr>
            <p:cNvPr id="8" name="TextBox 8"/>
            <p:cNvSpPr txBox="1"/>
            <p:nvPr/>
          </p:nvSpPr>
          <p:spPr>
            <a:xfrm>
              <a:off x="3584" y="-1303052"/>
              <a:ext cx="6891215" cy="1231365"/>
            </a:xfrm>
            <a:prstGeom prst="rect">
              <a:avLst/>
            </a:prstGeom>
          </p:spPr>
          <p:txBody>
            <a:bodyPr wrap="square" lIns="0" tIns="0" rIns="0" bIns="0" rtlCol="0" anchor="t">
              <a:spAutoFit/>
            </a:bodyPr>
            <a:lstStyle/>
            <a:p>
              <a:pPr algn="just">
                <a:lnSpc>
                  <a:spcPct val="150000"/>
                </a:lnSpc>
              </a:pPr>
              <a:r>
                <a:rPr lang="en-US" sz="4001" b="1" dirty="0" smtClean="0">
                  <a:solidFill>
                    <a:srgbClr val="000000"/>
                  </a:solidFill>
                  <a:latin typeface="Arial" panose="020B0604020202020204" pitchFamily="34" charset="0"/>
                  <a:cs typeface="Arial" panose="020B0604020202020204" pitchFamily="34" charset="0"/>
                </a:rPr>
                <a:t>TÌM HIỀU CHI TIẾT </a:t>
              </a:r>
              <a:endParaRPr lang="en-US" sz="4001" b="1"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43651" y="-2262027"/>
              <a:ext cx="6751382" cy="718146"/>
            </a:xfrm>
            <a:prstGeom prst="rect">
              <a:avLst/>
            </a:prstGeom>
          </p:spPr>
          <p:txBody>
            <a:bodyPr lIns="0" tIns="0" rIns="0" bIns="0" rtlCol="0" anchor="t">
              <a:spAutoFit/>
            </a:bodyPr>
            <a:lstStyle/>
            <a:p>
              <a:pPr>
                <a:lnSpc>
                  <a:spcPts val="4160"/>
                </a:lnSpc>
              </a:pPr>
              <a:r>
                <a:rPr lang="en-US" sz="5400" b="1" dirty="0">
                  <a:solidFill>
                    <a:schemeClr val="accent6">
                      <a:lumMod val="75000"/>
                    </a:schemeClr>
                  </a:solidFill>
                  <a:latin typeface="Arial" panose="020B0604020202020204" pitchFamily="34" charset="0"/>
                  <a:cs typeface="Arial" panose="020B0604020202020204" pitchFamily="34" charset="0"/>
                </a:rPr>
                <a:t>II.</a:t>
              </a:r>
            </a:p>
          </p:txBody>
        </p:sp>
      </p:grpSp>
      <p:sp>
        <p:nvSpPr>
          <p:cNvPr id="10" name="AutoShape 10"/>
          <p:cNvSpPr/>
          <p:nvPr/>
        </p:nvSpPr>
        <p:spPr>
          <a:xfrm rot="5400000" flipV="1">
            <a:off x="6031124" y="4798561"/>
            <a:ext cx="3184764" cy="19145"/>
          </a:xfrm>
          <a:prstGeom prst="line">
            <a:avLst/>
          </a:prstGeom>
          <a:ln w="9525" cap="flat">
            <a:solidFill>
              <a:srgbClr val="000000"/>
            </a:solidFill>
            <a:prstDash val="solid"/>
            <a:headEnd type="none" w="sm" len="sm"/>
            <a:tailEnd type="none" w="sm" len="sm"/>
          </a:ln>
        </p:spPr>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15435" y="4414514"/>
            <a:ext cx="3059216" cy="478002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80339" y="6435061"/>
            <a:ext cx="3059216" cy="478002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565" y="1028702"/>
            <a:ext cx="2160527" cy="2267729"/>
          </a:xfrm>
          <a:prstGeom prst="rect">
            <a:avLst/>
          </a:prstGeom>
        </p:spPr>
      </p:pic>
      <p:grpSp>
        <p:nvGrpSpPr>
          <p:cNvPr id="15" name="Group 4"/>
          <p:cNvGrpSpPr/>
          <p:nvPr/>
        </p:nvGrpSpPr>
        <p:grpSpPr>
          <a:xfrm>
            <a:off x="367425" y="5224744"/>
            <a:ext cx="6057579" cy="1605718"/>
            <a:chOff x="-648616" y="-2308866"/>
            <a:chExt cx="8076773" cy="2140958"/>
          </a:xfrm>
        </p:grpSpPr>
        <p:sp>
          <p:nvSpPr>
            <p:cNvPr id="16" name="TextBox 5"/>
            <p:cNvSpPr txBox="1"/>
            <p:nvPr/>
          </p:nvSpPr>
          <p:spPr>
            <a:xfrm>
              <a:off x="-365760" y="-1399272"/>
              <a:ext cx="7793917" cy="1231364"/>
            </a:xfrm>
            <a:prstGeom prst="rect">
              <a:avLst/>
            </a:prstGeom>
          </p:spPr>
          <p:txBody>
            <a:bodyPr wrap="square" lIns="0" tIns="0" rIns="0" bIns="0" rtlCol="0" anchor="t">
              <a:spAutoFit/>
            </a:bodyPr>
            <a:lstStyle/>
            <a:p>
              <a:pPr algn="just">
                <a:lnSpc>
                  <a:spcPct val="150000"/>
                </a:lnSpc>
              </a:pPr>
              <a:r>
                <a:rPr lang="en-US" sz="4001" b="1" dirty="0">
                  <a:solidFill>
                    <a:srgbClr val="000000"/>
                  </a:solidFill>
                  <a:latin typeface="Arial" panose="020B0604020202020204" pitchFamily="34" charset="0"/>
                  <a:cs typeface="Arial" panose="020B0604020202020204" pitchFamily="34" charset="0"/>
                </a:rPr>
                <a:t>TỔNG KẾT</a:t>
              </a:r>
            </a:p>
          </p:txBody>
        </p:sp>
        <p:sp>
          <p:nvSpPr>
            <p:cNvPr id="17" name="TextBox 6"/>
            <p:cNvSpPr txBox="1"/>
            <p:nvPr/>
          </p:nvSpPr>
          <p:spPr>
            <a:xfrm>
              <a:off x="-648616" y="-2308866"/>
              <a:ext cx="6751384" cy="718145"/>
            </a:xfrm>
            <a:prstGeom prst="rect">
              <a:avLst/>
            </a:prstGeom>
          </p:spPr>
          <p:txBody>
            <a:bodyPr lIns="0" tIns="0" rIns="0" bIns="0" rtlCol="0" anchor="t">
              <a:spAutoFit/>
            </a:bodyPr>
            <a:lstStyle/>
            <a:p>
              <a:pPr>
                <a:lnSpc>
                  <a:spcPts val="4160"/>
                </a:lnSpc>
              </a:pPr>
              <a:r>
                <a:rPr lang="en-US" sz="5400" b="1" dirty="0">
                  <a:solidFill>
                    <a:srgbClr val="C00000"/>
                  </a:solidFill>
                  <a:latin typeface="Arial" panose="020B0604020202020204" pitchFamily="34" charset="0"/>
                  <a:cs typeface="Arial" panose="020B0604020202020204" pitchFamily="34" charset="0"/>
                </a:rPr>
                <a:t>III.</a:t>
              </a:r>
            </a:p>
          </p:txBody>
        </p:sp>
      </p:grpSp>
      <p:grpSp>
        <p:nvGrpSpPr>
          <p:cNvPr id="21" name="Group 7"/>
          <p:cNvGrpSpPr/>
          <p:nvPr/>
        </p:nvGrpSpPr>
        <p:grpSpPr>
          <a:xfrm>
            <a:off x="8012983" y="5050046"/>
            <a:ext cx="6658766" cy="2566275"/>
            <a:chOff x="-43651" y="-2262027"/>
            <a:chExt cx="7881534" cy="3421702"/>
          </a:xfrm>
        </p:grpSpPr>
        <p:sp>
          <p:nvSpPr>
            <p:cNvPr id="22" name="TextBox 8"/>
            <p:cNvSpPr txBox="1"/>
            <p:nvPr/>
          </p:nvSpPr>
          <p:spPr>
            <a:xfrm>
              <a:off x="3581" y="-1303052"/>
              <a:ext cx="7834302" cy="2462727"/>
            </a:xfrm>
            <a:prstGeom prst="rect">
              <a:avLst/>
            </a:prstGeom>
          </p:spPr>
          <p:txBody>
            <a:bodyPr wrap="square" lIns="0" tIns="0" rIns="0" bIns="0" rtlCol="0" anchor="t">
              <a:spAutoFit/>
            </a:bodyPr>
            <a:lstStyle/>
            <a:p>
              <a:pPr algn="just">
                <a:lnSpc>
                  <a:spcPct val="150000"/>
                </a:lnSpc>
              </a:pPr>
              <a:r>
                <a:rPr lang="en-US" sz="4001" b="1" dirty="0">
                  <a:solidFill>
                    <a:srgbClr val="000000"/>
                  </a:solidFill>
                  <a:latin typeface="Arial" panose="020B0604020202020204" pitchFamily="34" charset="0"/>
                  <a:cs typeface="Arial" panose="020B0604020202020204" pitchFamily="34" charset="0"/>
                </a:rPr>
                <a:t>LUYỆN </a:t>
              </a:r>
              <a:r>
                <a:rPr lang="en-US" sz="4001" b="1" dirty="0" smtClean="0">
                  <a:solidFill>
                    <a:srgbClr val="000000"/>
                  </a:solidFill>
                  <a:latin typeface="Arial" panose="020B0604020202020204" pitchFamily="34" charset="0"/>
                  <a:cs typeface="Arial" panose="020B0604020202020204" pitchFamily="34" charset="0"/>
                </a:rPr>
                <a:t>TẬP - </a:t>
              </a:r>
              <a:r>
                <a:rPr lang="en-US" sz="4001" b="1" dirty="0">
                  <a:solidFill>
                    <a:srgbClr val="000000"/>
                  </a:solidFill>
                  <a:latin typeface="Arial" panose="020B0604020202020204" pitchFamily="34" charset="0"/>
                  <a:cs typeface="Arial" panose="020B0604020202020204" pitchFamily="34" charset="0"/>
                </a:rPr>
                <a:t>VẬN DỤNG </a:t>
              </a:r>
            </a:p>
          </p:txBody>
        </p:sp>
        <p:sp>
          <p:nvSpPr>
            <p:cNvPr id="23" name="TextBox 9"/>
            <p:cNvSpPr txBox="1"/>
            <p:nvPr/>
          </p:nvSpPr>
          <p:spPr>
            <a:xfrm>
              <a:off x="-43651" y="-2262027"/>
              <a:ext cx="6751382" cy="718146"/>
            </a:xfrm>
            <a:prstGeom prst="rect">
              <a:avLst/>
            </a:prstGeom>
          </p:spPr>
          <p:txBody>
            <a:bodyPr lIns="0" tIns="0" rIns="0" bIns="0" rtlCol="0" anchor="t">
              <a:spAutoFit/>
            </a:bodyPr>
            <a:lstStyle/>
            <a:p>
              <a:pPr>
                <a:lnSpc>
                  <a:spcPts val="4160"/>
                </a:lnSpc>
              </a:pPr>
              <a:r>
                <a:rPr lang="en-US" sz="5400" b="1" dirty="0">
                  <a:solidFill>
                    <a:schemeClr val="accent6">
                      <a:lumMod val="75000"/>
                    </a:schemeClr>
                  </a:solidFill>
                  <a:latin typeface="Arial" panose="020B0604020202020204" pitchFamily="34" charset="0"/>
                  <a:cs typeface="Arial" panose="020B0604020202020204" pitchFamily="34" charset="0"/>
                </a:rPr>
                <a:t>IV. </a:t>
              </a:r>
            </a:p>
          </p:txBody>
        </p:sp>
      </p:grpSp>
    </p:spTree>
    <p:extLst>
      <p:ext uri="{BB962C8B-B14F-4D97-AF65-F5344CB8AC3E}">
        <p14:creationId xmlns:p14="http://schemas.microsoft.com/office/powerpoint/2010/main" val="296214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ppt_x</p:attrName>
                                        </p:attrNameLst>
                                      </p:cBhvr>
                                      <p:tavLst>
                                        <p:tav tm="0">
                                          <p:val>
                                            <p:strVal val="#ppt_x-#ppt_w/2"/>
                                          </p:val>
                                        </p:tav>
                                        <p:tav tm="100000">
                                          <p:val>
                                            <p:strVal val="#ppt_x"/>
                                          </p:val>
                                        </p:tav>
                                      </p:tavLst>
                                    </p:anim>
                                    <p:anim calcmode="lin" valueType="num">
                                      <p:cBhvr>
                                        <p:cTn id="24" dur="500" fill="hold"/>
                                        <p:tgtEl>
                                          <p:spTgt spid="15"/>
                                        </p:tgtEl>
                                        <p:attrNameLst>
                                          <p:attrName>ppt_y</p:attrName>
                                        </p:attrNameLst>
                                      </p:cBhvr>
                                      <p:tavLst>
                                        <p:tav tm="0">
                                          <p:val>
                                            <p:strVal val="#ppt_y"/>
                                          </p:val>
                                        </p:tav>
                                        <p:tav tm="100000">
                                          <p:val>
                                            <p:strVal val="#ppt_y"/>
                                          </p:val>
                                        </p:tav>
                                      </p:tavLst>
                                    </p:anim>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ppt_x</p:attrName>
                                        </p:attrNameLst>
                                      </p:cBhvr>
                                      <p:tavLst>
                                        <p:tav tm="0">
                                          <p:val>
                                            <p:strVal val="#ppt_x-#ppt_w/2"/>
                                          </p:val>
                                        </p:tav>
                                        <p:tav tm="100000">
                                          <p:val>
                                            <p:strVal val="#ppt_x"/>
                                          </p:val>
                                        </p:tav>
                                      </p:tavLst>
                                    </p:anim>
                                    <p:anim calcmode="lin" valueType="num">
                                      <p:cBhvr>
                                        <p:cTn id="32" dur="500" fill="hold"/>
                                        <p:tgtEl>
                                          <p:spTgt spid="21"/>
                                        </p:tgtEl>
                                        <p:attrNameLst>
                                          <p:attrName>ppt_y</p:attrName>
                                        </p:attrNameLst>
                                      </p:cBhvr>
                                      <p:tavLst>
                                        <p:tav tm="0">
                                          <p:val>
                                            <p:strVal val="#ppt_y"/>
                                          </p:val>
                                        </p:tav>
                                        <p:tav tm="100000">
                                          <p:val>
                                            <p:strVal val="#ppt_y"/>
                                          </p:val>
                                        </p:tav>
                                      </p:tavLst>
                                    </p:anim>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2455" y="3429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 y="4914900"/>
            <a:ext cx="3009059" cy="5726583"/>
          </a:xfrm>
          <a:prstGeom prst="rect">
            <a:avLst/>
          </a:prstGeom>
        </p:spPr>
      </p:pic>
      <p:sp>
        <p:nvSpPr>
          <p:cNvPr id="6" name="TextBox 6"/>
          <p:cNvSpPr txBox="1"/>
          <p:nvPr/>
        </p:nvSpPr>
        <p:spPr>
          <a:xfrm>
            <a:off x="1524000" y="978958"/>
            <a:ext cx="15779055" cy="1384995"/>
          </a:xfrm>
          <a:prstGeom prst="rect">
            <a:avLst/>
          </a:prstGeom>
        </p:spPr>
        <p:txBody>
          <a:bodyPr wrap="square" lIns="0" tIns="0" rIns="0" bIns="0" rtlCol="0" anchor="t">
            <a:spAutoFit/>
          </a:bodyPr>
          <a:lstStyle/>
          <a:p>
            <a:pPr algn="ctr">
              <a:lnSpc>
                <a:spcPts val="10800"/>
              </a:lnSpc>
            </a:pPr>
            <a:r>
              <a:rPr lang="en-US" sz="9000" b="1" spc="135" dirty="0">
                <a:solidFill>
                  <a:srgbClr val="C00000"/>
                </a:solidFill>
                <a:latin typeface="Arial" panose="020B0604020202020204" pitchFamily="34" charset="0"/>
                <a:cs typeface="Arial" panose="020B0604020202020204" pitchFamily="34" charset="0"/>
              </a:rPr>
              <a:t>I. </a:t>
            </a:r>
            <a:r>
              <a:rPr lang="en-US" sz="9000" b="1" spc="135" dirty="0" smtClean="0">
                <a:solidFill>
                  <a:srgbClr val="C00000"/>
                </a:solidFill>
                <a:latin typeface="Arial" panose="020B0604020202020204" pitchFamily="34" charset="0"/>
                <a:cs typeface="Arial" panose="020B0604020202020204" pitchFamily="34" charset="0"/>
              </a:rPr>
              <a:t>ĐỌC VÀ </a:t>
            </a:r>
            <a:r>
              <a:rPr lang="en-US" sz="9000" b="1" spc="135" dirty="0">
                <a:solidFill>
                  <a:srgbClr val="C00000"/>
                </a:solidFill>
                <a:latin typeface="Arial" panose="020B0604020202020204" pitchFamily="34" charset="0"/>
                <a:cs typeface="Arial" panose="020B0604020202020204" pitchFamily="34" charset="0"/>
              </a:rPr>
              <a:t>TÌM HIỂU CHUNG</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998898" y="5529565"/>
            <a:ext cx="2984055" cy="3696464"/>
          </a:xfrm>
          <a:prstGeom prst="rect">
            <a:avLst/>
          </a:prstGeom>
        </p:spPr>
      </p:pic>
      <p:sp>
        <p:nvSpPr>
          <p:cNvPr id="8" name="TextBox 7"/>
          <p:cNvSpPr txBox="1"/>
          <p:nvPr/>
        </p:nvSpPr>
        <p:spPr>
          <a:xfrm>
            <a:off x="2667000" y="2623763"/>
            <a:ext cx="9246198" cy="1107996"/>
          </a:xfrm>
          <a:prstGeom prst="rect">
            <a:avLst/>
          </a:prstGeom>
          <a:noFill/>
        </p:spPr>
        <p:txBody>
          <a:bodyPr wrap="square" rtlCol="0">
            <a:spAutoFit/>
          </a:bodyPr>
          <a:lstStyle/>
          <a:p>
            <a:r>
              <a:rPr lang="en-US" sz="6600" b="1" dirty="0">
                <a:solidFill>
                  <a:srgbClr val="C00000"/>
                </a:solidFill>
                <a:latin typeface="Arial" panose="020B0604020202020204" pitchFamily="34" charset="0"/>
                <a:cs typeface="Arial" panose="020B0604020202020204" pitchFamily="34" charset="0"/>
              </a:rPr>
              <a:t>1. </a:t>
            </a:r>
            <a:r>
              <a:rPr lang="en-US" sz="6600" b="1" dirty="0" err="1" smtClean="0">
                <a:solidFill>
                  <a:srgbClr val="C00000"/>
                </a:solidFill>
                <a:latin typeface="Arial" panose="020B0604020202020204" pitchFamily="34" charset="0"/>
                <a:cs typeface="Arial" panose="020B0604020202020204" pitchFamily="34" charset="0"/>
              </a:rPr>
              <a:t>Đọc</a:t>
            </a:r>
            <a:endParaRPr lang="en-US" sz="6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90173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874"/>
            <a:ext cx="18288000" cy="3076731"/>
          </a:xfrm>
          <a:prstGeom prst="rect">
            <a:avLst/>
          </a:prstGeom>
          <a:solidFill>
            <a:srgbClr val="99D9D9"/>
          </a:solidFill>
        </p:spPr>
      </p:sp>
      <p:sp>
        <p:nvSpPr>
          <p:cNvPr id="20" name="TextBox 19"/>
          <p:cNvSpPr txBox="1"/>
          <p:nvPr/>
        </p:nvSpPr>
        <p:spPr>
          <a:xfrm>
            <a:off x="4343400" y="684551"/>
            <a:ext cx="8410239" cy="2262158"/>
          </a:xfrm>
          <a:prstGeom prst="rect">
            <a:avLst/>
          </a:prstGeom>
          <a:noFill/>
        </p:spPr>
        <p:txBody>
          <a:bodyPr wrap="square" rtlCol="0">
            <a:spAutoFit/>
          </a:bodyPr>
          <a:lstStyle/>
          <a:p>
            <a:pPr algn="just">
              <a:lnSpc>
                <a:spcPct val="150000"/>
              </a:lnSpc>
            </a:pPr>
            <a:r>
              <a:rPr lang="en-US" sz="5400" b="1" dirty="0">
                <a:solidFill>
                  <a:srgbClr val="C00000"/>
                </a:solidFill>
                <a:latin typeface="Times New Roman" panose="02020603050405020304" pitchFamily="18" charset="0"/>
                <a:cs typeface="Times New Roman" panose="02020603050405020304" pitchFamily="18" charset="0"/>
              </a:rPr>
              <a:t>GẶP LÁ CƠM NẾP </a:t>
            </a:r>
          </a:p>
          <a:p>
            <a:pPr algn="r">
              <a:lnSpc>
                <a:spcPct val="150000"/>
              </a:lnSpc>
            </a:pPr>
            <a:r>
              <a:rPr lang="en-US" sz="4000" b="1" i="1" dirty="0">
                <a:solidFill>
                  <a:srgbClr val="C00000"/>
                </a:solidFill>
                <a:latin typeface="Times New Roman" panose="02020603050405020304" pitchFamily="18" charset="0"/>
                <a:cs typeface="Times New Roman" panose="02020603050405020304" pitchFamily="18" charset="0"/>
              </a:rPr>
              <a:t>- THANH THẢO - </a:t>
            </a:r>
          </a:p>
        </p:txBody>
      </p:sp>
      <p:sp>
        <p:nvSpPr>
          <p:cNvPr id="22" name="TextBox 21"/>
          <p:cNvSpPr txBox="1"/>
          <p:nvPr/>
        </p:nvSpPr>
        <p:spPr>
          <a:xfrm>
            <a:off x="762000" y="3543300"/>
            <a:ext cx="15665475" cy="5633465"/>
          </a:xfrm>
          <a:prstGeom prst="rect">
            <a:avLst/>
          </a:prstGeom>
          <a:noFill/>
        </p:spPr>
        <p:txBody>
          <a:bodyPr wrap="square" rtlCol="0">
            <a:spAutoFit/>
          </a:bodyPr>
          <a:lstStyle/>
          <a:p>
            <a:r>
              <a:rPr lang="en-US" sz="4001" i="1" dirty="0" smtClean="0">
                <a:solidFill>
                  <a:srgbClr val="002060"/>
                </a:solidFill>
                <a:latin typeface="Arial" panose="020B0604020202020204" pitchFamily="34" charset="0"/>
                <a:cs typeface="Arial" panose="020B0604020202020204" pitchFamily="34" charset="0"/>
              </a:rPr>
              <a:t>“</a:t>
            </a:r>
            <a:r>
              <a:rPr lang="en-US" sz="4001" i="1" dirty="0" err="1" smtClean="0">
                <a:solidFill>
                  <a:srgbClr val="002060"/>
                </a:solidFill>
                <a:latin typeface="Arial" panose="020B0604020202020204" pitchFamily="34" charset="0"/>
                <a:cs typeface="Arial" panose="020B0604020202020204" pitchFamily="34" charset="0"/>
              </a:rPr>
              <a:t>Xa</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nhà</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đã</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mấy</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năm</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Ôi</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mùi</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vị</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quê</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hương</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Thèm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bát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xôi</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mùa</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gặt</a:t>
            </a:r>
            <a:r>
              <a:rPr lang="en-US" sz="4001" i="1" dirty="0">
                <a:solidFill>
                  <a:srgbClr val="002060"/>
                </a:solidFill>
                <a:latin typeface="Arial" panose="020B0604020202020204" pitchFamily="34" charset="0"/>
                <a:cs typeface="Arial" panose="020B0604020202020204" pitchFamily="34" charset="0"/>
              </a:rPr>
              <a:t>                  Con </a:t>
            </a:r>
            <a:r>
              <a:rPr lang="en-US" sz="4001" i="1" dirty="0" err="1">
                <a:solidFill>
                  <a:srgbClr val="002060"/>
                </a:solidFill>
                <a:latin typeface="Arial" panose="020B0604020202020204" pitchFamily="34" charset="0"/>
                <a:cs typeface="Arial" panose="020B0604020202020204" pitchFamily="34" charset="0"/>
              </a:rPr>
              <a:t>quên</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làm</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sao</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được</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Khói</a:t>
            </a:r>
            <a:r>
              <a:rPr lang="en-US" sz="4001" i="1" dirty="0">
                <a:solidFill>
                  <a:srgbClr val="002060"/>
                </a:solidFill>
                <a:latin typeface="Arial" panose="020B0604020202020204" pitchFamily="34" charset="0"/>
                <a:cs typeface="Arial" panose="020B0604020202020204" pitchFamily="34" charset="0"/>
              </a:rPr>
              <a:t> bay </a:t>
            </a:r>
            <a:r>
              <a:rPr lang="en-US" sz="4001" i="1" dirty="0" err="1">
                <a:solidFill>
                  <a:srgbClr val="002060"/>
                </a:solidFill>
                <a:latin typeface="Arial" panose="020B0604020202020204" pitchFamily="34" charset="0"/>
                <a:cs typeface="Arial" panose="020B0604020202020204" pitchFamily="34" charset="0"/>
              </a:rPr>
              <a:t>ngang</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tầm</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mắt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Mẹ</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già</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và</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đất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nước</a:t>
            </a:r>
            <a:r>
              <a:rPr lang="en-US" sz="4001" i="1" dirty="0">
                <a:solidFill>
                  <a:srgbClr val="002060"/>
                </a:solidFill>
                <a:latin typeface="Arial" panose="020B0604020202020204" pitchFamily="34" charset="0"/>
                <a:cs typeface="Arial" panose="020B0604020202020204" pitchFamily="34" charset="0"/>
              </a:rPr>
              <a:t> </a:t>
            </a:r>
          </a:p>
          <a:p>
            <a:r>
              <a:rPr lang="en-US" sz="4001" i="1" dirty="0" err="1">
                <a:solidFill>
                  <a:srgbClr val="002060"/>
                </a:solidFill>
                <a:latin typeface="Arial" panose="020B0604020202020204" pitchFamily="34" charset="0"/>
                <a:cs typeface="Arial" panose="020B0604020202020204" pitchFamily="34" charset="0"/>
              </a:rPr>
              <a:t>Mùi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xôi</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sao</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lạ</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lùng</a:t>
            </a:r>
            <a:r>
              <a:rPr lang="en-US" sz="4001" i="1" dirty="0">
                <a:solidFill>
                  <a:srgbClr val="002060"/>
                </a:solidFill>
                <a:latin typeface="Arial" panose="020B0604020202020204" pitchFamily="34" charset="0"/>
                <a:cs typeface="Arial" panose="020B0604020202020204" pitchFamily="34" charset="0"/>
              </a:rPr>
              <a:t>.                      Chia </a:t>
            </a:r>
            <a:r>
              <a:rPr lang="en-US" sz="4001" i="1" dirty="0" err="1" smtClean="0">
                <a:solidFill>
                  <a:srgbClr val="002060"/>
                </a:solidFill>
                <a:latin typeface="Arial" panose="020B0604020202020204" pitchFamily="34" charset="0"/>
                <a:cs typeface="Arial" panose="020B0604020202020204" pitchFamily="34" charset="0"/>
              </a:rPr>
              <a:t>đều</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nỗi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nhớ</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thương</a:t>
            </a:r>
            <a:r>
              <a:rPr lang="en-US" sz="4001" i="1" dirty="0">
                <a:solidFill>
                  <a:srgbClr val="002060"/>
                </a:solidFill>
                <a:latin typeface="Arial" panose="020B0604020202020204" pitchFamily="34" charset="0"/>
                <a:cs typeface="Arial" panose="020B0604020202020204" pitchFamily="34" charset="0"/>
              </a:rPr>
              <a:t>.</a:t>
            </a:r>
            <a:br>
              <a:rPr lang="en-US" sz="4001" i="1" dirty="0">
                <a:solidFill>
                  <a:srgbClr val="002060"/>
                </a:solidFill>
                <a:latin typeface="Arial" panose="020B0604020202020204" pitchFamily="34" charset="0"/>
                <a:cs typeface="Arial" panose="020B0604020202020204" pitchFamily="34" charset="0"/>
              </a:rPr>
            </a:b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Mẹ</a:t>
            </a:r>
            <a:r>
              <a:rPr lang="en-US" sz="4001" i="1" dirty="0">
                <a:solidFill>
                  <a:srgbClr val="002060"/>
                </a:solidFill>
                <a:latin typeface="Arial" panose="020B0604020202020204" pitchFamily="34" charset="0"/>
                <a:cs typeface="Arial" panose="020B0604020202020204" pitchFamily="34" charset="0"/>
              </a:rPr>
              <a:t> ở </a:t>
            </a:r>
            <a:r>
              <a:rPr lang="en-US" sz="4001" i="1" dirty="0" err="1">
                <a:solidFill>
                  <a:srgbClr val="002060"/>
                </a:solidFill>
                <a:latin typeface="Arial" panose="020B0604020202020204" pitchFamily="34" charset="0"/>
                <a:cs typeface="Arial" panose="020B0604020202020204" pitchFamily="34" charset="0"/>
              </a:rPr>
              <a:t>đâu</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chiều</a:t>
            </a:r>
            <a:r>
              <a:rPr lang="en-US" sz="4001" i="1" dirty="0" smtClean="0">
                <a:solidFill>
                  <a:srgbClr val="002060"/>
                </a:solidFill>
                <a:latin typeface="Arial" panose="020B0604020202020204" pitchFamily="34" charset="0"/>
                <a:cs typeface="Arial" panose="020B0604020202020204" pitchFamily="34" charset="0"/>
              </a:rPr>
              <a:t> </a:t>
            </a:r>
            <a:r>
              <a:rPr lang="en-US" sz="4001" i="1" dirty="0">
                <a:solidFill>
                  <a:srgbClr val="002060"/>
                </a:solidFill>
                <a:latin typeface="Arial" panose="020B0604020202020204" pitchFamily="34" charset="0"/>
                <a:cs typeface="Arial" panose="020B0604020202020204" pitchFamily="34" charset="0"/>
              </a:rPr>
              <a:t>nay                    </a:t>
            </a:r>
            <a:r>
              <a:rPr lang="en-US" sz="4001" i="1" dirty="0" err="1">
                <a:solidFill>
                  <a:srgbClr val="002060"/>
                </a:solidFill>
                <a:latin typeface="Arial" panose="020B0604020202020204" pitchFamily="34" charset="0"/>
                <a:cs typeface="Arial" panose="020B0604020202020204" pitchFamily="34" charset="0"/>
              </a:rPr>
              <a:t>Cây</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nhỏ</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rừng</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Trường</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Sơn</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Nhặt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lá</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về</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đun</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bếp</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Hiểu</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lòng</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nên</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thơm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mãi</a:t>
            </a:r>
            <a:r>
              <a:rPr lang="en-US" sz="4001" i="1" dirty="0">
                <a:solidFill>
                  <a:srgbClr val="002060"/>
                </a:solidFill>
                <a:latin typeface="Arial" panose="020B0604020202020204" pitchFamily="34" charset="0"/>
                <a:cs typeface="Arial" panose="020B0604020202020204" pitchFamily="34" charset="0"/>
              </a:rPr>
              <a:t>…”</a:t>
            </a:r>
          </a:p>
          <a:p>
            <a:r>
              <a:rPr lang="en-US" sz="4001" i="1" dirty="0" err="1">
                <a:solidFill>
                  <a:srgbClr val="002060"/>
                </a:solidFill>
                <a:latin typeface="Arial" panose="020B0604020202020204" pitchFamily="34" charset="0"/>
                <a:cs typeface="Arial" panose="020B0604020202020204" pitchFamily="34" charset="0"/>
              </a:rPr>
              <a:t>Phải</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mẹ</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thổi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cơm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nếp</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a:t>
            </a:r>
            <a:r>
              <a:rPr lang="en-US" sz="4001" i="1" dirty="0" err="1">
                <a:solidFill>
                  <a:srgbClr val="FF0000"/>
                </a:solidFill>
                <a:latin typeface="Arial" panose="020B0604020202020204" pitchFamily="34" charset="0"/>
                <a:cs typeface="Arial" panose="020B0604020202020204" pitchFamily="34" charset="0"/>
              </a:rPr>
              <a:t>Thanh</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Thảo</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Dấu</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chân</a:t>
            </a:r>
            <a:r>
              <a:rPr lang="en-US" sz="4001" i="1" dirty="0">
                <a:solidFill>
                  <a:srgbClr val="FF0000"/>
                </a:solidFill>
                <a:latin typeface="Arial" panose="020B0604020202020204" pitchFamily="34" charset="0"/>
                <a:cs typeface="Arial" panose="020B0604020202020204" pitchFamily="34" charset="0"/>
              </a:rPr>
              <a:t> qua </a:t>
            </a:r>
          </a:p>
          <a:p>
            <a:r>
              <a:rPr lang="en-US" sz="4001" i="1" dirty="0" err="1">
                <a:solidFill>
                  <a:srgbClr val="002060"/>
                </a:solidFill>
                <a:latin typeface="Arial" panose="020B0604020202020204" pitchFamily="34" charset="0"/>
                <a:cs typeface="Arial" panose="020B0604020202020204" pitchFamily="34" charset="0"/>
              </a:rPr>
              <a:t>Mà</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thơm</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suốt</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đường</a:t>
            </a:r>
            <a:r>
              <a:rPr lang="en-US" sz="4001" i="1" dirty="0">
                <a:solidFill>
                  <a:srgbClr val="002060"/>
                </a:solidFill>
                <a:latin typeface="Arial" panose="020B0604020202020204" pitchFamily="34" charset="0"/>
                <a:cs typeface="Arial" panose="020B0604020202020204" pitchFamily="34" charset="0"/>
              </a:rPr>
              <a:t> con.          </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trảng</a:t>
            </a:r>
            <a:r>
              <a:rPr lang="en-US" sz="4001" i="1" dirty="0">
                <a:solidFill>
                  <a:srgbClr val="FF0000"/>
                </a:solidFill>
                <a:latin typeface="Arial" panose="020B0604020202020204" pitchFamily="34" charset="0"/>
                <a:cs typeface="Arial" panose="020B0604020202020204" pitchFamily="34" charset="0"/>
              </a:rPr>
              <a:t> </a:t>
            </a:r>
            <a:r>
              <a:rPr lang="en-US" sz="4001" i="1" dirty="0" err="1" smtClean="0">
                <a:solidFill>
                  <a:srgbClr val="FF0000"/>
                </a:solidFill>
                <a:latin typeface="Arial" panose="020B0604020202020204" pitchFamily="34" charset="0"/>
                <a:cs typeface="Arial" panose="020B0604020202020204" pitchFamily="34" charset="0"/>
              </a:rPr>
              <a:t>cỏ</a:t>
            </a:r>
            <a:r>
              <a:rPr lang="en-US" sz="4001" i="1" dirty="0" smtClean="0">
                <a:solidFill>
                  <a:srgbClr val="FF0000"/>
                </a:solidFill>
                <a:latin typeface="Arial" panose="020B0604020202020204" pitchFamily="34" charset="0"/>
                <a:cs typeface="Arial" panose="020B0604020202020204" pitchFamily="34" charset="0"/>
              </a:rPr>
              <a:t>)</a:t>
            </a:r>
            <a:endParaRPr lang="en-US" sz="4001" i="1" dirty="0">
              <a:solidFill>
                <a:srgbClr val="FF0000"/>
              </a:solidFill>
              <a:latin typeface="Arial" panose="020B0604020202020204" pitchFamily="34" charset="0"/>
              <a:cs typeface="Arial" panose="020B0604020202020204" pitchFamily="34" charset="0"/>
            </a:endParaRPr>
          </a:p>
        </p:txBody>
      </p:sp>
      <p:pic>
        <p:nvPicPr>
          <p:cNvPr id="1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563262" y="3695700"/>
            <a:ext cx="3728426" cy="4618545"/>
          </a:xfrm>
          <a:prstGeom prst="rect">
            <a:avLst/>
          </a:prstGeom>
        </p:spPr>
      </p:pic>
    </p:spTree>
    <p:extLst>
      <p:ext uri="{BB962C8B-B14F-4D97-AF65-F5344CB8AC3E}">
        <p14:creationId xmlns:p14="http://schemas.microsoft.com/office/powerpoint/2010/main" val="1203938845"/>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4161" y="266700"/>
            <a:ext cx="18288000" cy="2402829"/>
          </a:xfrm>
          <a:prstGeom prst="rect">
            <a:avLst/>
          </a:prstGeom>
          <a:solidFill>
            <a:srgbClr val="99D9D9"/>
          </a:solidFill>
        </p:spPr>
      </p:sp>
      <p:sp>
        <p:nvSpPr>
          <p:cNvPr id="20" name="TextBox 19"/>
          <p:cNvSpPr txBox="1"/>
          <p:nvPr/>
        </p:nvSpPr>
        <p:spPr>
          <a:xfrm>
            <a:off x="5286039" y="684551"/>
            <a:ext cx="7467600" cy="1754326"/>
          </a:xfrm>
          <a:prstGeom prst="rect">
            <a:avLst/>
          </a:prstGeom>
          <a:noFill/>
        </p:spPr>
        <p:txBody>
          <a:bodyPr wrap="square" rtlCol="0">
            <a:spAutoFit/>
          </a:bodyPr>
          <a:lstStyle/>
          <a:p>
            <a:pPr algn="just">
              <a:lnSpc>
                <a:spcPct val="150000"/>
              </a:lnSpc>
            </a:pPr>
            <a:r>
              <a:rPr lang="en-US" sz="4200" b="1" dirty="0">
                <a:solidFill>
                  <a:srgbClr val="C00000"/>
                </a:solidFill>
                <a:latin typeface="Arial" panose="020B0604020202020204" pitchFamily="34" charset="0"/>
                <a:cs typeface="Arial" panose="020B0604020202020204" pitchFamily="34" charset="0"/>
              </a:rPr>
              <a:t>GẶP LÁ CƠM NẾP </a:t>
            </a:r>
          </a:p>
          <a:p>
            <a:pPr algn="r">
              <a:lnSpc>
                <a:spcPct val="150000"/>
              </a:lnSpc>
            </a:pPr>
            <a:r>
              <a:rPr lang="en-US" sz="3000" b="1" i="1" dirty="0">
                <a:solidFill>
                  <a:srgbClr val="C00000"/>
                </a:solidFill>
                <a:latin typeface="Arial" panose="020B0604020202020204" pitchFamily="34" charset="0"/>
                <a:cs typeface="Arial" panose="020B0604020202020204" pitchFamily="34" charset="0"/>
              </a:rPr>
              <a:t>- THANH THẢO - </a:t>
            </a:r>
          </a:p>
        </p:txBody>
      </p:sp>
      <p:sp>
        <p:nvSpPr>
          <p:cNvPr id="22" name="TextBox 21"/>
          <p:cNvSpPr txBox="1"/>
          <p:nvPr/>
        </p:nvSpPr>
        <p:spPr>
          <a:xfrm>
            <a:off x="762000" y="3543300"/>
            <a:ext cx="15665475" cy="5633465"/>
          </a:xfrm>
          <a:prstGeom prst="rect">
            <a:avLst/>
          </a:prstGeom>
          <a:noFill/>
        </p:spPr>
        <p:txBody>
          <a:bodyPr wrap="square" rtlCol="0">
            <a:spAutoFit/>
          </a:bodyPr>
          <a:lstStyle/>
          <a:p>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Xa</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nhà</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đã</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mấy</a:t>
            </a:r>
            <a:r>
              <a:rPr lang="en-US" sz="4001" i="1" dirty="0">
                <a:solidFill>
                  <a:srgbClr val="002060"/>
                </a:solidFill>
                <a:latin typeface="Arial" panose="020B0604020202020204" pitchFamily="34" charset="0"/>
                <a:cs typeface="Arial" panose="020B0604020202020204" pitchFamily="34" charset="0"/>
              </a:rPr>
              <a:t> năm                  </a:t>
            </a:r>
            <a:r>
              <a:rPr lang="en-US" sz="4001" i="1" dirty="0" err="1">
                <a:solidFill>
                  <a:srgbClr val="002060"/>
                </a:solidFill>
                <a:latin typeface="Arial" panose="020B0604020202020204" pitchFamily="34" charset="0"/>
                <a:cs typeface="Arial" panose="020B0604020202020204" pitchFamily="34" charset="0"/>
              </a:rPr>
              <a:t>Ôi</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mùi</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vị</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quê</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hường</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Thèm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bát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xôi</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mùa</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gặt</a:t>
            </a:r>
            <a:r>
              <a:rPr lang="en-US" sz="4001" i="1" dirty="0">
                <a:solidFill>
                  <a:srgbClr val="002060"/>
                </a:solidFill>
                <a:latin typeface="Arial" panose="020B0604020202020204" pitchFamily="34" charset="0"/>
                <a:cs typeface="Arial" panose="020B0604020202020204" pitchFamily="34" charset="0"/>
              </a:rPr>
              <a:t>                  Con </a:t>
            </a:r>
            <a:r>
              <a:rPr lang="en-US" sz="4001" i="1" dirty="0" err="1">
                <a:solidFill>
                  <a:srgbClr val="002060"/>
                </a:solidFill>
                <a:latin typeface="Arial" panose="020B0604020202020204" pitchFamily="34" charset="0"/>
                <a:cs typeface="Arial" panose="020B0604020202020204" pitchFamily="34" charset="0"/>
              </a:rPr>
              <a:t>quên</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làm</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sao</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được</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Khói</a:t>
            </a:r>
            <a:r>
              <a:rPr lang="en-US" sz="4001" i="1" dirty="0">
                <a:solidFill>
                  <a:srgbClr val="002060"/>
                </a:solidFill>
                <a:latin typeface="Arial" panose="020B0604020202020204" pitchFamily="34" charset="0"/>
                <a:cs typeface="Arial" panose="020B0604020202020204" pitchFamily="34" charset="0"/>
              </a:rPr>
              <a:t> bay </a:t>
            </a:r>
            <a:r>
              <a:rPr lang="en-US" sz="4001" i="1" dirty="0" err="1">
                <a:solidFill>
                  <a:srgbClr val="002060"/>
                </a:solidFill>
                <a:latin typeface="Arial" panose="020B0604020202020204" pitchFamily="34" charset="0"/>
                <a:cs typeface="Arial" panose="020B0604020202020204" pitchFamily="34" charset="0"/>
              </a:rPr>
              <a:t>ngang</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tầm</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mắt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Mẹ</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già</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và</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đất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nước</a:t>
            </a:r>
            <a:r>
              <a:rPr lang="en-US" sz="4001" i="1" dirty="0">
                <a:solidFill>
                  <a:srgbClr val="002060"/>
                </a:solidFill>
                <a:latin typeface="Arial" panose="020B0604020202020204" pitchFamily="34" charset="0"/>
                <a:cs typeface="Arial" panose="020B0604020202020204" pitchFamily="34" charset="0"/>
              </a:rPr>
              <a:t> </a:t>
            </a:r>
          </a:p>
          <a:p>
            <a:r>
              <a:rPr lang="en-US" sz="4001" i="1" dirty="0" err="1">
                <a:solidFill>
                  <a:srgbClr val="002060"/>
                </a:solidFill>
                <a:latin typeface="Arial" panose="020B0604020202020204" pitchFamily="34" charset="0"/>
                <a:cs typeface="Arial" panose="020B0604020202020204" pitchFamily="34" charset="0"/>
              </a:rPr>
              <a:t>Mùi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xôi</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sao</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lạ</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lùng</a:t>
            </a:r>
            <a:r>
              <a:rPr lang="en-US" sz="4001" i="1" dirty="0">
                <a:solidFill>
                  <a:srgbClr val="002060"/>
                </a:solidFill>
                <a:latin typeface="Arial" panose="020B0604020202020204" pitchFamily="34" charset="0"/>
                <a:cs typeface="Arial" panose="020B0604020202020204" pitchFamily="34" charset="0"/>
              </a:rPr>
              <a:t>.                      Chia </a:t>
            </a:r>
            <a:r>
              <a:rPr lang="en-US" sz="4001" i="1" dirty="0" err="1" smtClean="0">
                <a:solidFill>
                  <a:srgbClr val="002060"/>
                </a:solidFill>
                <a:latin typeface="Arial" panose="020B0604020202020204" pitchFamily="34" charset="0"/>
                <a:cs typeface="Arial" panose="020B0604020202020204" pitchFamily="34" charset="0"/>
              </a:rPr>
              <a:t>đều</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nỗi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nhớ</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thương</a:t>
            </a:r>
            <a:r>
              <a:rPr lang="en-US" sz="4001" i="1" dirty="0">
                <a:solidFill>
                  <a:srgbClr val="002060"/>
                </a:solidFill>
                <a:latin typeface="Arial" panose="020B0604020202020204" pitchFamily="34" charset="0"/>
                <a:cs typeface="Arial" panose="020B0604020202020204" pitchFamily="34" charset="0"/>
              </a:rPr>
              <a:t>.</a:t>
            </a:r>
            <a:br>
              <a:rPr lang="en-US" sz="4001" i="1" dirty="0">
                <a:solidFill>
                  <a:srgbClr val="002060"/>
                </a:solidFill>
                <a:latin typeface="Arial" panose="020B0604020202020204" pitchFamily="34" charset="0"/>
                <a:cs typeface="Arial" panose="020B0604020202020204" pitchFamily="34" charset="0"/>
              </a:rPr>
            </a:b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Mẹ</a:t>
            </a:r>
            <a:r>
              <a:rPr lang="en-US" sz="4001" i="1" dirty="0">
                <a:solidFill>
                  <a:srgbClr val="002060"/>
                </a:solidFill>
                <a:latin typeface="Arial" panose="020B0604020202020204" pitchFamily="34" charset="0"/>
                <a:cs typeface="Arial" panose="020B0604020202020204" pitchFamily="34" charset="0"/>
              </a:rPr>
              <a:t> ở </a:t>
            </a:r>
            <a:r>
              <a:rPr lang="en-US" sz="4001" i="1" dirty="0" err="1">
                <a:solidFill>
                  <a:srgbClr val="002060"/>
                </a:solidFill>
                <a:latin typeface="Arial" panose="020B0604020202020204" pitchFamily="34" charset="0"/>
                <a:cs typeface="Arial" panose="020B0604020202020204" pitchFamily="34" charset="0"/>
              </a:rPr>
              <a:t>đâu</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chiều</a:t>
            </a:r>
            <a:r>
              <a:rPr lang="en-US" sz="4001" i="1" dirty="0" smtClean="0">
                <a:solidFill>
                  <a:srgbClr val="002060"/>
                </a:solidFill>
                <a:latin typeface="Arial" panose="020B0604020202020204" pitchFamily="34" charset="0"/>
                <a:cs typeface="Arial" panose="020B0604020202020204" pitchFamily="34" charset="0"/>
              </a:rPr>
              <a:t> </a:t>
            </a:r>
            <a:r>
              <a:rPr lang="en-US" sz="4001" i="1" dirty="0">
                <a:solidFill>
                  <a:srgbClr val="002060"/>
                </a:solidFill>
                <a:latin typeface="Arial" panose="020B0604020202020204" pitchFamily="34" charset="0"/>
                <a:cs typeface="Arial" panose="020B0604020202020204" pitchFamily="34" charset="0"/>
              </a:rPr>
              <a:t>nay                    </a:t>
            </a:r>
            <a:r>
              <a:rPr lang="en-US" sz="4001" i="1" dirty="0" err="1">
                <a:solidFill>
                  <a:srgbClr val="002060"/>
                </a:solidFill>
                <a:latin typeface="Arial" panose="020B0604020202020204" pitchFamily="34" charset="0"/>
                <a:cs typeface="Arial" panose="020B0604020202020204" pitchFamily="34" charset="0"/>
              </a:rPr>
              <a:t>Cây</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nhỏ</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rừng</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Trường</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Sơn</a:t>
            </a:r>
            <a:endParaRPr lang="en-US" sz="4001" i="1" dirty="0">
              <a:solidFill>
                <a:srgbClr val="002060"/>
              </a:solidFill>
              <a:latin typeface="Arial" panose="020B0604020202020204" pitchFamily="34" charset="0"/>
              <a:cs typeface="Arial" panose="020B0604020202020204" pitchFamily="34" charset="0"/>
            </a:endParaRPr>
          </a:p>
          <a:p>
            <a:r>
              <a:rPr lang="en-US" sz="4001" i="1" dirty="0" err="1">
                <a:solidFill>
                  <a:srgbClr val="002060"/>
                </a:solidFill>
                <a:latin typeface="Arial" panose="020B0604020202020204" pitchFamily="34" charset="0"/>
                <a:cs typeface="Arial" panose="020B0604020202020204" pitchFamily="34" charset="0"/>
              </a:rPr>
              <a:t>Nhặt</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lá</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về</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đun</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bếp</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Hiểu</a:t>
            </a:r>
            <a:r>
              <a:rPr lang="en-US" sz="4001" i="1" dirty="0">
                <a:solidFill>
                  <a:srgbClr val="00206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lòng</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nên</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thơm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mãi</a:t>
            </a:r>
            <a:r>
              <a:rPr lang="en-US" sz="4001" i="1" dirty="0">
                <a:solidFill>
                  <a:srgbClr val="002060"/>
                </a:solidFill>
                <a:latin typeface="Arial" panose="020B0604020202020204" pitchFamily="34" charset="0"/>
                <a:cs typeface="Arial" panose="020B0604020202020204" pitchFamily="34" charset="0"/>
              </a:rPr>
              <a:t>…”</a:t>
            </a:r>
          </a:p>
          <a:p>
            <a:r>
              <a:rPr lang="en-US" sz="4001" i="1" dirty="0" err="1">
                <a:solidFill>
                  <a:srgbClr val="002060"/>
                </a:solidFill>
                <a:latin typeface="Arial" panose="020B0604020202020204" pitchFamily="34" charset="0"/>
                <a:cs typeface="Arial" panose="020B0604020202020204" pitchFamily="34" charset="0"/>
              </a:rPr>
              <a:t>Phải</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mẹ</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thổi</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cơm</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nếp</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a:t>
            </a:r>
            <a:r>
              <a:rPr lang="en-US" sz="4001" i="1" dirty="0" err="1">
                <a:solidFill>
                  <a:srgbClr val="FF0000"/>
                </a:solidFill>
                <a:latin typeface="Arial" panose="020B0604020202020204" pitchFamily="34" charset="0"/>
                <a:cs typeface="Arial" panose="020B0604020202020204" pitchFamily="34" charset="0"/>
              </a:rPr>
              <a:t>Thanh</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Thảo</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Dấu</a:t>
            </a:r>
            <a:r>
              <a:rPr lang="en-US" sz="4001" i="1" dirty="0">
                <a:solidFill>
                  <a:srgbClr val="FF0000"/>
                </a:solidFill>
                <a:latin typeface="Arial" panose="020B0604020202020204" pitchFamily="34" charset="0"/>
                <a:cs typeface="Arial" panose="020B0604020202020204" pitchFamily="34" charset="0"/>
              </a:rPr>
              <a:t> </a:t>
            </a:r>
            <a:r>
              <a:rPr lang="en-US" sz="4001" i="1" dirty="0" err="1">
                <a:solidFill>
                  <a:srgbClr val="FF0000"/>
                </a:solidFill>
                <a:latin typeface="Arial" panose="020B0604020202020204" pitchFamily="34" charset="0"/>
                <a:cs typeface="Arial" panose="020B0604020202020204" pitchFamily="34" charset="0"/>
              </a:rPr>
              <a:t>chân</a:t>
            </a:r>
            <a:r>
              <a:rPr lang="en-US" sz="4001" i="1" dirty="0">
                <a:solidFill>
                  <a:srgbClr val="FF0000"/>
                </a:solidFill>
                <a:latin typeface="Arial" panose="020B0604020202020204" pitchFamily="34" charset="0"/>
                <a:cs typeface="Arial" panose="020B0604020202020204" pitchFamily="34" charset="0"/>
              </a:rPr>
              <a:t> qua </a:t>
            </a:r>
          </a:p>
          <a:p>
            <a:r>
              <a:rPr lang="en-US" sz="4001" i="1" dirty="0" err="1">
                <a:solidFill>
                  <a:srgbClr val="002060"/>
                </a:solidFill>
                <a:latin typeface="Arial" panose="020B0604020202020204" pitchFamily="34" charset="0"/>
                <a:cs typeface="Arial" panose="020B0604020202020204" pitchFamily="34" charset="0"/>
              </a:rPr>
              <a:t>Mà</a:t>
            </a:r>
            <a:r>
              <a:rPr lang="en-US" sz="4001" i="1" dirty="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thơm</a:t>
            </a:r>
            <a:r>
              <a:rPr lang="en-US" sz="4001" i="1" dirty="0">
                <a:solidFill>
                  <a:srgbClr val="002060"/>
                </a:solidFill>
                <a:latin typeface="Arial" panose="020B0604020202020204" pitchFamily="34" charset="0"/>
                <a:cs typeface="Arial" panose="020B0604020202020204" pitchFamily="34" charset="0"/>
              </a:rPr>
              <a:t> </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002060"/>
                </a:solidFill>
                <a:latin typeface="Arial" panose="020B0604020202020204" pitchFamily="34" charset="0"/>
                <a:cs typeface="Arial" panose="020B0604020202020204" pitchFamily="34" charset="0"/>
              </a:rPr>
              <a:t>suốt</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a:solidFill>
                  <a:srgbClr val="002060"/>
                </a:solidFill>
                <a:latin typeface="Arial" panose="020B0604020202020204" pitchFamily="34" charset="0"/>
                <a:cs typeface="Arial" panose="020B0604020202020204" pitchFamily="34" charset="0"/>
              </a:rPr>
              <a:t>đường</a:t>
            </a:r>
            <a:r>
              <a:rPr lang="en-US" sz="4001" i="1" dirty="0">
                <a:solidFill>
                  <a:srgbClr val="002060"/>
                </a:solidFill>
                <a:latin typeface="Arial" panose="020B0604020202020204" pitchFamily="34" charset="0"/>
                <a:cs typeface="Arial" panose="020B0604020202020204" pitchFamily="34" charset="0"/>
              </a:rPr>
              <a:t> con.           </a:t>
            </a:r>
            <a:r>
              <a:rPr lang="en-US" sz="4001" i="1" dirty="0" smtClean="0">
                <a:solidFill>
                  <a:srgbClr val="002060"/>
                </a:solidFill>
                <a:latin typeface="Arial" panose="020B0604020202020204" pitchFamily="34" charset="0"/>
                <a:cs typeface="Arial" panose="020B0604020202020204" pitchFamily="34" charset="0"/>
              </a:rPr>
              <a:t>                                       </a:t>
            </a:r>
            <a:r>
              <a:rPr lang="en-US" sz="4001" i="1" dirty="0" err="1" smtClean="0">
                <a:solidFill>
                  <a:srgbClr val="FF0000"/>
                </a:solidFill>
                <a:latin typeface="Arial" panose="020B0604020202020204" pitchFamily="34" charset="0"/>
                <a:cs typeface="Arial" panose="020B0604020202020204" pitchFamily="34" charset="0"/>
              </a:rPr>
              <a:t>trảng</a:t>
            </a:r>
            <a:r>
              <a:rPr lang="en-US" sz="4001" i="1" dirty="0" smtClean="0">
                <a:solidFill>
                  <a:srgbClr val="FF0000"/>
                </a:solidFill>
                <a:latin typeface="Arial" panose="020B0604020202020204" pitchFamily="34" charset="0"/>
                <a:cs typeface="Arial" panose="020B0604020202020204" pitchFamily="34" charset="0"/>
              </a:rPr>
              <a:t> </a:t>
            </a:r>
            <a:r>
              <a:rPr lang="en-US" sz="4001" i="1" dirty="0" err="1" smtClean="0">
                <a:solidFill>
                  <a:srgbClr val="FF0000"/>
                </a:solidFill>
                <a:latin typeface="Arial" panose="020B0604020202020204" pitchFamily="34" charset="0"/>
                <a:cs typeface="Arial" panose="020B0604020202020204" pitchFamily="34" charset="0"/>
              </a:rPr>
              <a:t>cỏ</a:t>
            </a:r>
            <a:r>
              <a:rPr lang="en-US" sz="4001" i="1" dirty="0" smtClean="0">
                <a:solidFill>
                  <a:srgbClr val="FF0000"/>
                </a:solidFill>
                <a:latin typeface="Arial" panose="020B0604020202020204" pitchFamily="34" charset="0"/>
                <a:cs typeface="Arial" panose="020B0604020202020204" pitchFamily="34" charset="0"/>
              </a:rPr>
              <a:t>)</a:t>
            </a:r>
            <a:endParaRPr lang="en-US" sz="4001" i="1" dirty="0">
              <a:solidFill>
                <a:srgbClr val="FF0000"/>
              </a:solidFill>
              <a:latin typeface="Arial" panose="020B0604020202020204" pitchFamily="34" charset="0"/>
              <a:cs typeface="Arial" panose="020B0604020202020204" pitchFamily="34" charset="0"/>
            </a:endParaRPr>
          </a:p>
        </p:txBody>
      </p:sp>
      <p:pic>
        <p:nvPicPr>
          <p:cNvPr id="10"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20423" y="647700"/>
            <a:ext cx="3728426" cy="4618545"/>
          </a:xfrm>
          <a:prstGeom prst="rect">
            <a:avLst/>
          </a:prstGeom>
        </p:spPr>
      </p:pic>
    </p:spTree>
    <p:extLst>
      <p:ext uri="{BB962C8B-B14F-4D97-AF65-F5344CB8AC3E}">
        <p14:creationId xmlns:p14="http://schemas.microsoft.com/office/powerpoint/2010/main" val="4242817445"/>
      </p:ext>
    </p:extLst>
  </p:cSld>
  <p:clrMapOvr>
    <a:masterClrMapping/>
  </p:clrMapOvr>
  <p:transition spd="med">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0713" y="776065"/>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6593" y="4017456"/>
            <a:ext cx="3009059" cy="5726583"/>
          </a:xfrm>
          <a:prstGeom prst="rect">
            <a:avLst/>
          </a:prstGeom>
        </p:spPr>
      </p:pic>
      <p:sp>
        <p:nvSpPr>
          <p:cNvPr id="6" name="TextBox 6"/>
          <p:cNvSpPr txBox="1"/>
          <p:nvPr/>
        </p:nvSpPr>
        <p:spPr>
          <a:xfrm>
            <a:off x="1371600" y="1358808"/>
            <a:ext cx="15734079" cy="1384995"/>
          </a:xfrm>
          <a:prstGeom prst="rect">
            <a:avLst/>
          </a:prstGeom>
        </p:spPr>
        <p:txBody>
          <a:bodyPr wrap="square" lIns="0" tIns="0" rIns="0" bIns="0" rtlCol="0" anchor="t">
            <a:spAutoFit/>
          </a:bodyPr>
          <a:lstStyle/>
          <a:p>
            <a:pPr algn="ctr">
              <a:lnSpc>
                <a:spcPts val="10800"/>
              </a:lnSpc>
            </a:pPr>
            <a:r>
              <a:rPr lang="en-US" sz="9000" b="1" spc="135" dirty="0">
                <a:solidFill>
                  <a:srgbClr val="C00000"/>
                </a:solidFill>
                <a:latin typeface="Arial" panose="020B0604020202020204" pitchFamily="34" charset="0"/>
                <a:cs typeface="Arial" panose="020B0604020202020204" pitchFamily="34" charset="0"/>
              </a:rPr>
              <a:t>I. </a:t>
            </a:r>
            <a:r>
              <a:rPr lang="en-US" sz="9000" b="1" spc="135" dirty="0" smtClean="0">
                <a:solidFill>
                  <a:srgbClr val="C00000"/>
                </a:solidFill>
                <a:latin typeface="Arial" panose="020B0604020202020204" pitchFamily="34" charset="0"/>
                <a:cs typeface="Arial" panose="020B0604020202020204" pitchFamily="34" charset="0"/>
              </a:rPr>
              <a:t>ĐỌC VÀ TÌM </a:t>
            </a:r>
            <a:r>
              <a:rPr lang="en-US" sz="9000" b="1" spc="135" dirty="0">
                <a:solidFill>
                  <a:srgbClr val="C00000"/>
                </a:solidFill>
                <a:latin typeface="Arial" panose="020B0604020202020204" pitchFamily="34" charset="0"/>
                <a:cs typeface="Arial" panose="020B0604020202020204" pitchFamily="34" charset="0"/>
              </a:rPr>
              <a:t>HIỂU CHUNG</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998898" y="5529565"/>
            <a:ext cx="2984055" cy="3696464"/>
          </a:xfrm>
          <a:prstGeom prst="rect">
            <a:avLst/>
          </a:prstGeom>
        </p:spPr>
      </p:pic>
      <p:sp>
        <p:nvSpPr>
          <p:cNvPr id="8" name="TextBox 7"/>
          <p:cNvSpPr txBox="1"/>
          <p:nvPr/>
        </p:nvSpPr>
        <p:spPr>
          <a:xfrm>
            <a:off x="4724400" y="2872798"/>
            <a:ext cx="9244404" cy="1015663"/>
          </a:xfrm>
          <a:prstGeom prst="rect">
            <a:avLst/>
          </a:prstGeom>
          <a:noFill/>
        </p:spPr>
        <p:txBody>
          <a:bodyPr wrap="square" rtlCol="0">
            <a:spAutoFit/>
          </a:bodyPr>
          <a:lstStyle/>
          <a:p>
            <a:r>
              <a:rPr lang="en-US" sz="6000" b="1" dirty="0">
                <a:solidFill>
                  <a:srgbClr val="C00000"/>
                </a:solidFill>
                <a:latin typeface="Arial" panose="020B0604020202020204" pitchFamily="34" charset="0"/>
                <a:cs typeface="Arial" panose="020B0604020202020204" pitchFamily="34" charset="0"/>
              </a:rPr>
              <a:t>1. </a:t>
            </a:r>
            <a:r>
              <a:rPr lang="en-US" sz="6000" b="1" dirty="0" err="1" smtClean="0">
                <a:solidFill>
                  <a:srgbClr val="C00000"/>
                </a:solidFill>
                <a:latin typeface="Arial" panose="020B0604020202020204" pitchFamily="34" charset="0"/>
                <a:cs typeface="Arial" panose="020B0604020202020204" pitchFamily="34" charset="0"/>
              </a:rPr>
              <a:t>Đọc</a:t>
            </a:r>
            <a:endParaRPr lang="en-US" sz="6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4793136" y="4513902"/>
            <a:ext cx="11056463" cy="1015663"/>
          </a:xfrm>
          <a:prstGeom prst="rect">
            <a:avLst/>
          </a:prstGeom>
          <a:noFill/>
        </p:spPr>
        <p:txBody>
          <a:bodyPr wrap="square" rtlCol="0">
            <a:spAutoFit/>
          </a:bodyPr>
          <a:lstStyle/>
          <a:p>
            <a:r>
              <a:rPr lang="en-US" sz="6000" b="1" dirty="0">
                <a:solidFill>
                  <a:srgbClr val="C00000"/>
                </a:solidFill>
                <a:latin typeface="Arial" panose="020B0604020202020204" pitchFamily="34" charset="0"/>
                <a:cs typeface="Arial" panose="020B0604020202020204" pitchFamily="34" charset="0"/>
              </a:rPr>
              <a:t>2</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Tìm</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hiểu</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tác</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giả</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tác</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phẩm</a:t>
            </a:r>
            <a:endParaRPr lang="en-US" sz="6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61413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09600" y="0"/>
            <a:ext cx="16535400" cy="1876491"/>
            <a:chOff x="0" y="0"/>
            <a:chExt cx="6531488" cy="2783840"/>
          </a:xfrm>
        </p:grpSpPr>
        <p:sp>
          <p:nvSpPr>
            <p:cNvPr id="6" name="Freeform 6"/>
            <p:cNvSpPr/>
            <p:nvPr/>
          </p:nvSpPr>
          <p:spPr>
            <a:xfrm>
              <a:off x="0" y="0"/>
              <a:ext cx="6531488" cy="2783840"/>
            </a:xfrm>
            <a:custGeom>
              <a:avLst/>
              <a:gdLst/>
              <a:ahLst/>
              <a:cxnLst/>
              <a:rect l="l" t="t" r="r" b="b"/>
              <a:pathLst>
                <a:path w="6531488" h="2783840">
                  <a:moveTo>
                    <a:pt x="6407028" y="2783840"/>
                  </a:moveTo>
                  <a:lnTo>
                    <a:pt x="124460" y="2783840"/>
                  </a:lnTo>
                  <a:cubicBezTo>
                    <a:pt x="55880" y="2783840"/>
                    <a:pt x="0" y="2727960"/>
                    <a:pt x="0" y="2659380"/>
                  </a:cubicBezTo>
                  <a:lnTo>
                    <a:pt x="0" y="124460"/>
                  </a:lnTo>
                  <a:cubicBezTo>
                    <a:pt x="0" y="55880"/>
                    <a:pt x="55880" y="0"/>
                    <a:pt x="124460" y="0"/>
                  </a:cubicBezTo>
                  <a:lnTo>
                    <a:pt x="6407028" y="0"/>
                  </a:lnTo>
                  <a:cubicBezTo>
                    <a:pt x="6475608" y="0"/>
                    <a:pt x="6531488" y="55880"/>
                    <a:pt x="6531488" y="124460"/>
                  </a:cubicBezTo>
                  <a:lnTo>
                    <a:pt x="6531488" y="2659380"/>
                  </a:lnTo>
                  <a:cubicBezTo>
                    <a:pt x="6531488" y="2727960"/>
                    <a:pt x="6475608" y="2783840"/>
                    <a:pt x="6407028" y="2783840"/>
                  </a:cubicBezTo>
                  <a:close/>
                </a:path>
              </a:pathLst>
            </a:custGeom>
            <a:solidFill>
              <a:srgbClr val="DCCBBC"/>
            </a:solidFill>
          </p:spPr>
        </p:sp>
      </p:grpSp>
      <p:sp>
        <p:nvSpPr>
          <p:cNvPr id="10" name="Rectangle 9"/>
          <p:cNvSpPr/>
          <p:nvPr/>
        </p:nvSpPr>
        <p:spPr>
          <a:xfrm>
            <a:off x="457200" y="85510"/>
            <a:ext cx="16459200" cy="1569660"/>
          </a:xfrm>
          <a:prstGeom prst="rect">
            <a:avLst/>
          </a:prstGeom>
        </p:spPr>
        <p:txBody>
          <a:bodyPr wrap="square">
            <a:spAutoFit/>
          </a:bodyPr>
          <a:lstStyle/>
          <a:p>
            <a:pPr algn="ctr"/>
            <a:r>
              <a:rPr lang="en-US" sz="4800" b="1" i="1" dirty="0" err="1">
                <a:latin typeface="Arial" panose="020B0604020202020204" pitchFamily="34" charset="0"/>
                <a:cs typeface="Arial" panose="020B0604020202020204" pitchFamily="34" charset="0"/>
              </a:rPr>
              <a:t>Hoạt</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động</a:t>
            </a:r>
            <a:r>
              <a:rPr lang="en-US" sz="4800" b="1" i="1" dirty="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nhóm</a:t>
            </a:r>
            <a:r>
              <a:rPr lang="en-US" sz="4800" b="1" i="1" dirty="0" smtClean="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thực</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hiện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phiếu</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học</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số</a:t>
            </a:r>
            <a:r>
              <a:rPr lang="en-US" sz="4800" b="1" i="1" dirty="0">
                <a:latin typeface="Arial" panose="020B0604020202020204" pitchFamily="34" charset="0"/>
                <a:cs typeface="Arial" panose="020B0604020202020204" pitchFamily="34" charset="0"/>
              </a:rPr>
              <a:t> </a:t>
            </a:r>
            <a:r>
              <a:rPr lang="en-US" sz="4800" b="1" i="1" dirty="0" smtClean="0">
                <a:latin typeface="Arial" panose="020B0604020202020204" pitchFamily="34" charset="0"/>
                <a:cs typeface="Arial" panose="020B0604020202020204" pitchFamily="34" charset="0"/>
              </a:rPr>
              <a:t>1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số</a:t>
            </a:r>
            <a:r>
              <a:rPr lang="en-US" sz="4800" b="1" i="1" dirty="0" smtClean="0">
                <a:latin typeface="Arial" panose="020B0604020202020204" pitchFamily="34" charset="0"/>
                <a:cs typeface="Arial" panose="020B0604020202020204" pitchFamily="34" charset="0"/>
              </a:rPr>
              <a:t> 2</a:t>
            </a:r>
          </a:p>
          <a:p>
            <a:pPr algn="ctr"/>
            <a:r>
              <a:rPr lang="en-US" sz="4800" b="1" i="1" dirty="0" smtClean="0">
                <a:latin typeface="Arial" panose="020B0604020202020204" pitchFamily="34" charset="0"/>
                <a:cs typeface="Arial" panose="020B0604020202020204" pitchFamily="34" charset="0"/>
              </a:rPr>
              <a:t>(HS </a:t>
            </a:r>
            <a:r>
              <a:rPr lang="en-US" sz="4800" b="1" i="1" dirty="0" err="1" smtClean="0">
                <a:latin typeface="Arial" panose="020B0604020202020204" pitchFamily="34" charset="0"/>
                <a:cs typeface="Arial" panose="020B0604020202020204" pitchFamily="34" charset="0"/>
              </a:rPr>
              <a:t>chuẩn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bị</a:t>
            </a:r>
            <a:r>
              <a:rPr lang="en-US" sz="4800" b="1" i="1" dirty="0" smtClean="0">
                <a:latin typeface="Arial" panose="020B0604020202020204" pitchFamily="34" charset="0"/>
                <a:cs typeface="Arial" panose="020B0604020202020204" pitchFamily="34" charset="0"/>
              </a:rPr>
              <a:t> ở </a:t>
            </a:r>
            <a:r>
              <a:rPr lang="en-US" sz="4800" b="1" i="1" dirty="0" err="1" smtClean="0">
                <a:latin typeface="Arial" panose="020B0604020202020204" pitchFamily="34" charset="0"/>
                <a:cs typeface="Arial" panose="020B0604020202020204" pitchFamily="34" charset="0"/>
              </a:rPr>
              <a:t>nhà</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
        <p:nvSpPr>
          <p:cNvPr id="13" name="Rounded Rectangular Callout 12"/>
          <p:cNvSpPr/>
          <p:nvPr/>
        </p:nvSpPr>
        <p:spPr>
          <a:xfrm>
            <a:off x="304800" y="2456656"/>
            <a:ext cx="8090648" cy="1219200"/>
          </a:xfrm>
          <a:prstGeom prst="wedgeRoundRectCallout">
            <a:avLst>
              <a:gd name="adj1" fmla="val -40057"/>
              <a:gd name="adj2" fmla="val 83044"/>
              <a:gd name="adj3" fmla="val 16667"/>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Arial" panose="020B0604020202020204" pitchFamily="34" charset="0"/>
                <a:cs typeface="Arial" panose="020B0604020202020204" pitchFamily="34" charset="0"/>
              </a:rPr>
              <a:t>PHIẾU HỌC TẬP SỐ 1</a:t>
            </a:r>
            <a:r>
              <a:rPr lang="en-US" sz="4400" b="1" dirty="0" smtClean="0">
                <a:solidFill>
                  <a:srgbClr val="C00000"/>
                </a:solidFill>
                <a:latin typeface="Arial" panose="020B0604020202020204" pitchFamily="34" charset="0"/>
                <a:cs typeface="Arial" panose="020B0604020202020204" pitchFamily="34" charset="0"/>
              </a:rPr>
              <a:t> </a:t>
            </a:r>
            <a:endParaRPr lang="en-US" sz="4400" b="1"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9829800" y="4381499"/>
            <a:ext cx="8271906" cy="34778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Văn</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bản</a:t>
            </a:r>
            <a:r>
              <a:rPr lang="en-US" sz="4400" b="1" dirty="0" smtClean="0">
                <a:solidFill>
                  <a:srgbClr val="0070C0"/>
                </a:solidFill>
                <a:latin typeface="Arial" panose="020B0604020202020204" pitchFamily="34" charset="0"/>
                <a:cs typeface="Arial" panose="020B0604020202020204" pitchFamily="34" charset="0"/>
              </a:rPr>
              <a:t> “</a:t>
            </a:r>
            <a:r>
              <a:rPr lang="en-US" sz="4400" b="1" i="1" dirty="0" err="1" smtClean="0">
                <a:solidFill>
                  <a:srgbClr val="0070C0"/>
                </a:solidFill>
                <a:latin typeface="Arial" panose="020B0604020202020204" pitchFamily="34" charset="0"/>
                <a:cs typeface="Arial" panose="020B0604020202020204" pitchFamily="34" charset="0"/>
              </a:rPr>
              <a:t>Gặp</a:t>
            </a:r>
            <a:r>
              <a:rPr lang="en-US" sz="4400" b="1" i="1" dirty="0" smtClean="0">
                <a:solidFill>
                  <a:srgbClr val="0070C0"/>
                </a:solidFill>
                <a:latin typeface="Arial" panose="020B0604020202020204" pitchFamily="34" charset="0"/>
                <a:cs typeface="Arial" panose="020B0604020202020204" pitchFamily="34" charset="0"/>
              </a:rPr>
              <a:t> </a:t>
            </a:r>
            <a:r>
              <a:rPr lang="en-US" sz="4400" b="1" i="1" dirty="0" err="1" smtClean="0">
                <a:solidFill>
                  <a:srgbClr val="0070C0"/>
                </a:solidFill>
                <a:latin typeface="Arial" panose="020B0604020202020204" pitchFamily="34" charset="0"/>
                <a:cs typeface="Arial" panose="020B0604020202020204" pitchFamily="34" charset="0"/>
              </a:rPr>
              <a:t>lá</a:t>
            </a:r>
            <a:r>
              <a:rPr lang="en-US" sz="4400" b="1" i="1" dirty="0" smtClean="0">
                <a:solidFill>
                  <a:srgbClr val="0070C0"/>
                </a:solidFill>
                <a:latin typeface="Arial" panose="020B0604020202020204" pitchFamily="34" charset="0"/>
                <a:cs typeface="Arial" panose="020B0604020202020204" pitchFamily="34" charset="0"/>
              </a:rPr>
              <a:t> </a:t>
            </a:r>
            <a:r>
              <a:rPr lang="en-US" sz="4400" b="1" i="1" dirty="0" err="1" smtClean="0">
                <a:solidFill>
                  <a:srgbClr val="0070C0"/>
                </a:solidFill>
                <a:latin typeface="Arial" panose="020B0604020202020204" pitchFamily="34" charset="0"/>
                <a:cs typeface="Arial" panose="020B0604020202020204" pitchFamily="34" charset="0"/>
              </a:rPr>
              <a:t>cơm</a:t>
            </a:r>
            <a:r>
              <a:rPr lang="en-US" sz="4400" b="1" i="1" dirty="0" smtClean="0">
                <a:solidFill>
                  <a:srgbClr val="0070C0"/>
                </a:solidFill>
                <a:latin typeface="Arial" panose="020B0604020202020204" pitchFamily="34" charset="0"/>
                <a:cs typeface="Arial" panose="020B0604020202020204" pitchFamily="34" charset="0"/>
              </a:rPr>
              <a:t> </a:t>
            </a:r>
            <a:r>
              <a:rPr lang="en-US" sz="4400" b="1" i="1" dirty="0" err="1" smtClean="0">
                <a:solidFill>
                  <a:srgbClr val="0070C0"/>
                </a:solidFill>
                <a:latin typeface="Arial" panose="020B0604020202020204" pitchFamily="34" charset="0"/>
                <a:cs typeface="Arial" panose="020B0604020202020204" pitchFamily="34" charset="0"/>
              </a:rPr>
              <a:t>nếp</a:t>
            </a:r>
            <a:r>
              <a:rPr lang="en-US" sz="4400" b="1" dirty="0" smtClean="0">
                <a:solidFill>
                  <a:srgbClr val="0070C0"/>
                </a:solidFill>
                <a:latin typeface="Arial" panose="020B0604020202020204" pitchFamily="34" charset="0"/>
                <a:cs typeface="Arial" panose="020B0604020202020204" pitchFamily="34" charset="0"/>
              </a:rPr>
              <a:t>”</a:t>
            </a:r>
          </a:p>
          <a:p>
            <a:pPr marL="771525" indent="-771525">
              <a:buAutoNum type="arabicParenR"/>
            </a:pPr>
            <a:r>
              <a:rPr lang="en-US" sz="4400" b="1" dirty="0" err="1" smtClean="0">
                <a:solidFill>
                  <a:srgbClr val="0070C0"/>
                </a:solidFill>
                <a:latin typeface="Arial" panose="020B0604020202020204" pitchFamily="34" charset="0"/>
                <a:cs typeface="Arial" panose="020B0604020202020204" pitchFamily="34" charset="0"/>
              </a:rPr>
              <a:t>Xuất</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xứ</a:t>
            </a:r>
            <a:endParaRPr lang="en-US" sz="4400" b="1" dirty="0">
              <a:solidFill>
                <a:srgbClr val="0070C0"/>
              </a:solidFill>
              <a:latin typeface="Arial" panose="020B0604020202020204" pitchFamily="34" charset="0"/>
              <a:cs typeface="Arial" panose="020B0604020202020204" pitchFamily="34" charset="0"/>
            </a:endParaRPr>
          </a:p>
          <a:p>
            <a:pPr marL="771525" indent="-771525">
              <a:buAutoNum type="arabicParenR"/>
            </a:pPr>
            <a:r>
              <a:rPr lang="en-US" sz="4400" b="1" dirty="0" err="1" smtClean="0">
                <a:solidFill>
                  <a:srgbClr val="0070C0"/>
                </a:solidFill>
                <a:latin typeface="Arial" panose="020B0604020202020204" pitchFamily="34" charset="0"/>
                <a:cs typeface="Arial" panose="020B0604020202020204" pitchFamily="34" charset="0"/>
              </a:rPr>
              <a:t>Thể</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loại</a:t>
            </a:r>
            <a:endParaRPr lang="en-US" sz="4400" b="1" dirty="0">
              <a:solidFill>
                <a:srgbClr val="0070C0"/>
              </a:solidFill>
              <a:latin typeface="Arial" panose="020B0604020202020204" pitchFamily="34" charset="0"/>
              <a:cs typeface="Arial" panose="020B0604020202020204" pitchFamily="34" charset="0"/>
            </a:endParaRPr>
          </a:p>
          <a:p>
            <a:pPr marL="771525" indent="-771525">
              <a:buAutoNum type="arabicParenR"/>
            </a:pPr>
            <a:r>
              <a:rPr lang="en-US" sz="4400" b="1" dirty="0" smtClean="0">
                <a:solidFill>
                  <a:srgbClr val="0070C0"/>
                </a:solidFill>
                <a:latin typeface="Arial" panose="020B0604020202020204" pitchFamily="34" charset="0"/>
                <a:cs typeface="Arial" panose="020B0604020202020204" pitchFamily="34" charset="0"/>
              </a:rPr>
              <a:t>PTBĐ </a:t>
            </a:r>
            <a:r>
              <a:rPr lang="en-US" sz="4400" b="1" dirty="0" err="1" smtClean="0">
                <a:solidFill>
                  <a:srgbClr val="0070C0"/>
                </a:solidFill>
                <a:latin typeface="Arial" panose="020B0604020202020204" pitchFamily="34" charset="0"/>
                <a:cs typeface="Arial" panose="020B0604020202020204" pitchFamily="34" charset="0"/>
              </a:rPr>
              <a:t>chính</a:t>
            </a:r>
            <a:endParaRPr lang="en-US" sz="4400" b="1" dirty="0">
              <a:solidFill>
                <a:srgbClr val="0070C0"/>
              </a:solidFill>
              <a:latin typeface="Arial" panose="020B0604020202020204" pitchFamily="34" charset="0"/>
              <a:cs typeface="Arial" panose="020B0604020202020204" pitchFamily="34" charset="0"/>
            </a:endParaRPr>
          </a:p>
          <a:p>
            <a:pPr marL="771525" indent="-771525">
              <a:buAutoNum type="arabicParenR"/>
            </a:pPr>
            <a:r>
              <a:rPr lang="en-US" sz="4400" b="1" dirty="0" err="1">
                <a:solidFill>
                  <a:srgbClr val="0070C0"/>
                </a:solidFill>
                <a:latin typeface="Arial" panose="020B0604020202020204" pitchFamily="34" charset="0"/>
                <a:cs typeface="Arial" panose="020B0604020202020204" pitchFamily="34" charset="0"/>
              </a:rPr>
              <a:t>Bố</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cục</a:t>
            </a:r>
            <a:r>
              <a:rPr lang="en-US" sz="4400" b="1" dirty="0">
                <a:solidFill>
                  <a:srgbClr val="0070C0"/>
                </a:solidFill>
                <a:latin typeface="Arial" panose="020B0604020202020204" pitchFamily="34" charset="0"/>
                <a:cs typeface="Arial" panose="020B0604020202020204" pitchFamily="34" charset="0"/>
              </a:rPr>
              <a:t> </a:t>
            </a:r>
          </a:p>
        </p:txBody>
      </p:sp>
      <p:sp>
        <p:nvSpPr>
          <p:cNvPr id="14" name="Rounded Rectangular Callout 13"/>
          <p:cNvSpPr/>
          <p:nvPr/>
        </p:nvSpPr>
        <p:spPr>
          <a:xfrm>
            <a:off x="9728882" y="2456656"/>
            <a:ext cx="8372824" cy="1219200"/>
          </a:xfrm>
          <a:prstGeom prst="wedgeRoundRectCallout">
            <a:avLst>
              <a:gd name="adj1" fmla="val -2044"/>
              <a:gd name="adj2" fmla="val 79355"/>
              <a:gd name="adj3" fmla="val 16667"/>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Arial" panose="020B0604020202020204" pitchFamily="34" charset="0"/>
                <a:cs typeface="Arial" panose="020B0604020202020204" pitchFamily="34" charset="0"/>
              </a:rPr>
              <a:t>PHIẾU HỌC TẬP SỐ </a:t>
            </a:r>
            <a:r>
              <a:rPr lang="en-US" sz="4400" b="1" dirty="0" smtClean="0">
                <a:solidFill>
                  <a:srgbClr val="C00000"/>
                </a:solidFill>
                <a:latin typeface="Arial" panose="020B0604020202020204" pitchFamily="34" charset="0"/>
                <a:cs typeface="Arial" panose="020B0604020202020204" pitchFamily="34" charset="0"/>
              </a:rPr>
              <a:t>2 </a:t>
            </a:r>
            <a:endParaRPr lang="en-US" sz="4400" b="1"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a:off x="304799" y="4381500"/>
            <a:ext cx="8090649" cy="34778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Tác</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giả</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Thanh</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Thảo</a:t>
            </a:r>
            <a:endParaRPr lang="en-US" sz="4400" b="1" dirty="0">
              <a:solidFill>
                <a:srgbClr val="0070C0"/>
              </a:solidFill>
              <a:latin typeface="Arial" panose="020B0604020202020204" pitchFamily="34" charset="0"/>
              <a:cs typeface="Arial" panose="020B0604020202020204" pitchFamily="34" charset="0"/>
            </a:endParaRPr>
          </a:p>
          <a:p>
            <a:r>
              <a:rPr lang="en-US" sz="4400" b="1" dirty="0" smtClean="0">
                <a:solidFill>
                  <a:srgbClr val="0070C0"/>
                </a:solidFill>
                <a:latin typeface="Arial" panose="020B0604020202020204" pitchFamily="34" charset="0"/>
                <a:cs typeface="Arial" panose="020B0604020202020204" pitchFamily="34" charset="0"/>
              </a:rPr>
              <a:t>1/ </a:t>
            </a:r>
            <a:r>
              <a:rPr lang="en-US" sz="4400" b="1" dirty="0" err="1" smtClean="0">
                <a:solidFill>
                  <a:srgbClr val="0070C0"/>
                </a:solidFill>
                <a:latin typeface="Arial" panose="020B0604020202020204" pitchFamily="34" charset="0"/>
                <a:cs typeface="Arial" panose="020B0604020202020204" pitchFamily="34" charset="0"/>
              </a:rPr>
              <a:t>Cuộc</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đời</a:t>
            </a:r>
            <a:r>
              <a:rPr lang="en-US" sz="4400" b="1" dirty="0" smtClean="0">
                <a:solidFill>
                  <a:srgbClr val="0070C0"/>
                </a:solidFill>
                <a:latin typeface="Arial" panose="020B0604020202020204" pitchFamily="34" charset="0"/>
                <a:cs typeface="Arial" panose="020B0604020202020204" pitchFamily="34" charset="0"/>
              </a:rPr>
              <a:t> </a:t>
            </a:r>
          </a:p>
          <a:p>
            <a:r>
              <a:rPr lang="en-US" sz="4400" b="1" dirty="0" smtClean="0">
                <a:solidFill>
                  <a:srgbClr val="0070C0"/>
                </a:solidFill>
                <a:latin typeface="Arial" panose="020B0604020202020204" pitchFamily="34" charset="0"/>
                <a:cs typeface="Arial" panose="020B0604020202020204" pitchFamily="34" charset="0"/>
              </a:rPr>
              <a:t>2/ Sự </a:t>
            </a:r>
            <a:r>
              <a:rPr lang="en-US" sz="4400" b="1" dirty="0" err="1" smtClean="0">
                <a:solidFill>
                  <a:srgbClr val="0070C0"/>
                </a:solidFill>
                <a:latin typeface="Arial" panose="020B0604020202020204" pitchFamily="34" charset="0"/>
                <a:cs typeface="Arial" panose="020B0604020202020204" pitchFamily="34" charset="0"/>
              </a:rPr>
              <a:t>nghiệp</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sáng</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tác</a:t>
            </a:r>
            <a:endParaRPr lang="en-US" sz="4400" b="1" dirty="0" smtClean="0">
              <a:solidFill>
                <a:srgbClr val="0070C0"/>
              </a:solidFill>
              <a:latin typeface="Arial" panose="020B0604020202020204" pitchFamily="34" charset="0"/>
              <a:cs typeface="Arial" panose="020B0604020202020204" pitchFamily="34" charset="0"/>
            </a:endParaRPr>
          </a:p>
          <a:p>
            <a:r>
              <a:rPr lang="en-US" sz="4400" b="1" dirty="0" smtClean="0">
                <a:solidFill>
                  <a:srgbClr val="0070C0"/>
                </a:solidFill>
                <a:latin typeface="Arial" panose="020B0604020202020204" pitchFamily="34" charset="0"/>
                <a:cs typeface="Arial" panose="020B0604020202020204" pitchFamily="34" charset="0"/>
              </a:rPr>
              <a:t>3/ </a:t>
            </a:r>
            <a:r>
              <a:rPr lang="en-US" sz="4400" b="1" dirty="0" err="1" smtClean="0">
                <a:solidFill>
                  <a:srgbClr val="0070C0"/>
                </a:solidFill>
                <a:latin typeface="Arial" panose="020B0604020202020204" pitchFamily="34" charset="0"/>
                <a:cs typeface="Arial" panose="020B0604020202020204" pitchFamily="34" charset="0"/>
              </a:rPr>
              <a:t>Vị</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trí</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đóng</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góp</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trong</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văn</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học</a:t>
            </a:r>
            <a:r>
              <a:rPr lang="en-US" sz="4400" b="1" dirty="0" smtClean="0">
                <a:solidFill>
                  <a:srgbClr val="0070C0"/>
                </a:solidFill>
                <a:latin typeface="Arial" panose="020B0604020202020204" pitchFamily="34" charset="0"/>
                <a:cs typeface="Arial" panose="020B0604020202020204" pitchFamily="34" charset="0"/>
              </a:rPr>
              <a:t> </a:t>
            </a:r>
            <a:r>
              <a:rPr lang="en-US" sz="4400" b="1" dirty="0" err="1" smtClean="0">
                <a:solidFill>
                  <a:srgbClr val="0070C0"/>
                </a:solidFill>
                <a:latin typeface="Arial" panose="020B0604020202020204" pitchFamily="34" charset="0"/>
                <a:cs typeface="Arial" panose="020B0604020202020204" pitchFamily="34" charset="0"/>
              </a:rPr>
              <a:t>Việt</a:t>
            </a:r>
            <a:r>
              <a:rPr lang="en-US" sz="4400" b="1" dirty="0" smtClean="0">
                <a:solidFill>
                  <a:srgbClr val="0070C0"/>
                </a:solidFill>
                <a:latin typeface="Arial" panose="020B0604020202020204" pitchFamily="34" charset="0"/>
                <a:cs typeface="Arial" panose="020B0604020202020204" pitchFamily="34" charset="0"/>
              </a:rPr>
              <a:t> Nam.  </a:t>
            </a:r>
            <a:endParaRPr lang="en-US" sz="4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94118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3484059" y="93620"/>
            <a:ext cx="8063989" cy="998158"/>
          </a:xfrm>
          <a:prstGeom prst="rect">
            <a:avLst/>
          </a:prstGeom>
        </p:spPr>
        <p:txBody>
          <a:bodyPr wrap="square" lIns="0" tIns="0" rIns="0" bIns="0" rtlCol="0" anchor="t">
            <a:spAutoFit/>
          </a:bodyPr>
          <a:lstStyle/>
          <a:p>
            <a:pPr algn="ctr">
              <a:lnSpc>
                <a:spcPts val="8799"/>
              </a:lnSpc>
            </a:pPr>
            <a:r>
              <a:rPr lang="en-US" sz="5200" b="1" dirty="0">
                <a:solidFill>
                  <a:srgbClr val="276493"/>
                </a:solidFill>
                <a:latin typeface="Arial" panose="020B0604020202020204" pitchFamily="34" charset="0"/>
                <a:cs typeface="Arial" panose="020B0604020202020204" pitchFamily="34" charset="0"/>
              </a:rPr>
              <a:t>a</a:t>
            </a:r>
            <a:r>
              <a:rPr lang="vi-VN" sz="5200" b="1" dirty="0" smtClean="0">
                <a:solidFill>
                  <a:srgbClr val="276493"/>
                </a:solidFill>
                <a:latin typeface="Arial" panose="020B0604020202020204" pitchFamily="34" charset="0"/>
                <a:cs typeface="Arial" panose="020B0604020202020204" pitchFamily="34" charset="0"/>
              </a:rPr>
              <a:t>. Tác giả </a:t>
            </a:r>
            <a:r>
              <a:rPr lang="vi-VN" sz="5200" b="1" i="1" dirty="0" smtClean="0">
                <a:solidFill>
                  <a:srgbClr val="276493"/>
                </a:solidFill>
                <a:latin typeface="Arial" panose="020B0604020202020204" pitchFamily="34" charset="0"/>
                <a:cs typeface="Arial" panose="020B0604020202020204" pitchFamily="34" charset="0"/>
              </a:rPr>
              <a:t>Thanh Thảo</a:t>
            </a:r>
            <a:endParaRPr lang="en-US" sz="5200" b="1" i="1" dirty="0">
              <a:solidFill>
                <a:srgbClr val="276493"/>
              </a:solidFill>
              <a:latin typeface="Arial" panose="020B0604020202020204" pitchFamily="34" charset="0"/>
              <a:cs typeface="Arial" panose="020B0604020202020204" pitchFamily="34" charset="0"/>
            </a:endParaRPr>
          </a:p>
        </p:txBody>
      </p:sp>
      <p:pic>
        <p:nvPicPr>
          <p:cNvPr id="41"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81000" y="7886700"/>
            <a:ext cx="1301322" cy="2002034"/>
          </a:xfrm>
          <a:prstGeom prst="rect">
            <a:avLst/>
          </a:prstGeom>
        </p:spPr>
      </p:pic>
      <p:pic>
        <p:nvPicPr>
          <p:cNvPr id="43" name="Picture 42"/>
          <p:cNvPicPr>
            <a:picLocks noChangeAspect="1"/>
          </p:cNvPicPr>
          <p:nvPr/>
        </p:nvPicPr>
        <p:blipFill rotWithShape="1">
          <a:blip r:embed="rId13">
            <a:extLst>
              <a:ext uri="{28A0092B-C50C-407E-A947-70E740481C1C}">
                <a14:useLocalDpi xmlns:a14="http://schemas.microsoft.com/office/drawing/2010/main" val="0"/>
              </a:ext>
            </a:extLst>
          </a:blip>
          <a:srcRect b="7312"/>
          <a:stretch/>
        </p:blipFill>
        <p:spPr>
          <a:xfrm>
            <a:off x="0" y="1194180"/>
            <a:ext cx="4572000" cy="6781800"/>
          </a:xfrm>
          <a:prstGeom prst="ellipse">
            <a:avLst/>
          </a:prstGeom>
          <a:ln>
            <a:noFill/>
          </a:ln>
          <a:effectLst>
            <a:softEdge rad="112500"/>
          </a:effectLst>
        </p:spPr>
      </p:pic>
      <p:sp>
        <p:nvSpPr>
          <p:cNvPr id="44" name="Rectangle 43"/>
          <p:cNvSpPr/>
          <p:nvPr/>
        </p:nvSpPr>
        <p:spPr>
          <a:xfrm>
            <a:off x="5425251" y="1844633"/>
            <a:ext cx="12478875" cy="5262979"/>
          </a:xfrm>
          <a:prstGeom prst="rect">
            <a:avLst/>
          </a:prstGeom>
        </p:spPr>
        <p:txBody>
          <a:bodyPr wrap="square">
            <a:spAutoFit/>
          </a:bodyPr>
          <a:lstStyle/>
          <a:p>
            <a:pPr marL="685800" indent="-685800" algn="just">
              <a:buFontTx/>
              <a:buChar char="-"/>
              <a:tabLst>
                <a:tab pos="90170" algn="l"/>
                <a:tab pos="180340" algn="l"/>
              </a:tabLst>
            </a:pP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 sinh</a:t>
            </a:r>
            <a:r>
              <a:rPr lang="vi-VN"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1946</a:t>
            </a:r>
            <a:endParaRPr lang="vi-VN" sz="4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685800" indent="-685800" algn="just">
              <a:buFontTx/>
              <a:buChar char="-"/>
              <a:tabLst>
                <a:tab pos="90170" algn="l"/>
                <a:tab pos="180340" algn="l"/>
              </a:tabLst>
            </a:pP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Quảng</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Ngãi</a:t>
            </a:r>
            <a:endParaRPr lang="vi-VN" sz="4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685800" indent="-685800" algn="just">
              <a:buFontTx/>
              <a:buChar char="-"/>
              <a:tabLst>
                <a:tab pos="90170" algn="l"/>
                <a:tab pos="180340" algn="l"/>
              </a:tabLst>
            </a:pP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 sáng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báo,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685800" indent="-685800" algn="just">
              <a:buFontTx/>
              <a:buChar char="-"/>
              <a:tabLst>
                <a:tab pos="90170" algn="l"/>
                <a:tab pos="180340" algn="l"/>
              </a:tabLst>
            </a:pP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vi-VN"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(1977),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chân qua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trảng</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(1978),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ru-bích</a:t>
            </a:r>
            <a:r>
              <a:rPr lang="en-US" sz="4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(1985)…</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ight Arrow 1"/>
          <p:cNvSpPr/>
          <p:nvPr/>
        </p:nvSpPr>
        <p:spPr>
          <a:xfrm>
            <a:off x="3276600" y="8073232"/>
            <a:ext cx="1143000" cy="118506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 name="TextBox 2"/>
          <p:cNvSpPr txBox="1"/>
          <p:nvPr/>
        </p:nvSpPr>
        <p:spPr>
          <a:xfrm>
            <a:off x="4953000" y="7886700"/>
            <a:ext cx="13334999" cy="1569660"/>
          </a:xfrm>
          <a:prstGeom prst="rect">
            <a:avLst/>
          </a:prstGeom>
          <a:noFill/>
        </p:spPr>
        <p:txBody>
          <a:bodyPr wrap="square" rtlCol="0">
            <a:spAutoFit/>
          </a:bodyPr>
          <a:lstStyle/>
          <a:p>
            <a:pPr algn="just"/>
            <a:r>
              <a:rPr lang="en-US" sz="4800" dirty="0" err="1" smtClean="0">
                <a:solidFill>
                  <a:srgbClr val="FF0000"/>
                </a:solidFill>
                <a:latin typeface="Times New Roman" panose="02020603050405020304" pitchFamily="18" charset="0"/>
                <a:cs typeface="Times New Roman" panose="02020603050405020304" pitchFamily="18" charset="0"/>
              </a:rPr>
              <a:t>Ông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là</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tác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tài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năng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và</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nhiều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đóng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góp</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quan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trọng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trong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nền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văn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học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Việt</a:t>
            </a:r>
            <a:r>
              <a:rPr lang="en-US" sz="4800" dirty="0" smtClean="0">
                <a:solidFill>
                  <a:srgbClr val="FF0000"/>
                </a:solidFill>
                <a:latin typeface="Times New Roman" panose="02020603050405020304" pitchFamily="18" charset="0"/>
                <a:cs typeface="Times New Roman" panose="02020603050405020304" pitchFamily="18" charset="0"/>
              </a:rPr>
              <a:t> Nam </a:t>
            </a:r>
            <a:r>
              <a:rPr lang="en-US" sz="4800" dirty="0" err="1" smtClean="0">
                <a:solidFill>
                  <a:srgbClr val="FF0000"/>
                </a:solidFill>
                <a:latin typeface="Times New Roman" panose="02020603050405020304" pitchFamily="18" charset="0"/>
                <a:cs typeface="Times New Roman" panose="02020603050405020304" pitchFamily="18" charset="0"/>
              </a:rPr>
              <a:t>hiện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đại</a:t>
            </a:r>
            <a:r>
              <a:rPr lang="en-US" sz="4800" dirty="0" smtClean="0">
                <a:solidFill>
                  <a:srgbClr val="FF0000"/>
                </a:solidFill>
                <a:latin typeface="Times New Roman" panose="02020603050405020304" pitchFamily="18" charset="0"/>
                <a:cs typeface="Times New Roman" panose="02020603050405020304" pitchFamily="18" charset="0"/>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 calcmode="lin" valueType="num">
                                      <p:cBhvr additive="base">
                                        <p:cTn id="1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
                                            <p:txEl>
                                              <p:pRg st="1" end="1"/>
                                            </p:txEl>
                                          </p:spTgt>
                                        </p:tgtEl>
                                        <p:attrNameLst>
                                          <p:attrName>style.visibility</p:attrName>
                                        </p:attrNameLst>
                                      </p:cBhvr>
                                      <p:to>
                                        <p:strVal val="visible"/>
                                      </p:to>
                                    </p:set>
                                    <p:anim calcmode="lin" valueType="num">
                                      <p:cBhvr additive="base">
                                        <p:cTn id="2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4">
                                            <p:txEl>
                                              <p:pRg st="2" end="2"/>
                                            </p:txEl>
                                          </p:spTgt>
                                        </p:tgtEl>
                                        <p:attrNameLst>
                                          <p:attrName>style.visibility</p:attrName>
                                        </p:attrNameLst>
                                      </p:cBhvr>
                                      <p:to>
                                        <p:strVal val="visible"/>
                                      </p:to>
                                    </p:set>
                                    <p:anim calcmode="lin" valueType="num">
                                      <p:cBhvr additive="base">
                                        <p:cTn id="2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4">
                                            <p:txEl>
                                              <p:pRg st="3" end="3"/>
                                            </p:txEl>
                                          </p:spTgt>
                                        </p:tgtEl>
                                        <p:attrNameLst>
                                          <p:attrName>style.visibility</p:attrName>
                                        </p:attrNameLst>
                                      </p:cBhvr>
                                      <p:to>
                                        <p:strVal val="visible"/>
                                      </p:to>
                                    </p:set>
                                    <p:anim calcmode="lin" valueType="num">
                                      <p:cBhvr additive="base">
                                        <p:cTn id="3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circle(in)">
                                      <p:cBhvr>
                                        <p:cTn id="4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1" name="Google Shape;141;p18"/>
          <p:cNvSpPr txBox="1"/>
          <p:nvPr/>
        </p:nvSpPr>
        <p:spPr>
          <a:xfrm>
            <a:off x="1143000" y="-178760"/>
            <a:ext cx="12725400" cy="1379480"/>
          </a:xfrm>
          <a:prstGeom prst="rect">
            <a:avLst/>
          </a:prstGeom>
          <a:noFill/>
          <a:ln>
            <a:noFill/>
          </a:ln>
        </p:spPr>
        <p:txBody>
          <a:bodyPr spcFirstLastPara="1" wrap="square" lIns="0" tIns="0" rIns="0" bIns="0" anchor="t" anchorCtr="0">
            <a:spAutoFit/>
          </a:bodyPr>
          <a:lstStyle/>
          <a:p>
            <a:pPr>
              <a:lnSpc>
                <a:spcPct val="165907"/>
              </a:lnSpc>
            </a:pPr>
            <a:r>
              <a:rPr lang="en-US" sz="5400" b="1" dirty="0">
                <a:latin typeface="Times New Roman" panose="02020603050405020304" pitchFamily="18" charset="0"/>
                <a:ea typeface="Arial"/>
                <a:cs typeface="Times New Roman" panose="02020603050405020304" pitchFamily="18" charset="0"/>
                <a:sym typeface="Arial"/>
              </a:rPr>
              <a:t>b</a:t>
            </a:r>
            <a:r>
              <a:rPr lang="en-US" sz="5400" b="1" dirty="0" smtClean="0">
                <a:latin typeface="Times New Roman" panose="02020603050405020304" pitchFamily="18" charset="0"/>
                <a:ea typeface="Arial"/>
                <a:cs typeface="Times New Roman" panose="02020603050405020304" pitchFamily="18" charset="0"/>
                <a:sym typeface="Arial"/>
              </a:rPr>
              <a:t>. </a:t>
            </a:r>
            <a:r>
              <a:rPr lang="en-US" sz="5400" b="1" dirty="0" err="1" smtClean="0">
                <a:latin typeface="Times New Roman" panose="02020603050405020304" pitchFamily="18" charset="0"/>
                <a:ea typeface="Arial"/>
                <a:cs typeface="Times New Roman" panose="02020603050405020304" pitchFamily="18" charset="0"/>
                <a:sym typeface="Arial"/>
              </a:rPr>
              <a:t>Tác</a:t>
            </a:r>
            <a:r>
              <a:rPr lang="en-US" sz="5400" b="1" dirty="0" smtClean="0">
                <a:latin typeface="Times New Roman" panose="02020603050405020304" pitchFamily="18" charset="0"/>
                <a:ea typeface="Arial"/>
                <a:cs typeface="Times New Roman" panose="02020603050405020304" pitchFamily="18" charset="0"/>
                <a:sym typeface="Arial"/>
              </a:rPr>
              <a:t> </a:t>
            </a:r>
            <a:r>
              <a:rPr lang="en-US" sz="5400" b="1" dirty="0" err="1" smtClean="0">
                <a:latin typeface="Times New Roman" panose="02020603050405020304" pitchFamily="18" charset="0"/>
                <a:ea typeface="Arial"/>
                <a:cs typeface="Times New Roman" panose="02020603050405020304" pitchFamily="18" charset="0"/>
                <a:sym typeface="Arial"/>
              </a:rPr>
              <a:t>phẩm</a:t>
            </a:r>
            <a:r>
              <a:rPr lang="en-US" sz="5400" b="1" dirty="0" smtClean="0">
                <a:latin typeface="Times New Roman" panose="02020603050405020304" pitchFamily="18" charset="0"/>
                <a:ea typeface="Arial"/>
                <a:cs typeface="Times New Roman" panose="02020603050405020304" pitchFamily="18" charset="0"/>
                <a:sym typeface="Arial"/>
              </a:rPr>
              <a:t> “</a:t>
            </a:r>
            <a:r>
              <a:rPr lang="en-US" sz="5400" b="1" i="1" dirty="0" err="1" smtClean="0">
                <a:latin typeface="Times New Roman" panose="02020603050405020304" pitchFamily="18" charset="0"/>
                <a:ea typeface="Arial"/>
                <a:cs typeface="Times New Roman" panose="02020603050405020304" pitchFamily="18" charset="0"/>
                <a:sym typeface="Arial"/>
              </a:rPr>
              <a:t>Gặp</a:t>
            </a:r>
            <a:r>
              <a:rPr lang="en-US" sz="5400" b="1" i="1" dirty="0" smtClean="0">
                <a:latin typeface="Times New Roman" panose="02020603050405020304" pitchFamily="18" charset="0"/>
                <a:ea typeface="Arial"/>
                <a:cs typeface="Times New Roman" panose="02020603050405020304" pitchFamily="18" charset="0"/>
                <a:sym typeface="Arial"/>
              </a:rPr>
              <a:t> </a:t>
            </a:r>
            <a:r>
              <a:rPr lang="en-US" sz="5400" b="1" i="1" dirty="0" err="1" smtClean="0">
                <a:latin typeface="Times New Roman" panose="02020603050405020304" pitchFamily="18" charset="0"/>
                <a:ea typeface="Arial"/>
                <a:cs typeface="Times New Roman" panose="02020603050405020304" pitchFamily="18" charset="0"/>
                <a:sym typeface="Arial"/>
              </a:rPr>
              <a:t>lá</a:t>
            </a:r>
            <a:r>
              <a:rPr lang="en-US" sz="5400" b="1" i="1" dirty="0" smtClean="0">
                <a:latin typeface="Times New Roman" panose="02020603050405020304" pitchFamily="18" charset="0"/>
                <a:ea typeface="Arial"/>
                <a:cs typeface="Times New Roman" panose="02020603050405020304" pitchFamily="18" charset="0"/>
                <a:sym typeface="Arial"/>
              </a:rPr>
              <a:t> </a:t>
            </a:r>
            <a:r>
              <a:rPr lang="en-US" sz="5400" b="1" i="1" dirty="0" err="1" smtClean="0">
                <a:latin typeface="Times New Roman" panose="02020603050405020304" pitchFamily="18" charset="0"/>
                <a:ea typeface="Arial"/>
                <a:cs typeface="Times New Roman" panose="02020603050405020304" pitchFamily="18" charset="0"/>
                <a:sym typeface="Arial"/>
              </a:rPr>
              <a:t>cơm</a:t>
            </a:r>
            <a:r>
              <a:rPr lang="en-US" sz="5400" b="1" i="1" dirty="0" smtClean="0">
                <a:latin typeface="Times New Roman" panose="02020603050405020304" pitchFamily="18" charset="0"/>
                <a:ea typeface="Arial"/>
                <a:cs typeface="Times New Roman" panose="02020603050405020304" pitchFamily="18" charset="0"/>
                <a:sym typeface="Arial"/>
              </a:rPr>
              <a:t> </a:t>
            </a:r>
            <a:r>
              <a:rPr lang="en-US" sz="5400" b="1" i="1" dirty="0" err="1" smtClean="0">
                <a:latin typeface="Times New Roman" panose="02020603050405020304" pitchFamily="18" charset="0"/>
                <a:ea typeface="Arial"/>
                <a:cs typeface="Times New Roman" panose="02020603050405020304" pitchFamily="18" charset="0"/>
                <a:sym typeface="Arial"/>
              </a:rPr>
              <a:t>nếp</a:t>
            </a:r>
            <a:r>
              <a:rPr lang="en-US" sz="5400" b="1" dirty="0" smtClean="0">
                <a:latin typeface="Times New Roman" panose="02020603050405020304" pitchFamily="18" charset="0"/>
                <a:ea typeface="Arial"/>
                <a:cs typeface="Times New Roman" panose="02020603050405020304" pitchFamily="18" charset="0"/>
                <a:sym typeface="Arial"/>
              </a:rPr>
              <a:t>” </a:t>
            </a:r>
            <a:endParaRPr sz="5400" b="1" dirty="0">
              <a:latin typeface="Times New Roman" panose="02020603050405020304" pitchFamily="18" charset="0"/>
              <a:ea typeface="Arial"/>
              <a:cs typeface="Times New Roman" panose="02020603050405020304" pitchFamily="18" charset="0"/>
              <a:sym typeface="Arial"/>
            </a:endParaRPr>
          </a:p>
        </p:txBody>
      </p:sp>
      <p:sp>
        <p:nvSpPr>
          <p:cNvPr id="2" name="Rounded Rectangle 1"/>
          <p:cNvSpPr/>
          <p:nvPr/>
        </p:nvSpPr>
        <p:spPr>
          <a:xfrm>
            <a:off x="-64956" y="2757521"/>
            <a:ext cx="3066738" cy="1421781"/>
          </a:xfrm>
          <a:prstGeom prst="roundRect">
            <a:avLst>
              <a:gd name="adj" fmla="val 50000"/>
            </a:avLst>
          </a:prstGeom>
          <a:solidFill>
            <a:srgbClr val="9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rgbClr val="C00000"/>
                </a:solidFill>
                <a:latin typeface="Times New Roman" panose="02020603050405020304" pitchFamily="18" charset="0"/>
                <a:cs typeface="Times New Roman" panose="02020603050405020304" pitchFamily="18" charset="0"/>
              </a:rPr>
              <a:t>Thể</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l</a:t>
            </a:r>
            <a:r>
              <a:rPr lang="en-US" sz="4200" b="1" dirty="0" err="1" smtClean="0">
                <a:solidFill>
                  <a:srgbClr val="C00000"/>
                </a:solidFill>
                <a:latin typeface="Times New Roman" panose="02020603050405020304" pitchFamily="18" charset="0"/>
                <a:cs typeface="Times New Roman" panose="02020603050405020304" pitchFamily="18" charset="0"/>
              </a:rPr>
              <a:t>oại</a:t>
            </a:r>
            <a:endParaRPr lang="en-US" sz="4200" b="1" dirty="0">
              <a:solidFill>
                <a:srgbClr val="C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8737" y="1360727"/>
            <a:ext cx="3066738" cy="1115773"/>
          </a:xfrm>
          <a:prstGeom prst="roundRect">
            <a:avLst>
              <a:gd name="adj" fmla="val 50000"/>
            </a:avLst>
          </a:prstGeom>
          <a:solidFill>
            <a:srgbClr val="9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rgbClr val="C00000"/>
                </a:solidFill>
                <a:latin typeface="Times New Roman" panose="02020603050405020304" pitchFamily="18" charset="0"/>
                <a:cs typeface="Times New Roman" panose="02020603050405020304" pitchFamily="18" charset="0"/>
              </a:rPr>
              <a:t>Xuất</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x</a:t>
            </a:r>
            <a:r>
              <a:rPr lang="en-US" sz="4200" b="1" dirty="0" err="1" smtClean="0">
                <a:solidFill>
                  <a:srgbClr val="C00000"/>
                </a:solidFill>
                <a:latin typeface="Times New Roman" panose="02020603050405020304" pitchFamily="18" charset="0"/>
                <a:cs typeface="Times New Roman" panose="02020603050405020304" pitchFamily="18" charset="0"/>
              </a:rPr>
              <a:t>ứ</a:t>
            </a:r>
            <a:r>
              <a:rPr lang="en-US" sz="4200" b="1" dirty="0" smtClean="0">
                <a:solidFill>
                  <a:srgbClr val="C00000"/>
                </a:solidFill>
                <a:latin typeface="Times New Roman" panose="02020603050405020304" pitchFamily="18" charset="0"/>
                <a:cs typeface="Times New Roman" panose="02020603050405020304" pitchFamily="18" charset="0"/>
              </a:rPr>
              <a:t> </a:t>
            </a:r>
            <a:endParaRPr lang="en-US" sz="4200" b="1" dirty="0">
              <a:solidFill>
                <a:srgbClr val="C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0" y="4686660"/>
            <a:ext cx="3079230" cy="1421781"/>
          </a:xfrm>
          <a:prstGeom prst="roundRect">
            <a:avLst>
              <a:gd name="adj" fmla="val 50000"/>
            </a:avLst>
          </a:prstGeom>
          <a:solidFill>
            <a:srgbClr val="9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C00000"/>
                </a:solidFill>
                <a:latin typeface="Times New Roman" panose="02020603050405020304" pitchFamily="18" charset="0"/>
                <a:cs typeface="Times New Roman" panose="02020603050405020304" pitchFamily="18" charset="0"/>
              </a:rPr>
              <a:t>PTBĐ</a:t>
            </a:r>
          </a:p>
        </p:txBody>
      </p:sp>
      <p:cxnSp>
        <p:nvCxnSpPr>
          <p:cNvPr id="4" name="Straight Arrow Connector 3"/>
          <p:cNvCxnSpPr/>
          <p:nvPr/>
        </p:nvCxnSpPr>
        <p:spPr>
          <a:xfrm flipV="1">
            <a:off x="3200400" y="1891559"/>
            <a:ext cx="1828800" cy="300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3143958" y="3436173"/>
            <a:ext cx="1828800" cy="32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158552" y="5336814"/>
            <a:ext cx="1943724" cy="22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81599" y="1091505"/>
            <a:ext cx="12954001" cy="1384995"/>
          </a:xfrm>
          <a:prstGeom prst="rect">
            <a:avLst/>
          </a:prstGeom>
          <a:noFill/>
        </p:spPr>
        <p:txBody>
          <a:bodyPr wrap="square" rtlCol="0">
            <a:spAutoFit/>
          </a:bodyPr>
          <a:lstStyle/>
          <a:p>
            <a:pPr algn="just"/>
            <a:r>
              <a:rPr lang="en-US" sz="4200" dirty="0">
                <a:latin typeface="Arial" panose="020B0604020202020204" pitchFamily="34" charset="0"/>
                <a:cs typeface="Arial" panose="020B0604020202020204" pitchFamily="34" charset="0"/>
              </a:rPr>
              <a:t>In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thơ</a:t>
            </a:r>
            <a:r>
              <a:rPr lang="en-US" sz="4200"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Dấu</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chân</a:t>
            </a:r>
            <a:r>
              <a:rPr lang="en-US" sz="4200" i="1" dirty="0">
                <a:latin typeface="Arial" panose="020B0604020202020204" pitchFamily="34" charset="0"/>
                <a:cs typeface="Arial" panose="020B0604020202020204" pitchFamily="34" charset="0"/>
              </a:rPr>
              <a:t> qua </a:t>
            </a:r>
            <a:r>
              <a:rPr lang="en-US" sz="4200" i="1" dirty="0" err="1">
                <a:latin typeface="Arial" panose="020B0604020202020204" pitchFamily="34" charset="0"/>
                <a:cs typeface="Arial" panose="020B0604020202020204" pitchFamily="34" charset="0"/>
              </a:rPr>
              <a:t>trảng</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cỏ</a:t>
            </a:r>
            <a:r>
              <a:rPr lang="en-US" sz="4200" dirty="0">
                <a:latin typeface="Arial" panose="020B0604020202020204" pitchFamily="34" charset="0"/>
                <a:cs typeface="Arial" panose="020B0604020202020204" pitchFamily="34" charset="0"/>
              </a:rPr>
              <a:t>”, NXB </a:t>
            </a:r>
            <a:r>
              <a:rPr lang="en-US" sz="4200" dirty="0" err="1">
                <a:latin typeface="Arial" panose="020B0604020202020204" pitchFamily="34" charset="0"/>
                <a:cs typeface="Arial" panose="020B0604020202020204" pitchFamily="34" charset="0"/>
              </a:rPr>
              <a:t>Hội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Văn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2015, tr. 38 – 39.</a:t>
            </a:r>
          </a:p>
        </p:txBody>
      </p:sp>
      <p:sp>
        <p:nvSpPr>
          <p:cNvPr id="18" name="TextBox 17"/>
          <p:cNvSpPr txBox="1"/>
          <p:nvPr/>
        </p:nvSpPr>
        <p:spPr>
          <a:xfrm>
            <a:off x="5197838" y="3026517"/>
            <a:ext cx="6590370" cy="738664"/>
          </a:xfrm>
          <a:prstGeom prst="rect">
            <a:avLst/>
          </a:prstGeom>
          <a:noFill/>
        </p:spPr>
        <p:txBody>
          <a:bodyPr wrap="square" rtlCol="0">
            <a:spAutoFit/>
          </a:bodyPr>
          <a:lstStyle/>
          <a:p>
            <a:r>
              <a:rPr lang="en-US" sz="4200" dirty="0" err="1">
                <a:latin typeface="Arial" panose="020B0604020202020204" pitchFamily="34" charset="0"/>
                <a:cs typeface="Arial" panose="020B0604020202020204" pitchFamily="34" charset="0"/>
              </a:rPr>
              <a:t>Thơ</a:t>
            </a:r>
            <a:r>
              <a:rPr lang="en-US" sz="4200" dirty="0">
                <a:latin typeface="Arial" panose="020B0604020202020204" pitchFamily="34" charset="0"/>
                <a:cs typeface="Arial" panose="020B0604020202020204" pitchFamily="34" charset="0"/>
              </a:rPr>
              <a:t> năm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p>
        </p:txBody>
      </p:sp>
      <p:sp>
        <p:nvSpPr>
          <p:cNvPr id="19" name="TextBox 18"/>
          <p:cNvSpPr txBox="1"/>
          <p:nvPr/>
        </p:nvSpPr>
        <p:spPr>
          <a:xfrm>
            <a:off x="5486400" y="4913967"/>
            <a:ext cx="6590370" cy="738664"/>
          </a:xfrm>
          <a:prstGeom prst="rect">
            <a:avLst/>
          </a:prstGeom>
          <a:noFill/>
        </p:spPr>
        <p:txBody>
          <a:bodyPr wrap="square" rtlCol="0">
            <a:spAutoFit/>
          </a:bodyPr>
          <a:lstStyle/>
          <a:p>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cảm</a:t>
            </a:r>
            <a:r>
              <a:rPr lang="en-US" sz="4200" dirty="0">
                <a:latin typeface="Arial" panose="020B0604020202020204" pitchFamily="34" charset="0"/>
                <a:cs typeface="Arial" panose="020B0604020202020204" pitchFamily="34" charset="0"/>
              </a:rPr>
              <a:t> </a:t>
            </a:r>
          </a:p>
        </p:txBody>
      </p:sp>
      <p:sp>
        <p:nvSpPr>
          <p:cNvPr id="20" name="Rounded Rectangle 19"/>
          <p:cNvSpPr/>
          <p:nvPr/>
        </p:nvSpPr>
        <p:spPr>
          <a:xfrm>
            <a:off x="1659849" y="7381533"/>
            <a:ext cx="3079230" cy="1421781"/>
          </a:xfrm>
          <a:prstGeom prst="roundRect">
            <a:avLst>
              <a:gd name="adj" fmla="val 50000"/>
            </a:avLst>
          </a:prstGeom>
          <a:solidFill>
            <a:srgbClr val="9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C00000"/>
                </a:solidFill>
                <a:latin typeface="Times New Roman" panose="02020603050405020304" pitchFamily="18" charset="0"/>
                <a:cs typeface="Times New Roman" panose="02020603050405020304" pitchFamily="18" charset="0"/>
              </a:rPr>
              <a:t>Bố</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cục</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322664" y="6428104"/>
            <a:ext cx="9633917" cy="3477875"/>
          </a:xfrm>
          <a:prstGeom prst="rect">
            <a:avLst/>
          </a:prstGeom>
        </p:spPr>
        <p:txBody>
          <a:bodyPr wrap="square">
            <a:spAutoFit/>
          </a:bodyPr>
          <a:lstStyle/>
          <a:p>
            <a:pPr algn="just"/>
            <a:r>
              <a:rPr lang="en-US" sz="4400" b="1" u="sng" dirty="0">
                <a:latin typeface="Times New Roman" panose="02020603050405020304" pitchFamily="18" charset="0"/>
                <a:cs typeface="Times New Roman" panose="02020603050405020304" pitchFamily="18" charset="0"/>
              </a:rPr>
              <a:t>Phần </a:t>
            </a:r>
            <a:r>
              <a:rPr lang="en-US" sz="4400" b="1" u="sng" dirty="0" smtClean="0">
                <a:latin typeface="Times New Roman" panose="02020603050405020304" pitchFamily="18" charset="0"/>
                <a:cs typeface="Times New Roman" panose="02020603050405020304" pitchFamily="18" charset="0"/>
              </a:rPr>
              <a:t>1</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latin typeface="Times New Roman" panose="02020603050405020304" pitchFamily="18" charset="0"/>
                <a:cs typeface="Times New Roman" panose="02020603050405020304" pitchFamily="18" charset="0"/>
              </a:rPr>
              <a:t> Hình </a:t>
            </a:r>
            <a:r>
              <a:rPr lang="en-US" sz="4400" dirty="0" err="1"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của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con</a:t>
            </a:r>
          </a:p>
          <a:p>
            <a:pPr algn="just"/>
            <a:endParaRPr lang="en-US" sz="4400" dirty="0">
              <a:latin typeface="Times New Roman" panose="02020603050405020304" pitchFamily="18" charset="0"/>
              <a:cs typeface="Times New Roman" panose="02020603050405020304" pitchFamily="18" charset="0"/>
            </a:endParaRPr>
          </a:p>
          <a:p>
            <a:pPr algn="just"/>
            <a:r>
              <a:rPr lang="en-US" sz="4400" b="1" u="sng" dirty="0">
                <a:latin typeface="Times New Roman" panose="02020603050405020304" pitchFamily="18" charset="0"/>
                <a:cs typeface="Times New Roman" panose="02020603050405020304" pitchFamily="18" charset="0"/>
              </a:rPr>
              <a:t>Phần </a:t>
            </a:r>
            <a:r>
              <a:rPr lang="en-US" sz="4400" b="1" u="sng" dirty="0" smtClean="0">
                <a:latin typeface="Times New Roman" panose="02020603050405020304" pitchFamily="18" charset="0"/>
                <a:cs typeface="Times New Roman" panose="02020603050405020304" pitchFamily="18" charset="0"/>
              </a:rPr>
              <a:t>2</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4891479" y="8169580"/>
            <a:ext cx="2643577" cy="21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Left Brace 23"/>
          <p:cNvSpPr/>
          <p:nvPr/>
        </p:nvSpPr>
        <p:spPr>
          <a:xfrm>
            <a:off x="7810500" y="6202648"/>
            <a:ext cx="266700" cy="37795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8992193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2" grpId="0" animBg="1"/>
      <p:bldP spid="7" grpId="0" animBg="1"/>
      <p:bldP spid="8" grpId="0" animBg="1"/>
      <p:bldP spid="11" grpId="0"/>
      <p:bldP spid="18" grpId="0"/>
      <p:bldP spid="19" grpId="0"/>
      <p:bldP spid="20" grpId="0" animBg="1"/>
      <p:bldP spid="21"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2832432" y="2300093"/>
            <a:ext cx="11883457" cy="6008971"/>
            <a:chOff x="0" y="0"/>
            <a:chExt cx="15844609" cy="8011962"/>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141582" y="5375173"/>
            <a:ext cx="4960500" cy="4300134"/>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029261" y="1606660"/>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99098" y="1986439"/>
            <a:ext cx="750119" cy="642375"/>
          </a:xfrm>
          <a:prstGeom prst="rect">
            <a:avLst/>
          </a:prstGeom>
        </p:spPr>
      </p:pic>
      <p:pic>
        <p:nvPicPr>
          <p:cNvPr id="18" name="Picture 18"/>
          <p:cNvPicPr>
            <a:picLocks noChangeAspect="1"/>
          </p:cNvPicPr>
          <p:nvPr/>
        </p:nvPicPr>
        <p:blipFill>
          <a:blip r:embed="rId15"/>
          <a:srcRect/>
          <a:stretch>
            <a:fillRect/>
          </a:stretch>
        </p:blipFill>
        <p:spPr>
          <a:xfrm>
            <a:off x="14421682" y="749560"/>
            <a:ext cx="2400300" cy="2458694"/>
          </a:xfrm>
          <a:prstGeom prst="rect">
            <a:avLst/>
          </a:prstGeom>
        </p:spPr>
      </p:pic>
      <p:pic>
        <p:nvPicPr>
          <p:cNvPr id="19" name="Picture 19"/>
          <p:cNvPicPr>
            <a:picLocks noChangeAspect="1"/>
          </p:cNvPicPr>
          <p:nvPr/>
        </p:nvPicPr>
        <p:blipFill>
          <a:blip r:embed="rId16"/>
          <a:srcRect/>
          <a:stretch>
            <a:fillRect/>
          </a:stretch>
        </p:blipFill>
        <p:spPr>
          <a:xfrm>
            <a:off x="1175313" y="6172798"/>
            <a:ext cx="3368885" cy="3671810"/>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3741" y="3157078"/>
            <a:ext cx="1848592" cy="1933169"/>
          </a:xfrm>
          <a:prstGeom prst="rect">
            <a:avLst/>
          </a:prstGeom>
        </p:spPr>
      </p:pic>
      <p:sp>
        <p:nvSpPr>
          <p:cNvPr id="21" name="TextBox 21"/>
          <p:cNvSpPr txBox="1"/>
          <p:nvPr/>
        </p:nvSpPr>
        <p:spPr>
          <a:xfrm>
            <a:off x="3505153" y="4611486"/>
            <a:ext cx="10744247" cy="1128514"/>
          </a:xfrm>
          <a:prstGeom prst="rect">
            <a:avLst/>
          </a:prstGeom>
        </p:spPr>
        <p:txBody>
          <a:bodyPr wrap="square" lIns="0" tIns="0" rIns="0" bIns="0" rtlCol="0" anchor="t">
            <a:spAutoFit/>
          </a:bodyPr>
          <a:lstStyle/>
          <a:p>
            <a:pPr algn="ctr">
              <a:lnSpc>
                <a:spcPts val="8799"/>
              </a:lnSpc>
            </a:pPr>
            <a:r>
              <a:rPr lang="vi-VN" sz="8400" b="1" dirty="0" smtClean="0">
                <a:solidFill>
                  <a:srgbClr val="276493"/>
                </a:solidFill>
              </a:rPr>
              <a:t>II. TÌM HIỂU CHI TIẾT</a:t>
            </a:r>
            <a:endParaRPr lang="en-US" sz="8400" b="1" dirty="0">
              <a:solidFill>
                <a:srgbClr val="276493"/>
              </a:solidFill>
            </a:endParaRPr>
          </a:p>
        </p:txBody>
      </p:sp>
    </p:spTree>
    <p:extLst>
      <p:ext uri="{BB962C8B-B14F-4D97-AF65-F5344CB8AC3E}">
        <p14:creationId xmlns:p14="http://schemas.microsoft.com/office/powerpoint/2010/main" val="270259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52400" y="25608"/>
            <a:ext cx="6324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1. Đặc điểm thể thơ</a:t>
            </a:r>
            <a:r>
              <a:rPr lang="en-US" sz="5200" b="1" dirty="0" smtClean="0">
                <a:solidFill>
                  <a:srgbClr val="276493"/>
                </a:solidFill>
                <a:latin typeface="Arial" panose="020B0604020202020204" pitchFamily="34" charset="0"/>
                <a:cs typeface="Arial" panose="020B0604020202020204" pitchFamily="34" charset="0"/>
              </a:rPr>
              <a:t> </a:t>
            </a:r>
            <a:endParaRPr lang="en-US" sz="5200" b="1" dirty="0">
              <a:solidFill>
                <a:srgbClr val="276493"/>
              </a:solidFill>
              <a:latin typeface="Arial" panose="020B0604020202020204" pitchFamily="34" charset="0"/>
              <a:cs typeface="Arial" panose="020B0604020202020204" pitchFamily="34" charset="0"/>
            </a:endParaRPr>
          </a:p>
        </p:txBody>
      </p:sp>
      <p:sp>
        <p:nvSpPr>
          <p:cNvPr id="2" name="TextBox 1"/>
          <p:cNvSpPr txBox="1"/>
          <p:nvPr/>
        </p:nvSpPr>
        <p:spPr>
          <a:xfrm>
            <a:off x="4191000" y="1638300"/>
            <a:ext cx="11016221" cy="1015663"/>
          </a:xfrm>
          <a:prstGeom prst="rect">
            <a:avLst/>
          </a:prstGeom>
          <a:noFill/>
        </p:spPr>
        <p:txBody>
          <a:bodyPr wrap="non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TRÒ CHƠI “CHẠY TIẾP SỨC”</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1138" y="3314700"/>
            <a:ext cx="17754600" cy="4928978"/>
          </a:xfrm>
          <a:prstGeom prst="rect">
            <a:avLst/>
          </a:prstGeom>
          <a:noFill/>
        </p:spPr>
        <p:txBody>
          <a:bodyPr wrap="square" rtlCol="0">
            <a:spAutoFit/>
          </a:bodyPr>
          <a:lstStyle/>
          <a:p>
            <a:pPr algn="just">
              <a:lnSpc>
                <a:spcPct val="150000"/>
              </a:lnSpc>
            </a:pPr>
            <a:r>
              <a:rPr lang="en-US" sz="5400" b="1" dirty="0" err="1" smtClean="0">
                <a:latin typeface="Times New Roman" panose="02020603050405020304" pitchFamily="18" charset="0"/>
                <a:cs typeface="Times New Roman" panose="02020603050405020304" pitchFamily="18" charset="0"/>
              </a:rPr>
              <a:t>Cách</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chơi</a:t>
            </a:r>
            <a:r>
              <a:rPr lang="en-US" sz="5400" b="1" dirty="0" smtClean="0">
                <a:latin typeface="Times New Roman" panose="02020603050405020304" pitchFamily="18" charset="0"/>
                <a:cs typeface="Times New Roman" panose="02020603050405020304" pitchFamily="18" charset="0"/>
              </a:rPr>
              <a:t>: </a:t>
            </a:r>
            <a:r>
              <a:rPr lang="en-US" sz="5400" dirty="0" smtClean="0">
                <a:latin typeface="Times New Roman" panose="02020603050405020304" pitchFamily="18" charset="0"/>
                <a:cs typeface="Times New Roman" panose="02020603050405020304" pitchFamily="18" charset="0"/>
              </a:rPr>
              <a:t>02 </a:t>
            </a:r>
            <a:r>
              <a:rPr lang="en-US" sz="5400" dirty="0" err="1" smtClean="0">
                <a:latin typeface="Times New Roman" panose="02020603050405020304" pitchFamily="18" charset="0"/>
                <a:cs typeface="Times New Roman" panose="02020603050405020304" pitchFamily="18" charset="0"/>
              </a:rPr>
              <a:t>đội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chơi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mỗi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đội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chơi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có</a:t>
            </a:r>
            <a:r>
              <a:rPr lang="en-US" sz="5400" dirty="0" smtClean="0">
                <a:latin typeface="Times New Roman" panose="02020603050405020304" pitchFamily="18" charset="0"/>
                <a:cs typeface="Times New Roman" panose="02020603050405020304" pitchFamily="18" charset="0"/>
              </a:rPr>
              <a:t> 4 </a:t>
            </a:r>
            <a:r>
              <a:rPr lang="en-US" sz="5400" dirty="0" err="1" smtClean="0">
                <a:latin typeface="Times New Roman" panose="02020603050405020304" pitchFamily="18" charset="0"/>
                <a:cs typeface="Times New Roman" panose="02020603050405020304" pitchFamily="18" charset="0"/>
              </a:rPr>
              <a:t>thành</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viên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mỗi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thành</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viên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chỉ</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được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phép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ghi</a:t>
            </a:r>
            <a:r>
              <a:rPr lang="en-US" sz="5400" dirty="0" smtClean="0">
                <a:latin typeface="Times New Roman" panose="02020603050405020304" pitchFamily="18" charset="0"/>
                <a:cs typeface="Times New Roman" panose="02020603050405020304" pitchFamily="18" charset="0"/>
              </a:rPr>
              <a:t> 1 </a:t>
            </a:r>
            <a:r>
              <a:rPr lang="en-US" sz="5400" dirty="0" err="1" smtClean="0">
                <a:latin typeface="Times New Roman" panose="02020603050405020304" pitchFamily="18" charset="0"/>
                <a:cs typeface="Times New Roman" panose="02020603050405020304" pitchFamily="18" charset="0"/>
              </a:rPr>
              <a:t>câu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lời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sau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đó</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đến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các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thành</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viên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tiếp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theo.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Thời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gian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chơi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là</a:t>
            </a:r>
            <a:r>
              <a:rPr lang="en-US" sz="5400" dirty="0" smtClean="0">
                <a:latin typeface="Times New Roman" panose="02020603050405020304" pitchFamily="18" charset="0"/>
                <a:cs typeface="Times New Roman" panose="02020603050405020304" pitchFamily="18" charset="0"/>
              </a:rPr>
              <a:t> 90 </a:t>
            </a:r>
            <a:r>
              <a:rPr lang="en-US" sz="5400" dirty="0" err="1" smtClean="0">
                <a:latin typeface="Times New Roman" panose="02020603050405020304" pitchFamily="18" charset="0"/>
                <a:cs typeface="Times New Roman" panose="02020603050405020304" pitchFamily="18" charset="0"/>
              </a:rPr>
              <a:t>giây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Đội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nào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lời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nhanh</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nhiều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câu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lời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đúng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nhất</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đội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đó</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sẽ</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chiến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thắng</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3571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3"/>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sp>
        <p:nvSpPr>
          <p:cNvPr id="27" name="TextBox 27"/>
          <p:cNvSpPr txBox="1"/>
          <p:nvPr/>
        </p:nvSpPr>
        <p:spPr>
          <a:xfrm>
            <a:off x="2456894" y="4545001"/>
            <a:ext cx="12989539" cy="1025922"/>
          </a:xfrm>
          <a:prstGeom prst="rect">
            <a:avLst/>
          </a:prstGeom>
        </p:spPr>
        <p:txBody>
          <a:bodyPr wrap="square" lIns="0" tIns="0" rIns="0" bIns="0" rtlCol="0" anchor="t">
            <a:spAutoFit/>
          </a:bodyPr>
          <a:lstStyle/>
          <a:p>
            <a:pPr algn="ctr">
              <a:lnSpc>
                <a:spcPts val="8000"/>
              </a:lnSpc>
            </a:pPr>
            <a:r>
              <a:rPr lang="en-US" sz="7200" b="1" dirty="0">
                <a:solidFill>
                  <a:srgbClr val="276493"/>
                </a:solidFill>
                <a:latin typeface="Arial" panose="020B0604020202020204" pitchFamily="34" charset="0"/>
                <a:cs typeface="Arial" panose="020B0604020202020204" pitchFamily="34" charset="0"/>
              </a:rPr>
              <a:t>T</a:t>
            </a:r>
            <a:r>
              <a:rPr lang="vi-VN" sz="7200" b="1" dirty="0" smtClean="0">
                <a:solidFill>
                  <a:srgbClr val="276493"/>
                </a:solidFill>
                <a:latin typeface="Arial" panose="020B0604020202020204" pitchFamily="34" charset="0"/>
                <a:cs typeface="Arial" panose="020B0604020202020204" pitchFamily="34" charset="0"/>
              </a:rPr>
              <a:t>rò chơi “</a:t>
            </a:r>
            <a:r>
              <a:rPr lang="vi-VN" sz="7200" b="1" i="1" dirty="0" smtClean="0">
                <a:solidFill>
                  <a:srgbClr val="276493"/>
                </a:solidFill>
                <a:latin typeface="Arial" panose="020B0604020202020204" pitchFamily="34" charset="0"/>
                <a:cs typeface="Arial" panose="020B0604020202020204" pitchFamily="34" charset="0"/>
              </a:rPr>
              <a:t>Ai nhanh hơn</a:t>
            </a:r>
            <a:r>
              <a:rPr lang="vi-VN" sz="7200" b="1" dirty="0" smtClean="0">
                <a:solidFill>
                  <a:srgbClr val="276493"/>
                </a:solidFill>
                <a:latin typeface="Arial" panose="020B0604020202020204" pitchFamily="34" charset="0"/>
                <a:cs typeface="Arial" panose="020B0604020202020204" pitchFamily="34" charset="0"/>
              </a:rPr>
              <a:t>”</a:t>
            </a:r>
            <a:endParaRPr lang="en-US" sz="7200" b="1" dirty="0">
              <a:solidFill>
                <a:srgbClr val="276493"/>
              </a:solidFill>
              <a:latin typeface="Arial" panose="020B0604020202020204" pitchFamily="34" charset="0"/>
              <a:cs typeface="Arial" panose="020B0604020202020204" pitchFamily="34" charset="0"/>
            </a:endParaRPr>
          </a:p>
        </p:txBody>
      </p:sp>
      <p:pic>
        <p:nvPicPr>
          <p:cNvPr id="3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09600" y="284757"/>
            <a:ext cx="3066494" cy="1054107"/>
          </a:xfrm>
          <a:prstGeom prst="rect">
            <a:avLst/>
          </a:prstGeom>
        </p:spPr>
      </p:pic>
      <p:pic>
        <p:nvPicPr>
          <p:cNvPr id="37"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3886200" y="658680"/>
            <a:ext cx="10972800" cy="2518295"/>
          </a:xfrm>
          <a:prstGeom prst="rect">
            <a:avLst/>
          </a:prstGeom>
        </p:spPr>
      </p:pic>
      <p:sp>
        <p:nvSpPr>
          <p:cNvPr id="38" name="TextBox 37"/>
          <p:cNvSpPr txBox="1"/>
          <p:nvPr/>
        </p:nvSpPr>
        <p:spPr>
          <a:xfrm>
            <a:off x="6019800" y="1338864"/>
            <a:ext cx="6197989" cy="1200329"/>
          </a:xfrm>
          <a:prstGeom prst="rect">
            <a:avLst/>
          </a:prstGeom>
          <a:noFill/>
        </p:spPr>
        <p:txBody>
          <a:bodyPr wrap="square" rtlCol="0">
            <a:spAutoFit/>
          </a:bodyPr>
          <a:lstStyle/>
          <a:p>
            <a:pPr algn="ctr"/>
            <a:r>
              <a:rPr lang="vi-VN" sz="7200" b="1" dirty="0" smtClean="0">
                <a:solidFill>
                  <a:srgbClr val="FF0000"/>
                </a:solidFill>
                <a:latin typeface="+mj-lt"/>
              </a:rPr>
              <a:t>KHỞI ĐỘNG</a:t>
            </a:r>
            <a:endParaRPr lang="en-US" sz="7200" b="1" dirty="0">
              <a:solidFill>
                <a:srgbClr val="FF0000"/>
              </a:solidFill>
              <a:latin typeface="+mj-lt"/>
            </a:endParaRPr>
          </a:p>
        </p:txBody>
      </p:sp>
      <p:pic>
        <p:nvPicPr>
          <p:cNvPr id="23" name="Picture 42"/>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15470960" y="7572605"/>
            <a:ext cx="2817040" cy="2969211"/>
          </a:xfrm>
          <a:prstGeom prst="rect">
            <a:avLst/>
          </a:prstGeom>
        </p:spPr>
      </p:pic>
      <p:pic>
        <p:nvPicPr>
          <p:cNvPr id="24" name="Picture 43"/>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 xmlns:asvg="http://schemas.microsoft.com/office/drawing/2016/SVG/main" r:embed="rId73"/>
              </a:ext>
            </a:extLst>
          </a:blip>
          <a:srcRect/>
          <a:stretch>
            <a:fillRect/>
          </a:stretch>
        </p:blipFill>
        <p:spPr>
          <a:xfrm>
            <a:off x="-27629" y="8100783"/>
            <a:ext cx="2176122" cy="2184315"/>
          </a:xfrm>
          <a:prstGeom prst="rect">
            <a:avLst/>
          </a:prstGeom>
        </p:spPr>
      </p:pic>
    </p:spTree>
    <p:extLst>
      <p:ext uri="{BB962C8B-B14F-4D97-AF65-F5344CB8AC3E}">
        <p14:creationId xmlns:p14="http://schemas.microsoft.com/office/powerpoint/2010/main" val="176779097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457200" y="184903"/>
            <a:ext cx="6324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1. Đặc điểm thể thơ</a:t>
            </a:r>
            <a:endParaRPr lang="en-US" sz="5200" b="1" dirty="0">
              <a:solidFill>
                <a:srgbClr val="276493"/>
              </a:solidFill>
              <a:latin typeface="Arial" panose="020B0604020202020204" pitchFamily="34" charset="0"/>
              <a:cs typeface="Arial" panose="020B0604020202020204" pitchFamily="34" charset="0"/>
            </a:endParaRPr>
          </a:p>
        </p:txBody>
      </p:sp>
      <p:sp>
        <p:nvSpPr>
          <p:cNvPr id="2" name="TextBox 1"/>
          <p:cNvSpPr txBox="1"/>
          <p:nvPr/>
        </p:nvSpPr>
        <p:spPr>
          <a:xfrm>
            <a:off x="4191000" y="1181100"/>
            <a:ext cx="9246186" cy="861774"/>
          </a:xfrm>
          <a:prstGeom prst="rect">
            <a:avLst/>
          </a:prstGeom>
          <a:noFill/>
        </p:spPr>
        <p:txBody>
          <a:bodyPr wrap="none" rtlCol="0">
            <a:spAutoFit/>
          </a:bodyPr>
          <a:lstStyle/>
          <a:p>
            <a:r>
              <a:rPr lang="en-US" sz="5000" b="1" dirty="0" smtClean="0">
                <a:solidFill>
                  <a:srgbClr val="FF0000"/>
                </a:solidFill>
                <a:latin typeface="Times New Roman" panose="02020603050405020304" pitchFamily="18" charset="0"/>
                <a:cs typeface="Times New Roman" panose="02020603050405020304" pitchFamily="18" charset="0"/>
              </a:rPr>
              <a:t>TRÒ CHƠI “CHẠY TIẾP SỨC”</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2400" y="2561551"/>
            <a:ext cx="17907000" cy="1569660"/>
          </a:xfrm>
          <a:prstGeom prst="rect">
            <a:avLst/>
          </a:prstGeom>
        </p:spPr>
        <p:txBody>
          <a:bodyPr wrap="square">
            <a:spAutoFit/>
          </a:bodyPr>
          <a:lstStyle/>
          <a:p>
            <a:pPr algn="ctr"/>
            <a:r>
              <a:rPr lang="en-US" sz="4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4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dung </a:t>
            </a:r>
            <a:r>
              <a:rPr lang="en-US" sz="4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4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o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Gặp</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lá</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nếp</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dao</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xuân</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i="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68366250"/>
              </p:ext>
            </p:extLst>
          </p:nvPr>
        </p:nvGraphicFramePr>
        <p:xfrm>
          <a:off x="485931" y="4686300"/>
          <a:ext cx="17373601" cy="5029200"/>
        </p:xfrm>
        <a:graphic>
          <a:graphicData uri="http://schemas.openxmlformats.org/drawingml/2006/table">
            <a:tbl>
              <a:tblPr firstRow="1" bandRow="1">
                <a:tableStyleId>{5940675A-B579-460E-94D1-54222C63F5DA}</a:tableStyleId>
              </a:tblPr>
              <a:tblGrid>
                <a:gridCol w="6150151">
                  <a:extLst>
                    <a:ext uri="{9D8B030D-6E8A-4147-A177-3AD203B41FA5}">
                      <a16:colId xmlns:a16="http://schemas.microsoft.com/office/drawing/2014/main" xmlns="" val="2429679590"/>
                    </a:ext>
                  </a:extLst>
                </a:gridCol>
                <a:gridCol w="5611725">
                  <a:extLst>
                    <a:ext uri="{9D8B030D-6E8A-4147-A177-3AD203B41FA5}">
                      <a16:colId xmlns:a16="http://schemas.microsoft.com/office/drawing/2014/main" xmlns="" val="3500663247"/>
                    </a:ext>
                  </a:extLst>
                </a:gridCol>
                <a:gridCol w="5611725">
                  <a:extLst>
                    <a:ext uri="{9D8B030D-6E8A-4147-A177-3AD203B41FA5}">
                      <a16:colId xmlns:a16="http://schemas.microsoft.com/office/drawing/2014/main" xmlns="" val="580817683"/>
                    </a:ext>
                  </a:extLst>
                </a:gridCol>
              </a:tblGrid>
              <a:tr h="842370">
                <a:tc>
                  <a:txBody>
                    <a:bodyPr/>
                    <a:lstStyle/>
                    <a:p>
                      <a:pPr marL="0" marR="0" algn="ctr">
                        <a:lnSpc>
                          <a:spcPct val="150000"/>
                        </a:lnSpc>
                        <a:spcBef>
                          <a:spcPts val="0"/>
                        </a:spcBef>
                        <a:spcAft>
                          <a:spcPts val="0"/>
                        </a:spcAft>
                        <a:tabLst>
                          <a:tab pos="90170" algn="l"/>
                          <a:tab pos="180340" algn="l"/>
                        </a:tabLst>
                      </a:pPr>
                      <a:r>
                        <a:rPr lang="en-US" sz="44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4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r>
                        <a:rPr lang="en-US" sz="44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400" b="1"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tabLst>
                          <a:tab pos="90170" algn="l"/>
                          <a:tab pos="180340" algn="l"/>
                        </a:tabLst>
                      </a:pP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mùa</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xuân</a:t>
                      </a:r>
                      <a:endParaRPr lang="en-US" sz="4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lnSpc>
                          <a:spcPct val="150000"/>
                        </a:lnSpc>
                        <a:spcBef>
                          <a:spcPts val="0"/>
                        </a:spcBef>
                        <a:spcAft>
                          <a:spcPts val="0"/>
                        </a:spcAft>
                        <a:tabLst>
                          <a:tab pos="90170" algn="l"/>
                          <a:tab pos="180340" algn="l"/>
                        </a:tabLst>
                      </a:pP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Gặp</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lá</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cơm</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nếp</a:t>
                      </a:r>
                      <a:endParaRPr lang="en-US" sz="4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1662977836"/>
                  </a:ext>
                </a:extLst>
              </a:tr>
              <a:tr h="839034">
                <a:tc>
                  <a:txBody>
                    <a:bodyPr/>
                    <a:lstStyle/>
                    <a:p>
                      <a:pPr marL="0" marR="0" algn="l">
                        <a:lnSpc>
                          <a:spcPct val="150000"/>
                        </a:lnSpc>
                        <a:spcBef>
                          <a:spcPts val="0"/>
                        </a:spcBef>
                        <a:spcAft>
                          <a:spcPts val="0"/>
                        </a:spcAft>
                        <a:tabLst>
                          <a:tab pos="90170" algn="l"/>
                          <a:tab pos="180340" algn="l"/>
                        </a:tabLst>
                      </a:pP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4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thơ</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2081030049"/>
                  </a:ext>
                </a:extLst>
              </a:tr>
              <a:tr h="839034">
                <a:tc>
                  <a:txBody>
                    <a:bodyPr/>
                    <a:lstStyle/>
                    <a:p>
                      <a:pPr marL="0" marR="0" algn="l">
                        <a:lnSpc>
                          <a:spcPct val="150000"/>
                        </a:lnSpc>
                        <a:spcBef>
                          <a:spcPts val="0"/>
                        </a:spcBef>
                        <a:spcAft>
                          <a:spcPts val="0"/>
                        </a:spcAft>
                        <a:tabLst>
                          <a:tab pos="90170" algn="l"/>
                          <a:tab pos="180340" algn="l"/>
                        </a:tabLst>
                      </a:pP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gieo</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vần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2942755863"/>
                  </a:ext>
                </a:extLst>
              </a:tr>
              <a:tr h="839034">
                <a:tc>
                  <a:txBody>
                    <a:bodyPr/>
                    <a:lstStyle/>
                    <a:p>
                      <a:pPr marL="0" marR="0" algn="l">
                        <a:lnSpc>
                          <a:spcPct val="150000"/>
                        </a:lnSpc>
                        <a:spcBef>
                          <a:spcPts val="0"/>
                        </a:spcBef>
                        <a:spcAft>
                          <a:spcPts val="0"/>
                        </a:spcAft>
                        <a:tabLst>
                          <a:tab pos="90170" algn="l"/>
                          <a:tab pos="180340" algn="l"/>
                        </a:tabLst>
                      </a:pPr>
                      <a:r>
                        <a:rPr lang="en-US"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Ngắt nhịp</a:t>
                      </a:r>
                      <a:endParaRPr lang="en-US" sz="4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162732722"/>
                  </a:ext>
                </a:extLst>
              </a:tr>
              <a:tr h="839034">
                <a:tc>
                  <a:txBody>
                    <a:bodyPr/>
                    <a:lstStyle/>
                    <a:p>
                      <a:pPr marL="0" marR="0" algn="l">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557177918"/>
                  </a:ext>
                </a:extLst>
              </a:tr>
            </a:tbl>
          </a:graphicData>
        </a:graphic>
      </p:graphicFrame>
      <p:pic>
        <p:nvPicPr>
          <p:cNvPr id="5" name="90 second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68400" y="-181893"/>
            <a:ext cx="4419600" cy="2600876"/>
          </a:xfrm>
          <a:prstGeom prst="rect">
            <a:avLst/>
          </a:prstGeom>
        </p:spPr>
      </p:pic>
    </p:spTree>
    <p:extLst>
      <p:ext uri="{BB962C8B-B14F-4D97-AF65-F5344CB8AC3E}">
        <p14:creationId xmlns:p14="http://schemas.microsoft.com/office/powerpoint/2010/main" val="29396161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066800" y="190500"/>
            <a:ext cx="6324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1. Đặc điểm thể thơ</a:t>
            </a:r>
            <a:endParaRPr lang="en-US" sz="5200" b="1" dirty="0">
              <a:solidFill>
                <a:srgbClr val="276493"/>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49639300"/>
              </p:ext>
            </p:extLst>
          </p:nvPr>
        </p:nvGraphicFramePr>
        <p:xfrm>
          <a:off x="228600" y="1562100"/>
          <a:ext cx="17678400" cy="8283351"/>
        </p:xfrm>
        <a:graphic>
          <a:graphicData uri="http://schemas.openxmlformats.org/drawingml/2006/table">
            <a:tbl>
              <a:tblPr firstRow="1" bandRow="1">
                <a:tableStyleId>{5940675A-B579-460E-94D1-54222C63F5DA}</a:tableStyleId>
              </a:tblPr>
              <a:tblGrid>
                <a:gridCol w="5105400">
                  <a:extLst>
                    <a:ext uri="{9D8B030D-6E8A-4147-A177-3AD203B41FA5}">
                      <a16:colId xmlns:a16="http://schemas.microsoft.com/office/drawing/2014/main" xmlns="" val="2429679590"/>
                    </a:ext>
                  </a:extLst>
                </a:gridCol>
                <a:gridCol w="6078720">
                  <a:extLst>
                    <a:ext uri="{9D8B030D-6E8A-4147-A177-3AD203B41FA5}">
                      <a16:colId xmlns:a16="http://schemas.microsoft.com/office/drawing/2014/main" xmlns="" val="3500663247"/>
                    </a:ext>
                  </a:extLst>
                </a:gridCol>
                <a:gridCol w="6494280">
                  <a:extLst>
                    <a:ext uri="{9D8B030D-6E8A-4147-A177-3AD203B41FA5}">
                      <a16:colId xmlns:a16="http://schemas.microsoft.com/office/drawing/2014/main" xmlns="" val="580817683"/>
                    </a:ext>
                  </a:extLst>
                </a:gridCol>
              </a:tblGrid>
              <a:tr h="1478979">
                <a:tc>
                  <a:txBody>
                    <a:bodyPr/>
                    <a:lstStyle/>
                    <a:p>
                      <a:pPr marL="0" marR="0" algn="ctr">
                        <a:lnSpc>
                          <a:spcPct val="150000"/>
                        </a:lnSpc>
                        <a:spcBef>
                          <a:spcPts val="0"/>
                        </a:spcBef>
                        <a:spcAft>
                          <a:spcPts val="0"/>
                        </a:spcAft>
                        <a:tabLst>
                          <a:tab pos="90170" algn="l"/>
                          <a:tab pos="180340" algn="l"/>
                        </a:tabLst>
                      </a:pPr>
                      <a:r>
                        <a:rPr lang="en-US" sz="40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0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r>
                        <a:rPr lang="en-US" sz="40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000" b="1"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lnSpc>
                          <a:spcPct val="150000"/>
                        </a:lnSpc>
                        <a:spcBef>
                          <a:spcPts val="0"/>
                        </a:spcBef>
                        <a:spcAft>
                          <a:spcPts val="0"/>
                        </a:spcAft>
                        <a:tabLst>
                          <a:tab pos="90170" algn="l"/>
                          <a:tab pos="18034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mùa</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xuân</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lnSpc>
                          <a:spcPct val="150000"/>
                        </a:lnSpc>
                        <a:spcBef>
                          <a:spcPts val="0"/>
                        </a:spcBef>
                        <a:spcAft>
                          <a:spcPts val="0"/>
                        </a:spcAft>
                        <a:tabLst>
                          <a:tab pos="90170" algn="l"/>
                          <a:tab pos="18034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Gặp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lá</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cơm</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nếp</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1662977836"/>
                  </a:ext>
                </a:extLst>
              </a:tr>
              <a:tr h="952057">
                <a:tc>
                  <a:txBody>
                    <a:bodyPr/>
                    <a:lstStyle/>
                    <a:p>
                      <a:pPr marL="0" marR="0" algn="l">
                        <a:lnSpc>
                          <a:spcPct val="100000"/>
                        </a:lnSpc>
                        <a:spcBef>
                          <a:spcPts val="0"/>
                        </a:spcBef>
                        <a:spcAft>
                          <a:spcPts val="0"/>
                        </a:spcAft>
                        <a:tabLst>
                          <a:tab pos="90170" algn="l"/>
                          <a:tab pos="180340" algn="l"/>
                        </a:tabLs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thơ</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vi-VN" sz="4400" baseline="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vi-VN"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2081030049"/>
                  </a:ext>
                </a:extLst>
              </a:tr>
              <a:tr h="852717">
                <a:tc>
                  <a:txBody>
                    <a:bodyPr/>
                    <a:lstStyle/>
                    <a:p>
                      <a:pPr marL="0" marR="0" algn="l">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gieo</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vần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Gieo</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vần</a:t>
                      </a:r>
                      <a:r>
                        <a:rPr lang="en-US" sz="44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hân</a:t>
                      </a:r>
                      <a:endPar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00000"/>
                        </a:lnSpc>
                        <a:spcBef>
                          <a:spcPts val="0"/>
                        </a:spcBef>
                        <a:spcAft>
                          <a:spcPts val="0"/>
                        </a:spcAft>
                        <a:tabLst>
                          <a:tab pos="90170" algn="l"/>
                          <a:tab pos="180340" algn="l"/>
                        </a:tabLst>
                      </a:pPr>
                      <a:r>
                        <a:rPr lang="en-US" sz="3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i="1"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lính-bình</a:t>
                      </a:r>
                      <a:r>
                        <a:rPr lang="en-US" sz="3600" i="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3600" i="1" baseline="0"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baseline="0"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lửa-nữa</a:t>
                      </a:r>
                      <a:r>
                        <a:rPr lang="en-US" sz="3600" i="1" baseline="0"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baseline="0"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yêu-chiều-diều</a:t>
                      </a:r>
                      <a:r>
                        <a:rPr lang="en-US" sz="36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ctr">
                        <a:lnSpc>
                          <a:spcPct val="150000"/>
                        </a:lnSpc>
                        <a:spcBef>
                          <a:spcPts val="0"/>
                        </a:spcBef>
                        <a:spcAft>
                          <a:spcPts val="0"/>
                        </a:spcAft>
                        <a:tabLst>
                          <a:tab pos="90170" algn="l"/>
                          <a:tab pos="180340" algn="l"/>
                        </a:tabLst>
                      </a:pP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Gieo</a:t>
                      </a:r>
                      <a:r>
                        <a:rPr lang="en-US" sz="44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vần</a:t>
                      </a:r>
                      <a:r>
                        <a:rPr lang="en-US" sz="44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aseline="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hân</a:t>
                      </a:r>
                      <a:endPar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00000"/>
                        </a:lnSpc>
                        <a:spcBef>
                          <a:spcPts val="0"/>
                        </a:spcBef>
                        <a:spcAft>
                          <a:spcPts val="0"/>
                        </a:spcAft>
                        <a:tabLst>
                          <a:tab pos="90170" algn="l"/>
                          <a:tab pos="180340" algn="l"/>
                        </a:tabLst>
                      </a:pPr>
                      <a:r>
                        <a:rPr lang="en-US" sz="3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i="1"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gặt-mắt</a:t>
                      </a:r>
                      <a:r>
                        <a:rPr lang="en-US" sz="3600" i="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3600" i="1" baseline="0"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baseline="0"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bếp-nếp</a:t>
                      </a:r>
                      <a:r>
                        <a:rPr lang="en-US" sz="3600" i="1" baseline="0"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baseline="0" dirty="0" err="1"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được-nước</a:t>
                      </a:r>
                      <a:r>
                        <a:rPr lang="en-US" sz="36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2942755863"/>
                  </a:ext>
                </a:extLst>
              </a:tr>
              <a:tr h="1680066">
                <a:tc>
                  <a:txBody>
                    <a:bodyPr/>
                    <a:lstStyle/>
                    <a:p>
                      <a:pPr marL="0" marR="0" algn="l">
                        <a:lnSpc>
                          <a:spcPct val="150000"/>
                        </a:lnSpc>
                        <a:spcBef>
                          <a:spcPts val="0"/>
                        </a:spcBef>
                        <a:spcAft>
                          <a:spcPts val="0"/>
                        </a:spcAft>
                        <a:tabLst>
                          <a:tab pos="90170" algn="l"/>
                          <a:tab pos="180340" algn="l"/>
                        </a:tabLs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Ngắt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nhịp</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00000"/>
                        </a:lnSpc>
                        <a:spcBef>
                          <a:spcPts val="0"/>
                        </a:spcBef>
                        <a:spcAft>
                          <a:spcPts val="0"/>
                        </a:spcAft>
                        <a:tabLst>
                          <a:tab pos="90170" algn="l"/>
                          <a:tab pos="180340" algn="l"/>
                        </a:tabLs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tấu</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trên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nền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nhịp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00000"/>
                        </a:lnSpc>
                        <a:spcBef>
                          <a:spcPts val="0"/>
                        </a:spcBef>
                        <a:spcAft>
                          <a:spcPts val="0"/>
                        </a:spcAft>
                        <a:tabLst>
                          <a:tab pos="90170" algn="l"/>
                          <a:tab pos="180340" algn="l"/>
                        </a:tabLs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tấu</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trên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nền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nhịp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162732722"/>
                  </a:ext>
                </a:extLst>
              </a:tr>
              <a:tr h="1680066">
                <a:tc>
                  <a:txBody>
                    <a:bodyPr/>
                    <a:lstStyle/>
                    <a:p>
                      <a:pPr marL="0" marR="0" algn="l">
                        <a:lnSpc>
                          <a:spcPct val="15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0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00000"/>
                        </a:lnSpc>
                        <a:spcBef>
                          <a:spcPts val="0"/>
                        </a:spcBef>
                        <a:spcAft>
                          <a:spcPts val="0"/>
                        </a:spcAft>
                        <a:tabLst>
                          <a:tab pos="90170" algn="l"/>
                          <a:tab pos="180340" algn="l"/>
                        </a:tabLs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khổ</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557177918"/>
                  </a:ext>
                </a:extLst>
              </a:tr>
            </a:tbl>
          </a:graphicData>
        </a:graphic>
      </p:graphicFrame>
    </p:spTree>
    <p:extLst>
      <p:ext uri="{BB962C8B-B14F-4D97-AF65-F5344CB8AC3E}">
        <p14:creationId xmlns:p14="http://schemas.microsoft.com/office/powerpoint/2010/main" val="343187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600200" y="876300"/>
            <a:ext cx="6324600" cy="998158"/>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1. Đặc điểm thể thơ</a:t>
            </a:r>
            <a:endParaRPr lang="en-US" sz="5200" b="1" dirty="0">
              <a:solidFill>
                <a:srgbClr val="276493"/>
              </a:solidFill>
              <a:latin typeface="Arial" panose="020B0604020202020204" pitchFamily="34" charset="0"/>
              <a:cs typeface="Arial" panose="020B0604020202020204" pitchFamily="34" charset="0"/>
            </a:endParaRPr>
          </a:p>
        </p:txBody>
      </p:sp>
      <p:sp>
        <p:nvSpPr>
          <p:cNvPr id="2" name="Rectangle 1"/>
          <p:cNvSpPr/>
          <p:nvPr/>
        </p:nvSpPr>
        <p:spPr>
          <a:xfrm>
            <a:off x="522157" y="2095500"/>
            <a:ext cx="17754600" cy="4316566"/>
          </a:xfrm>
          <a:prstGeom prst="rect">
            <a:avLst/>
          </a:prstGeom>
        </p:spPr>
        <p:txBody>
          <a:bodyPr wrap="square">
            <a:spAutoFit/>
          </a:bodyPr>
          <a:lstStyle/>
          <a:p>
            <a:pPr marL="685800" indent="-685800" algn="just">
              <a:lnSpc>
                <a:spcPct val="150000"/>
              </a:lnSpc>
              <a:buFontTx/>
              <a:buChar char="-"/>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Số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tiếng: 5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dòng</a:t>
            </a:r>
            <a:endParaRPr lang="vi-VN" sz="45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gieo</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vần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Vần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chân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400" i="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lính-bình</a:t>
            </a:r>
            <a:r>
              <a:rPr lang="en-US" sz="4400" i="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i="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lửa-nữa</a:t>
            </a:r>
            <a:r>
              <a:rPr lang="en-US" sz="4400" i="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i="1" dirty="0" err="1">
                <a:solidFill>
                  <a:srgbClr val="0070C0"/>
                </a:solidFill>
                <a:latin typeface="Arial" panose="020B0604020202020204" pitchFamily="34" charset="0"/>
                <a:ea typeface="Times New Roman" panose="02020603050405020304" pitchFamily="18" charset="0"/>
                <a:cs typeface="Arial" panose="020B0604020202020204" pitchFamily="34" charset="0"/>
              </a:rPr>
              <a:t>yêu-chiều-diều</a:t>
            </a:r>
            <a:r>
              <a:rPr lang="en-US" sz="4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4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Ngắt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nhịp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tấu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nhịp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2/3</a:t>
            </a:r>
            <a:endParaRPr lang="vi-VN" sz="45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cuối)</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1"/>
              </a:ext>
            </a:extLst>
          </a:blip>
          <a:srcRect/>
          <a:stretch>
            <a:fillRect/>
          </a:stretch>
        </p:blipFill>
        <p:spPr>
          <a:xfrm>
            <a:off x="6420930" y="6257866"/>
            <a:ext cx="5446139" cy="3478723"/>
          </a:xfrm>
          <a:prstGeom prst="rect">
            <a:avLst/>
          </a:prstGeom>
        </p:spPr>
      </p:pic>
      <p:pic>
        <p:nvPicPr>
          <p:cNvPr id="8" name="Picture 14"/>
          <p:cNvPicPr>
            <a:picLocks noChangeAspect="1"/>
          </p:cNvPicPr>
          <p:nvPr/>
        </p:nvPicPr>
        <p:blipFill>
          <a:blip r:embed="rId5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80193" y="664191"/>
            <a:ext cx="3066494" cy="1054107"/>
          </a:xfrm>
          <a:prstGeom prst="rect">
            <a:avLst/>
          </a:prstGeom>
        </p:spPr>
      </p:pic>
      <p:pic>
        <p:nvPicPr>
          <p:cNvPr id="9" name="Picture 20"/>
          <p:cNvPicPr>
            <a:picLocks noChangeAspect="1"/>
          </p:cNvPicPr>
          <p:nvPr/>
        </p:nvPicPr>
        <p:blipFill>
          <a:blip r:embed="rId53">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08" y="7827674"/>
            <a:ext cx="1848592" cy="1933169"/>
          </a:xfrm>
          <a:prstGeom prst="rect">
            <a:avLst/>
          </a:prstGeom>
        </p:spPr>
      </p:pic>
      <p:pic>
        <p:nvPicPr>
          <p:cNvPr id="10" name="Picture 24"/>
          <p:cNvPicPr>
            <a:picLocks noChangeAspect="1"/>
          </p:cNvPicPr>
          <p:nvPr/>
        </p:nvPicPr>
        <p:blipFill>
          <a:blip r:embed="rId5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229" y="169607"/>
            <a:ext cx="1267542" cy="1245360"/>
          </a:xfrm>
          <a:prstGeom prst="rect">
            <a:avLst/>
          </a:prstGeom>
        </p:spPr>
      </p:pic>
    </p:spTree>
    <p:extLst>
      <p:ext uri="{BB962C8B-B14F-4D97-AF65-F5344CB8AC3E}">
        <p14:creationId xmlns:p14="http://schemas.microsoft.com/office/powerpoint/2010/main" val="41708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533400" y="172890"/>
            <a:ext cx="15849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sp>
        <p:nvSpPr>
          <p:cNvPr id="8" name="TextBox 7"/>
          <p:cNvSpPr txBox="1"/>
          <p:nvPr/>
        </p:nvSpPr>
        <p:spPr>
          <a:xfrm>
            <a:off x="10264017" y="2050336"/>
            <a:ext cx="6865854" cy="861774"/>
          </a:xfrm>
          <a:prstGeom prst="rect">
            <a:avLst/>
          </a:prstGeom>
          <a:noFill/>
        </p:spPr>
        <p:txBody>
          <a:bodyPr wrap="none" rtlCol="0">
            <a:spAutoFit/>
          </a:bodyPr>
          <a:lstStyle/>
          <a:p>
            <a:r>
              <a:rPr lang="vi-VN" sz="5000" b="1" dirty="0" smtClean="0">
                <a:solidFill>
                  <a:srgbClr val="FF0000"/>
                </a:solidFill>
                <a:latin typeface="+mj-lt"/>
              </a:rPr>
              <a:t>THẢO LUẬ</a:t>
            </a:r>
            <a:r>
              <a:rPr lang="en-US" sz="5000" b="1" dirty="0" smtClean="0">
                <a:solidFill>
                  <a:srgbClr val="FF0000"/>
                </a:solidFill>
                <a:latin typeface="Times New Roman" panose="02020603050405020304" pitchFamily="18" charset="0"/>
                <a:cs typeface="Times New Roman" panose="02020603050405020304" pitchFamily="18" charset="0"/>
              </a:rPr>
              <a:t>N CẶP ĐÔI</a:t>
            </a:r>
            <a:endParaRPr lang="en-US" sz="5000" b="1" dirty="0">
              <a:solidFill>
                <a:srgbClr val="FF0000"/>
              </a:solidFill>
              <a:latin typeface="+mj-lt"/>
            </a:endParaRPr>
          </a:p>
        </p:txBody>
      </p:sp>
      <p:pic>
        <p:nvPicPr>
          <p:cNvPr id="7" name="Picture 6">
            <a:extLst>
              <a:ext uri="{FF2B5EF4-FFF2-40B4-BE49-F238E27FC236}">
                <a16:creationId xmlns="" xmlns:a16="http://schemas.microsoft.com/office/drawing/2014/main" id="{8D3DE2DE-7602-1A64-7DBF-33B96220CFC1}"/>
              </a:ext>
            </a:extLst>
          </p:cNvPr>
          <p:cNvPicPr>
            <a:picLocks noChangeAspect="1"/>
          </p:cNvPicPr>
          <p:nvPr/>
        </p:nvPicPr>
        <p:blipFill rotWithShape="1">
          <a:blip r:embed="rId2"/>
          <a:srcRect t="53332" r="81096" b="1"/>
          <a:stretch/>
        </p:blipFill>
        <p:spPr>
          <a:xfrm>
            <a:off x="501043" y="5143500"/>
            <a:ext cx="3457182" cy="4800600"/>
          </a:xfrm>
          <a:prstGeom prst="rect">
            <a:avLst/>
          </a:prstGeom>
        </p:spPr>
      </p:pic>
      <p:pic>
        <p:nvPicPr>
          <p:cNvPr id="10" name="Picture 9">
            <a:extLst>
              <a:ext uri="{FF2B5EF4-FFF2-40B4-BE49-F238E27FC236}">
                <a16:creationId xmlns="" xmlns:a16="http://schemas.microsoft.com/office/drawing/2014/main" id="{1867D171-E70B-6389-3037-16109C18DB70}"/>
              </a:ext>
            </a:extLst>
          </p:cNvPr>
          <p:cNvPicPr>
            <a:picLocks noChangeAspect="1"/>
          </p:cNvPicPr>
          <p:nvPr/>
        </p:nvPicPr>
        <p:blipFill rotWithShape="1">
          <a:blip r:embed="rId2"/>
          <a:srcRect l="21644" t="58721" r="60548" b="1"/>
          <a:stretch/>
        </p:blipFill>
        <p:spPr>
          <a:xfrm>
            <a:off x="3269292" y="5292259"/>
            <a:ext cx="3567788" cy="4651842"/>
          </a:xfrm>
          <a:prstGeom prst="rect">
            <a:avLst/>
          </a:prstGeom>
        </p:spPr>
      </p:pic>
      <p:sp>
        <p:nvSpPr>
          <p:cNvPr id="11" name="Speech Bubble: Oval 35">
            <a:extLst>
              <a:ext uri="{FF2B5EF4-FFF2-40B4-BE49-F238E27FC236}">
                <a16:creationId xmlns="" xmlns:a16="http://schemas.microsoft.com/office/drawing/2014/main" id="{40A572B9-8F9C-9C38-200C-AE472B33273A}"/>
              </a:ext>
            </a:extLst>
          </p:cNvPr>
          <p:cNvSpPr/>
          <p:nvPr/>
        </p:nvSpPr>
        <p:spPr>
          <a:xfrm>
            <a:off x="325678" y="3281818"/>
            <a:ext cx="2530256" cy="1240072"/>
          </a:xfrm>
          <a:prstGeom prst="wedgeEllipseCallout">
            <a:avLst>
              <a:gd name="adj1" fmla="val 29379"/>
              <a:gd name="adj2" fmla="val 910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THINK</a:t>
            </a:r>
          </a:p>
        </p:txBody>
      </p:sp>
      <p:sp>
        <p:nvSpPr>
          <p:cNvPr id="12" name="Speech Bubble: Oval 36">
            <a:extLst>
              <a:ext uri="{FF2B5EF4-FFF2-40B4-BE49-F238E27FC236}">
                <a16:creationId xmlns="" xmlns:a16="http://schemas.microsoft.com/office/drawing/2014/main" id="{9B91E662-270E-D7BA-312C-AC48B0C9449F}"/>
              </a:ext>
            </a:extLst>
          </p:cNvPr>
          <p:cNvSpPr/>
          <p:nvPr/>
        </p:nvSpPr>
        <p:spPr>
          <a:xfrm>
            <a:off x="2906037" y="2592881"/>
            <a:ext cx="3031298" cy="1929010"/>
          </a:xfrm>
          <a:prstGeom prst="wedgeEllipseCallout">
            <a:avLst>
              <a:gd name="adj1" fmla="val -9807"/>
              <a:gd name="adj2" fmla="val 832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PAIR</a:t>
            </a:r>
          </a:p>
        </p:txBody>
      </p:sp>
      <p:sp>
        <p:nvSpPr>
          <p:cNvPr id="13" name="Speech Bubble: Oval 37">
            <a:extLst>
              <a:ext uri="{FF2B5EF4-FFF2-40B4-BE49-F238E27FC236}">
                <a16:creationId xmlns="" xmlns:a16="http://schemas.microsoft.com/office/drawing/2014/main" id="{10B446C2-EC70-A108-DA7D-E5E4C9046C7D}"/>
              </a:ext>
            </a:extLst>
          </p:cNvPr>
          <p:cNvSpPr/>
          <p:nvPr/>
        </p:nvSpPr>
        <p:spPr>
          <a:xfrm>
            <a:off x="5987436" y="3281818"/>
            <a:ext cx="2956144" cy="1625256"/>
          </a:xfrm>
          <a:prstGeom prst="wedgeEllipseCallout">
            <a:avLst>
              <a:gd name="adj1" fmla="val -65403"/>
              <a:gd name="adj2" fmla="val 737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SHARE</a:t>
            </a:r>
          </a:p>
        </p:txBody>
      </p:sp>
    </p:spTree>
    <p:extLst>
      <p:ext uri="{BB962C8B-B14F-4D97-AF65-F5344CB8AC3E}">
        <p14:creationId xmlns:p14="http://schemas.microsoft.com/office/powerpoint/2010/main" val="245289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533400" y="172890"/>
            <a:ext cx="15849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sp>
        <p:nvSpPr>
          <p:cNvPr id="8" name="TextBox 7"/>
          <p:cNvSpPr txBox="1"/>
          <p:nvPr/>
        </p:nvSpPr>
        <p:spPr>
          <a:xfrm>
            <a:off x="5334000" y="1594195"/>
            <a:ext cx="6594754" cy="830997"/>
          </a:xfrm>
          <a:prstGeom prst="rect">
            <a:avLst/>
          </a:prstGeom>
          <a:noFill/>
        </p:spPr>
        <p:txBody>
          <a:bodyPr wrap="none" rtlCol="0">
            <a:spAutoFit/>
          </a:bodyPr>
          <a:lstStyle/>
          <a:p>
            <a:r>
              <a:rPr lang="vi-VN" sz="4800" b="1" dirty="0" smtClean="0">
                <a:solidFill>
                  <a:srgbClr val="FF0000"/>
                </a:solidFill>
                <a:latin typeface="+mj-lt"/>
              </a:rPr>
              <a:t>THẢO LUẬ</a:t>
            </a:r>
            <a:r>
              <a:rPr lang="en-US" sz="4800" b="1" dirty="0" smtClean="0">
                <a:solidFill>
                  <a:srgbClr val="FF0000"/>
                </a:solidFill>
                <a:latin typeface="Times New Roman" panose="02020603050405020304" pitchFamily="18" charset="0"/>
                <a:cs typeface="Times New Roman" panose="02020603050405020304" pitchFamily="18" charset="0"/>
              </a:rPr>
              <a:t>N CẶP ĐÔI</a:t>
            </a:r>
            <a:endParaRPr lang="en-US" sz="4800" b="1" dirty="0">
              <a:solidFill>
                <a:srgbClr val="FF0000"/>
              </a:solidFill>
              <a:latin typeface="+mj-lt"/>
            </a:endParaRPr>
          </a:p>
        </p:txBody>
      </p:sp>
      <p:sp>
        <p:nvSpPr>
          <p:cNvPr id="6" name="Rectangle 5"/>
          <p:cNvSpPr/>
          <p:nvPr/>
        </p:nvSpPr>
        <p:spPr>
          <a:xfrm>
            <a:off x="228600" y="2767717"/>
            <a:ext cx="6858000" cy="7363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tabLst>
                <a:tab pos="90170" algn="l"/>
                <a:tab pos="180340" algn="l"/>
              </a:tabLst>
            </a:pP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hiệm</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vụ</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1</a:t>
            </a: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p>
          <a:p>
            <a:pPr lvl="1" algn="just">
              <a:lnSpc>
                <a:spcPct val="150000"/>
              </a:lnSpc>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nhớ</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mẹ</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gì</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con?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9982200" y="3287090"/>
            <a:ext cx="7239000" cy="63248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tabLst>
                <a:tab pos="90170" algn="l"/>
                <a:tab pos="180340" algn="l"/>
              </a:tabLst>
            </a:pP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hiệm</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vụ</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2</a:t>
            </a: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p>
          <a:p>
            <a:pPr lvl="1"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Hãy tìm những dòng thơ kể về mẹ trong kí ức người con. Từ đó, nhận xét về hình ảnh mẹ trong kí ức </a:t>
            </a:r>
            <a:r>
              <a:rPr lang="vi-VN" sz="4500" dirty="0" smtClean="0">
                <a:solidFill>
                  <a:srgbClr val="000000"/>
                </a:solidFill>
                <a:ea typeface="Times New Roman" panose="02020603050405020304" pitchFamily="18" charset="0"/>
                <a:cs typeface="Arial" panose="020B0604020202020204" pitchFamily="34" charset="0"/>
              </a:rPr>
              <a:t>của </a:t>
            </a:r>
            <a:r>
              <a:rPr lang="vi-VN" sz="4500" dirty="0">
                <a:solidFill>
                  <a:srgbClr val="000000"/>
                </a:solidFill>
                <a:ea typeface="Times New Roman" panose="02020603050405020304" pitchFamily="18" charset="0"/>
                <a:cs typeface="Arial" panose="020B0604020202020204" pitchFamily="34" charset="0"/>
              </a:rPr>
              <a:t>con.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4035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278936" y="-124836"/>
            <a:ext cx="16713663"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sp>
        <p:nvSpPr>
          <p:cNvPr id="4" name="Rectangle 3"/>
          <p:cNvSpPr/>
          <p:nvPr/>
        </p:nvSpPr>
        <p:spPr>
          <a:xfrm>
            <a:off x="4447628" y="7518104"/>
            <a:ext cx="13633032" cy="21698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R="0" lvl="0" algn="just">
              <a:spcBef>
                <a:spcPts val="0"/>
              </a:spcBef>
              <a:spcAft>
                <a:spcPts val="0"/>
              </a:spcAft>
              <a:tabLst>
                <a:tab pos="90170" algn="l"/>
                <a:tab pos="180340" algn="l"/>
              </a:tabLst>
            </a:pP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Người con có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tinh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tế</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trong cảm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thế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giới</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phú</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xúc</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động</a:t>
            </a:r>
            <a:r>
              <a:rPr lang="en-US" sz="4500" dirty="0">
                <a:solidFill>
                  <a:srgbClr val="C00000"/>
                </a:solidFill>
                <a:latin typeface="Arial" panose="020B0604020202020204" pitchFamily="34" charset="0"/>
                <a:ea typeface="Times New Roman" panose="02020603050405020304" pitchFamily="18" charset="0"/>
                <a:cs typeface="Arial" panose="020B0604020202020204" pitchFamily="34" charset="0"/>
              </a:rPr>
              <a:t> khi nhớ về mẹ.</a:t>
            </a:r>
            <a:endParaRPr lang="en-US" sz="4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0" y="3070331"/>
            <a:ext cx="3791423" cy="769441"/>
          </a:xfrm>
          <a:prstGeom prst="rect">
            <a:avLst/>
          </a:prstGeom>
        </p:spPr>
        <p:txBody>
          <a:bodyPr wrap="none">
            <a:spAutoFit/>
          </a:bodyPr>
          <a:lstStyle/>
          <a:p>
            <a:r>
              <a:rPr lang="en-US" sz="4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p>
        </p:txBody>
      </p:sp>
      <p:sp>
        <p:nvSpPr>
          <p:cNvPr id="8" name="Left Brace 7"/>
          <p:cNvSpPr/>
          <p:nvPr/>
        </p:nvSpPr>
        <p:spPr>
          <a:xfrm>
            <a:off x="3644518" y="1365141"/>
            <a:ext cx="736438" cy="4997664"/>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Rectangle 8"/>
          <p:cNvSpPr/>
          <p:nvPr/>
        </p:nvSpPr>
        <p:spPr>
          <a:xfrm>
            <a:off x="4447628" y="3245766"/>
            <a:ext cx="13639055"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4400" dirty="0" err="1" smtClean="0">
                <a:solidFill>
                  <a:srgbClr val="000000"/>
                </a:solidFill>
                <a:latin typeface="Arial" panose="020B0604020202020204" pitchFamily="34" charset="0"/>
                <a:cs typeface="Arial" panose="020B0604020202020204" pitchFamily="34" charset="0"/>
              </a:rPr>
              <a:t>Gợi</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anh</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nhớ</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đến</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mùi</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khói</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xôi</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thèm</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một</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bát</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xôi</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mùa</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gặt</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có</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hương</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thơm</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lạ</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lùng</a:t>
            </a:r>
            <a:endParaRPr lang="en-US" sz="4400" dirty="0"/>
          </a:p>
        </p:txBody>
      </p:sp>
      <p:sp>
        <p:nvSpPr>
          <p:cNvPr id="12" name="Rectangle 11"/>
          <p:cNvSpPr/>
          <p:nvPr/>
        </p:nvSpPr>
        <p:spPr>
          <a:xfrm>
            <a:off x="4484439" y="1173885"/>
            <a:ext cx="13602244"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quân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trận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gặp</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lá</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nếp</a:t>
            </a:r>
            <a:endParaRPr lang="en-US" sz="4400" dirty="0"/>
          </a:p>
        </p:txBody>
      </p:sp>
      <p:sp>
        <p:nvSpPr>
          <p:cNvPr id="13" name="Rectangle 12"/>
          <p:cNvSpPr/>
          <p:nvPr/>
        </p:nvSpPr>
        <p:spPr>
          <a:xfrm>
            <a:off x="4480107" y="5366857"/>
            <a:ext cx="13594854"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4400" dirty="0" err="1" smtClean="0">
                <a:solidFill>
                  <a:srgbClr val="000000"/>
                </a:solidFill>
                <a:latin typeface="Arial" panose="020B0604020202020204" pitchFamily="34" charset="0"/>
                <a:cs typeface="Arial" panose="020B0604020202020204" pitchFamily="34" charset="0"/>
              </a:rPr>
              <a:t>Nhớ</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đến</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hình</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ảnh</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thân</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thương</a:t>
            </a:r>
            <a:r>
              <a:rPr lang="en-US" sz="4400" dirty="0" smtClean="0">
                <a:solidFill>
                  <a:srgbClr val="000000"/>
                </a:solidFill>
                <a:latin typeface="Arial" panose="020B0604020202020204" pitchFamily="34" charset="0"/>
                <a:cs typeface="Arial" panose="020B0604020202020204" pitchFamily="34" charset="0"/>
              </a:rPr>
              <a:t> của </a:t>
            </a:r>
            <a:r>
              <a:rPr lang="en-US" sz="4400" dirty="0" err="1" smtClean="0">
                <a:solidFill>
                  <a:srgbClr val="000000"/>
                </a:solidFill>
                <a:latin typeface="Arial" panose="020B0604020202020204" pitchFamily="34" charset="0"/>
                <a:cs typeface="Arial" panose="020B0604020202020204" pitchFamily="34" charset="0"/>
              </a:rPr>
              <a:t>mẹ</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bên</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bếp</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lửa</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nấu</a:t>
            </a:r>
            <a:r>
              <a:rPr lang="en-US" sz="4400" dirty="0" smtClean="0">
                <a:solidFill>
                  <a:srgbClr val="000000"/>
                </a:solidFill>
                <a:latin typeface="Arial" panose="020B0604020202020204" pitchFamily="34" charset="0"/>
                <a:cs typeface="Arial" panose="020B0604020202020204" pitchFamily="34" charset="0"/>
              </a:rPr>
              <a:t> </a:t>
            </a:r>
            <a:r>
              <a:rPr lang="en-US" sz="4400" dirty="0" err="1" smtClean="0">
                <a:solidFill>
                  <a:srgbClr val="000000"/>
                </a:solidFill>
                <a:latin typeface="Arial" panose="020B0604020202020204" pitchFamily="34" charset="0"/>
                <a:cs typeface="Arial" panose="020B0604020202020204" pitchFamily="34" charset="0"/>
              </a:rPr>
              <a:t>xôi</a:t>
            </a:r>
            <a:endParaRPr lang="en-US" sz="4400" dirty="0"/>
          </a:p>
        </p:txBody>
      </p:sp>
      <p:sp>
        <p:nvSpPr>
          <p:cNvPr id="11" name="Down Arrow 10"/>
          <p:cNvSpPr/>
          <p:nvPr/>
        </p:nvSpPr>
        <p:spPr>
          <a:xfrm>
            <a:off x="10946951" y="2877130"/>
            <a:ext cx="617921" cy="3278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0958194" y="4868798"/>
            <a:ext cx="617921" cy="3278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66800" y="4692316"/>
            <a:ext cx="1120605" cy="1643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8936" y="7810500"/>
            <a:ext cx="3082583"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800" b="1" dirty="0" err="1" smtClean="0"/>
              <a:t>Hoàn</a:t>
            </a:r>
            <a:r>
              <a:rPr lang="en-US" sz="4800" b="1" dirty="0" smtClean="0"/>
              <a:t> </a:t>
            </a:r>
            <a:r>
              <a:rPr lang="en-US" sz="4800" b="1" dirty="0" err="1" smtClean="0"/>
              <a:t>cảnh</a:t>
            </a:r>
            <a:r>
              <a:rPr lang="en-US" sz="4800" b="1" dirty="0" smtClean="0"/>
              <a:t> </a:t>
            </a:r>
            <a:r>
              <a:rPr lang="en-US" sz="4800" b="1" dirty="0" err="1" smtClean="0"/>
              <a:t>đặc</a:t>
            </a:r>
            <a:r>
              <a:rPr lang="en-US" sz="4800" b="1" dirty="0" smtClean="0"/>
              <a:t> </a:t>
            </a:r>
            <a:r>
              <a:rPr lang="en-US" sz="4800" b="1" dirty="0" err="1" smtClean="0"/>
              <a:t>biệt</a:t>
            </a:r>
            <a:endParaRPr lang="en-US" sz="4800" b="1" dirty="0"/>
          </a:p>
        </p:txBody>
      </p:sp>
      <p:sp>
        <p:nvSpPr>
          <p:cNvPr id="18" name="Right Arrow 17"/>
          <p:cNvSpPr/>
          <p:nvPr/>
        </p:nvSpPr>
        <p:spPr>
          <a:xfrm>
            <a:off x="3586466" y="8231578"/>
            <a:ext cx="794490" cy="874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97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80">
                                          <p:stCondLst>
                                            <p:cond delay="0"/>
                                          </p:stCondLst>
                                        </p:cTn>
                                        <p:tgtEl>
                                          <p:spTgt spid="14"/>
                                        </p:tgtEl>
                                      </p:cBhvr>
                                    </p:animEffect>
                                    <p:anim calcmode="lin" valueType="num">
                                      <p:cBhvr>
                                        <p:cTn id="5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6" dur="26">
                                          <p:stCondLst>
                                            <p:cond delay="650"/>
                                          </p:stCondLst>
                                        </p:cTn>
                                        <p:tgtEl>
                                          <p:spTgt spid="14"/>
                                        </p:tgtEl>
                                      </p:cBhvr>
                                      <p:to x="100000" y="60000"/>
                                    </p:animScale>
                                    <p:animScale>
                                      <p:cBhvr>
                                        <p:cTn id="57" dur="166" decel="50000">
                                          <p:stCondLst>
                                            <p:cond delay="676"/>
                                          </p:stCondLst>
                                        </p:cTn>
                                        <p:tgtEl>
                                          <p:spTgt spid="14"/>
                                        </p:tgtEl>
                                      </p:cBhvr>
                                      <p:to x="100000" y="100000"/>
                                    </p:animScale>
                                    <p:animScale>
                                      <p:cBhvr>
                                        <p:cTn id="58" dur="26">
                                          <p:stCondLst>
                                            <p:cond delay="1312"/>
                                          </p:stCondLst>
                                        </p:cTn>
                                        <p:tgtEl>
                                          <p:spTgt spid="14"/>
                                        </p:tgtEl>
                                      </p:cBhvr>
                                      <p:to x="100000" y="80000"/>
                                    </p:animScale>
                                    <p:animScale>
                                      <p:cBhvr>
                                        <p:cTn id="59" dur="166" decel="50000">
                                          <p:stCondLst>
                                            <p:cond delay="1338"/>
                                          </p:stCondLst>
                                        </p:cTn>
                                        <p:tgtEl>
                                          <p:spTgt spid="14"/>
                                        </p:tgtEl>
                                      </p:cBhvr>
                                      <p:to x="100000" y="100000"/>
                                    </p:animScale>
                                    <p:animScale>
                                      <p:cBhvr>
                                        <p:cTn id="60" dur="26">
                                          <p:stCondLst>
                                            <p:cond delay="1642"/>
                                          </p:stCondLst>
                                        </p:cTn>
                                        <p:tgtEl>
                                          <p:spTgt spid="14"/>
                                        </p:tgtEl>
                                      </p:cBhvr>
                                      <p:to x="100000" y="90000"/>
                                    </p:animScale>
                                    <p:animScale>
                                      <p:cBhvr>
                                        <p:cTn id="61" dur="166" decel="50000">
                                          <p:stCondLst>
                                            <p:cond delay="1668"/>
                                          </p:stCondLst>
                                        </p:cTn>
                                        <p:tgtEl>
                                          <p:spTgt spid="14"/>
                                        </p:tgtEl>
                                      </p:cBhvr>
                                      <p:to x="100000" y="100000"/>
                                    </p:animScale>
                                    <p:animScale>
                                      <p:cBhvr>
                                        <p:cTn id="62" dur="26">
                                          <p:stCondLst>
                                            <p:cond delay="1808"/>
                                          </p:stCondLst>
                                        </p:cTn>
                                        <p:tgtEl>
                                          <p:spTgt spid="14"/>
                                        </p:tgtEl>
                                      </p:cBhvr>
                                      <p:to x="100000" y="95000"/>
                                    </p:animScale>
                                    <p:animScale>
                                      <p:cBhvr>
                                        <p:cTn id="63" dur="166" decel="50000">
                                          <p:stCondLst>
                                            <p:cond delay="1834"/>
                                          </p:stCondLst>
                                        </p:cTn>
                                        <p:tgtEl>
                                          <p:spTgt spid="1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1000" fill="hold"/>
                                        <p:tgtEl>
                                          <p:spTgt spid="16"/>
                                        </p:tgtEl>
                                        <p:attrNameLst>
                                          <p:attrName>ppt_w</p:attrName>
                                        </p:attrNameLst>
                                      </p:cBhvr>
                                      <p:tavLst>
                                        <p:tav tm="0">
                                          <p:val>
                                            <p:fltVal val="0"/>
                                          </p:val>
                                        </p:tav>
                                        <p:tav tm="100000">
                                          <p:val>
                                            <p:strVal val="#ppt_w"/>
                                          </p:val>
                                        </p:tav>
                                      </p:tavLst>
                                    </p:anim>
                                    <p:anim calcmode="lin" valueType="num">
                                      <p:cBhvr>
                                        <p:cTn id="69" dur="1000" fill="hold"/>
                                        <p:tgtEl>
                                          <p:spTgt spid="16"/>
                                        </p:tgtEl>
                                        <p:attrNameLst>
                                          <p:attrName>ppt_h</p:attrName>
                                        </p:attrNameLst>
                                      </p:cBhvr>
                                      <p:tavLst>
                                        <p:tav tm="0">
                                          <p:val>
                                            <p:fltVal val="0"/>
                                          </p:val>
                                        </p:tav>
                                        <p:tav tm="100000">
                                          <p:val>
                                            <p:strVal val="#ppt_h"/>
                                          </p:val>
                                        </p:tav>
                                      </p:tavLst>
                                    </p:anim>
                                    <p:anim calcmode="lin" valueType="num">
                                      <p:cBhvr>
                                        <p:cTn id="70" dur="1000" fill="hold"/>
                                        <p:tgtEl>
                                          <p:spTgt spid="16"/>
                                        </p:tgtEl>
                                        <p:attrNameLst>
                                          <p:attrName>style.rotation</p:attrName>
                                        </p:attrNameLst>
                                      </p:cBhvr>
                                      <p:tavLst>
                                        <p:tav tm="0">
                                          <p:val>
                                            <p:fltVal val="90"/>
                                          </p:val>
                                        </p:tav>
                                        <p:tav tm="100000">
                                          <p:val>
                                            <p:fltVal val="0"/>
                                          </p:val>
                                        </p:tav>
                                      </p:tavLst>
                                    </p:anim>
                                    <p:animEffect transition="in" filter="fade">
                                      <p:cBhvr>
                                        <p:cTn id="71" dur="10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80">
                                          <p:stCondLst>
                                            <p:cond delay="0"/>
                                          </p:stCondLst>
                                        </p:cTn>
                                        <p:tgtEl>
                                          <p:spTgt spid="4"/>
                                        </p:tgtEl>
                                      </p:cBhvr>
                                    </p:animEffect>
                                    <p:anim calcmode="lin" valueType="num">
                                      <p:cBhvr>
                                        <p:cTn id="8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87" dur="26">
                                          <p:stCondLst>
                                            <p:cond delay="650"/>
                                          </p:stCondLst>
                                        </p:cTn>
                                        <p:tgtEl>
                                          <p:spTgt spid="4"/>
                                        </p:tgtEl>
                                      </p:cBhvr>
                                      <p:to x="100000" y="60000"/>
                                    </p:animScale>
                                    <p:animScale>
                                      <p:cBhvr>
                                        <p:cTn id="88" dur="166" decel="50000">
                                          <p:stCondLst>
                                            <p:cond delay="676"/>
                                          </p:stCondLst>
                                        </p:cTn>
                                        <p:tgtEl>
                                          <p:spTgt spid="4"/>
                                        </p:tgtEl>
                                      </p:cBhvr>
                                      <p:to x="100000" y="100000"/>
                                    </p:animScale>
                                    <p:animScale>
                                      <p:cBhvr>
                                        <p:cTn id="89" dur="26">
                                          <p:stCondLst>
                                            <p:cond delay="1312"/>
                                          </p:stCondLst>
                                        </p:cTn>
                                        <p:tgtEl>
                                          <p:spTgt spid="4"/>
                                        </p:tgtEl>
                                      </p:cBhvr>
                                      <p:to x="100000" y="80000"/>
                                    </p:animScale>
                                    <p:animScale>
                                      <p:cBhvr>
                                        <p:cTn id="90" dur="166" decel="50000">
                                          <p:stCondLst>
                                            <p:cond delay="1338"/>
                                          </p:stCondLst>
                                        </p:cTn>
                                        <p:tgtEl>
                                          <p:spTgt spid="4"/>
                                        </p:tgtEl>
                                      </p:cBhvr>
                                      <p:to x="100000" y="100000"/>
                                    </p:animScale>
                                    <p:animScale>
                                      <p:cBhvr>
                                        <p:cTn id="91" dur="26">
                                          <p:stCondLst>
                                            <p:cond delay="1642"/>
                                          </p:stCondLst>
                                        </p:cTn>
                                        <p:tgtEl>
                                          <p:spTgt spid="4"/>
                                        </p:tgtEl>
                                      </p:cBhvr>
                                      <p:to x="100000" y="90000"/>
                                    </p:animScale>
                                    <p:animScale>
                                      <p:cBhvr>
                                        <p:cTn id="92" dur="166" decel="50000">
                                          <p:stCondLst>
                                            <p:cond delay="1668"/>
                                          </p:stCondLst>
                                        </p:cTn>
                                        <p:tgtEl>
                                          <p:spTgt spid="4"/>
                                        </p:tgtEl>
                                      </p:cBhvr>
                                      <p:to x="100000" y="100000"/>
                                    </p:animScale>
                                    <p:animScale>
                                      <p:cBhvr>
                                        <p:cTn id="93" dur="26">
                                          <p:stCondLst>
                                            <p:cond delay="1808"/>
                                          </p:stCondLst>
                                        </p:cTn>
                                        <p:tgtEl>
                                          <p:spTgt spid="4"/>
                                        </p:tgtEl>
                                      </p:cBhvr>
                                      <p:to x="100000" y="95000"/>
                                    </p:animScale>
                                    <p:animScale>
                                      <p:cBhvr>
                                        <p:cTn id="9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2" grpId="0" animBg="1"/>
      <p:bldP spid="13" grpId="0" animBg="1"/>
      <p:bldP spid="11" grpId="0" animBg="1"/>
      <p:bldP spid="15" grpId="0" animBg="1"/>
      <p:bldP spid="14" grpId="0" animBg="1"/>
      <p:bldP spid="16"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533400" y="172890"/>
            <a:ext cx="1584960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sp>
        <p:nvSpPr>
          <p:cNvPr id="8" name="TextBox 7"/>
          <p:cNvSpPr txBox="1"/>
          <p:nvPr/>
        </p:nvSpPr>
        <p:spPr>
          <a:xfrm>
            <a:off x="5334000" y="1594195"/>
            <a:ext cx="6118983" cy="830997"/>
          </a:xfrm>
          <a:prstGeom prst="rect">
            <a:avLst/>
          </a:prstGeom>
          <a:noFill/>
        </p:spPr>
        <p:txBody>
          <a:bodyPr wrap="none" rtlCol="0">
            <a:spAutoFit/>
          </a:bodyPr>
          <a:lstStyle/>
          <a:p>
            <a:r>
              <a:rPr lang="vi-VN" sz="4800" b="1" dirty="0" smtClean="0">
                <a:solidFill>
                  <a:srgbClr val="FF0000"/>
                </a:solidFill>
              </a:rPr>
              <a:t>THẢO LUẬN </a:t>
            </a:r>
            <a:r>
              <a:rPr lang="en-US" sz="4800" b="1" dirty="0" smtClean="0">
                <a:solidFill>
                  <a:srgbClr val="FF0000"/>
                </a:solidFill>
              </a:rPr>
              <a:t>CẶP ĐÔI</a:t>
            </a:r>
            <a:endParaRPr lang="en-US" sz="4800" b="1" dirty="0">
              <a:solidFill>
                <a:srgbClr val="FF0000"/>
              </a:solidFill>
            </a:endParaRPr>
          </a:p>
        </p:txBody>
      </p:sp>
      <p:sp>
        <p:nvSpPr>
          <p:cNvPr id="6" name="Rectangle 5"/>
          <p:cNvSpPr/>
          <p:nvPr/>
        </p:nvSpPr>
        <p:spPr>
          <a:xfrm>
            <a:off x="228600" y="2767717"/>
            <a:ext cx="6858000" cy="7363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tabLst>
                <a:tab pos="90170" algn="l"/>
                <a:tab pos="180340" algn="l"/>
              </a:tabLst>
            </a:pP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hiệm</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vụ</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1</a:t>
            </a: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p>
          <a:p>
            <a:pPr lvl="1" algn="just">
              <a:lnSpc>
                <a:spcPct val="150000"/>
              </a:lnSpc>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nhớ</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mẹ</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gì</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con?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9982200" y="3287090"/>
            <a:ext cx="7239000" cy="63248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tabLst>
                <a:tab pos="90170" algn="l"/>
                <a:tab pos="180340" algn="l"/>
              </a:tabLst>
            </a:pP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hiệm</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500" b="1" u="sng" dirty="0" err="1"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vụ</a:t>
            </a:r>
            <a:r>
              <a:rPr lang="en-US"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2</a:t>
            </a:r>
            <a:r>
              <a:rPr lang="vi-VN" sz="4500" b="1" u="sng" dirty="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a:t>
            </a:r>
          </a:p>
          <a:p>
            <a:pPr lvl="1"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Hãy tìm những dòng thơ kể về mẹ trong kí ức người con. Từ đó, nhận xét về hình ảnh mẹ trong kí ức </a:t>
            </a:r>
            <a:r>
              <a:rPr lang="vi-VN" sz="4500" dirty="0" smtClean="0">
                <a:solidFill>
                  <a:srgbClr val="000000"/>
                </a:solidFill>
                <a:ea typeface="Times New Roman" panose="02020603050405020304" pitchFamily="18" charset="0"/>
                <a:cs typeface="Arial" panose="020B0604020202020204" pitchFamily="34" charset="0"/>
              </a:rPr>
              <a:t>của </a:t>
            </a:r>
            <a:r>
              <a:rPr lang="vi-VN" sz="4500" dirty="0">
                <a:solidFill>
                  <a:srgbClr val="000000"/>
                </a:solidFill>
                <a:ea typeface="Times New Roman" panose="02020603050405020304" pitchFamily="18" charset="0"/>
                <a:cs typeface="Arial" panose="020B0604020202020204" pitchFamily="34" charset="0"/>
              </a:rPr>
              <a:t>con.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4770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318370" y="114300"/>
            <a:ext cx="1530263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sp>
        <p:nvSpPr>
          <p:cNvPr id="2" name="Rectangle 1"/>
          <p:cNvSpPr/>
          <p:nvPr/>
        </p:nvSpPr>
        <p:spPr>
          <a:xfrm>
            <a:off x="376826" y="1230737"/>
            <a:ext cx="9833973" cy="1205586"/>
          </a:xfrm>
          <a:prstGeom prst="rect">
            <a:avLst/>
          </a:prstGeom>
        </p:spPr>
        <p:txBody>
          <a:bodyPr wrap="square">
            <a:spAutoFit/>
          </a:bodyPr>
          <a:lstStyle/>
          <a:p>
            <a:pPr algn="just">
              <a:lnSpc>
                <a:spcPct val="150000"/>
              </a:lnSpc>
              <a:tabLst>
                <a:tab pos="90170" algn="l"/>
                <a:tab pos="180340" algn="l"/>
              </a:tabLst>
            </a:pPr>
            <a:r>
              <a:rPr lang="vi-VN" sz="5400" b="1" dirty="0" smtClean="0">
                <a:solidFill>
                  <a:srgbClr val="000000"/>
                </a:solidFill>
                <a:latin typeface="+mj-lt"/>
                <a:ea typeface="Times New Roman" panose="02020603050405020304" pitchFamily="18" charset="0"/>
                <a:cs typeface="Arial" panose="020B0604020202020204" pitchFamily="34" charset="0"/>
              </a:rPr>
              <a:t>-</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Những</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dòng</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thơ</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kể</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về</a:t>
            </a:r>
            <a:r>
              <a:rPr lang="en-US" sz="5400" b="1" dirty="0" smtClean="0">
                <a:solidFill>
                  <a:srgbClr val="000000"/>
                </a:solidFill>
                <a:latin typeface="+mj-lt"/>
                <a:ea typeface="Times New Roman" panose="02020603050405020304" pitchFamily="18" charset="0"/>
                <a:cs typeface="Arial" panose="020B0604020202020204" pitchFamily="34" charset="0"/>
              </a:rPr>
              <a:t> </a:t>
            </a:r>
            <a:r>
              <a:rPr lang="en-US" sz="5400" b="1" dirty="0" err="1" smtClean="0">
                <a:solidFill>
                  <a:srgbClr val="000000"/>
                </a:solidFill>
                <a:latin typeface="+mj-lt"/>
                <a:ea typeface="Times New Roman" panose="02020603050405020304" pitchFamily="18" charset="0"/>
                <a:cs typeface="Arial" panose="020B0604020202020204" pitchFamily="34" charset="0"/>
              </a:rPr>
              <a:t>mẹ</a:t>
            </a:r>
            <a:r>
              <a:rPr lang="en-US" sz="5400" b="1" dirty="0" smtClean="0">
                <a:solidFill>
                  <a:srgbClr val="000000"/>
                </a:solidFill>
                <a:latin typeface="+mj-lt"/>
                <a:ea typeface="Times New Roman" panose="02020603050405020304" pitchFamily="18" charset="0"/>
                <a:cs typeface="Arial" panose="020B0604020202020204" pitchFamily="34" charset="0"/>
              </a:rPr>
              <a:t>:</a:t>
            </a:r>
            <a:endParaRPr lang="vi-VN" sz="5400" b="1" dirty="0" smtClean="0">
              <a:solidFill>
                <a:srgbClr val="000000"/>
              </a:solidFill>
              <a:latin typeface="+mj-lt"/>
              <a:ea typeface="Times New Roman" panose="02020603050405020304" pitchFamily="18" charset="0"/>
              <a:cs typeface="Arial" panose="020B0604020202020204" pitchFamily="34" charset="0"/>
            </a:endParaRPr>
          </a:p>
        </p:txBody>
      </p:sp>
      <p:sp>
        <p:nvSpPr>
          <p:cNvPr id="3" name="Rectangle 2"/>
          <p:cNvSpPr/>
          <p:nvPr/>
        </p:nvSpPr>
        <p:spPr>
          <a:xfrm>
            <a:off x="1396128" y="2518630"/>
            <a:ext cx="7214471" cy="3608424"/>
          </a:xfrm>
          <a:prstGeom prst="rect">
            <a:avLst/>
          </a:prstGeom>
        </p:spPr>
        <p:txBody>
          <a:bodyPr wrap="square">
            <a:spAutoFit/>
          </a:bodyPr>
          <a:lstStyle/>
          <a:p>
            <a:pPr marL="88900">
              <a:lnSpc>
                <a:spcPct val="119000"/>
              </a:lnSpc>
              <a:spcAft>
                <a:spcPts val="0"/>
              </a:spcAft>
            </a:pPr>
            <a:r>
              <a:rPr lang="en-US" sz="4800" i="1" dirty="0" err="1">
                <a:solidFill>
                  <a:srgbClr val="FF0000"/>
                </a:solidFill>
                <a:latin typeface="Times New Roman" panose="02020603050405020304" pitchFamily="18" charset="0"/>
                <a:cs typeface="Times New Roman" panose="02020603050405020304" pitchFamily="18" charset="0"/>
              </a:rPr>
              <a:t>Mẹ</a:t>
            </a:r>
            <a:r>
              <a:rPr lang="en-US" sz="4800" i="1" dirty="0">
                <a:solidFill>
                  <a:srgbClr val="FF0000"/>
                </a:solidFill>
                <a:latin typeface="Times New Roman" panose="02020603050405020304" pitchFamily="18" charset="0"/>
                <a:cs typeface="Times New Roman" panose="02020603050405020304" pitchFamily="18" charset="0"/>
              </a:rPr>
              <a:t> ở </a:t>
            </a:r>
            <a:r>
              <a:rPr lang="en-US" sz="4800" i="1" dirty="0" err="1">
                <a:solidFill>
                  <a:srgbClr val="FF0000"/>
                </a:solidFill>
                <a:latin typeface="Times New Roman" panose="02020603050405020304" pitchFamily="18" charset="0"/>
                <a:cs typeface="Times New Roman" panose="02020603050405020304" pitchFamily="18" charset="0"/>
              </a:rPr>
              <a:t>đâu</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chiều</a:t>
            </a:r>
            <a:r>
              <a:rPr lang="en-US" sz="4800" i="1" dirty="0">
                <a:solidFill>
                  <a:srgbClr val="FF0000"/>
                </a:solidFill>
                <a:latin typeface="Times New Roman" panose="02020603050405020304" pitchFamily="18" charset="0"/>
                <a:cs typeface="Times New Roman" panose="02020603050405020304" pitchFamily="18" charset="0"/>
              </a:rPr>
              <a:t> nay</a:t>
            </a:r>
          </a:p>
          <a:p>
            <a:pPr marL="88900">
              <a:lnSpc>
                <a:spcPct val="119000"/>
              </a:lnSpc>
              <a:spcAft>
                <a:spcPts val="0"/>
              </a:spcAft>
            </a:pPr>
            <a:r>
              <a:rPr lang="en-US" sz="4800" i="1" dirty="0" err="1">
                <a:solidFill>
                  <a:srgbClr val="FF0000"/>
                </a:solidFill>
                <a:latin typeface="Times New Roman" panose="02020603050405020304" pitchFamily="18" charset="0"/>
                <a:cs typeface="Times New Roman" panose="02020603050405020304" pitchFamily="18" charset="0"/>
              </a:rPr>
              <a:t>Nhặt</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lá</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về</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đun</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bếp</a:t>
            </a:r>
            <a:endParaRPr lang="en-US" sz="4800" i="1" dirty="0">
              <a:solidFill>
                <a:srgbClr val="FF0000"/>
              </a:solidFill>
              <a:latin typeface="Times New Roman" panose="02020603050405020304" pitchFamily="18" charset="0"/>
              <a:cs typeface="Times New Roman" panose="02020603050405020304" pitchFamily="18" charset="0"/>
            </a:endParaRPr>
          </a:p>
          <a:p>
            <a:pPr marL="88900">
              <a:lnSpc>
                <a:spcPct val="119000"/>
              </a:lnSpc>
              <a:spcAft>
                <a:spcPts val="0"/>
              </a:spcAft>
            </a:pPr>
            <a:r>
              <a:rPr lang="en-US" sz="4800" i="1" dirty="0" err="1">
                <a:solidFill>
                  <a:srgbClr val="FF0000"/>
                </a:solidFill>
                <a:latin typeface="Times New Roman" panose="02020603050405020304" pitchFamily="18" charset="0"/>
                <a:cs typeface="Times New Roman" panose="02020603050405020304" pitchFamily="18" charset="0"/>
              </a:rPr>
              <a:t>Phải</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mẹ</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thổi</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cơm</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smtClean="0">
                <a:solidFill>
                  <a:srgbClr val="FF0000"/>
                </a:solidFill>
                <a:latin typeface="Times New Roman" panose="02020603050405020304" pitchFamily="18" charset="0"/>
                <a:cs typeface="Times New Roman" panose="02020603050405020304" pitchFamily="18" charset="0"/>
              </a:rPr>
              <a:t>nếp</a:t>
            </a:r>
            <a:endParaRPr lang="en-US" sz="4800" i="1" dirty="0" smtClean="0">
              <a:solidFill>
                <a:srgbClr val="FF0000"/>
              </a:solidFill>
              <a:latin typeface="Times New Roman" panose="02020603050405020304" pitchFamily="18" charset="0"/>
              <a:cs typeface="Times New Roman" panose="02020603050405020304" pitchFamily="18" charset="0"/>
            </a:endParaRPr>
          </a:p>
          <a:p>
            <a:pPr marL="88900">
              <a:lnSpc>
                <a:spcPct val="119000"/>
              </a:lnSpc>
              <a:spcAft>
                <a:spcPts val="0"/>
              </a:spcAft>
            </a:pPr>
            <a:r>
              <a:rPr lang="en-US" sz="4800" i="1" dirty="0" err="1" smtClean="0">
                <a:solidFill>
                  <a:srgbClr val="FF0000"/>
                </a:solidFill>
                <a:latin typeface="Times New Roman" panose="02020603050405020304" pitchFamily="18" charset="0"/>
                <a:ea typeface="Times New Roman"/>
                <a:cs typeface="Times New Roman" panose="02020603050405020304" pitchFamily="18" charset="0"/>
              </a:rPr>
              <a:t>Mà</a:t>
            </a:r>
            <a:r>
              <a:rPr lang="en-US" sz="4800" i="1" dirty="0" smtClean="0">
                <a:solidFill>
                  <a:srgbClr val="FF0000"/>
                </a:solidFill>
                <a:latin typeface="Times New Roman" panose="02020603050405020304" pitchFamily="18" charset="0"/>
                <a:ea typeface="Times New Roman"/>
                <a:cs typeface="Times New Roman" panose="02020603050405020304" pitchFamily="18" charset="0"/>
              </a:rPr>
              <a:t> </a:t>
            </a:r>
            <a:r>
              <a:rPr lang="en-US" sz="4800" i="1" dirty="0" err="1" smtClean="0">
                <a:solidFill>
                  <a:srgbClr val="FF0000"/>
                </a:solidFill>
                <a:latin typeface="Times New Roman" panose="02020603050405020304" pitchFamily="18" charset="0"/>
                <a:ea typeface="Times New Roman"/>
                <a:cs typeface="Times New Roman" panose="02020603050405020304" pitchFamily="18" charset="0"/>
              </a:rPr>
              <a:t>thơm</a:t>
            </a:r>
            <a:r>
              <a:rPr lang="en-US" sz="4800" i="1" dirty="0" smtClean="0">
                <a:solidFill>
                  <a:srgbClr val="FF0000"/>
                </a:solidFill>
                <a:latin typeface="Times New Roman" panose="02020603050405020304" pitchFamily="18" charset="0"/>
                <a:ea typeface="Times New Roman"/>
                <a:cs typeface="Times New Roman" panose="02020603050405020304" pitchFamily="18" charset="0"/>
              </a:rPr>
              <a:t> </a:t>
            </a:r>
            <a:r>
              <a:rPr lang="en-US" sz="4800" i="1" dirty="0" err="1" smtClean="0">
                <a:solidFill>
                  <a:srgbClr val="FF0000"/>
                </a:solidFill>
                <a:latin typeface="Times New Roman" panose="02020603050405020304" pitchFamily="18" charset="0"/>
                <a:ea typeface="Times New Roman"/>
                <a:cs typeface="Times New Roman" panose="02020603050405020304" pitchFamily="18" charset="0"/>
              </a:rPr>
              <a:t>suốt</a:t>
            </a:r>
            <a:r>
              <a:rPr lang="en-US" sz="4800" i="1" dirty="0" smtClean="0">
                <a:solidFill>
                  <a:srgbClr val="FF0000"/>
                </a:solidFill>
                <a:latin typeface="Times New Roman" panose="02020603050405020304" pitchFamily="18" charset="0"/>
                <a:ea typeface="Times New Roman"/>
                <a:cs typeface="Times New Roman" panose="02020603050405020304" pitchFamily="18" charset="0"/>
              </a:rPr>
              <a:t> </a:t>
            </a:r>
            <a:r>
              <a:rPr lang="en-US" sz="4800" i="1" dirty="0" err="1" smtClean="0">
                <a:solidFill>
                  <a:srgbClr val="FF0000"/>
                </a:solidFill>
                <a:latin typeface="Times New Roman" panose="02020603050405020304" pitchFamily="18" charset="0"/>
                <a:ea typeface="Times New Roman"/>
                <a:cs typeface="Times New Roman" panose="02020603050405020304" pitchFamily="18" charset="0"/>
              </a:rPr>
              <a:t>đường</a:t>
            </a:r>
            <a:r>
              <a:rPr lang="en-US" sz="4800" i="1" dirty="0" smtClean="0">
                <a:solidFill>
                  <a:srgbClr val="FF0000"/>
                </a:solidFill>
                <a:latin typeface="Times New Roman" panose="02020603050405020304" pitchFamily="18" charset="0"/>
                <a:ea typeface="Times New Roman"/>
                <a:cs typeface="Times New Roman" panose="02020603050405020304" pitchFamily="18" charset="0"/>
              </a:rPr>
              <a:t> con</a:t>
            </a:r>
            <a:endParaRPr lang="en-US" sz="4800" i="1" dirty="0">
              <a:solidFill>
                <a:srgbClr val="FF0000"/>
              </a:solidFill>
              <a:latin typeface="Times New Roman" panose="02020603050405020304" pitchFamily="18" charset="0"/>
              <a:ea typeface="Times New Roman"/>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1553617"/>
            <a:ext cx="7391400" cy="4889490"/>
          </a:xfrm>
          <a:prstGeom prst="rect">
            <a:avLst/>
          </a:prstGeom>
        </p:spPr>
      </p:pic>
      <p:sp>
        <p:nvSpPr>
          <p:cNvPr id="5" name="Curved Right Arrow 4"/>
          <p:cNvSpPr/>
          <p:nvPr/>
        </p:nvSpPr>
        <p:spPr>
          <a:xfrm>
            <a:off x="76200" y="6443107"/>
            <a:ext cx="1600200" cy="2133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476499" y="6753911"/>
            <a:ext cx="15468600" cy="2585323"/>
          </a:xfrm>
          <a:prstGeom prst="rect">
            <a:avLst/>
          </a:prstGeom>
        </p:spPr>
        <p:txBody>
          <a:bodyPr wrap="square">
            <a:spAutoFit/>
          </a:bodyPr>
          <a:lstStyle/>
          <a:p>
            <a:pPr algn="just"/>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nhặt từng chiếc lá về để đun</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nồi</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nức</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5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67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350019" y="291508"/>
            <a:ext cx="15364850" cy="1128514"/>
          </a:xfrm>
          <a:prstGeom prst="rect">
            <a:avLst/>
          </a:prstGeom>
        </p:spPr>
        <p:txBody>
          <a:bodyPr wrap="square" lIns="0" tIns="0" rIns="0" bIns="0" rtlCol="0" anchor="t">
            <a:spAutoFit/>
          </a:bodyPr>
          <a:lstStyle/>
          <a:p>
            <a:pPr>
              <a:lnSpc>
                <a:spcPts val="8799"/>
              </a:lnSpc>
            </a:pPr>
            <a:r>
              <a:rPr lang="vi-VN" sz="5200" b="1" dirty="0" smtClean="0">
                <a:solidFill>
                  <a:srgbClr val="276493"/>
                </a:solidFill>
                <a:latin typeface="Arial" panose="020B0604020202020204" pitchFamily="34" charset="0"/>
                <a:cs typeface="Arial" panose="020B0604020202020204" pitchFamily="34" charset="0"/>
              </a:rPr>
              <a:t>2. Hình ảnh người mẹ</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trong</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kí</a:t>
            </a:r>
            <a:r>
              <a:rPr lang="en-US" sz="5200" b="1" dirty="0" smtClean="0">
                <a:solidFill>
                  <a:srgbClr val="276493"/>
                </a:solidFill>
                <a:latin typeface="Arial" panose="020B0604020202020204" pitchFamily="34" charset="0"/>
                <a:cs typeface="Arial" panose="020B0604020202020204" pitchFamily="34" charset="0"/>
              </a:rPr>
              <a:t> </a:t>
            </a:r>
            <a:r>
              <a:rPr lang="en-US" sz="5200" b="1" dirty="0" err="1" smtClean="0">
                <a:solidFill>
                  <a:srgbClr val="276493"/>
                </a:solidFill>
                <a:latin typeface="Arial" panose="020B0604020202020204" pitchFamily="34" charset="0"/>
                <a:cs typeface="Arial" panose="020B0604020202020204" pitchFamily="34" charset="0"/>
              </a:rPr>
              <a:t>ức</a:t>
            </a:r>
            <a:r>
              <a:rPr lang="en-US" sz="5200" b="1" dirty="0" smtClean="0">
                <a:solidFill>
                  <a:srgbClr val="276493"/>
                </a:solidFill>
                <a:latin typeface="Arial" panose="020B0604020202020204" pitchFamily="34" charset="0"/>
                <a:cs typeface="Arial" panose="020B0604020202020204" pitchFamily="34" charset="0"/>
              </a:rPr>
              <a:t> của </a:t>
            </a:r>
            <a:r>
              <a:rPr lang="en-US" sz="5200" b="1" dirty="0" err="1" smtClean="0">
                <a:solidFill>
                  <a:srgbClr val="276493"/>
                </a:solidFill>
                <a:latin typeface="Arial" panose="020B0604020202020204" pitchFamily="34" charset="0"/>
                <a:cs typeface="Arial" panose="020B0604020202020204" pitchFamily="34" charset="0"/>
              </a:rPr>
              <a:t>người</a:t>
            </a:r>
            <a:r>
              <a:rPr lang="en-US" sz="5200" b="1" dirty="0" smtClean="0">
                <a:solidFill>
                  <a:srgbClr val="276493"/>
                </a:solidFill>
                <a:latin typeface="Arial" panose="020B0604020202020204" pitchFamily="34" charset="0"/>
                <a:cs typeface="Arial" panose="020B0604020202020204" pitchFamily="34" charset="0"/>
              </a:rPr>
              <a:t> con</a:t>
            </a:r>
            <a:endParaRPr lang="en-US" sz="5200" b="1" dirty="0">
              <a:solidFill>
                <a:srgbClr val="276493"/>
              </a:solidFill>
              <a:latin typeface="Arial" panose="020B0604020202020204" pitchFamily="34" charset="0"/>
              <a:cs typeface="Arial" panose="020B0604020202020204" pitchFamily="34" charset="0"/>
            </a:endParaRPr>
          </a:p>
        </p:txBody>
      </p:sp>
      <p:pic>
        <p:nvPicPr>
          <p:cNvPr id="11"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2229" y="6005744"/>
            <a:ext cx="4975630" cy="4097138"/>
          </a:xfrm>
          <a:prstGeom prst="rect">
            <a:avLst/>
          </a:prstGeom>
        </p:spPr>
      </p:pic>
      <p:pic>
        <p:nvPicPr>
          <p:cNvPr id="1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40739" y="6019284"/>
            <a:ext cx="4975630" cy="4097138"/>
          </a:xfrm>
          <a:prstGeom prst="rect">
            <a:avLst/>
          </a:prstGeom>
        </p:spPr>
      </p:pic>
      <p:pic>
        <p:nvPicPr>
          <p:cNvPr id="13"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96740" y="5757469"/>
            <a:ext cx="4975630" cy="4097138"/>
          </a:xfrm>
          <a:prstGeom prst="rect">
            <a:avLst/>
          </a:prstGeom>
        </p:spPr>
      </p:pic>
      <p:pic>
        <p:nvPicPr>
          <p:cNvPr id="14"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5235" y="5154212"/>
            <a:ext cx="2033143" cy="1371448"/>
          </a:xfrm>
          <a:prstGeom prst="rect">
            <a:avLst/>
          </a:prstGeom>
        </p:spPr>
      </p:pic>
      <p:pic>
        <p:nvPicPr>
          <p:cNvPr id="15"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27803" y="5556164"/>
            <a:ext cx="2033143" cy="1371448"/>
          </a:xfrm>
          <a:prstGeom prst="rect">
            <a:avLst/>
          </a:prstGeom>
        </p:spPr>
      </p:pic>
      <p:pic>
        <p:nvPicPr>
          <p:cNvPr id="16"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59000" y="5176073"/>
            <a:ext cx="2033143" cy="1371448"/>
          </a:xfrm>
          <a:prstGeom prst="rect">
            <a:avLst/>
          </a:prstGeom>
        </p:spPr>
      </p:pic>
      <p:sp>
        <p:nvSpPr>
          <p:cNvPr id="18" name="TextBox 25"/>
          <p:cNvSpPr txBox="1"/>
          <p:nvPr/>
        </p:nvSpPr>
        <p:spPr>
          <a:xfrm>
            <a:off x="540973" y="6504725"/>
            <a:ext cx="4538141" cy="2908489"/>
          </a:xfrm>
          <a:prstGeom prst="rect">
            <a:avLst/>
          </a:prstGeom>
        </p:spPr>
        <p:txBody>
          <a:bodyPr wrap="square" lIns="0" tIns="0" rIns="0" bIns="0" rtlCol="0" anchor="t">
            <a:spAutoFit/>
          </a:bodyPr>
          <a:lstStyle/>
          <a:p>
            <a:pPr algn="ctr">
              <a:lnSpc>
                <a:spcPct val="150000"/>
              </a:lnSpc>
            </a:pPr>
            <a:r>
              <a:rPr lang="vi-VN" sz="4200" dirty="0"/>
              <a:t>Mẹ là người tần tảo, chăm lo cuộc sống gia đình. </a:t>
            </a:r>
            <a:endParaRPr lang="en-US" sz="4200" dirty="0"/>
          </a:p>
        </p:txBody>
      </p:sp>
      <p:sp>
        <p:nvSpPr>
          <p:cNvPr id="24" name="TextBox 25"/>
          <p:cNvSpPr txBox="1"/>
          <p:nvPr/>
        </p:nvSpPr>
        <p:spPr>
          <a:xfrm>
            <a:off x="6559483" y="7358226"/>
            <a:ext cx="4538141" cy="1834669"/>
          </a:xfrm>
          <a:prstGeom prst="rect">
            <a:avLst/>
          </a:prstGeom>
        </p:spPr>
        <p:txBody>
          <a:bodyPr wrap="square" lIns="0" tIns="0" rIns="0" bIns="0" rtlCol="0" anchor="t">
            <a:spAutoFit/>
          </a:bodyPr>
          <a:lstStyle/>
          <a:p>
            <a:pPr algn="ctr">
              <a:lnSpc>
                <a:spcPct val="150000"/>
              </a:lnSpc>
            </a:pPr>
            <a:r>
              <a:rPr lang="vi-VN" sz="4200" dirty="0"/>
              <a:t>Mẹ rất yêu thương các con.</a:t>
            </a:r>
            <a:endParaRPr lang="en-US" sz="4200" dirty="0"/>
          </a:p>
        </p:txBody>
      </p:sp>
      <p:sp>
        <p:nvSpPr>
          <p:cNvPr id="25" name="TextBox 25"/>
          <p:cNvSpPr txBox="1"/>
          <p:nvPr/>
        </p:nvSpPr>
        <p:spPr>
          <a:xfrm>
            <a:off x="13215484" y="7233726"/>
            <a:ext cx="4538141" cy="1938992"/>
          </a:xfrm>
          <a:prstGeom prst="rect">
            <a:avLst/>
          </a:prstGeom>
        </p:spPr>
        <p:txBody>
          <a:bodyPr wrap="square" lIns="0" tIns="0" rIns="0" bIns="0" rtlCol="0" anchor="t">
            <a:spAutoFit/>
          </a:bodyPr>
          <a:lstStyle/>
          <a:p>
            <a:pPr algn="ctr">
              <a:lnSpc>
                <a:spcPct val="150000"/>
              </a:lnSpc>
            </a:pPr>
            <a:r>
              <a:rPr lang="vi-VN" sz="4200" dirty="0"/>
              <a:t>Mẹ rất giản dị, mộc </a:t>
            </a:r>
            <a:r>
              <a:rPr lang="vi-VN" sz="4200" dirty="0" smtClean="0"/>
              <a:t>mạc</a:t>
            </a:r>
            <a:r>
              <a:rPr lang="en-US" sz="4200" dirty="0"/>
              <a:t>.</a:t>
            </a: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0600" y="1444141"/>
            <a:ext cx="7391400" cy="3659730"/>
          </a:xfrm>
          <a:prstGeom prst="rect">
            <a:avLst/>
          </a:prstGeom>
        </p:spPr>
      </p:pic>
    </p:spTree>
    <p:extLst>
      <p:ext uri="{BB962C8B-B14F-4D97-AF65-F5344CB8AC3E}">
        <p14:creationId xmlns:p14="http://schemas.microsoft.com/office/powerpoint/2010/main" val="236808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16" presetClass="entr" presetSubtype="37"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Vertical)">
                                      <p:cBhvr>
                                        <p:cTn id="21" dur="500"/>
                                        <p:tgtEl>
                                          <p:spTgt spid="12"/>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out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pic>
        <p:nvPicPr>
          <p:cNvPr id="31"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09600" y="284757"/>
            <a:ext cx="3066494" cy="1054107"/>
          </a:xfrm>
          <a:prstGeom prst="rect">
            <a:avLst/>
          </a:prstGeom>
        </p:spPr>
      </p:pic>
      <p:pic>
        <p:nvPicPr>
          <p:cNvPr id="37"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3962400" y="3090226"/>
            <a:ext cx="10972800" cy="4186874"/>
          </a:xfrm>
          <a:prstGeom prst="rect">
            <a:avLst/>
          </a:prstGeom>
        </p:spPr>
      </p:pic>
      <p:sp>
        <p:nvSpPr>
          <p:cNvPr id="38" name="TextBox 37"/>
          <p:cNvSpPr txBox="1"/>
          <p:nvPr/>
        </p:nvSpPr>
        <p:spPr>
          <a:xfrm>
            <a:off x="5486400" y="4424274"/>
            <a:ext cx="7696200" cy="1446550"/>
          </a:xfrm>
          <a:prstGeom prst="rect">
            <a:avLst/>
          </a:prstGeom>
          <a:noFill/>
        </p:spPr>
        <p:txBody>
          <a:bodyPr wrap="square" rtlCol="0">
            <a:spAutoFit/>
          </a:bodyPr>
          <a:lstStyle/>
          <a:p>
            <a:pPr algn="ctr"/>
            <a:r>
              <a:rPr lang="en-US" sz="8800" b="1" dirty="0" smtClean="0">
                <a:solidFill>
                  <a:srgbClr val="FF0000"/>
                </a:solidFill>
                <a:latin typeface="Times New Roman" panose="02020603050405020304" pitchFamily="18" charset="0"/>
                <a:cs typeface="Times New Roman" panose="02020603050405020304" pitchFamily="18" charset="0"/>
              </a:rPr>
              <a:t>LUYỆN TẬP</a:t>
            </a:r>
            <a:endParaRPr lang="en-US" sz="8800" b="1" dirty="0">
              <a:solidFill>
                <a:srgbClr val="FF0000"/>
              </a:solidFill>
              <a:latin typeface="Times New Roman" panose="02020603050405020304" pitchFamily="18" charset="0"/>
              <a:cs typeface="Times New Roman" panose="02020603050405020304" pitchFamily="18" charset="0"/>
            </a:endParaRPr>
          </a:p>
        </p:txBody>
      </p:sp>
      <p:pic>
        <p:nvPicPr>
          <p:cNvPr id="23" name="Picture 42"/>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15470960" y="7572605"/>
            <a:ext cx="2817040" cy="2969211"/>
          </a:xfrm>
          <a:prstGeom prst="rect">
            <a:avLst/>
          </a:prstGeom>
        </p:spPr>
      </p:pic>
      <p:pic>
        <p:nvPicPr>
          <p:cNvPr id="24" name="Picture 43"/>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 xmlns:asvg="http://schemas.microsoft.com/office/drawing/2016/SVG/main" r:embed="rId73"/>
              </a:ext>
            </a:extLst>
          </a:blip>
          <a:srcRect/>
          <a:stretch>
            <a:fillRect/>
          </a:stretch>
        </p:blipFill>
        <p:spPr>
          <a:xfrm>
            <a:off x="-27629" y="8100783"/>
            <a:ext cx="2176122" cy="2184315"/>
          </a:xfrm>
          <a:prstGeom prst="rect">
            <a:avLst/>
          </a:prstGeom>
        </p:spPr>
      </p:pic>
    </p:spTree>
    <p:extLst>
      <p:ext uri="{BB962C8B-B14F-4D97-AF65-F5344CB8AC3E}">
        <p14:creationId xmlns:p14="http://schemas.microsoft.com/office/powerpoint/2010/main" val="404268973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sp>
        <p:nvSpPr>
          <p:cNvPr id="27" name="TextBox 27"/>
          <p:cNvSpPr txBox="1"/>
          <p:nvPr/>
        </p:nvSpPr>
        <p:spPr>
          <a:xfrm>
            <a:off x="3048000" y="394246"/>
            <a:ext cx="12989539" cy="944618"/>
          </a:xfrm>
          <a:prstGeom prst="rect">
            <a:avLst/>
          </a:prstGeom>
        </p:spPr>
        <p:txBody>
          <a:bodyPr wrap="square" lIns="0" tIns="0" rIns="0" bIns="0" rtlCol="0" anchor="t">
            <a:spAutoFit/>
          </a:bodyPr>
          <a:lstStyle/>
          <a:p>
            <a:pPr algn="ctr">
              <a:lnSpc>
                <a:spcPts val="8000"/>
              </a:lnSpc>
            </a:pPr>
            <a:r>
              <a:rPr lang="en-US" sz="6000" b="1" dirty="0">
                <a:solidFill>
                  <a:srgbClr val="276493"/>
                </a:solidFill>
                <a:latin typeface="Arial" panose="020B0604020202020204" pitchFamily="34" charset="0"/>
                <a:cs typeface="Arial" panose="020B0604020202020204" pitchFamily="34" charset="0"/>
              </a:rPr>
              <a:t>T</a:t>
            </a:r>
            <a:r>
              <a:rPr lang="vi-VN" sz="6000" b="1" dirty="0" smtClean="0">
                <a:solidFill>
                  <a:srgbClr val="276493"/>
                </a:solidFill>
                <a:latin typeface="Arial" panose="020B0604020202020204" pitchFamily="34" charset="0"/>
                <a:cs typeface="Arial" panose="020B0604020202020204" pitchFamily="34" charset="0"/>
              </a:rPr>
              <a:t>rò chơi “</a:t>
            </a:r>
            <a:r>
              <a:rPr lang="vi-VN" sz="6000" b="1" i="1" dirty="0" smtClean="0">
                <a:solidFill>
                  <a:srgbClr val="276493"/>
                </a:solidFill>
                <a:latin typeface="Arial" panose="020B0604020202020204" pitchFamily="34" charset="0"/>
                <a:cs typeface="Arial" panose="020B0604020202020204" pitchFamily="34" charset="0"/>
              </a:rPr>
              <a:t>Ai nhanh hơn</a:t>
            </a:r>
            <a:r>
              <a:rPr lang="vi-VN" sz="6000" b="1" dirty="0" smtClean="0">
                <a:solidFill>
                  <a:srgbClr val="276493"/>
                </a:solidFill>
                <a:latin typeface="Arial" panose="020B0604020202020204" pitchFamily="34" charset="0"/>
                <a:cs typeface="Arial" panose="020B0604020202020204" pitchFamily="34" charset="0"/>
              </a:rPr>
              <a:t>”</a:t>
            </a:r>
            <a:endParaRPr lang="en-US" sz="6000" b="1" dirty="0">
              <a:solidFill>
                <a:srgbClr val="276493"/>
              </a:solidFill>
              <a:latin typeface="Arial" panose="020B0604020202020204" pitchFamily="34" charset="0"/>
              <a:cs typeface="Arial" panose="020B0604020202020204" pitchFamily="34" charset="0"/>
            </a:endParaRPr>
          </a:p>
        </p:txBody>
      </p:sp>
      <p:sp>
        <p:nvSpPr>
          <p:cNvPr id="2" name="Rectangle 1"/>
          <p:cNvSpPr/>
          <p:nvPr/>
        </p:nvSpPr>
        <p:spPr>
          <a:xfrm>
            <a:off x="533400" y="2354461"/>
            <a:ext cx="17373600" cy="5286062"/>
          </a:xfrm>
          <a:prstGeom prst="rect">
            <a:avLst/>
          </a:prstGeom>
        </p:spPr>
        <p:txBody>
          <a:bodyPr wrap="square">
            <a:spAutoFit/>
          </a:bodyPr>
          <a:lstStyle/>
          <a:p>
            <a:pPr marL="270510" marR="0" algn="just">
              <a:lnSpc>
                <a:spcPct val="150000"/>
              </a:lnSpc>
              <a:spcBef>
                <a:spcPts val="0"/>
              </a:spcBef>
              <a:spcAft>
                <a:spcPts val="0"/>
              </a:spcAft>
              <a:tabLst>
                <a:tab pos="172085" algn="l"/>
              </a:tabLst>
            </a:pP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vi-VN" sz="4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70510" marR="0" algn="just">
              <a:lnSpc>
                <a:spcPct val="150000"/>
              </a:lnSpc>
              <a:spcBef>
                <a:spcPts val="0"/>
              </a:spcBef>
              <a:spcAft>
                <a:spcPts val="0"/>
              </a:spcAft>
              <a:tabLst>
                <a:tab pos="172085" algn="l"/>
              </a:tabLst>
            </a:pP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0510" marR="0" algn="just">
              <a:lnSpc>
                <a:spcPct val="150000"/>
              </a:lnSpc>
              <a:spcBef>
                <a:spcPts val="0"/>
              </a:spcBef>
              <a:spcAft>
                <a:spcPts val="0"/>
              </a:spcAft>
              <a:tabLst>
                <a:tab pos="172085" algn="l"/>
              </a:tabLst>
            </a:pP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0510" marR="0" algn="just">
              <a:lnSpc>
                <a:spcPct val="150000"/>
              </a:lnSpc>
              <a:spcBef>
                <a:spcPts val="0"/>
              </a:spcBef>
              <a:spcAft>
                <a:spcPts val="0"/>
              </a:spcAft>
              <a:tabLst>
                <a:tab pos="172085" algn="l"/>
              </a:tabLst>
            </a:pP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45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0510" marR="0" algn="just">
              <a:lnSpc>
                <a:spcPct val="150000"/>
              </a:lnSpc>
              <a:spcBef>
                <a:spcPts val="0"/>
              </a:spcBef>
              <a:spcAft>
                <a:spcPts val="0"/>
              </a:spcAft>
              <a:tabLst>
                <a:tab pos="172085" algn="l"/>
              </a:tabLst>
            </a:pP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985156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5EBCBDF-30AF-4F37-BA1C-BED31D307384}"/>
              </a:ext>
            </a:extLst>
          </p:cNvPr>
          <p:cNvGrpSpPr/>
          <p:nvPr/>
        </p:nvGrpSpPr>
        <p:grpSpPr>
          <a:xfrm rot="5661605">
            <a:off x="4346052" y="5696036"/>
            <a:ext cx="2025621" cy="2486313"/>
            <a:chOff x="3746854" y="3355941"/>
            <a:chExt cx="1454960" cy="1913179"/>
          </a:xfrm>
        </p:grpSpPr>
        <p:pic>
          <p:nvPicPr>
            <p:cNvPr id="5" name="Picture 4">
              <a:extLst>
                <a:ext uri="{FF2B5EF4-FFF2-40B4-BE49-F238E27FC236}">
                  <a16:creationId xmlns:a16="http://schemas.microsoft.com/office/drawing/2014/main" xmlns="" id="{AC164CA8-2DF7-4B50-93EB-7F8474D5C40B}"/>
                </a:ext>
              </a:extLst>
            </p:cNvPr>
            <p:cNvPicPr>
              <a:picLocks noChangeAspect="1"/>
            </p:cNvPicPr>
            <p:nvPr/>
          </p:nvPicPr>
          <p:blipFill rotWithShape="1">
            <a:blip r:embed="rId8">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xmlns="" id="{E6EC63F9-2461-4698-B88B-B7EFAF463C7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456F6FFD-BE46-463F-B612-E367869EADB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5530407" y="7871548"/>
            <a:ext cx="2852388" cy="1501718"/>
          </a:xfrm>
          <a:prstGeom prst="rect">
            <a:avLst/>
          </a:prstGeom>
        </p:spPr>
      </p:pic>
      <p:grpSp>
        <p:nvGrpSpPr>
          <p:cNvPr id="20" name="Group 19">
            <a:extLst>
              <a:ext uri="{FF2B5EF4-FFF2-40B4-BE49-F238E27FC236}">
                <a16:creationId xmlns:a16="http://schemas.microsoft.com/office/drawing/2014/main" xmlns="" id="{B91932B5-B3CF-4FBA-A7B6-391030B87715}"/>
              </a:ext>
            </a:extLst>
          </p:cNvPr>
          <p:cNvGrpSpPr/>
          <p:nvPr/>
        </p:nvGrpSpPr>
        <p:grpSpPr>
          <a:xfrm>
            <a:off x="3308357" y="5442740"/>
            <a:ext cx="3321059" cy="2483558"/>
            <a:chOff x="340032" y="4474496"/>
            <a:chExt cx="2214039" cy="1655705"/>
          </a:xfrm>
        </p:grpSpPr>
        <p:pic>
          <p:nvPicPr>
            <p:cNvPr id="21" name="Picture 20">
              <a:extLst>
                <a:ext uri="{FF2B5EF4-FFF2-40B4-BE49-F238E27FC236}">
                  <a16:creationId xmlns:a16="http://schemas.microsoft.com/office/drawing/2014/main" xmlns="" id="{61A7E49D-D060-4121-8485-1CC541793217}"/>
                </a:ext>
              </a:extLst>
            </p:cNvPr>
            <p:cNvPicPr>
              <a:picLocks noChangeAspect="1"/>
            </p:cNvPicPr>
            <p:nvPr/>
          </p:nvPicPr>
          <p:blipFill rotWithShape="1">
            <a:blip r:embed="rId13">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xmlns="" id="{B262D42A-2680-4920-B769-E47A9C718AA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xmlns="" id="{F8941B34-B479-4209-BFA5-FFF514E01FAB}"/>
              </a:ext>
            </a:extLst>
          </p:cNvPr>
          <p:cNvGrpSpPr/>
          <p:nvPr/>
        </p:nvGrpSpPr>
        <p:grpSpPr>
          <a:xfrm>
            <a:off x="4677520" y="6978268"/>
            <a:ext cx="3321059" cy="2483558"/>
            <a:chOff x="340032" y="4474496"/>
            <a:chExt cx="2214039" cy="1655705"/>
          </a:xfrm>
        </p:grpSpPr>
        <p:pic>
          <p:nvPicPr>
            <p:cNvPr id="27" name="Picture 26">
              <a:extLst>
                <a:ext uri="{FF2B5EF4-FFF2-40B4-BE49-F238E27FC236}">
                  <a16:creationId xmlns:a16="http://schemas.microsoft.com/office/drawing/2014/main" xmlns="" id="{F6549B93-A6EC-4EBA-8ECC-932DF7AC01BA}"/>
                </a:ext>
              </a:extLst>
            </p:cNvPr>
            <p:cNvPicPr>
              <a:picLocks noChangeAspect="1"/>
            </p:cNvPicPr>
            <p:nvPr/>
          </p:nvPicPr>
          <p:blipFill rotWithShape="1">
            <a:blip r:embed="rId13">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xmlns="" id="{8224B880-BD0F-42F1-8A7C-A32901F013D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xmlns="" id="{E32908A3-0DA3-4EC1-857A-4CF4D407EAF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47" t="19412" r="21959" b="44006"/>
          <a:stretch/>
        </p:blipFill>
        <p:spPr>
          <a:xfrm>
            <a:off x="2792920" y="8641088"/>
            <a:ext cx="1607744" cy="884469"/>
          </a:xfrm>
          <a:prstGeom prst="rect">
            <a:avLst/>
          </a:prstGeom>
        </p:spPr>
      </p:pic>
      <p:pic>
        <p:nvPicPr>
          <p:cNvPr id="47" name="Picture 46">
            <a:extLst>
              <a:ext uri="{FF2B5EF4-FFF2-40B4-BE49-F238E27FC236}">
                <a16:creationId xmlns:a16="http://schemas.microsoft.com/office/drawing/2014/main" xmlns="" id="{0345766E-865A-401B-9D17-0F12145B7F8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2647" t="19412" r="21958" b="44006"/>
          <a:stretch/>
        </p:blipFill>
        <p:spPr>
          <a:xfrm>
            <a:off x="1" y="6998384"/>
            <a:ext cx="1904555" cy="1534755"/>
          </a:xfrm>
          <a:prstGeom prst="rect">
            <a:avLst/>
          </a:prstGeom>
        </p:spPr>
      </p:pic>
      <p:pic>
        <p:nvPicPr>
          <p:cNvPr id="49" name="Picture 48">
            <a:extLst>
              <a:ext uri="{FF2B5EF4-FFF2-40B4-BE49-F238E27FC236}">
                <a16:creationId xmlns:a16="http://schemas.microsoft.com/office/drawing/2014/main" xmlns="" id="{22C271AD-7E8C-4FBC-A1DB-B30A0004DD5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56" name="Picture 55">
            <a:extLst>
              <a:ext uri="{FF2B5EF4-FFF2-40B4-BE49-F238E27FC236}">
                <a16:creationId xmlns:a16="http://schemas.microsoft.com/office/drawing/2014/main" xmlns="" id="{AC80B082-DB55-4724-AB77-511F7629323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730218">
            <a:off x="240049" y="4297562"/>
            <a:ext cx="1656416" cy="1349037"/>
          </a:xfrm>
          <a:prstGeom prst="rect">
            <a:avLst/>
          </a:prstGeom>
        </p:spPr>
      </p:pic>
      <p:pic>
        <p:nvPicPr>
          <p:cNvPr id="55" name="Picture 54">
            <a:extLst>
              <a:ext uri="{FF2B5EF4-FFF2-40B4-BE49-F238E27FC236}">
                <a16:creationId xmlns:a16="http://schemas.microsoft.com/office/drawing/2014/main" xmlns="" id="{2E152EE7-F373-48F0-8DA5-364F4D4F1DBB}"/>
              </a:ext>
            </a:extLst>
          </p:cNvPr>
          <p:cNvPicPr>
            <a:picLocks noChangeAspect="1"/>
          </p:cNvPicPr>
          <p:nvPr/>
        </p:nvPicPr>
        <p:blipFill rotWithShape="1">
          <a:blip r:embed="rId13">
            <a:extLst>
              <a:ext uri="{28A0092B-C50C-407E-A947-70E740481C1C}">
                <a14:useLocalDpi xmlns:a14="http://schemas.microsoft.com/office/drawing/2010/main" val="0"/>
              </a:ext>
            </a:extLst>
          </a:blip>
          <a:srcRect l="17011" t="19189" r="19315" b="44544"/>
          <a:stretch/>
        </p:blipFill>
        <p:spPr>
          <a:xfrm rot="5400000">
            <a:off x="-1082532" y="5280746"/>
            <a:ext cx="4521716" cy="2575460"/>
          </a:xfrm>
          <a:prstGeom prst="rect">
            <a:avLst/>
          </a:prstGeom>
        </p:spPr>
      </p:pic>
      <p:pic>
        <p:nvPicPr>
          <p:cNvPr id="53" name="Picture 52">
            <a:extLst>
              <a:ext uri="{FF2B5EF4-FFF2-40B4-BE49-F238E27FC236}">
                <a16:creationId xmlns:a16="http://schemas.microsoft.com/office/drawing/2014/main" xmlns="" id="{5A11CA70-445E-48A6-804C-D8C9701D4232}"/>
              </a:ext>
            </a:extLst>
          </p:cNvPr>
          <p:cNvPicPr>
            <a:picLocks noChangeAspect="1"/>
          </p:cNvPicPr>
          <p:nvPr/>
        </p:nvPicPr>
        <p:blipFill rotWithShape="1">
          <a:blip r:embed="rId13">
            <a:extLst>
              <a:ext uri="{28A0092B-C50C-407E-A947-70E740481C1C}">
                <a14:useLocalDpi xmlns:a14="http://schemas.microsoft.com/office/drawing/2010/main" val="0"/>
              </a:ext>
            </a:extLst>
          </a:blip>
          <a:srcRect l="17011" t="19189" r="4296" b="39632"/>
          <a:stretch/>
        </p:blipFill>
        <p:spPr>
          <a:xfrm rot="360332">
            <a:off x="61988" y="4524159"/>
            <a:ext cx="5588303" cy="2924298"/>
          </a:xfrm>
          <a:prstGeom prst="rect">
            <a:avLst/>
          </a:prstGeom>
        </p:spPr>
      </p:pic>
      <p:pic>
        <p:nvPicPr>
          <p:cNvPr id="48" name="Picture 47">
            <a:extLst>
              <a:ext uri="{FF2B5EF4-FFF2-40B4-BE49-F238E27FC236}">
                <a16:creationId xmlns:a16="http://schemas.microsoft.com/office/drawing/2014/main" xmlns=""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252967" y="5692937"/>
            <a:ext cx="3893213" cy="2141775"/>
          </a:xfrm>
          <a:prstGeom prst="rect">
            <a:avLst/>
          </a:prstGeom>
        </p:spPr>
      </p:pic>
      <p:pic>
        <p:nvPicPr>
          <p:cNvPr id="51" name="Picture 50">
            <a:extLst>
              <a:ext uri="{FF2B5EF4-FFF2-40B4-BE49-F238E27FC236}">
                <a16:creationId xmlns:a16="http://schemas.microsoft.com/office/drawing/2014/main" xmlns=""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1024880" y="5009046"/>
            <a:ext cx="4053495" cy="2141775"/>
          </a:xfrm>
          <a:prstGeom prst="rect">
            <a:avLst/>
          </a:prstGeom>
        </p:spPr>
      </p:pic>
      <p:grpSp>
        <p:nvGrpSpPr>
          <p:cNvPr id="8" name="Group 7">
            <a:extLst>
              <a:ext uri="{FF2B5EF4-FFF2-40B4-BE49-F238E27FC236}">
                <a16:creationId xmlns:a16="http://schemas.microsoft.com/office/drawing/2014/main" xmlns="" id="{C57CB780-CA56-43A8-BC91-4D2B8A151016}"/>
              </a:ext>
            </a:extLst>
          </p:cNvPr>
          <p:cNvGrpSpPr/>
          <p:nvPr/>
        </p:nvGrpSpPr>
        <p:grpSpPr>
          <a:xfrm rot="5688293">
            <a:off x="3810184" y="7913727"/>
            <a:ext cx="2120480" cy="2754240"/>
            <a:chOff x="3762404" y="5105256"/>
            <a:chExt cx="1606723" cy="2034707"/>
          </a:xfrm>
        </p:grpSpPr>
        <p:pic>
          <p:nvPicPr>
            <p:cNvPr id="6" name="Picture 5">
              <a:extLst>
                <a:ext uri="{FF2B5EF4-FFF2-40B4-BE49-F238E27FC236}">
                  <a16:creationId xmlns:a16="http://schemas.microsoft.com/office/drawing/2014/main" xmlns="" id="{7B025A67-13F2-4D97-86C8-32C6F0287C8F}"/>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xmlns="" id="{0D365E1D-8EC5-4BA5-B818-A0C175BF7B1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xmlns="" id="{FAE9F95E-32FB-4FB9-B5D4-4B539CC85882}"/>
              </a:ext>
            </a:extLst>
          </p:cNvPr>
          <p:cNvGrpSpPr/>
          <p:nvPr/>
        </p:nvGrpSpPr>
        <p:grpSpPr>
          <a:xfrm>
            <a:off x="2418058" y="7967969"/>
            <a:ext cx="3647006" cy="2483558"/>
            <a:chOff x="1717013" y="5502194"/>
            <a:chExt cx="2431337" cy="1655705"/>
          </a:xfrm>
        </p:grpSpPr>
        <p:grpSp>
          <p:nvGrpSpPr>
            <p:cNvPr id="23" name="Group 22">
              <a:extLst>
                <a:ext uri="{FF2B5EF4-FFF2-40B4-BE49-F238E27FC236}">
                  <a16:creationId xmlns:a16="http://schemas.microsoft.com/office/drawing/2014/main" xmlns=""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xmlns="" id="{51C59F44-0BEC-4173-A319-89B2E7033D01}"/>
                  </a:ext>
                </a:extLst>
              </p:cNvPr>
              <p:cNvPicPr>
                <a:picLocks noChangeAspect="1"/>
              </p:cNvPicPr>
              <p:nvPr/>
            </p:nvPicPr>
            <p:blipFill rotWithShape="1">
              <a:blip r:embed="rId13">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xmlns="" id="{6EE6247F-C0AA-4AEB-824F-2E4A61F12CB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xmlns="" id="{BD072EB4-956B-4487-B4FC-3D2C23E52DC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xmlns="" id="{3F4C1A54-4B43-4EC3-BF72-05D34F7D0E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4813218">
            <a:off x="1408654" y="6634388"/>
            <a:ext cx="2825741" cy="3045216"/>
          </a:xfrm>
          <a:prstGeom prst="rect">
            <a:avLst/>
          </a:prstGeom>
        </p:spPr>
      </p:pic>
      <p:grpSp>
        <p:nvGrpSpPr>
          <p:cNvPr id="66" name="Group 65">
            <a:extLst>
              <a:ext uri="{FF2B5EF4-FFF2-40B4-BE49-F238E27FC236}">
                <a16:creationId xmlns:a16="http://schemas.microsoft.com/office/drawing/2014/main" xmlns="" id="{7C53BD6C-BB27-472A-8B4B-E6E9480732A0}"/>
              </a:ext>
            </a:extLst>
          </p:cNvPr>
          <p:cNvGrpSpPr/>
          <p:nvPr/>
        </p:nvGrpSpPr>
        <p:grpSpPr>
          <a:xfrm>
            <a:off x="8571573" y="5200178"/>
            <a:ext cx="5002737" cy="3628967"/>
            <a:chOff x="4134615" y="3481538"/>
            <a:chExt cx="3701637" cy="3057107"/>
          </a:xfrm>
        </p:grpSpPr>
        <p:pic>
          <p:nvPicPr>
            <p:cNvPr id="65" name="Picture 64">
              <a:extLst>
                <a:ext uri="{FF2B5EF4-FFF2-40B4-BE49-F238E27FC236}">
                  <a16:creationId xmlns:a16="http://schemas.microsoft.com/office/drawing/2014/main" xmlns="" id="{F4F6BE9B-DE9A-41FB-BACB-C666E6A547B2}"/>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xmlns="" id="{D41FCFEC-2F62-4190-8DE3-B2A718D353F8}"/>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a:extLst>
              <a:ext uri="{FF2B5EF4-FFF2-40B4-BE49-F238E27FC236}">
                <a16:creationId xmlns:a16="http://schemas.microsoft.com/office/drawing/2014/main" xmlns="" id="{96BCB798-47FF-490A-80CB-62BA4D6A6849}"/>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1547" t="19412" r="21959" b="44006"/>
          <a:stretch/>
        </p:blipFill>
        <p:spPr>
          <a:xfrm>
            <a:off x="-1013792" y="7148465"/>
            <a:ext cx="3427191" cy="2168786"/>
          </a:xfrm>
          <a:prstGeom prst="rect">
            <a:avLst/>
          </a:prstGeom>
        </p:spPr>
      </p:pic>
      <p:grpSp>
        <p:nvGrpSpPr>
          <p:cNvPr id="18" name="Group 17">
            <a:extLst>
              <a:ext uri="{FF2B5EF4-FFF2-40B4-BE49-F238E27FC236}">
                <a16:creationId xmlns:a16="http://schemas.microsoft.com/office/drawing/2014/main" xmlns="" id="{63BC93C0-3A36-4372-B601-E4689F7F998E}"/>
              </a:ext>
            </a:extLst>
          </p:cNvPr>
          <p:cNvGrpSpPr/>
          <p:nvPr/>
        </p:nvGrpSpPr>
        <p:grpSpPr>
          <a:xfrm>
            <a:off x="510049" y="6711745"/>
            <a:ext cx="3321059" cy="2483558"/>
            <a:chOff x="340032" y="4474496"/>
            <a:chExt cx="2214039" cy="1655705"/>
          </a:xfrm>
        </p:grpSpPr>
        <p:pic>
          <p:nvPicPr>
            <p:cNvPr id="15" name="Picture 14">
              <a:extLst>
                <a:ext uri="{FF2B5EF4-FFF2-40B4-BE49-F238E27FC236}">
                  <a16:creationId xmlns:a16="http://schemas.microsoft.com/office/drawing/2014/main" xmlns="" id="{2BCF8450-EED3-4DAD-B360-CEA79879D602}"/>
                </a:ext>
              </a:extLst>
            </p:cNvPr>
            <p:cNvPicPr>
              <a:picLocks noChangeAspect="1"/>
            </p:cNvPicPr>
            <p:nvPr/>
          </p:nvPicPr>
          <p:blipFill rotWithShape="1">
            <a:blip r:embed="rId13">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xmlns="" id="{1C9881D2-1EB5-490E-864A-8478DD23005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9" name="98r888piCFUM">
            <a:hlinkClick r:id="" action="ppaction://media"/>
            <a:extLst>
              <a:ext uri="{FF2B5EF4-FFF2-40B4-BE49-F238E27FC236}">
                <a16:creationId xmlns:a16="http://schemas.microsoft.com/office/drawing/2014/main" xmlns=""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815785" y="-1297442"/>
            <a:ext cx="731045" cy="731045"/>
          </a:xfrm>
          <a:prstGeom prst="rect">
            <a:avLst/>
          </a:prstGeom>
        </p:spPr>
      </p:pic>
      <p:sp>
        <p:nvSpPr>
          <p:cNvPr id="80" name="Rectangle 79">
            <a:extLst>
              <a:ext uri="{FF2B5EF4-FFF2-40B4-BE49-F238E27FC236}">
                <a16:creationId xmlns:a16="http://schemas.microsoft.com/office/drawing/2014/main" xmlns="" id="{765183A4-F3BE-49B4-9402-36486072DF47}"/>
              </a:ext>
            </a:extLst>
          </p:cNvPr>
          <p:cNvSpPr/>
          <p:nvPr/>
        </p:nvSpPr>
        <p:spPr>
          <a:xfrm>
            <a:off x="2908484" y="1903973"/>
            <a:ext cx="13258117" cy="1985159"/>
          </a:xfrm>
          <a:prstGeom prst="rect">
            <a:avLst/>
          </a:prstGeom>
          <a:noFill/>
        </p:spPr>
        <p:txBody>
          <a:bodyPr wrap="none" lIns="137160" tIns="68580" rIns="137160" bIns="68580">
            <a:spAutoFit/>
          </a:bodyPr>
          <a:lstStyle/>
          <a:p>
            <a:pPr algn="ctr"/>
            <a:r>
              <a:rPr lang="en-US" sz="12000" b="1" spc="75"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CỨU HỘ SẠT LỞ </a:t>
            </a:r>
          </a:p>
        </p:txBody>
      </p:sp>
      <p:pic>
        <p:nvPicPr>
          <p:cNvPr id="42" name="Picture 14">
            <a:hlinkClick r:id="rId30" action="ppaction://hlinksldjump"/>
            <a:extLst>
              <a:ext uri="{FF2B5EF4-FFF2-40B4-BE49-F238E27FC236}">
                <a16:creationId xmlns:a16="http://schemas.microsoft.com/office/drawing/2014/main" xmlns="" id="{D4CDF5FF-2910-64B9-FF12-48C40DE63FD9}"/>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6687391" y="8613198"/>
            <a:ext cx="1508760" cy="1508760"/>
          </a:xfrm>
          <a:prstGeom prst="rect">
            <a:avLst/>
          </a:prstGeom>
        </p:spPr>
      </p:pic>
    </p:spTree>
    <p:extLst>
      <p:ext uri="{BB962C8B-B14F-4D97-AF65-F5344CB8AC3E}">
        <p14:creationId xmlns:p14="http://schemas.microsoft.com/office/powerpoint/2010/main" val="31818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audio>
              <p:cMediaNode vol="37805" numSld="6">
                <p:cTn id="68" fill="hold" display="0">
                  <p:stCondLst>
                    <p:cond delay="indefinite"/>
                  </p:stCondLst>
                  <p:endCondLst>
                    <p:cond evt="onStopAudio" delay="0">
                      <p:tgtEl>
                        <p:sldTgt/>
                      </p:tgtEl>
                    </p:cond>
                  </p:endCondLst>
                </p:cTn>
                <p:tgtEl>
                  <p:spTgt spid="7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092654" y="1826920"/>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a:solidFill>
                  <a:prstClr val="black"/>
                </a:solidFill>
              </a:rPr>
              <a:t>Câu 1. </a:t>
            </a:r>
            <a:r>
              <a:rPr lang="vi-VN" sz="4800" dirty="0">
                <a:solidFill>
                  <a:prstClr val="black"/>
                </a:solidFill>
              </a:rPr>
              <a:t>Tác giả của văn bản Gặp lá cơm nếp?</a:t>
            </a:r>
            <a:endParaRPr lang="vi-VN" sz="4800" dirty="0">
              <a:solidFill>
                <a:prstClr val="black"/>
              </a:solidFill>
              <a:latin typeface="Arial" panose="020B0604020202020204" pitchFamily="34" charset="0"/>
            </a:endParaRPr>
          </a:p>
        </p:txBody>
      </p:sp>
      <p:sp>
        <p:nvSpPr>
          <p:cNvPr id="10" name="Rectangle 9"/>
          <p:cNvSpPr/>
          <p:nvPr/>
        </p:nvSpPr>
        <p:spPr>
          <a:xfrm>
            <a:off x="9144000" y="460688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B</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Thanh Thảo</a:t>
            </a:r>
            <a:endParaRPr lang="vi-VN" sz="4800" dirty="0">
              <a:solidFill>
                <a:prstClr val="black"/>
              </a:solidFill>
              <a:latin typeface="Arial" panose="020B0604020202020204" pitchFamily="34" charset="0"/>
            </a:endParaRPr>
          </a:p>
        </p:txBody>
      </p:sp>
      <p:sp>
        <p:nvSpPr>
          <p:cNvPr id="12" name="Rectangle 11"/>
          <p:cNvSpPr/>
          <p:nvPr/>
        </p:nvSpPr>
        <p:spPr>
          <a:xfrm>
            <a:off x="9144000" y="605790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D</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Xuân Quỳnh</a:t>
            </a:r>
            <a:endParaRPr lang="vi-VN" sz="4800" dirty="0">
              <a:solidFill>
                <a:prstClr val="black"/>
              </a:solidFill>
              <a:latin typeface="Arial" panose="020B0604020202020204" pitchFamily="34" charset="0"/>
            </a:endParaRPr>
          </a:p>
        </p:txBody>
      </p:sp>
      <p:sp>
        <p:nvSpPr>
          <p:cNvPr id="13" name="Rectangle 12"/>
          <p:cNvSpPr/>
          <p:nvPr/>
        </p:nvSpPr>
        <p:spPr>
          <a:xfrm>
            <a:off x="1585698" y="460688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A</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Nguyễn Khoa Điềm</a:t>
            </a:r>
            <a:endParaRPr lang="vi-VN" sz="4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176492" y="4645102"/>
            <a:ext cx="1327706" cy="1062089"/>
          </a:xfrm>
          <a:prstGeom prst="rect">
            <a:avLst/>
          </a:prstGeom>
        </p:spPr>
        <p:style>
          <a:lnRef idx="1">
            <a:schemeClr val="accent2"/>
          </a:lnRef>
          <a:fillRef idx="3">
            <a:schemeClr val="accent2"/>
          </a:fillRef>
          <a:effectRef idx="2">
            <a:schemeClr val="accent2"/>
          </a:effectRef>
          <a:fontRef idx="minor">
            <a:schemeClr val="lt1"/>
          </a:fontRef>
        </p:style>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297393" y="6176586"/>
            <a:ext cx="1206804" cy="105613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2441" y="4737428"/>
            <a:ext cx="1207113" cy="1060796"/>
          </a:xfrm>
          <a:prstGeom prst="rect">
            <a:avLst/>
          </a:prstGeom>
        </p:spPr>
      </p:pic>
      <p:sp>
        <p:nvSpPr>
          <p:cNvPr id="18" name="Rectangle 17"/>
          <p:cNvSpPr/>
          <p:nvPr/>
        </p:nvSpPr>
        <p:spPr>
          <a:xfrm>
            <a:off x="1559357" y="605790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C</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Trần Đăng Khoa</a:t>
            </a:r>
            <a:endParaRPr lang="vi-VN" sz="4800" dirty="0">
              <a:solidFill>
                <a:prstClr val="black"/>
              </a:solidFill>
              <a:latin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2441" y="6119785"/>
            <a:ext cx="1207113" cy="1060796"/>
          </a:xfrm>
          <a:prstGeom prst="rect">
            <a:avLst/>
          </a:prstGeom>
        </p:spPr>
      </p:pic>
      <p:pic>
        <p:nvPicPr>
          <p:cNvPr id="17" name="Picture 16">
            <a:hlinkClick r:id="rId9" action="ppaction://hlinksldjump"/>
            <a:extLst>
              <a:ext uri="{FF2B5EF4-FFF2-40B4-BE49-F238E27FC236}">
                <a16:creationId xmlns:a16="http://schemas.microsoft.com/office/drawing/2014/main" xmlns=""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spTree>
    <p:extLst>
      <p:ext uri="{BB962C8B-B14F-4D97-AF65-F5344CB8AC3E}">
        <p14:creationId xmlns:p14="http://schemas.microsoft.com/office/powerpoint/2010/main" val="20293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1000"/>
                                  </p:stCondLst>
                                  <p:childTnLst>
                                    <p:animClr clrSpc="rgb" dir="cw">
                                      <p:cBhvr>
                                        <p:cTn id="38" dur="250" fill="hold"/>
                                        <p:tgtEl>
                                          <p:spTgt spid="10"/>
                                        </p:tgtEl>
                                        <p:attrNameLst>
                                          <p:attrName>fillcolor</p:attrName>
                                        </p:attrNameLst>
                                      </p:cBhvr>
                                      <p:to>
                                        <a:srgbClr val="00B05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FFFF0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with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9"/>
                                        </p:tgtEl>
                                        <p:attrNameLst>
                                          <p:attrName>style.visibility</p:attrName>
                                        </p:attrNameLst>
                                      </p:cBhvr>
                                      <p:to>
                                        <p:strVal val="visible"/>
                                      </p:to>
                                    </p:set>
                                    <p:anim calcmode="lin" valueType="num">
                                      <p:cBhvr>
                                        <p:cTn id="80" dur="250" fill="hold"/>
                                        <p:tgtEl>
                                          <p:spTgt spid="19"/>
                                        </p:tgtEl>
                                        <p:attrNameLst>
                                          <p:attrName>ppt_w</p:attrName>
                                        </p:attrNameLst>
                                      </p:cBhvr>
                                      <p:tavLst>
                                        <p:tav tm="0">
                                          <p:val>
                                            <p:strVal val="4*#ppt_w"/>
                                          </p:val>
                                        </p:tav>
                                        <p:tav tm="100000">
                                          <p:val>
                                            <p:strVal val="#ppt_w"/>
                                          </p:val>
                                        </p:tav>
                                      </p:tavLst>
                                    </p:anim>
                                    <p:anim calcmode="lin" valueType="num">
                                      <p:cBhvr>
                                        <p:cTn id="8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FF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248954" y="2112027"/>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a:solidFill>
                  <a:prstClr val="black"/>
                </a:solidFill>
              </a:rPr>
              <a:t>Câu 2. </a:t>
            </a:r>
            <a:r>
              <a:rPr lang="vi-VN" sz="4800" dirty="0">
                <a:solidFill>
                  <a:prstClr val="black"/>
                </a:solidFill>
              </a:rPr>
              <a:t>Bài thơ đã sử dụng thể thơ nào?</a:t>
            </a:r>
            <a:endParaRPr lang="vi-VN" sz="4800" dirty="0">
              <a:solidFill>
                <a:prstClr val="black"/>
              </a:solidFill>
              <a:latin typeface="Arial" panose="020B0604020202020204" pitchFamily="34" charset="0"/>
            </a:endParaRPr>
          </a:p>
        </p:txBody>
      </p:sp>
      <p:sp>
        <p:nvSpPr>
          <p:cNvPr id="10" name="Rectangle 9"/>
          <p:cNvSpPr/>
          <p:nvPr/>
        </p:nvSpPr>
        <p:spPr>
          <a:xfrm>
            <a:off x="1559357" y="609588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C</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Năm chữ</a:t>
            </a:r>
            <a:endParaRPr lang="vi-VN" sz="4800" dirty="0">
              <a:solidFill>
                <a:prstClr val="black"/>
              </a:solidFill>
              <a:latin typeface="Arial" panose="020B0604020202020204" pitchFamily="34" charset="0"/>
            </a:endParaRPr>
          </a:p>
        </p:txBody>
      </p:sp>
      <p:sp>
        <p:nvSpPr>
          <p:cNvPr id="12" name="Rectangle 11"/>
          <p:cNvSpPr/>
          <p:nvPr/>
        </p:nvSpPr>
        <p:spPr>
          <a:xfrm>
            <a:off x="9144000" y="613410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D</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Tự do</a:t>
            </a:r>
            <a:endParaRPr lang="vi-VN" sz="4800" dirty="0">
              <a:solidFill>
                <a:prstClr val="black"/>
              </a:solidFill>
              <a:latin typeface="Arial" panose="020B0604020202020204" pitchFamily="34" charset="0"/>
            </a:endParaRPr>
          </a:p>
        </p:txBody>
      </p:sp>
      <p:sp>
        <p:nvSpPr>
          <p:cNvPr id="13" name="Rectangle 12"/>
          <p:cNvSpPr/>
          <p:nvPr/>
        </p:nvSpPr>
        <p:spPr>
          <a:xfrm>
            <a:off x="1585698" y="468308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A</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Bốn chữ</a:t>
            </a:r>
            <a:endParaRPr lang="vi-VN" sz="4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591849" y="6134100"/>
            <a:ext cx="1327706" cy="1062089"/>
          </a:xfrm>
          <a:prstGeom prst="rect">
            <a:avLst/>
          </a:prstGeom>
          <a:solidFill>
            <a:srgbClr val="FF0000"/>
          </a:solidFill>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297393" y="6252786"/>
            <a:ext cx="1206804" cy="105613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2441" y="4813628"/>
            <a:ext cx="1207113" cy="1060796"/>
          </a:xfrm>
          <a:prstGeom prst="rect">
            <a:avLst/>
          </a:prstGeom>
        </p:spPr>
      </p:pic>
      <p:sp>
        <p:nvSpPr>
          <p:cNvPr id="18" name="Rectangle 17"/>
          <p:cNvSpPr/>
          <p:nvPr/>
        </p:nvSpPr>
        <p:spPr>
          <a:xfrm>
            <a:off x="9117659" y="468308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r>
              <a:rPr lang="vi-VN" sz="4800" dirty="0" smtClean="0">
                <a:solidFill>
                  <a:prstClr val="black"/>
                </a:solidFill>
                <a:latin typeface="Arial" panose="020B0604020202020204" pitchFamily="34" charset="0"/>
              </a:rPr>
              <a:t>Lục bát</a:t>
            </a:r>
            <a:endParaRPr lang="vi-VN" sz="4800" dirty="0">
              <a:solidFill>
                <a:prstClr val="black"/>
              </a:solidFill>
              <a:latin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70743" y="4744973"/>
            <a:ext cx="1207113" cy="1060796"/>
          </a:xfrm>
          <a:prstGeom prst="rect">
            <a:avLst/>
          </a:prstGeom>
        </p:spPr>
      </p:pic>
      <p:pic>
        <p:nvPicPr>
          <p:cNvPr id="17" name="Picture 16">
            <a:hlinkClick r:id="rId9" action="ppaction://hlinksldjump"/>
            <a:extLst>
              <a:ext uri="{FF2B5EF4-FFF2-40B4-BE49-F238E27FC236}">
                <a16:creationId xmlns:a16="http://schemas.microsoft.com/office/drawing/2014/main" xmlns=""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spTree>
    <p:extLst>
      <p:ext uri="{BB962C8B-B14F-4D97-AF65-F5344CB8AC3E}">
        <p14:creationId xmlns:p14="http://schemas.microsoft.com/office/powerpoint/2010/main" val="3533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1000"/>
                                  </p:stCondLst>
                                  <p:childTnLst>
                                    <p:animClr clrSpc="rgb" dir="cw">
                                      <p:cBhvr>
                                        <p:cTn id="38" dur="250" fill="hold"/>
                                        <p:tgtEl>
                                          <p:spTgt spid="10"/>
                                        </p:tgtEl>
                                        <p:attrNameLst>
                                          <p:attrName>fillcolor</p:attrName>
                                        </p:attrNameLst>
                                      </p:cBhvr>
                                      <p:to>
                                        <a:srgbClr val="00B05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FFFF0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with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9"/>
                                        </p:tgtEl>
                                        <p:attrNameLst>
                                          <p:attrName>style.visibility</p:attrName>
                                        </p:attrNameLst>
                                      </p:cBhvr>
                                      <p:to>
                                        <p:strVal val="visible"/>
                                      </p:to>
                                    </p:set>
                                    <p:anim calcmode="lin" valueType="num">
                                      <p:cBhvr>
                                        <p:cTn id="80" dur="250" fill="hold"/>
                                        <p:tgtEl>
                                          <p:spTgt spid="19"/>
                                        </p:tgtEl>
                                        <p:attrNameLst>
                                          <p:attrName>ppt_w</p:attrName>
                                        </p:attrNameLst>
                                      </p:cBhvr>
                                      <p:tavLst>
                                        <p:tav tm="0">
                                          <p:val>
                                            <p:strVal val="4*#ppt_w"/>
                                          </p:val>
                                        </p:tav>
                                        <p:tav tm="100000">
                                          <p:val>
                                            <p:strVal val="#ppt_w"/>
                                          </p:val>
                                        </p:tav>
                                      </p:tavLst>
                                    </p:anim>
                                    <p:anim calcmode="lin" valueType="num">
                                      <p:cBhvr>
                                        <p:cTn id="8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FF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381425" y="1822642"/>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dirty="0">
                <a:solidFill>
                  <a:prstClr val="black"/>
                </a:solidFill>
              </a:rPr>
              <a:t>Câu 3. </a:t>
            </a:r>
            <a:r>
              <a:rPr lang="vi-VN" sz="4800" dirty="0">
                <a:solidFill>
                  <a:prstClr val="black"/>
                </a:solidFill>
              </a:rPr>
              <a:t>Ý nào sau đây không đúng khi nói về hình ảnh người mẹ trong bài thơ? </a:t>
            </a:r>
            <a:endParaRPr lang="vi-VN" sz="4800" dirty="0">
              <a:solidFill>
                <a:prstClr val="black"/>
              </a:solidFill>
              <a:latin typeface="Arial" panose="020B0604020202020204" pitchFamily="34" charset="0"/>
            </a:endParaRPr>
          </a:p>
        </p:txBody>
      </p:sp>
      <p:sp>
        <p:nvSpPr>
          <p:cNvPr id="10" name="Rectangle 9"/>
          <p:cNvSpPr/>
          <p:nvPr/>
        </p:nvSpPr>
        <p:spPr>
          <a:xfrm>
            <a:off x="9276471" y="6833822"/>
            <a:ext cx="7360197" cy="15862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smtClean="0">
                <a:solidFill>
                  <a:prstClr val="black"/>
                </a:solidFill>
                <a:latin typeface="Arial" panose="020B0604020202020204" pitchFamily="34" charset="0"/>
              </a:rPr>
              <a:t>D</a:t>
            </a:r>
            <a:r>
              <a:rPr lang="vi-VN" sz="4800" dirty="0" smtClean="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Mẹ</a:t>
            </a:r>
            <a:r>
              <a:rPr lang="en-US" sz="4800" dirty="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ra</a:t>
            </a:r>
            <a:r>
              <a:rPr lang="en-US" sz="4800" dirty="0" smtClean="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trận</a:t>
            </a:r>
            <a:r>
              <a:rPr lang="en-US" sz="4800" dirty="0" smtClean="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và</a:t>
            </a:r>
            <a:r>
              <a:rPr lang="en-US" sz="4800" dirty="0" smtClean="0">
                <a:solidFill>
                  <a:prstClr val="black"/>
                </a:solidFill>
                <a:latin typeface="Arial" panose="020B0604020202020204" pitchFamily="34" charset="0"/>
              </a:rPr>
              <a:t> hi </a:t>
            </a:r>
            <a:r>
              <a:rPr lang="en-US" sz="4800" dirty="0" err="1" smtClean="0">
                <a:solidFill>
                  <a:prstClr val="black"/>
                </a:solidFill>
                <a:latin typeface="Arial" panose="020B0604020202020204" pitchFamily="34" charset="0"/>
              </a:rPr>
              <a:t>sinh</a:t>
            </a:r>
            <a:r>
              <a:rPr lang="en-US" sz="4800" dirty="0" smtClean="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vì</a:t>
            </a:r>
            <a:r>
              <a:rPr lang="en-US" sz="4800" dirty="0" smtClean="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đất</a:t>
            </a:r>
            <a:r>
              <a:rPr lang="en-US" sz="4800" dirty="0" smtClean="0">
                <a:solidFill>
                  <a:prstClr val="black"/>
                </a:solidFill>
                <a:latin typeface="Arial" panose="020B0604020202020204" pitchFamily="34" charset="0"/>
              </a:rPr>
              <a:t> </a:t>
            </a:r>
            <a:r>
              <a:rPr lang="en-US" sz="4800" dirty="0" err="1" smtClean="0">
                <a:solidFill>
                  <a:prstClr val="black"/>
                </a:solidFill>
                <a:latin typeface="Arial" panose="020B0604020202020204" pitchFamily="34" charset="0"/>
              </a:rPr>
              <a:t>nước</a:t>
            </a:r>
            <a:endParaRPr lang="vi-VN" sz="4800" dirty="0">
              <a:solidFill>
                <a:prstClr val="black"/>
              </a:solidFill>
              <a:latin typeface="Arial" panose="020B0604020202020204" pitchFamily="34" charset="0"/>
            </a:endParaRPr>
          </a:p>
        </p:txBody>
      </p:sp>
      <p:sp>
        <p:nvSpPr>
          <p:cNvPr id="12" name="Rectangle 11"/>
          <p:cNvSpPr/>
          <p:nvPr/>
        </p:nvSpPr>
        <p:spPr>
          <a:xfrm>
            <a:off x="1719537" y="6833822"/>
            <a:ext cx="7360197" cy="15862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smtClean="0">
                <a:solidFill>
                  <a:prstClr val="black"/>
                </a:solidFill>
                <a:latin typeface="Arial" panose="020B0604020202020204" pitchFamily="34" charset="0"/>
              </a:rPr>
              <a:t>C. </a:t>
            </a:r>
            <a:r>
              <a:rPr lang="en-US" sz="4800" dirty="0">
                <a:solidFill>
                  <a:prstClr val="black"/>
                </a:solidFill>
                <a:latin typeface="Arial" panose="020B0604020202020204" pitchFamily="34" charset="0"/>
              </a:rPr>
              <a:t>Mẹ </a:t>
            </a:r>
            <a:r>
              <a:rPr lang="en-US" sz="4800" dirty="0" err="1">
                <a:solidFill>
                  <a:prstClr val="black"/>
                </a:solidFill>
                <a:latin typeface="Arial" panose="020B0604020202020204" pitchFamily="34" charset="0"/>
              </a:rPr>
              <a:t>giản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dị</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mộc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mạc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chất</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phác</a:t>
            </a:r>
            <a:endParaRPr lang="vi-VN" sz="4800" dirty="0">
              <a:solidFill>
                <a:prstClr val="black"/>
              </a:solidFill>
              <a:latin typeface="Arial" panose="020B0604020202020204" pitchFamily="34" charset="0"/>
            </a:endParaRPr>
          </a:p>
        </p:txBody>
      </p:sp>
      <p:sp>
        <p:nvSpPr>
          <p:cNvPr id="13" name="Rectangle 12"/>
          <p:cNvSpPr/>
          <p:nvPr/>
        </p:nvSpPr>
        <p:spPr>
          <a:xfrm>
            <a:off x="1718169" y="4678694"/>
            <a:ext cx="7360197" cy="1684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A</a:t>
            </a:r>
            <a:r>
              <a:rPr lang="vi-VN" sz="4800" dirty="0">
                <a:solidFill>
                  <a:prstClr val="black"/>
                </a:solidFill>
                <a:latin typeface="Arial" panose="020B0604020202020204" pitchFamily="34" charset="0"/>
              </a:rPr>
              <a:t>. </a:t>
            </a:r>
            <a:r>
              <a:rPr lang="it-IT" sz="4800" dirty="0">
                <a:solidFill>
                  <a:prstClr val="black"/>
                </a:solidFill>
                <a:latin typeface="Arial" panose="020B0604020202020204" pitchFamily="34" charset="0"/>
              </a:rPr>
              <a:t>Tần tảo, chăm lo cho gia đình</a:t>
            </a:r>
            <a:endParaRPr lang="vi-VN" sz="4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403213" y="7411934"/>
            <a:ext cx="1327706" cy="106208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72930" y="6883868"/>
            <a:ext cx="1206804" cy="105613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11" y="4809235"/>
            <a:ext cx="1207113" cy="1060796"/>
          </a:xfrm>
          <a:prstGeom prst="rect">
            <a:avLst/>
          </a:prstGeom>
        </p:spPr>
      </p:pic>
      <p:sp>
        <p:nvSpPr>
          <p:cNvPr id="18" name="Rectangle 17"/>
          <p:cNvSpPr/>
          <p:nvPr/>
        </p:nvSpPr>
        <p:spPr>
          <a:xfrm>
            <a:off x="9250129" y="4678695"/>
            <a:ext cx="7360197" cy="1684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rPr>
              <a:t>B. </a:t>
            </a:r>
            <a:r>
              <a:rPr lang="vi-VN" sz="4800" dirty="0" smtClean="0">
                <a:solidFill>
                  <a:prstClr val="black"/>
                </a:solidFill>
              </a:rPr>
              <a:t>Yêu </a:t>
            </a:r>
            <a:r>
              <a:rPr lang="vi-VN" sz="4800" dirty="0">
                <a:solidFill>
                  <a:prstClr val="black"/>
                </a:solidFill>
              </a:rPr>
              <a:t>thương, chăm sóc cho con</a:t>
            </a:r>
            <a:endParaRPr lang="vi-VN" sz="4800" dirty="0">
              <a:solidFill>
                <a:prstClr val="black"/>
              </a:solidFill>
              <a:latin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3213" y="4740580"/>
            <a:ext cx="1207113" cy="1060796"/>
          </a:xfrm>
          <a:prstGeom prst="rect">
            <a:avLst/>
          </a:prstGeom>
        </p:spPr>
      </p:pic>
      <p:pic>
        <p:nvPicPr>
          <p:cNvPr id="17" name="Picture 16">
            <a:hlinkClick r:id="rId9" action="ppaction://hlinksldjump"/>
            <a:extLst>
              <a:ext uri="{FF2B5EF4-FFF2-40B4-BE49-F238E27FC236}">
                <a16:creationId xmlns:a16="http://schemas.microsoft.com/office/drawing/2014/main" xmlns="" id="{EFC25677-ADD2-4F36-BA72-73684E4C671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spTree>
    <p:extLst>
      <p:ext uri="{BB962C8B-B14F-4D97-AF65-F5344CB8AC3E}">
        <p14:creationId xmlns:p14="http://schemas.microsoft.com/office/powerpoint/2010/main" val="340074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1000"/>
                                  </p:stCondLst>
                                  <p:childTnLst>
                                    <p:animClr clrSpc="rgb" dir="cw">
                                      <p:cBhvr>
                                        <p:cTn id="38" dur="250" fill="hold"/>
                                        <p:tgtEl>
                                          <p:spTgt spid="10"/>
                                        </p:tgtEl>
                                        <p:attrNameLst>
                                          <p:attrName>fillcolor</p:attrName>
                                        </p:attrNameLst>
                                      </p:cBhvr>
                                      <p:to>
                                        <a:srgbClr val="00B05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FFFF0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with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9"/>
                                        </p:tgtEl>
                                        <p:attrNameLst>
                                          <p:attrName>style.visibility</p:attrName>
                                        </p:attrNameLst>
                                      </p:cBhvr>
                                      <p:to>
                                        <p:strVal val="visible"/>
                                      </p:to>
                                    </p:set>
                                    <p:anim calcmode="lin" valueType="num">
                                      <p:cBhvr>
                                        <p:cTn id="80" dur="250" fill="hold"/>
                                        <p:tgtEl>
                                          <p:spTgt spid="19"/>
                                        </p:tgtEl>
                                        <p:attrNameLst>
                                          <p:attrName>ppt_w</p:attrName>
                                        </p:attrNameLst>
                                      </p:cBhvr>
                                      <p:tavLst>
                                        <p:tav tm="0">
                                          <p:val>
                                            <p:strVal val="4*#ppt_w"/>
                                          </p:val>
                                        </p:tav>
                                        <p:tav tm="100000">
                                          <p:val>
                                            <p:strVal val="#ppt_w"/>
                                          </p:val>
                                        </p:tav>
                                      </p:tavLst>
                                    </p:anim>
                                    <p:anim calcmode="lin" valueType="num">
                                      <p:cBhvr>
                                        <p:cTn id="8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FF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092654" y="1826920"/>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a:solidFill>
                  <a:prstClr val="black"/>
                </a:solidFill>
              </a:rPr>
              <a:t>Câu 4. </a:t>
            </a:r>
            <a:r>
              <a:rPr lang="vi-VN" sz="4800" dirty="0">
                <a:solidFill>
                  <a:prstClr val="black"/>
                </a:solidFill>
              </a:rPr>
              <a:t>Người con nhớ về mẹ trong hoàn cảnh nào?</a:t>
            </a:r>
            <a:endParaRPr lang="vi-VN" sz="4800" dirty="0">
              <a:solidFill>
                <a:prstClr val="black"/>
              </a:solidFill>
              <a:latin typeface="Arial" panose="020B0604020202020204" pitchFamily="34" charset="0"/>
            </a:endParaRPr>
          </a:p>
        </p:txBody>
      </p:sp>
      <p:sp>
        <p:nvSpPr>
          <p:cNvPr id="10" name="Rectangle 9"/>
          <p:cNvSpPr/>
          <p:nvPr/>
        </p:nvSpPr>
        <p:spPr>
          <a:xfrm>
            <a:off x="9144000" y="4606889"/>
            <a:ext cx="7360197" cy="17558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rPr>
              <a:t>B. Hương vị của lá nếp gợi nhắc món xôi mẹ </a:t>
            </a:r>
            <a:r>
              <a:rPr lang="vi-VN" sz="4800" dirty="0" smtClean="0">
                <a:solidFill>
                  <a:prstClr val="black"/>
                </a:solidFill>
              </a:rPr>
              <a:t>nấu.</a:t>
            </a:r>
            <a:endParaRPr lang="vi-VN" sz="4800" dirty="0">
              <a:solidFill>
                <a:prstClr val="black"/>
              </a:solidFill>
              <a:latin typeface="Arial" panose="020B0604020202020204" pitchFamily="34" charset="0"/>
            </a:endParaRPr>
          </a:p>
        </p:txBody>
      </p:sp>
      <p:sp>
        <p:nvSpPr>
          <p:cNvPr id="12" name="Rectangle 11"/>
          <p:cNvSpPr/>
          <p:nvPr/>
        </p:nvSpPr>
        <p:spPr>
          <a:xfrm>
            <a:off x="9198774" y="6807959"/>
            <a:ext cx="7360197" cy="16540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pt-BR" sz="4800" dirty="0">
                <a:solidFill>
                  <a:prstClr val="black"/>
                </a:solidFill>
                <a:latin typeface="Arial" panose="020B0604020202020204" pitchFamily="34" charset="0"/>
              </a:rPr>
              <a:t>D. Cả </a:t>
            </a:r>
            <a:r>
              <a:rPr lang="pt-BR" sz="4800" dirty="0" smtClean="0">
                <a:solidFill>
                  <a:prstClr val="black"/>
                </a:solidFill>
                <a:latin typeface="Arial" panose="020B0604020202020204" pitchFamily="34" charset="0"/>
              </a:rPr>
              <a:t>A và </a:t>
            </a:r>
            <a:r>
              <a:rPr lang="pt-BR" sz="4800" dirty="0">
                <a:solidFill>
                  <a:prstClr val="black"/>
                </a:solidFill>
                <a:latin typeface="Arial" panose="020B0604020202020204" pitchFamily="34" charset="0"/>
              </a:rPr>
              <a:t>C</a:t>
            </a:r>
            <a:endParaRPr lang="vi-VN" sz="4800" dirty="0">
              <a:solidFill>
                <a:prstClr val="black"/>
              </a:solidFill>
              <a:latin typeface="Arial" panose="020B0604020202020204" pitchFamily="34" charset="0"/>
            </a:endParaRPr>
          </a:p>
        </p:txBody>
      </p:sp>
      <p:sp>
        <p:nvSpPr>
          <p:cNvPr id="13" name="Rectangle 12"/>
          <p:cNvSpPr/>
          <p:nvPr/>
        </p:nvSpPr>
        <p:spPr>
          <a:xfrm>
            <a:off x="1585698" y="4606888"/>
            <a:ext cx="7360197" cy="17558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dirty="0">
                <a:solidFill>
                  <a:prstClr val="black"/>
                </a:solidFill>
              </a:rPr>
              <a:t>A. Trên đường hành </a:t>
            </a:r>
            <a:r>
              <a:rPr lang="vi-VN" sz="4800" dirty="0" smtClean="0">
                <a:solidFill>
                  <a:prstClr val="black"/>
                </a:solidFill>
              </a:rPr>
              <a:t>quân, tiếng gà gáy xa</a:t>
            </a:r>
            <a:endParaRPr lang="vi-VN" sz="4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176492" y="4645102"/>
            <a:ext cx="1327706" cy="106208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352167" y="6926645"/>
            <a:ext cx="1206804" cy="105613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2441" y="4737428"/>
            <a:ext cx="1207113" cy="1060796"/>
          </a:xfrm>
          <a:prstGeom prst="rect">
            <a:avLst/>
          </a:prstGeom>
        </p:spPr>
      </p:pic>
      <p:sp>
        <p:nvSpPr>
          <p:cNvPr id="18" name="Rectangle 17"/>
          <p:cNvSpPr/>
          <p:nvPr/>
        </p:nvSpPr>
        <p:spPr>
          <a:xfrm>
            <a:off x="1614131" y="6807958"/>
            <a:ext cx="7360197" cy="1654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rPr>
              <a:t>C. </a:t>
            </a:r>
            <a:r>
              <a:rPr lang="vi-VN" sz="4800" dirty="0" smtClean="0">
                <a:solidFill>
                  <a:prstClr val="black"/>
                </a:solidFill>
              </a:rPr>
              <a:t>Khói bếp </a:t>
            </a:r>
            <a:r>
              <a:rPr lang="vi-VN" sz="4800" dirty="0">
                <a:solidFill>
                  <a:prstClr val="black"/>
                </a:solidFill>
              </a:rPr>
              <a:t>ban chiều đã gợi nhắc người con về mẹ</a:t>
            </a:r>
            <a:endParaRPr lang="vi-VN" sz="4800" dirty="0">
              <a:solidFill>
                <a:prstClr val="black"/>
              </a:solidFill>
              <a:latin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7215" y="6869844"/>
            <a:ext cx="1207113" cy="1060796"/>
          </a:xfrm>
          <a:prstGeom prst="rect">
            <a:avLst/>
          </a:prstGeom>
        </p:spPr>
      </p:pic>
      <p:pic>
        <p:nvPicPr>
          <p:cNvPr id="17" name="Picture 16">
            <a:hlinkClick r:id="rId9" action="ppaction://hlinksldjump"/>
            <a:extLst>
              <a:ext uri="{FF2B5EF4-FFF2-40B4-BE49-F238E27FC236}">
                <a16:creationId xmlns:a16="http://schemas.microsoft.com/office/drawing/2014/main" xmlns=""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spTree>
    <p:extLst>
      <p:ext uri="{BB962C8B-B14F-4D97-AF65-F5344CB8AC3E}">
        <p14:creationId xmlns:p14="http://schemas.microsoft.com/office/powerpoint/2010/main" val="40259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1000"/>
                                  </p:stCondLst>
                                  <p:childTnLst>
                                    <p:animClr clrSpc="rgb" dir="cw">
                                      <p:cBhvr>
                                        <p:cTn id="38" dur="250" fill="hold"/>
                                        <p:tgtEl>
                                          <p:spTgt spid="10"/>
                                        </p:tgtEl>
                                        <p:attrNameLst>
                                          <p:attrName>fillcolor</p:attrName>
                                        </p:attrNameLst>
                                      </p:cBhvr>
                                      <p:to>
                                        <a:srgbClr val="00B05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FFFF0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with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9"/>
                                        </p:tgtEl>
                                        <p:attrNameLst>
                                          <p:attrName>style.visibility</p:attrName>
                                        </p:attrNameLst>
                                      </p:cBhvr>
                                      <p:to>
                                        <p:strVal val="visible"/>
                                      </p:to>
                                    </p:set>
                                    <p:anim calcmode="lin" valueType="num">
                                      <p:cBhvr>
                                        <p:cTn id="80" dur="250" fill="hold"/>
                                        <p:tgtEl>
                                          <p:spTgt spid="19"/>
                                        </p:tgtEl>
                                        <p:attrNameLst>
                                          <p:attrName>ppt_w</p:attrName>
                                        </p:attrNameLst>
                                      </p:cBhvr>
                                      <p:tavLst>
                                        <p:tav tm="0">
                                          <p:val>
                                            <p:strVal val="4*#ppt_w"/>
                                          </p:val>
                                        </p:tav>
                                        <p:tav tm="100000">
                                          <p:val>
                                            <p:strVal val="#ppt_w"/>
                                          </p:val>
                                        </p:tav>
                                      </p:tavLst>
                                    </p:anim>
                                    <p:anim calcmode="lin" valueType="num">
                                      <p:cBhvr>
                                        <p:cTn id="8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FF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0" grpId="0" animBg="1"/>
      <p:bldP spid="12" grpId="0" animBg="1"/>
      <p:bldP spid="13"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pic>
        <p:nvPicPr>
          <p:cNvPr id="37"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3278960" y="1"/>
            <a:ext cx="12192000" cy="2562048"/>
          </a:xfrm>
          <a:prstGeom prst="rect">
            <a:avLst/>
          </a:prstGeom>
        </p:spPr>
      </p:pic>
      <p:sp>
        <p:nvSpPr>
          <p:cNvPr id="38" name="TextBox 37"/>
          <p:cNvSpPr txBox="1"/>
          <p:nvPr/>
        </p:nvSpPr>
        <p:spPr>
          <a:xfrm>
            <a:off x="4343400" y="859903"/>
            <a:ext cx="9601200" cy="1107996"/>
          </a:xfrm>
          <a:prstGeom prst="rect">
            <a:avLst/>
          </a:prstGeom>
          <a:noFill/>
        </p:spPr>
        <p:txBody>
          <a:bodyPr wrap="square" rtlCol="0">
            <a:spAutoFit/>
          </a:bodyPr>
          <a:lstStyle/>
          <a:p>
            <a:pPr algn="ctr"/>
            <a:r>
              <a:rPr lang="en-US" sz="6600" b="1" dirty="0" smtClean="0">
                <a:solidFill>
                  <a:srgbClr val="FF0000"/>
                </a:solidFill>
                <a:latin typeface="Times New Roman" panose="02020603050405020304" pitchFamily="18" charset="0"/>
                <a:cs typeface="Times New Roman" panose="02020603050405020304" pitchFamily="18" charset="0"/>
              </a:rPr>
              <a:t>BÀI TẬP VỀ NHÀ</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3" name="Picture 42"/>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15470960" y="7572605"/>
            <a:ext cx="2817040" cy="2969211"/>
          </a:xfrm>
          <a:prstGeom prst="rect">
            <a:avLst/>
          </a:prstGeom>
        </p:spPr>
      </p:pic>
      <p:pic>
        <p:nvPicPr>
          <p:cNvPr id="24" name="Picture 43"/>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 xmlns:asvg="http://schemas.microsoft.com/office/drawing/2016/SVG/main" r:embed="rId73"/>
              </a:ext>
            </a:extLst>
          </a:blip>
          <a:srcRect/>
          <a:stretch>
            <a:fillRect/>
          </a:stretch>
        </p:blipFill>
        <p:spPr>
          <a:xfrm>
            <a:off x="-27629" y="8100783"/>
            <a:ext cx="2176122" cy="2184315"/>
          </a:xfrm>
          <a:prstGeom prst="rect">
            <a:avLst/>
          </a:prstGeom>
        </p:spPr>
      </p:pic>
      <p:sp>
        <p:nvSpPr>
          <p:cNvPr id="25" name="Rectangle 24"/>
          <p:cNvSpPr/>
          <p:nvPr/>
        </p:nvSpPr>
        <p:spPr>
          <a:xfrm>
            <a:off x="2456894" y="2970410"/>
            <a:ext cx="12203982" cy="830997"/>
          </a:xfrm>
          <a:prstGeom prst="rect">
            <a:avLst/>
          </a:prstGeom>
        </p:spPr>
        <p:txBody>
          <a:bodyPr wrap="none">
            <a:spAutoFit/>
          </a:bodyPr>
          <a:lstStyle/>
          <a:p>
            <a:pPr marL="685800" indent="-685800" algn="just">
              <a:buFont typeface="Wingdings" panose="05000000000000000000" pitchFamily="2" charset="2"/>
              <a:buChar char="Ø"/>
              <a:tabLst>
                <a:tab pos="90170" algn="l"/>
                <a:tab pos="180340" algn="l"/>
              </a:tabLst>
            </a:pPr>
            <a:r>
              <a:rPr lang="vi-VN" sz="4800" b="1" dirty="0">
                <a:latin typeface="Arial" panose="020B0604020202020204" pitchFamily="34" charset="0"/>
                <a:ea typeface="Times New Roman" panose="02020603050405020304" pitchFamily="18" charset="0"/>
                <a:cs typeface="Arial" panose="020B0604020202020204" pitchFamily="34" charset="0"/>
              </a:rPr>
              <a:t>Đ</a:t>
            </a:r>
            <a:r>
              <a:rPr lang="en-US" sz="4800" b="1" dirty="0" err="1" smtClean="0">
                <a:latin typeface="Arial" panose="020B0604020202020204" pitchFamily="34" charset="0"/>
                <a:ea typeface="Times New Roman" panose="02020603050405020304" pitchFamily="18" charset="0"/>
                <a:cs typeface="Arial" panose="020B0604020202020204" pitchFamily="34" charset="0"/>
              </a:rPr>
              <a:t>ọc</a:t>
            </a:r>
            <a:r>
              <a:rPr lang="en-US" sz="4800" b="1" dirty="0" smtClean="0">
                <a:latin typeface="Arial" panose="020B0604020202020204" pitchFamily="34" charset="0"/>
                <a:ea typeface="Times New Roman" panose="02020603050405020304" pitchFamily="18" charset="0"/>
                <a:cs typeface="Arial" panose="020B0604020202020204" pitchFamily="34" charset="0"/>
              </a:rPr>
              <a:t> </a:t>
            </a:r>
            <a:r>
              <a:rPr lang="en-US" sz="4800" b="1" dirty="0" err="1">
                <a:latin typeface="Arial" panose="020B0604020202020204" pitchFamily="34" charset="0"/>
                <a:ea typeface="Times New Roman" panose="02020603050405020304" pitchFamily="18" charset="0"/>
                <a:cs typeface="Arial" panose="020B0604020202020204" pitchFamily="34" charset="0"/>
              </a:rPr>
              <a:t>khổ</a:t>
            </a:r>
            <a:r>
              <a:rPr lang="en-US" sz="4800" b="1" dirty="0">
                <a:latin typeface="Arial" panose="020B0604020202020204" pitchFamily="34" charset="0"/>
                <a:ea typeface="Times New Roman" panose="02020603050405020304" pitchFamily="18" charset="0"/>
                <a:cs typeface="Arial" panose="020B0604020202020204" pitchFamily="34" charset="0"/>
              </a:rPr>
              <a:t> </a:t>
            </a:r>
            <a:r>
              <a:rPr lang="en-US" sz="4800" b="1" dirty="0" err="1">
                <a:latin typeface="Arial" panose="020B0604020202020204" pitchFamily="34" charset="0"/>
                <a:ea typeface="Times New Roman" panose="02020603050405020304" pitchFamily="18" charset="0"/>
                <a:cs typeface="Arial" panose="020B0604020202020204" pitchFamily="34" charset="0"/>
              </a:rPr>
              <a:t>thơ</a:t>
            </a:r>
            <a:r>
              <a:rPr lang="en-US" sz="4800" b="1" dirty="0">
                <a:latin typeface="Arial" panose="020B0604020202020204" pitchFamily="34" charset="0"/>
                <a:ea typeface="Times New Roman" panose="02020603050405020304" pitchFamily="18" charset="0"/>
                <a:cs typeface="Arial" panose="020B0604020202020204" pitchFamily="34" charset="0"/>
              </a:rPr>
              <a:t> </a:t>
            </a:r>
            <a:r>
              <a:rPr lang="en-US" sz="4800" b="1" dirty="0" err="1">
                <a:latin typeface="Arial" panose="020B0604020202020204" pitchFamily="34" charset="0"/>
                <a:ea typeface="Times New Roman" panose="02020603050405020304" pitchFamily="18" charset="0"/>
                <a:cs typeface="Arial" panose="020B0604020202020204" pitchFamily="34" charset="0"/>
              </a:rPr>
              <a:t>thứ</a:t>
            </a:r>
            <a:r>
              <a:rPr lang="en-US" sz="4800" b="1" dirty="0">
                <a:latin typeface="Arial" panose="020B0604020202020204" pitchFamily="34" charset="0"/>
                <a:ea typeface="Times New Roman" panose="02020603050405020304" pitchFamily="18" charset="0"/>
                <a:cs typeface="Arial" panose="020B0604020202020204" pitchFamily="34" charset="0"/>
              </a:rPr>
              <a:t> </a:t>
            </a:r>
            <a:r>
              <a:rPr lang="en-US" sz="4800" b="1" dirty="0" smtClean="0">
                <a:latin typeface="Arial" panose="020B0604020202020204" pitchFamily="34" charset="0"/>
                <a:ea typeface="Times New Roman" panose="02020603050405020304" pitchFamily="18" charset="0"/>
                <a:cs typeface="Arial" panose="020B0604020202020204" pitchFamily="34" charset="0"/>
              </a:rPr>
              <a:t>3, 4 </a:t>
            </a:r>
            <a:r>
              <a:rPr lang="en-US" sz="4800" b="1" dirty="0" err="1">
                <a:latin typeface="Arial" panose="020B0604020202020204" pitchFamily="34" charset="0"/>
                <a:ea typeface="Times New Roman" panose="02020603050405020304" pitchFamily="18" charset="0"/>
                <a:cs typeface="Arial" panose="020B0604020202020204" pitchFamily="34" charset="0"/>
              </a:rPr>
              <a:t>và</a:t>
            </a:r>
            <a:r>
              <a:rPr lang="en-US" sz="4800" b="1" dirty="0">
                <a:latin typeface="Arial" panose="020B0604020202020204" pitchFamily="34" charset="0"/>
                <a:ea typeface="Times New Roman" panose="02020603050405020304" pitchFamily="18" charset="0"/>
                <a:cs typeface="Arial" panose="020B0604020202020204" pitchFamily="34" charset="0"/>
              </a:rPr>
              <a:t> trả </a:t>
            </a:r>
            <a:r>
              <a:rPr lang="en-US" sz="4800" b="1" dirty="0" err="1">
                <a:latin typeface="Arial" panose="020B0604020202020204" pitchFamily="34" charset="0"/>
                <a:ea typeface="Times New Roman" panose="02020603050405020304" pitchFamily="18" charset="0"/>
                <a:cs typeface="Arial" panose="020B0604020202020204" pitchFamily="34" charset="0"/>
              </a:rPr>
              <a:t>lời</a:t>
            </a:r>
            <a:r>
              <a:rPr lang="en-US" sz="4800" b="1" dirty="0">
                <a:latin typeface="Arial" panose="020B0604020202020204" pitchFamily="34" charset="0"/>
                <a:ea typeface="Times New Roman" panose="02020603050405020304" pitchFamily="18" charset="0"/>
                <a:cs typeface="Arial" panose="020B0604020202020204" pitchFamily="34" charset="0"/>
              </a:rPr>
              <a:t> câu hỏi:</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p:cNvSpPr/>
          <p:nvPr/>
        </p:nvSpPr>
        <p:spPr>
          <a:xfrm>
            <a:off x="3048000" y="3978577"/>
            <a:ext cx="12039600" cy="5286062"/>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con thể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xúc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xúc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tâm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hồn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con khi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gặp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lá</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080535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Scale>
                                      <p:cBhvr>
                                        <p:cTn id="22"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6"/>
                                        </p:tgtEl>
                                        <p:attrNameLst>
                                          <p:attrName>ppt_x</p:attrName>
                                          <p:attrName>ppt_y</p:attrName>
                                        </p:attrNameLst>
                                      </p:cBhvr>
                                    </p:animMotion>
                                    <p:animEffect transition="in" filter="fade">
                                      <p:cBhvr>
                                        <p:cTn id="2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600200" y="589784"/>
            <a:ext cx="7467600" cy="1128514"/>
          </a:xfrm>
          <a:prstGeom prst="rect">
            <a:avLst/>
          </a:prstGeom>
        </p:spPr>
        <p:txBody>
          <a:bodyPr wrap="square" lIns="0" tIns="0" rIns="0" bIns="0" rtlCol="0" anchor="t">
            <a:spAutoFit/>
          </a:bodyPr>
          <a:lstStyle/>
          <a:p>
            <a:pPr>
              <a:lnSpc>
                <a:spcPts val="8799"/>
              </a:lnSpc>
            </a:pPr>
            <a:r>
              <a:rPr lang="vi-VN" sz="5200" b="1" dirty="0">
                <a:solidFill>
                  <a:srgbClr val="276493"/>
                </a:solidFill>
                <a:latin typeface="Arial" panose="020B0604020202020204" pitchFamily="34" charset="0"/>
                <a:cs typeface="Arial" panose="020B0604020202020204" pitchFamily="34" charset="0"/>
              </a:rPr>
              <a:t>3</a:t>
            </a:r>
            <a:r>
              <a:rPr lang="vi-VN" sz="5200" b="1" dirty="0" smtClean="0">
                <a:solidFill>
                  <a:srgbClr val="276493"/>
                </a:solidFill>
                <a:latin typeface="Arial" panose="020B0604020202020204" pitchFamily="34" charset="0"/>
                <a:cs typeface="Arial" panose="020B0604020202020204" pitchFamily="34" charset="0"/>
              </a:rPr>
              <a:t>. Hình ảnh người lính</a:t>
            </a:r>
            <a:endParaRPr lang="en-US" sz="5200" b="1" dirty="0">
              <a:solidFill>
                <a:srgbClr val="276493"/>
              </a:solidFill>
              <a:latin typeface="Arial" panose="020B0604020202020204" pitchFamily="34" charset="0"/>
              <a:cs typeface="Arial" panose="020B0604020202020204" pitchFamily="34" charset="0"/>
            </a:endParaRPr>
          </a:p>
        </p:txBody>
      </p:sp>
      <p:pic>
        <p:nvPicPr>
          <p:cNvPr id="7"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80193" y="664191"/>
            <a:ext cx="3066494" cy="1054107"/>
          </a:xfrm>
          <a:prstGeom prst="rect">
            <a:avLst/>
          </a:prstGeom>
        </p:spPr>
      </p:pic>
      <p:pic>
        <p:nvPicPr>
          <p:cNvPr id="9"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08" y="7827674"/>
            <a:ext cx="1848592" cy="1933169"/>
          </a:xfrm>
          <a:prstGeom prst="rect">
            <a:avLst/>
          </a:prstGeom>
        </p:spPr>
      </p:pic>
      <p:pic>
        <p:nvPicPr>
          <p:cNvPr id="10"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229" y="169607"/>
            <a:ext cx="1267542" cy="1245360"/>
          </a:xfrm>
          <a:prstGeom prst="rect">
            <a:avLst/>
          </a:prstGeom>
        </p:spPr>
      </p:pic>
      <p:sp>
        <p:nvSpPr>
          <p:cNvPr id="2" name="Rectangle 1"/>
          <p:cNvSpPr/>
          <p:nvPr/>
        </p:nvSpPr>
        <p:spPr>
          <a:xfrm>
            <a:off x="1531272" y="1877989"/>
            <a:ext cx="12032461" cy="830997"/>
          </a:xfrm>
          <a:prstGeom prst="rect">
            <a:avLst/>
          </a:prstGeom>
        </p:spPr>
        <p:txBody>
          <a:bodyPr wrap="none">
            <a:spAutoFit/>
          </a:bodyPr>
          <a:lstStyle/>
          <a:p>
            <a:pPr marL="685800" indent="-685800" algn="just">
              <a:buFont typeface="Wingdings" panose="05000000000000000000" pitchFamily="2" charset="2"/>
              <a:buChar char="Ø"/>
              <a:tabLst>
                <a:tab pos="90170" algn="l"/>
                <a:tab pos="180340" algn="l"/>
              </a:tabLst>
            </a:pPr>
            <a:r>
              <a:rPr lang="vi-VN"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a:t>
            </a:r>
            <a:r>
              <a:rPr lang="en-US" sz="48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ọc</a:t>
            </a:r>
            <a:r>
              <a:rPr lang="en-US" sz="4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khổ</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thơ</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3,4</a:t>
            </a:r>
            <a:r>
              <a:rPr lang="en-US" sz="4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trả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câu hỏi:</a:t>
            </a:r>
            <a:endParaRPr lang="en-US" sz="4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27"/>
          <p:cNvPicPr>
            <a:picLocks noChangeAspect="1"/>
          </p:cNvPicPr>
          <p:nvPr/>
        </p:nvPicPr>
        <p:blipFill>
          <a:blip r:embed="rId20"/>
          <a:srcRect/>
          <a:stretch>
            <a:fillRect/>
          </a:stretch>
        </p:blipFill>
        <p:spPr>
          <a:xfrm>
            <a:off x="11430000" y="3009900"/>
            <a:ext cx="6350571" cy="6934200"/>
          </a:xfrm>
          <a:prstGeom prst="rect">
            <a:avLst/>
          </a:prstGeom>
        </p:spPr>
      </p:pic>
      <p:sp>
        <p:nvSpPr>
          <p:cNvPr id="3" name="Rectangle 2"/>
          <p:cNvSpPr/>
          <p:nvPr/>
        </p:nvSpPr>
        <p:spPr>
          <a:xfrm>
            <a:off x="1905000" y="2847590"/>
            <a:ext cx="9333363" cy="5286062"/>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con thể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xúc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xúc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tâm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hồn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con khi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gặp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lá</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6979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par>
                                <p:cTn id="17" presetID="5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Scale>
                                      <p:cBhvr>
                                        <p:cTn id="19"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9"/>
                                        </p:tgtEl>
                                        <p:attrNameLst>
                                          <p:attrName>ppt_x</p:attrName>
                                          <p:attrName>ppt_y</p:attrName>
                                        </p:attrNameLst>
                                      </p:cBhvr>
                                    </p:animMotion>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600200" y="589784"/>
            <a:ext cx="7467600" cy="1128514"/>
          </a:xfrm>
          <a:prstGeom prst="rect">
            <a:avLst/>
          </a:prstGeom>
        </p:spPr>
        <p:txBody>
          <a:bodyPr wrap="square" lIns="0" tIns="0" rIns="0" bIns="0" rtlCol="0" anchor="t">
            <a:spAutoFit/>
          </a:bodyPr>
          <a:lstStyle/>
          <a:p>
            <a:pPr>
              <a:lnSpc>
                <a:spcPts val="8799"/>
              </a:lnSpc>
            </a:pPr>
            <a:r>
              <a:rPr lang="vi-VN" sz="5200" b="1" dirty="0">
                <a:solidFill>
                  <a:srgbClr val="276493"/>
                </a:solidFill>
                <a:latin typeface="Arial" panose="020B0604020202020204" pitchFamily="34" charset="0"/>
                <a:cs typeface="Arial" panose="020B0604020202020204" pitchFamily="34" charset="0"/>
              </a:rPr>
              <a:t>3</a:t>
            </a:r>
            <a:r>
              <a:rPr lang="vi-VN" sz="5200" b="1" dirty="0" smtClean="0">
                <a:solidFill>
                  <a:srgbClr val="276493"/>
                </a:solidFill>
                <a:latin typeface="Arial" panose="020B0604020202020204" pitchFamily="34" charset="0"/>
                <a:cs typeface="Arial" panose="020B0604020202020204" pitchFamily="34" charset="0"/>
              </a:rPr>
              <a:t>. Hình ảnh người lính</a:t>
            </a:r>
            <a:endParaRPr lang="en-US" sz="5200" b="1" dirty="0">
              <a:solidFill>
                <a:srgbClr val="276493"/>
              </a:solidFill>
              <a:latin typeface="Arial" panose="020B0604020202020204" pitchFamily="34" charset="0"/>
              <a:cs typeface="Arial" panose="020B0604020202020204" pitchFamily="34" charset="0"/>
            </a:endParaRPr>
          </a:p>
        </p:txBody>
      </p:sp>
      <p:pic>
        <p:nvPicPr>
          <p:cNvPr id="7"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80193" y="664191"/>
            <a:ext cx="3066494" cy="1054107"/>
          </a:xfrm>
          <a:prstGeom prst="rect">
            <a:avLst/>
          </a:prstGeom>
        </p:spPr>
      </p:pic>
      <p:pic>
        <p:nvPicPr>
          <p:cNvPr id="9"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08" y="7827674"/>
            <a:ext cx="1848592" cy="1933169"/>
          </a:xfrm>
          <a:prstGeom prst="rect">
            <a:avLst/>
          </a:prstGeom>
        </p:spPr>
      </p:pic>
      <p:pic>
        <p:nvPicPr>
          <p:cNvPr id="10"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229" y="169607"/>
            <a:ext cx="1267542" cy="1245360"/>
          </a:xfrm>
          <a:prstGeom prst="rect">
            <a:avLst/>
          </a:prstGeom>
        </p:spPr>
      </p:pic>
      <p:sp>
        <p:nvSpPr>
          <p:cNvPr id="4" name="Rectangle 3"/>
          <p:cNvSpPr/>
          <p:nvPr/>
        </p:nvSpPr>
        <p:spPr>
          <a:xfrm>
            <a:off x="1600200" y="1688159"/>
            <a:ext cx="11063185" cy="5286062"/>
          </a:xfrm>
          <a:prstGeom prst="rect">
            <a:avLst/>
          </a:prstGeom>
        </p:spPr>
        <p:txBody>
          <a:bodyPr wrap="square">
            <a:spAutoFit/>
          </a:bodyPr>
          <a:lstStyle/>
          <a:p>
            <a:pPr algn="just">
              <a:lnSpc>
                <a:spcPct val="150000"/>
              </a:lnSpc>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Mẹ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già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con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nỗi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nhớ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 người mẹ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tabLst>
                <a:tab pos="90170" algn="l"/>
                <a:tab pos="180340" algn="l"/>
              </a:tabLst>
            </a:pPr>
            <a:r>
              <a:rPr lang="en-US" sz="45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5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45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ình</a:t>
            </a:r>
            <a:r>
              <a:rPr lang="en-US" sz="45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song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tâm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hồn</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lính</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rotWithShape="1">
          <a:blip r:embed="rId20">
            <a:extLst>
              <a:ext uri="{28A0092B-C50C-407E-A947-70E740481C1C}">
                <a14:useLocalDpi xmlns:a14="http://schemas.microsoft.com/office/drawing/2010/main" val="0"/>
              </a:ext>
            </a:extLst>
          </a:blip>
          <a:srcRect l="8216" r="13136" b="2606"/>
          <a:stretch/>
        </p:blipFill>
        <p:spPr>
          <a:xfrm>
            <a:off x="12649737" y="1687590"/>
            <a:ext cx="5259269" cy="7006602"/>
          </a:xfrm>
          <a:prstGeom prst="ellipse">
            <a:avLst/>
          </a:prstGeom>
          <a:ln>
            <a:noFill/>
          </a:ln>
          <a:effectLst>
            <a:softEdge rad="112500"/>
          </a:effectLst>
        </p:spPr>
      </p:pic>
    </p:spTree>
    <p:extLst>
      <p:ext uri="{BB962C8B-B14F-4D97-AF65-F5344CB8AC3E}">
        <p14:creationId xmlns:p14="http://schemas.microsoft.com/office/powerpoint/2010/main" val="1512909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600200" y="589784"/>
            <a:ext cx="7467600" cy="1128514"/>
          </a:xfrm>
          <a:prstGeom prst="rect">
            <a:avLst/>
          </a:prstGeom>
        </p:spPr>
        <p:txBody>
          <a:bodyPr wrap="square" lIns="0" tIns="0" rIns="0" bIns="0" rtlCol="0" anchor="t">
            <a:spAutoFit/>
          </a:bodyPr>
          <a:lstStyle/>
          <a:p>
            <a:pPr>
              <a:lnSpc>
                <a:spcPts val="8799"/>
              </a:lnSpc>
            </a:pPr>
            <a:r>
              <a:rPr lang="vi-VN" sz="5200" b="1" dirty="0">
                <a:solidFill>
                  <a:srgbClr val="276493"/>
                </a:solidFill>
                <a:latin typeface="Arial" panose="020B0604020202020204" pitchFamily="34" charset="0"/>
                <a:cs typeface="Arial" panose="020B0604020202020204" pitchFamily="34" charset="0"/>
              </a:rPr>
              <a:t>3</a:t>
            </a:r>
            <a:r>
              <a:rPr lang="vi-VN" sz="5200" b="1" dirty="0" smtClean="0">
                <a:solidFill>
                  <a:srgbClr val="276493"/>
                </a:solidFill>
                <a:latin typeface="Arial" panose="020B0604020202020204" pitchFamily="34" charset="0"/>
                <a:cs typeface="Arial" panose="020B0604020202020204" pitchFamily="34" charset="0"/>
              </a:rPr>
              <a:t>. Hình ảnh người lính</a:t>
            </a:r>
            <a:endParaRPr lang="en-US" sz="5200" b="1" dirty="0">
              <a:solidFill>
                <a:srgbClr val="276493"/>
              </a:solidFill>
              <a:latin typeface="Arial" panose="020B0604020202020204" pitchFamily="34" charset="0"/>
              <a:cs typeface="Arial" panose="020B0604020202020204" pitchFamily="34" charset="0"/>
            </a:endParaRPr>
          </a:p>
        </p:txBody>
      </p:sp>
      <p:pic>
        <p:nvPicPr>
          <p:cNvPr id="7"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80193" y="664191"/>
            <a:ext cx="3066494" cy="1054107"/>
          </a:xfrm>
          <a:prstGeom prst="rect">
            <a:avLst/>
          </a:prstGeom>
        </p:spPr>
      </p:pic>
      <p:pic>
        <p:nvPicPr>
          <p:cNvPr id="9"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08" y="7827674"/>
            <a:ext cx="1848592" cy="1933169"/>
          </a:xfrm>
          <a:prstGeom prst="rect">
            <a:avLst/>
          </a:prstGeom>
        </p:spPr>
      </p:pic>
      <p:pic>
        <p:nvPicPr>
          <p:cNvPr id="10"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229" y="169607"/>
            <a:ext cx="1267542" cy="1245360"/>
          </a:xfrm>
          <a:prstGeom prst="rect">
            <a:avLst/>
          </a:prstGeom>
        </p:spPr>
      </p:pic>
      <p:sp>
        <p:nvSpPr>
          <p:cNvPr id="4" name="Rectangle 3"/>
          <p:cNvSpPr/>
          <p:nvPr/>
        </p:nvSpPr>
        <p:spPr>
          <a:xfrm>
            <a:off x="1600200" y="1688159"/>
            <a:ext cx="15163800" cy="4247317"/>
          </a:xfrm>
          <a:prstGeom prst="rect">
            <a:avLst/>
          </a:prstGeom>
        </p:spPr>
        <p:txBody>
          <a:bodyPr wrap="square">
            <a:spAutoFit/>
          </a:bodyPr>
          <a:lstStyle/>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Mùi vị quê hương: hương thơm của lá cơm nếp đã khiến người con nhớ đến món cơm nếp mà người mẹ nấu. Hương vị món ăn dân dã, bình vị thôn quê đã được </a:t>
            </a:r>
            <a:r>
              <a:rPr lang="en-US" sz="4500" dirty="0" err="1" smtClean="0">
                <a:solidFill>
                  <a:srgbClr val="000000"/>
                </a:solidFill>
                <a:ea typeface="Times New Roman" panose="02020603050405020304" pitchFamily="18" charset="0"/>
                <a:cs typeface="Arial" panose="020B0604020202020204" pitchFamily="34" charset="0"/>
              </a:rPr>
              <a:t>người</a:t>
            </a:r>
            <a:r>
              <a:rPr lang="en-US" sz="4500" dirty="0" smtClean="0">
                <a:solidFill>
                  <a:srgbClr val="000000"/>
                </a:solidFill>
                <a:ea typeface="Times New Roman" panose="02020603050405020304" pitchFamily="18" charset="0"/>
                <a:cs typeface="Arial" panose="020B0604020202020204" pitchFamily="34" charset="0"/>
              </a:rPr>
              <a:t> </a:t>
            </a:r>
            <a:r>
              <a:rPr lang="vi-VN" sz="4500" dirty="0" smtClean="0">
                <a:solidFill>
                  <a:srgbClr val="000000"/>
                </a:solidFill>
                <a:ea typeface="Times New Roman" panose="02020603050405020304" pitchFamily="18" charset="0"/>
                <a:cs typeface="Arial" panose="020B0604020202020204" pitchFamily="34" charset="0"/>
              </a:rPr>
              <a:t>lính </a:t>
            </a:r>
            <a:r>
              <a:rPr lang="vi-VN" sz="4500" dirty="0">
                <a:solidFill>
                  <a:srgbClr val="000000"/>
                </a:solidFill>
                <a:ea typeface="Times New Roman" panose="02020603050405020304" pitchFamily="18" charset="0"/>
                <a:cs typeface="Arial" panose="020B0604020202020204" pitchFamily="34" charset="0"/>
              </a:rPr>
              <a:t>xem </a:t>
            </a:r>
            <a:r>
              <a:rPr lang="vi-VN" sz="4500" dirty="0" smtClean="0">
                <a:solidFill>
                  <a:srgbClr val="000000"/>
                </a:solidFill>
                <a:ea typeface="Times New Roman" panose="02020603050405020304" pitchFamily="18" charset="0"/>
                <a:cs typeface="Arial" panose="020B0604020202020204" pitchFamily="34" charset="0"/>
              </a:rPr>
              <a:t>như </a:t>
            </a:r>
            <a:r>
              <a:rPr lang="vi-VN" sz="4500" dirty="0">
                <a:solidFill>
                  <a:srgbClr val="000000"/>
                </a:solidFill>
                <a:ea typeface="Times New Roman" panose="02020603050405020304" pitchFamily="18" charset="0"/>
                <a:cs typeface="Arial" panose="020B0604020202020204" pitchFamily="34" charset="0"/>
              </a:rPr>
              <a:t>biểu tượng của quê hương.</a:t>
            </a:r>
            <a:endParaRPr lang="en-US" sz="45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Bent Arrow 7"/>
          <p:cNvSpPr/>
          <p:nvPr/>
        </p:nvSpPr>
        <p:spPr>
          <a:xfrm flipV="1">
            <a:off x="1176040" y="6187817"/>
            <a:ext cx="1157498" cy="1070598"/>
          </a:xfrm>
          <a:prstGeom prst="bentArrow">
            <a:avLst>
              <a:gd name="adj1" fmla="val 25000"/>
              <a:gd name="adj2" fmla="val 24263"/>
              <a:gd name="adj3" fmla="val 26475"/>
              <a:gd name="adj4" fmla="val 588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514600" y="6439430"/>
            <a:ext cx="14249400" cy="2041456"/>
          </a:xfrm>
          <a:prstGeom prst="rect">
            <a:avLst/>
          </a:prstGeom>
          <a:solidFill>
            <a:schemeClr val="accent2">
              <a:lumMod val="20000"/>
              <a:lumOff val="80000"/>
            </a:schemeClr>
          </a:solidFill>
        </p:spPr>
        <p:txBody>
          <a:bodyPr wrap="square">
            <a:spAutoFit/>
          </a:bodyPr>
          <a:lstStyle/>
          <a:p>
            <a:pPr marR="0" lvl="0" algn="just">
              <a:lnSpc>
                <a:spcPct val="150000"/>
              </a:lnSpc>
              <a:spcBef>
                <a:spcPts val="0"/>
              </a:spcBef>
              <a:spcAft>
                <a:spcPts val="0"/>
              </a:spcAft>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Tình yêu gia đình hòa quyện, gắn bó với tình yêu quê hương, đất nước.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513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fltVal val="0.5"/>
                                          </p:val>
                                        </p:tav>
                                        <p:tav tm="100000">
                                          <p:val>
                                            <p:strVal val="#ppt_x"/>
                                          </p:val>
                                        </p:tav>
                                      </p:tavLst>
                                    </p:anim>
                                    <p:anim calcmode="lin" valueType="num">
                                      <p:cBhvr>
                                        <p:cTn id="23"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4"/>
          <p:cNvSpPr txBox="1"/>
          <p:nvPr/>
        </p:nvSpPr>
        <p:spPr>
          <a:xfrm>
            <a:off x="1600200" y="589784"/>
            <a:ext cx="7467600" cy="1128514"/>
          </a:xfrm>
          <a:prstGeom prst="rect">
            <a:avLst/>
          </a:prstGeom>
        </p:spPr>
        <p:txBody>
          <a:bodyPr wrap="square" lIns="0" tIns="0" rIns="0" bIns="0" rtlCol="0" anchor="t">
            <a:spAutoFit/>
          </a:bodyPr>
          <a:lstStyle/>
          <a:p>
            <a:pPr>
              <a:lnSpc>
                <a:spcPts val="8799"/>
              </a:lnSpc>
            </a:pPr>
            <a:r>
              <a:rPr lang="vi-VN" sz="5200" b="1" dirty="0">
                <a:solidFill>
                  <a:srgbClr val="276493"/>
                </a:solidFill>
                <a:latin typeface="Arial" panose="020B0604020202020204" pitchFamily="34" charset="0"/>
                <a:cs typeface="Arial" panose="020B0604020202020204" pitchFamily="34" charset="0"/>
              </a:rPr>
              <a:t>3</a:t>
            </a:r>
            <a:r>
              <a:rPr lang="vi-VN" sz="5200" b="1" dirty="0" smtClean="0">
                <a:solidFill>
                  <a:srgbClr val="276493"/>
                </a:solidFill>
                <a:latin typeface="Arial" panose="020B0604020202020204" pitchFamily="34" charset="0"/>
                <a:cs typeface="Arial" panose="020B0604020202020204" pitchFamily="34" charset="0"/>
              </a:rPr>
              <a:t>. Hình ảnh người lính</a:t>
            </a:r>
            <a:endParaRPr lang="en-US" sz="5200" b="1" dirty="0">
              <a:solidFill>
                <a:srgbClr val="276493"/>
              </a:solidFill>
              <a:latin typeface="Arial" panose="020B0604020202020204" pitchFamily="34" charset="0"/>
              <a:cs typeface="Arial" panose="020B0604020202020204" pitchFamily="34" charset="0"/>
            </a:endParaRPr>
          </a:p>
        </p:txBody>
      </p:sp>
      <p:pic>
        <p:nvPicPr>
          <p:cNvPr id="7"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80193" y="664191"/>
            <a:ext cx="3066494" cy="1054107"/>
          </a:xfrm>
          <a:prstGeom prst="rect">
            <a:avLst/>
          </a:prstGeom>
        </p:spPr>
      </p:pic>
      <p:pic>
        <p:nvPicPr>
          <p:cNvPr id="9"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08" y="7827674"/>
            <a:ext cx="1848592" cy="1933169"/>
          </a:xfrm>
          <a:prstGeom prst="rect">
            <a:avLst/>
          </a:prstGeom>
        </p:spPr>
      </p:pic>
      <p:pic>
        <p:nvPicPr>
          <p:cNvPr id="10"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229" y="169607"/>
            <a:ext cx="1267542" cy="1245360"/>
          </a:xfrm>
          <a:prstGeom prst="rect">
            <a:avLst/>
          </a:prstGeom>
        </p:spPr>
      </p:pic>
      <p:pic>
        <p:nvPicPr>
          <p:cNvPr id="16"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980704" y="2324100"/>
            <a:ext cx="3830085" cy="9229124"/>
          </a:xfrm>
          <a:prstGeom prst="rect">
            <a:avLst/>
          </a:prstGeom>
        </p:spPr>
      </p:pic>
      <p:sp>
        <p:nvSpPr>
          <p:cNvPr id="5" name="Rounded Rectangular Callout 4"/>
          <p:cNvSpPr/>
          <p:nvPr/>
        </p:nvSpPr>
        <p:spPr>
          <a:xfrm>
            <a:off x="5638800" y="2027762"/>
            <a:ext cx="10668000" cy="2477777"/>
          </a:xfrm>
          <a:prstGeom prst="wedgeRoundRectCallout">
            <a:avLst>
              <a:gd name="adj1" fmla="val -55482"/>
              <a:gd name="adj2" fmla="val 40582"/>
              <a:gd name="adj3" fmla="val 16667"/>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Qua bài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về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ảnh người con trong bài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9" name="Rectangle 18"/>
          <p:cNvSpPr/>
          <p:nvPr/>
        </p:nvSpPr>
        <p:spPr>
          <a:xfrm>
            <a:off x="5181600" y="4546941"/>
            <a:ext cx="10948851" cy="424731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nỗi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mẹ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685800" indent="-685800" algn="just">
              <a:lnSpc>
                <a:spcPct val="150000"/>
              </a:lnSpc>
              <a:buFont typeface="Wingdings" panose="05000000000000000000" pitchFamily="2" charset="2"/>
              <a:buChar char="§"/>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Nỗi</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xót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thể đỡ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nỗi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mẹ</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7"/>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773400" y="6995487"/>
            <a:ext cx="2542695" cy="3291513"/>
          </a:xfrm>
          <a:prstGeom prst="rect">
            <a:avLst/>
          </a:prstGeom>
        </p:spPr>
      </p:pic>
    </p:spTree>
    <p:extLst>
      <p:ext uri="{BB962C8B-B14F-4D97-AF65-F5344CB8AC3E}">
        <p14:creationId xmlns:p14="http://schemas.microsoft.com/office/powerpoint/2010/main" val="4000588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barn(outVertical)">
                                      <p:cBhvr>
                                        <p:cTn id="24"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graphicFrame>
        <p:nvGraphicFramePr>
          <p:cNvPr id="25" name="Table 24"/>
          <p:cNvGraphicFramePr>
            <a:graphicFrameLocks noGrp="1"/>
          </p:cNvGraphicFramePr>
          <p:nvPr>
            <p:extLst>
              <p:ext uri="{D42A27DB-BD31-4B8C-83A1-F6EECF244321}">
                <p14:modId xmlns:p14="http://schemas.microsoft.com/office/powerpoint/2010/main" val="3048457241"/>
              </p:ext>
            </p:extLst>
          </p:nvPr>
        </p:nvGraphicFramePr>
        <p:xfrm>
          <a:off x="228600" y="2400299"/>
          <a:ext cx="16154400" cy="7627938"/>
        </p:xfrm>
        <a:graphic>
          <a:graphicData uri="http://schemas.openxmlformats.org/drawingml/2006/table">
            <a:tbl>
              <a:tblPr firstRow="1" bandRow="1">
                <a:tableStyleId>{5C22544A-7EE6-4342-B048-85BDC9FD1C3A}</a:tableStyleId>
              </a:tblPr>
              <a:tblGrid>
                <a:gridCol w="12344400">
                  <a:extLst>
                    <a:ext uri="{9D8B030D-6E8A-4147-A177-3AD203B41FA5}">
                      <a16:colId xmlns:a16="http://schemas.microsoft.com/office/drawing/2014/main" xmlns="" val="20000"/>
                    </a:ext>
                  </a:extLst>
                </a:gridCol>
                <a:gridCol w="3810000">
                  <a:extLst>
                    <a:ext uri="{9D8B030D-6E8A-4147-A177-3AD203B41FA5}">
                      <a16:colId xmlns:a16="http://schemas.microsoft.com/office/drawing/2014/main" xmlns="" val="20001"/>
                    </a:ext>
                  </a:extLst>
                </a:gridCol>
              </a:tblGrid>
              <a:tr h="80624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Xác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định</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thể</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thơ</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của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từng</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bài</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thơ</a:t>
                      </a:r>
                      <a:r>
                        <a:rPr lang="en-US" sz="48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800" b="1" kern="1200" dirty="0" err="1">
                          <a:solidFill>
                            <a:srgbClr val="FF0000"/>
                          </a:solidFill>
                          <a:effectLst/>
                          <a:latin typeface="Times New Roman" panose="02020603050405020304" pitchFamily="18" charset="0"/>
                          <a:ea typeface="+mn-ea"/>
                          <a:cs typeface="Times New Roman" panose="02020603050405020304" pitchFamily="18" charset="0"/>
                        </a:rPr>
                        <a:t>sau</a:t>
                      </a:r>
                      <a:r>
                        <a:rPr lang="en-US" sz="4800" b="1" kern="1200" dirty="0" smtClean="0">
                          <a:solidFill>
                            <a:srgbClr val="FF0000"/>
                          </a:solidFill>
                          <a:effectLst/>
                          <a:latin typeface="Times New Roman" panose="02020603050405020304" pitchFamily="18" charset="0"/>
                          <a:ea typeface="+mn-ea"/>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652844">
                <a:tc>
                  <a:txBody>
                    <a:bodyPr/>
                    <a:lstStyle/>
                    <a:p>
                      <a:pPr marL="88900" algn="ctr">
                        <a:lnSpc>
                          <a:spcPct val="119000"/>
                        </a:lnSpc>
                        <a:spcAft>
                          <a:spcPts val="0"/>
                        </a:spcAft>
                      </a:pP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Tên</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bài</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thơ</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tác</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giả</a:t>
                      </a:r>
                      <a:endParaRPr lang="en-US" sz="4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101600" algn="ctr">
                        <a:lnSpc>
                          <a:spcPct val="119000"/>
                        </a:lnSpc>
                        <a:spcAft>
                          <a:spcPts val="0"/>
                        </a:spcAft>
                      </a:pP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Thể</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thơ</a:t>
                      </a:r>
                      <a:endParaRPr lang="en-US" sz="4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1/ Chuyện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cổ tích về loài người</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(Xuân Quỳnh)</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2/ Chuyện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cổ nước mình</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(Lâm Thị Mỹ Dạ)</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3/ Bắt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nạt</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(Nguyễn Thế Hoàng Linh)</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4/ Mây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và sóng</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(Ta-go)</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5/ </a:t>
                      </a:r>
                      <a:r>
                        <a:rPr lang="en-US" sz="4800" i="1" dirty="0" err="1" smtClean="0">
                          <a:effectLst/>
                          <a:latin typeface="Times New Roman" panose="02020603050405020304" pitchFamily="18" charset="0"/>
                          <a:ea typeface="Times New Roman"/>
                          <a:cs typeface="Times New Roman" panose="02020603050405020304" pitchFamily="18" charset="0"/>
                        </a:rPr>
                        <a:t>Hạt</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gạo</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làng</a:t>
                      </a:r>
                      <a:r>
                        <a:rPr lang="en-US" sz="4800" i="1" baseline="0" dirty="0" smtClean="0">
                          <a:effectLst/>
                          <a:latin typeface="Times New Roman" panose="02020603050405020304" pitchFamily="18" charset="0"/>
                          <a:ea typeface="Times New Roman"/>
                          <a:cs typeface="Times New Roman" panose="02020603050405020304" pitchFamily="18" charset="0"/>
                        </a:rPr>
                        <a:t> ta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Trần</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Đăng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Khoa</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6/ </a:t>
                      </a:r>
                      <a:r>
                        <a:rPr lang="en-US" sz="4800" i="1" dirty="0" err="1" smtClean="0">
                          <a:effectLst/>
                          <a:latin typeface="Times New Roman" panose="02020603050405020304" pitchFamily="18" charset="0"/>
                          <a:ea typeface="Times New Roman"/>
                          <a:cs typeface="Times New Roman" panose="02020603050405020304" pitchFamily="18" charset="0"/>
                        </a:rPr>
                        <a:t>Đồng</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dao</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mùa</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xuân</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Nguyễn</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Khoa</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Điềm</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7/ </a:t>
                      </a:r>
                      <a:r>
                        <a:rPr lang="en-US" sz="4800" i="1" dirty="0" err="1" smtClean="0">
                          <a:effectLst/>
                          <a:latin typeface="Times New Roman" panose="02020603050405020304" pitchFamily="18" charset="0"/>
                          <a:ea typeface="Times New Roman"/>
                          <a:cs typeface="Times New Roman" panose="02020603050405020304" pitchFamily="18" charset="0"/>
                        </a:rPr>
                        <a:t>Những</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cánh</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buồm</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Hoàng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Trung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Thông</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de-DE" sz="4800" dirty="0" smtClean="0">
                          <a:solidFill>
                            <a:srgbClr val="0D0D0D"/>
                          </a:solidFill>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pic>
        <p:nvPicPr>
          <p:cNvPr id="2" name="45 second countdown timer-Đồng hồ đếm ngược 45 giây--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563600" y="114301"/>
            <a:ext cx="4546600" cy="2975926"/>
          </a:xfrm>
          <a:prstGeom prst="rect">
            <a:avLst/>
          </a:prstGeom>
        </p:spPr>
      </p:pic>
      <p:sp>
        <p:nvSpPr>
          <p:cNvPr id="12" name="TextBox 27"/>
          <p:cNvSpPr txBox="1"/>
          <p:nvPr/>
        </p:nvSpPr>
        <p:spPr>
          <a:xfrm>
            <a:off x="-304800" y="432730"/>
            <a:ext cx="12989539" cy="944618"/>
          </a:xfrm>
          <a:prstGeom prst="rect">
            <a:avLst/>
          </a:prstGeom>
        </p:spPr>
        <p:txBody>
          <a:bodyPr wrap="square" lIns="0" tIns="0" rIns="0" bIns="0" rtlCol="0" anchor="t">
            <a:spAutoFit/>
          </a:bodyPr>
          <a:lstStyle/>
          <a:p>
            <a:pPr algn="ctr">
              <a:lnSpc>
                <a:spcPts val="8000"/>
              </a:lnSpc>
            </a:pPr>
            <a:r>
              <a:rPr lang="en-US" sz="6000" b="1" dirty="0">
                <a:solidFill>
                  <a:srgbClr val="276493"/>
                </a:solidFill>
                <a:latin typeface="Arial" panose="020B0604020202020204" pitchFamily="34" charset="0"/>
                <a:cs typeface="Arial" panose="020B0604020202020204" pitchFamily="34" charset="0"/>
              </a:rPr>
              <a:t>T</a:t>
            </a:r>
            <a:r>
              <a:rPr lang="vi-VN" sz="6000" b="1" dirty="0" smtClean="0">
                <a:solidFill>
                  <a:srgbClr val="276493"/>
                </a:solidFill>
                <a:latin typeface="Arial" panose="020B0604020202020204" pitchFamily="34" charset="0"/>
                <a:cs typeface="Arial" panose="020B0604020202020204" pitchFamily="34" charset="0"/>
              </a:rPr>
              <a:t>rò chơi “</a:t>
            </a:r>
            <a:r>
              <a:rPr lang="vi-VN" sz="6000" b="1" i="1" dirty="0" smtClean="0">
                <a:solidFill>
                  <a:srgbClr val="276493"/>
                </a:solidFill>
                <a:latin typeface="Arial" panose="020B0604020202020204" pitchFamily="34" charset="0"/>
                <a:cs typeface="Arial" panose="020B0604020202020204" pitchFamily="34" charset="0"/>
              </a:rPr>
              <a:t>Ai nhanh hơn</a:t>
            </a:r>
            <a:r>
              <a:rPr lang="vi-VN" sz="6000" b="1" dirty="0" smtClean="0">
                <a:solidFill>
                  <a:srgbClr val="276493"/>
                </a:solidFill>
                <a:latin typeface="Arial" panose="020B0604020202020204" pitchFamily="34" charset="0"/>
                <a:cs typeface="Arial" panose="020B0604020202020204" pitchFamily="34" charset="0"/>
              </a:rPr>
              <a:t>”</a:t>
            </a:r>
            <a:endParaRPr lang="en-US" sz="6000" b="1" dirty="0">
              <a:solidFill>
                <a:srgbClr val="27649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83176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2832432" y="2300093"/>
            <a:ext cx="11883457" cy="6008971"/>
            <a:chOff x="0" y="0"/>
            <a:chExt cx="15844609" cy="8011962"/>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141582" y="5375173"/>
            <a:ext cx="4960500" cy="4300134"/>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029261" y="1606660"/>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99098" y="1986439"/>
            <a:ext cx="750119" cy="642375"/>
          </a:xfrm>
          <a:prstGeom prst="rect">
            <a:avLst/>
          </a:prstGeom>
        </p:spPr>
      </p:pic>
      <p:pic>
        <p:nvPicPr>
          <p:cNvPr id="18" name="Picture 18"/>
          <p:cNvPicPr>
            <a:picLocks noChangeAspect="1"/>
          </p:cNvPicPr>
          <p:nvPr/>
        </p:nvPicPr>
        <p:blipFill>
          <a:blip r:embed="rId15"/>
          <a:srcRect/>
          <a:stretch>
            <a:fillRect/>
          </a:stretch>
        </p:blipFill>
        <p:spPr>
          <a:xfrm>
            <a:off x="14421682" y="749560"/>
            <a:ext cx="2400300" cy="2458694"/>
          </a:xfrm>
          <a:prstGeom prst="rect">
            <a:avLst/>
          </a:prstGeom>
        </p:spPr>
      </p:pic>
      <p:pic>
        <p:nvPicPr>
          <p:cNvPr id="19" name="Picture 19"/>
          <p:cNvPicPr>
            <a:picLocks noChangeAspect="1"/>
          </p:cNvPicPr>
          <p:nvPr/>
        </p:nvPicPr>
        <p:blipFill>
          <a:blip r:embed="rId16"/>
          <a:srcRect/>
          <a:stretch>
            <a:fillRect/>
          </a:stretch>
        </p:blipFill>
        <p:spPr>
          <a:xfrm>
            <a:off x="1175313" y="6172798"/>
            <a:ext cx="3368885" cy="3671810"/>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3741" y="3157078"/>
            <a:ext cx="1848592" cy="1933169"/>
          </a:xfrm>
          <a:prstGeom prst="rect">
            <a:avLst/>
          </a:prstGeom>
        </p:spPr>
      </p:pic>
      <p:sp>
        <p:nvSpPr>
          <p:cNvPr id="21" name="TextBox 21"/>
          <p:cNvSpPr txBox="1"/>
          <p:nvPr/>
        </p:nvSpPr>
        <p:spPr>
          <a:xfrm>
            <a:off x="3505153" y="4611486"/>
            <a:ext cx="10744247" cy="1128514"/>
          </a:xfrm>
          <a:prstGeom prst="rect">
            <a:avLst/>
          </a:prstGeom>
        </p:spPr>
        <p:txBody>
          <a:bodyPr wrap="square" lIns="0" tIns="0" rIns="0" bIns="0" rtlCol="0" anchor="t">
            <a:spAutoFit/>
          </a:bodyPr>
          <a:lstStyle/>
          <a:p>
            <a:pPr algn="ctr">
              <a:lnSpc>
                <a:spcPts val="8799"/>
              </a:lnSpc>
            </a:pPr>
            <a:r>
              <a:rPr lang="vi-VN" sz="8400" b="1" dirty="0" smtClean="0">
                <a:solidFill>
                  <a:srgbClr val="276493"/>
                </a:solidFill>
              </a:rPr>
              <a:t>III. TỔNG KẾT</a:t>
            </a:r>
            <a:endParaRPr lang="en-US" sz="8400" b="1" dirty="0">
              <a:solidFill>
                <a:srgbClr val="276493"/>
              </a:solidFill>
            </a:endParaRPr>
          </a:p>
        </p:txBody>
      </p:sp>
    </p:spTree>
    <p:extLst>
      <p:ext uri="{BB962C8B-B14F-4D97-AF65-F5344CB8AC3E}">
        <p14:creationId xmlns:p14="http://schemas.microsoft.com/office/powerpoint/2010/main" val="189997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699" y="2347042"/>
            <a:ext cx="15692909" cy="744465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6105">
            <a:off x="8496425" y="-847153"/>
            <a:ext cx="1639271" cy="601408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3747" y="3598125"/>
            <a:ext cx="1301322" cy="200203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2581988" y="1101682"/>
            <a:ext cx="1267542" cy="1245360"/>
          </a:xfrm>
          <a:prstGeom prst="rect">
            <a:avLst/>
          </a:prstGeom>
        </p:spPr>
      </p:pic>
      <p:pic>
        <p:nvPicPr>
          <p:cNvPr id="18" name="Picture 18"/>
          <p:cNvPicPr>
            <a:picLocks noChangeAspect="1"/>
          </p:cNvPicPr>
          <p:nvPr/>
        </p:nvPicPr>
        <p:blipFill>
          <a:blip r:embed="rId15"/>
          <a:srcRect/>
          <a:stretch>
            <a:fillRect/>
          </a:stretch>
        </p:blipFill>
        <p:spPr>
          <a:xfrm rot="474231">
            <a:off x="14361573" y="6908425"/>
            <a:ext cx="2187303" cy="2663383"/>
          </a:xfrm>
          <a:prstGeom prst="rect">
            <a:avLst/>
          </a:prstGeom>
        </p:spPr>
      </p:pic>
      <p:sp>
        <p:nvSpPr>
          <p:cNvPr id="19" name="TextBox 19"/>
          <p:cNvSpPr txBox="1"/>
          <p:nvPr/>
        </p:nvSpPr>
        <p:spPr>
          <a:xfrm>
            <a:off x="6625270" y="1667444"/>
            <a:ext cx="5381580" cy="984885"/>
          </a:xfrm>
          <a:prstGeom prst="rect">
            <a:avLst/>
          </a:prstGeom>
        </p:spPr>
        <p:txBody>
          <a:bodyPr lIns="0" tIns="0" rIns="0" bIns="0" rtlCol="0" anchor="t">
            <a:spAutoFit/>
          </a:bodyPr>
          <a:lstStyle/>
          <a:p>
            <a:pPr algn="ctr">
              <a:spcBef>
                <a:spcPct val="0"/>
              </a:spcBef>
            </a:pPr>
            <a:r>
              <a:rPr lang="vi-VN" sz="6400" b="1" dirty="0" smtClean="0">
                <a:solidFill>
                  <a:srgbClr val="FFFFFF"/>
                </a:solidFill>
                <a:latin typeface="Arial" panose="020B0604020202020204" pitchFamily="34" charset="0"/>
                <a:cs typeface="Arial" panose="020B0604020202020204" pitchFamily="34" charset="0"/>
              </a:rPr>
              <a:t>NỘI DUNG</a:t>
            </a:r>
            <a:endParaRPr lang="en-US" sz="6400" b="1" dirty="0">
              <a:solidFill>
                <a:srgbClr val="FFFFFF"/>
              </a:solidFill>
              <a:latin typeface="Arial" panose="020B0604020202020204" pitchFamily="34" charset="0"/>
              <a:cs typeface="Arial" panose="020B0604020202020204" pitchFamily="34" charset="0"/>
            </a:endParaRPr>
          </a:p>
        </p:txBody>
      </p:sp>
      <p:sp>
        <p:nvSpPr>
          <p:cNvPr id="21" name="TextBox 21"/>
          <p:cNvSpPr txBox="1"/>
          <p:nvPr/>
        </p:nvSpPr>
        <p:spPr>
          <a:xfrm>
            <a:off x="3657600" y="2912057"/>
            <a:ext cx="10563667" cy="6232475"/>
          </a:xfrm>
          <a:prstGeom prst="rect">
            <a:avLst/>
          </a:prstGeom>
        </p:spPr>
        <p:txBody>
          <a:bodyPr wrap="square" lIns="0" tIns="0" rIns="0" bIns="0" rtlCol="0" anchor="t">
            <a:spAutoFit/>
          </a:bodyPr>
          <a:lstStyle/>
          <a:p>
            <a:pPr marL="302259" lvl="1" algn="just">
              <a:lnSpc>
                <a:spcPct val="150000"/>
              </a:lnSpc>
            </a:pPr>
            <a:r>
              <a:rPr lang="vi-VN" sz="4200" dirty="0" smtClean="0">
                <a:solidFill>
                  <a:srgbClr val="276493"/>
                </a:solidFill>
              </a:rPr>
              <a:t>	</a:t>
            </a:r>
            <a:r>
              <a:rPr lang="vi-VN" sz="4500" dirty="0" smtClean="0">
                <a:solidFill>
                  <a:srgbClr val="276493"/>
                </a:solidFill>
              </a:rPr>
              <a:t>Bài </a:t>
            </a:r>
            <a:r>
              <a:rPr lang="vi-VN" sz="4500" dirty="0">
                <a:solidFill>
                  <a:srgbClr val="276493"/>
                </a:solidFill>
              </a:rPr>
              <a:t>thơ là tình cảm nhớ thương của người con dành cho mẹ và đất nước. Đó là tình cảm thiêng liêng của người con dành cho cội nguồn, cho dân tộc, cho người mẹ kính yêu đã sinh ra và yêu thương mình.</a:t>
            </a:r>
            <a:endParaRPr lang="en-US" sz="4500" dirty="0">
              <a:solidFill>
                <a:srgbClr val="276493"/>
              </a:solidFill>
            </a:endParaRPr>
          </a:p>
        </p:txBody>
      </p:sp>
      <p:pic>
        <p:nvPicPr>
          <p:cNvPr id="22" name="Picture 16"/>
          <p:cNvPicPr>
            <a:picLocks noChangeAspect="1"/>
          </p:cNvPicPr>
          <p:nvPr/>
        </p:nvPicPr>
        <p:blipFill>
          <a:blip r:embed="rId16"/>
          <a:srcRect/>
          <a:stretch>
            <a:fillRect/>
          </a:stretch>
        </p:blipFill>
        <p:spPr>
          <a:xfrm rot="1181546">
            <a:off x="1242136" y="631745"/>
            <a:ext cx="1547986" cy="2211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1866900"/>
            <a:ext cx="16116300" cy="80010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6105">
            <a:off x="8466883" y="-1140140"/>
            <a:ext cx="1639271" cy="601408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812" y="4866383"/>
            <a:ext cx="1301322" cy="200203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335000" y="825967"/>
            <a:ext cx="1267542" cy="1245360"/>
          </a:xfrm>
          <a:prstGeom prst="rect">
            <a:avLst/>
          </a:prstGeom>
        </p:spPr>
      </p:pic>
      <p:pic>
        <p:nvPicPr>
          <p:cNvPr id="18" name="Picture 18"/>
          <p:cNvPicPr>
            <a:picLocks noChangeAspect="1"/>
          </p:cNvPicPr>
          <p:nvPr/>
        </p:nvPicPr>
        <p:blipFill>
          <a:blip r:embed="rId15"/>
          <a:srcRect/>
          <a:stretch>
            <a:fillRect/>
          </a:stretch>
        </p:blipFill>
        <p:spPr>
          <a:xfrm rot="474231">
            <a:off x="15624405" y="7076447"/>
            <a:ext cx="2187303" cy="2663383"/>
          </a:xfrm>
          <a:prstGeom prst="rect">
            <a:avLst/>
          </a:prstGeom>
        </p:spPr>
      </p:pic>
      <p:sp>
        <p:nvSpPr>
          <p:cNvPr id="19" name="TextBox 19"/>
          <p:cNvSpPr txBox="1"/>
          <p:nvPr/>
        </p:nvSpPr>
        <p:spPr>
          <a:xfrm>
            <a:off x="6595728" y="1374457"/>
            <a:ext cx="5381580" cy="984885"/>
          </a:xfrm>
          <a:prstGeom prst="rect">
            <a:avLst/>
          </a:prstGeom>
        </p:spPr>
        <p:txBody>
          <a:bodyPr lIns="0" tIns="0" rIns="0" bIns="0" rtlCol="0" anchor="t">
            <a:spAutoFit/>
          </a:bodyPr>
          <a:lstStyle/>
          <a:p>
            <a:pPr algn="ctr">
              <a:spcBef>
                <a:spcPct val="0"/>
              </a:spcBef>
            </a:pPr>
            <a:r>
              <a:rPr lang="vi-VN" sz="6400" b="1" dirty="0" smtClean="0">
                <a:solidFill>
                  <a:srgbClr val="FFFFFF"/>
                </a:solidFill>
                <a:latin typeface="Arial" panose="020B0604020202020204" pitchFamily="34" charset="0"/>
                <a:cs typeface="Arial" panose="020B0604020202020204" pitchFamily="34" charset="0"/>
              </a:rPr>
              <a:t>NGHỆ THUẬT</a:t>
            </a:r>
            <a:endParaRPr lang="en-US" sz="6400" b="1" dirty="0">
              <a:solidFill>
                <a:srgbClr val="FFFFFF"/>
              </a:solidFill>
              <a:latin typeface="Arial" panose="020B0604020202020204" pitchFamily="34" charset="0"/>
              <a:cs typeface="Arial" panose="020B0604020202020204" pitchFamily="34" charset="0"/>
            </a:endParaRPr>
          </a:p>
        </p:txBody>
      </p:sp>
      <p:sp>
        <p:nvSpPr>
          <p:cNvPr id="21" name="TextBox 21"/>
          <p:cNvSpPr txBox="1"/>
          <p:nvPr/>
        </p:nvSpPr>
        <p:spPr>
          <a:xfrm>
            <a:off x="3090241" y="2660794"/>
            <a:ext cx="12362568" cy="6232475"/>
          </a:xfrm>
          <a:prstGeom prst="rect">
            <a:avLst/>
          </a:prstGeom>
        </p:spPr>
        <p:txBody>
          <a:bodyPr wrap="square" lIns="0" tIns="0" rIns="0" bIns="0" rtlCol="0" anchor="t">
            <a:spAutoFit/>
          </a:bodyPr>
          <a:lstStyle/>
          <a:p>
            <a:pPr marL="302259" lvl="1" algn="just">
              <a:lnSpc>
                <a:spcPct val="150000"/>
              </a:lnSpc>
            </a:pPr>
            <a:r>
              <a:rPr lang="vi-VN" sz="4500" dirty="0" smtClean="0">
                <a:solidFill>
                  <a:srgbClr val="276493"/>
                </a:solidFill>
              </a:rPr>
              <a:t>- </a:t>
            </a:r>
            <a:r>
              <a:rPr lang="vi-VN" sz="4500" dirty="0">
                <a:solidFill>
                  <a:srgbClr val="276493"/>
                </a:solidFill>
              </a:rPr>
              <a:t>Hình ảnh thơ giàu giá trị biểu cảm.</a:t>
            </a:r>
          </a:p>
          <a:p>
            <a:pPr marL="302259" lvl="1" algn="just">
              <a:lnSpc>
                <a:spcPct val="150000"/>
              </a:lnSpc>
            </a:pPr>
            <a:r>
              <a:rPr lang="vi-VN" sz="4500" dirty="0">
                <a:solidFill>
                  <a:srgbClr val="276493"/>
                </a:solidFill>
              </a:rPr>
              <a:t>- Cách gieo vần liền đặc </a:t>
            </a:r>
            <a:r>
              <a:rPr lang="vi-VN" sz="4500" dirty="0" smtClean="0">
                <a:solidFill>
                  <a:srgbClr val="276493"/>
                </a:solidFill>
              </a:rPr>
              <a:t>sắc cùng nhịp </a:t>
            </a:r>
            <a:r>
              <a:rPr lang="vi-VN" sz="4500" dirty="0">
                <a:solidFill>
                  <a:srgbClr val="276493"/>
                </a:solidFill>
              </a:rPr>
              <a:t>thơ 2/3, 1/4. 3/2 linh hoạt theo từng câu.</a:t>
            </a:r>
          </a:p>
          <a:p>
            <a:pPr marL="302259" lvl="1" algn="just">
              <a:lnSpc>
                <a:spcPct val="150000"/>
              </a:lnSpc>
            </a:pPr>
            <a:r>
              <a:rPr lang="vi-VN" sz="4500" dirty="0">
                <a:solidFill>
                  <a:srgbClr val="276493"/>
                </a:solidFill>
              </a:rPr>
              <a:t>- Thể thơ năm chữ góp phần thể hiện một cách hàm súc tình cảm, tấm lòng của người con đối với quê hương, đất nước và người mẹ.</a:t>
            </a:r>
          </a:p>
        </p:txBody>
      </p:sp>
      <p:pic>
        <p:nvPicPr>
          <p:cNvPr id="22" name="Picture 16"/>
          <p:cNvPicPr>
            <a:picLocks noChangeAspect="1"/>
          </p:cNvPicPr>
          <p:nvPr/>
        </p:nvPicPr>
        <p:blipFill>
          <a:blip r:embed="rId16"/>
          <a:srcRect/>
          <a:stretch>
            <a:fillRect/>
          </a:stretch>
        </p:blipFill>
        <p:spPr>
          <a:xfrm rot="1181546">
            <a:off x="1026497" y="959085"/>
            <a:ext cx="1547986" cy="2211409"/>
          </a:xfrm>
          <a:prstGeom prst="rect">
            <a:avLst/>
          </a:prstGeom>
        </p:spPr>
      </p:pic>
    </p:spTree>
    <p:extLst>
      <p:ext uri="{BB962C8B-B14F-4D97-AF65-F5344CB8AC3E}">
        <p14:creationId xmlns:p14="http://schemas.microsoft.com/office/powerpoint/2010/main" val="32550146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rot="173666">
            <a:off x="2126584" y="2250178"/>
            <a:ext cx="14037938" cy="6546190"/>
            <a:chOff x="0" y="0"/>
            <a:chExt cx="16556128" cy="5939618"/>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254856"/>
              <a:ext cx="10284933" cy="5684763"/>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71196" y="0"/>
              <a:ext cx="10284933" cy="5684763"/>
            </a:xfrm>
            <a:prstGeom prst="rect">
              <a:avLst/>
            </a:prstGeom>
          </p:spPr>
        </p:pic>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32174" y="1665386"/>
            <a:ext cx="1489798" cy="138686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02013" y="2037632"/>
            <a:ext cx="750119" cy="642375"/>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57101" y="1646620"/>
            <a:ext cx="3066494" cy="1054107"/>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77395" y="6328210"/>
            <a:ext cx="3975926" cy="4114800"/>
          </a:xfrm>
          <a:prstGeom prst="rect">
            <a:avLst/>
          </a:prstGeom>
        </p:spPr>
      </p:pic>
      <p:pic>
        <p:nvPicPr>
          <p:cNvPr id="18" name="Picture 18"/>
          <p:cNvPicPr>
            <a:picLocks noChangeAspect="1"/>
          </p:cNvPicPr>
          <p:nvPr/>
        </p:nvPicPr>
        <p:blipFill>
          <a:blip r:embed="rId14"/>
          <a:srcRect/>
          <a:stretch>
            <a:fillRect/>
          </a:stretch>
        </p:blipFill>
        <p:spPr>
          <a:xfrm>
            <a:off x="14899093" y="6422564"/>
            <a:ext cx="2881693" cy="3415340"/>
          </a:xfrm>
          <a:prstGeom prst="rect">
            <a:avLst/>
          </a:prstGeom>
        </p:spPr>
      </p:pic>
      <p:sp>
        <p:nvSpPr>
          <p:cNvPr id="19" name="TextBox 19"/>
          <p:cNvSpPr txBox="1"/>
          <p:nvPr/>
        </p:nvSpPr>
        <p:spPr>
          <a:xfrm>
            <a:off x="3276600" y="4396305"/>
            <a:ext cx="11963399" cy="3323987"/>
          </a:xfrm>
          <a:prstGeom prst="rect">
            <a:avLst/>
          </a:prstGeom>
        </p:spPr>
        <p:txBody>
          <a:bodyPr wrap="square" lIns="0" tIns="0" rIns="0" bIns="0" rtlCol="0" anchor="t">
            <a:spAutoFit/>
          </a:bodyPr>
          <a:lstStyle/>
          <a:p>
            <a:pPr algn="just">
              <a:lnSpc>
                <a:spcPct val="150000"/>
              </a:lnSpc>
            </a:pPr>
            <a:r>
              <a:rPr lang="vi-VN" sz="4800" dirty="0" smtClean="0">
                <a:solidFill>
                  <a:srgbClr val="276493"/>
                </a:solidFill>
              </a:rPr>
              <a:t>	Viết </a:t>
            </a:r>
            <a:r>
              <a:rPr lang="vi-VN" sz="4800" dirty="0">
                <a:solidFill>
                  <a:srgbClr val="276493"/>
                </a:solidFill>
              </a:rPr>
              <a:t>đoạn văn (khoảng 5 - 7 câu) nêu cảm nghĩ về tình yêu của người con đối với mẹ trong bài thơ </a:t>
            </a:r>
            <a:r>
              <a:rPr lang="vi-VN" sz="4800" i="1" dirty="0">
                <a:solidFill>
                  <a:srgbClr val="276493"/>
                </a:solidFill>
              </a:rPr>
              <a:t>Gặp lá cơm nếp</a:t>
            </a:r>
            <a:r>
              <a:rPr lang="vi-VN" sz="4800" dirty="0">
                <a:solidFill>
                  <a:srgbClr val="276493"/>
                </a:solidFill>
              </a:rPr>
              <a:t>.</a:t>
            </a:r>
            <a:endParaRPr lang="en-US" sz="4800" dirty="0">
              <a:solidFill>
                <a:srgbClr val="276493"/>
              </a:solidFill>
            </a:endParaRPr>
          </a:p>
        </p:txBody>
      </p:sp>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10277" y="1028700"/>
            <a:ext cx="1267542" cy="1245360"/>
          </a:xfrm>
          <a:prstGeom prst="rect">
            <a:avLst/>
          </a:prstGeom>
        </p:spPr>
      </p:pic>
      <p:sp>
        <p:nvSpPr>
          <p:cNvPr id="21" name="TextBox 19"/>
          <p:cNvSpPr txBox="1"/>
          <p:nvPr/>
        </p:nvSpPr>
        <p:spPr>
          <a:xfrm>
            <a:off x="6483180" y="3302419"/>
            <a:ext cx="5381580" cy="984885"/>
          </a:xfrm>
          <a:prstGeom prst="rect">
            <a:avLst/>
          </a:prstGeom>
        </p:spPr>
        <p:txBody>
          <a:bodyPr lIns="0" tIns="0" rIns="0" bIns="0" rtlCol="0" anchor="t">
            <a:spAutoFit/>
          </a:bodyPr>
          <a:lstStyle/>
          <a:p>
            <a:pPr algn="ctr">
              <a:spcBef>
                <a:spcPct val="0"/>
              </a:spcBef>
            </a:pPr>
            <a:r>
              <a:rPr lang="vi-VN" sz="6400" b="1" dirty="0" smtClean="0">
                <a:solidFill>
                  <a:srgbClr val="FF0000"/>
                </a:solidFill>
                <a:latin typeface="Arial" panose="020B0604020202020204" pitchFamily="34" charset="0"/>
                <a:cs typeface="Arial" panose="020B0604020202020204" pitchFamily="34" charset="0"/>
              </a:rPr>
              <a:t>VẬN DỤNG</a:t>
            </a:r>
            <a:endParaRPr lang="en-US" sz="64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3122617" y="881142"/>
            <a:ext cx="12170686" cy="8359580"/>
            <a:chOff x="0" y="0"/>
            <a:chExt cx="15844609" cy="8011962"/>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5844609" cy="72489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7278" y="6133168"/>
              <a:ext cx="2250053" cy="1878794"/>
            </a:xfrm>
            <a:prstGeom prst="rect">
              <a:avLst/>
            </a:prstGeom>
          </p:spPr>
        </p:pic>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2607" y="924800"/>
            <a:ext cx="3066494" cy="1054107"/>
          </a:xfrm>
          <a:prstGeom prst="rect">
            <a:avLst/>
          </a:prstGeom>
        </p:spPr>
      </p:pic>
      <p:pic>
        <p:nvPicPr>
          <p:cNvPr id="15" name="Picture 15"/>
          <p:cNvPicPr>
            <a:picLocks noChangeAspect="1"/>
          </p:cNvPicPr>
          <p:nvPr/>
        </p:nvPicPr>
        <p:blipFill>
          <a:blip r:embed="rId10"/>
          <a:srcRect/>
          <a:stretch>
            <a:fillRect/>
          </a:stretch>
        </p:blipFill>
        <p:spPr>
          <a:xfrm>
            <a:off x="13209967" y="6118934"/>
            <a:ext cx="4049333" cy="3510266"/>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99101" y="677707"/>
            <a:ext cx="1489798" cy="138686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768940" y="1049953"/>
            <a:ext cx="750119" cy="642375"/>
          </a:xfrm>
          <a:prstGeom prst="rect">
            <a:avLst/>
          </a:prstGeom>
        </p:spPr>
      </p:pic>
      <p:pic>
        <p:nvPicPr>
          <p:cNvPr id="18" name="Picture 18"/>
          <p:cNvPicPr>
            <a:picLocks noChangeAspect="1"/>
          </p:cNvPicPr>
          <p:nvPr/>
        </p:nvPicPr>
        <p:blipFill>
          <a:blip r:embed="rId15"/>
          <a:srcRect/>
          <a:stretch>
            <a:fillRect/>
          </a:stretch>
        </p:blipFill>
        <p:spPr>
          <a:xfrm>
            <a:off x="15555232" y="1028700"/>
            <a:ext cx="1704068" cy="1745524"/>
          </a:xfrm>
          <a:prstGeom prst="rect">
            <a:avLst/>
          </a:prstGeom>
        </p:spPr>
      </p:pic>
      <p:pic>
        <p:nvPicPr>
          <p:cNvPr id="19" name="Picture 19"/>
          <p:cNvPicPr>
            <a:picLocks noChangeAspect="1"/>
          </p:cNvPicPr>
          <p:nvPr/>
        </p:nvPicPr>
        <p:blipFill>
          <a:blip r:embed="rId16"/>
          <a:srcRect/>
          <a:stretch>
            <a:fillRect/>
          </a:stretch>
        </p:blipFill>
        <p:spPr>
          <a:xfrm>
            <a:off x="1156620" y="6231328"/>
            <a:ext cx="3285934" cy="3581400"/>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161317" y="3552298"/>
            <a:ext cx="1363675" cy="1426066"/>
          </a:xfrm>
          <a:prstGeom prst="rect">
            <a:avLst/>
          </a:prstGeom>
        </p:spPr>
      </p:pic>
      <p:sp>
        <p:nvSpPr>
          <p:cNvPr id="21" name="TextBox 21"/>
          <p:cNvSpPr txBox="1"/>
          <p:nvPr/>
        </p:nvSpPr>
        <p:spPr>
          <a:xfrm>
            <a:off x="4461149" y="2257608"/>
            <a:ext cx="9493621" cy="1033232"/>
          </a:xfrm>
          <a:prstGeom prst="rect">
            <a:avLst/>
          </a:prstGeom>
        </p:spPr>
        <p:txBody>
          <a:bodyPr lIns="0" tIns="0" rIns="0" bIns="0" rtlCol="0" anchor="t">
            <a:spAutoFit/>
          </a:bodyPr>
          <a:lstStyle/>
          <a:p>
            <a:pPr algn="ctr">
              <a:lnSpc>
                <a:spcPts val="8799"/>
              </a:lnSpc>
            </a:pPr>
            <a:r>
              <a:rPr lang="vi-VN" sz="6400" b="1" dirty="0" smtClean="0">
                <a:solidFill>
                  <a:srgbClr val="276493"/>
                </a:solidFill>
                <a:latin typeface="Arial" panose="020B0604020202020204" pitchFamily="34" charset="0"/>
                <a:cs typeface="Arial" panose="020B0604020202020204" pitchFamily="34" charset="0"/>
              </a:rPr>
              <a:t>HƯỚNG DẪN VỀ NHÀ</a:t>
            </a:r>
            <a:endParaRPr lang="en-US" sz="6400" b="1" dirty="0">
              <a:solidFill>
                <a:srgbClr val="276493"/>
              </a:solidFill>
              <a:latin typeface="Arial" panose="020B0604020202020204" pitchFamily="34" charset="0"/>
              <a:cs typeface="Arial" panose="020B0604020202020204" pitchFamily="34" charset="0"/>
            </a:endParaRPr>
          </a:p>
        </p:txBody>
      </p:sp>
      <p:sp>
        <p:nvSpPr>
          <p:cNvPr id="22" name="TextBox 21"/>
          <p:cNvSpPr txBox="1"/>
          <p:nvPr/>
        </p:nvSpPr>
        <p:spPr>
          <a:xfrm>
            <a:off x="4048745" y="3317538"/>
            <a:ext cx="10685327" cy="3279424"/>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ü"/>
            </a:pPr>
            <a:r>
              <a:rPr lang="vi-VN" sz="4800" dirty="0" smtClean="0"/>
              <a:t>Hoàn thành bài tập vận dụng.</a:t>
            </a:r>
          </a:p>
          <a:p>
            <a:pPr marL="685800" indent="-685800" algn="just">
              <a:lnSpc>
                <a:spcPct val="150000"/>
              </a:lnSpc>
              <a:buFont typeface="Wingdings" panose="05000000000000000000" pitchFamily="2" charset="2"/>
              <a:buChar char="ü"/>
            </a:pPr>
            <a:r>
              <a:rPr lang="vi-VN" sz="4800" dirty="0"/>
              <a:t>Ôn tập lại văn bản Gặp lá cơm </a:t>
            </a:r>
            <a:r>
              <a:rPr lang="vi-VN" sz="4800" dirty="0" smtClean="0"/>
              <a:t>nếp.</a:t>
            </a:r>
            <a:endParaRPr lang="vi-VN" sz="4800" dirty="0"/>
          </a:p>
          <a:p>
            <a:pPr marL="685800" indent="-685800" algn="just">
              <a:lnSpc>
                <a:spcPct val="150000"/>
              </a:lnSpc>
              <a:buFont typeface="Wingdings" panose="05000000000000000000" pitchFamily="2" charset="2"/>
              <a:buChar char="ü"/>
            </a:pPr>
            <a:r>
              <a:rPr lang="vi-VN" sz="4800" dirty="0" smtClean="0"/>
              <a:t>Soạn </a:t>
            </a:r>
            <a:r>
              <a:rPr lang="vi-VN" sz="4800" dirty="0"/>
              <a:t>bài: </a:t>
            </a:r>
            <a:r>
              <a:rPr lang="vi-VN" sz="4800" b="1" i="1" dirty="0"/>
              <a:t>Trở </a:t>
            </a:r>
            <a:r>
              <a:rPr lang="vi-VN" sz="4800" b="1" i="1" dirty="0" smtClean="0"/>
              <a:t>gió.</a:t>
            </a:r>
            <a:endParaRPr lang="vi-VN" sz="4800" b="1" i="1" dirty="0"/>
          </a:p>
        </p:txBody>
      </p:sp>
    </p:spTree>
    <p:extLst>
      <p:ext uri="{BB962C8B-B14F-4D97-AF65-F5344CB8AC3E}">
        <p14:creationId xmlns:p14="http://schemas.microsoft.com/office/powerpoint/2010/main" val="3766917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67058">
            <a:off x="3397491" y="-2162515"/>
            <a:ext cx="11587595" cy="13376733"/>
          </a:xfrm>
          <a:prstGeom prst="rect">
            <a:avLst/>
          </a:prstGeom>
        </p:spPr>
      </p:pic>
      <p:pic>
        <p:nvPicPr>
          <p:cNvPr id="11" name="Picture 11"/>
          <p:cNvPicPr>
            <a:picLocks noChangeAspect="1"/>
          </p:cNvPicPr>
          <p:nvPr/>
        </p:nvPicPr>
        <p:blipFill>
          <a:blip r:embed="rId10"/>
          <a:srcRect/>
          <a:stretch>
            <a:fillRect/>
          </a:stretch>
        </p:blipFill>
        <p:spPr>
          <a:xfrm>
            <a:off x="14483702" y="6003764"/>
            <a:ext cx="3164240" cy="4283236"/>
          </a:xfrm>
          <a:prstGeom prst="rect">
            <a:avLst/>
          </a:prstGeom>
        </p:spPr>
      </p:pic>
      <p:pic>
        <p:nvPicPr>
          <p:cNvPr id="12" name="Picture 12"/>
          <p:cNvPicPr>
            <a:picLocks noChangeAspect="1"/>
          </p:cNvPicPr>
          <p:nvPr/>
        </p:nvPicPr>
        <p:blipFill>
          <a:blip r:embed="rId11"/>
          <a:srcRect/>
          <a:stretch>
            <a:fillRect/>
          </a:stretch>
        </p:blipFill>
        <p:spPr>
          <a:xfrm rot="880276">
            <a:off x="15578289" y="992560"/>
            <a:ext cx="1794843" cy="2401127"/>
          </a:xfrm>
          <a:prstGeom prst="rect">
            <a:avLst/>
          </a:prstGeom>
        </p:spPr>
      </p:pic>
      <p:pic>
        <p:nvPicPr>
          <p:cNvPr id="13" name="Picture 13"/>
          <p:cNvPicPr>
            <a:picLocks noChangeAspect="1"/>
          </p:cNvPicPr>
          <p:nvPr/>
        </p:nvPicPr>
        <p:blipFill>
          <a:blip r:embed="rId12"/>
          <a:srcRect/>
          <a:stretch>
            <a:fillRect/>
          </a:stretch>
        </p:blipFill>
        <p:spPr>
          <a:xfrm rot="-899334">
            <a:off x="1304272" y="1122886"/>
            <a:ext cx="3422722" cy="2507144"/>
          </a:xfrm>
          <a:prstGeom prst="rect">
            <a:avLst/>
          </a:prstGeom>
        </p:spPr>
      </p:pic>
      <p:pic>
        <p:nvPicPr>
          <p:cNvPr id="14" name="Picture 14"/>
          <p:cNvPicPr>
            <a:picLocks noChangeAspect="1"/>
          </p:cNvPicPr>
          <p:nvPr/>
        </p:nvPicPr>
        <p:blipFill>
          <a:blip r:embed="rId13"/>
          <a:srcRect/>
          <a:stretch>
            <a:fillRect/>
          </a:stretch>
        </p:blipFill>
        <p:spPr>
          <a:xfrm rot="906419">
            <a:off x="1775060" y="7462399"/>
            <a:ext cx="2416647" cy="2475438"/>
          </a:xfrm>
          <a:prstGeom prst="rect">
            <a:avLst/>
          </a:prstGeom>
        </p:spPr>
      </p:pic>
      <p:sp>
        <p:nvSpPr>
          <p:cNvPr id="16" name="TextBox 16"/>
          <p:cNvSpPr txBox="1"/>
          <p:nvPr/>
        </p:nvSpPr>
        <p:spPr>
          <a:xfrm>
            <a:off x="2846851" y="3548050"/>
            <a:ext cx="12688874" cy="3323987"/>
          </a:xfrm>
          <a:prstGeom prst="rect">
            <a:avLst/>
          </a:prstGeom>
        </p:spPr>
        <p:txBody>
          <a:bodyPr wrap="square" lIns="0" tIns="0" rIns="0" bIns="0" rtlCol="0" anchor="t">
            <a:spAutoFit/>
          </a:bodyPr>
          <a:lstStyle/>
          <a:p>
            <a:pPr algn="ctr">
              <a:lnSpc>
                <a:spcPct val="150000"/>
              </a:lnSpc>
            </a:pPr>
            <a:r>
              <a:rPr lang="vi-VN" sz="7200" b="1" dirty="0" smtClean="0">
                <a:solidFill>
                  <a:srgbClr val="276493"/>
                </a:solidFill>
                <a:cs typeface="Arial" panose="020B0604020202020204" pitchFamily="34" charset="0"/>
              </a:rPr>
              <a:t>CẢM ƠN CÁC EM ĐÃ LẮNG NGHE, HẸN GẶP LẠI!</a:t>
            </a:r>
            <a:endParaRPr lang="en-US" sz="7200" b="1" dirty="0">
              <a:solidFill>
                <a:srgbClr val="276493"/>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189530" y="1029692"/>
            <a:ext cx="2014784" cy="219432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88099" y="5234335"/>
            <a:ext cx="4071481" cy="641258"/>
          </a:xfrm>
          <a:prstGeom prst="rect">
            <a:avLst/>
          </a:prstGeom>
        </p:spPr>
      </p:pic>
    </p:spTree>
    <p:extLst>
      <p:ext uri="{BB962C8B-B14F-4D97-AF65-F5344CB8AC3E}">
        <p14:creationId xmlns:p14="http://schemas.microsoft.com/office/powerpoint/2010/main" val="427319097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68109" y="2084390"/>
            <a:ext cx="513109" cy="6494051"/>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021858"/>
              <a:ext cx="684145" cy="636877"/>
            </a:xfrm>
            <a:prstGeom prst="rect">
              <a:avLst/>
            </a:prstGeom>
          </p:spPr>
        </p:pic>
      </p:grpSp>
      <p:sp>
        <p:nvSpPr>
          <p:cNvPr id="27" name="TextBox 27"/>
          <p:cNvSpPr txBox="1"/>
          <p:nvPr/>
        </p:nvSpPr>
        <p:spPr>
          <a:xfrm>
            <a:off x="2362200" y="876300"/>
            <a:ext cx="12989539" cy="962058"/>
          </a:xfrm>
          <a:prstGeom prst="rect">
            <a:avLst/>
          </a:prstGeom>
        </p:spPr>
        <p:txBody>
          <a:bodyPr wrap="square" lIns="0" tIns="0" rIns="0" bIns="0" rtlCol="0" anchor="t">
            <a:spAutoFit/>
          </a:bodyPr>
          <a:lstStyle/>
          <a:p>
            <a:pPr algn="ctr">
              <a:lnSpc>
                <a:spcPts val="8000"/>
              </a:lnSpc>
            </a:pPr>
            <a:r>
              <a:rPr lang="en-US" sz="6600" b="1" dirty="0" err="1" smtClean="0">
                <a:solidFill>
                  <a:srgbClr val="276493"/>
                </a:solidFill>
                <a:latin typeface="Arial" panose="020B0604020202020204" pitchFamily="34" charset="0"/>
                <a:cs typeface="Arial" panose="020B0604020202020204" pitchFamily="34" charset="0"/>
              </a:rPr>
              <a:t>Đáp</a:t>
            </a:r>
            <a:r>
              <a:rPr lang="en-US" sz="6600" b="1" dirty="0" smtClean="0">
                <a:solidFill>
                  <a:srgbClr val="276493"/>
                </a:solidFill>
                <a:latin typeface="Arial" panose="020B0604020202020204" pitchFamily="34" charset="0"/>
                <a:cs typeface="Arial" panose="020B0604020202020204" pitchFamily="34" charset="0"/>
              </a:rPr>
              <a:t> </a:t>
            </a:r>
            <a:r>
              <a:rPr lang="en-US" sz="6600" b="1" dirty="0" err="1" smtClean="0">
                <a:solidFill>
                  <a:srgbClr val="276493"/>
                </a:solidFill>
                <a:latin typeface="Arial" panose="020B0604020202020204" pitchFamily="34" charset="0"/>
                <a:cs typeface="Arial" panose="020B0604020202020204" pitchFamily="34" charset="0"/>
              </a:rPr>
              <a:t>án</a:t>
            </a:r>
            <a:endParaRPr lang="en-US" sz="6600" b="1" dirty="0">
              <a:solidFill>
                <a:srgbClr val="276493"/>
              </a:solidFill>
              <a:latin typeface="Arial" panose="020B0604020202020204" pitchFamily="34" charset="0"/>
              <a:cs typeface="Arial" panose="020B0604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3738643402"/>
              </p:ext>
            </p:extLst>
          </p:nvPr>
        </p:nvGraphicFramePr>
        <p:xfrm>
          <a:off x="504184" y="2562048"/>
          <a:ext cx="16705569" cy="6759258"/>
        </p:xfrm>
        <a:graphic>
          <a:graphicData uri="http://schemas.openxmlformats.org/drawingml/2006/table">
            <a:tbl>
              <a:tblPr firstRow="1" bandRow="1">
                <a:tableStyleId>{5C22544A-7EE6-4342-B048-85BDC9FD1C3A}</a:tableStyleId>
              </a:tblPr>
              <a:tblGrid>
                <a:gridCol w="11735320">
                  <a:extLst>
                    <a:ext uri="{9D8B030D-6E8A-4147-A177-3AD203B41FA5}">
                      <a16:colId xmlns:a16="http://schemas.microsoft.com/office/drawing/2014/main" xmlns="" val="20000"/>
                    </a:ext>
                  </a:extLst>
                </a:gridCol>
                <a:gridCol w="4970249">
                  <a:extLst>
                    <a:ext uri="{9D8B030D-6E8A-4147-A177-3AD203B41FA5}">
                      <a16:colId xmlns:a16="http://schemas.microsoft.com/office/drawing/2014/main" xmlns="" val="20001"/>
                    </a:ext>
                  </a:extLst>
                </a:gridCol>
              </a:tblGrid>
              <a:tr h="652844">
                <a:tc>
                  <a:txBody>
                    <a:bodyPr/>
                    <a:lstStyle/>
                    <a:p>
                      <a:pPr marL="88900" algn="ctr">
                        <a:lnSpc>
                          <a:spcPct val="119000"/>
                        </a:lnSpc>
                        <a:spcAft>
                          <a:spcPts val="0"/>
                        </a:spcAft>
                      </a:pP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Tên</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bài</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thơ</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tác</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giả</a:t>
                      </a:r>
                      <a:endParaRPr lang="en-US" sz="4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101600" algn="ctr">
                        <a:lnSpc>
                          <a:spcPct val="119000"/>
                        </a:lnSpc>
                        <a:spcAft>
                          <a:spcPts val="0"/>
                        </a:spcAft>
                      </a:pP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Thể</a:t>
                      </a:r>
                      <a:r>
                        <a:rPr lang="en-US" sz="4800" b="1" dirty="0">
                          <a:solidFill>
                            <a:srgbClr val="0070C0"/>
                          </a:solidFill>
                          <a:effectLst/>
                          <a:latin typeface="Times New Roman" panose="02020603050405020304" pitchFamily="18" charset="0"/>
                          <a:ea typeface="Times New Roman"/>
                          <a:cs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a:cs typeface="Times New Roman" panose="02020603050405020304" pitchFamily="18" charset="0"/>
                        </a:rPr>
                        <a:t>thơ</a:t>
                      </a:r>
                      <a:endParaRPr lang="en-US" sz="4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1/ Chuyện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cổ tích về loài người</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(Xuân Quỳnh)</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Năm</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chữ</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67322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2/ Chuyện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cổ nước mình</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(Lâm Thị Mỹ Dạ)</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Lục</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bát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3/ Bắt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nạt</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(Nguyễn Thế Hoàng Linh)</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Năm</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chữ</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630936">
                <a:tc>
                  <a:txBody>
                    <a:bodyPr/>
                    <a:lstStyle/>
                    <a:p>
                      <a:pPr>
                        <a:lnSpc>
                          <a:spcPct val="115000"/>
                        </a:lnSpc>
                        <a:spcAft>
                          <a:spcPts val="0"/>
                        </a:spcAft>
                        <a:tabLst>
                          <a:tab pos="152400" algn="l"/>
                        </a:tabLst>
                      </a:pPr>
                      <a:r>
                        <a:rPr lang="de-DE" sz="4800" i="1" dirty="0" smtClean="0">
                          <a:solidFill>
                            <a:srgbClr val="0D0D0D"/>
                          </a:solidFill>
                          <a:effectLst/>
                          <a:latin typeface="Times New Roman" panose="02020603050405020304" pitchFamily="18" charset="0"/>
                          <a:ea typeface="Times New Roman"/>
                          <a:cs typeface="Times New Roman" panose="02020603050405020304" pitchFamily="18" charset="0"/>
                        </a:rPr>
                        <a:t>4/ Mây </a:t>
                      </a:r>
                      <a:r>
                        <a:rPr lang="de-DE" sz="4800" i="1" dirty="0">
                          <a:solidFill>
                            <a:srgbClr val="0D0D0D"/>
                          </a:solidFill>
                          <a:effectLst/>
                          <a:latin typeface="Times New Roman" panose="02020603050405020304" pitchFamily="18" charset="0"/>
                          <a:ea typeface="Times New Roman"/>
                          <a:cs typeface="Times New Roman" panose="02020603050405020304" pitchFamily="18" charset="0"/>
                        </a:rPr>
                        <a:t>và sóng</a:t>
                      </a:r>
                      <a:r>
                        <a:rPr lang="de-DE" sz="4800" dirty="0">
                          <a:solidFill>
                            <a:srgbClr val="0D0D0D"/>
                          </a:solidFill>
                          <a:effectLst/>
                          <a:latin typeface="Times New Roman" panose="02020603050405020304" pitchFamily="18" charset="0"/>
                          <a:ea typeface="Times New Roman"/>
                          <a:cs typeface="Times New Roman" panose="02020603050405020304" pitchFamily="18" charset="0"/>
                        </a:rPr>
                        <a:t> (Ta-go)</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Tự</a:t>
                      </a:r>
                      <a:r>
                        <a:rPr lang="en-US" sz="4800" dirty="0" smtClean="0">
                          <a:effectLst/>
                          <a:latin typeface="Times New Roman" panose="02020603050405020304" pitchFamily="18" charset="0"/>
                          <a:ea typeface="Times New Roman"/>
                          <a:cs typeface="Times New Roman" panose="02020603050405020304" pitchFamily="18" charset="0"/>
                        </a:rPr>
                        <a:t> do</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5/ </a:t>
                      </a:r>
                      <a:r>
                        <a:rPr lang="en-US" sz="4800" i="1" dirty="0" err="1" smtClean="0">
                          <a:effectLst/>
                          <a:latin typeface="Times New Roman" panose="02020603050405020304" pitchFamily="18" charset="0"/>
                          <a:ea typeface="Times New Roman"/>
                          <a:cs typeface="Times New Roman" panose="02020603050405020304" pitchFamily="18" charset="0"/>
                        </a:rPr>
                        <a:t>Hạt</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gạo</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làng</a:t>
                      </a:r>
                      <a:r>
                        <a:rPr lang="en-US" sz="4800" i="1" baseline="0" dirty="0" smtClean="0">
                          <a:effectLst/>
                          <a:latin typeface="Times New Roman" panose="02020603050405020304" pitchFamily="18" charset="0"/>
                          <a:ea typeface="Times New Roman"/>
                          <a:cs typeface="Times New Roman" panose="02020603050405020304" pitchFamily="18" charset="0"/>
                        </a:rPr>
                        <a:t> ta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Trần</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Đăng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Khoa</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Bốn</a:t>
                      </a:r>
                      <a:r>
                        <a:rPr lang="en-US" sz="4800" dirty="0" smtClean="0">
                          <a:effectLst/>
                          <a:latin typeface="Times New Roman" panose="02020603050405020304" pitchFamily="18" charset="0"/>
                          <a:ea typeface="Times New Roman"/>
                          <a:cs typeface="Times New Roman" panose="02020603050405020304" pitchFamily="18" charset="0"/>
                        </a:rPr>
                        <a:t> </a:t>
                      </a:r>
                      <a:r>
                        <a:rPr lang="en-US" sz="4800" dirty="0" err="1" smtClean="0">
                          <a:effectLst/>
                          <a:latin typeface="Times New Roman" panose="02020603050405020304" pitchFamily="18" charset="0"/>
                          <a:ea typeface="Times New Roman"/>
                          <a:cs typeface="Times New Roman" panose="02020603050405020304" pitchFamily="18" charset="0"/>
                        </a:rPr>
                        <a:t>chữ</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6/ </a:t>
                      </a:r>
                      <a:r>
                        <a:rPr lang="en-US" sz="4800" i="1" dirty="0" err="1" smtClean="0">
                          <a:effectLst/>
                          <a:latin typeface="Times New Roman" panose="02020603050405020304" pitchFamily="18" charset="0"/>
                          <a:ea typeface="Times New Roman"/>
                          <a:cs typeface="Times New Roman" panose="02020603050405020304" pitchFamily="18" charset="0"/>
                        </a:rPr>
                        <a:t>Đồng</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dao</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mùa</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xuân</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Nguyễn</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Khoa</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Điềm</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Bốn</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chữ</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630936">
                <a:tc>
                  <a:txBody>
                    <a:bodyPr/>
                    <a:lstStyle/>
                    <a:p>
                      <a:pPr>
                        <a:lnSpc>
                          <a:spcPct val="115000"/>
                        </a:lnSpc>
                        <a:spcAft>
                          <a:spcPts val="0"/>
                        </a:spcAft>
                        <a:tabLst>
                          <a:tab pos="152400" algn="l"/>
                        </a:tabLst>
                      </a:pPr>
                      <a:r>
                        <a:rPr lang="en-US" sz="4800" dirty="0" smtClean="0">
                          <a:effectLst/>
                          <a:latin typeface="Times New Roman" panose="02020603050405020304" pitchFamily="18" charset="0"/>
                          <a:ea typeface="Times New Roman"/>
                          <a:cs typeface="Times New Roman" panose="02020603050405020304" pitchFamily="18" charset="0"/>
                        </a:rPr>
                        <a:t>7/ </a:t>
                      </a:r>
                      <a:r>
                        <a:rPr lang="en-US" sz="4800" i="1" dirty="0" err="1" smtClean="0">
                          <a:effectLst/>
                          <a:latin typeface="Times New Roman" panose="02020603050405020304" pitchFamily="18" charset="0"/>
                          <a:ea typeface="Times New Roman"/>
                          <a:cs typeface="Times New Roman" panose="02020603050405020304" pitchFamily="18" charset="0"/>
                        </a:rPr>
                        <a:t>Những</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cánh</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i="1" baseline="0" dirty="0" err="1" smtClean="0">
                          <a:effectLst/>
                          <a:latin typeface="Times New Roman" panose="02020603050405020304" pitchFamily="18" charset="0"/>
                          <a:ea typeface="Times New Roman"/>
                          <a:cs typeface="Times New Roman" panose="02020603050405020304" pitchFamily="18" charset="0"/>
                        </a:rPr>
                        <a:t>buồm</a:t>
                      </a:r>
                      <a:r>
                        <a:rPr lang="en-US" sz="4800" i="1"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smtClean="0">
                          <a:effectLst/>
                          <a:latin typeface="Times New Roman" panose="02020603050405020304" pitchFamily="18" charset="0"/>
                          <a:ea typeface="Times New Roman"/>
                          <a:cs typeface="Times New Roman" panose="02020603050405020304" pitchFamily="18" charset="0"/>
                        </a:rPr>
                        <a:t>(</a:t>
                      </a:r>
                      <a:r>
                        <a:rPr lang="en-US" sz="4800" baseline="0" dirty="0" err="1" smtClean="0">
                          <a:effectLst/>
                          <a:latin typeface="Times New Roman" panose="02020603050405020304" pitchFamily="18" charset="0"/>
                          <a:ea typeface="Times New Roman"/>
                          <a:cs typeface="Times New Roman" panose="02020603050405020304" pitchFamily="18" charset="0"/>
                        </a:rPr>
                        <a:t>Hoàng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Trung</a:t>
                      </a:r>
                      <a:r>
                        <a:rPr lang="en-US" sz="4800" baseline="0" dirty="0" smtClean="0">
                          <a:effectLst/>
                          <a:latin typeface="Times New Roman" panose="02020603050405020304" pitchFamily="18" charset="0"/>
                          <a:ea typeface="Times New Roman"/>
                          <a:cs typeface="Times New Roman" panose="02020603050405020304" pitchFamily="18" charset="0"/>
                        </a:rPr>
                        <a:t> </a:t>
                      </a:r>
                      <a:r>
                        <a:rPr lang="en-US" sz="4800" baseline="0" dirty="0" err="1" smtClean="0">
                          <a:effectLst/>
                          <a:latin typeface="Times New Roman" panose="02020603050405020304" pitchFamily="18" charset="0"/>
                          <a:ea typeface="Times New Roman"/>
                          <a:cs typeface="Times New Roman" panose="02020603050405020304" pitchFamily="18" charset="0"/>
                        </a:rPr>
                        <a:t>Thông</a:t>
                      </a:r>
                      <a:r>
                        <a:rPr lang="en-US" sz="4800" baseline="0" dirty="0" smtClean="0">
                          <a:effectLst/>
                          <a:latin typeface="Times New Roman" panose="02020603050405020304" pitchFamily="18" charset="0"/>
                          <a:ea typeface="Times New Roman"/>
                          <a:cs typeface="Times New Roman" panose="02020603050405020304" pitchFamily="18" charset="0"/>
                        </a:rPr>
                        <a:t>)</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Aft>
                          <a:spcPts val="0"/>
                        </a:spcAft>
                        <a:tabLst>
                          <a:tab pos="152400" algn="l"/>
                        </a:tabLst>
                      </a:pPr>
                      <a:r>
                        <a:rPr lang="en-US" sz="4800" dirty="0" err="1" smtClean="0">
                          <a:effectLst/>
                          <a:latin typeface="Times New Roman" panose="02020603050405020304" pitchFamily="18" charset="0"/>
                          <a:ea typeface="Times New Roman"/>
                          <a:cs typeface="Times New Roman" panose="02020603050405020304" pitchFamily="18" charset="0"/>
                        </a:rPr>
                        <a:t>Tự</a:t>
                      </a:r>
                      <a:r>
                        <a:rPr lang="en-US" sz="4800" dirty="0" smtClean="0">
                          <a:effectLst/>
                          <a:latin typeface="Times New Roman" panose="02020603050405020304" pitchFamily="18" charset="0"/>
                          <a:ea typeface="Times New Roman"/>
                          <a:cs typeface="Times New Roman" panose="02020603050405020304" pitchFamily="18" charset="0"/>
                        </a:rPr>
                        <a:t> do</a:t>
                      </a:r>
                      <a:endParaRPr lang="en-US" sz="4800" dirty="0">
                        <a:effectLst/>
                        <a:latin typeface="Times New Roman" panose="02020603050405020304" pitchFamily="18" charset="0"/>
                        <a:ea typeface="Times New Roman"/>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298795919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1" y="-91227"/>
            <a:ext cx="8153400" cy="66579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1440"/>
            <a:ext cx="7620000" cy="4286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85719"/>
            <a:ext cx="5230943" cy="57959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95562"/>
            <a:ext cx="5334000" cy="5638800"/>
          </a:xfrm>
          <a:prstGeom prst="rect">
            <a:avLst/>
          </a:prstGeom>
        </p:spPr>
      </p:pic>
      <p:pic>
        <p:nvPicPr>
          <p:cNvPr id="8" name="Picture 7"/>
          <p:cNvPicPr>
            <a:picLocks noChangeAspect="1"/>
          </p:cNvPicPr>
          <p:nvPr/>
        </p:nvPicPr>
        <p:blipFill>
          <a:blip r:embed="rId6"/>
          <a:stretch>
            <a:fillRect/>
          </a:stretch>
        </p:blipFill>
        <p:spPr>
          <a:xfrm>
            <a:off x="12877800" y="4267200"/>
            <a:ext cx="5714999" cy="6019800"/>
          </a:xfrm>
          <a:prstGeom prst="rect">
            <a:avLst/>
          </a:prstGeom>
        </p:spPr>
      </p:pic>
      <p:pic>
        <p:nvPicPr>
          <p:cNvPr id="9" name="Picture 8"/>
          <p:cNvPicPr>
            <a:picLocks noChangeAspect="1"/>
          </p:cNvPicPr>
          <p:nvPr/>
        </p:nvPicPr>
        <p:blipFill>
          <a:blip r:embed="rId7"/>
          <a:stretch>
            <a:fillRect/>
          </a:stretch>
        </p:blipFill>
        <p:spPr>
          <a:xfrm>
            <a:off x="7391400" y="4902877"/>
            <a:ext cx="6221542" cy="5879423"/>
          </a:xfrm>
          <a:prstGeom prst="rect">
            <a:avLst/>
          </a:prstGeom>
        </p:spPr>
      </p:pic>
    </p:spTree>
    <p:extLst>
      <p:ext uri="{BB962C8B-B14F-4D97-AF65-F5344CB8AC3E}">
        <p14:creationId xmlns:p14="http://schemas.microsoft.com/office/powerpoint/2010/main" val="10475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800100"/>
            <a:ext cx="14401800" cy="8180223"/>
          </a:xfrm>
          <a:prstGeom prst="rect">
            <a:avLst/>
          </a:prstGeom>
        </p:spPr>
      </p:pic>
    </p:spTree>
    <p:extLst>
      <p:ext uri="{BB962C8B-B14F-4D97-AF65-F5344CB8AC3E}">
        <p14:creationId xmlns:p14="http://schemas.microsoft.com/office/powerpoint/2010/main" val="202517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5433873" y="-3734410"/>
            <a:ext cx="6801587" cy="1522143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54260" y="7277101"/>
            <a:ext cx="3657382" cy="3670724"/>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5081088" y="-4174815"/>
            <a:ext cx="7507155" cy="16387535"/>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47266" y="7581899"/>
            <a:ext cx="3975926" cy="307320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50160" y="-266700"/>
            <a:ext cx="2038121" cy="2109311"/>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45379" y="265375"/>
            <a:ext cx="1833877" cy="1407084"/>
          </a:xfrm>
          <a:prstGeom prst="rect">
            <a:avLst/>
          </a:prstGeom>
        </p:spPr>
      </p:pic>
      <p:sp>
        <p:nvSpPr>
          <p:cNvPr id="20" name="TextBox 20"/>
          <p:cNvSpPr txBox="1"/>
          <p:nvPr/>
        </p:nvSpPr>
        <p:spPr>
          <a:xfrm>
            <a:off x="3442088" y="4265247"/>
            <a:ext cx="10835906" cy="1477328"/>
          </a:xfrm>
          <a:prstGeom prst="rect">
            <a:avLst/>
          </a:prstGeom>
        </p:spPr>
        <p:txBody>
          <a:bodyPr wrap="square" lIns="0" tIns="0" rIns="0" bIns="0" rtlCol="0" anchor="t">
            <a:spAutoFit/>
          </a:bodyPr>
          <a:lstStyle/>
          <a:p>
            <a:pPr algn="ctr"/>
            <a:r>
              <a:rPr lang="vi-VN" sz="9600" b="1" dirty="0" smtClean="0">
                <a:solidFill>
                  <a:srgbClr val="276493"/>
                </a:solidFill>
              </a:rPr>
              <a:t>GẶP LÁ CƠM NẾP</a:t>
            </a:r>
            <a:endParaRPr lang="en-US" sz="9600" b="1" dirty="0">
              <a:solidFill>
                <a:srgbClr val="276493"/>
              </a:solidFill>
            </a:endParaRPr>
          </a:p>
        </p:txBody>
      </p:sp>
      <p:sp>
        <p:nvSpPr>
          <p:cNvPr id="21" name="TextBox 21"/>
          <p:cNvSpPr txBox="1"/>
          <p:nvPr/>
        </p:nvSpPr>
        <p:spPr>
          <a:xfrm>
            <a:off x="1452442" y="818544"/>
            <a:ext cx="16459200" cy="3323987"/>
          </a:xfrm>
          <a:prstGeom prst="rect">
            <a:avLst/>
          </a:prstGeom>
        </p:spPr>
        <p:txBody>
          <a:bodyPr wrap="square" lIns="0" tIns="0" rIns="0" bIns="0" rtlCol="0" anchor="t">
            <a:spAutoFit/>
          </a:bodyPr>
          <a:lstStyle/>
          <a:p>
            <a:pPr algn="ctr">
              <a:lnSpc>
                <a:spcPct val="150000"/>
              </a:lnSpc>
              <a:spcBef>
                <a:spcPct val="0"/>
              </a:spcBef>
            </a:pPr>
            <a:r>
              <a:rPr lang="en-US" sz="7200" b="1" dirty="0" smtClean="0">
                <a:solidFill>
                  <a:srgbClr val="C00000"/>
                </a:solidFill>
                <a:latin typeface="Arial" panose="020B0604020202020204" pitchFamily="34" charset="0"/>
                <a:cs typeface="Arial" panose="020B0604020202020204" pitchFamily="34" charset="0"/>
              </a:rPr>
              <a:t>Bài 2: </a:t>
            </a:r>
            <a:r>
              <a:rPr lang="en-US" sz="7200" b="1" dirty="0" err="1" smtClean="0">
                <a:solidFill>
                  <a:srgbClr val="C00000"/>
                </a:solidFill>
                <a:latin typeface="Arial" panose="020B0604020202020204" pitchFamily="34" charset="0"/>
                <a:cs typeface="Arial" panose="020B0604020202020204" pitchFamily="34" charset="0"/>
              </a:rPr>
              <a:t>Khúc</a:t>
            </a:r>
            <a:r>
              <a:rPr lang="en-US" sz="7200" b="1" dirty="0" smtClean="0">
                <a:solidFill>
                  <a:srgbClr val="C00000"/>
                </a:solidFill>
                <a:latin typeface="Arial" panose="020B0604020202020204" pitchFamily="34" charset="0"/>
                <a:cs typeface="Arial" panose="020B0604020202020204" pitchFamily="34" charset="0"/>
              </a:rPr>
              <a:t> </a:t>
            </a:r>
            <a:r>
              <a:rPr lang="en-US" sz="7200" b="1" dirty="0" err="1" smtClean="0">
                <a:solidFill>
                  <a:srgbClr val="C00000"/>
                </a:solidFill>
                <a:latin typeface="Arial" panose="020B0604020202020204" pitchFamily="34" charset="0"/>
                <a:cs typeface="Arial" panose="020B0604020202020204" pitchFamily="34" charset="0"/>
              </a:rPr>
              <a:t>nhạc</a:t>
            </a:r>
            <a:r>
              <a:rPr lang="en-US" sz="7200" b="1" dirty="0" smtClean="0">
                <a:solidFill>
                  <a:srgbClr val="C00000"/>
                </a:solidFill>
                <a:latin typeface="Arial" panose="020B0604020202020204" pitchFamily="34" charset="0"/>
                <a:cs typeface="Arial" panose="020B0604020202020204" pitchFamily="34" charset="0"/>
              </a:rPr>
              <a:t> </a:t>
            </a:r>
            <a:r>
              <a:rPr lang="en-US" sz="7200" b="1" dirty="0" err="1" smtClean="0">
                <a:solidFill>
                  <a:srgbClr val="C00000"/>
                </a:solidFill>
                <a:latin typeface="Arial" panose="020B0604020202020204" pitchFamily="34" charset="0"/>
                <a:cs typeface="Arial" panose="020B0604020202020204" pitchFamily="34" charset="0"/>
              </a:rPr>
              <a:t>tâm</a:t>
            </a:r>
            <a:r>
              <a:rPr lang="en-US" sz="7200" b="1" dirty="0" smtClean="0">
                <a:solidFill>
                  <a:srgbClr val="C00000"/>
                </a:solidFill>
                <a:latin typeface="Arial" panose="020B0604020202020204" pitchFamily="34" charset="0"/>
                <a:cs typeface="Arial" panose="020B0604020202020204" pitchFamily="34" charset="0"/>
              </a:rPr>
              <a:t> </a:t>
            </a:r>
            <a:r>
              <a:rPr lang="en-US" sz="7200" b="1" dirty="0" err="1" smtClean="0">
                <a:solidFill>
                  <a:srgbClr val="C00000"/>
                </a:solidFill>
                <a:latin typeface="Arial" panose="020B0604020202020204" pitchFamily="34" charset="0"/>
                <a:cs typeface="Arial" panose="020B0604020202020204" pitchFamily="34" charset="0"/>
              </a:rPr>
              <a:t>hồn</a:t>
            </a:r>
            <a:endParaRPr lang="en-US" sz="7200" b="1" dirty="0" smtClean="0">
              <a:solidFill>
                <a:srgbClr val="C00000"/>
              </a:solidFill>
              <a:latin typeface="Arial" panose="020B0604020202020204" pitchFamily="34" charset="0"/>
              <a:cs typeface="Arial" panose="020B0604020202020204" pitchFamily="34" charset="0"/>
            </a:endParaRPr>
          </a:p>
          <a:p>
            <a:pPr>
              <a:lnSpc>
                <a:spcPct val="150000"/>
              </a:lnSpc>
              <a:spcBef>
                <a:spcPct val="0"/>
              </a:spcBef>
            </a:pPr>
            <a:r>
              <a:rPr lang="en-US" sz="7200" b="1" dirty="0" err="1" smtClean="0">
                <a:solidFill>
                  <a:schemeClr val="accent1">
                    <a:lumMod val="75000"/>
                  </a:schemeClr>
                </a:solidFill>
                <a:latin typeface="Arial" panose="020B0604020202020204" pitchFamily="34" charset="0"/>
                <a:cs typeface="Arial" panose="020B0604020202020204" pitchFamily="34" charset="0"/>
              </a:rPr>
              <a:t>Đọc</a:t>
            </a:r>
            <a:r>
              <a:rPr lang="en-US" sz="7200" b="1" dirty="0" smtClean="0">
                <a:solidFill>
                  <a:schemeClr val="accent1">
                    <a:lumMod val="75000"/>
                  </a:schemeClr>
                </a:solidFill>
                <a:latin typeface="Arial" panose="020B0604020202020204" pitchFamily="34" charset="0"/>
                <a:cs typeface="Arial" panose="020B0604020202020204" pitchFamily="34" charset="0"/>
              </a:rPr>
              <a:t> </a:t>
            </a:r>
            <a:r>
              <a:rPr lang="en-US" sz="7200" b="1" dirty="0" err="1" smtClean="0">
                <a:solidFill>
                  <a:schemeClr val="accent1">
                    <a:lumMod val="75000"/>
                  </a:schemeClr>
                </a:solidFill>
                <a:latin typeface="Arial" panose="020B0604020202020204" pitchFamily="34" charset="0"/>
                <a:cs typeface="Arial" panose="020B0604020202020204" pitchFamily="34" charset="0"/>
              </a:rPr>
              <a:t>văn</a:t>
            </a:r>
            <a:r>
              <a:rPr lang="en-US" sz="7200" b="1" dirty="0" smtClean="0">
                <a:solidFill>
                  <a:schemeClr val="accent1">
                    <a:lumMod val="75000"/>
                  </a:schemeClr>
                </a:solidFill>
                <a:latin typeface="Arial" panose="020B0604020202020204" pitchFamily="34" charset="0"/>
                <a:cs typeface="Arial" panose="020B0604020202020204" pitchFamily="34" charset="0"/>
              </a:rPr>
              <a:t> </a:t>
            </a:r>
            <a:r>
              <a:rPr lang="en-US" sz="7200" b="1" dirty="0" err="1" smtClean="0">
                <a:solidFill>
                  <a:schemeClr val="accent1">
                    <a:lumMod val="75000"/>
                  </a:schemeClr>
                </a:solidFill>
                <a:latin typeface="Arial" panose="020B0604020202020204" pitchFamily="34" charset="0"/>
                <a:cs typeface="Arial" panose="020B0604020202020204" pitchFamily="34" charset="0"/>
              </a:rPr>
              <a:t>bản</a:t>
            </a:r>
            <a:r>
              <a:rPr lang="en-US" sz="7200" b="1" dirty="0" smtClean="0">
                <a:solidFill>
                  <a:schemeClr val="accent1">
                    <a:lumMod val="75000"/>
                  </a:schemeClr>
                </a:solidFill>
                <a:latin typeface="Arial" panose="020B0604020202020204" pitchFamily="34" charset="0"/>
                <a:cs typeface="Arial" panose="020B0604020202020204" pitchFamily="34" charset="0"/>
              </a:rPr>
              <a:t> 2:</a:t>
            </a:r>
            <a:endParaRPr lang="en-US" sz="7200" b="1" dirty="0">
              <a:solidFill>
                <a:schemeClr val="accent1">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10591800" y="5869544"/>
            <a:ext cx="5147178" cy="1077218"/>
          </a:xfrm>
          <a:prstGeom prst="rect">
            <a:avLst/>
          </a:prstGeom>
          <a:noFill/>
        </p:spPr>
        <p:txBody>
          <a:bodyPr wrap="square" rtlCol="0">
            <a:spAutoFit/>
          </a:bodyPr>
          <a:lstStyle/>
          <a:p>
            <a:r>
              <a:rPr lang="vi-VN" sz="6400" i="1" dirty="0" smtClean="0"/>
              <a:t>(Thanh Thảo)</a:t>
            </a:r>
            <a:endParaRPr lang="en-US" sz="6400" i="1"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72880"/>
            <a:ext cx="6934200" cy="92664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52959"/>
            <a:ext cx="5540685" cy="9386341"/>
          </a:xfrm>
          <a:prstGeom prst="rect">
            <a:avLst/>
          </a:prstGeom>
        </p:spPr>
      </p:pic>
      <p:pic>
        <p:nvPicPr>
          <p:cNvPr id="7" name="Picture 6" descr="Tổng hợp cách nấu 33 món xôi đặc biệt mềm dẻo, thơm ngon ~ Ẩm Thực Thông  Thá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36886" y="366011"/>
            <a:ext cx="4898714" cy="4929889"/>
          </a:xfrm>
          <a:prstGeom prst="rect">
            <a:avLst/>
          </a:prstGeom>
          <a:noFill/>
          <a:ln>
            <a:noFill/>
          </a:ln>
        </p:spPr>
      </p:pic>
      <p:pic>
        <p:nvPicPr>
          <p:cNvPr id="8" name="Picture 7" descr="Bật mí 2 công thức nấu xôi lạc ngon nhất ~ Ẩm Thực Thông Thá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39383" y="5295900"/>
            <a:ext cx="4898715" cy="4800600"/>
          </a:xfrm>
          <a:prstGeom prst="rect">
            <a:avLst/>
          </a:prstGeom>
          <a:noFill/>
          <a:ln>
            <a:noFill/>
          </a:ln>
        </p:spPr>
      </p:pic>
    </p:spTree>
    <p:extLst>
      <p:ext uri="{BB962C8B-B14F-4D97-AF65-F5344CB8AC3E}">
        <p14:creationId xmlns:p14="http://schemas.microsoft.com/office/powerpoint/2010/main" val="2953795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2113</Words>
  <Application>Microsoft Office PowerPoint</Application>
  <PresentationFormat>Custom</PresentationFormat>
  <Paragraphs>260</Paragraphs>
  <Slides>45</Slides>
  <Notes>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Calibri</vt:lpstr>
      <vt:lpstr>Wingdings</vt:lpstr>
      <vt:lpstr>Arial</vt:lpstr>
      <vt:lpstr>Times New Roman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70</cp:revision>
  <dcterms:created xsi:type="dcterms:W3CDTF">2006-08-16T00:00:00Z</dcterms:created>
  <dcterms:modified xsi:type="dcterms:W3CDTF">2024-10-02T10:16:28Z</dcterms:modified>
  <dc:identifier>DAEswOIwa4E</dc:identifier>
</cp:coreProperties>
</file>