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4.wav" ContentType="audio/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700" r:id="rId2"/>
    <p:sldMasterId id="2147483709" r:id="rId3"/>
    <p:sldMasterId id="2147483752" r:id="rId4"/>
    <p:sldMasterId id="2147483885" r:id="rId5"/>
    <p:sldMasterId id="2147483921" r:id="rId6"/>
    <p:sldMasterId id="2147483933" r:id="rId7"/>
    <p:sldMasterId id="2147483964" r:id="rId8"/>
    <p:sldMasterId id="2147483970" r:id="rId9"/>
    <p:sldMasterId id="2147483983" r:id="rId10"/>
    <p:sldMasterId id="2147483996" r:id="rId11"/>
  </p:sldMasterIdLst>
  <p:notesMasterIdLst>
    <p:notesMasterId r:id="rId59"/>
  </p:notesMasterIdLst>
  <p:sldIdLst>
    <p:sldId id="730" r:id="rId12"/>
    <p:sldId id="640" r:id="rId13"/>
    <p:sldId id="757" r:id="rId14"/>
    <p:sldId id="669" r:id="rId15"/>
    <p:sldId id="677" r:id="rId16"/>
    <p:sldId id="664" r:id="rId17"/>
    <p:sldId id="672" r:id="rId18"/>
    <p:sldId id="322" r:id="rId19"/>
    <p:sldId id="702" r:id="rId20"/>
    <p:sldId id="703" r:id="rId21"/>
    <p:sldId id="649" r:id="rId22"/>
    <p:sldId id="704" r:id="rId23"/>
    <p:sldId id="754" r:id="rId24"/>
    <p:sldId id="755" r:id="rId25"/>
    <p:sldId id="705" r:id="rId26"/>
    <p:sldId id="707" r:id="rId27"/>
    <p:sldId id="708" r:id="rId28"/>
    <p:sldId id="267" r:id="rId29"/>
    <p:sldId id="756" r:id="rId30"/>
    <p:sldId id="726" r:id="rId31"/>
    <p:sldId id="727" r:id="rId32"/>
    <p:sldId id="716" r:id="rId33"/>
    <p:sldId id="718" r:id="rId34"/>
    <p:sldId id="715" r:id="rId35"/>
    <p:sldId id="710" r:id="rId36"/>
    <p:sldId id="719" r:id="rId37"/>
    <p:sldId id="717" r:id="rId38"/>
    <p:sldId id="722" r:id="rId39"/>
    <p:sldId id="723" r:id="rId40"/>
    <p:sldId id="724" r:id="rId41"/>
    <p:sldId id="728" r:id="rId42"/>
    <p:sldId id="729" r:id="rId43"/>
    <p:sldId id="731" r:id="rId44"/>
    <p:sldId id="732" r:id="rId45"/>
    <p:sldId id="733" r:id="rId46"/>
    <p:sldId id="734" r:id="rId47"/>
    <p:sldId id="735" r:id="rId48"/>
    <p:sldId id="737" r:id="rId49"/>
    <p:sldId id="748" r:id="rId50"/>
    <p:sldId id="749" r:id="rId51"/>
    <p:sldId id="750" r:id="rId52"/>
    <p:sldId id="751" r:id="rId53"/>
    <p:sldId id="752" r:id="rId54"/>
    <p:sldId id="633" r:id="rId55"/>
    <p:sldId id="663" r:id="rId56"/>
    <p:sldId id="660" r:id="rId57"/>
    <p:sldId id="304" r:id="rId58"/>
  </p:sldIdLst>
  <p:sldSz cx="9144000" cy="5143500" type="screen16x9"/>
  <p:notesSz cx="6858000" cy="9144000"/>
  <p:custDataLst>
    <p:tags r:id="rId6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FD"/>
    <a:srgbClr val="D46C3D"/>
    <a:srgbClr val="FFFDE3"/>
    <a:srgbClr val="EFE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94627"/>
  </p:normalViewPr>
  <p:slideViewPr>
    <p:cSldViewPr>
      <p:cViewPr varScale="1">
        <p:scale>
          <a:sx n="55" d="100"/>
          <a:sy n="55" d="100"/>
        </p:scale>
        <p:origin x="192" y="66"/>
      </p:cViewPr>
      <p:guideLst>
        <p:guide orient="horz" pos="1620"/>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EF91B4-9917-4DFE-A4AB-D862D310EE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p:spPr>
        <p:txBody>
          <a:bodyPr/>
          <a:lstStyle/>
          <a:p>
            <a:pPr eaLnBrk="1" hangingPunct="1"/>
            <a:endParaRPr lang="vi-VN" altLang="en-US"/>
          </a:p>
        </p:txBody>
      </p:sp>
    </p:spTree>
    <p:extLst>
      <p:ext uri="{BB962C8B-B14F-4D97-AF65-F5344CB8AC3E}">
        <p14:creationId xmlns:p14="http://schemas.microsoft.com/office/powerpoint/2010/main" val="762197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104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10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8485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945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8556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3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614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35862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720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89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048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2431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35181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EC8DB0-5794-40CB-A30B-A87ACAD0193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552530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26BD1B2-93E6-43AB-AF59-4C63C61F82B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58216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B715B46-AA51-4FA2-A4D3-2AA8EEC07D4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936307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FA502-68E3-456F-B9CA-3F399B79E4B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337844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30FF3A-4F27-4C98-B8B3-916573192BA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739267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2CE9FD-459E-4CC6-BD52-001598AE795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040619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DCFDBA1-4D94-45D1-B87E-F6D4D7B28A6F}" type="datetimeFigureOut">
              <a:rPr lang="en-US"/>
              <a:pPr>
                <a:defRPr/>
              </a:pPr>
              <a:t>10/12/2024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14723D-595B-4908-AC17-6ACC1864AC64}" type="slidenum">
              <a:rPr lang="en-US" altLang="en-US"/>
              <a:pPr>
                <a:defRPr/>
              </a:pPr>
              <a:t>‹#›</a:t>
            </a:fld>
            <a:endParaRPr lang="en-US" altLang="en-US"/>
          </a:p>
        </p:txBody>
      </p:sp>
    </p:spTree>
    <p:extLst>
      <p:ext uri="{BB962C8B-B14F-4D97-AF65-F5344CB8AC3E}">
        <p14:creationId xmlns:p14="http://schemas.microsoft.com/office/powerpoint/2010/main" val="3195188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48FCBA8-051B-4511-A4F0-F5B3E4E25DB0}" type="datetimeFigureOut">
              <a:rPr lang="en-US"/>
              <a:pPr>
                <a:defRPr/>
              </a:pPr>
              <a:t>10/12/2024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B1B5D9-A2F6-4D4A-9C6F-3F40F54344FE}" type="slidenum">
              <a:rPr lang="en-US" altLang="en-US"/>
              <a:pPr>
                <a:defRPr/>
              </a:pPr>
              <a:t>‹#›</a:t>
            </a:fld>
            <a:endParaRPr lang="en-US" altLang="en-US"/>
          </a:p>
        </p:txBody>
      </p:sp>
    </p:spTree>
    <p:extLst>
      <p:ext uri="{BB962C8B-B14F-4D97-AF65-F5344CB8AC3E}">
        <p14:creationId xmlns:p14="http://schemas.microsoft.com/office/powerpoint/2010/main" val="16638273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684D805-5E2E-4BBD-A9BE-952212798F83}" type="datetimeFigureOut">
              <a:rPr lang="en-US"/>
              <a:pPr>
                <a:defRPr/>
              </a:pPr>
              <a:t>10/12/2024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C3E8FE-BAF4-43FC-B993-28C8E02110A5}" type="slidenum">
              <a:rPr lang="en-US" altLang="en-US"/>
              <a:pPr>
                <a:defRPr/>
              </a:pPr>
              <a:t>‹#›</a:t>
            </a:fld>
            <a:endParaRPr lang="en-US" altLang="en-US"/>
          </a:p>
        </p:txBody>
      </p:sp>
    </p:spTree>
    <p:extLst>
      <p:ext uri="{BB962C8B-B14F-4D97-AF65-F5344CB8AC3E}">
        <p14:creationId xmlns:p14="http://schemas.microsoft.com/office/powerpoint/2010/main" val="2112176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446EA3E-3DD9-4AD2-A3B0-EDC515C1ECC8}" type="datetimeFigureOut">
              <a:rPr lang="en-US"/>
              <a:pPr>
                <a:defRPr/>
              </a:pPr>
              <a:t>10/12/2024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0D2C07-06D6-4A7B-8212-3BC7FB6CA153}" type="slidenum">
              <a:rPr lang="en-US" altLang="en-US"/>
              <a:pPr>
                <a:defRPr/>
              </a:pPr>
              <a:t>‹#›</a:t>
            </a:fld>
            <a:endParaRPr lang="en-US" altLang="en-US"/>
          </a:p>
        </p:txBody>
      </p:sp>
    </p:spTree>
    <p:extLst>
      <p:ext uri="{BB962C8B-B14F-4D97-AF65-F5344CB8AC3E}">
        <p14:creationId xmlns:p14="http://schemas.microsoft.com/office/powerpoint/2010/main" val="2562476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9450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2BF385A-1BA3-433C-96B7-7E096A144163}" type="datetimeFigureOut">
              <a:rPr lang="en-US"/>
              <a:pPr>
                <a:defRPr/>
              </a:pPr>
              <a:t>10/12/2024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5E800C8-352D-47C9-B11C-56C4FB365525}" type="slidenum">
              <a:rPr lang="en-US" altLang="en-US"/>
              <a:pPr>
                <a:defRPr/>
              </a:pPr>
              <a:t>‹#›</a:t>
            </a:fld>
            <a:endParaRPr lang="en-US" altLang="en-US"/>
          </a:p>
        </p:txBody>
      </p:sp>
    </p:spTree>
    <p:extLst>
      <p:ext uri="{BB962C8B-B14F-4D97-AF65-F5344CB8AC3E}">
        <p14:creationId xmlns:p14="http://schemas.microsoft.com/office/powerpoint/2010/main" val="30346821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EFE769F-9CA7-4DFA-A720-7C1358A2CD1B}" type="datetimeFigureOut">
              <a:rPr lang="en-US"/>
              <a:pPr>
                <a:defRPr/>
              </a:pPr>
              <a:t>10/12/2024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06631C8-42C5-4771-9128-E1B15B55C0AC}" type="slidenum">
              <a:rPr lang="en-US" altLang="en-US"/>
              <a:pPr>
                <a:defRPr/>
              </a:pPr>
              <a:t>‹#›</a:t>
            </a:fld>
            <a:endParaRPr lang="en-US" altLang="en-US"/>
          </a:p>
        </p:txBody>
      </p:sp>
    </p:spTree>
    <p:extLst>
      <p:ext uri="{BB962C8B-B14F-4D97-AF65-F5344CB8AC3E}">
        <p14:creationId xmlns:p14="http://schemas.microsoft.com/office/powerpoint/2010/main" val="1056142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DDCC6F-6574-411C-9CC3-0CC2A3ACA36E}" type="datetimeFigureOut">
              <a:rPr lang="en-US"/>
              <a:pPr>
                <a:defRPr/>
              </a:pPr>
              <a:t>10/12/2024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A23259-DD7F-4306-BFAE-40F0C5F20C4D}" type="slidenum">
              <a:rPr lang="en-US" altLang="en-US"/>
              <a:pPr>
                <a:defRPr/>
              </a:pPr>
              <a:t>‹#›</a:t>
            </a:fld>
            <a:endParaRPr lang="en-US" altLang="en-US"/>
          </a:p>
        </p:txBody>
      </p:sp>
    </p:spTree>
    <p:extLst>
      <p:ext uri="{BB962C8B-B14F-4D97-AF65-F5344CB8AC3E}">
        <p14:creationId xmlns:p14="http://schemas.microsoft.com/office/powerpoint/2010/main" val="3864839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1CC6D47-991C-44E7-AD0E-56BB385B4A16}" type="datetimeFigureOut">
              <a:rPr lang="en-US"/>
              <a:pPr>
                <a:defRPr/>
              </a:pPr>
              <a:t>10/12/2024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36FFEC-4652-4214-AA57-E53D6280D8F7}" type="slidenum">
              <a:rPr lang="en-US" altLang="en-US"/>
              <a:pPr>
                <a:defRPr/>
              </a:pPr>
              <a:t>‹#›</a:t>
            </a:fld>
            <a:endParaRPr lang="en-US" altLang="en-US"/>
          </a:p>
        </p:txBody>
      </p:sp>
    </p:spTree>
    <p:extLst>
      <p:ext uri="{BB962C8B-B14F-4D97-AF65-F5344CB8AC3E}">
        <p14:creationId xmlns:p14="http://schemas.microsoft.com/office/powerpoint/2010/main" val="872220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D73A8BA-0681-4075-8033-D75D0B5B2B78}" type="datetimeFigureOut">
              <a:rPr lang="en-US"/>
              <a:pPr>
                <a:defRPr/>
              </a:pPr>
              <a:t>10/12/2024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22CAA8-6952-4AB0-84EE-F02EF4864948}" type="slidenum">
              <a:rPr lang="en-US" altLang="en-US"/>
              <a:pPr>
                <a:defRPr/>
              </a:pPr>
              <a:t>‹#›</a:t>
            </a:fld>
            <a:endParaRPr lang="en-US" altLang="en-US"/>
          </a:p>
        </p:txBody>
      </p:sp>
    </p:spTree>
    <p:extLst>
      <p:ext uri="{BB962C8B-B14F-4D97-AF65-F5344CB8AC3E}">
        <p14:creationId xmlns:p14="http://schemas.microsoft.com/office/powerpoint/2010/main" val="40352099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964B1D-CFCB-4C1B-8F9B-7A9632BDC602}" type="datetimeFigureOut">
              <a:rPr lang="en-US"/>
              <a:pPr>
                <a:defRPr/>
              </a:pPr>
              <a:t>10/12/2024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3CD7A7-C364-4762-84D5-8F04F52D62C5}" type="slidenum">
              <a:rPr lang="en-US" altLang="en-US"/>
              <a:pPr>
                <a:defRPr/>
              </a:pPr>
              <a:t>‹#›</a:t>
            </a:fld>
            <a:endParaRPr lang="en-US" altLang="en-US"/>
          </a:p>
        </p:txBody>
      </p:sp>
    </p:spTree>
    <p:extLst>
      <p:ext uri="{BB962C8B-B14F-4D97-AF65-F5344CB8AC3E}">
        <p14:creationId xmlns:p14="http://schemas.microsoft.com/office/powerpoint/2010/main" val="26233262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858876-A4E2-4250-856F-656ECA78C6F3}" type="datetimeFigureOut">
              <a:rPr lang="en-US"/>
              <a:pPr>
                <a:defRPr/>
              </a:pPr>
              <a:t>10/12/2024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E25F87-7D90-432C-B882-933C2FBF4CE9}" type="slidenum">
              <a:rPr lang="en-US" altLang="en-US"/>
              <a:pPr>
                <a:defRPr/>
              </a:pPr>
              <a:t>‹#›</a:t>
            </a:fld>
            <a:endParaRPr lang="en-US" altLang="en-US"/>
          </a:p>
        </p:txBody>
      </p:sp>
    </p:spTree>
    <p:extLst>
      <p:ext uri="{BB962C8B-B14F-4D97-AF65-F5344CB8AC3E}">
        <p14:creationId xmlns:p14="http://schemas.microsoft.com/office/powerpoint/2010/main" val="509521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236606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727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extLst>
      <p:ext uri="{BB962C8B-B14F-4D97-AF65-F5344CB8AC3E}">
        <p14:creationId xmlns:p14="http://schemas.microsoft.com/office/powerpoint/2010/main" val="3287626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4741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38781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3474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836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595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321505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0805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85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657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1946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997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77233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3904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10/12/2024</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18324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9338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0" indent="0" algn="ctr">
              <a:buNone/>
              <a:defRPr>
                <a:solidFill>
                  <a:schemeClr val="tx1">
                    <a:tint val="75000"/>
                  </a:schemeClr>
                </a:solidFill>
              </a:defRPr>
            </a:lvl7pPr>
            <a:lvl8pPr marL="3199466" indent="0" algn="ctr">
              <a:buNone/>
              <a:defRPr>
                <a:solidFill>
                  <a:schemeClr val="tx1">
                    <a:tint val="75000"/>
                  </a:schemeClr>
                </a:solidFill>
              </a:defRPr>
            </a:lvl8pPr>
            <a:lvl9pPr marL="36565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06E9206-D2D6-4057-92D4-39C87A03E66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32158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C052E9E1-D97D-4C90-BB96-FA1ED58B786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70730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67" indent="0">
              <a:buNone/>
              <a:defRPr sz="1800">
                <a:solidFill>
                  <a:schemeClr val="tx1">
                    <a:tint val="75000"/>
                  </a:schemeClr>
                </a:solidFill>
              </a:defRPr>
            </a:lvl2pPr>
            <a:lvl3pPr marL="914134" indent="0">
              <a:buNone/>
              <a:defRPr sz="1650">
                <a:solidFill>
                  <a:schemeClr val="tx1">
                    <a:tint val="75000"/>
                  </a:schemeClr>
                </a:solidFill>
              </a:defRPr>
            </a:lvl3pPr>
            <a:lvl4pPr marL="1371200" indent="0">
              <a:buNone/>
              <a:defRPr sz="1425">
                <a:solidFill>
                  <a:schemeClr val="tx1">
                    <a:tint val="75000"/>
                  </a:schemeClr>
                </a:solidFill>
              </a:defRPr>
            </a:lvl4pPr>
            <a:lvl5pPr marL="1828267" indent="0">
              <a:buNone/>
              <a:defRPr sz="1425">
                <a:solidFill>
                  <a:schemeClr val="tx1">
                    <a:tint val="75000"/>
                  </a:schemeClr>
                </a:solidFill>
              </a:defRPr>
            </a:lvl5pPr>
            <a:lvl6pPr marL="2285333" indent="0">
              <a:buNone/>
              <a:defRPr sz="1425">
                <a:solidFill>
                  <a:schemeClr val="tx1">
                    <a:tint val="75000"/>
                  </a:schemeClr>
                </a:solidFill>
              </a:defRPr>
            </a:lvl6pPr>
            <a:lvl7pPr marL="2742400" indent="0">
              <a:buNone/>
              <a:defRPr sz="1425">
                <a:solidFill>
                  <a:schemeClr val="tx1">
                    <a:tint val="75000"/>
                  </a:schemeClr>
                </a:solidFill>
              </a:defRPr>
            </a:lvl7pPr>
            <a:lvl8pPr marL="3199466" indent="0">
              <a:buNone/>
              <a:defRPr sz="1425">
                <a:solidFill>
                  <a:schemeClr val="tx1">
                    <a:tint val="75000"/>
                  </a:schemeClr>
                </a:solidFill>
              </a:defRPr>
            </a:lvl8pPr>
            <a:lvl9pPr marL="365653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814779EE-1E16-4CC5-A459-C716090F6017}"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0823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A3311C9F-D64E-4824-A709-CF61DE4E0BD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1365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0A4318BD-B3C6-4D4B-B871-C29490A2E55A}"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71675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14CAFC4-799C-4CDE-B92B-8C262F06CF3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0977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3E729073-8FFE-4F18-B513-07581FC6638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spTree>
    <p:extLst>
      <p:ext uri="{BB962C8B-B14F-4D97-AF65-F5344CB8AC3E}">
        <p14:creationId xmlns:p14="http://schemas.microsoft.com/office/powerpoint/2010/main" val="4060055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103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3C7FCF6-76BD-4495-B08F-4C059D2BA31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71783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67" indent="0">
              <a:buNone/>
              <a:defRPr sz="2849"/>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257577C-F53D-4BB9-9408-EB84DEB3CD80}"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3748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5788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77D58058-BD14-4845-947D-4A9B79A00D09}"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7773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18ECB469-C949-4E3F-B0CB-0C15DA7B7F92}"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7633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3137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Tree>
    <p:extLst>
      <p:ext uri="{BB962C8B-B14F-4D97-AF65-F5344CB8AC3E}">
        <p14:creationId xmlns:p14="http://schemas.microsoft.com/office/powerpoint/2010/main" val="1994645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10/12/2024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418819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10/12/2024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333798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10/12/2024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024419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10/12/2024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99317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10/12/2024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611272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10/12/2024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349047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7637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10/12/2024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347649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10/12/2024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055405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10/12/2024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681303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10/12/2024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14068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10/12/2024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768412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2044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2137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5891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6660311" y="4823342"/>
            <a:ext cx="581352" cy="353943"/>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487172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863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38400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59869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75258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739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8836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6716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10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258778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14863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966750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353490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5500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773583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3977400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142645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5533342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2878806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894298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12/10/2024</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533089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301489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65038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9639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99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324499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en-VN"/>
              <a:pPr/>
              <a:t>‹#›</a:t>
            </a:fld>
            <a:endParaRPr lang="en-US" altLang="en-VN"/>
          </a:p>
        </p:txBody>
      </p:sp>
    </p:spTree>
    <p:extLst>
      <p:ext uri="{BB962C8B-B14F-4D97-AF65-F5344CB8AC3E}">
        <p14:creationId xmlns:p14="http://schemas.microsoft.com/office/powerpoint/2010/main" val="1557667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75CD37D-E5BE-4614-828D-D740DD67E87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950575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DF5E4BE-3968-4400-9AF1-8D1E477E19C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515358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BA4491C-DAF5-4BA1-A89F-92426D4C1C3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700903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A24CAF8-842A-42A1-8849-827C1ABCC63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869328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789DAAC-3A27-432A-A3CA-6CB4D759D59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90484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D12F198-DA13-47B4-9E62-35B5BDBCBCD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29074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441BE18-5407-41DE-87CE-0E65C92D0A6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0657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212E2CC-3218-4665-919D-6DD4D9754C0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9529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2647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6D1F34-075E-4491-B4C1-4877BDB4ACA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812257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15291B-C97A-469C-80A0-D6FF0D49508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534602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2007750-8138-46F1-BFC9-F7CEC8E7A85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24387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4C5EB07-265E-4871-9A68-F9A7DFC8788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26745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84FA649-D47A-49E7-9E9A-B010C853C2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232775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CAA1C74-3FF4-47FD-9224-CE0A5E4C106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730163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A1FDE5-F74B-4207-BE0B-83997D92D98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011403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B204558-38EB-41C2-BB99-C4AB4053412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54211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324BB0F-AA00-432C-88F0-506B6CC3865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334571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550B4D0-4EC7-4D68-BC89-83585CD06D3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864631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jp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8.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5" r:id="rId3"/>
    <p:sldLayoutId id="214748396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latin typeface="+mn-lt"/>
              </a:defRPr>
            </a:lvl1pPr>
          </a:lstStyle>
          <a:p>
            <a:pPr fontAlgn="base">
              <a:spcBef>
                <a:spcPct val="0"/>
              </a:spcBef>
              <a:spcAft>
                <a:spcPct val="0"/>
              </a:spcAft>
              <a:defRPr/>
            </a:pPr>
            <a:fld id="{C088F92D-7D5B-4CC7-8828-450A0E363FF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90723028"/>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6097E358-0559-4CD7-B6C5-E74FA111F5E7}" type="datetimeFigureOut">
              <a:rPr lang="en-US"/>
              <a:pPr>
                <a:defRPr/>
              </a:pPr>
              <a:t>10/12/2024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0955DA88-FD87-48A2-B570-F191AAB73914}" type="slidenum">
              <a:rPr lang="en-US" altLang="en-US"/>
              <a:pPr>
                <a:defRPr/>
              </a:pPr>
              <a:t>‹#›</a:t>
            </a:fld>
            <a:endParaRPr lang="en-US" altLang="en-US"/>
          </a:p>
        </p:txBody>
      </p:sp>
    </p:spTree>
    <p:extLst>
      <p:ext uri="{BB962C8B-B14F-4D97-AF65-F5344CB8AC3E}">
        <p14:creationId xmlns:p14="http://schemas.microsoft.com/office/powerpoint/2010/main" val="11985648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826835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687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9196EC2F-0988-4314-AD4B-24FF16D7B45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9420652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6" r:id="rId13"/>
    <p:sldLayoutId id="2147483767" r:id="rId14"/>
  </p:sldLayoutIdLst>
  <p:hf hdr="0" ftr="0" dt="0"/>
  <p:txStyles>
    <p:titleStyle>
      <a:lvl1pPr algn="ctr" defTabSz="914134" rtl="0" eaLnBrk="1" latinLnBrk="0" hangingPunct="1">
        <a:spcBef>
          <a:spcPct val="0"/>
        </a:spcBef>
        <a:buNone/>
        <a:defRPr sz="4424" kern="1200">
          <a:solidFill>
            <a:schemeClr val="tx1"/>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33" indent="-285666" algn="l" defTabSz="914134"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67" indent="-228533" algn="l" defTabSz="914134"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34"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933"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0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0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8ED132D-452A-49E5-B8CD-EA0C46A12A5F}" type="datetimeFigureOut">
              <a:rPr lang="vi-VN" smtClean="0"/>
              <a:t>10/12/2024</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276227777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2024/12/10</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4130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1305FC-35EF-7148-90ED-B2C88C295387}" type="datetimeFigureOut">
              <a:rPr lang="en-VN" smtClean="0"/>
              <a:t>12/10/2024</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887966718"/>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03802201"/>
      </p:ext>
    </p:extLst>
  </p:cSld>
  <p:clrMap bg1="lt1" tx1="dk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anose="020B0604020202020204" pitchFamily="34" charset="0"/>
              </a:defRPr>
            </a:lvl1pPr>
          </a:lstStyle>
          <a:p>
            <a:pPr fontAlgn="base">
              <a:spcBef>
                <a:spcPct val="0"/>
              </a:spcBef>
              <a:spcAft>
                <a:spcPct val="0"/>
              </a:spcAft>
            </a:pPr>
            <a:fld id="{C1A99C05-7FAE-4058-94FA-EBA85524DD7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86907642"/>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LK%20H&#217;NG%20THI&#202;NG%20&#194;U%20L&#7840;C%20&amp;%20H&#7890;N%20THI&#202;NG%20&#272;&#7844;T%20VI&#7878;T%20--%20&#272;AN%20TR&#431;&#7900;NG%20-%20LIVE%20SHOW%20THI&#202;N%20&#272;&#431;&#7900;NG%20V&#7854;NG%20(1).mp4" TargetMode="External"/><Relationship Id="rId2" Type="http://schemas.openxmlformats.org/officeDocument/2006/relationships/notesSlide" Target="../notesSlides/notesSlide1.xml"/><Relationship Id="rId1" Type="http://schemas.openxmlformats.org/officeDocument/2006/relationships/slideLayout" Target="../slideLayouts/slideLayout94.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audio" Target="../media/audio4.wav"/><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6.wav"/><Relationship Id="rId7" Type="http://schemas.openxmlformats.org/officeDocument/2006/relationships/image" Target="../media/image49.jpeg"/><Relationship Id="rId2" Type="http://schemas.openxmlformats.org/officeDocument/2006/relationships/audio" Target="../media/audio5.wav"/><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7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gif"/><Relationship Id="rId4" Type="http://schemas.openxmlformats.org/officeDocument/2006/relationships/image" Target="../media/image22.gif"/></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slideLayout" Target="../slideLayouts/slideLayout106.xml"/><Relationship Id="rId1" Type="http://schemas.openxmlformats.org/officeDocument/2006/relationships/video" Target="NULL" TargetMode="External"/><Relationship Id="rId6" Type="http://schemas.openxmlformats.org/officeDocument/2006/relationships/slide" Target="slide46.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35.xml"/><Relationship Id="rId7" Type="http://schemas.openxmlformats.org/officeDocument/2006/relationships/slide" Target="slide41.xml"/><Relationship Id="rId2" Type="http://schemas.openxmlformats.org/officeDocument/2006/relationships/image" Target="../media/image59.png"/><Relationship Id="rId1" Type="http://schemas.openxmlformats.org/officeDocument/2006/relationships/slideLayout" Target="../slideLayouts/slideLayout107.xml"/><Relationship Id="rId6" Type="http://schemas.openxmlformats.org/officeDocument/2006/relationships/slide" Target="slide40.xml"/><Relationship Id="rId5" Type="http://schemas.openxmlformats.org/officeDocument/2006/relationships/slide" Target="slide37.xml"/><Relationship Id="rId4" Type="http://schemas.openxmlformats.org/officeDocument/2006/relationships/slide" Target="slide36.xml"/><Relationship Id="rId9"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png"/><Relationship Id="rId3" Type="http://schemas.openxmlformats.org/officeDocument/2006/relationships/audio" Target="../media/audio8.wav"/><Relationship Id="rId7" Type="http://schemas.openxmlformats.org/officeDocument/2006/relationships/image" Target="../media/image63.png"/><Relationship Id="rId12" Type="http://schemas.openxmlformats.org/officeDocument/2006/relationships/slide" Target="slide34.xml"/><Relationship Id="rId2" Type="http://schemas.openxmlformats.org/officeDocument/2006/relationships/audio" Target="../media/audio7.wav"/><Relationship Id="rId1" Type="http://schemas.openxmlformats.org/officeDocument/2006/relationships/slideLayout" Target="../slideLayouts/slideLayout10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0.gif"/><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gif"/><Relationship Id="rId14" Type="http://schemas.openxmlformats.org/officeDocument/2006/relationships/image" Target="../media/image69.gif"/></Relationships>
</file>

<file path=ppt/slides/_rels/slide36.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72.png"/><Relationship Id="rId12" Type="http://schemas.openxmlformats.org/officeDocument/2006/relationships/image" Target="../media/image68.png"/><Relationship Id="rId2" Type="http://schemas.openxmlformats.org/officeDocument/2006/relationships/audio" Target="../media/audio7.wav"/><Relationship Id="rId1" Type="http://schemas.openxmlformats.org/officeDocument/2006/relationships/slideLayout" Target="../slideLayouts/slideLayout106.xml"/><Relationship Id="rId6" Type="http://schemas.openxmlformats.org/officeDocument/2006/relationships/image" Target="../media/image71.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slide" Target="slide34.xml"/><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gif"/><Relationship Id="rId14" Type="http://schemas.openxmlformats.org/officeDocument/2006/relationships/image" Target="../media/image70.gif"/></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74.png"/><Relationship Id="rId12" Type="http://schemas.openxmlformats.org/officeDocument/2006/relationships/image" Target="../media/image68.png"/><Relationship Id="rId2" Type="http://schemas.openxmlformats.org/officeDocument/2006/relationships/audio" Target="../media/audio7.wav"/><Relationship Id="rId1" Type="http://schemas.openxmlformats.org/officeDocument/2006/relationships/slideLayout" Target="../slideLayouts/slideLayout106.xml"/><Relationship Id="rId6" Type="http://schemas.openxmlformats.org/officeDocument/2006/relationships/image" Target="../media/image73.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slide" Target="slide34.xml"/><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gif"/><Relationship Id="rId14" Type="http://schemas.openxmlformats.org/officeDocument/2006/relationships/image" Target="../media/image70.gif"/></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76.png"/><Relationship Id="rId12" Type="http://schemas.openxmlformats.org/officeDocument/2006/relationships/image" Target="../media/image68.png"/><Relationship Id="rId2" Type="http://schemas.openxmlformats.org/officeDocument/2006/relationships/audio" Target="../media/audio7.wav"/><Relationship Id="rId1" Type="http://schemas.openxmlformats.org/officeDocument/2006/relationships/slideLayout" Target="../slideLayouts/slideLayout106.xml"/><Relationship Id="rId6" Type="http://schemas.openxmlformats.org/officeDocument/2006/relationships/image" Target="../media/image75.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slide" Target="slide34.xml"/><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gif"/><Relationship Id="rId14" Type="http://schemas.openxmlformats.org/officeDocument/2006/relationships/image" Target="../media/image70.gif"/></Relationships>
</file>

<file path=ppt/slides/_rels/slide39.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png"/><Relationship Id="rId3" Type="http://schemas.openxmlformats.org/officeDocument/2006/relationships/audio" Target="../media/audio8.wav"/><Relationship Id="rId7" Type="http://schemas.openxmlformats.org/officeDocument/2006/relationships/image" Target="../media/image78.png"/><Relationship Id="rId12" Type="http://schemas.openxmlformats.org/officeDocument/2006/relationships/image" Target="../media/image67.png"/><Relationship Id="rId2" Type="http://schemas.openxmlformats.org/officeDocument/2006/relationships/audio" Target="../media/audio7.wav"/><Relationship Id="rId16" Type="http://schemas.openxmlformats.org/officeDocument/2006/relationships/slide" Target="slide34.xml"/><Relationship Id="rId1" Type="http://schemas.openxmlformats.org/officeDocument/2006/relationships/slideLayout" Target="../slideLayouts/slideLayout106.xml"/><Relationship Id="rId6" Type="http://schemas.openxmlformats.org/officeDocument/2006/relationships/image" Target="../media/image77.png"/><Relationship Id="rId11" Type="http://schemas.openxmlformats.org/officeDocument/2006/relationships/image" Target="../media/image66.gif"/><Relationship Id="rId5" Type="http://schemas.openxmlformats.org/officeDocument/2006/relationships/image" Target="../media/image61.png"/><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0.png"/><Relationship Id="rId9" Type="http://schemas.openxmlformats.org/officeDocument/2006/relationships/slide" Target="slide2.xml"/><Relationship Id="rId14" Type="http://schemas.openxmlformats.org/officeDocument/2006/relationships/image" Target="../media/image69.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1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19.jpg"/><Relationship Id="rId1" Type="http://schemas.openxmlformats.org/officeDocument/2006/relationships/slideLayout" Target="../slideLayouts/slideLayout44.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8.jpg"/><Relationship Id="rId10" Type="http://schemas.microsoft.com/office/2007/relationships/hdphoto" Target="../media/hdphoto3.wdp"/><Relationship Id="rId19"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image" Target="../media/image17.jpg"/></Relationships>
</file>

<file path=ppt/slides/_rels/slide40.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80.png"/><Relationship Id="rId12" Type="http://schemas.openxmlformats.org/officeDocument/2006/relationships/image" Target="../media/image68.png"/><Relationship Id="rId2" Type="http://schemas.openxmlformats.org/officeDocument/2006/relationships/audio" Target="../media/audio7.wav"/><Relationship Id="rId1" Type="http://schemas.openxmlformats.org/officeDocument/2006/relationships/slideLayout" Target="../slideLayouts/slideLayout106.xml"/><Relationship Id="rId6" Type="http://schemas.openxmlformats.org/officeDocument/2006/relationships/image" Target="../media/image79.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slide" Target="slide34.xml"/><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gif"/><Relationship Id="rId14" Type="http://schemas.openxmlformats.org/officeDocument/2006/relationships/image" Target="../media/image70.gif"/></Relationships>
</file>

<file path=ppt/slides/_rels/slide4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82.png"/><Relationship Id="rId12" Type="http://schemas.openxmlformats.org/officeDocument/2006/relationships/image" Target="../media/image68.png"/><Relationship Id="rId2" Type="http://schemas.openxmlformats.org/officeDocument/2006/relationships/audio" Target="../media/audio7.wav"/><Relationship Id="rId1" Type="http://schemas.openxmlformats.org/officeDocument/2006/relationships/slideLayout" Target="../slideLayouts/slideLayout106.xml"/><Relationship Id="rId6" Type="http://schemas.openxmlformats.org/officeDocument/2006/relationships/image" Target="../media/image81.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slide" Target="slide34.xml"/><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gif"/><Relationship Id="rId14" Type="http://schemas.openxmlformats.org/officeDocument/2006/relationships/image" Target="../media/image70.gif"/></Relationships>
</file>

<file path=ppt/slides/_rels/slide4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80.png"/><Relationship Id="rId12" Type="http://schemas.openxmlformats.org/officeDocument/2006/relationships/image" Target="../media/image68.png"/><Relationship Id="rId2" Type="http://schemas.openxmlformats.org/officeDocument/2006/relationships/audio" Target="../media/audio7.wav"/><Relationship Id="rId1" Type="http://schemas.openxmlformats.org/officeDocument/2006/relationships/slideLayout" Target="../slideLayouts/slideLayout106.xml"/><Relationship Id="rId6" Type="http://schemas.openxmlformats.org/officeDocument/2006/relationships/image" Target="../media/image79.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slide" Target="slide34.xml"/><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gif"/><Relationship Id="rId14" Type="http://schemas.openxmlformats.org/officeDocument/2006/relationships/image" Target="../media/image70.gif"/></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gif"/><Relationship Id="rId3" Type="http://schemas.openxmlformats.org/officeDocument/2006/relationships/audio" Target="../media/audio8.wav"/><Relationship Id="rId7" Type="http://schemas.openxmlformats.org/officeDocument/2006/relationships/image" Target="../media/image82.png"/><Relationship Id="rId12" Type="http://schemas.openxmlformats.org/officeDocument/2006/relationships/image" Target="../media/image68.png"/><Relationship Id="rId2" Type="http://schemas.openxmlformats.org/officeDocument/2006/relationships/audio" Target="../media/audio7.wav"/><Relationship Id="rId1" Type="http://schemas.openxmlformats.org/officeDocument/2006/relationships/slideLayout" Target="../slideLayouts/slideLayout106.xml"/><Relationship Id="rId6" Type="http://schemas.openxmlformats.org/officeDocument/2006/relationships/image" Target="../media/image81.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slide" Target="slide34.xml"/><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gif"/><Relationship Id="rId14" Type="http://schemas.openxmlformats.org/officeDocument/2006/relationships/image" Target="../media/image70.gif"/></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36.gif"/></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3.gif"/><Relationship Id="rId4" Type="http://schemas.openxmlformats.org/officeDocument/2006/relationships/image" Target="../media/image22.gif"/></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gif"/><Relationship Id="rId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9.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1" name="WordArt 7"/>
          <p:cNvSpPr>
            <a:spLocks noChangeArrowheads="1" noChangeShapeType="1" noTextEdit="1"/>
          </p:cNvSpPr>
          <p:nvPr/>
        </p:nvSpPr>
        <p:spPr bwMode="auto">
          <a:xfrm>
            <a:off x="2114550" y="3145276"/>
            <a:ext cx="4686300" cy="940594"/>
          </a:xfrm>
          <a:prstGeom prst="rect">
            <a:avLst/>
          </a:prstGeom>
        </p:spPr>
        <p:txBody>
          <a:bodyPr wrap="none" fromWordArt="1">
            <a:prstTxWarp prst="textDeflate">
              <a:avLst>
                <a:gd name="adj" fmla="val 26227"/>
              </a:avLst>
            </a:prstTxWarp>
          </a:bodyPr>
          <a:lstStyle/>
          <a:p>
            <a:pPr algn="ctr" defTabSz="685800" eaLnBrk="0" fontAlgn="base" hangingPunct="0">
              <a:spcBef>
                <a:spcPct val="0"/>
              </a:spcBef>
              <a:spcAft>
                <a:spcPct val="0"/>
              </a:spcAft>
              <a:buClrTx/>
            </a:pPr>
            <a:r>
              <a:rPr lang="en-US" sz="2700" b="1" kern="10" normalizeH="1" dirty="0" err="1">
                <a:ln w="9525">
                  <a:solidFill>
                    <a:srgbClr val="000000"/>
                  </a:solidFill>
                  <a:round/>
                  <a:headEnd/>
                  <a:tailEnd/>
                </a:ln>
                <a:gradFill rotWithShape="1">
                  <a:gsLst>
                    <a:gs pos="0">
                      <a:srgbClr val="FF0066"/>
                    </a:gs>
                    <a:gs pos="50000">
                      <a:srgbClr val="FFFF00"/>
                    </a:gs>
                    <a:gs pos="100000">
                      <a:srgbClr val="FF0066"/>
                    </a:gs>
                  </a:gsLst>
                  <a:lin ang="5400000" scaled="1"/>
                </a:gradFill>
                <a:effectLst>
                  <a:outerShdw dist="141990" dir="3806097" algn="ctr" rotWithShape="0">
                    <a:srgbClr val="000000"/>
                  </a:outerShdw>
                </a:effectLst>
                <a:latin typeface="Arial" panose="020B0604020202020204" pitchFamily="34" charset="0"/>
                <a:ea typeface="+mn-ea"/>
                <a:cs typeface="Arial" panose="020B0604020202020204" pitchFamily="34" charset="0"/>
              </a:rPr>
              <a:t>Môn</a:t>
            </a:r>
            <a:r>
              <a:rPr lang="en-US" sz="2700" b="1" kern="10" normalizeH="1" dirty="0">
                <a:ln w="9525">
                  <a:solidFill>
                    <a:srgbClr val="000000"/>
                  </a:solidFill>
                  <a:round/>
                  <a:headEnd/>
                  <a:tailEnd/>
                </a:ln>
                <a:gradFill rotWithShape="1">
                  <a:gsLst>
                    <a:gs pos="0">
                      <a:srgbClr val="FF0066"/>
                    </a:gs>
                    <a:gs pos="50000">
                      <a:srgbClr val="FFFF00"/>
                    </a:gs>
                    <a:gs pos="100000">
                      <a:srgbClr val="FF0066"/>
                    </a:gs>
                  </a:gsLst>
                  <a:lin ang="5400000" scaled="1"/>
                </a:gradFill>
                <a:effectLst>
                  <a:outerShdw dist="141990" dir="3806097" algn="ctr" rotWithShape="0">
                    <a:srgbClr val="000000"/>
                  </a:outerShdw>
                </a:effectLst>
                <a:latin typeface="Arial" panose="020B0604020202020204" pitchFamily="34" charset="0"/>
                <a:ea typeface="+mn-ea"/>
                <a:cs typeface="Arial" panose="020B0604020202020204" pitchFamily="34" charset="0"/>
              </a:rPr>
              <a:t> L</a:t>
            </a:r>
            <a:r>
              <a:rPr lang="vi-VN" sz="2700" b="1" kern="10" normalizeH="1" dirty="0">
                <a:ln w="9525">
                  <a:solidFill>
                    <a:srgbClr val="000000"/>
                  </a:solidFill>
                  <a:round/>
                  <a:headEnd/>
                  <a:tailEnd/>
                </a:ln>
                <a:gradFill rotWithShape="1">
                  <a:gsLst>
                    <a:gs pos="0">
                      <a:srgbClr val="FF0066"/>
                    </a:gs>
                    <a:gs pos="50000">
                      <a:srgbClr val="FFFF00"/>
                    </a:gs>
                    <a:gs pos="100000">
                      <a:srgbClr val="FF0066"/>
                    </a:gs>
                  </a:gsLst>
                  <a:lin ang="5400000" scaled="1"/>
                </a:gradFill>
                <a:effectLst>
                  <a:outerShdw dist="141990" dir="3806097" algn="ctr" rotWithShape="0">
                    <a:srgbClr val="000000"/>
                  </a:outerShdw>
                </a:effectLst>
                <a:latin typeface="Arial" panose="020B0604020202020204" pitchFamily="34" charset="0"/>
                <a:ea typeface="+mn-ea"/>
                <a:cs typeface="Arial" panose="020B0604020202020204" pitchFamily="34" charset="0"/>
              </a:rPr>
              <a:t>I</a:t>
            </a:r>
            <a:r>
              <a:rPr lang="en-US" sz="2700" b="1" kern="10" normalizeH="1" dirty="0" err="1">
                <a:ln w="9525">
                  <a:solidFill>
                    <a:srgbClr val="000000"/>
                  </a:solidFill>
                  <a:round/>
                  <a:headEnd/>
                  <a:tailEnd/>
                </a:ln>
                <a:gradFill rotWithShape="1">
                  <a:gsLst>
                    <a:gs pos="0">
                      <a:srgbClr val="FF0066"/>
                    </a:gs>
                    <a:gs pos="50000">
                      <a:srgbClr val="FFFF00"/>
                    </a:gs>
                    <a:gs pos="100000">
                      <a:srgbClr val="FF0066"/>
                    </a:gs>
                  </a:gsLst>
                  <a:lin ang="5400000" scaled="1"/>
                </a:gradFill>
                <a:effectLst>
                  <a:outerShdw dist="141990" dir="3806097" algn="ctr" rotWithShape="0">
                    <a:srgbClr val="000000"/>
                  </a:outerShdw>
                </a:effectLst>
                <a:latin typeface="Arial" panose="020B0604020202020204" pitchFamily="34" charset="0"/>
                <a:ea typeface="+mn-ea"/>
                <a:cs typeface="Arial" panose="020B0604020202020204" pitchFamily="34" charset="0"/>
              </a:rPr>
              <a:t>ch</a:t>
            </a:r>
            <a:r>
              <a:rPr lang="en-US" sz="2700" b="1" kern="10" normalizeH="1" dirty="0">
                <a:ln w="9525">
                  <a:solidFill>
                    <a:srgbClr val="000000"/>
                  </a:solidFill>
                  <a:round/>
                  <a:headEnd/>
                  <a:tailEnd/>
                </a:ln>
                <a:gradFill rotWithShape="1">
                  <a:gsLst>
                    <a:gs pos="0">
                      <a:srgbClr val="FF0066"/>
                    </a:gs>
                    <a:gs pos="50000">
                      <a:srgbClr val="FFFF00"/>
                    </a:gs>
                    <a:gs pos="100000">
                      <a:srgbClr val="FF0066"/>
                    </a:gs>
                  </a:gsLst>
                  <a:lin ang="5400000" scaled="1"/>
                </a:gradFill>
                <a:effectLst>
                  <a:outerShdw dist="141990" dir="3806097" algn="ctr" rotWithShape="0">
                    <a:srgbClr val="000000"/>
                  </a:outerShdw>
                </a:effectLst>
                <a:latin typeface="Arial" panose="020B0604020202020204" pitchFamily="34" charset="0"/>
                <a:ea typeface="+mn-ea"/>
                <a:cs typeface="Arial" panose="020B0604020202020204" pitchFamily="34" charset="0"/>
              </a:rPr>
              <a:t> </a:t>
            </a:r>
            <a:r>
              <a:rPr lang="en-US" sz="2700" b="1" kern="10" normalizeH="1" dirty="0" err="1">
                <a:ln w="9525">
                  <a:solidFill>
                    <a:srgbClr val="000000"/>
                  </a:solidFill>
                  <a:round/>
                  <a:headEnd/>
                  <a:tailEnd/>
                </a:ln>
                <a:gradFill rotWithShape="1">
                  <a:gsLst>
                    <a:gs pos="0">
                      <a:srgbClr val="FF0066"/>
                    </a:gs>
                    <a:gs pos="50000">
                      <a:srgbClr val="FFFF00"/>
                    </a:gs>
                    <a:gs pos="100000">
                      <a:srgbClr val="FF0066"/>
                    </a:gs>
                  </a:gsLst>
                  <a:lin ang="5400000" scaled="1"/>
                </a:gradFill>
                <a:effectLst>
                  <a:outerShdw dist="141990" dir="3806097" algn="ctr" rotWithShape="0">
                    <a:srgbClr val="000000"/>
                  </a:outerShdw>
                </a:effectLst>
                <a:latin typeface="Arial" panose="020B0604020202020204" pitchFamily="34" charset="0"/>
                <a:ea typeface="+mn-ea"/>
                <a:cs typeface="Arial" panose="020B0604020202020204" pitchFamily="34" charset="0"/>
              </a:rPr>
              <a:t>sử</a:t>
            </a:r>
            <a:endParaRPr lang="en-US" sz="2700" b="1" kern="10" normalizeH="1" dirty="0">
              <a:ln w="9525">
                <a:solidFill>
                  <a:srgbClr val="000000"/>
                </a:solidFill>
                <a:round/>
                <a:headEnd/>
                <a:tailEnd/>
              </a:ln>
              <a:gradFill rotWithShape="1">
                <a:gsLst>
                  <a:gs pos="0">
                    <a:srgbClr val="FF0066"/>
                  </a:gs>
                  <a:gs pos="50000">
                    <a:srgbClr val="FFFF00"/>
                  </a:gs>
                  <a:gs pos="100000">
                    <a:srgbClr val="FF0066"/>
                  </a:gs>
                </a:gsLst>
                <a:lin ang="5400000" scaled="1"/>
              </a:gradFill>
              <a:effectLst>
                <a:outerShdw dist="141990" dir="3806097" algn="ctr" rotWithShape="0">
                  <a:srgbClr val="000000"/>
                </a:outerShdw>
              </a:effectLst>
              <a:latin typeface="Arial" panose="020B0604020202020204" pitchFamily="34" charset="0"/>
              <a:ea typeface="+mn-ea"/>
              <a:cs typeface="Arial" panose="020B0604020202020204" pitchFamily="34" charset="0"/>
            </a:endParaRPr>
          </a:p>
        </p:txBody>
      </p:sp>
      <p:pic>
        <p:nvPicPr>
          <p:cNvPr id="4104" name="Picture 8" descr="original_4_w">
            <a:hlinkClick r:id="rId3" action="ppaction://hlinkfile"/>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450" y="1622822"/>
            <a:ext cx="1828800" cy="152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971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169991"/>
                                        </p:tgtEl>
                                        <p:attrNameLst>
                                          <p:attrName>style.color</p:attrName>
                                        </p:attrNameLst>
                                      </p:cBhvr>
                                      <p:by>
                                        <p:hsl h="-7200000" s="0" l="0"/>
                                      </p:by>
                                    </p:animClr>
                                    <p:animClr clrSpc="hsl" dir="cw">
                                      <p:cBhvr>
                                        <p:cTn id="7" dur="500" fill="hold"/>
                                        <p:tgtEl>
                                          <p:spTgt spid="169991"/>
                                        </p:tgtEl>
                                        <p:attrNameLst>
                                          <p:attrName>fillcolor</p:attrName>
                                        </p:attrNameLst>
                                      </p:cBhvr>
                                      <p:by>
                                        <p:hsl h="-7200000" s="0" l="0"/>
                                      </p:by>
                                    </p:animClr>
                                    <p:animClr clrSpc="hsl" dir="cw">
                                      <p:cBhvr>
                                        <p:cTn id="8" dur="500" fill="hold"/>
                                        <p:tgtEl>
                                          <p:spTgt spid="169991"/>
                                        </p:tgtEl>
                                        <p:attrNameLst>
                                          <p:attrName>stroke.color</p:attrName>
                                        </p:attrNameLst>
                                      </p:cBhvr>
                                      <p:by>
                                        <p:hsl h="-7200000" s="0" l="0"/>
                                      </p:by>
                                    </p:animClr>
                                    <p:set>
                                      <p:cBhvr>
                                        <p:cTn id="9" dur="500" fill="hold"/>
                                        <p:tgtEl>
                                          <p:spTgt spid="1699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6" name="Picture 8">
            <a:extLst>
              <a:ext uri="{FF2B5EF4-FFF2-40B4-BE49-F238E27FC236}">
                <a16:creationId xmlns:a16="http://schemas.microsoft.com/office/drawing/2014/main" id="{5693CF57-9E3C-2E48-8597-071879A7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5690"/>
            <a:ext cx="2539157" cy="4467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09383365-2CB6-364F-A139-4724ECAAF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666673"/>
            <a:ext cx="2539157" cy="4467302"/>
          </a:xfrm>
          <a:prstGeom prst="rect">
            <a:avLst/>
          </a:prstGeom>
          <a:noFill/>
          <a:extLst>
            <a:ext uri="{909E8E84-426E-40DD-AFC4-6F175D3DCCD1}">
              <a14:hiddenFill xmlns:a14="http://schemas.microsoft.com/office/drawing/2010/main">
                <a:solidFill>
                  <a:srgbClr val="FFFFFF"/>
                </a:solidFill>
              </a14:hiddenFill>
            </a:ext>
          </a:extLst>
        </p:spPr>
      </p:pic>
      <p:sp>
        <p:nvSpPr>
          <p:cNvPr id="960" name="Google Shape;960;p34"/>
          <p:cNvSpPr txBox="1">
            <a:spLocks noGrp="1"/>
          </p:cNvSpPr>
          <p:nvPr>
            <p:ph type="title"/>
          </p:nvPr>
        </p:nvSpPr>
        <p:spPr>
          <a:xfrm>
            <a:off x="268548" y="499559"/>
            <a:ext cx="5903652" cy="1248150"/>
          </a:xfrm>
          <a:prstGeom prst="rect">
            <a:avLst/>
          </a:prstGeom>
        </p:spPr>
        <p:txBody>
          <a:bodyPr spcFirstLastPara="1" wrap="square" lIns="91425" tIns="91425" rIns="91425" bIns="91425" anchor="ctr" anchorCtr="0">
            <a:noAutofit/>
          </a:bodyPr>
          <a:lstStyle/>
          <a:p>
            <a:pPr lvl="0" algn="ctr"/>
            <a:r>
              <a:rPr lang="en-US" dirty="0">
                <a:latin typeface="SVN-Blenda Script" panose="02000804000000020003" pitchFamily="2" charset="0"/>
              </a:rPr>
              <a:t> 1. </a:t>
            </a:r>
            <a:r>
              <a:rPr lang="en-US" dirty="0" err="1">
                <a:latin typeface="SVN-Blenda Script" panose="02000804000000020003" pitchFamily="2" charset="0"/>
              </a:rPr>
              <a:t>Điều</a:t>
            </a:r>
            <a:r>
              <a:rPr lang="en-US" dirty="0">
                <a:latin typeface="SVN-Blenda Script" panose="02000804000000020003" pitchFamily="2" charset="0"/>
              </a:rPr>
              <a:t> </a:t>
            </a:r>
            <a:r>
              <a:rPr lang="en-US" dirty="0" err="1">
                <a:latin typeface="SVN-Blenda Script" panose="02000804000000020003" pitchFamily="2" charset="0"/>
              </a:rPr>
              <a:t>kiện</a:t>
            </a:r>
            <a:r>
              <a:rPr lang="en-US" dirty="0">
                <a:latin typeface="SVN-Blenda Script" panose="02000804000000020003" pitchFamily="2" charset="0"/>
              </a:rPr>
              <a:t> </a:t>
            </a:r>
            <a:r>
              <a:rPr lang="en-US" dirty="0" err="1">
                <a:latin typeface="SVN-Blenda Script" panose="02000804000000020003" pitchFamily="2" charset="0"/>
              </a:rPr>
              <a:t>tự</a:t>
            </a:r>
            <a:r>
              <a:rPr lang="en-US" dirty="0">
                <a:latin typeface="SVN-Blenda Script" panose="02000804000000020003" pitchFamily="2" charset="0"/>
              </a:rPr>
              <a:t> </a:t>
            </a:r>
            <a:r>
              <a:rPr lang="en-US" dirty="0" err="1">
                <a:latin typeface="SVN-Blenda Script" panose="02000804000000020003" pitchFamily="2" charset="0"/>
              </a:rPr>
              <a:t>nhiên</a:t>
            </a:r>
            <a:r>
              <a:rPr lang="en-US" dirty="0">
                <a:latin typeface="SVN-Blenda Script" panose="02000804000000020003" pitchFamily="2" charset="0"/>
              </a:rPr>
              <a:t> </a:t>
            </a:r>
            <a:r>
              <a:rPr lang="en-US" dirty="0" err="1">
                <a:latin typeface="SVN-Blenda Script" panose="02000804000000020003" pitchFamily="2" charset="0"/>
              </a:rPr>
              <a:t>của</a:t>
            </a:r>
            <a:r>
              <a:rPr lang="en-US" dirty="0">
                <a:latin typeface="SVN-Blenda Script" panose="02000804000000020003" pitchFamily="2" charset="0"/>
              </a:rPr>
              <a:t> </a:t>
            </a:r>
            <a:r>
              <a:rPr lang="en-US" dirty="0" err="1">
                <a:latin typeface="SVN-Blenda Script" panose="02000804000000020003" pitchFamily="2" charset="0"/>
              </a:rPr>
              <a:t>Trung</a:t>
            </a:r>
            <a:r>
              <a:rPr lang="en-US" dirty="0">
                <a:latin typeface="SVN-Blenda Script" panose="02000804000000020003" pitchFamily="2" charset="0"/>
              </a:rPr>
              <a:t> </a:t>
            </a:r>
            <a:r>
              <a:rPr lang="en-US" dirty="0" err="1">
                <a:latin typeface="SVN-Blenda Script" panose="02000804000000020003" pitchFamily="2" charset="0"/>
              </a:rPr>
              <a:t>Quốc</a:t>
            </a:r>
            <a:r>
              <a:rPr lang="en-US" dirty="0">
                <a:latin typeface="SVN-Blenda Script" panose="02000804000000020003" pitchFamily="2" charset="0"/>
              </a:rPr>
              <a:t> </a:t>
            </a:r>
            <a:r>
              <a:rPr lang="en-US" dirty="0" err="1">
                <a:latin typeface="SVN-Blenda Script" panose="02000804000000020003" pitchFamily="2" charset="0"/>
              </a:rPr>
              <a:t>cổ</a:t>
            </a:r>
            <a:r>
              <a:rPr lang="en-US" dirty="0">
                <a:latin typeface="SVN-Blenda Script" panose="02000804000000020003" pitchFamily="2" charset="0"/>
              </a:rPr>
              <a:t> </a:t>
            </a:r>
            <a:r>
              <a:rPr lang="en-US" dirty="0" err="1">
                <a:latin typeface="SVN-Blenda Script" panose="02000804000000020003" pitchFamily="2" charset="0"/>
              </a:rPr>
              <a:t>đ</a:t>
            </a:r>
            <a:r>
              <a:rPr lang="en-US" dirty="0" err="1">
                <a:latin typeface="+mj-lt"/>
              </a:rPr>
              <a:t>ại</a:t>
            </a:r>
            <a:r>
              <a:rPr lang="en-US" dirty="0">
                <a:latin typeface="+mj-lt"/>
              </a:rPr>
              <a:t>. </a:t>
            </a:r>
          </a:p>
        </p:txBody>
      </p:sp>
    </p:spTree>
    <p:extLst>
      <p:ext uri="{BB962C8B-B14F-4D97-AF65-F5344CB8AC3E}">
        <p14:creationId xmlns:p14="http://schemas.microsoft.com/office/powerpoint/2010/main" val="23432755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41000"/>
          </a:srgbClr>
        </a:solidFill>
        <a:effectLst/>
      </p:bgPr>
    </p:bg>
    <p:spTree>
      <p:nvGrpSpPr>
        <p:cNvPr id="1" name="Shape 978"/>
        <p:cNvGrpSpPr/>
        <p:nvPr/>
      </p:nvGrpSpPr>
      <p:grpSpPr>
        <a:xfrm>
          <a:off x="0" y="0"/>
          <a:ext cx="0" cy="0"/>
          <a:chOff x="0" y="0"/>
          <a:chExt cx="0" cy="0"/>
        </a:xfrm>
      </p:grpSpPr>
      <p:sp>
        <p:nvSpPr>
          <p:cNvPr id="4" name="Rectangle 3"/>
          <p:cNvSpPr/>
          <p:nvPr/>
        </p:nvSpPr>
        <p:spPr>
          <a:xfrm>
            <a:off x="228600" y="285750"/>
            <a:ext cx="8787419" cy="2015936"/>
          </a:xfrm>
          <a:prstGeom prst="rect">
            <a:avLst/>
          </a:prstGeom>
        </p:spPr>
        <p:txBody>
          <a:bodyPr wrap="square">
            <a:spAutoFit/>
          </a:bodyPr>
          <a:lstStyle/>
          <a:p>
            <a:pPr indent="57150" algn="just">
              <a:lnSpc>
                <a:spcPct val="125000"/>
              </a:lnSpc>
            </a:pPr>
            <a:r>
              <a:rPr lang="vi-VN" sz="2000" dirty="0">
                <a:latin typeface="Times New Roman" panose="02020603050405020304" pitchFamily="18" charset="0"/>
                <a:ea typeface="Times New Roman" panose="02020603050405020304" pitchFamily="18" charset="0"/>
              </a:rPr>
              <a:t>Quan sát hình 9.2 a. và hình 9.2 b và đọc thông tin trong bài học trang 40 trả lời câu hỏi:</a:t>
            </a:r>
          </a:p>
          <a:p>
            <a:pPr indent="57150" algn="just">
              <a:lnSpc>
                <a:spcPct val="125000"/>
              </a:lnSpc>
            </a:pPr>
            <a:r>
              <a:rPr lang="vi-VN" sz="2000" dirty="0">
                <a:latin typeface="Times New Roman" panose="02020603050405020304" pitchFamily="18" charset="0"/>
                <a:ea typeface="Times New Roman" panose="02020603050405020304" pitchFamily="18" charset="0"/>
              </a:rPr>
              <a:t>? Xác định vùng cư trú chủ yếu của cư dân Trung Quốc thời cổ đại? </a:t>
            </a:r>
            <a:endParaRPr lang="en-US" sz="2000" dirty="0">
              <a:latin typeface="Times New Roman" panose="02020603050405020304" pitchFamily="18" charset="0"/>
              <a:ea typeface="Times New Roman" panose="02020603050405020304" pitchFamily="18" charset="0"/>
            </a:endParaRPr>
          </a:p>
          <a:p>
            <a:pPr indent="57150" algn="just">
              <a:lnSpc>
                <a:spcPct val="125000"/>
              </a:lnSpc>
            </a:pPr>
            <a:r>
              <a:rPr lang="vi-VN" sz="2000" dirty="0">
                <a:latin typeface="Times New Roman" panose="02020603050405020304" pitchFamily="18" charset="0"/>
                <a:ea typeface="Times New Roman" panose="02020603050405020304" pitchFamily="18" charset="0"/>
              </a:rPr>
              <a:t>? </a:t>
            </a:r>
            <a:r>
              <a:rPr lang="vi-VN" sz="2000" i="1" dirty="0">
                <a:latin typeface="Times New Roman" panose="02020603050405020304" pitchFamily="18" charset="0"/>
                <a:ea typeface="Times New Roman" panose="02020603050405020304" pitchFamily="18" charset="0"/>
              </a:rPr>
              <a:t>Theo em, sông Hoàng Hà đã tác động tích cực và tiêu cực như thế nào đến cuộc sống của cư dân Trung Quốc thời cổ đại?</a:t>
            </a:r>
            <a:endParaRPr lang="en-US" sz="2000" dirty="0">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28600" y="1856961"/>
            <a:ext cx="4648200" cy="3320498"/>
          </a:xfrm>
          <a:prstGeom prst="rect">
            <a:avLst/>
          </a:prstGeom>
        </p:spPr>
      </p:pic>
      <p:pic>
        <p:nvPicPr>
          <p:cNvPr id="7170" name="Picture 2" descr="Hoàng Hà - Từ điển W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877668"/>
            <a:ext cx="3733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67400" y="4777349"/>
            <a:ext cx="3302507" cy="338554"/>
          </a:xfrm>
          <a:prstGeom prst="rect">
            <a:avLst/>
          </a:prstGeom>
        </p:spPr>
        <p:txBody>
          <a:bodyPr wrap="none">
            <a:spAutoFit/>
          </a:bodyPr>
          <a:lstStyle/>
          <a:p>
            <a:r>
              <a:rPr lang="vi-VN" sz="1600" i="1" dirty="0">
                <a:latin typeface="Times New Roman" panose="02020603050405020304" pitchFamily="18" charset="0"/>
                <a:ea typeface="Times New Roman" panose="02020603050405020304" pitchFamily="18" charset="0"/>
              </a:rPr>
              <a:t>Hình 9.2 b Một đoạn sông Hoàng Hà </a:t>
            </a:r>
            <a:endParaRPr lang="en-US" sz="1600" dirty="0"/>
          </a:p>
        </p:txBody>
      </p:sp>
    </p:spTree>
    <p:extLst>
      <p:ext uri="{BB962C8B-B14F-4D97-AF65-F5344CB8AC3E}">
        <p14:creationId xmlns:p14="http://schemas.microsoft.com/office/powerpoint/2010/main" val="166851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41000"/>
          </a:srgbClr>
        </a:solidFill>
        <a:effectLst/>
      </p:bgPr>
    </p:bg>
    <p:spTree>
      <p:nvGrpSpPr>
        <p:cNvPr id="1" name="Shape 978"/>
        <p:cNvGrpSpPr/>
        <p:nvPr/>
      </p:nvGrpSpPr>
      <p:grpSpPr>
        <a:xfrm>
          <a:off x="0" y="0"/>
          <a:ext cx="0" cy="0"/>
          <a:chOff x="0" y="0"/>
          <a:chExt cx="0" cy="0"/>
        </a:xfrm>
      </p:grpSpPr>
      <p:sp>
        <p:nvSpPr>
          <p:cNvPr id="4" name="Rectangle 3"/>
          <p:cNvSpPr/>
          <p:nvPr/>
        </p:nvSpPr>
        <p:spPr>
          <a:xfrm>
            <a:off x="228600" y="285750"/>
            <a:ext cx="8787419" cy="440955"/>
          </a:xfrm>
          <a:prstGeom prst="rect">
            <a:avLst/>
          </a:prstGeom>
        </p:spPr>
        <p:txBody>
          <a:bodyPr wrap="square">
            <a:spAutoFit/>
          </a:bodyPr>
          <a:lstStyle/>
          <a:p>
            <a:pPr marL="0" marR="0" lvl="0" indent="57150" algn="just" defTabSz="914400" rtl="0" eaLnBrk="1" fontAlgn="auto" latinLnBrk="0" hangingPunct="1">
              <a:lnSpc>
                <a:spcPct val="125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5" name="Picture 4"/>
          <p:cNvPicPr>
            <a:picLocks noChangeAspect="1"/>
          </p:cNvPicPr>
          <p:nvPr/>
        </p:nvPicPr>
        <p:blipFill>
          <a:blip r:embed="rId3"/>
          <a:stretch>
            <a:fillRect/>
          </a:stretch>
        </p:blipFill>
        <p:spPr>
          <a:xfrm>
            <a:off x="76200" y="57150"/>
            <a:ext cx="9067800" cy="5120309"/>
          </a:xfrm>
          <a:prstGeom prst="rect">
            <a:avLst/>
          </a:prstGeom>
        </p:spPr>
      </p:pic>
      <p:sp>
        <p:nvSpPr>
          <p:cNvPr id="7" name="Rectangle 6"/>
          <p:cNvSpPr/>
          <p:nvPr/>
        </p:nvSpPr>
        <p:spPr>
          <a:xfrm>
            <a:off x="5413512" y="2209488"/>
            <a:ext cx="74892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p:cNvSpPr/>
          <p:nvPr/>
        </p:nvSpPr>
        <p:spPr>
          <a:xfrm>
            <a:off x="5410200" y="4705350"/>
            <a:ext cx="954107" cy="338554"/>
          </a:xfrm>
          <a:prstGeom prst="rect">
            <a:avLst/>
          </a:prstGeom>
        </p:spPr>
        <p:txBody>
          <a:bodyPr wrap="none">
            <a:spAutoFit/>
          </a:bodyPr>
          <a:lstStyle/>
          <a:p>
            <a:pPr lvl="0">
              <a:defRPr/>
            </a:pPr>
            <a:r>
              <a:rPr lang="vi-VN" sz="1600" i="1" dirty="0">
                <a:latin typeface="Times New Roman" panose="02020603050405020304" pitchFamily="18" charset="0"/>
                <a:ea typeface="Times New Roman" panose="02020603050405020304" pitchFamily="18" charset="0"/>
              </a:rPr>
              <a:t>               </a:t>
            </a:r>
            <a:endParaRPr lang="en-US" sz="1600" dirty="0"/>
          </a:p>
        </p:txBody>
      </p:sp>
    </p:spTree>
    <p:extLst>
      <p:ext uri="{BB962C8B-B14F-4D97-AF65-F5344CB8AC3E}">
        <p14:creationId xmlns:p14="http://schemas.microsoft.com/office/powerpoint/2010/main" val="381454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41000"/>
          </a:srgbClr>
        </a:solidFill>
        <a:effectLst/>
      </p:bgPr>
    </p:bg>
    <p:spTree>
      <p:nvGrpSpPr>
        <p:cNvPr id="1" name="Shape 978"/>
        <p:cNvGrpSpPr/>
        <p:nvPr/>
      </p:nvGrpSpPr>
      <p:grpSpPr>
        <a:xfrm>
          <a:off x="0" y="0"/>
          <a:ext cx="0" cy="0"/>
          <a:chOff x="0" y="0"/>
          <a:chExt cx="0" cy="0"/>
        </a:xfrm>
      </p:grpSpPr>
      <p:sp>
        <p:nvSpPr>
          <p:cNvPr id="4" name="Rectangle 3"/>
          <p:cNvSpPr/>
          <p:nvPr/>
        </p:nvSpPr>
        <p:spPr>
          <a:xfrm>
            <a:off x="228600" y="285750"/>
            <a:ext cx="8787419" cy="440955"/>
          </a:xfrm>
          <a:prstGeom prst="rect">
            <a:avLst/>
          </a:prstGeom>
        </p:spPr>
        <p:txBody>
          <a:bodyPr wrap="square">
            <a:spAutoFit/>
          </a:bodyPr>
          <a:lstStyle/>
          <a:p>
            <a:pPr marL="0" marR="0" lvl="0" indent="57150" algn="just" defTabSz="914400" rtl="0" eaLnBrk="1" fontAlgn="auto" latinLnBrk="0" hangingPunct="1">
              <a:lnSpc>
                <a:spcPct val="125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7170" name="Picture 2" descr="Hoàng Hà - Từ điển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3350"/>
            <a:ext cx="6781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13512" y="2209488"/>
            <a:ext cx="212109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Sông Hoàng Hà </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2" descr="Sông Trường Giang kỹ vĩ khi nhìn từ trên cao trong tour Trung Quốc giá rẻ |  DU LỊCH PHƯỢNG HOÀNG - EASTERN PHOENIX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548042"/>
            <a:ext cx="7086601"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38600" y="5086350"/>
            <a:ext cx="42672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Sông Trường Giang</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48725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41000"/>
          </a:srgbClr>
        </a:solidFill>
        <a:effectLst/>
      </p:bgPr>
    </p:bg>
    <p:spTree>
      <p:nvGrpSpPr>
        <p:cNvPr id="1" name="Shape 978"/>
        <p:cNvGrpSpPr/>
        <p:nvPr/>
      </p:nvGrpSpPr>
      <p:grpSpPr>
        <a:xfrm>
          <a:off x="0" y="0"/>
          <a:ext cx="0" cy="0"/>
          <a:chOff x="0" y="0"/>
          <a:chExt cx="0" cy="0"/>
        </a:xfrm>
      </p:grpSpPr>
      <p:sp>
        <p:nvSpPr>
          <p:cNvPr id="4" name="Rectangle 3"/>
          <p:cNvSpPr/>
          <p:nvPr/>
        </p:nvSpPr>
        <p:spPr>
          <a:xfrm>
            <a:off x="228600" y="285750"/>
            <a:ext cx="8787419" cy="440955"/>
          </a:xfrm>
          <a:prstGeom prst="rect">
            <a:avLst/>
          </a:prstGeom>
        </p:spPr>
        <p:txBody>
          <a:bodyPr wrap="square">
            <a:spAutoFit/>
          </a:bodyPr>
          <a:lstStyle/>
          <a:p>
            <a:pPr marL="0" marR="0" lvl="0" indent="57150" algn="just" defTabSz="914400" rtl="0" eaLnBrk="1" fontAlgn="auto" latinLnBrk="0" hangingPunct="1">
              <a:lnSpc>
                <a:spcPct val="125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5" name="Picture 4"/>
          <p:cNvPicPr>
            <a:picLocks noChangeAspect="1"/>
          </p:cNvPicPr>
          <p:nvPr/>
        </p:nvPicPr>
        <p:blipFill>
          <a:blip r:embed="rId3"/>
          <a:stretch>
            <a:fillRect/>
          </a:stretch>
        </p:blipFill>
        <p:spPr>
          <a:xfrm>
            <a:off x="228600" y="57150"/>
            <a:ext cx="4648200" cy="5120309"/>
          </a:xfrm>
          <a:prstGeom prst="rect">
            <a:avLst/>
          </a:prstGeom>
        </p:spPr>
      </p:pic>
      <p:pic>
        <p:nvPicPr>
          <p:cNvPr id="7170" name="Picture 2" descr="Hoàng Hà - Từ điển W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3350"/>
            <a:ext cx="3276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13512" y="2209488"/>
            <a:ext cx="212109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Sông Hoàng Hà </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2" descr="Sông Trường Giang kỹ vĩ khi nhìn từ trên cao trong tour Trung Quốc giá rẻ |  DU LỊCH PHƯỢNG HOÀNG - EASTERN PHOENIX TRA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548042"/>
            <a:ext cx="3276601" cy="21573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10200" y="4705350"/>
            <a:ext cx="25779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Sông Trường Giang</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7441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6" name="Picture 8">
            <a:extLst>
              <a:ext uri="{FF2B5EF4-FFF2-40B4-BE49-F238E27FC236}">
                <a16:creationId xmlns:a16="http://schemas.microsoft.com/office/drawing/2014/main" id="{5693CF57-9E3C-2E48-8597-071879A7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5690"/>
            <a:ext cx="2539157" cy="4467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09383365-2CB6-364F-A139-4724ECAAF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666673"/>
            <a:ext cx="2539157" cy="4467302"/>
          </a:xfrm>
          <a:prstGeom prst="rect">
            <a:avLst/>
          </a:prstGeom>
          <a:noFill/>
          <a:extLst>
            <a:ext uri="{909E8E84-426E-40DD-AFC4-6F175D3DCCD1}">
              <a14:hiddenFill xmlns:a14="http://schemas.microsoft.com/office/drawing/2010/main">
                <a:solidFill>
                  <a:srgbClr val="FFFFFF"/>
                </a:solidFill>
              </a14:hiddenFill>
            </a:ext>
          </a:extLst>
        </p:spPr>
      </p:pic>
      <p:sp>
        <p:nvSpPr>
          <p:cNvPr id="960" name="Google Shape;960;p34"/>
          <p:cNvSpPr txBox="1">
            <a:spLocks noGrp="1"/>
          </p:cNvSpPr>
          <p:nvPr>
            <p:ph type="title"/>
          </p:nvPr>
        </p:nvSpPr>
        <p:spPr>
          <a:xfrm>
            <a:off x="268548" y="499559"/>
            <a:ext cx="5903652" cy="1248150"/>
          </a:xfrm>
          <a:prstGeom prst="rect">
            <a:avLst/>
          </a:prstGeom>
        </p:spPr>
        <p:txBody>
          <a:bodyPr spcFirstLastPara="1" wrap="square" lIns="91425" tIns="91425" rIns="91425" bIns="91425" anchor="ctr" anchorCtr="0">
            <a:noAutofit/>
          </a:bodyPr>
          <a:lstStyle/>
          <a:p>
            <a:pPr lvl="0" algn="ctr"/>
            <a:r>
              <a:rPr lang="en-US" dirty="0">
                <a:latin typeface="SVN-Blenda Script" panose="02000804000000020003" pitchFamily="2" charset="0"/>
              </a:rPr>
              <a:t> 1. </a:t>
            </a:r>
            <a:r>
              <a:rPr lang="en-US" dirty="0" err="1">
                <a:latin typeface="SVN-Blenda Script" panose="02000804000000020003" pitchFamily="2" charset="0"/>
              </a:rPr>
              <a:t>Điều</a:t>
            </a:r>
            <a:r>
              <a:rPr lang="en-US" dirty="0">
                <a:latin typeface="SVN-Blenda Script" panose="02000804000000020003" pitchFamily="2" charset="0"/>
              </a:rPr>
              <a:t> </a:t>
            </a:r>
            <a:r>
              <a:rPr lang="en-US" dirty="0" err="1">
                <a:latin typeface="SVN-Blenda Script" panose="02000804000000020003" pitchFamily="2" charset="0"/>
              </a:rPr>
              <a:t>kiện</a:t>
            </a:r>
            <a:r>
              <a:rPr lang="en-US" dirty="0">
                <a:latin typeface="SVN-Blenda Script" panose="02000804000000020003" pitchFamily="2" charset="0"/>
              </a:rPr>
              <a:t> </a:t>
            </a:r>
            <a:r>
              <a:rPr lang="en-US" dirty="0" err="1">
                <a:latin typeface="SVN-Blenda Script" panose="02000804000000020003" pitchFamily="2" charset="0"/>
              </a:rPr>
              <a:t>tự</a:t>
            </a:r>
            <a:r>
              <a:rPr lang="en-US" dirty="0">
                <a:latin typeface="SVN-Blenda Script" panose="02000804000000020003" pitchFamily="2" charset="0"/>
              </a:rPr>
              <a:t> </a:t>
            </a:r>
            <a:r>
              <a:rPr lang="en-US" dirty="0" err="1">
                <a:latin typeface="SVN-Blenda Script" panose="02000804000000020003" pitchFamily="2" charset="0"/>
              </a:rPr>
              <a:t>nhiên</a:t>
            </a:r>
            <a:r>
              <a:rPr lang="en-US" dirty="0">
                <a:latin typeface="SVN-Blenda Script" panose="02000804000000020003" pitchFamily="2" charset="0"/>
              </a:rPr>
              <a:t> </a:t>
            </a:r>
            <a:r>
              <a:rPr lang="en-US" dirty="0" err="1">
                <a:latin typeface="SVN-Blenda Script" panose="02000804000000020003" pitchFamily="2" charset="0"/>
              </a:rPr>
              <a:t>của</a:t>
            </a:r>
            <a:r>
              <a:rPr lang="en-US" dirty="0">
                <a:latin typeface="SVN-Blenda Script" panose="02000804000000020003" pitchFamily="2" charset="0"/>
              </a:rPr>
              <a:t> </a:t>
            </a:r>
            <a:r>
              <a:rPr lang="en-US" dirty="0" err="1">
                <a:latin typeface="SVN-Blenda Script" panose="02000804000000020003" pitchFamily="2" charset="0"/>
              </a:rPr>
              <a:t>Trung</a:t>
            </a:r>
            <a:r>
              <a:rPr lang="en-US" dirty="0">
                <a:latin typeface="SVN-Blenda Script" panose="02000804000000020003" pitchFamily="2" charset="0"/>
              </a:rPr>
              <a:t> </a:t>
            </a:r>
            <a:r>
              <a:rPr lang="en-US" dirty="0" err="1">
                <a:latin typeface="SVN-Blenda Script" panose="02000804000000020003" pitchFamily="2" charset="0"/>
              </a:rPr>
              <a:t>Quốc</a:t>
            </a:r>
            <a:r>
              <a:rPr lang="en-US" dirty="0">
                <a:latin typeface="SVN-Blenda Script" panose="02000804000000020003" pitchFamily="2" charset="0"/>
              </a:rPr>
              <a:t> </a:t>
            </a:r>
            <a:r>
              <a:rPr lang="en-US" dirty="0" err="1">
                <a:latin typeface="SVN-Blenda Script" panose="02000804000000020003" pitchFamily="2" charset="0"/>
              </a:rPr>
              <a:t>cổ</a:t>
            </a:r>
            <a:r>
              <a:rPr lang="en-US" dirty="0">
                <a:latin typeface="SVN-Blenda Script" panose="02000804000000020003" pitchFamily="2" charset="0"/>
              </a:rPr>
              <a:t> </a:t>
            </a:r>
            <a:r>
              <a:rPr lang="en-US" dirty="0" err="1">
                <a:latin typeface="SVN-Blenda Script" panose="02000804000000020003" pitchFamily="2" charset="0"/>
              </a:rPr>
              <a:t>đ</a:t>
            </a:r>
            <a:r>
              <a:rPr lang="en-US" dirty="0" err="1">
                <a:latin typeface="+mj-lt"/>
              </a:rPr>
              <a:t>ại</a:t>
            </a:r>
            <a:r>
              <a:rPr lang="en-US" dirty="0">
                <a:latin typeface="+mj-lt"/>
              </a:rPr>
              <a:t>. </a:t>
            </a:r>
          </a:p>
        </p:txBody>
      </p:sp>
      <p:sp>
        <p:nvSpPr>
          <p:cNvPr id="2" name="Rectangle 1"/>
          <p:cNvSpPr/>
          <p:nvPr/>
        </p:nvSpPr>
        <p:spPr>
          <a:xfrm>
            <a:off x="2286000" y="1694587"/>
            <a:ext cx="4572000" cy="646331"/>
          </a:xfrm>
          <a:prstGeom prst="rect">
            <a:avLst/>
          </a:prstGeom>
        </p:spPr>
        <p:txBody>
          <a:bodyPr>
            <a:spAutoFit/>
          </a:bodyPr>
          <a:lstStyle/>
          <a:p>
            <a:r>
              <a:rPr lang="en-US" sz="3600" b="1" dirty="0">
                <a:solidFill>
                  <a:srgbClr val="A01127"/>
                </a:solidFill>
                <a:latin typeface="SVN-Blenda Script" panose="02000804000000020003" pitchFamily="2" charset="0"/>
                <a:sym typeface="PT Serif"/>
              </a:rPr>
              <a:t> </a:t>
            </a:r>
            <a:endParaRPr lang="en-US" dirty="0"/>
          </a:p>
        </p:txBody>
      </p:sp>
      <p:sp>
        <p:nvSpPr>
          <p:cNvPr id="4" name="Rectangle 3"/>
          <p:cNvSpPr/>
          <p:nvPr/>
        </p:nvSpPr>
        <p:spPr>
          <a:xfrm>
            <a:off x="1066800" y="2256279"/>
            <a:ext cx="6096000" cy="1708160"/>
          </a:xfrm>
          <a:prstGeom prst="rect">
            <a:avLst/>
          </a:prstGeom>
        </p:spPr>
        <p:txBody>
          <a:bodyPr wrap="square">
            <a:spAutoFit/>
          </a:bodyPr>
          <a:lstStyle/>
          <a:p>
            <a:pPr indent="57150" algn="just">
              <a:lnSpc>
                <a:spcPct val="125000"/>
              </a:lnSpc>
            </a:pPr>
            <a:r>
              <a:rPr lang="vi-VN" sz="2800" dirty="0">
                <a:latin typeface="Times New Roman" panose="02020603050405020304" pitchFamily="18" charset="0"/>
                <a:ea typeface="Times New Roman" panose="02020603050405020304" pitchFamily="18" charset="0"/>
              </a:rPr>
              <a:t>- Cư dân Trung Quốc cổ đại sống tập trung ở trung và hạ lưu sông Hoàng Hà và Trường Giang. </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9086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41000"/>
          </a:srgbClr>
        </a:solidFill>
        <a:effectLst/>
      </p:bgPr>
    </p:bg>
    <p:spTree>
      <p:nvGrpSpPr>
        <p:cNvPr id="1" name="Shape 978"/>
        <p:cNvGrpSpPr/>
        <p:nvPr/>
      </p:nvGrpSpPr>
      <p:grpSpPr>
        <a:xfrm>
          <a:off x="0" y="0"/>
          <a:ext cx="0" cy="0"/>
          <a:chOff x="0" y="0"/>
          <a:chExt cx="0" cy="0"/>
        </a:xfrm>
      </p:grpSpPr>
      <p:sp>
        <p:nvSpPr>
          <p:cNvPr id="4" name="Rectangle 3"/>
          <p:cNvSpPr/>
          <p:nvPr/>
        </p:nvSpPr>
        <p:spPr>
          <a:xfrm>
            <a:off x="228600" y="285750"/>
            <a:ext cx="8787419" cy="440955"/>
          </a:xfrm>
          <a:prstGeom prst="rect">
            <a:avLst/>
          </a:prstGeom>
        </p:spPr>
        <p:txBody>
          <a:bodyPr wrap="square">
            <a:spAutoFit/>
          </a:bodyPr>
          <a:lstStyle/>
          <a:p>
            <a:pPr marL="0" marR="0" lvl="0" indent="57150" algn="just" defTabSz="914400" rtl="0" eaLnBrk="1" fontAlgn="auto" latinLnBrk="0" hangingPunct="1">
              <a:lnSpc>
                <a:spcPct val="125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7170" name="Picture 2" descr="Hoàng Hà - Từ điển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3350"/>
            <a:ext cx="51054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13512" y="2209488"/>
            <a:ext cx="212109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Sông Hoàng Hà </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2" descr="Sông Trường Giang kỹ vĩ khi nhìn từ trên cao trong tour Trung Quốc giá rẻ |  DU LỊCH PHƯỢNG HOÀNG - EASTERN PHOENIX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548042"/>
            <a:ext cx="5181601" cy="23097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10200" y="4705350"/>
            <a:ext cx="25779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Sông Trường Giang</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3969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6" name="Picture 8">
            <a:extLst>
              <a:ext uri="{FF2B5EF4-FFF2-40B4-BE49-F238E27FC236}">
                <a16:creationId xmlns:a16="http://schemas.microsoft.com/office/drawing/2014/main" id="{5693CF57-9E3C-2E48-8597-071879A7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5690"/>
            <a:ext cx="2539157" cy="4467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09383365-2CB6-364F-A139-4724ECAAF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666673"/>
            <a:ext cx="2539157" cy="4467302"/>
          </a:xfrm>
          <a:prstGeom prst="rect">
            <a:avLst/>
          </a:prstGeom>
          <a:noFill/>
          <a:extLst>
            <a:ext uri="{909E8E84-426E-40DD-AFC4-6F175D3DCCD1}">
              <a14:hiddenFill xmlns:a14="http://schemas.microsoft.com/office/drawing/2010/main">
                <a:solidFill>
                  <a:srgbClr val="FFFFFF"/>
                </a:solidFill>
              </a14:hiddenFill>
            </a:ext>
          </a:extLst>
        </p:spPr>
      </p:pic>
      <p:sp>
        <p:nvSpPr>
          <p:cNvPr id="960" name="Google Shape;960;p34"/>
          <p:cNvSpPr txBox="1">
            <a:spLocks noGrp="1"/>
          </p:cNvSpPr>
          <p:nvPr>
            <p:ph type="title"/>
          </p:nvPr>
        </p:nvSpPr>
        <p:spPr>
          <a:xfrm>
            <a:off x="268548" y="499559"/>
            <a:ext cx="5903652" cy="1248150"/>
          </a:xfrm>
          <a:prstGeom prst="rect">
            <a:avLst/>
          </a:prstGeom>
        </p:spPr>
        <p:txBody>
          <a:bodyPr spcFirstLastPara="1" wrap="square" lIns="91425" tIns="91425" rIns="91425" bIns="91425" anchor="ctr" anchorCtr="0">
            <a:noAutofit/>
          </a:bodyPr>
          <a:lstStyle/>
          <a:p>
            <a:pPr lvl="0" algn="ctr"/>
            <a:r>
              <a:rPr lang="en-US" dirty="0">
                <a:latin typeface="SVN-Blenda Script" panose="02000804000000020003" pitchFamily="2" charset="0"/>
              </a:rPr>
              <a:t> 1. </a:t>
            </a:r>
            <a:r>
              <a:rPr lang="en-US" dirty="0" err="1">
                <a:latin typeface="SVN-Blenda Script" panose="02000804000000020003" pitchFamily="2" charset="0"/>
              </a:rPr>
              <a:t>Điều</a:t>
            </a:r>
            <a:r>
              <a:rPr lang="en-US" dirty="0">
                <a:latin typeface="SVN-Blenda Script" panose="02000804000000020003" pitchFamily="2" charset="0"/>
              </a:rPr>
              <a:t> </a:t>
            </a:r>
            <a:r>
              <a:rPr lang="en-US" dirty="0" err="1">
                <a:latin typeface="SVN-Blenda Script" panose="02000804000000020003" pitchFamily="2" charset="0"/>
              </a:rPr>
              <a:t>kiện</a:t>
            </a:r>
            <a:r>
              <a:rPr lang="en-US" dirty="0">
                <a:latin typeface="SVN-Blenda Script" panose="02000804000000020003" pitchFamily="2" charset="0"/>
              </a:rPr>
              <a:t> </a:t>
            </a:r>
            <a:r>
              <a:rPr lang="en-US" dirty="0" err="1">
                <a:latin typeface="SVN-Blenda Script" panose="02000804000000020003" pitchFamily="2" charset="0"/>
              </a:rPr>
              <a:t>tự</a:t>
            </a:r>
            <a:r>
              <a:rPr lang="en-US" dirty="0">
                <a:latin typeface="SVN-Blenda Script" panose="02000804000000020003" pitchFamily="2" charset="0"/>
              </a:rPr>
              <a:t> </a:t>
            </a:r>
            <a:r>
              <a:rPr lang="en-US" dirty="0" err="1">
                <a:latin typeface="SVN-Blenda Script" panose="02000804000000020003" pitchFamily="2" charset="0"/>
              </a:rPr>
              <a:t>nhiên</a:t>
            </a:r>
            <a:r>
              <a:rPr lang="en-US" dirty="0">
                <a:latin typeface="SVN-Blenda Script" panose="02000804000000020003" pitchFamily="2" charset="0"/>
              </a:rPr>
              <a:t> </a:t>
            </a:r>
            <a:r>
              <a:rPr lang="en-US" dirty="0" err="1">
                <a:latin typeface="SVN-Blenda Script" panose="02000804000000020003" pitchFamily="2" charset="0"/>
              </a:rPr>
              <a:t>của</a:t>
            </a:r>
            <a:r>
              <a:rPr lang="en-US" dirty="0">
                <a:latin typeface="SVN-Blenda Script" panose="02000804000000020003" pitchFamily="2" charset="0"/>
              </a:rPr>
              <a:t> </a:t>
            </a:r>
            <a:r>
              <a:rPr lang="en-US" dirty="0" err="1">
                <a:latin typeface="SVN-Blenda Script" panose="02000804000000020003" pitchFamily="2" charset="0"/>
              </a:rPr>
              <a:t>Trung</a:t>
            </a:r>
            <a:r>
              <a:rPr lang="en-US" dirty="0">
                <a:latin typeface="SVN-Blenda Script" panose="02000804000000020003" pitchFamily="2" charset="0"/>
              </a:rPr>
              <a:t> </a:t>
            </a:r>
            <a:r>
              <a:rPr lang="en-US" dirty="0" err="1">
                <a:latin typeface="SVN-Blenda Script" panose="02000804000000020003" pitchFamily="2" charset="0"/>
              </a:rPr>
              <a:t>Quốc</a:t>
            </a:r>
            <a:r>
              <a:rPr lang="en-US" dirty="0">
                <a:latin typeface="SVN-Blenda Script" panose="02000804000000020003" pitchFamily="2" charset="0"/>
              </a:rPr>
              <a:t> </a:t>
            </a:r>
            <a:r>
              <a:rPr lang="en-US" dirty="0" err="1">
                <a:latin typeface="SVN-Blenda Script" panose="02000804000000020003" pitchFamily="2" charset="0"/>
              </a:rPr>
              <a:t>cổ</a:t>
            </a:r>
            <a:r>
              <a:rPr lang="en-US" dirty="0">
                <a:latin typeface="SVN-Blenda Script" panose="02000804000000020003" pitchFamily="2" charset="0"/>
              </a:rPr>
              <a:t> </a:t>
            </a:r>
            <a:r>
              <a:rPr lang="en-US" dirty="0" err="1">
                <a:latin typeface="SVN-Blenda Script" panose="02000804000000020003" pitchFamily="2" charset="0"/>
              </a:rPr>
              <a:t>đ</a:t>
            </a:r>
            <a:r>
              <a:rPr lang="en-US" dirty="0" err="1">
                <a:latin typeface="+mj-lt"/>
              </a:rPr>
              <a:t>ại</a:t>
            </a:r>
            <a:r>
              <a:rPr lang="en-US" dirty="0">
                <a:latin typeface="+mj-lt"/>
              </a:rPr>
              <a:t>. </a:t>
            </a:r>
          </a:p>
        </p:txBody>
      </p:sp>
      <p:sp>
        <p:nvSpPr>
          <p:cNvPr id="2" name="Rectangle 1"/>
          <p:cNvSpPr/>
          <p:nvPr/>
        </p:nvSpPr>
        <p:spPr>
          <a:xfrm>
            <a:off x="2286000" y="1694587"/>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A01127"/>
                </a:solidFill>
                <a:effectLst/>
                <a:uLnTx/>
                <a:uFillTx/>
                <a:latin typeface="SVN-Blenda Script" panose="02000804000000020003" pitchFamily="2" charset="0"/>
                <a:cs typeface="Arial"/>
                <a:sym typeface="PT Serif"/>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1066800" y="2256279"/>
            <a:ext cx="6096000" cy="2246769"/>
          </a:xfrm>
          <a:prstGeom prst="rect">
            <a:avLst/>
          </a:prstGeom>
        </p:spPr>
        <p:txBody>
          <a:bodyPr wrap="square">
            <a:spAutoFit/>
          </a:bodyPr>
          <a:lstStyle/>
          <a:p>
            <a:pPr marL="0" marR="0" lvl="0" indent="57150" algn="just"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-Lưu</a:t>
            </a:r>
            <a:r>
              <a:rPr kumimoji="0" lang="vi-VN" sz="28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vực các con sông tạo điều kiện thuận lợi cho sự phát triển nông nghiệp.</a:t>
            </a:r>
          </a:p>
          <a:p>
            <a:pPr marL="0" marR="0" lvl="0" indent="57150" algn="just" defTabSz="914400" rtl="0" eaLnBrk="1" fontAlgn="auto" latinLnBrk="0" hangingPunct="1">
              <a:lnSpc>
                <a:spcPct val="125000"/>
              </a:lnSpc>
              <a:spcBef>
                <a:spcPts val="0"/>
              </a:spcBef>
              <a:spcAft>
                <a:spcPts val="0"/>
              </a:spcAft>
              <a:buClr>
                <a:srgbClr val="000000"/>
              </a:buClr>
              <a:buSzTx/>
              <a:buFont typeface="Arial"/>
              <a:buNone/>
              <a:tabLst/>
              <a:defRPr/>
            </a:pPr>
            <a:r>
              <a:rPr lang="vi-VN" sz="2800" baseline="0" dirty="0">
                <a:latin typeface="Times New Roman" panose="02020603050405020304" pitchFamily="18" charset="0"/>
                <a:ea typeface="Times New Roman" panose="02020603050405020304" pitchFamily="18" charset="0"/>
              </a:rPr>
              <a:t>=&gt;</a:t>
            </a:r>
            <a:r>
              <a:rPr lang="vi-VN" sz="2800" dirty="0">
                <a:latin typeface="Times New Roman" panose="02020603050405020304" pitchFamily="18" charset="0"/>
                <a:ea typeface="Times New Roman" panose="02020603050405020304" pitchFamily="18" charset="0"/>
              </a:rPr>
              <a:t> những nhà nước cổ đại đầu tiên của Trung Quốc đã ra đời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0458292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1067" name="Google Shape;1067;p39"/>
          <p:cNvSpPr txBox="1">
            <a:spLocks noGrp="1"/>
          </p:cNvSpPr>
          <p:nvPr>
            <p:ph type="title"/>
          </p:nvPr>
        </p:nvSpPr>
        <p:spPr>
          <a:xfrm>
            <a:off x="717718" y="1693593"/>
            <a:ext cx="5454481" cy="2420312"/>
          </a:xfrm>
          <a:prstGeom prst="rect">
            <a:avLst/>
          </a:prstGeom>
        </p:spPr>
        <p:txBody>
          <a:bodyPr spcFirstLastPara="1" wrap="square" lIns="91425" tIns="91425" rIns="91425" bIns="91425" anchor="ctr" anchorCtr="0">
            <a:noAutofit/>
          </a:bodyPr>
          <a:lstStyle/>
          <a:p>
            <a:pPr algn="just" eaLnBrk="0" fontAlgn="base" hangingPunct="0">
              <a:spcBef>
                <a:spcPct val="0"/>
              </a:spcBef>
              <a:spcAft>
                <a:spcPct val="0"/>
              </a:spcAft>
              <a:buClrTx/>
            </a:pPr>
            <a:r>
              <a:rPr lang="en-US" altLang="vi-VN" kern="1200" dirty="0">
                <a:solidFill>
                  <a:srgbClr val="C00000"/>
                </a:solidFill>
                <a:latin typeface="Times New Roman" panose="02020603050405020304" pitchFamily="18" charset="0"/>
              </a:rPr>
              <a:t>2. </a:t>
            </a:r>
            <a:r>
              <a:rPr lang="en-US" altLang="vi-VN" kern="1200" dirty="0" err="1">
                <a:solidFill>
                  <a:srgbClr val="C00000"/>
                </a:solidFill>
                <a:latin typeface="Times New Roman" panose="02020603050405020304" pitchFamily="18" charset="0"/>
              </a:rPr>
              <a:t>Nhà</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Tần</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thống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nhất</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và</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xác</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lập</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chế</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độ</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phong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kiến</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ở</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Trung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Quốc</a:t>
            </a:r>
            <a:r>
              <a:rPr lang="en-US" altLang="vi-VN" kern="1200" dirty="0">
                <a:solidFill>
                  <a:srgbClr val="C00000"/>
                </a:solidFill>
                <a:latin typeface="Times New Roman" panose="02020603050405020304" pitchFamily="18" charset="0"/>
              </a:rPr>
              <a:t>.</a:t>
            </a:r>
          </a:p>
        </p:txBody>
      </p:sp>
      <p:pic>
        <p:nvPicPr>
          <p:cNvPr id="66" name="Picture 65">
            <a:extLst>
              <a:ext uri="{FF2B5EF4-FFF2-40B4-BE49-F238E27FC236}">
                <a16:creationId xmlns:a16="http://schemas.microsoft.com/office/drawing/2014/main" id="{839C3482-6B99-DF41-A46A-48FDA2EAB1AF}"/>
              </a:ext>
            </a:extLst>
          </p:cNvPr>
          <p:cNvPicPr>
            <a:picLocks noChangeAspect="1"/>
          </p:cNvPicPr>
          <p:nvPr/>
        </p:nvPicPr>
        <p:blipFill rotWithShape="1">
          <a:blip r:embed="rId5"/>
          <a:srcRect l="15085" r="14512"/>
          <a:stretch/>
        </p:blipFill>
        <p:spPr>
          <a:xfrm>
            <a:off x="5590540" y="180508"/>
            <a:ext cx="3366965" cy="4782483"/>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067"/>
                                            </p:tgtEl>
                                            <p:attrNameLst>
                                              <p:attrName>style.visibility</p:attrName>
                                            </p:attrNameLst>
                                          </p:cBhvr>
                                          <p:to>
                                            <p:strVal val="visible"/>
                                          </p:to>
                                        </p:set>
                                        <p:animEffect transition="in" filter="barn(inVertical)">
                                          <p:cBhvr>
                                            <p:cTn id="7" dur="500"/>
                                            <p:tgtEl>
                                              <p:spTgt spid="1067"/>
                                            </p:tgtEl>
                                          </p:cBhvr>
                                        </p:animEffect>
                                      </p:childTnLst>
                                    </p:cTn>
                                  </p:par>
                                  <p:par>
                                    <p:cTn id="8" presetID="2" presetClass="entr" presetSubtype="3" fill="hold" nodeType="withEffect" p14:presetBounceEnd="50000">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14:bounceEnd="50000">
                                          <p:cBhvr additive="base">
                                            <p:cTn id="10" dur="500" fill="hold"/>
                                            <p:tgtEl>
                                              <p:spTgt spid="66"/>
                                            </p:tgtEl>
                                            <p:attrNameLst>
                                              <p:attrName>ppt_x</p:attrName>
                                            </p:attrNameLst>
                                          </p:cBhvr>
                                          <p:tavLst>
                                            <p:tav tm="0">
                                              <p:val>
                                                <p:strVal val="1+#ppt_w/2"/>
                                              </p:val>
                                            </p:tav>
                                            <p:tav tm="100000">
                                              <p:val>
                                                <p:strVal val="#ppt_x"/>
                                              </p:val>
                                            </p:tav>
                                          </p:tavLst>
                                        </p:anim>
                                        <p:anim calcmode="lin" valueType="num" p14:bounceEnd="50000">
                                          <p:cBhvr additive="base">
                                            <p:cTn id="11" dur="500" fill="hold"/>
                                            <p:tgtEl>
                                              <p:spTgt spid="6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32" presetClass="emph" presetSubtype="0" repeatCount="3000" fill="hold" grpId="1" nodeType="afterEffect">
                                      <p:stCondLst>
                                        <p:cond delay="0"/>
                                      </p:stCondLst>
                                      <p:iterate type="lt">
                                        <p:tmPct val="0"/>
                                      </p:iterate>
                                      <p:childTnLst>
                                        <p:animRot by="120000">
                                          <p:cBhvr>
                                            <p:cTn id="14" dur="100" fill="hold">
                                              <p:stCondLst>
                                                <p:cond delay="0"/>
                                              </p:stCondLst>
                                            </p:cTn>
                                            <p:tgtEl>
                                              <p:spTgt spid="1067"/>
                                            </p:tgtEl>
                                            <p:attrNameLst>
                                              <p:attrName>r</p:attrName>
                                            </p:attrNameLst>
                                          </p:cBhvr>
                                        </p:animRot>
                                        <p:animRot by="-240000">
                                          <p:cBhvr>
                                            <p:cTn id="15" dur="200" fill="hold">
                                              <p:stCondLst>
                                                <p:cond delay="200"/>
                                              </p:stCondLst>
                                            </p:cTn>
                                            <p:tgtEl>
                                              <p:spTgt spid="1067"/>
                                            </p:tgtEl>
                                            <p:attrNameLst>
                                              <p:attrName>r</p:attrName>
                                            </p:attrNameLst>
                                          </p:cBhvr>
                                        </p:animRot>
                                        <p:animRot by="240000">
                                          <p:cBhvr>
                                            <p:cTn id="16" dur="200" fill="hold">
                                              <p:stCondLst>
                                                <p:cond delay="400"/>
                                              </p:stCondLst>
                                            </p:cTn>
                                            <p:tgtEl>
                                              <p:spTgt spid="1067"/>
                                            </p:tgtEl>
                                            <p:attrNameLst>
                                              <p:attrName>r</p:attrName>
                                            </p:attrNameLst>
                                          </p:cBhvr>
                                        </p:animRot>
                                        <p:animRot by="-240000">
                                          <p:cBhvr>
                                            <p:cTn id="17" dur="200" fill="hold">
                                              <p:stCondLst>
                                                <p:cond delay="600"/>
                                              </p:stCondLst>
                                            </p:cTn>
                                            <p:tgtEl>
                                              <p:spTgt spid="1067"/>
                                            </p:tgtEl>
                                            <p:attrNameLst>
                                              <p:attrName>r</p:attrName>
                                            </p:attrNameLst>
                                          </p:cBhvr>
                                        </p:animRot>
                                        <p:animRot by="120000">
                                          <p:cBhvr>
                                            <p:cTn id="18" dur="200" fill="hold">
                                              <p:stCondLst>
                                                <p:cond delay="800"/>
                                              </p:stCondLst>
                                            </p:cTn>
                                            <p:tgtEl>
                                              <p:spTgt spid="10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0"/>
          <p:bldP spid="106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067"/>
                                            </p:tgtEl>
                                            <p:attrNameLst>
                                              <p:attrName>style.visibility</p:attrName>
                                            </p:attrNameLst>
                                          </p:cBhvr>
                                          <p:to>
                                            <p:strVal val="visible"/>
                                          </p:to>
                                        </p:set>
                                        <p:animEffect transition="in" filter="barn(inVertical)">
                                          <p:cBhvr>
                                            <p:cTn id="7" dur="500"/>
                                            <p:tgtEl>
                                              <p:spTgt spid="1067"/>
                                            </p:tgtEl>
                                          </p:cBhvr>
                                        </p:animEffect>
                                      </p:childTnLst>
                                    </p:cTn>
                                  </p:par>
                                  <p:par>
                                    <p:cTn id="8" presetID="2" presetClass="entr" presetSubtype="3"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cBhvr additive="base">
                                            <p:cTn id="10" dur="500" fill="hold"/>
                                            <p:tgtEl>
                                              <p:spTgt spid="66"/>
                                            </p:tgtEl>
                                            <p:attrNameLst>
                                              <p:attrName>ppt_x</p:attrName>
                                            </p:attrNameLst>
                                          </p:cBhvr>
                                          <p:tavLst>
                                            <p:tav tm="0">
                                              <p:val>
                                                <p:strVal val="1+#ppt_w/2"/>
                                              </p:val>
                                            </p:tav>
                                            <p:tav tm="100000">
                                              <p:val>
                                                <p:strVal val="#ppt_x"/>
                                              </p:val>
                                            </p:tav>
                                          </p:tavLst>
                                        </p:anim>
                                        <p:anim calcmode="lin" valueType="num">
                                          <p:cBhvr additive="base">
                                            <p:cTn id="11" dur="500" fill="hold"/>
                                            <p:tgtEl>
                                              <p:spTgt spid="6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32" presetClass="emph" presetSubtype="0" repeatCount="3000" fill="hold" grpId="1" nodeType="afterEffect">
                                      <p:stCondLst>
                                        <p:cond delay="0"/>
                                      </p:stCondLst>
                                      <p:iterate type="lt">
                                        <p:tmPct val="0"/>
                                      </p:iterate>
                                      <p:childTnLst>
                                        <p:animRot by="120000">
                                          <p:cBhvr>
                                            <p:cTn id="14" dur="100" fill="hold">
                                              <p:stCondLst>
                                                <p:cond delay="0"/>
                                              </p:stCondLst>
                                            </p:cTn>
                                            <p:tgtEl>
                                              <p:spTgt spid="1067"/>
                                            </p:tgtEl>
                                            <p:attrNameLst>
                                              <p:attrName>r</p:attrName>
                                            </p:attrNameLst>
                                          </p:cBhvr>
                                        </p:animRot>
                                        <p:animRot by="-240000">
                                          <p:cBhvr>
                                            <p:cTn id="15" dur="200" fill="hold">
                                              <p:stCondLst>
                                                <p:cond delay="200"/>
                                              </p:stCondLst>
                                            </p:cTn>
                                            <p:tgtEl>
                                              <p:spTgt spid="1067"/>
                                            </p:tgtEl>
                                            <p:attrNameLst>
                                              <p:attrName>r</p:attrName>
                                            </p:attrNameLst>
                                          </p:cBhvr>
                                        </p:animRot>
                                        <p:animRot by="240000">
                                          <p:cBhvr>
                                            <p:cTn id="16" dur="200" fill="hold">
                                              <p:stCondLst>
                                                <p:cond delay="400"/>
                                              </p:stCondLst>
                                            </p:cTn>
                                            <p:tgtEl>
                                              <p:spTgt spid="1067"/>
                                            </p:tgtEl>
                                            <p:attrNameLst>
                                              <p:attrName>r</p:attrName>
                                            </p:attrNameLst>
                                          </p:cBhvr>
                                        </p:animRot>
                                        <p:animRot by="-240000">
                                          <p:cBhvr>
                                            <p:cTn id="17" dur="200" fill="hold">
                                              <p:stCondLst>
                                                <p:cond delay="600"/>
                                              </p:stCondLst>
                                            </p:cTn>
                                            <p:tgtEl>
                                              <p:spTgt spid="1067"/>
                                            </p:tgtEl>
                                            <p:attrNameLst>
                                              <p:attrName>r</p:attrName>
                                            </p:attrNameLst>
                                          </p:cBhvr>
                                        </p:animRot>
                                        <p:animRot by="120000">
                                          <p:cBhvr>
                                            <p:cTn id="18" dur="200" fill="hold">
                                              <p:stCondLst>
                                                <p:cond delay="800"/>
                                              </p:stCondLst>
                                            </p:cTn>
                                            <p:tgtEl>
                                              <p:spTgt spid="10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0"/>
          <p:bldP spid="1067" grpId="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71586"/>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A01127"/>
                </a:solidFill>
                <a:effectLst/>
                <a:uLnTx/>
                <a:uFillTx/>
                <a:latin typeface="PT Serif"/>
                <a:cs typeface="Arial"/>
                <a:sym typeface="PT Serif"/>
              </a:rPr>
              <a:t>Video</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1083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466" y="131344"/>
            <a:ext cx="457094" cy="457094"/>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 y="3162092"/>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11" y="-249175"/>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909" y="3120265"/>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1986" y="-10614"/>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8257" y="2826201"/>
            <a:ext cx="2698438" cy="2914313"/>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914400" y="1496990"/>
            <a:ext cx="7315200" cy="1323439"/>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A.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Khởi</a:t>
            </a: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Động</a:t>
            </a:r>
            <a:endParaRPr kumimoji="0" lang="en-VN"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j-ea"/>
              <a:cs typeface="Times New Roman" panose="02020603050405020304" pitchFamily="18" charset="0"/>
              <a:sym typeface="Arial"/>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52CDF2-FB3A-8A4F-8091-62BAE0ECD2F1}"/>
              </a:ext>
            </a:extLst>
          </p:cNvPr>
          <p:cNvSpPr txBox="1"/>
          <p:nvPr/>
        </p:nvSpPr>
        <p:spPr>
          <a:xfrm>
            <a:off x="0" y="438150"/>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2.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Tần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thống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nhất</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và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xác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lập</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chế</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độ</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phong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kiến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ở</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Trung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Quốc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grpSp>
        <p:nvGrpSpPr>
          <p:cNvPr id="5" name="Group 4">
            <a:extLst>
              <a:ext uri="{FF2B5EF4-FFF2-40B4-BE49-F238E27FC236}">
                <a16:creationId xmlns:a16="http://schemas.microsoft.com/office/drawing/2014/main" id="{82576B23-77D0-7440-A648-EC8615491573}"/>
              </a:ext>
            </a:extLst>
          </p:cNvPr>
          <p:cNvGrpSpPr/>
          <p:nvPr/>
        </p:nvGrpSpPr>
        <p:grpSpPr>
          <a:xfrm>
            <a:off x="457200" y="1581150"/>
            <a:ext cx="8229600" cy="3276600"/>
            <a:chOff x="457200" y="1581150"/>
            <a:chExt cx="8229600" cy="3276600"/>
          </a:xfrm>
        </p:grpSpPr>
        <p:pic>
          <p:nvPicPr>
            <p:cNvPr id="4" name="Picture 3">
              <a:extLst>
                <a:ext uri="{FF2B5EF4-FFF2-40B4-BE49-F238E27FC236}">
                  <a16:creationId xmlns:a16="http://schemas.microsoft.com/office/drawing/2014/main" id="{5383C4BA-3012-B141-A684-B3F24661DFB3}"/>
                </a:ext>
              </a:extLst>
            </p:cNvPr>
            <p:cNvPicPr>
              <a:picLocks noChangeAspect="1"/>
            </p:cNvPicPr>
            <p:nvPr/>
          </p:nvPicPr>
          <p:blipFill>
            <a:blip r:embed="rId2"/>
            <a:stretch>
              <a:fillRect/>
            </a:stretch>
          </p:blipFill>
          <p:spPr>
            <a:xfrm>
              <a:off x="457200" y="1581150"/>
              <a:ext cx="8229600" cy="3276600"/>
            </a:xfrm>
            <a:prstGeom prst="rect">
              <a:avLst/>
            </a:prstGeom>
          </p:spPr>
        </p:pic>
        <p:sp>
          <p:nvSpPr>
            <p:cNvPr id="3" name="Rounded Rectangle 2">
              <a:extLst>
                <a:ext uri="{FF2B5EF4-FFF2-40B4-BE49-F238E27FC236}">
                  <a16:creationId xmlns:a16="http://schemas.microsoft.com/office/drawing/2014/main" id="{854B3938-F773-5643-9A4E-AD4039526171}"/>
                </a:ext>
              </a:extLst>
            </p:cNvPr>
            <p:cNvSpPr/>
            <p:nvPr/>
          </p:nvSpPr>
          <p:spPr>
            <a:xfrm>
              <a:off x="1981200" y="1581150"/>
              <a:ext cx="1143000" cy="685800"/>
            </a:xfrm>
            <a:prstGeom prst="roundRect">
              <a:avLst/>
            </a:prstGeom>
            <a:solidFill>
              <a:srgbClr val="FFF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5968510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473" y="285750"/>
            <a:ext cx="6361527" cy="1202733"/>
          </a:xfrm>
        </p:spPr>
        <p:txBody>
          <a:bodyPr/>
          <a:lstStyle/>
          <a:p>
            <a:pPr algn="l" eaLnBrk="1" fontAlgn="auto" hangingPunct="1">
              <a:lnSpc>
                <a:spcPct val="150000"/>
              </a:lnSpc>
              <a:spcBef>
                <a:spcPts val="0"/>
              </a:spcBef>
              <a:spcAft>
                <a:spcPts val="0"/>
              </a:spcAft>
            </a:pPr>
            <a:r>
              <a:rPr lang="en-US" sz="3000" b="1" i="1" kern="1200" dirty="0">
                <a:solidFill>
                  <a:srgbClr val="C00000"/>
                </a:solidFill>
                <a:latin typeface="Calibri" panose="020F0502020204030204"/>
                <a:ea typeface="+mn-ea"/>
                <a:cs typeface="+mn-cs"/>
              </a:rPr>
              <a:t> </a:t>
            </a:r>
            <a:r>
              <a:rPr lang="vi-VN" sz="3000" b="1" i="1" kern="1200" dirty="0">
                <a:solidFill>
                  <a:srgbClr val="C00000"/>
                </a:solidFill>
                <a:latin typeface="Calibri" panose="020F0502020204030204"/>
                <a:ea typeface="+mn-ea"/>
                <a:cs typeface="+mn-cs"/>
              </a:rPr>
              <a:t/>
            </a:r>
            <a:br>
              <a:rPr lang="vi-VN" sz="3000" b="1" i="1" kern="1200" dirty="0">
                <a:solidFill>
                  <a:srgbClr val="C00000"/>
                </a:solidFill>
                <a:latin typeface="Calibri" panose="020F0502020204030204"/>
                <a:ea typeface="+mn-ea"/>
                <a:cs typeface="+mn-cs"/>
              </a:rPr>
            </a:br>
            <a:r>
              <a:rPr lang="en-US" sz="3000" b="1" i="1" kern="1200" dirty="0" err="1">
                <a:solidFill>
                  <a:srgbClr val="FF0000"/>
                </a:solidFill>
                <a:latin typeface="Times New Roman" panose="02020603050405020304" pitchFamily="18" charset="0"/>
                <a:ea typeface="+mn-ea"/>
                <a:cs typeface="Times New Roman" panose="02020603050405020304" pitchFamily="18" charset="0"/>
              </a:rPr>
              <a:t>Tìm</a:t>
            </a:r>
            <a:r>
              <a:rPr lang="en-US" sz="3000" b="1" i="1" kern="1200" dirty="0">
                <a:solidFill>
                  <a:srgbClr val="FF0000"/>
                </a:solidFill>
                <a:latin typeface="Times New Roman" panose="02020603050405020304" pitchFamily="18" charset="0"/>
                <a:ea typeface="+mn-ea"/>
                <a:cs typeface="Times New Roman" panose="02020603050405020304" pitchFamily="18" charset="0"/>
              </a:rPr>
              <a:t> </a:t>
            </a:r>
            <a:r>
              <a:rPr lang="en-US" sz="3000" b="1" i="1" kern="1200" dirty="0" err="1">
                <a:solidFill>
                  <a:srgbClr val="FF0000"/>
                </a:solidFill>
                <a:latin typeface="Times New Roman" panose="02020603050405020304" pitchFamily="18" charset="0"/>
                <a:ea typeface="+mn-ea"/>
                <a:cs typeface="Times New Roman" panose="02020603050405020304" pitchFamily="18" charset="0"/>
              </a:rPr>
              <a:t>hiểu</a:t>
            </a:r>
            <a:r>
              <a:rPr lang="en-US" sz="3000" b="1" i="1" kern="1200" dirty="0">
                <a:solidFill>
                  <a:srgbClr val="FF0000"/>
                </a:solidFill>
                <a:latin typeface="Times New Roman" panose="02020603050405020304" pitchFamily="18" charset="0"/>
                <a:ea typeface="+mn-ea"/>
                <a:cs typeface="Times New Roman" panose="02020603050405020304" pitchFamily="18" charset="0"/>
              </a:rPr>
              <a:t> </a:t>
            </a:r>
            <a:r>
              <a:rPr lang="en-US" sz="3000" b="1" i="1" kern="1200" dirty="0" err="1">
                <a:solidFill>
                  <a:srgbClr val="FF0000"/>
                </a:solidFill>
                <a:latin typeface="Times New Roman" panose="02020603050405020304" pitchFamily="18" charset="0"/>
                <a:ea typeface="+mn-ea"/>
                <a:cs typeface="Times New Roman" panose="02020603050405020304" pitchFamily="18" charset="0"/>
              </a:rPr>
              <a:t>về</a:t>
            </a:r>
            <a:r>
              <a:rPr lang="en-US" sz="3000" b="1" i="1" kern="1200" dirty="0">
                <a:solidFill>
                  <a:srgbClr val="FF000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FF0000"/>
                </a:solidFill>
                <a:latin typeface="Times New Roman" panose="02020603050405020304" pitchFamily="18" charset="0"/>
                <a:cs typeface="Arial"/>
                <a:sym typeface="Arial"/>
              </a:rPr>
              <a:t>Nhà</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Tần</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thống</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nhất</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và</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xác</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lập</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chế</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độ</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phong</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kiến</a:t>
            </a:r>
            <a:r>
              <a:rPr lang="en-US" altLang="vi-VN" sz="2800" b="1" kern="1200" dirty="0">
                <a:solidFill>
                  <a:srgbClr val="FF0000"/>
                </a:solidFill>
                <a:latin typeface="Times New Roman" panose="02020603050405020304" pitchFamily="18" charset="0"/>
                <a:cs typeface="Arial"/>
                <a:sym typeface="Arial"/>
              </a:rPr>
              <a:t> ở </a:t>
            </a:r>
            <a:r>
              <a:rPr lang="en-US" altLang="vi-VN" sz="2800" b="1" kern="1200" dirty="0" err="1">
                <a:solidFill>
                  <a:srgbClr val="FF0000"/>
                </a:solidFill>
                <a:latin typeface="Times New Roman" panose="02020603050405020304" pitchFamily="18" charset="0"/>
                <a:cs typeface="Arial"/>
                <a:sym typeface="Arial"/>
              </a:rPr>
              <a:t>Trung</a:t>
            </a:r>
            <a:r>
              <a:rPr lang="en-US" altLang="vi-VN" sz="2800" b="1" kern="1200" dirty="0">
                <a:solidFill>
                  <a:srgbClr val="FF0000"/>
                </a:solidFill>
                <a:latin typeface="Times New Roman" panose="02020603050405020304" pitchFamily="18" charset="0"/>
                <a:cs typeface="Arial"/>
                <a:sym typeface="Arial"/>
              </a:rPr>
              <a:t> </a:t>
            </a:r>
            <a:r>
              <a:rPr lang="en-US" altLang="vi-VN" sz="2800" b="1" kern="1200" dirty="0" err="1">
                <a:solidFill>
                  <a:srgbClr val="FF0000"/>
                </a:solidFill>
                <a:latin typeface="Times New Roman" panose="02020603050405020304" pitchFamily="18" charset="0"/>
                <a:cs typeface="Arial"/>
                <a:sym typeface="Arial"/>
              </a:rPr>
              <a:t>Quốc</a:t>
            </a:r>
            <a:r>
              <a:rPr lang="en-US" altLang="vi-VN" sz="2800" b="1" kern="1200" dirty="0">
                <a:solidFill>
                  <a:srgbClr val="C00000"/>
                </a:solidFill>
                <a:latin typeface="Times New Roman" panose="02020603050405020304" pitchFamily="18" charset="0"/>
                <a:cs typeface="Arial"/>
                <a:sym typeface="Arial"/>
              </a:rPr>
              <a:t>.</a:t>
            </a:r>
            <a:r>
              <a:rPr lang="vi-VN" sz="2800" b="1" i="1" dirty="0">
                <a:solidFill>
                  <a:srgbClr val="000099"/>
                </a:solidFill>
                <a:latin typeface="Times New Roman" panose="02020603050405020304" pitchFamily="18" charset="0"/>
                <a:cs typeface="Times New Roman" pitchFamily="18" charset="0"/>
                <a:sym typeface="Arial"/>
              </a:rPr>
              <a:t/>
            </a:r>
            <a:br>
              <a:rPr lang="vi-VN" sz="2800" b="1" i="1" dirty="0">
                <a:solidFill>
                  <a:srgbClr val="000099"/>
                </a:solidFill>
                <a:latin typeface="Times New Roman" panose="02020603050405020304" pitchFamily="18" charset="0"/>
                <a:cs typeface="Times New Roman" pitchFamily="18" charset="0"/>
                <a:sym typeface="Arial"/>
              </a:rPr>
            </a:br>
            <a:endParaRPr lang="en-US" sz="3000" dirty="0"/>
          </a:p>
        </p:txBody>
      </p:sp>
      <p:pic>
        <p:nvPicPr>
          <p:cNvPr id="9" name="Picture 10" descr="Digit 180"/>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4191"/>
            <a:ext cx="1543050" cy="847725"/>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a:off x="4357468" y="1920240"/>
            <a:ext cx="865163" cy="8968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rial"/>
            </a:endParaRPr>
          </a:p>
        </p:txBody>
      </p:sp>
      <p:sp>
        <p:nvSpPr>
          <p:cNvPr id="11" name="Rounded Rectangle 10"/>
          <p:cNvSpPr/>
          <p:nvPr/>
        </p:nvSpPr>
        <p:spPr>
          <a:xfrm>
            <a:off x="2046849" y="3059723"/>
            <a:ext cx="5507502" cy="12555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b="1" kern="1200" dirty="0">
                <a:solidFill>
                  <a:srgbClr val="000000"/>
                </a:solidFill>
                <a:latin typeface="Times New Roman" pitchFamily="18" charset="0"/>
                <a:cs typeface="Times New Roman" pitchFamily="18" charset="0"/>
              </a:rPr>
              <a:t>THẢO LUẬN NHÓM</a:t>
            </a:r>
          </a:p>
        </p:txBody>
      </p:sp>
    </p:spTree>
    <p:extLst>
      <p:ext uri="{BB962C8B-B14F-4D97-AF65-F5344CB8AC3E}">
        <p14:creationId xmlns:p14="http://schemas.microsoft.com/office/powerpoint/2010/main" val="62218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00">
            <a:alpha val="33000"/>
          </a:srgbClr>
        </a:solidFill>
        <a:effectLst/>
      </p:bgPr>
    </p:bg>
    <p:spTree>
      <p:nvGrpSpPr>
        <p:cNvPr id="1" name="Shape 62"/>
        <p:cNvGrpSpPr/>
        <p:nvPr/>
      </p:nvGrpSpPr>
      <p:grpSpPr>
        <a:xfrm>
          <a:off x="0" y="0"/>
          <a:ext cx="0" cy="0"/>
          <a:chOff x="0" y="0"/>
          <a:chExt cx="0" cy="0"/>
        </a:xfrm>
      </p:grpSpPr>
      <p:sp>
        <p:nvSpPr>
          <p:cNvPr id="5" name="Rectangle 4">
            <a:extLst>
              <a:ext uri="{FF2B5EF4-FFF2-40B4-BE49-F238E27FC236}">
                <a16:creationId xmlns:a16="http://schemas.microsoft.com/office/drawing/2014/main" id="{56EDFA07-CE9D-6745-AF4A-DA05A5B6FAA5}"/>
              </a:ext>
            </a:extLst>
          </p:cNvPr>
          <p:cNvSpPr/>
          <p:nvPr/>
        </p:nvSpPr>
        <p:spPr>
          <a:xfrm>
            <a:off x="152400" y="-100794"/>
            <a:ext cx="4353638"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THẢO LUẬN</a:t>
            </a:r>
          </a:p>
        </p:txBody>
      </p:sp>
      <p:sp>
        <p:nvSpPr>
          <p:cNvPr id="26" name="Rounded Rectangle 25">
            <a:extLst>
              <a:ext uri="{FF2B5EF4-FFF2-40B4-BE49-F238E27FC236}">
                <a16:creationId xmlns:a16="http://schemas.microsoft.com/office/drawing/2014/main" id="{F7CB3312-DB3C-464C-8003-29AB3CA898CB}"/>
              </a:ext>
            </a:extLst>
          </p:cNvPr>
          <p:cNvSpPr/>
          <p:nvPr/>
        </p:nvSpPr>
        <p:spPr>
          <a:xfrm>
            <a:off x="4056143" y="3151476"/>
            <a:ext cx="4994113" cy="1999478"/>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ounded Rectangle 26">
            <a:extLst>
              <a:ext uri="{FF2B5EF4-FFF2-40B4-BE49-F238E27FC236}">
                <a16:creationId xmlns:a16="http://schemas.microsoft.com/office/drawing/2014/main" id="{23C6DC8F-F69C-EF47-BE45-20CEB6F8D6EE}"/>
              </a:ext>
            </a:extLst>
          </p:cNvPr>
          <p:cNvSpPr/>
          <p:nvPr/>
        </p:nvSpPr>
        <p:spPr>
          <a:xfrm>
            <a:off x="152400" y="742951"/>
            <a:ext cx="3810000" cy="1600200"/>
          </a:xfrm>
          <a:prstGeom prst="roundRect">
            <a:avLst/>
          </a:prstGeom>
          <a:solidFill>
            <a:schemeClr val="accent3">
              <a:lumMod val="20000"/>
              <a:lumOff val="8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b="1" dirty="0">
                <a:solidFill>
                  <a:srgbClr val="FF0000"/>
                </a:solidFill>
                <a:latin typeface="Times New Roman" panose="02020603050405020304" pitchFamily="18" charset="0"/>
                <a:cs typeface="Times New Roman" panose="02020603050405020304" pitchFamily="18" charset="0"/>
              </a:rPr>
              <a:t>Nhóm1: Quan sát lược đồ hình 9.3 hãy vẽ sơ đồ các mốc thời gian chủ yếu trong quá trình Tần Thủy Hoàng thống nhất Trung Quốc   </a:t>
            </a:r>
            <a:endParaRPr kumimoji="0" lang="en-VN"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544560E9-F81F-DE41-83CD-3997770F7EB8}"/>
              </a:ext>
            </a:extLst>
          </p:cNvPr>
          <p:cNvSpPr/>
          <p:nvPr/>
        </p:nvSpPr>
        <p:spPr>
          <a:xfrm>
            <a:off x="4114800" y="3235820"/>
            <a:ext cx="4876801"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Nhóm</a:t>
            </a:r>
            <a:r>
              <a:rPr kumimoji="0" lang="vi-VN" sz="2400" b="0" i="0" u="none" strike="noStrike" kern="0" cap="none" spc="0" normalizeH="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3: </a:t>
            </a:r>
            <a:r>
              <a:rPr kumimoji="0" lang="vi-VN" sz="24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Quan sát</a:t>
            </a:r>
            <a:r>
              <a:rPr kumimoji="0" lang="vi-VN" sz="2400" b="0" i="0" u="none" strike="noStrike" kern="0" cap="none" spc="0" normalizeH="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sơ đồ 9.5 k</a:t>
            </a:r>
            <a:r>
              <a:rPr kumimoji="0" lang="vi-VN" sz="24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ể tên những giai cấp mới xuất hiện vào thời nhà Tần và mối quan hệ của những giai cấp đó trong xã hội phong kiến? </a:t>
            </a:r>
            <a:endParaRPr kumimoji="0" lang="en-US" sz="24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endParaRPr>
          </a:p>
        </p:txBody>
      </p:sp>
      <p:pic>
        <p:nvPicPr>
          <p:cNvPr id="10" name="Picture 2" descr="GIFs For Powerpoint Presentation - 100 Pieces of GIF Animation">
            <a:extLst>
              <a:ext uri="{FF2B5EF4-FFF2-40B4-BE49-F238E27FC236}">
                <a16:creationId xmlns:a16="http://schemas.microsoft.com/office/drawing/2014/main" id="{0E86F6A4-4855-E94B-A038-DDBC7E2FF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8" r="8858" b="9928"/>
          <a:stretch/>
        </p:blipFill>
        <p:spPr bwMode="auto">
          <a:xfrm>
            <a:off x="1" y="2080870"/>
            <a:ext cx="2286000" cy="30004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06038" y="895350"/>
            <a:ext cx="4180760" cy="1323439"/>
          </a:xfrm>
          <a:prstGeom prst="rect">
            <a:avLst/>
          </a:prstGeom>
        </p:spPr>
        <p:txBody>
          <a:bodyPr wrap="square">
            <a:spAutoFit/>
          </a:bodyPr>
          <a:lstStyle/>
          <a:p>
            <a:pPr lvl="0" algn="just">
              <a:defRPr/>
            </a:pPr>
            <a:r>
              <a:rPr lang="vi-VN" sz="2000" b="1" dirty="0">
                <a:solidFill>
                  <a:srgbClr val="FF0000"/>
                </a:solidFill>
                <a:latin typeface="Times New Roman" panose="02020603050405020304" pitchFamily="18" charset="0"/>
                <a:ea typeface="+mn-ea"/>
                <a:cs typeface="Times New Roman" panose="02020603050405020304" pitchFamily="18" charset="0"/>
              </a:rPr>
              <a:t>Nhóm 2: Quan sát lược đồ hình 9.4 em hãy cho biết Tần Thủy Hoàng  đã làm gì để thống nhất toàn diện Trung Quốc   </a:t>
            </a:r>
            <a:endParaRPr lang="en-VN" sz="2000" b="1"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6900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1500" fill="hold"/>
                                        <p:tgtEl>
                                          <p:spTgt spid="27"/>
                                        </p:tgtEl>
                                        <p:attrNameLst>
                                          <p:attrName>ppt_x</p:attrName>
                                        </p:attrNameLst>
                                      </p:cBhvr>
                                      <p:tavLst>
                                        <p:tav tm="0">
                                          <p:val>
                                            <p:strVal val="#ppt_x"/>
                                          </p:val>
                                        </p:tav>
                                        <p:tav tm="100000">
                                          <p:val>
                                            <p:strVal val="#ppt_x"/>
                                          </p:val>
                                        </p:tav>
                                      </p:tavLst>
                                    </p:anim>
                                    <p:anim calcmode="lin" valueType="num">
                                      <p:cBhvr additive="base">
                                        <p:cTn id="15" dur="1500" fill="hold"/>
                                        <p:tgtEl>
                                          <p:spTgt spid="27"/>
                                        </p:tgtEl>
                                        <p:attrNameLst>
                                          <p:attrName>ppt_y</p:attrName>
                                        </p:attrNameLst>
                                      </p:cBhvr>
                                      <p:tavLst>
                                        <p:tav tm="0">
                                          <p:val>
                                            <p:strVal val="1+#ppt_h/2"/>
                                          </p:val>
                                        </p:tav>
                                        <p:tav tm="100000">
                                          <p:val>
                                            <p:strVal val="#ppt_y"/>
                                          </p:val>
                                        </p:tav>
                                      </p:tavLst>
                                    </p:anim>
                                  </p:childTnLst>
                                </p:cTn>
                              </p:par>
                              <p:par>
                                <p:cTn id="16" presetID="2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edge">
                                      <p:cBhvr>
                                        <p:cTn id="18" dur="500"/>
                                        <p:tgtEl>
                                          <p:spTgt spid="10"/>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0-#ppt_h/2"/>
                                          </p:val>
                                        </p:tav>
                                        <p:tav tm="100000">
                                          <p:val>
                                            <p:strVal val="#ppt_y"/>
                                          </p:val>
                                        </p:tav>
                                      </p:tavLst>
                                    </p:anim>
                                  </p:childTnLst>
                                </p:cTn>
                              </p:par>
                              <p:par>
                                <p:cTn id="23" presetID="45" presetClass="entr" presetSubtype="0" repeatCount="0" fill="hold" grpId="1" nodeType="with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Effect transition="in" filter="fade">
                                      <p:cBhvr>
                                        <p:cTn id="25" dur="1750"/>
                                        <p:tgtEl>
                                          <p:spTgt spid="5"/>
                                        </p:tgtEl>
                                      </p:cBhvr>
                                    </p:animEffect>
                                    <p:anim calcmode="lin" valueType="num">
                                      <p:cBhvr>
                                        <p:cTn id="26" dur="1750" fill="hold"/>
                                        <p:tgtEl>
                                          <p:spTgt spid="5"/>
                                        </p:tgtEl>
                                        <p:attrNameLst>
                                          <p:attrName>ppt_w</p:attrName>
                                        </p:attrNameLst>
                                      </p:cBhvr>
                                      <p:tavLst>
                                        <p:tav tm="0" fmla="#ppt_w*sin(2.5*pi*$)">
                                          <p:val>
                                            <p:fltVal val="0"/>
                                          </p:val>
                                        </p:tav>
                                        <p:tav tm="100000">
                                          <p:val>
                                            <p:fltVal val="1"/>
                                          </p:val>
                                        </p:tav>
                                      </p:tavLst>
                                    </p:anim>
                                    <p:anim calcmode="lin" valueType="num">
                                      <p:cBhvr>
                                        <p:cTn id="27" dur="175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31"/>
                                        </p:tgtEl>
                                        <p:attrNameLst>
                                          <p:attrName>style.visibility</p:attrName>
                                        </p:attrNameLst>
                                      </p:cBhvr>
                                      <p:to>
                                        <p:strVal val="visible"/>
                                      </p:to>
                                    </p:set>
                                    <p:anim calcmode="lin" valueType="num">
                                      <p:cBhvr>
                                        <p:cTn id="32" dur="25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3" dur="250" fill="hold"/>
                                        <p:tgtEl>
                                          <p:spTgt spid="31"/>
                                        </p:tgtEl>
                                        <p:attrNameLst>
                                          <p:attrName>ppt_y</p:attrName>
                                        </p:attrNameLst>
                                      </p:cBhvr>
                                      <p:tavLst>
                                        <p:tav tm="0">
                                          <p:val>
                                            <p:strVal val="#ppt_y"/>
                                          </p:val>
                                        </p:tav>
                                        <p:tav tm="100000">
                                          <p:val>
                                            <p:strVal val="#ppt_y"/>
                                          </p:val>
                                        </p:tav>
                                      </p:tavLst>
                                    </p:anim>
                                    <p:anim calcmode="lin" valueType="num">
                                      <p:cBhvr>
                                        <p:cTn id="34" dur="25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35" dur="25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36" dur="25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6" grpId="0" animBg="1"/>
      <p:bldP spid="27"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descr="Em hãy kể tên một số thành tựu cơ bản của văn minh Trung Quốc thời cổ đại |  [Chân trời sáng tạo] Giải lịch sử và địa lí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57149"/>
            <a:ext cx="4572000" cy="2667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F0E7FC7-66D0-0F44-ADF4-C3E8AD814AA8}"/>
              </a:ext>
            </a:extLst>
          </p:cNvPr>
          <p:cNvGrpSpPr/>
          <p:nvPr/>
        </p:nvGrpSpPr>
        <p:grpSpPr>
          <a:xfrm>
            <a:off x="4419600" y="2724150"/>
            <a:ext cx="4724400" cy="2209798"/>
            <a:chOff x="457200" y="0"/>
            <a:chExt cx="8229600" cy="5143500"/>
          </a:xfrm>
        </p:grpSpPr>
        <p:pic>
          <p:nvPicPr>
            <p:cNvPr id="6" name="Picture 5">
              <a:extLst>
                <a:ext uri="{FF2B5EF4-FFF2-40B4-BE49-F238E27FC236}">
                  <a16:creationId xmlns:a16="http://schemas.microsoft.com/office/drawing/2014/main" id="{FDCB2123-C6C4-F246-99FA-337E7EB98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sp>
          <p:nvSpPr>
            <p:cNvPr id="7" name="TextBox 6">
              <a:extLst>
                <a:ext uri="{FF2B5EF4-FFF2-40B4-BE49-F238E27FC236}">
                  <a16:creationId xmlns:a16="http://schemas.microsoft.com/office/drawing/2014/main" id="{B80BAC46-1DE8-F14F-BA02-22CFEEA46951}"/>
                </a:ext>
              </a:extLst>
            </p:cNvPr>
            <p:cNvSpPr txBox="1"/>
            <p:nvPr/>
          </p:nvSpPr>
          <p:spPr>
            <a:xfrm>
              <a:off x="3662362" y="125266"/>
              <a:ext cx="15054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Chiếm nhiều ruộng đất</a:t>
              </a:r>
            </a:p>
          </p:txBody>
        </p:sp>
      </p:grpSp>
      <p:pic>
        <p:nvPicPr>
          <p:cNvPr id="8" name="Picture 4" descr="Lý thuyết quá trình thống nhất và sự xác lập chế độ phong kiến dưới thời tần  thủy hoàng sử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22" y="50522"/>
            <a:ext cx="4038600" cy="4648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1244" y="3295023"/>
            <a:ext cx="4058478" cy="181588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vi-VN" b="1" i="0" u="none" strike="noStrike" kern="1200" cap="none" spc="0" normalizeH="0" baseline="0" noProof="0" dirty="0">
              <a:ln>
                <a:noFill/>
              </a:ln>
              <a:solidFill>
                <a:srgbClr val="C00000"/>
              </a:solidFill>
              <a:effectLst/>
              <a:uLnTx/>
              <a:uFillTx/>
              <a:latin typeface="Times New Roman" panose="02020603050405020304" pitchFamily="18" charset="0"/>
              <a:sym typeface="PT Serif"/>
            </a:endParaRPr>
          </a:p>
          <a:p>
            <a:pPr marL="0" marR="0" lvl="0" indent="0" defTabSz="914400" eaLnBrk="1" fontAlgn="auto" latinLnBrk="0" hangingPunct="1">
              <a:lnSpc>
                <a:spcPct val="100000"/>
              </a:lnSpc>
              <a:spcBef>
                <a:spcPts val="0"/>
              </a:spcBef>
              <a:spcAft>
                <a:spcPts val="0"/>
              </a:spcAft>
              <a:buClrTx/>
              <a:buSzTx/>
              <a:buFontTx/>
              <a:buNone/>
              <a:tabLst/>
              <a:defRPr/>
            </a:pPr>
            <a:endParaRPr lang="vi-VN" altLang="vi-VN" b="1" kern="1200" dirty="0">
              <a:solidFill>
                <a:srgbClr val="C00000"/>
              </a:solidFill>
              <a:latin typeface="Times New Roman" panose="02020603050405020304" pitchFamily="18" charset="0"/>
              <a:sym typeface="PT Serif"/>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vi-VN" b="1" i="0" u="none" strike="noStrike" kern="1200" cap="none" spc="0" normalizeH="0" baseline="0" noProof="0" dirty="0">
              <a:ln>
                <a:noFill/>
              </a:ln>
              <a:solidFill>
                <a:srgbClr val="C00000"/>
              </a:solidFill>
              <a:effectLst/>
              <a:uLnTx/>
              <a:uFillTx/>
              <a:latin typeface="Times New Roman" panose="02020603050405020304" pitchFamily="18" charset="0"/>
              <a:sym typeface="PT Serif"/>
            </a:endParaRPr>
          </a:p>
          <a:p>
            <a:pPr marL="0" marR="0" lvl="0" indent="0" defTabSz="914400" eaLnBrk="1" fontAlgn="auto" latinLnBrk="0" hangingPunct="1">
              <a:lnSpc>
                <a:spcPct val="100000"/>
              </a:lnSpc>
              <a:spcBef>
                <a:spcPts val="0"/>
              </a:spcBef>
              <a:spcAft>
                <a:spcPts val="0"/>
              </a:spcAft>
              <a:buClrTx/>
              <a:buSzTx/>
              <a:buFontTx/>
              <a:buNone/>
              <a:tabLst/>
              <a:defRPr/>
            </a:pPr>
            <a:endParaRPr lang="vi-VN" altLang="vi-VN" b="1" kern="1200" dirty="0">
              <a:solidFill>
                <a:srgbClr val="C00000"/>
              </a:solidFill>
              <a:latin typeface="Times New Roman" panose="02020603050405020304" pitchFamily="18" charset="0"/>
              <a:sym typeface="PT Serif"/>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vi-VN" altLang="vi-VN" b="1" i="0" u="none" strike="noStrike" kern="1200" cap="none" spc="0" normalizeH="0" baseline="0" noProof="0" dirty="0">
              <a:ln>
                <a:noFill/>
              </a:ln>
              <a:solidFill>
                <a:srgbClr val="C00000"/>
              </a:solidFill>
              <a:effectLst/>
              <a:uLnTx/>
              <a:uFillTx/>
              <a:latin typeface="Times New Roman" panose="02020603050405020304" pitchFamily="18" charset="0"/>
              <a:sym typeface="PT Serif"/>
            </a:endParaRPr>
          </a:p>
          <a:p>
            <a:pPr marL="0" marR="0" lvl="0" indent="0" defTabSz="914400" eaLnBrk="1" fontAlgn="auto" latinLnBrk="0" hangingPunct="1">
              <a:lnSpc>
                <a:spcPct val="100000"/>
              </a:lnSpc>
              <a:spcBef>
                <a:spcPts val="0"/>
              </a:spcBef>
              <a:spcAft>
                <a:spcPts val="0"/>
              </a:spcAft>
              <a:buClrTx/>
              <a:buSzTx/>
              <a:buFontTx/>
              <a:buNone/>
              <a:tabLst/>
              <a:defRPr/>
            </a:pPr>
            <a:endParaRPr lang="vi-VN" altLang="vi-VN" b="1" kern="1200" dirty="0">
              <a:solidFill>
                <a:srgbClr val="C00000"/>
              </a:solidFill>
              <a:latin typeface="Times New Roman" panose="02020603050405020304" pitchFamily="18" charset="0"/>
              <a:sym typeface="PT Serif"/>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vi-VN" sz="12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Hình 9.3 Lược đồ </a:t>
            </a:r>
            <a:r>
              <a:rPr kumimoji="0" lang="en-US" altLang="vi-VN" sz="12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 </a:t>
            </a:r>
            <a:r>
              <a:rPr kumimoji="0" lang="vi-VN" altLang="vi-VN" sz="12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quá trình </a:t>
            </a:r>
            <a:r>
              <a:rPr kumimoji="0" lang="en-US" altLang="vi-VN" sz="1200" b="1" i="0" u="none" strike="noStrike" kern="1200" cap="none" spc="0" normalizeH="0" baseline="0" noProof="0" dirty="0" err="1">
                <a:ln>
                  <a:noFill/>
                </a:ln>
                <a:solidFill>
                  <a:srgbClr val="C00000"/>
                </a:solidFill>
                <a:effectLst/>
                <a:uLnTx/>
                <a:uFillTx/>
                <a:latin typeface="Times New Roman" panose="02020603050405020304" pitchFamily="18" charset="0"/>
                <a:sym typeface="PT Serif"/>
              </a:rPr>
              <a:t>thống</a:t>
            </a:r>
            <a:r>
              <a:rPr kumimoji="0" lang="en-US" altLang="vi-VN" sz="12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 </a:t>
            </a:r>
            <a:r>
              <a:rPr kumimoji="0" lang="en-US" altLang="vi-VN" sz="1200" b="1" i="0" u="none" strike="noStrike" kern="1200" cap="none" spc="0" normalizeH="0" baseline="0" noProof="0" dirty="0" err="1">
                <a:ln>
                  <a:noFill/>
                </a:ln>
                <a:solidFill>
                  <a:srgbClr val="C00000"/>
                </a:solidFill>
                <a:effectLst/>
                <a:uLnTx/>
                <a:uFillTx/>
                <a:latin typeface="Times New Roman" panose="02020603050405020304" pitchFamily="18" charset="0"/>
                <a:sym typeface="PT Serif"/>
              </a:rPr>
              <a:t>nhất</a:t>
            </a:r>
            <a:r>
              <a:rPr kumimoji="0" lang="en-US" altLang="vi-VN" sz="12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 </a:t>
            </a:r>
            <a:r>
              <a:rPr kumimoji="0" lang="vi-VN" altLang="vi-VN" sz="12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lãnh thổ </a:t>
            </a:r>
            <a:r>
              <a:rPr kumimoji="0" lang="en-US" altLang="vi-VN" sz="1200" b="1" i="0" u="none" strike="noStrike" kern="1200" cap="none" spc="0" normalizeH="0" baseline="0" noProof="0" dirty="0" err="1">
                <a:ln>
                  <a:noFill/>
                </a:ln>
                <a:solidFill>
                  <a:srgbClr val="C00000"/>
                </a:solidFill>
                <a:effectLst/>
                <a:uLnTx/>
                <a:uFillTx/>
                <a:latin typeface="Times New Roman" panose="02020603050405020304" pitchFamily="18" charset="0"/>
                <a:sym typeface="PT Serif"/>
              </a:rPr>
              <a:t>Trung</a:t>
            </a:r>
            <a:r>
              <a:rPr kumimoji="0" lang="en-US" altLang="vi-VN" sz="12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 </a:t>
            </a:r>
            <a:r>
              <a:rPr kumimoji="0" lang="en-US" altLang="vi-VN" sz="1200" b="1" i="0" u="none" strike="noStrike" kern="1200" cap="none" spc="0" normalizeH="0" baseline="0" noProof="0" dirty="0" err="1">
                <a:ln>
                  <a:noFill/>
                </a:ln>
                <a:solidFill>
                  <a:srgbClr val="C00000"/>
                </a:solidFill>
                <a:effectLst/>
                <a:uLnTx/>
                <a:uFillTx/>
                <a:latin typeface="Times New Roman" panose="02020603050405020304" pitchFamily="18" charset="0"/>
                <a:sym typeface="PT Serif"/>
              </a:rPr>
              <a:t>Quốc</a:t>
            </a:r>
            <a:r>
              <a:rPr kumimoji="0" lang="vi-VN" altLang="vi-VN" sz="12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 của Tần Thủy Hoàng</a:t>
            </a: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6145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ý thuyết quá trình thống nhất và sự xác lập chế độ phong kiến dưới thời tần  thủy hoàng sử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6" name="Picture 4" descr="Lý thuyết quá trình thống nhất và sự xác lập chế độ phong kiến dưới thời tần  thủy hoàng sử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84138"/>
            <a:ext cx="8458200" cy="45450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4646543"/>
            <a:ext cx="8683625"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altLang="vi-VN" sz="1800" b="1" kern="1200" dirty="0">
                <a:solidFill>
                  <a:srgbClr val="C00000"/>
                </a:solidFill>
                <a:latin typeface="Times New Roman" panose="02020603050405020304" pitchFamily="18" charset="0"/>
                <a:sym typeface="PT Serif"/>
              </a:rPr>
              <a:t>Hình 9.3 Lược đồ </a:t>
            </a:r>
            <a:r>
              <a:rPr kumimoji="0" lang="en-US" altLang="vi-VN" sz="18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 </a:t>
            </a:r>
            <a:r>
              <a:rPr kumimoji="0" lang="vi-VN" altLang="vi-VN" sz="18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quá</a:t>
            </a:r>
            <a:r>
              <a:rPr kumimoji="0" lang="vi-VN" altLang="vi-VN" sz="1800" b="1" i="0" u="none" strike="noStrike" kern="1200" cap="none" spc="0" normalizeH="0" noProof="0" dirty="0">
                <a:ln>
                  <a:noFill/>
                </a:ln>
                <a:solidFill>
                  <a:srgbClr val="C00000"/>
                </a:solidFill>
                <a:effectLst/>
                <a:uLnTx/>
                <a:uFillTx/>
                <a:latin typeface="Times New Roman" panose="02020603050405020304" pitchFamily="18" charset="0"/>
                <a:sym typeface="PT Serif"/>
              </a:rPr>
              <a:t> trình </a:t>
            </a:r>
            <a:r>
              <a:rPr kumimoji="0" lang="en-US" altLang="vi-VN" sz="1800" b="1" i="0" u="none" strike="noStrike" kern="1200" cap="none" spc="0" normalizeH="0" baseline="0" noProof="0" dirty="0" err="1">
                <a:ln>
                  <a:noFill/>
                </a:ln>
                <a:solidFill>
                  <a:srgbClr val="C00000"/>
                </a:solidFill>
                <a:effectLst/>
                <a:uLnTx/>
                <a:uFillTx/>
                <a:latin typeface="Times New Roman" panose="02020603050405020304" pitchFamily="18" charset="0"/>
                <a:sym typeface="PT Serif"/>
              </a:rPr>
              <a:t>thống</a:t>
            </a:r>
            <a:r>
              <a:rPr kumimoji="0" lang="en-US" altLang="vi-VN" sz="18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 </a:t>
            </a:r>
            <a:r>
              <a:rPr kumimoji="0" lang="en-US" altLang="vi-VN" sz="1800" b="1" i="0" u="none" strike="noStrike" kern="1200" cap="none" spc="0" normalizeH="0" baseline="0" noProof="0" dirty="0" err="1">
                <a:ln>
                  <a:noFill/>
                </a:ln>
                <a:solidFill>
                  <a:srgbClr val="C00000"/>
                </a:solidFill>
                <a:effectLst/>
                <a:uLnTx/>
                <a:uFillTx/>
                <a:latin typeface="Times New Roman" panose="02020603050405020304" pitchFamily="18" charset="0"/>
                <a:sym typeface="PT Serif"/>
              </a:rPr>
              <a:t>nhất</a:t>
            </a:r>
            <a:r>
              <a:rPr kumimoji="0" lang="en-US" altLang="vi-VN" sz="18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 </a:t>
            </a:r>
            <a:r>
              <a:rPr kumimoji="0" lang="vi-VN" altLang="vi-VN" sz="18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lãnh</a:t>
            </a:r>
            <a:r>
              <a:rPr kumimoji="0" lang="vi-VN" altLang="vi-VN" sz="1800" b="1" i="0" u="none" strike="noStrike" kern="1200" cap="none" spc="0" normalizeH="0" noProof="0" dirty="0">
                <a:ln>
                  <a:noFill/>
                </a:ln>
                <a:solidFill>
                  <a:srgbClr val="C00000"/>
                </a:solidFill>
                <a:effectLst/>
                <a:uLnTx/>
                <a:uFillTx/>
                <a:latin typeface="Times New Roman" panose="02020603050405020304" pitchFamily="18" charset="0"/>
                <a:sym typeface="PT Serif"/>
              </a:rPr>
              <a:t> thổ </a:t>
            </a:r>
            <a:r>
              <a:rPr kumimoji="0" lang="en-US" altLang="vi-VN" sz="1800" b="1" i="0" u="none" strike="noStrike" kern="1200" cap="none" spc="0" normalizeH="0" baseline="0" noProof="0" dirty="0" err="1">
                <a:ln>
                  <a:noFill/>
                </a:ln>
                <a:solidFill>
                  <a:srgbClr val="C00000"/>
                </a:solidFill>
                <a:effectLst/>
                <a:uLnTx/>
                <a:uFillTx/>
                <a:latin typeface="Times New Roman" panose="02020603050405020304" pitchFamily="18" charset="0"/>
                <a:sym typeface="PT Serif"/>
              </a:rPr>
              <a:t>Trung</a:t>
            </a:r>
            <a:r>
              <a:rPr kumimoji="0" lang="en-US" altLang="vi-VN" sz="1800" b="1" i="0" u="none" strike="noStrike" kern="1200" cap="none" spc="0" normalizeH="0" baseline="0" noProof="0" dirty="0">
                <a:ln>
                  <a:noFill/>
                </a:ln>
                <a:solidFill>
                  <a:srgbClr val="C00000"/>
                </a:solidFill>
                <a:effectLst/>
                <a:uLnTx/>
                <a:uFillTx/>
                <a:latin typeface="Times New Roman" panose="02020603050405020304" pitchFamily="18" charset="0"/>
                <a:sym typeface="PT Serif"/>
              </a:rPr>
              <a:t> </a:t>
            </a:r>
            <a:r>
              <a:rPr kumimoji="0" lang="en-US" altLang="vi-VN" sz="1800" b="1" i="0" u="none" strike="noStrike" kern="1200" cap="none" spc="0" normalizeH="0" baseline="0" noProof="0" dirty="0" err="1">
                <a:ln>
                  <a:noFill/>
                </a:ln>
                <a:solidFill>
                  <a:srgbClr val="C00000"/>
                </a:solidFill>
                <a:effectLst/>
                <a:uLnTx/>
                <a:uFillTx/>
                <a:latin typeface="Times New Roman" panose="02020603050405020304" pitchFamily="18" charset="0"/>
                <a:sym typeface="PT Serif"/>
              </a:rPr>
              <a:t>Quốc</a:t>
            </a:r>
            <a:r>
              <a:rPr lang="vi-VN" altLang="vi-VN" sz="1800" b="1" kern="1200" dirty="0">
                <a:solidFill>
                  <a:srgbClr val="C00000"/>
                </a:solidFill>
                <a:latin typeface="Times New Roman" panose="02020603050405020304" pitchFamily="18" charset="0"/>
                <a:sym typeface="PT Serif"/>
              </a:rPr>
              <a:t> của Tần Thủy Hoàng</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8201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 Quan sát lược đồ hình 8.3, hãy vẽ sơ đồ các mốc thời gian chủ yếu trong tiến trình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66750"/>
            <a:ext cx="8772525"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605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2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0" y="285879"/>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2.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Tần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thống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nhất</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và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xác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lập</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chế</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độ</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phong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kiến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ở</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Trung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Quốc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59564" y="1474660"/>
            <a:ext cx="8703436" cy="1261884"/>
          </a:xfrm>
          <a:prstGeom prst="rect">
            <a:avLst/>
          </a:prstGeom>
        </p:spPr>
        <p:txBody>
          <a:bodyPr wrap="square">
            <a:spAutoFit/>
          </a:bodyPr>
          <a:lstStyle/>
          <a:p>
            <a:pPr lvl="0"/>
            <a:r>
              <a:rPr lang="vi-VN" sz="2800" dirty="0">
                <a:latin typeface="Times New Roman" panose="02020603050405020304" pitchFamily="18" charset="0"/>
                <a:ea typeface="Times New Roman" panose="02020603050405020304" pitchFamily="18" charset="0"/>
              </a:rPr>
              <a:t>-</a:t>
            </a:r>
            <a:r>
              <a:rPr lang="vi-VN" sz="2400" dirty="0">
                <a:latin typeface="Times New Roman" panose="02020603050405020304" pitchFamily="18" charset="0"/>
                <a:ea typeface="Times New Roman" panose="02020603050405020304" pitchFamily="18" charset="0"/>
              </a:rPr>
              <a:t>Năm 221 TCN, Tần Thủy Hoàng đã thống nhất lãnh thổ, tự xưng hoàng đế, lập ra triều đại phong kiến đầu tiên ở Trung Quốc</a:t>
            </a:r>
            <a:r>
              <a:rPr lang="en-US" sz="2400" dirty="0"/>
              <a:t/>
            </a:r>
            <a:br>
              <a:rPr lang="en-US" sz="2400" dirty="0"/>
            </a:b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44738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5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50000">
                                          <p:cBhvr additive="base">
                                            <p:cTn id="13"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 hãy kể tên một số thành tựu cơ bản của văn minh Trung Quốc thời cổ đại |  [Chân trời sáng tạo] Giải lịch sử và địa lí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97272"/>
            <a:ext cx="8153399" cy="473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029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2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0" y="285879"/>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2.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Tần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thống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nhất</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và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xác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lập</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chế</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độ</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phong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kiến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ở</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Trung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Quốc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59564" y="1474660"/>
            <a:ext cx="86373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9" name="Rectangle 8">
            <a:extLst>
              <a:ext uri="{FF2B5EF4-FFF2-40B4-BE49-F238E27FC236}">
                <a16:creationId xmlns:a16="http://schemas.microsoft.com/office/drawing/2014/main" id="{AE36C262-ECCB-1B48-ACBD-D86450BC130B}"/>
              </a:ext>
            </a:extLst>
          </p:cNvPr>
          <p:cNvSpPr/>
          <p:nvPr/>
        </p:nvSpPr>
        <p:spPr>
          <a:xfrm>
            <a:off x="59564" y="2143819"/>
            <a:ext cx="8789586" cy="954107"/>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-Nhà </a:t>
            </a:r>
            <a:r>
              <a:rPr lang="vi-VN" sz="2800" dirty="0">
                <a:latin typeface="Times New Roman" panose="02020603050405020304" pitchFamily="18" charset="0"/>
                <a:ea typeface="Calibri" panose="020F0502020204030204" pitchFamily="34" charset="0"/>
                <a:cs typeface="Times New Roman" panose="02020603050405020304" pitchFamily="18" charset="0"/>
              </a:rPr>
              <a:t>T</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ần đã thi hành biện pháp tích cực:</a:t>
            </a:r>
            <a:r>
              <a:rPr kumimoji="0" lang="vi-VN" sz="2800" b="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thống nhất chế độ </a:t>
            </a:r>
          </a:p>
          <a:p>
            <a:pPr marR="0" lvl="0" algn="l" defTabSz="914400" rtl="0" eaLnBrk="1" fontAlgn="auto" latinLnBrk="0" hangingPunct="1">
              <a:lnSpc>
                <a:spcPct val="100000"/>
              </a:lnSpc>
              <a:spcBef>
                <a:spcPts val="0"/>
              </a:spcBef>
              <a:spcAft>
                <a:spcPts val="0"/>
              </a:spcAft>
              <a:buClr>
                <a:srgbClr val="000000"/>
              </a:buClr>
              <a:buSzTx/>
              <a:tabLst/>
              <a:defRPr/>
            </a:pPr>
            <a:r>
              <a:rPr kumimoji="0" lang="vi-VN" sz="2800" b="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đo lường, thống nhất tiền tệ, thống nhất chữ viết, luật pháp..</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DE097C38-3B16-9D4B-8F8C-9A39A19214F0}"/>
              </a:ext>
            </a:extLst>
          </p:cNvPr>
          <p:cNvSpPr/>
          <p:nvPr/>
        </p:nvSpPr>
        <p:spPr>
          <a:xfrm>
            <a:off x="152400" y="3243865"/>
            <a:ext cx="67730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itchFamily="2" charset="2"/>
              </a:rPr>
              <a:t></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Xác</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lập</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chế</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độ</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phong</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kiến</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ở</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Trung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Quốc</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a:t>
            </a:r>
            <a:r>
              <a:rPr kumimoji="0" lang="en-VN" sz="2800" b="0" i="0" u="none" strike="noStrike" kern="0" cap="none" spc="0" normalizeH="0" baseline="0" noProof="0" dirty="0">
                <a:ln>
                  <a:noFill/>
                </a:ln>
                <a:solidFill>
                  <a:srgbClr val="0070C0"/>
                </a:solidFill>
                <a:effectLst/>
                <a:uLnTx/>
                <a:uFillTx/>
                <a:latin typeface="Arial"/>
                <a:cs typeface="Arial"/>
                <a:sym typeface="Arial"/>
              </a:rPr>
              <a:t> </a:t>
            </a:r>
          </a:p>
        </p:txBody>
      </p:sp>
    </p:spTree>
    <p:extLst>
      <p:ext uri="{BB962C8B-B14F-4D97-AF65-F5344CB8AC3E}">
        <p14:creationId xmlns:p14="http://schemas.microsoft.com/office/powerpoint/2010/main" val="10461870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5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50000">
                                          <p:cBhvr additive="base">
                                            <p:cTn id="13"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50000">
                                          <p:cBhvr additive="base">
                                            <p:cTn id="25"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BDB8F-0C7C-A94B-BCE8-56E1552417C8}"/>
              </a:ext>
            </a:extLst>
          </p:cNvPr>
          <p:cNvSpPr/>
          <p:nvPr/>
        </p:nvSpPr>
        <p:spPr>
          <a:xfrm>
            <a:off x="0" y="4099619"/>
            <a:ext cx="91440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NHỮNG BIỆN PHÁP SAU KHI THỐNG NHẤT ĐẤT NƯỚC CỦA NHÀ TẦN </a:t>
            </a:r>
            <a:endParaRPr kumimoji="0" lang="en-VN" sz="3200" b="1" i="0" u="none" strike="noStrike" kern="0" cap="none" spc="0" normalizeH="0" baseline="0" noProof="0" dirty="0">
              <a:ln>
                <a:noFill/>
              </a:ln>
              <a:solidFill>
                <a:srgbClr val="FF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81BE25AB-6094-F44B-BEC5-608F4F354131}"/>
              </a:ext>
            </a:extLst>
          </p:cNvPr>
          <p:cNvPicPr>
            <a:picLocks noChangeAspect="1"/>
          </p:cNvPicPr>
          <p:nvPr/>
        </p:nvPicPr>
        <p:blipFill rotWithShape="1">
          <a:blip r:embed="rId4"/>
          <a:srcRect b="52963"/>
          <a:stretch/>
        </p:blipFill>
        <p:spPr>
          <a:xfrm>
            <a:off x="-345829" y="-57150"/>
            <a:ext cx="2757232" cy="2123179"/>
          </a:xfrm>
          <a:prstGeom prst="rect">
            <a:avLst/>
          </a:prstGeom>
        </p:spPr>
      </p:pic>
      <p:pic>
        <p:nvPicPr>
          <p:cNvPr id="6148" name="Picture 4">
            <a:extLst>
              <a:ext uri="{FF2B5EF4-FFF2-40B4-BE49-F238E27FC236}">
                <a16:creationId xmlns:a16="http://schemas.microsoft.com/office/drawing/2014/main" id="{2A5E563D-EBCE-9B4C-93CA-7CB7CB75A2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80" t="22690" r="24616" b="32309"/>
          <a:stretch/>
        </p:blipFill>
        <p:spPr bwMode="auto">
          <a:xfrm>
            <a:off x="2563803" y="172017"/>
            <a:ext cx="1770026" cy="17176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hà Tần – Wikipedia tiếng Việt">
            <a:extLst>
              <a:ext uri="{FF2B5EF4-FFF2-40B4-BE49-F238E27FC236}">
                <a16:creationId xmlns:a16="http://schemas.microsoft.com/office/drawing/2014/main" id="{8211EC4F-605A-0542-BD2F-877ECFF63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1291" y="221356"/>
            <a:ext cx="1650157" cy="16865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5D7B1DA-A7F0-F54B-A444-4FC3A9081D3F}"/>
              </a:ext>
            </a:extLst>
          </p:cNvPr>
          <p:cNvSpPr/>
          <p:nvPr/>
        </p:nvSpPr>
        <p:spPr>
          <a:xfrm>
            <a:off x="58207" y="2368630"/>
            <a:ext cx="185075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tiền</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tệ</a:t>
            </a:r>
            <a:r>
              <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p>
        </p:txBody>
      </p:sp>
      <p:sp>
        <p:nvSpPr>
          <p:cNvPr id="12" name="Rectangle 11">
            <a:extLst>
              <a:ext uri="{FF2B5EF4-FFF2-40B4-BE49-F238E27FC236}">
                <a16:creationId xmlns:a16="http://schemas.microsoft.com/office/drawing/2014/main" id="{4F81E2C5-5FB8-5444-AB9B-3ACBA2E8295A}"/>
              </a:ext>
            </a:extLst>
          </p:cNvPr>
          <p:cNvSpPr/>
          <p:nvPr/>
        </p:nvSpPr>
        <p:spPr>
          <a:xfrm>
            <a:off x="2514600" y="2368630"/>
            <a:ext cx="185075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đo lường</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D358EBCF-CAF7-8C40-A657-AA6E81E7BA37}"/>
              </a:ext>
            </a:extLst>
          </p:cNvPr>
          <p:cNvSpPr/>
          <p:nvPr/>
        </p:nvSpPr>
        <p:spPr>
          <a:xfrm>
            <a:off x="4970993" y="2368630"/>
            <a:ext cx="185075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chữ viết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2B86019D-AF86-3845-B766-B67E48E5556A}"/>
              </a:ext>
            </a:extLst>
          </p:cNvPr>
          <p:cNvSpPr/>
          <p:nvPr/>
        </p:nvSpPr>
        <p:spPr>
          <a:xfrm>
            <a:off x="7170499" y="2368630"/>
            <a:ext cx="185075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A0112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Ban hành pháp luật</a:t>
            </a:r>
            <a:endParaRPr kumimoji="0" lang="en-VN" sz="2800" b="0" i="0" u="none" strike="noStrike" kern="0" cap="none" spc="0" normalizeH="0" baseline="0" noProof="0" dirty="0">
              <a:ln>
                <a:noFill/>
              </a:ln>
              <a:solidFill>
                <a:srgbClr val="A01127">
                  <a:lumMod val="5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6154" name="Picture 10" descr="Hình ảnh Biểu Tượng Búa Pháp Luật Cho Các Trang Web Và Dự án Thiết Kế Của  Bạn, Chiếc Búa., Luật Pháp., Biểu Tượng điều Lệ Vector và PNG với nền trong">
            <a:extLst>
              <a:ext uri="{FF2B5EF4-FFF2-40B4-BE49-F238E27FC236}">
                <a16:creationId xmlns:a16="http://schemas.microsoft.com/office/drawing/2014/main" id="{2775F37E-56D7-B944-BA23-556A8714D5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999" t="10001" r="10001" b="9999"/>
          <a:stretch/>
        </p:blipFill>
        <p:spPr bwMode="auto">
          <a:xfrm>
            <a:off x="7190049" y="103879"/>
            <a:ext cx="1850754" cy="1850753"/>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6F3B70A-BD63-774A-9513-C5DBFBA9118D}"/>
              </a:ext>
            </a:extLst>
          </p:cNvPr>
          <p:cNvGrpSpPr/>
          <p:nvPr/>
        </p:nvGrpSpPr>
        <p:grpSpPr>
          <a:xfrm>
            <a:off x="304800" y="3638550"/>
            <a:ext cx="8534400" cy="1438210"/>
            <a:chOff x="76200" y="-1495360"/>
            <a:chExt cx="8534400" cy="1438210"/>
          </a:xfrm>
        </p:grpSpPr>
        <p:sp>
          <p:nvSpPr>
            <p:cNvPr id="9" name="Terminator 8">
              <a:extLst>
                <a:ext uri="{FF2B5EF4-FFF2-40B4-BE49-F238E27FC236}">
                  <a16:creationId xmlns:a16="http://schemas.microsoft.com/office/drawing/2014/main" id="{36019FCF-CACE-2741-B871-BB68C56CE667}"/>
                </a:ext>
              </a:extLst>
            </p:cNvPr>
            <p:cNvSpPr/>
            <p:nvPr/>
          </p:nvSpPr>
          <p:spPr>
            <a:xfrm>
              <a:off x="76200" y="-1495360"/>
              <a:ext cx="8534400" cy="1438210"/>
            </a:xfrm>
            <a:prstGeom prst="flowChartTerminator">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E440AF77-58C3-6D4F-B24F-1C54161D92AF}"/>
                </a:ext>
              </a:extLst>
            </p:cNvPr>
            <p:cNvSpPr/>
            <p:nvPr/>
          </p:nvSpPr>
          <p:spPr>
            <a:xfrm>
              <a:off x="381000" y="-1376420"/>
              <a:ext cx="76200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Em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nhận</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xét</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như</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thế</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nào</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về</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những</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chính</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sách</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cai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trị</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của</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Thủy</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nl-NL" sz="3600" b="0" i="0" u="none" strike="noStrike" kern="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nl-NL" sz="36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VN"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122798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par>
                              <p:cTn id="14" fill="hold">
                                <p:stCondLst>
                                  <p:cond delay="500"/>
                                </p:stCondLst>
                                <p:childTnLst>
                                  <p:par>
                                    <p:cTn id="15" presetID="2" presetClass="entr" presetSubtype="8" fill="hold" grpId="0" nodeType="after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par>
                              <p:cTn id="19" fill="hold">
                                <p:stCondLst>
                                  <p:cond delay="1000"/>
                                </p:stCondLst>
                                <p:childTnLst>
                                  <p:par>
                                    <p:cTn id="20" presetID="2" presetClass="entr" presetSubtype="1" fill="hold" nodeType="afterEffect" p14:presetBounceEnd="50000">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14:bounceEnd="50000">
                                          <p:cBhvr additive="base">
                                            <p:cTn id="22" dur="500" fill="hold"/>
                                            <p:tgtEl>
                                              <p:spTgt spid="614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1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push.wav"/>
                                            </p:tgtEl>
                                          </p:cMediaNode>
                                        </p:audio>
                                      </p:subTnLst>
                                    </p:cTn>
                                  </p:par>
                                </p:childTnLst>
                              </p:cTn>
                            </p:par>
                            <p:par>
                              <p:cTn id="24" fill="hold">
                                <p:stCondLst>
                                  <p:cond delay="1500"/>
                                </p:stCondLst>
                                <p:childTnLst>
                                  <p:par>
                                    <p:cTn id="25" presetID="2" presetClass="entr" presetSubtype="8" fill="hold" grpId="0" nodeType="afterEffect" p14:presetBounceEnd="5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0000">
                                          <p:cBhvr additive="base">
                                            <p:cTn id="27"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29" fill="hold">
                                <p:stCondLst>
                                  <p:cond delay="2000"/>
                                </p:stCondLst>
                                <p:childTnLst>
                                  <p:par>
                                    <p:cTn id="30" presetID="2" presetClass="entr" presetSubtype="1" fill="hold" nodeType="afterEffect" p14:presetBounceEnd="50000">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14:bounceEnd="50000">
                                          <p:cBhvr additive="base">
                                            <p:cTn id="32" dur="500" fill="hold"/>
                                            <p:tgtEl>
                                              <p:spTgt spid="615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61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childTnLst>
                              </p:cTn>
                            </p:par>
                            <p:par>
                              <p:cTn id="34" fill="hold">
                                <p:stCondLst>
                                  <p:cond delay="2500"/>
                                </p:stCondLst>
                                <p:childTnLst>
                                  <p:par>
                                    <p:cTn id="35" presetID="2" presetClass="entr" presetSubtype="2" fill="hold" grpId="0" nodeType="afterEffect" p14:presetBounceEnd="50000">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14:bounceEnd="50000">
                                          <p:cBhvr additive="base">
                                            <p:cTn id="37"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par>
                              <p:cTn id="39" fill="hold">
                                <p:stCondLst>
                                  <p:cond delay="3000"/>
                                </p:stCondLst>
                                <p:childTnLst>
                                  <p:par>
                                    <p:cTn id="40" presetID="2" presetClass="entr" presetSubtype="1" fill="hold" nodeType="afterEffect" p14:presetBounceEnd="50000">
                                      <p:stCondLst>
                                        <p:cond delay="0"/>
                                      </p:stCondLst>
                                      <p:childTnLst>
                                        <p:set>
                                          <p:cBhvr>
                                            <p:cTn id="41" dur="1" fill="hold">
                                              <p:stCondLst>
                                                <p:cond delay="0"/>
                                              </p:stCondLst>
                                            </p:cTn>
                                            <p:tgtEl>
                                              <p:spTgt spid="6154"/>
                                            </p:tgtEl>
                                            <p:attrNameLst>
                                              <p:attrName>style.visibility</p:attrName>
                                            </p:attrNameLst>
                                          </p:cBhvr>
                                          <p:to>
                                            <p:strVal val="visible"/>
                                          </p:to>
                                        </p:set>
                                        <p:anim calcmode="lin" valueType="num" p14:bounceEnd="50000">
                                          <p:cBhvr additive="base">
                                            <p:cTn id="42" dur="500" fill="hold"/>
                                            <p:tgtEl>
                                              <p:spTgt spid="6154"/>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61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push.wav"/>
                                            </p:tgtEl>
                                          </p:cMediaNode>
                                        </p:audio>
                                      </p:subTnLst>
                                    </p:cTn>
                                  </p:par>
                                </p:childTnLst>
                              </p:cTn>
                            </p:par>
                            <p:par>
                              <p:cTn id="44" fill="hold">
                                <p:stCondLst>
                                  <p:cond delay="3500"/>
                                </p:stCondLst>
                                <p:childTnLst>
                                  <p:par>
                                    <p:cTn id="45" presetID="2" presetClass="entr" presetSubtype="2" fill="hold" grpId="0" nodeType="afterEffect" p14:presetBounceEnd="50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0000">
                                          <p:cBhvr additive="base">
                                            <p:cTn id="47"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4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14:presetBounceEnd="50000">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14:bounceEnd="50000">
                                          <p:cBhvr additive="base">
                                            <p:cTn id="5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push.wav"/>
                                            </p:tgtEl>
                                          </p:cMediaNode>
                                        </p:audio>
                                      </p:sub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whoosh.wav"/>
                                            </p:tgtEl>
                                          </p:cMediaNode>
                                        </p:audio>
                                      </p:sub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cBhvr additive="base">
                                            <p:cTn id="22" dur="500" fill="hold"/>
                                            <p:tgtEl>
                                              <p:spTgt spid="6148"/>
                                            </p:tgtEl>
                                            <p:attrNameLst>
                                              <p:attrName>ppt_x</p:attrName>
                                            </p:attrNameLst>
                                          </p:cBhvr>
                                          <p:tavLst>
                                            <p:tav tm="0">
                                              <p:val>
                                                <p:strVal val="#ppt_x"/>
                                              </p:val>
                                            </p:tav>
                                            <p:tav tm="100000">
                                              <p:val>
                                                <p:strVal val="#ppt_x"/>
                                              </p:val>
                                            </p:tav>
                                          </p:tavLst>
                                        </p:anim>
                                        <p:anim calcmode="lin" valueType="num">
                                          <p:cBhvr additive="base">
                                            <p:cTn id="23" dur="500" fill="hold"/>
                                            <p:tgtEl>
                                              <p:spTgt spid="61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push.wav"/>
                                            </p:tgtEl>
                                          </p:cMediaNode>
                                        </p:audio>
                                      </p:subTnLst>
                                    </p:cTn>
                                  </p:par>
                                </p:childTnLst>
                              </p:cTn>
                            </p:par>
                            <p:par>
                              <p:cTn id="24" fill="hold">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9" name="whoosh.wav"/>
                                            </p:tgtEl>
                                          </p:cMediaNode>
                                        </p:audio>
                                      </p:subTnLst>
                                    </p:cTn>
                                  </p:par>
                                </p:childTnLst>
                              </p:cTn>
                            </p:par>
                            <p:par>
                              <p:cTn id="29" fill="hold">
                                <p:stCondLst>
                                  <p:cond delay="2000"/>
                                </p:stCondLst>
                                <p:childTnLst>
                                  <p:par>
                                    <p:cTn id="30" presetID="2" presetClass="entr" presetSubtype="1" fill="hold" nodeType="afterEffect">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cBhvr additive="base">
                                            <p:cTn id="32" dur="500" fill="hold"/>
                                            <p:tgtEl>
                                              <p:spTgt spid="6150"/>
                                            </p:tgtEl>
                                            <p:attrNameLst>
                                              <p:attrName>ppt_x</p:attrName>
                                            </p:attrNameLst>
                                          </p:cBhvr>
                                          <p:tavLst>
                                            <p:tav tm="0">
                                              <p:val>
                                                <p:strVal val="#ppt_x"/>
                                              </p:val>
                                            </p:tav>
                                            <p:tav tm="100000">
                                              <p:val>
                                                <p:strVal val="#ppt_x"/>
                                              </p:val>
                                            </p:tav>
                                          </p:tavLst>
                                        </p:anim>
                                        <p:anim calcmode="lin" valueType="num">
                                          <p:cBhvr additive="base">
                                            <p:cTn id="33" dur="500" fill="hold"/>
                                            <p:tgtEl>
                                              <p:spTgt spid="61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push.wav"/>
                                            </p:tgtEl>
                                          </p:cMediaNode>
                                        </p:audio>
                                      </p:subTnLst>
                                    </p:cTn>
                                  </p:par>
                                </p:childTnLst>
                              </p:cTn>
                            </p:par>
                            <p:par>
                              <p:cTn id="34" fill="hold">
                                <p:stCondLst>
                                  <p:cond delay="2500"/>
                                </p:stCondLst>
                                <p:childTnLst>
                                  <p:par>
                                    <p:cTn id="35" presetID="2" presetClass="entr" presetSubtype="2"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9" name="whoosh.wav"/>
                                            </p:tgtEl>
                                          </p:cMediaNode>
                                        </p:audio>
                                      </p:subTnLst>
                                    </p:cTn>
                                  </p:par>
                                </p:childTnLst>
                              </p:cTn>
                            </p:par>
                            <p:par>
                              <p:cTn id="39" fill="hold">
                                <p:stCondLst>
                                  <p:cond delay="3000"/>
                                </p:stCondLst>
                                <p:childTnLst>
                                  <p:par>
                                    <p:cTn id="40" presetID="2" presetClass="entr" presetSubtype="1" fill="hold" nodeType="afterEffect">
                                      <p:stCondLst>
                                        <p:cond delay="0"/>
                                      </p:stCondLst>
                                      <p:childTnLst>
                                        <p:set>
                                          <p:cBhvr>
                                            <p:cTn id="41" dur="1" fill="hold">
                                              <p:stCondLst>
                                                <p:cond delay="0"/>
                                              </p:stCondLst>
                                            </p:cTn>
                                            <p:tgtEl>
                                              <p:spTgt spid="6154"/>
                                            </p:tgtEl>
                                            <p:attrNameLst>
                                              <p:attrName>style.visibility</p:attrName>
                                            </p:attrNameLst>
                                          </p:cBhvr>
                                          <p:to>
                                            <p:strVal val="visible"/>
                                          </p:to>
                                        </p:set>
                                        <p:anim calcmode="lin" valueType="num">
                                          <p:cBhvr additive="base">
                                            <p:cTn id="42" dur="500" fill="hold"/>
                                            <p:tgtEl>
                                              <p:spTgt spid="6154"/>
                                            </p:tgtEl>
                                            <p:attrNameLst>
                                              <p:attrName>ppt_x</p:attrName>
                                            </p:attrNameLst>
                                          </p:cBhvr>
                                          <p:tavLst>
                                            <p:tav tm="0">
                                              <p:val>
                                                <p:strVal val="#ppt_x"/>
                                              </p:val>
                                            </p:tav>
                                            <p:tav tm="100000">
                                              <p:val>
                                                <p:strVal val="#ppt_x"/>
                                              </p:val>
                                            </p:tav>
                                          </p:tavLst>
                                        </p:anim>
                                        <p:anim calcmode="lin" valueType="num">
                                          <p:cBhvr additive="base">
                                            <p:cTn id="43" dur="500" fill="hold"/>
                                            <p:tgtEl>
                                              <p:spTgt spid="61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8" name="push.wav"/>
                                            </p:tgtEl>
                                          </p:cMediaNode>
                                        </p:audio>
                                      </p:subTnLst>
                                    </p:cTn>
                                  </p:par>
                                </p:childTnLst>
                              </p:cTn>
                            </p:par>
                            <p:par>
                              <p:cTn id="44" fill="hold">
                                <p:stCondLst>
                                  <p:cond delay="3500"/>
                                </p:stCondLst>
                                <p:childTnLst>
                                  <p:par>
                                    <p:cTn id="45" presetID="2" presetClass="entr" presetSubtype="2"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9"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P spid="1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410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F0E7FC7-66D0-0F44-ADF4-C3E8AD814AA8}"/>
              </a:ext>
            </a:extLst>
          </p:cNvPr>
          <p:cNvGrpSpPr/>
          <p:nvPr/>
        </p:nvGrpSpPr>
        <p:grpSpPr>
          <a:xfrm>
            <a:off x="457200" y="0"/>
            <a:ext cx="8229600" cy="5143500"/>
            <a:chOff x="457200" y="0"/>
            <a:chExt cx="8229600" cy="5143500"/>
          </a:xfrm>
        </p:grpSpPr>
        <p:pic>
          <p:nvPicPr>
            <p:cNvPr id="2" name="Picture 1">
              <a:extLst>
                <a:ext uri="{FF2B5EF4-FFF2-40B4-BE49-F238E27FC236}">
                  <a16:creationId xmlns:a16="http://schemas.microsoft.com/office/drawing/2014/main" id="{FDCB2123-C6C4-F246-99FA-337E7EB98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sp>
          <p:nvSpPr>
            <p:cNvPr id="12" name="TextBox 11">
              <a:extLst>
                <a:ext uri="{FF2B5EF4-FFF2-40B4-BE49-F238E27FC236}">
                  <a16:creationId xmlns:a16="http://schemas.microsoft.com/office/drawing/2014/main" id="{B80BAC46-1DE8-F14F-BA02-22CFEEA46951}"/>
                </a:ext>
              </a:extLst>
            </p:cNvPr>
            <p:cNvSpPr txBox="1"/>
            <p:nvPr/>
          </p:nvSpPr>
          <p:spPr>
            <a:xfrm>
              <a:off x="3662362" y="125266"/>
              <a:ext cx="15054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Chiếm nhiều ruộng đất</a:t>
              </a:r>
            </a:p>
          </p:txBody>
        </p:sp>
      </p:grpSp>
      <p:sp>
        <p:nvSpPr>
          <p:cNvPr id="3" name="Rounded Rectangle 2">
            <a:extLst>
              <a:ext uri="{FF2B5EF4-FFF2-40B4-BE49-F238E27FC236}">
                <a16:creationId xmlns:a16="http://schemas.microsoft.com/office/drawing/2014/main" id="{9DD1ED96-7D27-9F46-A287-F4D360952534}"/>
              </a:ext>
            </a:extLst>
          </p:cNvPr>
          <p:cNvSpPr/>
          <p:nvPr/>
        </p:nvSpPr>
        <p:spPr>
          <a:xfrm>
            <a:off x="964860" y="459438"/>
            <a:ext cx="2209801"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ounded Rectangle 3">
            <a:extLst>
              <a:ext uri="{FF2B5EF4-FFF2-40B4-BE49-F238E27FC236}">
                <a16:creationId xmlns:a16="http://schemas.microsoft.com/office/drawing/2014/main" id="{56E08A20-DE43-744F-9E99-DA5104FFE20D}"/>
              </a:ext>
            </a:extLst>
          </p:cNvPr>
          <p:cNvSpPr/>
          <p:nvPr/>
        </p:nvSpPr>
        <p:spPr>
          <a:xfrm>
            <a:off x="6278221" y="521072"/>
            <a:ext cx="1706454"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ounded Rectangle 4">
            <a:extLst>
              <a:ext uri="{FF2B5EF4-FFF2-40B4-BE49-F238E27FC236}">
                <a16:creationId xmlns:a16="http://schemas.microsoft.com/office/drawing/2014/main" id="{AD55019F-D556-C741-9534-50E24A13FCC3}"/>
              </a:ext>
            </a:extLst>
          </p:cNvPr>
          <p:cNvSpPr/>
          <p:nvPr/>
        </p:nvSpPr>
        <p:spPr>
          <a:xfrm>
            <a:off x="799098" y="3586162"/>
            <a:ext cx="2375563"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F183F128-32A4-614E-A11B-294BCDC94098}"/>
              </a:ext>
            </a:extLst>
          </p:cNvPr>
          <p:cNvSpPr/>
          <p:nvPr/>
        </p:nvSpPr>
        <p:spPr>
          <a:xfrm>
            <a:off x="5715000" y="3595687"/>
            <a:ext cx="2451421"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 name="Picture 6">
            <a:extLst>
              <a:ext uri="{FF2B5EF4-FFF2-40B4-BE49-F238E27FC236}">
                <a16:creationId xmlns:a16="http://schemas.microsoft.com/office/drawing/2014/main" id="{08B84166-1694-1D44-8E79-92CA6ADC830D}"/>
              </a:ext>
            </a:extLst>
          </p:cNvPr>
          <p:cNvPicPr>
            <a:picLocks noChangeAspect="1"/>
          </p:cNvPicPr>
          <p:nvPr/>
        </p:nvPicPr>
        <p:blipFill rotWithShape="1">
          <a:blip r:embed="rId3"/>
          <a:srcRect l="15085" r="14512"/>
          <a:stretch/>
        </p:blipFill>
        <p:spPr>
          <a:xfrm>
            <a:off x="8352994" y="-164116"/>
            <a:ext cx="1010104" cy="1434766"/>
          </a:xfrm>
          <a:prstGeom prst="rect">
            <a:avLst/>
          </a:prstGeom>
        </p:spPr>
      </p:pic>
      <p:pic>
        <p:nvPicPr>
          <p:cNvPr id="8" name="Picture 7">
            <a:extLst>
              <a:ext uri="{FF2B5EF4-FFF2-40B4-BE49-F238E27FC236}">
                <a16:creationId xmlns:a16="http://schemas.microsoft.com/office/drawing/2014/main" id="{8AF1D964-6E82-C94A-9407-7F741D72C291}"/>
              </a:ext>
            </a:extLst>
          </p:cNvPr>
          <p:cNvPicPr>
            <a:picLocks noChangeAspect="1"/>
          </p:cNvPicPr>
          <p:nvPr/>
        </p:nvPicPr>
        <p:blipFill rotWithShape="1">
          <a:blip r:embed="rId4"/>
          <a:srcRect l="35426" r="34083"/>
          <a:stretch/>
        </p:blipFill>
        <p:spPr>
          <a:xfrm flipH="1">
            <a:off x="-94247" y="-164116"/>
            <a:ext cx="893345" cy="1692592"/>
          </a:xfrm>
          <a:prstGeom prst="rect">
            <a:avLst/>
          </a:prstGeom>
        </p:spPr>
      </p:pic>
      <p:pic>
        <p:nvPicPr>
          <p:cNvPr id="9" name="Picture 8">
            <a:extLst>
              <a:ext uri="{FF2B5EF4-FFF2-40B4-BE49-F238E27FC236}">
                <a16:creationId xmlns:a16="http://schemas.microsoft.com/office/drawing/2014/main" id="{B3AE224B-E9C1-7A40-B265-68A22296A4FA}"/>
              </a:ext>
            </a:extLst>
          </p:cNvPr>
          <p:cNvPicPr>
            <a:picLocks noChangeAspect="1"/>
          </p:cNvPicPr>
          <p:nvPr/>
        </p:nvPicPr>
        <p:blipFill rotWithShape="1">
          <a:blip r:embed="rId5"/>
          <a:srcRect l="18527" t="9307" r="19680" b="8304"/>
          <a:stretch/>
        </p:blipFill>
        <p:spPr>
          <a:xfrm>
            <a:off x="8128321" y="2956110"/>
            <a:ext cx="1015679" cy="1354238"/>
          </a:xfrm>
          <a:prstGeom prst="rect">
            <a:avLst/>
          </a:prstGeom>
        </p:spPr>
      </p:pic>
      <p:pic>
        <p:nvPicPr>
          <p:cNvPr id="10" name="Picture 9">
            <a:extLst>
              <a:ext uri="{FF2B5EF4-FFF2-40B4-BE49-F238E27FC236}">
                <a16:creationId xmlns:a16="http://schemas.microsoft.com/office/drawing/2014/main" id="{8C41EBBA-BC53-8946-9024-B032193630FD}"/>
              </a:ext>
            </a:extLst>
          </p:cNvPr>
          <p:cNvPicPr>
            <a:picLocks noChangeAspect="1"/>
          </p:cNvPicPr>
          <p:nvPr/>
        </p:nvPicPr>
        <p:blipFill>
          <a:blip r:embed="rId6"/>
          <a:stretch>
            <a:fillRect/>
          </a:stretch>
        </p:blipFill>
        <p:spPr>
          <a:xfrm>
            <a:off x="-324136" y="2747676"/>
            <a:ext cx="1562672" cy="1562672"/>
          </a:xfrm>
          <a:prstGeom prst="rect">
            <a:avLst/>
          </a:prstGeom>
        </p:spPr>
      </p:pic>
      <p:pic>
        <p:nvPicPr>
          <p:cNvPr id="11" name="Picture 10">
            <a:extLst>
              <a:ext uri="{FF2B5EF4-FFF2-40B4-BE49-F238E27FC236}">
                <a16:creationId xmlns:a16="http://schemas.microsoft.com/office/drawing/2014/main" id="{D8FA9CCF-2294-3F46-AEA1-AB92418E9A08}"/>
              </a:ext>
            </a:extLst>
          </p:cNvPr>
          <p:cNvPicPr>
            <a:picLocks noChangeAspect="1"/>
          </p:cNvPicPr>
          <p:nvPr/>
        </p:nvPicPr>
        <p:blipFill>
          <a:blip r:embed="rId7"/>
          <a:stretch>
            <a:fillRect/>
          </a:stretch>
        </p:blipFill>
        <p:spPr>
          <a:xfrm>
            <a:off x="1" y="4079972"/>
            <a:ext cx="1276635" cy="1043493"/>
          </a:xfrm>
          <a:prstGeom prst="rect">
            <a:avLst/>
          </a:prstGeom>
        </p:spPr>
      </p:pic>
      <p:pic>
        <p:nvPicPr>
          <p:cNvPr id="14" name="Picture 13">
            <a:extLst>
              <a:ext uri="{FF2B5EF4-FFF2-40B4-BE49-F238E27FC236}">
                <a16:creationId xmlns:a16="http://schemas.microsoft.com/office/drawing/2014/main" id="{CED7E277-FD9F-2C49-A2A6-2821276364B7}"/>
              </a:ext>
            </a:extLst>
          </p:cNvPr>
          <p:cNvPicPr>
            <a:picLocks noChangeAspect="1"/>
          </p:cNvPicPr>
          <p:nvPr/>
        </p:nvPicPr>
        <p:blipFill>
          <a:blip r:embed="rId7"/>
          <a:stretch>
            <a:fillRect/>
          </a:stretch>
        </p:blipFill>
        <p:spPr>
          <a:xfrm>
            <a:off x="8421080" y="4100007"/>
            <a:ext cx="718156" cy="1043493"/>
          </a:xfrm>
          <a:prstGeom prst="rect">
            <a:avLst/>
          </a:prstGeom>
        </p:spPr>
      </p:pic>
    </p:spTree>
    <p:extLst>
      <p:ext uri="{BB962C8B-B14F-4D97-AF65-F5344CB8AC3E}">
        <p14:creationId xmlns:p14="http://schemas.microsoft.com/office/powerpoint/2010/main" val="4027453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25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2" presetClass="entr" presetSubtype="1" fill="hold" nodeType="after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50000">
                                          <p:cBhvr additive="base">
                                            <p:cTn id="2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0000">
                                          <p:cBhvr additive="base">
                                            <p:cTn id="3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5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50000">
                                          <p:cBhvr additive="base">
                                            <p:cTn id="35"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14:bounceEnd="50000">
                                          <p:cBhvr additive="base">
                                            <p:cTn id="39"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14:presetBounceEnd="50000">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14:bounceEnd="50000">
                                          <p:cBhvr additive="base">
                                            <p:cTn id="4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37" fill="hold" grpId="1" nodeType="clickEffect">
                                      <p:stCondLst>
                                        <p:cond delay="0"/>
                                      </p:stCondLst>
                                      <p:childTnLst>
                                        <p:animEffect transition="out" filter="barn(outVertic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xit" presetSubtype="37" fill="hold" grpId="1" nodeType="clickEffect">
                                      <p:stCondLst>
                                        <p:cond delay="0"/>
                                      </p:stCondLst>
                                      <p:childTnLst>
                                        <p:animEffect transition="out" filter="barn(outVertic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xit" presetSubtype="37" fill="hold" grpId="1" nodeType="clickEffect">
                                      <p:stCondLst>
                                        <p:cond delay="0"/>
                                      </p:stCondLst>
                                      <p:childTnLst>
                                        <p:animEffect transition="out" filter="barn(outVertic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xit" presetSubtype="37" fill="hold" grpId="1" nodeType="clickEffect">
                                      <p:stCondLst>
                                        <p:cond delay="0"/>
                                      </p:stCondLst>
                                      <p:childTnLst>
                                        <p:animEffect transition="out" filter="barn(outVertic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25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37" fill="hold" grpId="1" nodeType="clickEffect">
                                      <p:stCondLst>
                                        <p:cond delay="0"/>
                                      </p:stCondLst>
                                      <p:childTnLst>
                                        <p:animEffect transition="out" filter="barn(outVertic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xit" presetSubtype="37" fill="hold" grpId="1" nodeType="clickEffect">
                                      <p:stCondLst>
                                        <p:cond delay="0"/>
                                      </p:stCondLst>
                                      <p:childTnLst>
                                        <p:animEffect transition="out" filter="barn(outVertic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xit" presetSubtype="37" fill="hold" grpId="1" nodeType="clickEffect">
                                      <p:stCondLst>
                                        <p:cond delay="0"/>
                                      </p:stCondLst>
                                      <p:childTnLst>
                                        <p:animEffect transition="out" filter="barn(outVertic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xit" presetSubtype="37" fill="hold" grpId="1" nodeType="clickEffect">
                                      <p:stCondLst>
                                        <p:cond delay="0"/>
                                      </p:stCondLst>
                                      <p:childTnLst>
                                        <p:animEffect transition="out" filter="barn(outVertic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71586"/>
            <a:ext cx="4572000" cy="646331"/>
          </a:xfrm>
          <a:prstGeom prst="rect">
            <a:avLst/>
          </a:prstGeom>
        </p:spPr>
        <p:txBody>
          <a:bodyPr>
            <a:spAutoFit/>
          </a:bodyPr>
          <a:lstStyle/>
          <a:p>
            <a:r>
              <a:rPr lang="vi-VN" sz="3600" b="1" dirty="0">
                <a:solidFill>
                  <a:srgbClr val="A01127"/>
                </a:solidFill>
                <a:latin typeface="PT Serif"/>
                <a:sym typeface="PT Serif"/>
              </a:rPr>
              <a:t>Video</a:t>
            </a:r>
            <a:endParaRPr lang="en-US" dirty="0"/>
          </a:p>
        </p:txBody>
      </p:sp>
    </p:spTree>
    <p:extLst>
      <p:ext uri="{BB962C8B-B14F-4D97-AF65-F5344CB8AC3E}">
        <p14:creationId xmlns:p14="http://schemas.microsoft.com/office/powerpoint/2010/main" val="1969665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954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5058" name="Picture 3"/>
          <p:cNvPicPr>
            <a:picLocks noChangeAspect="1"/>
          </p:cNvPicPr>
          <p:nvPr/>
        </p:nvPicPr>
        <p:blipFill>
          <a:blip r:embed="rId4">
            <a:extLst>
              <a:ext uri="{28A0092B-C50C-407E-A947-70E740481C1C}">
                <a14:useLocalDpi xmlns:a14="http://schemas.microsoft.com/office/drawing/2010/main" val="0"/>
              </a:ext>
            </a:extLst>
          </a:blip>
          <a:srcRect t="1614"/>
          <a:stretch>
            <a:fillRect/>
          </a:stretch>
        </p:blipFill>
        <p:spPr bwMode="auto">
          <a:xfrm>
            <a:off x="1657350" y="0"/>
            <a:ext cx="5829300" cy="322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45507" y="3042994"/>
            <a:ext cx="5052986" cy="507831"/>
          </a:xfrm>
          <a:prstGeom prst="rect">
            <a:avLst/>
          </a:prstGeom>
          <a:noFill/>
        </p:spPr>
        <p:txBody>
          <a:bodyPr wrap="none">
            <a:spAutoFit/>
          </a:bodyPr>
          <a:lstStyle/>
          <a:p>
            <a:pPr algn="ctr" defTabSz="685800">
              <a:buClrTx/>
              <a:defRPr/>
            </a:pPr>
            <a:r>
              <a:rPr lang="en-US" sz="27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27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7921229" y="-6000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34275" y="379690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99747" y="3412331"/>
            <a:ext cx="154662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695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images.vietnamtourism.gov.vn/vn/images/2019/CNMN/22.4.Thanh_co_Co_Loa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AutoShape 4">
            <a:hlinkClick r:id="rId3" action="ppaction://hlinksldjump"/>
          </p:cNvPr>
          <p:cNvSpPr>
            <a:spLocks noChangeArrowheads="1"/>
          </p:cNvSpPr>
          <p:nvPr/>
        </p:nvSpPr>
        <p:spPr bwMode="auto">
          <a:xfrm>
            <a:off x="582216" y="769767"/>
            <a:ext cx="1440656" cy="1257300"/>
          </a:xfrm>
          <a:prstGeom prst="cube">
            <a:avLst>
              <a:gd name="adj" fmla="val 25000"/>
            </a:avLst>
          </a:prstGeom>
          <a:solidFill>
            <a:srgbClr val="E127B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US" sz="4950" b="1" kern="1200" dirty="0">
                <a:solidFill>
                  <a:srgbClr val="21F117"/>
                </a:solidFill>
                <a:latin typeface="Arial" panose="020B0604020202020204" pitchFamily="34" charset="0"/>
                <a:ea typeface="+mn-ea"/>
                <a:cs typeface="Arial" panose="020B0604020202020204" pitchFamily="34" charset="0"/>
              </a:rPr>
              <a:t>1</a:t>
            </a:r>
          </a:p>
        </p:txBody>
      </p:sp>
      <p:sp>
        <p:nvSpPr>
          <p:cNvPr id="59397" name="AutoShape 5">
            <a:hlinkClick r:id="rId4" action="ppaction://hlinksldjump"/>
          </p:cNvPr>
          <p:cNvSpPr>
            <a:spLocks noChangeArrowheads="1"/>
          </p:cNvSpPr>
          <p:nvPr/>
        </p:nvSpPr>
        <p:spPr bwMode="auto">
          <a:xfrm>
            <a:off x="2971800" y="769767"/>
            <a:ext cx="1440656" cy="1257300"/>
          </a:xfrm>
          <a:prstGeom prst="cube">
            <a:avLst>
              <a:gd name="adj" fmla="val 25000"/>
            </a:avLst>
          </a:prstGeom>
          <a:solidFill>
            <a:srgbClr val="A167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US" sz="4950" b="1" kern="1200">
                <a:solidFill>
                  <a:srgbClr val="0563C1"/>
                </a:solidFill>
                <a:latin typeface="Arial" panose="020B0604020202020204" pitchFamily="34" charset="0"/>
                <a:ea typeface="+mn-ea"/>
                <a:cs typeface="Arial" panose="020B0604020202020204" pitchFamily="34" charset="0"/>
              </a:rPr>
              <a:t>2</a:t>
            </a:r>
          </a:p>
        </p:txBody>
      </p:sp>
      <p:sp>
        <p:nvSpPr>
          <p:cNvPr id="59398" name="AutoShape 6">
            <a:hlinkClick r:id="rId5" action="ppaction://hlinksldjump"/>
          </p:cNvPr>
          <p:cNvSpPr>
            <a:spLocks noChangeArrowheads="1"/>
          </p:cNvSpPr>
          <p:nvPr/>
        </p:nvSpPr>
        <p:spPr bwMode="auto">
          <a:xfrm>
            <a:off x="5486400" y="729854"/>
            <a:ext cx="1440656" cy="1257300"/>
          </a:xfrm>
          <a:prstGeom prst="cube">
            <a:avLst>
              <a:gd name="adj" fmla="val 25000"/>
            </a:avLst>
          </a:prstGeom>
          <a:solidFill>
            <a:srgbClr val="21F11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US" sz="4950" b="1" kern="1200" dirty="0">
                <a:solidFill>
                  <a:prstClr val="white"/>
                </a:solidFill>
                <a:latin typeface="Arial" panose="020B0604020202020204" pitchFamily="34" charset="0"/>
                <a:ea typeface="+mn-ea"/>
                <a:cs typeface="Arial" panose="020B0604020202020204" pitchFamily="34" charset="0"/>
              </a:rPr>
              <a:t>3</a:t>
            </a:r>
          </a:p>
        </p:txBody>
      </p:sp>
      <p:sp>
        <p:nvSpPr>
          <p:cNvPr id="59401" name="AutoShape 9">
            <a:hlinkClick r:id="rId6" action="ppaction://hlinksldjump"/>
          </p:cNvPr>
          <p:cNvSpPr>
            <a:spLocks noChangeArrowheads="1"/>
          </p:cNvSpPr>
          <p:nvPr/>
        </p:nvSpPr>
        <p:spPr bwMode="auto">
          <a:xfrm>
            <a:off x="457200" y="3082529"/>
            <a:ext cx="1440656" cy="1257300"/>
          </a:xfrm>
          <a:prstGeom prst="cube">
            <a:avLst>
              <a:gd name="adj" fmla="val 25000"/>
            </a:avLst>
          </a:prstGeom>
          <a:solidFill>
            <a:schemeClr val="fo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vi-VN" altLang="en-US" sz="4950" b="1" kern="1200" dirty="0">
                <a:solidFill>
                  <a:prstClr val="black"/>
                </a:solidFill>
                <a:latin typeface="Arial" panose="020B0604020202020204" pitchFamily="34" charset="0"/>
                <a:ea typeface="+mn-ea"/>
                <a:cs typeface="Arial" panose="020B0604020202020204" pitchFamily="34" charset="0"/>
              </a:rPr>
              <a:t>4</a:t>
            </a:r>
            <a:endParaRPr lang="en-US" altLang="en-US" sz="4950" b="1" kern="1200" dirty="0">
              <a:solidFill>
                <a:prstClr val="black"/>
              </a:solidFill>
              <a:latin typeface="Arial" panose="020B0604020202020204" pitchFamily="34" charset="0"/>
              <a:ea typeface="+mn-ea"/>
              <a:cs typeface="Arial" panose="020B0604020202020204" pitchFamily="34" charset="0"/>
            </a:endParaRPr>
          </a:p>
        </p:txBody>
      </p:sp>
      <p:sp>
        <p:nvSpPr>
          <p:cNvPr id="59402" name="AutoShape 10">
            <a:hlinkClick r:id="rId7" action="ppaction://hlinksldjump"/>
          </p:cNvPr>
          <p:cNvSpPr>
            <a:spLocks noChangeArrowheads="1"/>
          </p:cNvSpPr>
          <p:nvPr/>
        </p:nvSpPr>
        <p:spPr bwMode="auto">
          <a:xfrm>
            <a:off x="2971800" y="3082529"/>
            <a:ext cx="1440656" cy="1257300"/>
          </a:xfrm>
          <a:prstGeom prst="cube">
            <a:avLst>
              <a:gd name="adj" fmla="val 25000"/>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vi-VN" altLang="en-US" sz="4950" b="1" kern="1200" dirty="0">
                <a:solidFill>
                  <a:prstClr val="white"/>
                </a:solidFill>
                <a:latin typeface="Arial" panose="020B0604020202020204" pitchFamily="34" charset="0"/>
                <a:ea typeface="+mn-ea"/>
                <a:cs typeface="Arial" panose="020B0604020202020204" pitchFamily="34" charset="0"/>
              </a:rPr>
              <a:t>5</a:t>
            </a:r>
            <a:endParaRPr lang="en-US" altLang="en-US" sz="4950" b="1" kern="1200" dirty="0">
              <a:solidFill>
                <a:prstClr val="white"/>
              </a:solidFill>
              <a:latin typeface="Arial" panose="020B0604020202020204" pitchFamily="34" charset="0"/>
              <a:ea typeface="+mn-ea"/>
              <a:cs typeface="Arial" panose="020B0604020202020204" pitchFamily="34" charset="0"/>
            </a:endParaRPr>
          </a:p>
        </p:txBody>
      </p:sp>
      <p:sp>
        <p:nvSpPr>
          <p:cNvPr id="59403" name="AutoShape 11">
            <a:hlinkClick r:id="rId8" action="ppaction://hlinksldjump"/>
          </p:cNvPr>
          <p:cNvSpPr>
            <a:spLocks noChangeArrowheads="1"/>
          </p:cNvSpPr>
          <p:nvPr/>
        </p:nvSpPr>
        <p:spPr bwMode="auto">
          <a:xfrm>
            <a:off x="5334000" y="3028950"/>
            <a:ext cx="1440656" cy="1257300"/>
          </a:xfrm>
          <a:prstGeom prst="cube">
            <a:avLst>
              <a:gd name="adj" fmla="val 25000"/>
            </a:avLst>
          </a:prstGeom>
          <a:solidFill>
            <a:srgbClr val="B55C5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vi-VN" altLang="en-US" sz="4950" b="1" kern="1200" dirty="0">
                <a:solidFill>
                  <a:srgbClr val="4472C4"/>
                </a:solidFill>
                <a:latin typeface="Arial" panose="020B0604020202020204" pitchFamily="34" charset="0"/>
                <a:ea typeface="+mn-ea"/>
                <a:cs typeface="Arial" panose="020B0604020202020204" pitchFamily="34" charset="0"/>
              </a:rPr>
              <a:t>6</a:t>
            </a:r>
            <a:endParaRPr lang="en-US" altLang="en-US" sz="4950" b="1" kern="1200" dirty="0">
              <a:solidFill>
                <a:srgbClr val="4472C4"/>
              </a:solidFill>
              <a:latin typeface="Arial" panose="020B0604020202020204" pitchFamily="34" charset="0"/>
              <a:ea typeface="+mn-ea"/>
              <a:cs typeface="Arial" panose="020B0604020202020204" pitchFamily="34" charset="0"/>
            </a:endParaRPr>
          </a:p>
        </p:txBody>
      </p:sp>
      <p:sp>
        <p:nvSpPr>
          <p:cNvPr id="46093" name="AutoShape 20">
            <a:hlinkClick r:id="rId9" action="ppaction://hlinksldjump" highlightClick="1"/>
          </p:cNvPr>
          <p:cNvSpPr>
            <a:spLocks noChangeArrowheads="1"/>
          </p:cNvSpPr>
          <p:nvPr/>
        </p:nvSpPr>
        <p:spPr bwMode="auto">
          <a:xfrm rot="10800000">
            <a:off x="8485585" y="4698207"/>
            <a:ext cx="607219" cy="407194"/>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endParaRPr lang="en-US" altLang="en-US" sz="135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0736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3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59396"/>
                                        </p:tgtEl>
                                      </p:cBhvr>
                                    </p:animEffect>
                                    <p:set>
                                      <p:cBhvr>
                                        <p:cTn id="7" dur="1" fill="hold">
                                          <p:stCondLst>
                                            <p:cond delay="499"/>
                                          </p:stCondLst>
                                        </p:cTn>
                                        <p:tgtEl>
                                          <p:spTgt spid="59396"/>
                                        </p:tgtEl>
                                        <p:attrNameLst>
                                          <p:attrName>style.visibility</p:attrName>
                                        </p:attrNameLst>
                                      </p:cBhvr>
                                      <p:to>
                                        <p:strVal val="hidden"/>
                                      </p:to>
                                    </p:set>
                                  </p:childTnLst>
                                </p:cTn>
                              </p:par>
                            </p:childTnLst>
                          </p:cTn>
                        </p:par>
                      </p:childTnLst>
                    </p:cTn>
                  </p:par>
                </p:childTnLst>
              </p:cTn>
              <p:nextCondLst>
                <p:cond evt="onClick" delay="0">
                  <p:tgtEl>
                    <p:spTgt spid="59396"/>
                  </p:tgtEl>
                </p:cond>
              </p:nextCondLst>
            </p:seq>
            <p:seq concurrent="1" nextAc="seek">
              <p:cTn id="8" restart="whenNotActive" fill="hold" evtFilter="cancelBubble" nodeType="interactiveSeq">
                <p:stCondLst>
                  <p:cond evt="onClick" delay="0">
                    <p:tgtEl>
                      <p:spTgt spid="593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59397"/>
                                        </p:tgtEl>
                                      </p:cBhvr>
                                    </p:animEffect>
                                    <p:set>
                                      <p:cBhvr>
                                        <p:cTn id="13" dur="1" fill="hold">
                                          <p:stCondLst>
                                            <p:cond delay="499"/>
                                          </p:stCondLst>
                                        </p:cTn>
                                        <p:tgtEl>
                                          <p:spTgt spid="59397"/>
                                        </p:tgtEl>
                                        <p:attrNameLst>
                                          <p:attrName>style.visibility</p:attrName>
                                        </p:attrNameLst>
                                      </p:cBhvr>
                                      <p:to>
                                        <p:strVal val="hidden"/>
                                      </p:to>
                                    </p:set>
                                  </p:childTnLst>
                                </p:cTn>
                              </p:par>
                            </p:childTnLst>
                          </p:cTn>
                        </p:par>
                      </p:childTnLst>
                    </p:cTn>
                  </p:par>
                </p:childTnLst>
              </p:cTn>
              <p:nextCondLst>
                <p:cond evt="onClick" delay="0">
                  <p:tgtEl>
                    <p:spTgt spid="59397"/>
                  </p:tgtEl>
                </p:cond>
              </p:nextCondLst>
            </p:seq>
            <p:seq concurrent="1" nextAc="seek">
              <p:cTn id="14" restart="whenNotActive" fill="hold" evtFilter="cancelBubble" nodeType="interactiveSeq">
                <p:stCondLst>
                  <p:cond evt="onClick" delay="0">
                    <p:tgtEl>
                      <p:spTgt spid="5939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59398"/>
                                        </p:tgtEl>
                                      </p:cBhvr>
                                    </p:animEffect>
                                    <p:set>
                                      <p:cBhvr>
                                        <p:cTn id="19" dur="1" fill="hold">
                                          <p:stCondLst>
                                            <p:cond delay="499"/>
                                          </p:stCondLst>
                                        </p:cTn>
                                        <p:tgtEl>
                                          <p:spTgt spid="59398"/>
                                        </p:tgtEl>
                                        <p:attrNameLst>
                                          <p:attrName>style.visibility</p:attrName>
                                        </p:attrNameLst>
                                      </p:cBhvr>
                                      <p:to>
                                        <p:strVal val="hidden"/>
                                      </p:to>
                                    </p:set>
                                  </p:childTnLst>
                                </p:cTn>
                              </p:par>
                            </p:childTnLst>
                          </p:cTn>
                        </p:par>
                      </p:childTnLst>
                    </p:cTn>
                  </p:par>
                </p:childTnLst>
              </p:cTn>
              <p:nextCondLst>
                <p:cond evt="onClick" delay="0">
                  <p:tgtEl>
                    <p:spTgt spid="59398"/>
                  </p:tgtEl>
                </p:cond>
              </p:nextCondLst>
            </p:seq>
            <p:seq concurrent="1" nextAc="seek">
              <p:cTn id="20" restart="whenNotActive" fill="hold" evtFilter="cancelBubble" nodeType="interactiveSeq">
                <p:stCondLst>
                  <p:cond evt="onClick" delay="0">
                    <p:tgtEl>
                      <p:spTgt spid="5940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59401"/>
                                        </p:tgtEl>
                                      </p:cBhvr>
                                    </p:animEffect>
                                    <p:set>
                                      <p:cBhvr>
                                        <p:cTn id="25" dur="1" fill="hold">
                                          <p:stCondLst>
                                            <p:cond delay="499"/>
                                          </p:stCondLst>
                                        </p:cTn>
                                        <p:tgtEl>
                                          <p:spTgt spid="59401"/>
                                        </p:tgtEl>
                                        <p:attrNameLst>
                                          <p:attrName>style.visibility</p:attrName>
                                        </p:attrNameLst>
                                      </p:cBhvr>
                                      <p:to>
                                        <p:strVal val="hidden"/>
                                      </p:to>
                                    </p:set>
                                  </p:childTnLst>
                                </p:cTn>
                              </p:par>
                            </p:childTnLst>
                          </p:cTn>
                        </p:par>
                      </p:childTnLst>
                    </p:cTn>
                  </p:par>
                </p:childTnLst>
              </p:cTn>
              <p:nextCondLst>
                <p:cond evt="onClick" delay="0">
                  <p:tgtEl>
                    <p:spTgt spid="59401"/>
                  </p:tgtEl>
                </p:cond>
              </p:nextCondLst>
            </p:seq>
            <p:seq concurrent="1" nextAc="seek">
              <p:cTn id="26" restart="whenNotActive" fill="hold" evtFilter="cancelBubble" nodeType="interactiveSeq">
                <p:stCondLst>
                  <p:cond evt="onClick" delay="0">
                    <p:tgtEl>
                      <p:spTgt spid="5940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59402"/>
                                        </p:tgtEl>
                                      </p:cBhvr>
                                    </p:animEffect>
                                    <p:set>
                                      <p:cBhvr>
                                        <p:cTn id="31" dur="1" fill="hold">
                                          <p:stCondLst>
                                            <p:cond delay="499"/>
                                          </p:stCondLst>
                                        </p:cTn>
                                        <p:tgtEl>
                                          <p:spTgt spid="59402"/>
                                        </p:tgtEl>
                                        <p:attrNameLst>
                                          <p:attrName>style.visibility</p:attrName>
                                        </p:attrNameLst>
                                      </p:cBhvr>
                                      <p:to>
                                        <p:strVal val="hidden"/>
                                      </p:to>
                                    </p:set>
                                  </p:childTnLst>
                                </p:cTn>
                              </p:par>
                            </p:childTnLst>
                          </p:cTn>
                        </p:par>
                      </p:childTnLst>
                    </p:cTn>
                  </p:par>
                </p:childTnLst>
              </p:cTn>
              <p:nextCondLst>
                <p:cond evt="onClick" delay="0">
                  <p:tgtEl>
                    <p:spTgt spid="59402"/>
                  </p:tgtEl>
                </p:cond>
              </p:nextCondLst>
            </p:seq>
            <p:seq concurrent="1" nextAc="seek">
              <p:cTn id="32" restart="whenNotActive" fill="hold" evtFilter="cancelBubble" nodeType="interactiveSeq">
                <p:stCondLst>
                  <p:cond evt="onClick" delay="0">
                    <p:tgtEl>
                      <p:spTgt spid="5940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grpId="0" nodeType="clickEffect">
                                  <p:stCondLst>
                                    <p:cond delay="0"/>
                                  </p:stCondLst>
                                  <p:childTnLst>
                                    <p:animEffect transition="out" filter="box(in)">
                                      <p:cBhvr>
                                        <p:cTn id="36" dur="500"/>
                                        <p:tgtEl>
                                          <p:spTgt spid="59403"/>
                                        </p:tgtEl>
                                      </p:cBhvr>
                                    </p:animEffect>
                                    <p:set>
                                      <p:cBhvr>
                                        <p:cTn id="37" dur="1" fill="hold">
                                          <p:stCondLst>
                                            <p:cond delay="499"/>
                                          </p:stCondLst>
                                        </p:cTn>
                                        <p:tgtEl>
                                          <p:spTgt spid="59403"/>
                                        </p:tgtEl>
                                        <p:attrNameLst>
                                          <p:attrName>style.visibility</p:attrName>
                                        </p:attrNameLst>
                                      </p:cBhvr>
                                      <p:to>
                                        <p:strVal val="hidden"/>
                                      </p:to>
                                    </p:set>
                                  </p:childTnLst>
                                </p:cTn>
                              </p:par>
                            </p:childTnLst>
                          </p:cTn>
                        </p:par>
                      </p:childTnLst>
                    </p:cTn>
                  </p:par>
                </p:childTnLst>
              </p:cTn>
              <p:nextCondLst>
                <p:cond evt="onClick" delay="0">
                  <p:tgtEl>
                    <p:spTgt spid="59403"/>
                  </p:tgtEl>
                </p:cond>
              </p:nextCondLst>
            </p:seq>
          </p:childTnLst>
        </p:cTn>
      </p:par>
    </p:tnLst>
    <p:bldLst>
      <p:bldP spid="59396" grpId="0" animBg="1"/>
      <p:bldP spid="59397" grpId="0" animBg="1"/>
      <p:bldP spid="59398" grpId="0" animBg="1"/>
      <p:bldP spid="59401" grpId="0" animBg="1"/>
      <p:bldP spid="59402" grpId="0" animBg="1"/>
      <p:bldP spid="5940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7106"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4357" y="-38100"/>
            <a:ext cx="1456135"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569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960" y="3261122"/>
            <a:ext cx="154543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51605" y="3090267"/>
            <a:ext cx="1102519"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defRPr/>
            </a:pPr>
            <a:r>
              <a:rPr lang="en-US" altLang="en-US" sz="1350" b="1" kern="1200" dirty="0">
                <a:solidFill>
                  <a:srgbClr val="FF0000"/>
                </a:solidFill>
                <a:latin typeface="Tahoma" panose="020B0604030504040204" pitchFamily="34" charset="0"/>
                <a:cs typeface="Tahoma" panose="020B0604030504040204" pitchFamily="34" charset="0"/>
              </a:rPr>
              <a:t>1 </a:t>
            </a:r>
            <a:r>
              <a:rPr lang="en-US" altLang="en-US" sz="1350" b="1" kern="1200" dirty="0" err="1">
                <a:solidFill>
                  <a:srgbClr val="FF0000"/>
                </a:solidFill>
                <a:latin typeface="Tahoma" panose="020B0604030504040204" pitchFamily="34" charset="0"/>
                <a:cs typeface="Tahoma" panose="020B0604030504040204" pitchFamily="34" charset="0"/>
              </a:rPr>
              <a:t>cái</a:t>
            </a:r>
            <a:r>
              <a:rPr lang="en-US" altLang="en-US" sz="1350" b="1" kern="1200" dirty="0">
                <a:solidFill>
                  <a:srgbClr val="FF0000"/>
                </a:solidFill>
                <a:latin typeface="Tahoma" panose="020B0604030504040204" pitchFamily="34" charset="0"/>
                <a:cs typeface="Tahoma" panose="020B0604030504040204" pitchFamily="34" charset="0"/>
              </a:rPr>
              <a:t> </a:t>
            </a:r>
          </a:p>
          <a:p>
            <a:pPr algn="ctr" defTabSz="685800" fontAlgn="base">
              <a:spcBef>
                <a:spcPct val="0"/>
              </a:spcBef>
              <a:spcAft>
                <a:spcPct val="0"/>
              </a:spcAft>
              <a:buClrTx/>
              <a:defRPr/>
            </a:pPr>
            <a:r>
              <a:rPr lang="en-US" altLang="en-US" sz="1350" b="1" kern="1200" dirty="0" err="1">
                <a:solidFill>
                  <a:srgbClr val="FF0000"/>
                </a:solidFill>
                <a:latin typeface="Tahoma" panose="020B0604030504040204" pitchFamily="34" charset="0"/>
                <a:cs typeface="Tahoma" panose="020B0604030504040204" pitchFamily="34" charset="0"/>
              </a:rPr>
              <a:t>bút</a:t>
            </a:r>
            <a:r>
              <a:rPr lang="en-US" altLang="en-US" sz="1350" b="1" kern="1200" dirty="0">
                <a:solidFill>
                  <a:srgbClr val="FF0000"/>
                </a:solidFill>
                <a:latin typeface="Tahoma" panose="020B0604030504040204" pitchFamily="34" charset="0"/>
                <a:cs typeface="Tahoma" panose="020B0604030504040204" pitchFamily="34" charset="0"/>
              </a:rPr>
              <a:t> </a:t>
            </a:r>
            <a:r>
              <a:rPr lang="en-US" altLang="en-US" sz="1350" b="1" kern="1200" dirty="0" err="1">
                <a:solidFill>
                  <a:srgbClr val="FF0000"/>
                </a:solidFill>
                <a:latin typeface="Tahoma" panose="020B0604030504040204" pitchFamily="34" charset="0"/>
                <a:cs typeface="Tahoma" panose="020B0604030504040204" pitchFamily="34" charset="0"/>
              </a:rPr>
              <a:t>chì</a:t>
            </a:r>
            <a:endParaRPr lang="en-US" altLang="en-US" sz="1350" b="1" kern="1200" dirty="0">
              <a:solidFill>
                <a:srgbClr val="FF0000"/>
              </a:solidFill>
              <a:latin typeface="Tahoma" panose="020B0604030504040204" pitchFamily="34" charset="0"/>
              <a:cs typeface="Tahoma" panose="020B0604030504040204" pitchFamily="34" charset="0"/>
            </a:endParaRPr>
          </a:p>
        </p:txBody>
      </p:sp>
      <p:sp>
        <p:nvSpPr>
          <p:cNvPr id="27" name="Rectangle: Folded Corner 26"/>
          <p:cNvSpPr/>
          <p:nvPr/>
        </p:nvSpPr>
        <p:spPr>
          <a:xfrm>
            <a:off x="872729" y="207169"/>
            <a:ext cx="6354365" cy="7250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vi-VN" sz="2400" dirty="0">
                <a:solidFill>
                  <a:srgbClr val="FF0000"/>
                </a:solidFill>
                <a:latin typeface="Times New Roman" panose="02020603050405020304" pitchFamily="18" charset="0"/>
                <a:cs typeface="Times New Roman" panose="02020603050405020304" pitchFamily="18" charset="0"/>
              </a:rPr>
              <a:t>Từ thế kỉ XXI đến thế kỉ III TCN, Trung Quốc trải qua triều đại nào?</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28" name="Rectangle: Folded Corner 27"/>
          <p:cNvSpPr/>
          <p:nvPr/>
        </p:nvSpPr>
        <p:spPr>
          <a:xfrm>
            <a:off x="2889647" y="1502569"/>
            <a:ext cx="2799159" cy="66913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2400" b="1" kern="1200" dirty="0">
              <a:solidFill>
                <a:prstClr val="black"/>
              </a:solidFill>
              <a:latin typeface="Arial" charset="0"/>
              <a:cs typeface="Arial" charset="0"/>
            </a:endParaRPr>
          </a:p>
          <a:p>
            <a:pPr algn="ctr" defTabSz="685800" fontAlgn="base">
              <a:spcBef>
                <a:spcPct val="0"/>
              </a:spcBef>
              <a:spcAft>
                <a:spcPct val="0"/>
              </a:spcAft>
              <a:buClrTx/>
              <a:defRPr/>
            </a:pPr>
            <a:r>
              <a:rPr lang="en-US" sz="2400" b="1" dirty="0" err="1">
                <a:solidFill>
                  <a:schemeClr val="tx1"/>
                </a:solidFill>
                <a:latin typeface="Times New Roman" panose="02020603050405020304" pitchFamily="18" charset="0"/>
                <a:cs typeface="Times New Roman" panose="02020603050405020304" pitchFamily="18" charset="0"/>
              </a:rPr>
              <a:t>Hạ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Thương</a:t>
            </a:r>
            <a:r>
              <a:rPr lang="en-US" sz="2400" b="1" dirty="0">
                <a:solidFill>
                  <a:schemeClr val="tx1"/>
                </a:solidFill>
                <a:latin typeface="Times New Roman" panose="02020603050405020304" pitchFamily="18" charset="0"/>
                <a:cs typeface="Times New Roman" panose="02020603050405020304" pitchFamily="18" charset="0"/>
              </a:rPr>
              <a:t>, Chu</a:t>
            </a:r>
            <a:endParaRPr lang="en-US" altLang="en-US" sz="2400" kern="1200" dirty="0">
              <a:solidFill>
                <a:schemeClr val="tx1"/>
              </a:solidFill>
              <a:latin typeface="Arial" charset="0"/>
              <a:cs typeface="Tahoma" pitchFamily="34" charset="0"/>
            </a:endParaRPr>
          </a:p>
        </p:txBody>
      </p:sp>
      <p:sp>
        <p:nvSpPr>
          <p:cNvPr id="33" name="Rectangle 32"/>
          <p:cNvSpPr/>
          <p:nvPr/>
        </p:nvSpPr>
        <p:spPr>
          <a:xfrm rot="5600923">
            <a:off x="2123480" y="3745111"/>
            <a:ext cx="1828800" cy="18931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pic>
        <p:nvPicPr>
          <p:cNvPr id="47113"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0097" y="4093369"/>
            <a:ext cx="714375"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pic>
        <p:nvPicPr>
          <p:cNvPr id="47117"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660" y="3865960"/>
            <a:ext cx="873919"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8944"/>
            <a:ext cx="87272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57426" y="2577704"/>
            <a:ext cx="583406"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5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418285" y="2749153"/>
            <a:ext cx="660797"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51605" y="2702123"/>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287942" y="2867025"/>
            <a:ext cx="53578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3" name="AutoShape 20">
            <a:hlinkClick r:id="rId12" action="ppaction://hlinksldjump" highlightClick="1"/>
          </p:cNvPr>
          <p:cNvSpPr>
            <a:spLocks noChangeArrowheads="1"/>
          </p:cNvSpPr>
          <p:nvPr/>
        </p:nvSpPr>
        <p:spPr bwMode="auto">
          <a:xfrm rot="415103">
            <a:off x="2720579" y="2857500"/>
            <a:ext cx="685800" cy="571500"/>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endParaRPr lang="en-US" altLang="en-US" sz="135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3564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8130"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4357" y="-38100"/>
            <a:ext cx="1456135"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569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960" y="3261122"/>
            <a:ext cx="154543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44979" y="2939654"/>
            <a:ext cx="1102519"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defRPr/>
            </a:pPr>
            <a:r>
              <a:rPr lang="en-US" altLang="en-US" sz="1350" b="1" kern="1200" dirty="0">
                <a:solidFill>
                  <a:srgbClr val="FF0000"/>
                </a:solidFill>
                <a:latin typeface="Tahoma" panose="020B0604030504040204" pitchFamily="34" charset="0"/>
                <a:cs typeface="Tahoma" panose="020B0604030504040204" pitchFamily="34" charset="0"/>
              </a:rPr>
              <a:t>1 </a:t>
            </a:r>
            <a:r>
              <a:rPr lang="en-US" altLang="en-US" sz="1350" b="1" kern="1200" dirty="0" err="1">
                <a:solidFill>
                  <a:srgbClr val="FF0000"/>
                </a:solidFill>
                <a:latin typeface="Tahoma" panose="020B0604030504040204" pitchFamily="34" charset="0"/>
                <a:cs typeface="Tahoma" panose="020B0604030504040204" pitchFamily="34" charset="0"/>
              </a:rPr>
              <a:t>thanh</a:t>
            </a:r>
            <a:r>
              <a:rPr lang="en-US" altLang="en-US" sz="1350" b="1" kern="1200" dirty="0">
                <a:solidFill>
                  <a:srgbClr val="FF0000"/>
                </a:solidFill>
                <a:latin typeface="Tahoma" panose="020B0604030504040204" pitchFamily="34" charset="0"/>
                <a:cs typeface="Tahoma" panose="020B0604030504040204" pitchFamily="34" charset="0"/>
              </a:rPr>
              <a:t> </a:t>
            </a:r>
          </a:p>
          <a:p>
            <a:pPr algn="ctr" defTabSz="685800" fontAlgn="base">
              <a:spcBef>
                <a:spcPct val="0"/>
              </a:spcBef>
              <a:spcAft>
                <a:spcPct val="0"/>
              </a:spcAft>
              <a:buClrTx/>
              <a:defRPr/>
            </a:pPr>
            <a:r>
              <a:rPr lang="en-US" altLang="en-US" sz="1350" b="1" kern="1200" dirty="0" err="1">
                <a:solidFill>
                  <a:srgbClr val="FF0000"/>
                </a:solidFill>
                <a:latin typeface="Tahoma" panose="020B0604030504040204" pitchFamily="34" charset="0"/>
                <a:cs typeface="Tahoma" panose="020B0604030504040204" pitchFamily="34" charset="0"/>
              </a:rPr>
              <a:t>kẹo</a:t>
            </a:r>
            <a:endParaRPr lang="en-US" altLang="en-US" sz="1350" b="1" kern="1200" dirty="0">
              <a:solidFill>
                <a:srgbClr val="FF0000"/>
              </a:solidFill>
              <a:latin typeface="Tahoma" panose="020B0604030504040204" pitchFamily="34" charset="0"/>
              <a:cs typeface="Tahoma" panose="020B0604030504040204" pitchFamily="34" charset="0"/>
            </a:endParaRPr>
          </a:p>
        </p:txBody>
      </p:sp>
      <p:sp>
        <p:nvSpPr>
          <p:cNvPr id="27" name="Rectangle: Folded Corner 26"/>
          <p:cNvSpPr/>
          <p:nvPr/>
        </p:nvSpPr>
        <p:spPr>
          <a:xfrm>
            <a:off x="76201" y="207169"/>
            <a:ext cx="8471298" cy="11477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defTabSz="685800">
              <a:buClrTx/>
              <a:defRPr/>
            </a:pPr>
            <a:r>
              <a:rPr lang="en-US" altLang="en-VN" sz="2400" b="1" dirty="0" err="1">
                <a:solidFill>
                  <a:srgbClr val="FF0000"/>
                </a:solidFill>
                <a:latin typeface="Times New Roman" panose="02020603050405020304" pitchFamily="18" charset="0"/>
                <a:cs typeface="Times New Roman" panose="02020603050405020304" pitchFamily="18" charset="0"/>
              </a:rPr>
              <a:t>Nước</a:t>
            </a:r>
            <a:r>
              <a:rPr lang="en-US" altLang="en-VN" sz="2400" b="1" dirty="0">
                <a:solidFill>
                  <a:srgbClr val="FF0000"/>
                </a:solidFill>
                <a:latin typeface="Times New Roman" panose="02020603050405020304" pitchFamily="18" charset="0"/>
                <a:cs typeface="Times New Roman" panose="02020603050405020304" pitchFamily="18" charset="0"/>
              </a:rPr>
              <a:t> </a:t>
            </a:r>
            <a:r>
              <a:rPr lang="en-US" altLang="en-VN" sz="2400" b="1" dirty="0" err="1">
                <a:solidFill>
                  <a:srgbClr val="FF0000"/>
                </a:solidFill>
                <a:latin typeface="Times New Roman" panose="02020603050405020304" pitchFamily="18" charset="0"/>
                <a:cs typeface="Times New Roman" panose="02020603050405020304" pitchFamily="18" charset="0"/>
              </a:rPr>
              <a:t>nào</a:t>
            </a:r>
            <a:r>
              <a:rPr lang="en-US" altLang="en-VN" sz="2400" b="1" dirty="0">
                <a:solidFill>
                  <a:srgbClr val="FF0000"/>
                </a:solidFill>
                <a:latin typeface="Times New Roman" panose="02020603050405020304" pitchFamily="18" charset="0"/>
                <a:cs typeface="Times New Roman" panose="02020603050405020304" pitchFamily="18" charset="0"/>
              </a:rPr>
              <a:t> </a:t>
            </a:r>
            <a:r>
              <a:rPr lang="en-US" altLang="en-VN" sz="2400" b="1" dirty="0" err="1">
                <a:solidFill>
                  <a:srgbClr val="FF0000"/>
                </a:solidFill>
                <a:latin typeface="Times New Roman" panose="02020603050405020304" pitchFamily="18" charset="0"/>
                <a:cs typeface="Times New Roman" panose="02020603050405020304" pitchFamily="18" charset="0"/>
              </a:rPr>
              <a:t>đã</a:t>
            </a:r>
            <a:r>
              <a:rPr lang="en-US" altLang="en-VN" sz="2400" b="1" dirty="0">
                <a:solidFill>
                  <a:srgbClr val="FF0000"/>
                </a:solidFill>
                <a:latin typeface="Times New Roman" panose="02020603050405020304" pitchFamily="18" charset="0"/>
                <a:cs typeface="Times New Roman" panose="02020603050405020304" pitchFamily="18" charset="0"/>
              </a:rPr>
              <a:t> </a:t>
            </a:r>
            <a:r>
              <a:rPr lang="en-US" altLang="en-VN" sz="2400" b="1" dirty="0" err="1">
                <a:solidFill>
                  <a:srgbClr val="FF0000"/>
                </a:solidFill>
                <a:latin typeface="Times New Roman" panose="02020603050405020304" pitchFamily="18" charset="0"/>
                <a:cs typeface="Times New Roman" panose="02020603050405020304" pitchFamily="18" charset="0"/>
              </a:rPr>
              <a:t>thống</a:t>
            </a:r>
            <a:r>
              <a:rPr lang="en-US" altLang="en-VN" sz="2400" b="1" dirty="0">
                <a:solidFill>
                  <a:srgbClr val="FF0000"/>
                </a:solidFill>
                <a:latin typeface="Times New Roman" panose="02020603050405020304" pitchFamily="18" charset="0"/>
                <a:cs typeface="Times New Roman" panose="02020603050405020304" pitchFamily="18" charset="0"/>
              </a:rPr>
              <a:t> </a:t>
            </a:r>
            <a:r>
              <a:rPr lang="en-US" altLang="en-VN" sz="2400" b="1" dirty="0" err="1">
                <a:solidFill>
                  <a:srgbClr val="FF0000"/>
                </a:solidFill>
                <a:latin typeface="Times New Roman" panose="02020603050405020304" pitchFamily="18" charset="0"/>
                <a:cs typeface="Times New Roman" panose="02020603050405020304" pitchFamily="18" charset="0"/>
              </a:rPr>
              <a:t>nhất</a:t>
            </a:r>
            <a:r>
              <a:rPr lang="en-US" altLang="en-VN" sz="2400" b="1" dirty="0">
                <a:solidFill>
                  <a:srgbClr val="FF0000"/>
                </a:solidFill>
                <a:latin typeface="Times New Roman" panose="02020603050405020304" pitchFamily="18" charset="0"/>
                <a:cs typeface="Times New Roman" panose="02020603050405020304" pitchFamily="18" charset="0"/>
              </a:rPr>
              <a:t> </a:t>
            </a:r>
            <a:r>
              <a:rPr lang="en-US" altLang="en-VN" sz="2400" b="1" dirty="0" err="1">
                <a:solidFill>
                  <a:srgbClr val="FF0000"/>
                </a:solidFill>
                <a:latin typeface="Times New Roman" panose="02020603050405020304" pitchFamily="18" charset="0"/>
                <a:cs typeface="Times New Roman" panose="02020603050405020304" pitchFamily="18" charset="0"/>
              </a:rPr>
              <a:t>được</a:t>
            </a:r>
            <a:r>
              <a:rPr lang="en-US" altLang="en-VN" sz="2400" b="1" dirty="0">
                <a:solidFill>
                  <a:srgbClr val="FF0000"/>
                </a:solidFill>
                <a:latin typeface="Times New Roman" panose="02020603050405020304" pitchFamily="18" charset="0"/>
                <a:cs typeface="Times New Roman" panose="02020603050405020304" pitchFamily="18" charset="0"/>
              </a:rPr>
              <a:t> </a:t>
            </a:r>
            <a:r>
              <a:rPr lang="en-US" altLang="en-VN" sz="2400" b="1" dirty="0" err="1">
                <a:solidFill>
                  <a:srgbClr val="FF0000"/>
                </a:solidFill>
                <a:latin typeface="Times New Roman" panose="02020603050405020304" pitchFamily="18" charset="0"/>
                <a:cs typeface="Times New Roman" panose="02020603050405020304" pitchFamily="18" charset="0"/>
              </a:rPr>
              <a:t>Trung</a:t>
            </a:r>
            <a:r>
              <a:rPr lang="en-US" altLang="en-VN" sz="2400" b="1" dirty="0">
                <a:solidFill>
                  <a:srgbClr val="FF0000"/>
                </a:solidFill>
                <a:latin typeface="Times New Roman" panose="02020603050405020304" pitchFamily="18" charset="0"/>
                <a:cs typeface="Times New Roman" panose="02020603050405020304" pitchFamily="18" charset="0"/>
              </a:rPr>
              <a:t> </a:t>
            </a:r>
            <a:r>
              <a:rPr lang="en-US" altLang="en-VN" sz="2400" b="1" dirty="0" err="1">
                <a:solidFill>
                  <a:srgbClr val="FF0000"/>
                </a:solidFill>
                <a:latin typeface="Times New Roman" panose="02020603050405020304" pitchFamily="18" charset="0"/>
                <a:cs typeface="Times New Roman" panose="02020603050405020304" pitchFamily="18" charset="0"/>
              </a:rPr>
              <a:t>Quốc</a:t>
            </a:r>
            <a:r>
              <a:rPr lang="en-US" altLang="en-VN" sz="2400" b="1" dirty="0">
                <a:solidFill>
                  <a:srgbClr val="FF0000"/>
                </a:solidFill>
                <a:latin typeface="Times New Roman" panose="02020603050405020304" pitchFamily="18" charset="0"/>
                <a:cs typeface="Times New Roman" panose="02020603050405020304" pitchFamily="18" charset="0"/>
              </a:rPr>
              <a:t> </a:t>
            </a:r>
            <a:r>
              <a:rPr lang="en-US" altLang="en-VN" sz="2400" b="1" dirty="0" err="1">
                <a:solidFill>
                  <a:srgbClr val="FF0000"/>
                </a:solidFill>
                <a:latin typeface="Times New Roman" panose="02020603050405020304" pitchFamily="18" charset="0"/>
                <a:cs typeface="Times New Roman" panose="02020603050405020304" pitchFamily="18" charset="0"/>
              </a:rPr>
              <a:t>vào</a:t>
            </a:r>
            <a:r>
              <a:rPr lang="en-US" altLang="en-VN" sz="2400" b="1" dirty="0">
                <a:solidFill>
                  <a:srgbClr val="FF0000"/>
                </a:solidFill>
                <a:latin typeface="Times New Roman" panose="02020603050405020304" pitchFamily="18" charset="0"/>
                <a:cs typeface="Times New Roman" panose="02020603050405020304" pitchFamily="18" charset="0"/>
              </a:rPr>
              <a:t> </a:t>
            </a:r>
            <a:r>
              <a:rPr lang="en-US" altLang="en-VN" sz="2400" b="1" dirty="0" err="1">
                <a:solidFill>
                  <a:srgbClr val="FF0000"/>
                </a:solidFill>
                <a:latin typeface="Times New Roman" panose="02020603050405020304" pitchFamily="18" charset="0"/>
                <a:cs typeface="Times New Roman" panose="02020603050405020304" pitchFamily="18" charset="0"/>
              </a:rPr>
              <a:t>năm</a:t>
            </a:r>
            <a:r>
              <a:rPr lang="en-US" altLang="en-VN" sz="2400" b="1" dirty="0">
                <a:solidFill>
                  <a:srgbClr val="FF0000"/>
                </a:solidFill>
                <a:latin typeface="Times New Roman" panose="02020603050405020304" pitchFamily="18" charset="0"/>
                <a:cs typeface="Times New Roman" panose="02020603050405020304" pitchFamily="18" charset="0"/>
              </a:rPr>
              <a:t> 221 TCN?</a:t>
            </a:r>
          </a:p>
        </p:txBody>
      </p:sp>
      <p:sp>
        <p:nvSpPr>
          <p:cNvPr id="28" name="Rectangle: Folded Corner 27"/>
          <p:cNvSpPr/>
          <p:nvPr/>
        </p:nvSpPr>
        <p:spPr>
          <a:xfrm>
            <a:off x="3296841" y="1597819"/>
            <a:ext cx="2919413" cy="6524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r>
              <a:rPr lang="vi-VN" sz="2400" b="1" kern="1200" dirty="0">
                <a:solidFill>
                  <a:prstClr val="black"/>
                </a:solidFill>
                <a:latin typeface="Times New Roman" pitchFamily="18" charset="0"/>
                <a:cs typeface="Times New Roman" pitchFamily="18" charset="0"/>
              </a:rPr>
              <a:t>Nước</a:t>
            </a:r>
            <a:r>
              <a:rPr lang="en-US" sz="2400" b="1" kern="1200" dirty="0">
                <a:solidFill>
                  <a:prstClr val="black"/>
                </a:solidFill>
                <a:latin typeface="Times New Roman" pitchFamily="18" charset="0"/>
                <a:cs typeface="Times New Roman" pitchFamily="18" charset="0"/>
              </a:rPr>
              <a:t> </a:t>
            </a:r>
            <a:r>
              <a:rPr lang="en-US" sz="2400" b="1" kern="1200" dirty="0" err="1">
                <a:solidFill>
                  <a:prstClr val="black"/>
                </a:solidFill>
                <a:latin typeface="Times New Roman" pitchFamily="18" charset="0"/>
                <a:cs typeface="Times New Roman" pitchFamily="18" charset="0"/>
              </a:rPr>
              <a:t>Tần</a:t>
            </a:r>
            <a:endParaRPr lang="vi-VN" sz="2400" b="1" kern="1200" dirty="0">
              <a:solidFill>
                <a:prstClr val="black"/>
              </a:solidFill>
              <a:latin typeface="Times New Roman" pitchFamily="18" charset="0"/>
              <a:cs typeface="Times New Roman" pitchFamily="18" charset="0"/>
            </a:endParaRPr>
          </a:p>
        </p:txBody>
      </p:sp>
      <p:sp>
        <p:nvSpPr>
          <p:cNvPr id="33" name="Rectangle 32"/>
          <p:cNvSpPr/>
          <p:nvPr/>
        </p:nvSpPr>
        <p:spPr>
          <a:xfrm rot="5600923">
            <a:off x="2123480" y="3745111"/>
            <a:ext cx="1828800" cy="18931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pic>
        <p:nvPicPr>
          <p:cNvPr id="48137"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0097" y="4093369"/>
            <a:ext cx="714375"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pic>
        <p:nvPicPr>
          <p:cNvPr id="48141"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660" y="3865960"/>
            <a:ext cx="873919"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8944"/>
            <a:ext cx="87272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57426" y="2577704"/>
            <a:ext cx="583406"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5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18285" y="2749153"/>
            <a:ext cx="660797"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12831" y="2939653"/>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7942" y="2867025"/>
            <a:ext cx="53578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7" name="AutoShape 21">
            <a:hlinkClick r:id="rId15" action="ppaction://hlinksldjump" highlightClick="1"/>
          </p:cNvPr>
          <p:cNvSpPr>
            <a:spLocks noChangeArrowheads="1"/>
          </p:cNvSpPr>
          <p:nvPr/>
        </p:nvSpPr>
        <p:spPr bwMode="auto">
          <a:xfrm rot="415103">
            <a:off x="2720579" y="2857500"/>
            <a:ext cx="685800" cy="571500"/>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endParaRPr lang="en-US" altLang="en-US" sz="135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034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9154"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4357" y="-38100"/>
            <a:ext cx="1456135"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569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960" y="3261122"/>
            <a:ext cx="154543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62838" y="2991047"/>
            <a:ext cx="1102519"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defRPr/>
            </a:pPr>
            <a:r>
              <a:rPr lang="en-US" altLang="en-US" sz="1350" b="1" kern="1200" dirty="0">
                <a:solidFill>
                  <a:srgbClr val="FF0000"/>
                </a:solidFill>
                <a:latin typeface="Tahoma" panose="020B0604030504040204" pitchFamily="34" charset="0"/>
                <a:cs typeface="Tahoma" panose="020B0604030504040204" pitchFamily="34" charset="0"/>
              </a:rPr>
              <a:t>1 </a:t>
            </a:r>
            <a:r>
              <a:rPr lang="en-US" altLang="en-US" sz="1350" b="1" kern="1200" dirty="0" err="1">
                <a:solidFill>
                  <a:srgbClr val="FF0000"/>
                </a:solidFill>
                <a:latin typeface="Tahoma" panose="020B0604030504040204" pitchFamily="34" charset="0"/>
                <a:cs typeface="Tahoma" panose="020B0604030504040204" pitchFamily="34" charset="0"/>
              </a:rPr>
              <a:t>tràng</a:t>
            </a:r>
            <a:r>
              <a:rPr lang="en-US" altLang="en-US" sz="1350" b="1" kern="1200" dirty="0">
                <a:solidFill>
                  <a:srgbClr val="FF0000"/>
                </a:solidFill>
                <a:latin typeface="Tahoma" panose="020B0604030504040204" pitchFamily="34" charset="0"/>
                <a:cs typeface="Tahoma" panose="020B0604030504040204" pitchFamily="34" charset="0"/>
              </a:rPr>
              <a:t> </a:t>
            </a:r>
            <a:r>
              <a:rPr lang="en-US" altLang="en-US" sz="1350" b="1" kern="1200" dirty="0" err="1">
                <a:solidFill>
                  <a:srgbClr val="FF0000"/>
                </a:solidFill>
                <a:latin typeface="Tahoma" panose="020B0604030504040204" pitchFamily="34" charset="0"/>
                <a:cs typeface="Tahoma" panose="020B0604030504040204" pitchFamily="34" charset="0"/>
              </a:rPr>
              <a:t>pháo</a:t>
            </a:r>
            <a:r>
              <a:rPr lang="en-US" altLang="en-US" sz="1350" b="1" kern="1200" dirty="0">
                <a:solidFill>
                  <a:srgbClr val="FF0000"/>
                </a:solidFill>
                <a:latin typeface="Tahoma" panose="020B0604030504040204" pitchFamily="34" charset="0"/>
                <a:cs typeface="Tahoma" panose="020B0604030504040204" pitchFamily="34" charset="0"/>
              </a:rPr>
              <a:t> </a:t>
            </a:r>
            <a:r>
              <a:rPr lang="en-US" altLang="en-US" sz="1350" b="1" kern="1200" dirty="0" err="1">
                <a:solidFill>
                  <a:srgbClr val="FF0000"/>
                </a:solidFill>
                <a:latin typeface="Tahoma" panose="020B0604030504040204" pitchFamily="34" charset="0"/>
                <a:cs typeface="Tahoma" panose="020B0604030504040204" pitchFamily="34" charset="0"/>
              </a:rPr>
              <a:t>tay</a:t>
            </a:r>
            <a:endParaRPr lang="en-US" altLang="en-US" sz="1350" b="1" kern="1200" dirty="0">
              <a:solidFill>
                <a:srgbClr val="FF0000"/>
              </a:solidFill>
              <a:latin typeface="Tahoma" panose="020B0604030504040204" pitchFamily="34" charset="0"/>
              <a:cs typeface="Tahoma" panose="020B0604030504040204" pitchFamily="34" charset="0"/>
            </a:endParaRPr>
          </a:p>
        </p:txBody>
      </p:sp>
      <p:sp>
        <p:nvSpPr>
          <p:cNvPr id="27" name="Rectangle: Folded Corner 26"/>
          <p:cNvSpPr/>
          <p:nvPr/>
        </p:nvSpPr>
        <p:spPr>
          <a:xfrm>
            <a:off x="1582342" y="207169"/>
            <a:ext cx="6201965" cy="9441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defTabSz="685800">
              <a:buClrTx/>
              <a:defRPr/>
            </a:pPr>
            <a:r>
              <a:rPr lang="vi-VN" sz="2400" b="1" kern="1200" dirty="0">
                <a:solidFill>
                  <a:srgbClr val="0070C0"/>
                </a:solidFill>
                <a:latin typeface="Times New Roman" panose="02020603050405020304" pitchFamily="18" charset="0"/>
                <a:cs typeface="Times New Roman" panose="02020603050405020304" pitchFamily="18" charset="0"/>
              </a:rPr>
              <a:t>Hoàng đế của nhà Tần sau khi thống nhất đất nước là ai?</a:t>
            </a:r>
          </a:p>
        </p:txBody>
      </p:sp>
      <p:sp>
        <p:nvSpPr>
          <p:cNvPr id="28" name="Rectangle: Folded Corner 27"/>
          <p:cNvSpPr/>
          <p:nvPr/>
        </p:nvSpPr>
        <p:spPr>
          <a:xfrm>
            <a:off x="3186113" y="1597819"/>
            <a:ext cx="3495675" cy="62626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defRPr/>
            </a:pPr>
            <a:r>
              <a:rPr lang="en-US" sz="2400" b="1" kern="1200" dirty="0" err="1">
                <a:solidFill>
                  <a:srgbClr val="FF0000"/>
                </a:solidFill>
                <a:latin typeface="Times New Roman" panose="02020603050405020304" pitchFamily="18" charset="0"/>
                <a:cs typeface="Times New Roman" panose="02020603050405020304" pitchFamily="18" charset="0"/>
              </a:rPr>
              <a:t>Tần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Thuỷ</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Hoàng</a:t>
            </a:r>
            <a:endParaRPr lang="en-US" sz="2400" b="1" kern="1200" dirty="0">
              <a:solidFill>
                <a:prstClr val="black"/>
              </a:solidFill>
              <a:latin typeface="Times New Roman" pitchFamily="18" charset="0"/>
              <a:cs typeface="Times New Roman" pitchFamily="18" charset="0"/>
            </a:endParaRPr>
          </a:p>
        </p:txBody>
      </p:sp>
      <p:sp>
        <p:nvSpPr>
          <p:cNvPr id="33" name="Rectangle 32"/>
          <p:cNvSpPr/>
          <p:nvPr/>
        </p:nvSpPr>
        <p:spPr>
          <a:xfrm rot="5600923">
            <a:off x="2123480" y="3745111"/>
            <a:ext cx="1828800" cy="18931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pic>
        <p:nvPicPr>
          <p:cNvPr id="49161"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0097" y="4093369"/>
            <a:ext cx="714375"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pic>
        <p:nvPicPr>
          <p:cNvPr id="49165"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660" y="3865960"/>
            <a:ext cx="873919"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8944"/>
            <a:ext cx="87272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57426" y="2577704"/>
            <a:ext cx="583406"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5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18285" y="2749153"/>
            <a:ext cx="660797"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12831" y="2939653"/>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7942" y="2867025"/>
            <a:ext cx="53578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1" name="AutoShape 20">
            <a:hlinkClick r:id="rId15" action="ppaction://hlinksldjump" highlightClick="1"/>
          </p:cNvPr>
          <p:cNvSpPr>
            <a:spLocks noChangeArrowheads="1"/>
          </p:cNvSpPr>
          <p:nvPr/>
        </p:nvSpPr>
        <p:spPr bwMode="auto">
          <a:xfrm rot="661772">
            <a:off x="2720579" y="2857500"/>
            <a:ext cx="685800" cy="571500"/>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endParaRPr lang="en-US" altLang="en-US" sz="135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3209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1202"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4357" y="-38100"/>
            <a:ext cx="1456135"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569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960" y="3261122"/>
            <a:ext cx="154543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384479" y="2981429"/>
            <a:ext cx="1102519"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buClrTx/>
              <a:defRPr/>
            </a:pPr>
            <a:r>
              <a:rPr lang="en-US" altLang="en-US" sz="1350" b="1" kern="1200" dirty="0">
                <a:solidFill>
                  <a:srgbClr val="FF0000"/>
                </a:solidFill>
                <a:latin typeface="Tahoma" panose="020B0604030504040204" pitchFamily="34" charset="0"/>
                <a:cs typeface="Tahoma" panose="020B0604030504040204" pitchFamily="34" charset="0"/>
              </a:rPr>
              <a:t>1 </a:t>
            </a:r>
            <a:r>
              <a:rPr lang="en-US" altLang="en-US" sz="1350" b="1" kern="1200" dirty="0" err="1">
                <a:solidFill>
                  <a:srgbClr val="FF0000"/>
                </a:solidFill>
                <a:latin typeface="Tahoma" panose="020B0604030504040204" pitchFamily="34" charset="0"/>
                <a:cs typeface="Tahoma" panose="020B0604030504040204" pitchFamily="34" charset="0"/>
              </a:rPr>
              <a:t>tràng</a:t>
            </a:r>
            <a:r>
              <a:rPr lang="en-US" altLang="en-US" sz="1350" b="1" kern="1200" dirty="0">
                <a:solidFill>
                  <a:srgbClr val="FF0000"/>
                </a:solidFill>
                <a:latin typeface="Tahoma" panose="020B0604030504040204" pitchFamily="34" charset="0"/>
                <a:cs typeface="Tahoma" panose="020B0604030504040204" pitchFamily="34" charset="0"/>
              </a:rPr>
              <a:t> </a:t>
            </a:r>
            <a:r>
              <a:rPr lang="en-US" altLang="en-US" sz="1350" b="1" kern="1200" dirty="0" err="1">
                <a:solidFill>
                  <a:srgbClr val="FF0000"/>
                </a:solidFill>
                <a:latin typeface="Tahoma" panose="020B0604030504040204" pitchFamily="34" charset="0"/>
                <a:cs typeface="Tahoma" panose="020B0604030504040204" pitchFamily="34" charset="0"/>
              </a:rPr>
              <a:t>pháo</a:t>
            </a:r>
            <a:r>
              <a:rPr lang="en-US" altLang="en-US" sz="1350" b="1" kern="1200" dirty="0">
                <a:solidFill>
                  <a:srgbClr val="FF0000"/>
                </a:solidFill>
                <a:latin typeface="Tahoma" panose="020B0604030504040204" pitchFamily="34" charset="0"/>
                <a:cs typeface="Tahoma" panose="020B0604030504040204" pitchFamily="34" charset="0"/>
              </a:rPr>
              <a:t> </a:t>
            </a:r>
            <a:r>
              <a:rPr lang="en-US" altLang="en-US" sz="1350" b="1" kern="1200" dirty="0" err="1">
                <a:solidFill>
                  <a:srgbClr val="FF0000"/>
                </a:solidFill>
                <a:latin typeface="Tahoma" panose="020B0604030504040204" pitchFamily="34" charset="0"/>
                <a:cs typeface="Tahoma" panose="020B0604030504040204" pitchFamily="34" charset="0"/>
              </a:rPr>
              <a:t>tay</a:t>
            </a:r>
            <a:endParaRPr lang="en-US" altLang="en-US" sz="1350" b="1" kern="1200" dirty="0">
              <a:solidFill>
                <a:srgbClr val="FF0000"/>
              </a:solidFill>
              <a:latin typeface="Tahoma" panose="020B0604030504040204" pitchFamily="34" charset="0"/>
              <a:cs typeface="Tahoma" panose="020B0604030504040204" pitchFamily="34" charset="0"/>
            </a:endParaRPr>
          </a:p>
        </p:txBody>
      </p:sp>
      <p:sp>
        <p:nvSpPr>
          <p:cNvPr id="27" name="Rectangle: Folded Corner 26"/>
          <p:cNvSpPr/>
          <p:nvPr/>
        </p:nvSpPr>
        <p:spPr>
          <a:xfrm>
            <a:off x="381000" y="409575"/>
            <a:ext cx="8001000" cy="102393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r>
              <a:rPr lang="en-US" sz="2400" dirty="0" err="1">
                <a:solidFill>
                  <a:srgbClr val="FF0000"/>
                </a:solidFill>
                <a:latin typeface="Times New Roman" panose="02020603050405020304" pitchFamily="18" charset="0"/>
                <a:ea typeface="Times New Roman" panose="02020603050405020304" pitchFamily="18" charset="0"/>
                <a:cs typeface="Arial"/>
              </a:rPr>
              <a:t>Công</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trình</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phòng</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ngự</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nổi</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tiếng</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được</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tiếp</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tục</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xây</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dựng</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dưới</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thời</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nhà</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Tần</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có</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tên</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gọi</a:t>
            </a:r>
            <a:r>
              <a:rPr lang="en-US" sz="2400" dirty="0">
                <a:solidFill>
                  <a:srgbClr val="FF0000"/>
                </a:solidFill>
                <a:latin typeface="Times New Roman" panose="02020603050405020304" pitchFamily="18" charset="0"/>
                <a:ea typeface="Times New Roman" panose="02020603050405020304" pitchFamily="18" charset="0"/>
                <a:cs typeface="Arial"/>
              </a:rPr>
              <a:t> </a:t>
            </a:r>
            <a:r>
              <a:rPr lang="en-US" sz="2400" dirty="0" err="1">
                <a:solidFill>
                  <a:srgbClr val="FF0000"/>
                </a:solidFill>
                <a:latin typeface="Times New Roman" panose="02020603050405020304" pitchFamily="18" charset="0"/>
                <a:ea typeface="Times New Roman" panose="02020603050405020304" pitchFamily="18" charset="0"/>
                <a:cs typeface="Arial"/>
              </a:rPr>
              <a:t>là</a:t>
            </a:r>
            <a:endParaRPr lang="en-US" sz="2400" dirty="0">
              <a:solidFill>
                <a:srgbClr val="FF0000"/>
              </a:solidFill>
              <a:latin typeface="Times New Roman" panose="02020603050405020304" pitchFamily="18" charset="0"/>
              <a:ea typeface="Times New Roman" panose="02020603050405020304" pitchFamily="18" charset="0"/>
              <a:cs typeface="Arial"/>
            </a:endParaRPr>
          </a:p>
        </p:txBody>
      </p:sp>
      <p:sp>
        <p:nvSpPr>
          <p:cNvPr id="28" name="Rectangle: Folded Corner 27"/>
          <p:cNvSpPr/>
          <p:nvPr/>
        </p:nvSpPr>
        <p:spPr>
          <a:xfrm>
            <a:off x="3270648" y="1597819"/>
            <a:ext cx="3587352" cy="6179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r>
              <a:rPr lang="vi-VN" sz="2400" b="1" kern="1200" dirty="0">
                <a:solidFill>
                  <a:prstClr val="black"/>
                </a:solidFill>
                <a:latin typeface="Times New Roman" pitchFamily="18" charset="0"/>
                <a:cs typeface="Times New Roman" pitchFamily="18" charset="0"/>
              </a:rPr>
              <a:t>Vạn Lí Trường Thành</a:t>
            </a:r>
          </a:p>
        </p:txBody>
      </p:sp>
      <p:sp>
        <p:nvSpPr>
          <p:cNvPr id="33" name="Rectangle 32"/>
          <p:cNvSpPr/>
          <p:nvPr/>
        </p:nvSpPr>
        <p:spPr>
          <a:xfrm rot="5600923">
            <a:off x="2123480" y="3745111"/>
            <a:ext cx="1828800" cy="18931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pic>
        <p:nvPicPr>
          <p:cNvPr id="51209"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0097" y="4093369"/>
            <a:ext cx="714375"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pic>
        <p:nvPicPr>
          <p:cNvPr id="51213"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660" y="3865960"/>
            <a:ext cx="873919"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8944"/>
            <a:ext cx="87272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57426" y="2577704"/>
            <a:ext cx="583406"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5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18285" y="2749153"/>
            <a:ext cx="660797"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394647" y="2602637"/>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7942" y="2867025"/>
            <a:ext cx="53578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AutoShape 20">
            <a:hlinkClick r:id="rId15" action="ppaction://hlinksldjump" highlightClick="1"/>
          </p:cNvPr>
          <p:cNvSpPr>
            <a:spLocks noChangeArrowheads="1"/>
          </p:cNvSpPr>
          <p:nvPr/>
        </p:nvSpPr>
        <p:spPr bwMode="auto">
          <a:xfrm rot="415103">
            <a:off x="2720579" y="2857500"/>
            <a:ext cx="685800" cy="571500"/>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endParaRPr lang="en-US" altLang="en-US" sz="135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8312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5298"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4357" y="-38100"/>
            <a:ext cx="1456135"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569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960" y="3261122"/>
            <a:ext cx="154543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44979" y="2939654"/>
            <a:ext cx="1102519"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en-US" sz="135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sym typeface="Arial"/>
              </a:rPr>
              <a:t>1 </a:t>
            </a:r>
            <a:r>
              <a:rPr kumimoji="0" lang="vi-VN" altLang="en-US" sz="135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sym typeface="Arial"/>
              </a:rPr>
              <a:t>điểm 10</a:t>
            </a:r>
            <a:endParaRPr kumimoji="0" lang="en-US" altLang="en-US" sz="135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sym typeface="Arial"/>
            </a:endParaRPr>
          </a:p>
        </p:txBody>
      </p:sp>
      <p:sp>
        <p:nvSpPr>
          <p:cNvPr id="27" name="Rectangle: Folded Corner 26"/>
          <p:cNvSpPr/>
          <p:nvPr/>
        </p:nvSpPr>
        <p:spPr>
          <a:xfrm>
            <a:off x="381000" y="448866"/>
            <a:ext cx="7906942" cy="71199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en-US" sz="2400" b="1" i="0" u="none" strike="noStrike" kern="1200" cap="none" spc="0" normalizeH="0" baseline="0" noProof="0" dirty="0" err="1">
                <a:ln>
                  <a:noFill/>
                </a:ln>
                <a:solidFill>
                  <a:srgbClr val="FF0000"/>
                </a:solidFill>
                <a:effectLst/>
                <a:uLnTx/>
                <a:uFillTx/>
                <a:latin typeface="Times New Roman" pitchFamily="18" charset="0"/>
                <a:ea typeface="+mn-ea"/>
                <a:cs typeface="Tahoma" pitchFamily="34" charset="0"/>
                <a:sym typeface="Arial"/>
              </a:rPr>
              <a:t>Nhà</a:t>
            </a:r>
            <a:r>
              <a:rPr kumimoji="0" lang="en-US" altLang="en-US" sz="2400" b="1" i="0" u="none" strike="noStrike" kern="1200" cap="none" spc="0" normalizeH="0" baseline="0" noProof="0" dirty="0">
                <a:ln>
                  <a:noFill/>
                </a:ln>
                <a:solidFill>
                  <a:srgbClr val="FF0000"/>
                </a:solidFill>
                <a:effectLst/>
                <a:uLnTx/>
                <a:uFillTx/>
                <a:latin typeface="Times New Roman" pitchFamily="18" charset="0"/>
                <a:ea typeface="+mn-ea"/>
                <a:cs typeface="Tahoma" pitchFamily="34" charset="0"/>
                <a:sym typeface="Arial"/>
              </a:rPr>
              <a:t> </a:t>
            </a:r>
            <a:r>
              <a:rPr kumimoji="0" lang="en-US" altLang="en-US" sz="2400" b="1" i="0" u="none" strike="noStrike" kern="1200" cap="none" spc="0" normalizeH="0" baseline="0" noProof="0" dirty="0" err="1">
                <a:ln>
                  <a:noFill/>
                </a:ln>
                <a:solidFill>
                  <a:srgbClr val="FF0000"/>
                </a:solidFill>
                <a:effectLst/>
                <a:uLnTx/>
                <a:uFillTx/>
                <a:latin typeface="Times New Roman" pitchFamily="18" charset="0"/>
                <a:ea typeface="+mn-ea"/>
                <a:cs typeface="Tahoma" pitchFamily="34" charset="0"/>
                <a:sym typeface="Arial"/>
              </a:rPr>
              <a:t>nước</a:t>
            </a:r>
            <a:r>
              <a:rPr kumimoji="0" lang="en-US" altLang="en-US" sz="2400" b="1" i="0" u="none" strike="noStrike" kern="1200" cap="none" spc="0" normalizeH="0" baseline="0" noProof="0" dirty="0">
                <a:ln>
                  <a:noFill/>
                </a:ln>
                <a:solidFill>
                  <a:srgbClr val="FF0000"/>
                </a:solidFill>
                <a:effectLst/>
                <a:uLnTx/>
                <a:uFillTx/>
                <a:latin typeface="Times New Roman" pitchFamily="18" charset="0"/>
                <a:ea typeface="+mn-ea"/>
                <a:cs typeface="Tahoma" pitchFamily="34" charset="0"/>
                <a:sym typeface="Arial"/>
              </a:rPr>
              <a:t> </a:t>
            </a:r>
            <a:r>
              <a:rPr kumimoji="0" lang="vi-VN" altLang="en-US" sz="2400" b="1" i="0" u="none" strike="noStrike" kern="1200" cap="none" spc="0" normalizeH="0" baseline="0" noProof="0" dirty="0">
                <a:ln>
                  <a:noFill/>
                </a:ln>
                <a:solidFill>
                  <a:srgbClr val="FF0000"/>
                </a:solidFill>
                <a:effectLst/>
                <a:uLnTx/>
                <a:uFillTx/>
                <a:latin typeface="Times New Roman" pitchFamily="18" charset="0"/>
                <a:ea typeface="+mn-ea"/>
                <a:cs typeface="Tahoma" pitchFamily="34" charset="0"/>
                <a:sym typeface="Arial"/>
              </a:rPr>
              <a:t>đầu tiên của người Trung Quốc xuất hiện ở</a:t>
            </a:r>
            <a:r>
              <a:rPr kumimoji="0" lang="en-US" altLang="en-US" sz="2400" b="1" i="0" u="none" strike="noStrike" kern="1200" cap="none" spc="0" normalizeH="0" baseline="0" noProof="0" dirty="0">
                <a:ln>
                  <a:noFill/>
                </a:ln>
                <a:solidFill>
                  <a:srgbClr val="FF0000"/>
                </a:solidFill>
                <a:effectLst/>
                <a:uLnTx/>
                <a:uFillTx/>
                <a:latin typeface="Times New Roman" pitchFamily="18" charset="0"/>
                <a:ea typeface="+mn-ea"/>
                <a:cs typeface="Tahoma" pitchFamily="34" charset="0"/>
                <a:sym typeface="Arial"/>
              </a:rPr>
              <a:t>?</a:t>
            </a:r>
          </a:p>
        </p:txBody>
      </p:sp>
      <p:sp>
        <p:nvSpPr>
          <p:cNvPr id="28" name="Rectangle: Folded Corner 27"/>
          <p:cNvSpPr/>
          <p:nvPr/>
        </p:nvSpPr>
        <p:spPr>
          <a:xfrm>
            <a:off x="2418160" y="1597819"/>
            <a:ext cx="3718322" cy="59174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L</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ưu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vực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Hoàng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Hà</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Rectangle 32"/>
          <p:cNvSpPr/>
          <p:nvPr/>
        </p:nvSpPr>
        <p:spPr>
          <a:xfrm rot="5600923">
            <a:off x="2123480" y="3745111"/>
            <a:ext cx="1828800" cy="18931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1" name="Arrow: Pentagon 30">
            <a:hlinkClick r:id="rId9" action="ppaction://hlinksldjump"/>
          </p:cNvPr>
          <p:cNvSpPr/>
          <p:nvPr/>
        </p:nvSpPr>
        <p:spPr>
          <a:xfrm rot="586976" flipH="1">
            <a:off x="2101454" y="3051572"/>
            <a:ext cx="1732359" cy="67508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55306"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80097" y="4093369"/>
            <a:ext cx="714375"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5310" name="Picture 3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51660" y="3865960"/>
            <a:ext cx="873919"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4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2978944"/>
            <a:ext cx="87272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4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57426" y="2577704"/>
            <a:ext cx="583406"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Picture 5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418285" y="2749153"/>
            <a:ext cx="660797"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12831" y="2939653"/>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287942" y="2867025"/>
            <a:ext cx="53578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6" name="AutoShape 20">
            <a:hlinkClick r:id="rId16" action="ppaction://hlinksldjump" highlightClick="1"/>
          </p:cNvPr>
          <p:cNvSpPr>
            <a:spLocks noChangeArrowheads="1"/>
          </p:cNvSpPr>
          <p:nvPr/>
        </p:nvSpPr>
        <p:spPr bwMode="auto">
          <a:xfrm rot="415103">
            <a:off x="2720579" y="2857500"/>
            <a:ext cx="685800" cy="571500"/>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64894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6" y="23813"/>
            <a:ext cx="8214723" cy="1295640"/>
          </a:xfrm>
          <a:prstGeom prst="snip2Diag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4000" b="1" kern="1200" dirty="0">
                <a:solidFill>
                  <a:srgbClr val="FF0000"/>
                </a:solidFill>
                <a:latin typeface="Times New Roman" panose="02020603050405020304" pitchFamily="18" charset="0"/>
                <a:cs typeface="Times New Roman" panose="02020603050405020304" pitchFamily="18" charset="0"/>
              </a:rPr>
              <a:t>Trong số các nước sau, cô và trò mình vừa đến thăm đất nước nào?</a:t>
            </a:r>
          </a:p>
        </p:txBody>
      </p:sp>
      <p:sp>
        <p:nvSpPr>
          <p:cNvPr id="26" name="Rectangle 25"/>
          <p:cNvSpPr/>
          <p:nvPr/>
        </p:nvSpPr>
        <p:spPr>
          <a:xfrm>
            <a:off x="56992" y="4406472"/>
            <a:ext cx="3143410"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0" fontAlgn="base" hangingPunct="0">
              <a:spcBef>
                <a:spcPct val="0"/>
              </a:spcBef>
              <a:spcAft>
                <a:spcPct val="0"/>
              </a:spcAft>
              <a:buClrTx/>
              <a:defRPr/>
            </a:pP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Ấn</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Độ</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3431352" y="4410356"/>
            <a:ext cx="2919128"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B.Trung Quốc</a:t>
            </a:r>
          </a:p>
        </p:txBody>
      </p:sp>
      <p:sp>
        <p:nvSpPr>
          <p:cNvPr id="43" name="Rectangle 42"/>
          <p:cNvSpPr/>
          <p:nvPr/>
        </p:nvSpPr>
        <p:spPr>
          <a:xfrm>
            <a:off x="6581430" y="4435455"/>
            <a:ext cx="2505579" cy="7080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 Thái Lan</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9" y="4574674"/>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519523" y="4618288"/>
            <a:ext cx="603402" cy="52806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46923" y="4548054"/>
            <a:ext cx="603557" cy="482845"/>
          </a:xfrm>
          <a:prstGeom prst="rect">
            <a:avLst/>
          </a:prstGeom>
        </p:spPr>
      </p:pic>
      <p:sp>
        <p:nvSpPr>
          <p:cNvPr id="17" name="Cloud 16">
            <a:hlinkClick r:id="" action="ppaction://hlinkshowjump?jump=nextslide"/>
          </p:cNvPr>
          <p:cNvSpPr/>
          <p:nvPr/>
        </p:nvSpPr>
        <p:spPr>
          <a:xfrm>
            <a:off x="4414142" y="3902066"/>
            <a:ext cx="1041674" cy="4878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1500" kern="1200" dirty="0">
                <a:solidFill>
                  <a:prstClr val="white">
                    <a:lumMod val="85000"/>
                  </a:prstClr>
                </a:solidFill>
                <a:latin typeface="Arial" panose="020B0604020202020204" pitchFamily="34" charset="0"/>
              </a:rPr>
              <a:t>NEXT</a:t>
            </a:r>
          </a:p>
        </p:txBody>
      </p:sp>
      <p:pic>
        <p:nvPicPr>
          <p:cNvPr id="18" name="Picture 17">
            <a:extLst>
              <a:ext uri="{FF2B5EF4-FFF2-40B4-BE49-F238E27FC236}">
                <a16:creationId xmlns:a16="http://schemas.microsoft.com/office/drawing/2014/main" id="{E0EBA228-AECB-8D49-90AA-0F2C03F4BF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3274" y="1316559"/>
            <a:ext cx="3143409" cy="3036568"/>
          </a:xfrm>
          <a:prstGeom prst="rect">
            <a:avLst/>
          </a:prstGeom>
        </p:spPr>
      </p:pic>
      <p:pic>
        <p:nvPicPr>
          <p:cNvPr id="19" name="Picture 18">
            <a:extLst>
              <a:ext uri="{FF2B5EF4-FFF2-40B4-BE49-F238E27FC236}">
                <a16:creationId xmlns:a16="http://schemas.microsoft.com/office/drawing/2014/main" id="{A579EEC6-A2B4-EA42-A02C-BF6034555C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08" y="1346225"/>
            <a:ext cx="2919129" cy="3026349"/>
          </a:xfrm>
          <a:prstGeom prst="rect">
            <a:avLst/>
          </a:prstGeom>
        </p:spPr>
      </p:pic>
      <p:pic>
        <p:nvPicPr>
          <p:cNvPr id="20" name="Picture 19">
            <a:extLst>
              <a:ext uri="{FF2B5EF4-FFF2-40B4-BE49-F238E27FC236}">
                <a16:creationId xmlns:a16="http://schemas.microsoft.com/office/drawing/2014/main" id="{6905D669-5557-B944-BA1A-28BF8EA0FF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81430" y="1381228"/>
            <a:ext cx="2562570" cy="3026349"/>
          </a:xfrm>
          <a:prstGeom prst="rect">
            <a:avLst/>
          </a:prstGeom>
        </p:spPr>
      </p:pic>
    </p:spTree>
    <p:extLst>
      <p:ext uri="{BB962C8B-B14F-4D97-AF65-F5344CB8AC3E}">
        <p14:creationId xmlns:p14="http://schemas.microsoft.com/office/powerpoint/2010/main" val="12824082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14:presetBounceEnd="5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50000">
                                          <p:cBhvr additive="base">
                                            <p:cTn id="1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14:bounceEnd="50000">
                                          <p:cBhvr additive="base">
                                            <p:cTn id="16"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50000">
                                          <p:cBhvr additive="base">
                                            <p:cTn id="2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7"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18"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17"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19"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17"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18"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3250"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4357" y="-38100"/>
            <a:ext cx="1456135"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569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960" y="3261122"/>
            <a:ext cx="154543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12831" y="3203646"/>
            <a:ext cx="1102519"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en-US" sz="135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sym typeface="Arial"/>
              </a:rPr>
              <a:t>1 </a:t>
            </a:r>
            <a:r>
              <a:rPr kumimoji="0" lang="vi-VN" altLang="en-US" sz="135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sym typeface="Arial"/>
              </a:rPr>
              <a:t>chiếc dây buộc tóc</a:t>
            </a:r>
            <a:endParaRPr kumimoji="0" lang="en-US" altLang="en-US" sz="135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sym typeface="Arial"/>
            </a:endParaRPr>
          </a:p>
        </p:txBody>
      </p:sp>
      <p:sp>
        <p:nvSpPr>
          <p:cNvPr id="27" name="Rectangle: Folded Corner 26"/>
          <p:cNvSpPr/>
          <p:nvPr/>
        </p:nvSpPr>
        <p:spPr>
          <a:xfrm>
            <a:off x="1151335" y="506017"/>
            <a:ext cx="7213997" cy="84891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Hoàng Hà là con sông lớn thứ hai ở Trung Quốc được nhân dân trìu mên gọi là?</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
        <p:nvSpPr>
          <p:cNvPr id="28" name="Rectangle: Folded Corner 27"/>
          <p:cNvSpPr/>
          <p:nvPr/>
        </p:nvSpPr>
        <p:spPr>
          <a:xfrm>
            <a:off x="3134916" y="1597819"/>
            <a:ext cx="2597944" cy="8465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“Sông Mẹ”</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33" name="Rectangle 32"/>
          <p:cNvSpPr/>
          <p:nvPr/>
        </p:nvSpPr>
        <p:spPr>
          <a:xfrm rot="5600923">
            <a:off x="2123480" y="3745111"/>
            <a:ext cx="1828800" cy="18931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3257"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0097" y="4093369"/>
            <a:ext cx="714375"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3261"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660" y="3865960"/>
            <a:ext cx="873919"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8944"/>
            <a:ext cx="87272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57426" y="2577704"/>
            <a:ext cx="583406"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5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18285" y="2749153"/>
            <a:ext cx="660797"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12831" y="2939653"/>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7942" y="2867025"/>
            <a:ext cx="53578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AutoShape 20">
            <a:hlinkClick r:id="rId15" action="ppaction://hlinksldjump" highlightClick="1"/>
          </p:cNvPr>
          <p:cNvSpPr>
            <a:spLocks noChangeArrowheads="1"/>
          </p:cNvSpPr>
          <p:nvPr/>
        </p:nvSpPr>
        <p:spPr bwMode="auto">
          <a:xfrm rot="415103">
            <a:off x="2720579" y="2857500"/>
            <a:ext cx="685800" cy="571500"/>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689236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0178"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4357" y="-38100"/>
            <a:ext cx="1456135"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569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960" y="3261122"/>
            <a:ext cx="154543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44979" y="2939654"/>
            <a:ext cx="1102519"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135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a:rPr>
              <a:t>5 cái thạch rau câu</a:t>
            </a:r>
            <a:endParaRPr kumimoji="0" lang="en-US" sz="135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a:endParaRPr>
          </a:p>
        </p:txBody>
      </p:sp>
      <p:sp>
        <p:nvSpPr>
          <p:cNvPr id="27" name="Rectangle: Folded Corner 26"/>
          <p:cNvSpPr/>
          <p:nvPr/>
        </p:nvSpPr>
        <p:spPr>
          <a:xfrm>
            <a:off x="254794" y="207169"/>
            <a:ext cx="7925991" cy="9001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Arial"/>
              </a:rPr>
              <a:t>Trong xã hội phong kiến Trung Quốc có những giai cấp chủ yếu nào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Arial"/>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Arial"/>
            </a:endParaRPr>
          </a:p>
        </p:txBody>
      </p:sp>
      <p:sp>
        <p:nvSpPr>
          <p:cNvPr id="28" name="Rectangle: Folded Corner 27"/>
          <p:cNvSpPr/>
          <p:nvPr/>
        </p:nvSpPr>
        <p:spPr>
          <a:xfrm>
            <a:off x="3879056" y="1597819"/>
            <a:ext cx="3131344" cy="8465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Địa chủ và nông dân lĩnh canh (Tá điền)</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33" name="Rectangle 32"/>
          <p:cNvSpPr/>
          <p:nvPr/>
        </p:nvSpPr>
        <p:spPr>
          <a:xfrm rot="5600923">
            <a:off x="2123480" y="3745111"/>
            <a:ext cx="1828800" cy="18931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0185"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0097" y="4093369"/>
            <a:ext cx="714375"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0189"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660" y="3865960"/>
            <a:ext cx="873919"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8944"/>
            <a:ext cx="87272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57426" y="2577704"/>
            <a:ext cx="583406"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Picture 5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18285" y="2749153"/>
            <a:ext cx="660797"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12831" y="2939653"/>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7942" y="2867025"/>
            <a:ext cx="53578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5" name="AutoShape 20">
            <a:hlinkClick r:id="rId15" action="ppaction://hlinksldjump" highlightClick="1"/>
          </p:cNvPr>
          <p:cNvSpPr>
            <a:spLocks noChangeArrowheads="1"/>
          </p:cNvSpPr>
          <p:nvPr/>
        </p:nvSpPr>
        <p:spPr bwMode="auto">
          <a:xfrm rot="415103">
            <a:off x="2720579" y="2857500"/>
            <a:ext cx="685800" cy="571500"/>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474460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3250"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4357" y="-38100"/>
            <a:ext cx="1456135"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569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960" y="3261122"/>
            <a:ext cx="154543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12831" y="3203646"/>
            <a:ext cx="1102519"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en-US" sz="135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sym typeface="Arial"/>
              </a:rPr>
              <a:t>1 </a:t>
            </a:r>
            <a:r>
              <a:rPr kumimoji="0" lang="vi-VN" altLang="en-US" sz="135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sym typeface="Arial"/>
              </a:rPr>
              <a:t>chiếc dây buộc tóc</a:t>
            </a:r>
            <a:endParaRPr kumimoji="0" lang="en-US" altLang="en-US" sz="135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sym typeface="Arial"/>
            </a:endParaRPr>
          </a:p>
        </p:txBody>
      </p:sp>
      <p:sp>
        <p:nvSpPr>
          <p:cNvPr id="27" name="Rectangle: Folded Corner 26"/>
          <p:cNvSpPr/>
          <p:nvPr/>
        </p:nvSpPr>
        <p:spPr>
          <a:xfrm>
            <a:off x="1151335" y="506017"/>
            <a:ext cx="7213997" cy="84891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Hoàng Hà là con sông lớn thứ hai ở Trung Quốc được nhân dân trìu mên gọi là?</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
        <p:nvSpPr>
          <p:cNvPr id="28" name="Rectangle: Folded Corner 27"/>
          <p:cNvSpPr/>
          <p:nvPr/>
        </p:nvSpPr>
        <p:spPr>
          <a:xfrm>
            <a:off x="3134916" y="1597819"/>
            <a:ext cx="2597944" cy="8465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“Sông Mẹ”</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33" name="Rectangle 32"/>
          <p:cNvSpPr/>
          <p:nvPr/>
        </p:nvSpPr>
        <p:spPr>
          <a:xfrm rot="5600923">
            <a:off x="2123480" y="3745111"/>
            <a:ext cx="1828800" cy="18931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3257"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0097" y="4093369"/>
            <a:ext cx="714375"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3261"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660" y="3865960"/>
            <a:ext cx="873919"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8944"/>
            <a:ext cx="87272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57426" y="2577704"/>
            <a:ext cx="583406"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5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18285" y="2749153"/>
            <a:ext cx="660797"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12831" y="2939653"/>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7942" y="2867025"/>
            <a:ext cx="53578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AutoShape 20">
            <a:hlinkClick r:id="rId15" action="ppaction://hlinksldjump" highlightClick="1"/>
          </p:cNvPr>
          <p:cNvSpPr>
            <a:spLocks noChangeArrowheads="1"/>
          </p:cNvSpPr>
          <p:nvPr/>
        </p:nvSpPr>
        <p:spPr bwMode="auto">
          <a:xfrm rot="415103">
            <a:off x="2720579" y="2857500"/>
            <a:ext cx="685800" cy="571500"/>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656513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0178"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4357" y="-38100"/>
            <a:ext cx="1456135"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5694"/>
            <a:ext cx="1477566"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960" y="3261122"/>
            <a:ext cx="1545431"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p:cNvSpPr/>
          <p:nvPr/>
        </p:nvSpPr>
        <p:spPr>
          <a:xfrm>
            <a:off x="7444979" y="2939654"/>
            <a:ext cx="1102519"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135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a:rPr>
              <a:t>5 cái thạch rau câu</a:t>
            </a:r>
            <a:endParaRPr kumimoji="0" lang="en-US" sz="1350" b="1" i="0" u="none" strike="noStrike" kern="1200" cap="none" spc="0" normalizeH="0" baseline="0" noProof="0" dirty="0">
              <a:ln>
                <a:noFill/>
              </a:ln>
              <a:solidFill>
                <a:srgbClr val="FF0000"/>
              </a:solidFill>
              <a:effectLst/>
              <a:uLnTx/>
              <a:uFillTx/>
              <a:latin typeface="Tahoma" pitchFamily="34" charset="0"/>
              <a:ea typeface="+mn-ea"/>
              <a:cs typeface="Tahoma" pitchFamily="34" charset="0"/>
              <a:sym typeface="Arial"/>
            </a:endParaRPr>
          </a:p>
        </p:txBody>
      </p:sp>
      <p:sp>
        <p:nvSpPr>
          <p:cNvPr id="27" name="Rectangle: Folded Corner 26"/>
          <p:cNvSpPr/>
          <p:nvPr/>
        </p:nvSpPr>
        <p:spPr>
          <a:xfrm>
            <a:off x="254794" y="207169"/>
            <a:ext cx="7925991" cy="9001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Arial"/>
              </a:rPr>
              <a:t>Trong xã hội phong kiến Trung Quốc có những giai cấp chủ yếu nào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Arial"/>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Arial"/>
            </a:endParaRPr>
          </a:p>
        </p:txBody>
      </p:sp>
      <p:sp>
        <p:nvSpPr>
          <p:cNvPr id="28" name="Rectangle: Folded Corner 27"/>
          <p:cNvSpPr/>
          <p:nvPr/>
        </p:nvSpPr>
        <p:spPr>
          <a:xfrm>
            <a:off x="3879056" y="1597819"/>
            <a:ext cx="3131344" cy="8465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Địa chủ và nông dân lĩnh canh (Tá điền)</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33" name="Rectangle 32"/>
          <p:cNvSpPr/>
          <p:nvPr/>
        </p:nvSpPr>
        <p:spPr>
          <a:xfrm rot="5600923">
            <a:off x="2123480" y="3745111"/>
            <a:ext cx="1828800" cy="18931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0185"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0097" y="4093369"/>
            <a:ext cx="714375"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0189"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660" y="3865960"/>
            <a:ext cx="873919"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8944"/>
            <a:ext cx="87272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57426" y="2577704"/>
            <a:ext cx="583406"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Picture 5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18285" y="2749153"/>
            <a:ext cx="660797"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412831" y="2939653"/>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7942" y="2867025"/>
            <a:ext cx="53578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5" name="AutoShape 20">
            <a:hlinkClick r:id="rId15" action="ppaction://hlinksldjump" highlightClick="1"/>
          </p:cNvPr>
          <p:cNvSpPr>
            <a:spLocks noChangeArrowheads="1"/>
          </p:cNvSpPr>
          <p:nvPr/>
        </p:nvSpPr>
        <p:spPr bwMode="auto">
          <a:xfrm rot="415103">
            <a:off x="2720579" y="2857500"/>
            <a:ext cx="685800" cy="571500"/>
          </a:xfrm>
          <a:prstGeom prst="actionButtonBackPrevious">
            <a:avLst/>
          </a:prstGeom>
          <a:solidFill>
            <a:srgbClr val="A167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601039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096139" y="1704087"/>
            <a:ext cx="453361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en-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3000" fill="hold" nodeType="withEffect">
                                  <p:stCondLst>
                                    <p:cond delay="0"/>
                                  </p:stCondLst>
                                  <p:iterate type="lt">
                                    <p:tmPct val="10000"/>
                                  </p:iterate>
                                  <p:childTnLst>
                                    <p:animScale>
                                      <p:cBhvr>
                                        <p:cTn id="6" dur="250" autoRev="1" fill="hold">
                                          <p:stCondLst>
                                            <p:cond delay="0"/>
                                          </p:stCondLst>
                                        </p:cTn>
                                        <p:tgtEl>
                                          <p:spTgt spid="68">
                                            <p:txEl>
                                              <p:pRg st="0" end="0"/>
                                            </p:txEl>
                                          </p:spTgt>
                                        </p:tgtEl>
                                      </p:cBhvr>
                                      <p:to x="80000" y="100000"/>
                                    </p:animScale>
                                    <p:anim by="(#ppt_w*0.10)" calcmode="lin" valueType="num">
                                      <p:cBhvr>
                                        <p:cTn id="7" dur="250" autoRev="1" fill="hold">
                                          <p:stCondLst>
                                            <p:cond delay="0"/>
                                          </p:stCondLst>
                                        </p:cTn>
                                        <p:tgtEl>
                                          <p:spTgt spid="68">
                                            <p:txEl>
                                              <p:pRg st="0" end="0"/>
                                            </p:txEl>
                                          </p:spTgt>
                                        </p:tgtEl>
                                        <p:attrNameLst>
                                          <p:attrName>ppt_x</p:attrName>
                                        </p:attrNameLst>
                                      </p:cBhvr>
                                    </p:anim>
                                    <p:anim by="(-#ppt_w*0.10)" calcmode="lin" valueType="num">
                                      <p:cBhvr>
                                        <p:cTn id="8" dur="250" autoRev="1" fill="hold">
                                          <p:stCondLst>
                                            <p:cond delay="0"/>
                                          </p:stCondLst>
                                        </p:cTn>
                                        <p:tgtEl>
                                          <p:spTgt spid="68">
                                            <p:txEl>
                                              <p:pRg st="0" end="0"/>
                                            </p:txEl>
                                          </p:spTgt>
                                        </p:tgtEl>
                                        <p:attrNameLst>
                                          <p:attrName>ppt_y</p:attrName>
                                        </p:attrNameLst>
                                      </p:cBhvr>
                                    </p:anim>
                                    <p:animRot by="-480000">
                                      <p:cBhvr>
                                        <p:cTn id="9" dur="250" autoRev="1" fill="hold">
                                          <p:stCondLst>
                                            <p:cond delay="0"/>
                                          </p:stCondLst>
                                        </p:cTn>
                                        <p:tgtEl>
                                          <p:spTgt spid="6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TÌM TÒI, MỞ RỘNG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D</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680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343400" y="1220153"/>
            <a:ext cx="403860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Em hãy tìm hiểu,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sưu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tầm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những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hình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ảnh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tư</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liệu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về</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cuộc</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kháng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chiến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chống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Tần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của</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nước</a:t>
            </a:r>
            <a:r>
              <a:rPr lang="en-US" sz="3200" b="1" noProof="0" dirty="0">
                <a:solidFill>
                  <a:srgbClr val="A01127"/>
                </a:solidFill>
                <a:latin typeface="Times New Roman" panose="02020603050405020304" pitchFamily="18" charset="0"/>
                <a:cs typeface="Times New Roman" panose="02020603050405020304" pitchFamily="18" charset="0"/>
                <a:sym typeface="PT Serif"/>
              </a:rPr>
              <a:t> ta.</a:t>
            </a:r>
            <a:endPar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Tree>
    <p:extLst>
      <p:ext uri="{BB962C8B-B14F-4D97-AF65-F5344CB8AC3E}">
        <p14:creationId xmlns:p14="http://schemas.microsoft.com/office/powerpoint/2010/main" val="13282667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en-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en-VN"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repeatCount="2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0"/>
                                            <p:tgtEl>
                                              <p:spTgt spid="5"/>
                                            </p:tgtEl>
                                          </p:cBhvr>
                                        </p:animEffect>
                                        <p:anim calcmode="lin" valueType="num">
                                          <p:cBhvr>
                                            <p:cTn id="21" dur="5000" fill="hold"/>
                                            <p:tgtEl>
                                              <p:spTgt spid="5"/>
                                            </p:tgtEl>
                                            <p:attrNameLst>
                                              <p:attrName>ppt_w</p:attrName>
                                            </p:attrNameLst>
                                          </p:cBhvr>
                                          <p:tavLst>
                                            <p:tav tm="0" fmla="#ppt_w*sin(2.5*pi*$)">
                                              <p:val>
                                                <p:fltVal val="0"/>
                                              </p:val>
                                            </p:tav>
                                            <p:tav tm="100000">
                                              <p:val>
                                                <p:fltVal val="1"/>
                                              </p:val>
                                            </p:tav>
                                          </p:tavLst>
                                        </p:anim>
                                        <p:anim calcmode="lin" valueType="num">
                                          <p:cBhvr>
                                            <p:cTn id="22" dur="5000" fill="hold"/>
                                            <p:tgtEl>
                                              <p:spTgt spid="5"/>
                                            </p:tgtEl>
                                            <p:attrNameLst>
                                              <p:attrName>ppt_h</p:attrName>
                                            </p:attrNameLst>
                                          </p:cBhvr>
                                          <p:tavLst>
                                            <p:tav tm="0">
                                              <p:val>
                                                <p:strVal val="#ppt_h"/>
                                              </p:val>
                                            </p:tav>
                                            <p:tav tm="100000">
                                              <p:val>
                                                <p:strVal val="#ppt_h"/>
                                              </p:val>
                                            </p:tav>
                                          </p:tavLst>
                                        </p:anim>
                                      </p:childTnLst>
                                    </p:cTn>
                                  </p:par>
                                  <p:par>
                                    <p:cTn id="23" presetID="21" presetClass="entr" presetSubtype="3"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3)">
                                          <p:cBhvr>
                                            <p:cTn id="25" dur="750"/>
                                            <p:tgtEl>
                                              <p:spTgt spid="3">
                                                <p:txEl>
                                                  <p:pRg st="0" end="0"/>
                                                </p:txEl>
                                              </p:spTgt>
                                            </p:tgtEl>
                                          </p:cBhvr>
                                        </p:animEffect>
                                      </p:childTnLst>
                                    </p:cTn>
                                  </p:par>
                                </p:childTnLst>
                              </p:cTn>
                            </p:par>
                            <p:par>
                              <p:cTn id="26" fill="hold">
                                <p:stCondLst>
                                  <p:cond delay="10500"/>
                                </p:stCondLst>
                                <p:childTnLst>
                                  <p:par>
                                    <p:cTn id="27" presetID="21" presetClass="entr" presetSubtype="3"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3)">
                                          <p:cBhvr>
                                            <p:cTn id="2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repeatCount="2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0"/>
                                            <p:tgtEl>
                                              <p:spTgt spid="5"/>
                                            </p:tgtEl>
                                          </p:cBhvr>
                                        </p:animEffect>
                                        <p:anim calcmode="lin" valueType="num">
                                          <p:cBhvr>
                                            <p:cTn id="21" dur="5000" fill="hold"/>
                                            <p:tgtEl>
                                              <p:spTgt spid="5"/>
                                            </p:tgtEl>
                                            <p:attrNameLst>
                                              <p:attrName>ppt_w</p:attrName>
                                            </p:attrNameLst>
                                          </p:cBhvr>
                                          <p:tavLst>
                                            <p:tav tm="0" fmla="#ppt_w*sin(2.5*pi*$)">
                                              <p:val>
                                                <p:fltVal val="0"/>
                                              </p:val>
                                            </p:tav>
                                            <p:tav tm="100000">
                                              <p:val>
                                                <p:fltVal val="1"/>
                                              </p:val>
                                            </p:tav>
                                          </p:tavLst>
                                        </p:anim>
                                        <p:anim calcmode="lin" valueType="num">
                                          <p:cBhvr>
                                            <p:cTn id="22" dur="5000" fill="hold"/>
                                            <p:tgtEl>
                                              <p:spTgt spid="5"/>
                                            </p:tgtEl>
                                            <p:attrNameLst>
                                              <p:attrName>ppt_h</p:attrName>
                                            </p:attrNameLst>
                                          </p:cBhvr>
                                          <p:tavLst>
                                            <p:tav tm="0">
                                              <p:val>
                                                <p:strVal val="#ppt_h"/>
                                              </p:val>
                                            </p:tav>
                                            <p:tav tm="100000">
                                              <p:val>
                                                <p:strVal val="#ppt_h"/>
                                              </p:val>
                                            </p:tav>
                                          </p:tavLst>
                                        </p:anim>
                                      </p:childTnLst>
                                    </p:cTn>
                                  </p:par>
                                  <p:par>
                                    <p:cTn id="23" presetID="21" presetClass="entr" presetSubtype="3"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3)">
                                          <p:cBhvr>
                                            <p:cTn id="25" dur="750"/>
                                            <p:tgtEl>
                                              <p:spTgt spid="3">
                                                <p:txEl>
                                                  <p:pRg st="0" end="0"/>
                                                </p:txEl>
                                              </p:spTgt>
                                            </p:tgtEl>
                                          </p:cBhvr>
                                        </p:animEffect>
                                      </p:childTnLst>
                                    </p:cTn>
                                  </p:par>
                                </p:childTnLst>
                              </p:cTn>
                            </p:par>
                            <p:par>
                              <p:cTn id="26" fill="hold">
                                <p:stCondLst>
                                  <p:cond delay="10500"/>
                                </p:stCondLst>
                                <p:childTnLst>
                                  <p:par>
                                    <p:cTn id="27" presetID="21" presetClass="entr" presetSubtype="3"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3)">
                                          <p:cBhvr>
                                            <p:cTn id="2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8CDF62-4EAF-C446-99B7-C7D18C9A9010}"/>
              </a:ext>
            </a:extLst>
          </p:cNvPr>
          <p:cNvPicPr>
            <a:picLocks noChangeAspect="1"/>
          </p:cNvPicPr>
          <p:nvPr/>
        </p:nvPicPr>
        <p:blipFill>
          <a:blip r:embed="rId2"/>
          <a:stretch>
            <a:fillRect/>
          </a:stretch>
        </p:blipFill>
        <p:spPr>
          <a:xfrm>
            <a:off x="1752600" y="383577"/>
            <a:ext cx="5257800" cy="4376345"/>
          </a:xfrm>
          <a:prstGeom prst="rect">
            <a:avLst/>
          </a:prstGeom>
        </p:spPr>
      </p:pic>
    </p:spTree>
    <p:extLst>
      <p:ext uri="{BB962C8B-B14F-4D97-AF65-F5344CB8AC3E}">
        <p14:creationId xmlns:p14="http://schemas.microsoft.com/office/powerpoint/2010/main" val="352404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40993" y="2393713"/>
            <a:ext cx="3810444" cy="1294463"/>
          </a:xfrm>
          <a:prstGeom prst="rect">
            <a:avLst/>
          </a:prstGeom>
        </p:spPr>
        <p:txBody>
          <a:bodyPr spcFirstLastPara="1" wrap="square" lIns="91425" tIns="91425" rIns="91425" bIns="91425" anchor="ctr" anchorCtr="0">
            <a:noAutofit/>
          </a:bodyPr>
          <a:lstStyle/>
          <a:p>
            <a:pPr lvl="0" algn="ctr"/>
            <a:r>
              <a:rPr lang="en-US" dirty="0"/>
              <a:t>HÌNH THÀNH KIẾN THỨC</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10588">
            <a:off x="852833" y="-332874"/>
            <a:ext cx="7262362" cy="2901175"/>
          </a:xfrm>
          <a:prstGeom prst="rect">
            <a:avLst/>
          </a:prstGeom>
        </p:spPr>
      </p:pic>
      <p:sp>
        <p:nvSpPr>
          <p:cNvPr id="2" name="Rectangle 1">
            <a:extLst>
              <a:ext uri="{FF2B5EF4-FFF2-40B4-BE49-F238E27FC236}">
                <a16:creationId xmlns:a16="http://schemas.microsoft.com/office/drawing/2014/main" id="{07590ECF-9C3E-934D-84A2-00E94A228EB1}"/>
              </a:ext>
            </a:extLst>
          </p:cNvPr>
          <p:cNvSpPr/>
          <p:nvPr/>
        </p:nvSpPr>
        <p:spPr>
          <a:xfrm>
            <a:off x="1905000" y="819150"/>
            <a:ext cx="5789826" cy="954107"/>
          </a:xfrm>
          <a:prstGeom prst="rect">
            <a:avLst/>
          </a:prstGeom>
        </p:spPr>
        <p:txBody>
          <a:bodyPr wrap="square">
            <a:spAutoFit/>
          </a:bodyPr>
          <a:lstStyle/>
          <a:p>
            <a:pPr algn="ctr" defTabSz="685800">
              <a:buClrTx/>
              <a:defRPr/>
            </a:pPr>
            <a:r>
              <a:rPr lang="en-US" altLang="zh-CN" sz="2800" b="1" kern="1200" dirty="0">
                <a:solidFill>
                  <a:srgbClr val="2E7E38"/>
                </a:solidFill>
                <a:latin typeface="Times New Roman" panose="02020603050405020304" pitchFamily="18" charset="0"/>
                <a:ea typeface="方正正大黑简体" panose="02000000000000000000" pitchFamily="2" charset="-122"/>
                <a:cs typeface="Times New Roman" panose="02020603050405020304" pitchFamily="18" charset="0"/>
              </a:rPr>
              <a:t>BÀI 9: </a:t>
            </a:r>
            <a:r>
              <a:rPr kumimoji="0" lang="en-US" altLang="zh-CN" sz="2800" b="1" i="0" u="none" strike="noStrike" kern="1200" cap="none" spc="0" normalizeH="0" baseline="0" noProof="0" dirty="0">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TRUNG QUỐC TỪ THỜI CỔ ĐẠI ĐẾN THỂ KỈ VII (</a:t>
            </a:r>
            <a:r>
              <a:rPr kumimoji="0" lang="en-US" altLang="zh-CN" sz="2800" b="1" i="0" u="none" strike="noStrike" kern="1200" cap="none" spc="0" normalizeH="0" baseline="0" noProof="0" dirty="0" err="1">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tiết</a:t>
            </a:r>
            <a:r>
              <a:rPr kumimoji="0" lang="en-US" altLang="zh-CN" sz="2800" b="1" i="0" u="none" strike="noStrike" kern="1200" cap="none" spc="0" normalizeH="0" baseline="0" noProof="0" dirty="0">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 1)</a:t>
            </a:r>
          </a:p>
        </p:txBody>
      </p:sp>
    </p:spTree>
    <p:extLst>
      <p:ext uri="{BB962C8B-B14F-4D97-AF65-F5344CB8AC3E}">
        <p14:creationId xmlns:p14="http://schemas.microsoft.com/office/powerpoint/2010/main" val="278603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09600" y="350665"/>
            <a:ext cx="4724400" cy="53871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7200" b="0" dirty="0" err="1">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Nội</a:t>
            </a:r>
            <a:r>
              <a:rPr lang="en-US" sz="7200" b="0" dirty="0">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 dung </a:t>
            </a:r>
          </a:p>
        </p:txBody>
      </p:sp>
      <p:sp>
        <p:nvSpPr>
          <p:cNvPr id="4" name="Rectangle 3">
            <a:extLst>
              <a:ext uri="{FF2B5EF4-FFF2-40B4-BE49-F238E27FC236}">
                <a16:creationId xmlns:a16="http://schemas.microsoft.com/office/drawing/2014/main" id="{FC84E6EC-2D71-3943-B23B-0C15ADFDB514}"/>
              </a:ext>
            </a:extLst>
          </p:cNvPr>
          <p:cNvSpPr/>
          <p:nvPr/>
        </p:nvSpPr>
        <p:spPr>
          <a:xfrm>
            <a:off x="404640" y="1463669"/>
            <a:ext cx="8510762" cy="461665"/>
          </a:xfrm>
          <a:prstGeom prst="rect">
            <a:avLst/>
          </a:prstGeom>
        </p:spPr>
        <p:txBody>
          <a:bodyPr wrap="square">
            <a:spAutoFit/>
          </a:bodyPr>
          <a:lstStyle/>
          <a:p>
            <a:pPr algn="ctr" eaLnBrk="0" fontAlgn="base" hangingPunct="0">
              <a:spcBef>
                <a:spcPct val="0"/>
              </a:spcBef>
              <a:spcAft>
                <a:spcPct val="0"/>
              </a:spcAft>
              <a:buClrTx/>
            </a:pPr>
            <a:r>
              <a:rPr lang="vi-VN" altLang="vi-VN" sz="2400" b="1" kern="1200" dirty="0">
                <a:solidFill>
                  <a:srgbClr val="0000FF"/>
                </a:solidFill>
                <a:latin typeface="Times New Roman" panose="02020603050405020304" pitchFamily="18" charset="0"/>
                <a:ea typeface="+mn-ea"/>
                <a:cs typeface="+mn-cs"/>
              </a:rPr>
              <a:t>1. Điều kiện tự nhiên của Trung Quốc cổ đại. </a:t>
            </a:r>
          </a:p>
        </p:txBody>
      </p:sp>
      <p:sp>
        <p:nvSpPr>
          <p:cNvPr id="5" name="Rectangle 4">
            <a:extLst>
              <a:ext uri="{FF2B5EF4-FFF2-40B4-BE49-F238E27FC236}">
                <a16:creationId xmlns:a16="http://schemas.microsoft.com/office/drawing/2014/main" id="{CBB26E6F-1A78-D549-9613-BD0478CDAE87}"/>
              </a:ext>
            </a:extLst>
          </p:cNvPr>
          <p:cNvSpPr/>
          <p:nvPr/>
        </p:nvSpPr>
        <p:spPr>
          <a:xfrm>
            <a:off x="1672699" y="1943504"/>
            <a:ext cx="6601925" cy="892552"/>
          </a:xfrm>
          <a:prstGeom prst="rect">
            <a:avLst/>
          </a:prstGeom>
        </p:spPr>
        <p:txBody>
          <a:bodyPr wrap="square">
            <a:spAutoFit/>
          </a:bodyPr>
          <a:lstStyle/>
          <a:p>
            <a:pPr eaLnBrk="0" fontAlgn="base" hangingPunct="0">
              <a:spcBef>
                <a:spcPct val="0"/>
              </a:spcBef>
              <a:spcAft>
                <a:spcPct val="0"/>
              </a:spcAft>
              <a:buClrTx/>
            </a:pPr>
            <a:r>
              <a:rPr lang="en-US" altLang="vi-VN" sz="2800" b="1" kern="1200" dirty="0">
                <a:solidFill>
                  <a:srgbClr val="C00000"/>
                </a:solidFill>
                <a:latin typeface="Times New Roman" panose="02020603050405020304" pitchFamily="18" charset="0"/>
                <a:ea typeface="+mn-ea"/>
                <a:cs typeface="+mn-cs"/>
              </a:rPr>
              <a:t>2.</a:t>
            </a:r>
            <a:r>
              <a:rPr lang="en-US" altLang="vi-VN" sz="2400" b="1" kern="1200" dirty="0">
                <a:solidFill>
                  <a:srgbClr val="C00000"/>
                </a:solidFill>
                <a:latin typeface="Times New Roman" panose="02020603050405020304" pitchFamily="18" charset="0"/>
                <a:ea typeface="+mn-ea"/>
                <a:cs typeface="+mn-cs"/>
              </a:rPr>
              <a:t>Nhà </a:t>
            </a:r>
            <a:r>
              <a:rPr lang="en-US" altLang="vi-VN" sz="2400" b="1" kern="1200" dirty="0" err="1">
                <a:solidFill>
                  <a:srgbClr val="C00000"/>
                </a:solidFill>
                <a:latin typeface="Times New Roman" panose="02020603050405020304" pitchFamily="18" charset="0"/>
                <a:ea typeface="+mn-ea"/>
                <a:cs typeface="+mn-cs"/>
              </a:rPr>
              <a:t>Tần</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thống</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nhất</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và</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xác</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lập</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chế</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độ</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phong</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kiến</a:t>
            </a:r>
            <a:r>
              <a:rPr lang="en-US" altLang="vi-VN" sz="2400" b="1" kern="1200" dirty="0">
                <a:solidFill>
                  <a:srgbClr val="C00000"/>
                </a:solidFill>
                <a:latin typeface="Times New Roman" panose="02020603050405020304" pitchFamily="18" charset="0"/>
                <a:ea typeface="+mn-ea"/>
                <a:cs typeface="+mn-cs"/>
              </a:rPr>
              <a:t> ở </a:t>
            </a:r>
            <a:r>
              <a:rPr lang="en-US" altLang="vi-VN" sz="2400" b="1" kern="1200" dirty="0" err="1">
                <a:solidFill>
                  <a:srgbClr val="C00000"/>
                </a:solidFill>
                <a:latin typeface="Times New Roman" panose="02020603050405020304" pitchFamily="18" charset="0"/>
                <a:ea typeface="+mn-ea"/>
                <a:cs typeface="+mn-cs"/>
              </a:rPr>
              <a:t>Trung</a:t>
            </a:r>
            <a:r>
              <a:rPr lang="en-US" altLang="vi-VN" sz="2400" b="1" kern="1200" dirty="0">
                <a:solidFill>
                  <a:srgbClr val="C00000"/>
                </a:solidFill>
                <a:latin typeface="Times New Roman" panose="02020603050405020304" pitchFamily="18" charset="0"/>
                <a:ea typeface="+mn-ea"/>
                <a:cs typeface="+mn-cs"/>
              </a:rPr>
              <a:t> </a:t>
            </a:r>
            <a:r>
              <a:rPr lang="en-US" altLang="vi-VN" sz="2400" b="1" kern="1200" dirty="0" err="1">
                <a:solidFill>
                  <a:srgbClr val="C00000"/>
                </a:solidFill>
                <a:latin typeface="Times New Roman" panose="02020603050405020304" pitchFamily="18" charset="0"/>
                <a:ea typeface="+mn-ea"/>
                <a:cs typeface="+mn-cs"/>
              </a:rPr>
              <a:t>Quốc</a:t>
            </a:r>
            <a:r>
              <a:rPr lang="en-US" altLang="vi-VN" sz="2400" b="1" kern="1200" dirty="0">
                <a:solidFill>
                  <a:srgbClr val="C00000"/>
                </a:solidFill>
                <a:latin typeface="Times New Roman" panose="02020603050405020304" pitchFamily="18" charset="0"/>
                <a:ea typeface="+mn-ea"/>
                <a:cs typeface="+mn-cs"/>
              </a:rPr>
              <a:t>.</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8" y="178426"/>
            <a:ext cx="1862627" cy="16794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911976" y="1836213"/>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924408" y="3353414"/>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1" name="Google Shape;346;p30">
            <a:extLst>
              <a:ext uri="{FF2B5EF4-FFF2-40B4-BE49-F238E27FC236}">
                <a16:creationId xmlns:a16="http://schemas.microsoft.com/office/drawing/2014/main" id="{C10DFEFE-EDDB-4543-ADFF-EF3B32C5F1C0}"/>
              </a:ext>
            </a:extLst>
          </p:cNvPr>
          <p:cNvGrpSpPr/>
          <p:nvPr/>
        </p:nvGrpSpPr>
        <p:grpSpPr>
          <a:xfrm rot="2416211" flipH="1">
            <a:off x="7326551" y="2543624"/>
            <a:ext cx="1680556" cy="1942272"/>
            <a:chOff x="1224250" y="2447575"/>
            <a:chExt cx="596825" cy="701025"/>
          </a:xfrm>
        </p:grpSpPr>
        <p:sp>
          <p:nvSpPr>
            <p:cNvPr id="12" name="Google Shape;347;p30">
              <a:extLst>
                <a:ext uri="{FF2B5EF4-FFF2-40B4-BE49-F238E27FC236}">
                  <a16:creationId xmlns:a16="http://schemas.microsoft.com/office/drawing/2014/main" id="{1381E02C-4540-4E40-B1BF-6787C9820876}"/>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p30">
              <a:extLst>
                <a:ext uri="{FF2B5EF4-FFF2-40B4-BE49-F238E27FC236}">
                  <a16:creationId xmlns:a16="http://schemas.microsoft.com/office/drawing/2014/main" id="{DFD381EA-5C2D-B44A-9ACE-D4D4115E3F09}"/>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9;p30">
              <a:extLst>
                <a:ext uri="{FF2B5EF4-FFF2-40B4-BE49-F238E27FC236}">
                  <a16:creationId xmlns:a16="http://schemas.microsoft.com/office/drawing/2014/main" id="{996D4C6A-9DE1-A44A-867E-E61EFEFD7468}"/>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0;p30">
              <a:extLst>
                <a:ext uri="{FF2B5EF4-FFF2-40B4-BE49-F238E27FC236}">
                  <a16:creationId xmlns:a16="http://schemas.microsoft.com/office/drawing/2014/main" id="{ED17BF02-79FC-0B40-A163-7749D248686D}"/>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1;p30">
              <a:extLst>
                <a:ext uri="{FF2B5EF4-FFF2-40B4-BE49-F238E27FC236}">
                  <a16:creationId xmlns:a16="http://schemas.microsoft.com/office/drawing/2014/main" id="{90618F50-1FEA-4A4A-A0A7-99BB0CCC41FB}"/>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p30">
              <a:extLst>
                <a:ext uri="{FF2B5EF4-FFF2-40B4-BE49-F238E27FC236}">
                  <a16:creationId xmlns:a16="http://schemas.microsoft.com/office/drawing/2014/main" id="{CB43225E-3996-8E44-BA78-77422F8DA1E1}"/>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p30">
              <a:extLst>
                <a:ext uri="{FF2B5EF4-FFF2-40B4-BE49-F238E27FC236}">
                  <a16:creationId xmlns:a16="http://schemas.microsoft.com/office/drawing/2014/main" id="{B78F2558-3979-9E44-9C33-3894B77EB18F}"/>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p30">
              <a:extLst>
                <a:ext uri="{FF2B5EF4-FFF2-40B4-BE49-F238E27FC236}">
                  <a16:creationId xmlns:a16="http://schemas.microsoft.com/office/drawing/2014/main" id="{35CF588D-59F7-584E-A7A9-8DF2924AABBF}"/>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p30">
              <a:extLst>
                <a:ext uri="{FF2B5EF4-FFF2-40B4-BE49-F238E27FC236}">
                  <a16:creationId xmlns:a16="http://schemas.microsoft.com/office/drawing/2014/main" id="{D5A07C81-0D60-8C45-BA50-5B24DD9318FE}"/>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p30">
              <a:extLst>
                <a:ext uri="{FF2B5EF4-FFF2-40B4-BE49-F238E27FC236}">
                  <a16:creationId xmlns:a16="http://schemas.microsoft.com/office/drawing/2014/main" id="{48EAA3F7-4446-574A-A767-8180A42592A3}"/>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p30">
              <a:extLst>
                <a:ext uri="{FF2B5EF4-FFF2-40B4-BE49-F238E27FC236}">
                  <a16:creationId xmlns:a16="http://schemas.microsoft.com/office/drawing/2014/main" id="{64271183-2404-0648-9B00-A390F863A5DE}"/>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p30">
              <a:extLst>
                <a:ext uri="{FF2B5EF4-FFF2-40B4-BE49-F238E27FC236}">
                  <a16:creationId xmlns:a16="http://schemas.microsoft.com/office/drawing/2014/main" id="{6C21A89A-D157-3849-B0A3-4B03B1209C47}"/>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p30">
              <a:extLst>
                <a:ext uri="{FF2B5EF4-FFF2-40B4-BE49-F238E27FC236}">
                  <a16:creationId xmlns:a16="http://schemas.microsoft.com/office/drawing/2014/main" id="{5459C146-07F0-2549-A897-976FFE9BDC72}"/>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0;p30">
              <a:extLst>
                <a:ext uri="{FF2B5EF4-FFF2-40B4-BE49-F238E27FC236}">
                  <a16:creationId xmlns:a16="http://schemas.microsoft.com/office/drawing/2014/main" id="{12F1E991-C133-084D-A2EB-04EE57BAD0B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p30">
              <a:extLst>
                <a:ext uri="{FF2B5EF4-FFF2-40B4-BE49-F238E27FC236}">
                  <a16:creationId xmlns:a16="http://schemas.microsoft.com/office/drawing/2014/main" id="{3F5FFADE-9443-B64A-B575-7BA1F90C6B5E}"/>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2;p30">
              <a:extLst>
                <a:ext uri="{FF2B5EF4-FFF2-40B4-BE49-F238E27FC236}">
                  <a16:creationId xmlns:a16="http://schemas.microsoft.com/office/drawing/2014/main" id="{FF9029BB-952E-AD4F-9BCC-2926D8C06A9B}"/>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3;p30">
              <a:extLst>
                <a:ext uri="{FF2B5EF4-FFF2-40B4-BE49-F238E27FC236}">
                  <a16:creationId xmlns:a16="http://schemas.microsoft.com/office/drawing/2014/main" id="{784FD309-DC3A-844A-9403-0428147A929A}"/>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9239" y="1927178"/>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39944" y="3319355"/>
            <a:ext cx="662730" cy="662730"/>
          </a:xfrm>
          <a:prstGeom prst="rect">
            <a:avLst/>
          </a:prstGeom>
        </p:spPr>
      </p:pic>
      <p:grpSp>
        <p:nvGrpSpPr>
          <p:cNvPr id="86" name="Google Shape;346;p30">
            <a:extLst>
              <a:ext uri="{FF2B5EF4-FFF2-40B4-BE49-F238E27FC236}">
                <a16:creationId xmlns:a16="http://schemas.microsoft.com/office/drawing/2014/main" id="{DF202519-AF3F-1D49-8F5F-A0CB30476C74}"/>
              </a:ext>
            </a:extLst>
          </p:cNvPr>
          <p:cNvGrpSpPr/>
          <p:nvPr/>
        </p:nvGrpSpPr>
        <p:grpSpPr>
          <a:xfrm rot="2416211" flipH="1">
            <a:off x="-118008" y="2640690"/>
            <a:ext cx="1680556" cy="1942272"/>
            <a:chOff x="1224250" y="2447575"/>
            <a:chExt cx="596825" cy="701025"/>
          </a:xfrm>
        </p:grpSpPr>
        <p:sp>
          <p:nvSpPr>
            <p:cNvPr id="87" name="Google Shape;347;p30">
              <a:extLst>
                <a:ext uri="{FF2B5EF4-FFF2-40B4-BE49-F238E27FC236}">
                  <a16:creationId xmlns:a16="http://schemas.microsoft.com/office/drawing/2014/main" id="{5EC1F02A-133E-974B-A0E9-5CE03BA10D99}"/>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8;p30">
              <a:extLst>
                <a:ext uri="{FF2B5EF4-FFF2-40B4-BE49-F238E27FC236}">
                  <a16:creationId xmlns:a16="http://schemas.microsoft.com/office/drawing/2014/main" id="{18B2BFD9-5BDF-2A4D-AC68-6F088591560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9;p30">
              <a:extLst>
                <a:ext uri="{FF2B5EF4-FFF2-40B4-BE49-F238E27FC236}">
                  <a16:creationId xmlns:a16="http://schemas.microsoft.com/office/drawing/2014/main" id="{F7DDA8DF-8C0F-464D-A488-78D363A024FF}"/>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0;p30">
              <a:extLst>
                <a:ext uri="{FF2B5EF4-FFF2-40B4-BE49-F238E27FC236}">
                  <a16:creationId xmlns:a16="http://schemas.microsoft.com/office/drawing/2014/main" id="{545B6BF8-236D-6D4A-9C7C-A4436D4453D5}"/>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1;p30">
              <a:extLst>
                <a:ext uri="{FF2B5EF4-FFF2-40B4-BE49-F238E27FC236}">
                  <a16:creationId xmlns:a16="http://schemas.microsoft.com/office/drawing/2014/main" id="{EBCD0733-3EC5-534C-96CC-16617DCBF82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2;p30">
              <a:extLst>
                <a:ext uri="{FF2B5EF4-FFF2-40B4-BE49-F238E27FC236}">
                  <a16:creationId xmlns:a16="http://schemas.microsoft.com/office/drawing/2014/main" id="{8059152E-7F1F-A849-A170-D0685B3F12CA}"/>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3;p30">
              <a:extLst>
                <a:ext uri="{FF2B5EF4-FFF2-40B4-BE49-F238E27FC236}">
                  <a16:creationId xmlns:a16="http://schemas.microsoft.com/office/drawing/2014/main" id="{1218F66B-6D91-E14F-AAAA-FB8C621DC6C9}"/>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54;p30">
              <a:extLst>
                <a:ext uri="{FF2B5EF4-FFF2-40B4-BE49-F238E27FC236}">
                  <a16:creationId xmlns:a16="http://schemas.microsoft.com/office/drawing/2014/main" id="{8D03B5CC-9F68-FB48-B80E-2867CFE20D02}"/>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5;p30">
              <a:extLst>
                <a:ext uri="{FF2B5EF4-FFF2-40B4-BE49-F238E27FC236}">
                  <a16:creationId xmlns:a16="http://schemas.microsoft.com/office/drawing/2014/main" id="{D10E6632-EE7A-8045-96F5-418BB982EB31}"/>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56;p30">
              <a:extLst>
                <a:ext uri="{FF2B5EF4-FFF2-40B4-BE49-F238E27FC236}">
                  <a16:creationId xmlns:a16="http://schemas.microsoft.com/office/drawing/2014/main" id="{7E64AC15-F0C2-A14A-9D94-B8CD6DA331E1}"/>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7;p30">
              <a:extLst>
                <a:ext uri="{FF2B5EF4-FFF2-40B4-BE49-F238E27FC236}">
                  <a16:creationId xmlns:a16="http://schemas.microsoft.com/office/drawing/2014/main" id="{AFF44ED8-1633-9642-9655-12D30331E41D}"/>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8;p30">
              <a:extLst>
                <a:ext uri="{FF2B5EF4-FFF2-40B4-BE49-F238E27FC236}">
                  <a16:creationId xmlns:a16="http://schemas.microsoft.com/office/drawing/2014/main" id="{9F3C5C2F-52BE-334A-9468-1817D34632B0}"/>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9;p30">
              <a:extLst>
                <a:ext uri="{FF2B5EF4-FFF2-40B4-BE49-F238E27FC236}">
                  <a16:creationId xmlns:a16="http://schemas.microsoft.com/office/drawing/2014/main" id="{651ED986-37E1-574F-ADD0-0C93A7969791}"/>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0;p30">
              <a:extLst>
                <a:ext uri="{FF2B5EF4-FFF2-40B4-BE49-F238E27FC236}">
                  <a16:creationId xmlns:a16="http://schemas.microsoft.com/office/drawing/2014/main" id="{D5DF1973-90F4-A349-9963-6FFDB9566C7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1;p30">
              <a:extLst>
                <a:ext uri="{FF2B5EF4-FFF2-40B4-BE49-F238E27FC236}">
                  <a16:creationId xmlns:a16="http://schemas.microsoft.com/office/drawing/2014/main" id="{7618ECB7-4ECA-4542-9AA0-A16716A91BC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2;p30">
              <a:extLst>
                <a:ext uri="{FF2B5EF4-FFF2-40B4-BE49-F238E27FC236}">
                  <a16:creationId xmlns:a16="http://schemas.microsoft.com/office/drawing/2014/main" id="{1BA86159-04EB-4B47-9DED-5C9F9283A790}"/>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3;p30">
              <a:extLst>
                <a:ext uri="{FF2B5EF4-FFF2-40B4-BE49-F238E27FC236}">
                  <a16:creationId xmlns:a16="http://schemas.microsoft.com/office/drawing/2014/main" id="{88F0C2CD-57A9-594F-8C3B-8A8DB6C9F3E2}"/>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4" name="Google Shape;1503;p48">
            <a:extLst>
              <a:ext uri="{FF2B5EF4-FFF2-40B4-BE49-F238E27FC236}">
                <a16:creationId xmlns:a16="http://schemas.microsoft.com/office/drawing/2014/main" id="{C20C9EF9-C6F1-7648-8BD8-14EB9F286E20}"/>
              </a:ext>
            </a:extLst>
          </p:cNvPr>
          <p:cNvCxnSpPr/>
          <p:nvPr/>
        </p:nvCxnSpPr>
        <p:spPr>
          <a:xfrm>
            <a:off x="1917963" y="1428987"/>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2" name="Rectangle 1"/>
          <p:cNvSpPr/>
          <p:nvPr/>
        </p:nvSpPr>
        <p:spPr>
          <a:xfrm>
            <a:off x="1390960" y="2754610"/>
            <a:ext cx="7097225" cy="1631216"/>
          </a:xfrm>
          <a:prstGeom prst="rect">
            <a:avLst/>
          </a:prstGeom>
        </p:spPr>
        <p:txBody>
          <a:bodyPr wrap="square">
            <a:spAutoFit/>
          </a:bodyPr>
          <a:lstStyle/>
          <a:p>
            <a:pPr eaLnBrk="0" fontAlgn="base" hangingPunct="0">
              <a:spcBef>
                <a:spcPct val="0"/>
              </a:spcBef>
              <a:spcAft>
                <a:spcPct val="0"/>
              </a:spcAft>
              <a:buClrTx/>
            </a:pPr>
            <a:r>
              <a:rPr lang="vi-VN" altLang="vi-VN" sz="2800" b="1" kern="1200" dirty="0">
                <a:solidFill>
                  <a:srgbClr val="C00000"/>
                </a:solidFill>
                <a:latin typeface="Times New Roman" panose="02020603050405020304" pitchFamily="18" charset="0"/>
                <a:ea typeface="+mn-ea"/>
              </a:rPr>
              <a:t>  3</a:t>
            </a:r>
            <a:r>
              <a:rPr lang="en-US" altLang="vi-VN" sz="2800" b="1" kern="1200" dirty="0">
                <a:solidFill>
                  <a:srgbClr val="C00000"/>
                </a:solidFill>
                <a:latin typeface="Times New Roman" panose="02020603050405020304" pitchFamily="18" charset="0"/>
                <a:ea typeface="+mn-ea"/>
              </a:rPr>
              <a:t>.</a:t>
            </a:r>
            <a:r>
              <a:rPr lang="vi-VN" sz="2400" b="1" dirty="0">
                <a:solidFill>
                  <a:srgbClr val="FF0000"/>
                </a:solidFill>
                <a:latin typeface="Times New Roman" panose="02020603050405020304" pitchFamily="18" charset="0"/>
                <a:ea typeface="Times New Roman" panose="02020603050405020304" pitchFamily="18" charset="0"/>
              </a:rPr>
              <a:t>Trung Quốc từ thời nhà Hán đến thời nhà Tùy </a:t>
            </a:r>
          </a:p>
          <a:p>
            <a:pPr eaLnBrk="0" fontAlgn="base" hangingPunct="0">
              <a:spcBef>
                <a:spcPct val="0"/>
              </a:spcBef>
              <a:spcAft>
                <a:spcPct val="0"/>
              </a:spcAft>
              <a:buClrTx/>
            </a:pPr>
            <a:r>
              <a:rPr lang="vi-VN" sz="2400" b="1" dirty="0">
                <a:solidFill>
                  <a:srgbClr val="FF0000"/>
                </a:solidFill>
                <a:latin typeface="Times New Roman" panose="02020603050405020304" pitchFamily="18" charset="0"/>
                <a:ea typeface="Times New Roman" panose="02020603050405020304" pitchFamily="18" charset="0"/>
              </a:rPr>
              <a:t>      ( 206TCN- thế kỉ VII)</a:t>
            </a:r>
            <a:endParaRPr lang="en-US" sz="2400" dirty="0">
              <a:solidFill>
                <a:srgbClr val="FF0000"/>
              </a:solidFill>
            </a:endParaRPr>
          </a:p>
          <a:p>
            <a:pPr lvl="0" eaLnBrk="0" fontAlgn="base" hangingPunct="0">
              <a:spcBef>
                <a:spcPct val="0"/>
              </a:spcBef>
              <a:spcAft>
                <a:spcPct val="0"/>
              </a:spcAft>
              <a:buClrTx/>
            </a:pPr>
            <a:r>
              <a:rPr lang="vi-VN" sz="2400" b="1" spc="-20" dirty="0">
                <a:solidFill>
                  <a:srgbClr val="002060"/>
                </a:solidFill>
                <a:latin typeface="Times New Roman" panose="02020603050405020304" pitchFamily="18" charset="0"/>
                <a:ea typeface="Times New Roman" panose="02020603050405020304" pitchFamily="18" charset="0"/>
              </a:rPr>
              <a:t>   4.</a:t>
            </a:r>
            <a:r>
              <a:rPr lang="en-US" sz="2400" b="1" spc="-20" dirty="0" err="1">
                <a:solidFill>
                  <a:srgbClr val="002060"/>
                </a:solidFill>
                <a:latin typeface="Times New Roman" panose="02020603050405020304" pitchFamily="18" charset="0"/>
                <a:ea typeface="Times New Roman" panose="02020603050405020304" pitchFamily="18" charset="0"/>
              </a:rPr>
              <a:t>Một</a:t>
            </a:r>
            <a:r>
              <a:rPr lang="en-US" sz="2400" b="1" spc="-20" dirty="0">
                <a:solidFill>
                  <a:srgbClr val="002060"/>
                </a:solidFill>
                <a:latin typeface="Times New Roman" panose="02020603050405020304" pitchFamily="18" charset="0"/>
                <a:ea typeface="Times New Roman" panose="02020603050405020304" pitchFamily="18" charset="0"/>
              </a:rPr>
              <a:t> </a:t>
            </a:r>
            <a:r>
              <a:rPr lang="en-US" sz="2400" b="1" spc="-20" dirty="0" err="1">
                <a:solidFill>
                  <a:srgbClr val="002060"/>
                </a:solidFill>
                <a:latin typeface="Times New Roman" panose="02020603050405020304" pitchFamily="18" charset="0"/>
                <a:ea typeface="Times New Roman" panose="02020603050405020304" pitchFamily="18" charset="0"/>
              </a:rPr>
              <a:t>số</a:t>
            </a:r>
            <a:r>
              <a:rPr lang="en-US" sz="2400" b="1" spc="-20" dirty="0">
                <a:solidFill>
                  <a:srgbClr val="002060"/>
                </a:solidFill>
                <a:latin typeface="Times New Roman" panose="02020603050405020304" pitchFamily="18" charset="0"/>
                <a:ea typeface="Times New Roman" panose="02020603050405020304" pitchFamily="18" charset="0"/>
              </a:rPr>
              <a:t> </a:t>
            </a:r>
            <a:r>
              <a:rPr lang="en-US" sz="2400" b="1" spc="-20" dirty="0" err="1">
                <a:solidFill>
                  <a:srgbClr val="002060"/>
                </a:solidFill>
                <a:latin typeface="Times New Roman" panose="02020603050405020304" pitchFamily="18" charset="0"/>
                <a:ea typeface="Times New Roman" panose="02020603050405020304" pitchFamily="18" charset="0"/>
              </a:rPr>
              <a:t>thành</a:t>
            </a:r>
            <a:r>
              <a:rPr lang="en-US" sz="2400" b="1" spc="-20" dirty="0">
                <a:solidFill>
                  <a:srgbClr val="002060"/>
                </a:solidFill>
                <a:latin typeface="Times New Roman" panose="02020603050405020304" pitchFamily="18" charset="0"/>
                <a:ea typeface="Times New Roman" panose="02020603050405020304" pitchFamily="18" charset="0"/>
              </a:rPr>
              <a:t> </a:t>
            </a:r>
            <a:r>
              <a:rPr lang="en-US" sz="2400" b="1" spc="-20" dirty="0" err="1">
                <a:solidFill>
                  <a:srgbClr val="002060"/>
                </a:solidFill>
                <a:latin typeface="Times New Roman" panose="02020603050405020304" pitchFamily="18" charset="0"/>
                <a:ea typeface="Times New Roman" panose="02020603050405020304" pitchFamily="18" charset="0"/>
              </a:rPr>
              <a:t>tựu</a:t>
            </a:r>
            <a:r>
              <a:rPr lang="en-US" sz="2400" b="1" spc="-20" dirty="0">
                <a:solidFill>
                  <a:srgbClr val="002060"/>
                </a:solidFill>
                <a:latin typeface="Times New Roman" panose="02020603050405020304" pitchFamily="18" charset="0"/>
                <a:ea typeface="Times New Roman" panose="02020603050405020304" pitchFamily="18" charset="0"/>
              </a:rPr>
              <a:t> </a:t>
            </a:r>
            <a:r>
              <a:rPr lang="en-US" sz="2400" b="1" spc="-20" dirty="0" err="1">
                <a:solidFill>
                  <a:srgbClr val="002060"/>
                </a:solidFill>
                <a:latin typeface="Times New Roman" panose="02020603050405020304" pitchFamily="18" charset="0"/>
                <a:ea typeface="Times New Roman" panose="02020603050405020304" pitchFamily="18" charset="0"/>
              </a:rPr>
              <a:t>của</a:t>
            </a:r>
            <a:r>
              <a:rPr lang="en-US" sz="2400" b="1" spc="-20" dirty="0">
                <a:solidFill>
                  <a:srgbClr val="002060"/>
                </a:solidFill>
                <a:latin typeface="Times New Roman" panose="02020603050405020304" pitchFamily="18" charset="0"/>
                <a:ea typeface="Times New Roman" panose="02020603050405020304" pitchFamily="18" charset="0"/>
              </a:rPr>
              <a:t> </a:t>
            </a:r>
            <a:r>
              <a:rPr lang="en-US" sz="2400" b="1" spc="-20" dirty="0" err="1">
                <a:solidFill>
                  <a:srgbClr val="002060"/>
                </a:solidFill>
                <a:latin typeface="Times New Roman" panose="02020603050405020304" pitchFamily="18" charset="0"/>
                <a:ea typeface="Times New Roman" panose="02020603050405020304" pitchFamily="18" charset="0"/>
              </a:rPr>
              <a:t>văn</a:t>
            </a:r>
            <a:r>
              <a:rPr lang="en-US" sz="2400" b="1" spc="-20" dirty="0">
                <a:solidFill>
                  <a:srgbClr val="002060"/>
                </a:solidFill>
                <a:latin typeface="Times New Roman" panose="02020603050405020304" pitchFamily="18" charset="0"/>
                <a:ea typeface="Times New Roman" panose="02020603050405020304" pitchFamily="18" charset="0"/>
              </a:rPr>
              <a:t> minh </a:t>
            </a:r>
            <a:r>
              <a:rPr lang="en-US" sz="2400" b="1" spc="-20" dirty="0" err="1">
                <a:solidFill>
                  <a:srgbClr val="002060"/>
                </a:solidFill>
                <a:latin typeface="Times New Roman" panose="02020603050405020304" pitchFamily="18" charset="0"/>
                <a:ea typeface="Times New Roman" panose="02020603050405020304" pitchFamily="18" charset="0"/>
              </a:rPr>
              <a:t>Trung</a:t>
            </a:r>
            <a:r>
              <a:rPr lang="en-US" sz="2400" b="1" spc="-20" dirty="0">
                <a:solidFill>
                  <a:srgbClr val="002060"/>
                </a:solidFill>
                <a:latin typeface="Times New Roman" panose="02020603050405020304" pitchFamily="18" charset="0"/>
                <a:ea typeface="Times New Roman" panose="02020603050405020304" pitchFamily="18" charset="0"/>
              </a:rPr>
              <a:t> </a:t>
            </a:r>
            <a:r>
              <a:rPr lang="en-US" sz="2400" b="1" spc="-20" dirty="0" err="1">
                <a:solidFill>
                  <a:srgbClr val="002060"/>
                </a:solidFill>
                <a:latin typeface="Times New Roman" panose="02020603050405020304" pitchFamily="18" charset="0"/>
                <a:ea typeface="Times New Roman" panose="02020603050405020304" pitchFamily="18" charset="0"/>
              </a:rPr>
              <a:t>Quốc</a:t>
            </a:r>
            <a:r>
              <a:rPr lang="vi-VN" sz="2400" b="1" spc="-20" dirty="0">
                <a:solidFill>
                  <a:srgbClr val="002060"/>
                </a:solidFill>
                <a:latin typeface="Times New Roman" panose="02020603050405020304" pitchFamily="18" charset="0"/>
                <a:ea typeface="Times New Roman" panose="02020603050405020304" pitchFamily="18" charset="0"/>
              </a:rPr>
              <a:t> từ        thời cổ đại đến thế kỉ VII</a:t>
            </a:r>
            <a:r>
              <a:rPr lang="en-US" sz="2400" b="1" spc="-20" dirty="0">
                <a:solidFill>
                  <a:srgbClr val="002060"/>
                </a:solidFill>
                <a:latin typeface="Times New Roman" panose="02020603050405020304" pitchFamily="18" charset="0"/>
                <a:ea typeface="Times New Roman" panose="02020603050405020304" pitchFamily="18" charset="0"/>
              </a:rPr>
              <a:t> </a:t>
            </a:r>
            <a:r>
              <a:rPr lang="en-US" altLang="vi-VN" sz="2400" b="1" kern="1200" dirty="0">
                <a:solidFill>
                  <a:srgbClr val="C00000"/>
                </a:solidFill>
                <a:latin typeface="Times New Roman" panose="02020603050405020304" pitchFamily="18" charset="0"/>
                <a:ea typeface="+mn-ea"/>
              </a:rPr>
              <a:t> </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3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14:bounceEnd="50000">
                                          <p:cBhvr additive="base">
                                            <p:cTn id="12" dur="35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50000">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14:bounceEnd="50000">
                                          <p:cBhvr additive="base">
                                            <p:cTn id="16"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14:presetBounceEnd="5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50000">
                                          <p:cBhvr additive="base">
                                            <p:cTn id="21" dur="3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14:presetBounceEnd="50000">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14:bounceEnd="50000">
                                          <p:cBhvr additive="base">
                                            <p:cTn id="26" dur="350" fill="hold"/>
                                            <p:tgtEl>
                                              <p:spTgt spid="66"/>
                                            </p:tgtEl>
                                            <p:attrNameLst>
                                              <p:attrName>ppt_x</p:attrName>
                                            </p:attrNameLst>
                                          </p:cBhvr>
                                          <p:tavLst>
                                            <p:tav tm="0">
                                              <p:val>
                                                <p:strVal val="0-#ppt_w/2"/>
                                              </p:val>
                                            </p:tav>
                                            <p:tav tm="100000">
                                              <p:val>
                                                <p:strVal val="#ppt_x"/>
                                              </p:val>
                                            </p:tav>
                                          </p:tavLst>
                                        </p:anim>
                                        <p:anim calcmode="lin" valueType="num" p14:bounceEnd="50000">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3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3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14:presetBounceEnd="50000">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14:bounceEnd="50000">
                                          <p:cBhvr additive="base">
                                            <p:cTn id="41" dur="350" fill="hold"/>
                                            <p:tgtEl>
                                              <p:spTgt spid="68"/>
                                            </p:tgtEl>
                                            <p:attrNameLst>
                                              <p:attrName>ppt_x</p:attrName>
                                            </p:attrNameLst>
                                          </p:cBhvr>
                                          <p:tavLst>
                                            <p:tav tm="0">
                                              <p:val>
                                                <p:strVal val="0-#ppt_w/2"/>
                                              </p:val>
                                            </p:tav>
                                            <p:tav tm="100000">
                                              <p:val>
                                                <p:strVal val="#ppt_x"/>
                                              </p:val>
                                            </p:tav>
                                          </p:tavLst>
                                        </p:anim>
                                        <p:anim calcmode="lin" valueType="num" p14:bounceEnd="50000">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14:presetBounceEnd="50000">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14:bounceEnd="50000">
                                          <p:cBhvr additive="base">
                                            <p:cTn id="46" dur="3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14:presetBounceEnd="50000">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14:bounceEnd="50000">
                                          <p:cBhvr additive="base">
                                            <p:cTn id="50" dur="3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14:presetBounceEnd="50000">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14:bounceEnd="50000">
                                          <p:cBhvr additive="base">
                                            <p:cTn id="55" dur="350" fill="hold"/>
                                            <p:tgtEl>
                                              <p:spTgt spid="86"/>
                                            </p:tgtEl>
                                            <p:attrNameLst>
                                              <p:attrName>ppt_x</p:attrName>
                                            </p:attrNameLst>
                                          </p:cBhvr>
                                          <p:tavLst>
                                            <p:tav tm="0">
                                              <p:val>
                                                <p:strVal val="#ppt_x"/>
                                              </p:val>
                                            </p:tav>
                                            <p:tav tm="100000">
                                              <p:val>
                                                <p:strVal val="#ppt_x"/>
                                              </p:val>
                                            </p:tav>
                                          </p:tavLst>
                                        </p:anim>
                                        <p:anim calcmode="lin" valueType="num" p14:bounceEnd="50000">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fill="hold"/>
                                            <p:tgtEl>
                                              <p:spTgt spid="8"/>
                                            </p:tgtEl>
                                            <p:attrNameLst>
                                              <p:attrName>ppt_x</p:attrName>
                                            </p:attrNameLst>
                                          </p:cBhvr>
                                          <p:tavLst>
                                            <p:tav tm="0">
                                              <p:val>
                                                <p:strVal val="#ppt_x"/>
                                              </p:val>
                                            </p:tav>
                                            <p:tav tm="100000">
                                              <p:val>
                                                <p:strVal val="#ppt_x"/>
                                              </p:val>
                                            </p:tav>
                                          </p:tavLst>
                                        </p:anim>
                                        <p:anim calcmode="lin" valueType="num">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additive="base">
                                            <p:cTn id="12" dur="350" fill="hold"/>
                                            <p:tgtEl>
                                              <p:spTgt spid="320"/>
                                            </p:tgtEl>
                                            <p:attrNameLst>
                                              <p:attrName>ppt_x</p:attrName>
                                            </p:attrNameLst>
                                          </p:cBhvr>
                                          <p:tavLst>
                                            <p:tav tm="0">
                                              <p:val>
                                                <p:strVal val="0-#ppt_w/2"/>
                                              </p:val>
                                            </p:tav>
                                            <p:tav tm="100000">
                                              <p:val>
                                                <p:strVal val="#ppt_x"/>
                                              </p:val>
                                            </p:tav>
                                          </p:tavLst>
                                        </p:anim>
                                        <p:anim calcmode="lin" valueType="num">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350" fill="hold"/>
                                            <p:tgtEl>
                                              <p:spTgt spid="6"/>
                                            </p:tgtEl>
                                            <p:attrNameLst>
                                              <p:attrName>ppt_x</p:attrName>
                                            </p:attrNameLst>
                                          </p:cBhvr>
                                          <p:tavLst>
                                            <p:tav tm="0">
                                              <p:val>
                                                <p:strVal val="0-#ppt_w/2"/>
                                              </p:val>
                                            </p:tav>
                                            <p:tav tm="100000">
                                              <p:val>
                                                <p:strVal val="#ppt_x"/>
                                              </p:val>
                                            </p:tav>
                                          </p:tavLst>
                                        </p:anim>
                                        <p:anim calcmode="lin" valueType="num">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350" fill="hold"/>
                                            <p:tgtEl>
                                              <p:spTgt spid="66"/>
                                            </p:tgtEl>
                                            <p:attrNameLst>
                                              <p:attrName>ppt_x</p:attrName>
                                            </p:attrNameLst>
                                          </p:cBhvr>
                                          <p:tavLst>
                                            <p:tav tm="0">
                                              <p:val>
                                                <p:strVal val="0-#ppt_w/2"/>
                                              </p:val>
                                            </p:tav>
                                            <p:tav tm="100000">
                                              <p:val>
                                                <p:strVal val="#ppt_x"/>
                                              </p:val>
                                            </p:tav>
                                          </p:tavLst>
                                        </p:anim>
                                        <p:anim calcmode="lin" valueType="num">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350" fill="hold"/>
                                            <p:tgtEl>
                                              <p:spTgt spid="4"/>
                                            </p:tgtEl>
                                            <p:attrNameLst>
                                              <p:attrName>ppt_x</p:attrName>
                                            </p:attrNameLst>
                                          </p:cBhvr>
                                          <p:tavLst>
                                            <p:tav tm="0">
                                              <p:val>
                                                <p:strVal val="0-#ppt_w/2"/>
                                              </p:val>
                                            </p:tav>
                                            <p:tav tm="100000">
                                              <p:val>
                                                <p:strVal val="#ppt_x"/>
                                              </p:val>
                                            </p:tav>
                                          </p:tavLst>
                                        </p:anim>
                                        <p:anim calcmode="lin" valueType="num">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50" fill="hold"/>
                                            <p:tgtEl>
                                              <p:spTgt spid="10"/>
                                            </p:tgtEl>
                                            <p:attrNameLst>
                                              <p:attrName>ppt_x</p:attrName>
                                            </p:attrNameLst>
                                          </p:cBhvr>
                                          <p:tavLst>
                                            <p:tav tm="0">
                                              <p:val>
                                                <p:strVal val="0-#ppt_w/2"/>
                                              </p:val>
                                            </p:tav>
                                            <p:tav tm="100000">
                                              <p:val>
                                                <p:strVal val="#ppt_x"/>
                                              </p:val>
                                            </p:tav>
                                          </p:tavLst>
                                        </p:anim>
                                        <p:anim calcmode="lin" valueType="num">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350" fill="hold"/>
                                            <p:tgtEl>
                                              <p:spTgt spid="68"/>
                                            </p:tgtEl>
                                            <p:attrNameLst>
                                              <p:attrName>ppt_x</p:attrName>
                                            </p:attrNameLst>
                                          </p:cBhvr>
                                          <p:tavLst>
                                            <p:tav tm="0">
                                              <p:val>
                                                <p:strVal val="0-#ppt_w/2"/>
                                              </p:val>
                                            </p:tav>
                                            <p:tav tm="100000">
                                              <p:val>
                                                <p:strVal val="#ppt_x"/>
                                              </p:val>
                                            </p:tav>
                                          </p:tavLst>
                                        </p:anim>
                                        <p:anim calcmode="lin" valueType="num">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350" fill="hold"/>
                                            <p:tgtEl>
                                              <p:spTgt spid="5"/>
                                            </p:tgtEl>
                                            <p:attrNameLst>
                                              <p:attrName>ppt_x</p:attrName>
                                            </p:attrNameLst>
                                          </p:cBhvr>
                                          <p:tavLst>
                                            <p:tav tm="0">
                                              <p:val>
                                                <p:strVal val="0-#ppt_w/2"/>
                                              </p:val>
                                            </p:tav>
                                            <p:tav tm="100000">
                                              <p:val>
                                                <p:strVal val="#ppt_x"/>
                                              </p:val>
                                            </p:tav>
                                          </p:tavLst>
                                        </p:anim>
                                        <p:anim calcmode="lin" valueType="num">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50" fill="hold"/>
                                            <p:tgtEl>
                                              <p:spTgt spid="11"/>
                                            </p:tgtEl>
                                            <p:attrNameLst>
                                              <p:attrName>ppt_x</p:attrName>
                                            </p:attrNameLst>
                                          </p:cBhvr>
                                          <p:tavLst>
                                            <p:tav tm="0">
                                              <p:val>
                                                <p:strVal val="#ppt_x"/>
                                              </p:val>
                                            </p:tav>
                                            <p:tav tm="100000">
                                              <p:val>
                                                <p:strVal val="#ppt_x"/>
                                              </p:val>
                                            </p:tav>
                                          </p:tavLst>
                                        </p:anim>
                                        <p:anim calcmode="lin" valueType="num">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350" fill="hold"/>
                                            <p:tgtEl>
                                              <p:spTgt spid="86"/>
                                            </p:tgtEl>
                                            <p:attrNameLst>
                                              <p:attrName>ppt_x</p:attrName>
                                            </p:attrNameLst>
                                          </p:cBhvr>
                                          <p:tavLst>
                                            <p:tav tm="0">
                                              <p:val>
                                                <p:strVal val="#ppt_x"/>
                                              </p:val>
                                            </p:tav>
                                            <p:tav tm="100000">
                                              <p:val>
                                                <p:strVal val="#ppt_x"/>
                                              </p:val>
                                            </p:tav>
                                          </p:tavLst>
                                        </p:anim>
                                        <p:anim calcmode="lin" valueType="num">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5025"/>
            <a:ext cx="7772400" cy="145525"/>
          </a:xfrm>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6146" name="Picture 2" descr="https://upload.wikimedia.org/wikipedia/vi/5/5e/%C4%90%E1%BA%A1i_Trung_Ho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23949"/>
            <a:ext cx="3581400" cy="33528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6800" y="4565099"/>
            <a:ext cx="2531462" cy="369332"/>
          </a:xfrm>
          <a:prstGeom prst="rect">
            <a:avLst/>
          </a:prstGeom>
        </p:spPr>
        <p:txBody>
          <a:bodyPr wrap="none">
            <a:spAutoFit/>
          </a:bodyPr>
          <a:lstStyle/>
          <a:p>
            <a:r>
              <a:rPr lang="vi-VN" sz="1800" b="1" dirty="0">
                <a:solidFill>
                  <a:srgbClr val="A01127"/>
                </a:solidFill>
                <a:latin typeface="PT Serif"/>
                <a:sym typeface="PT Serif"/>
              </a:rPr>
              <a:t>Lãnh thổ Trung Quốc</a:t>
            </a:r>
            <a:endParaRPr lang="en-US" sz="1800" dirty="0"/>
          </a:p>
        </p:txBody>
      </p:sp>
      <p:pic>
        <p:nvPicPr>
          <p:cNvPr id="5" name="Picture 4"/>
          <p:cNvPicPr>
            <a:picLocks noChangeAspect="1"/>
          </p:cNvPicPr>
          <p:nvPr/>
        </p:nvPicPr>
        <p:blipFill>
          <a:blip r:embed="rId3"/>
          <a:stretch>
            <a:fillRect/>
          </a:stretch>
        </p:blipFill>
        <p:spPr>
          <a:xfrm>
            <a:off x="4724400" y="1200149"/>
            <a:ext cx="3429000" cy="3368725"/>
          </a:xfrm>
          <a:prstGeom prst="rect">
            <a:avLst/>
          </a:prstGeom>
        </p:spPr>
      </p:pic>
    </p:spTree>
    <p:extLst>
      <p:ext uri="{BB962C8B-B14F-4D97-AF65-F5344CB8AC3E}">
        <p14:creationId xmlns:p14="http://schemas.microsoft.com/office/powerpoint/2010/main" val="16261483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 - &amp;quot;A.  Khởi Động&amp;quot;&quot;/&gt;&lt;property id=&quot;20307&quot; value=&quot;629&quot;/&gt;&lt;/object&gt;&lt;object type=&quot;3&quot; unique_id=&quot;10004&quot;&gt;&lt;property id=&quot;20148&quot; value=&quot;5&quot;/&gt;&lt;property id=&quot;20300&quot; value=&quot;Slide 4&quot;/&gt;&lt;property id=&quot;20307&quot; value=&quot;637&quot;/&gt;&lt;/object&gt;&lt;object type=&quot;3&quot; unique_id=&quot;10005&quot;&gt;&lt;property id=&quot;20148&quot; value=&quot;5&quot;/&gt;&lt;property id=&quot;20300&quot; value=&quot;Slide 5&quot;/&gt;&lt;property id=&quot;20307&quot; value=&quot;636&quot;/&gt;&lt;/object&gt;&lt;object type=&quot;3&quot; unique_id=&quot;10006&quot;&gt;&lt;property id=&quot;20148&quot; value=&quot;5&quot;/&gt;&lt;property id=&quot;20300&quot; value=&quot;Slide 6&quot;/&gt;&lt;property id=&quot;20307&quot; value=&quot;442&quot;/&gt;&lt;/object&gt;&lt;object type=&quot;3&quot; unique_id=&quot;10007&quot;&gt;&lt;property id=&quot;20148&quot; value=&quot;5&quot;/&gt;&lt;property id=&quot;20300&quot; value=&quot;Slide 7&quot;/&gt;&lt;property id=&quot;20307&quot; value=&quot;397&quot;/&gt;&lt;/object&gt;&lt;object type=&quot;3&quot; unique_id=&quot;10009&quot;&gt;&lt;property id=&quot;20148&quot; value=&quot;5&quot;/&gt;&lt;property id=&quot;20300&quot; value=&quot;Slide 14 - &amp;quot;Nội dung chính&amp;quot;&quot;/&gt;&lt;property id=&quot;20307&quot; value=&quot;322&quot;/&gt;&lt;/object&gt;&lt;object type=&quot;3&quot; unique_id=&quot;10010&quot;&gt;&lt;property id=&quot;20148&quot; value=&quot;5&quot;/&gt;&lt;property id=&quot;20300&quot; value=&quot;Slide 16 - &amp;quot;Điều kiện tự nhiên&amp;quot;&quot;/&gt;&lt;property id=&quot;20307&quot; value=&quot;262&quot;/&gt;&lt;/object&gt;&lt;object type=&quot;3&quot; unique_id=&quot;10012&quot;&gt;&lt;property id=&quot;20148&quot; value=&quot;5&quot;/&gt;&lt;property id=&quot;20300&quot; value=&quot;Slide 22 - &amp;quot;II. &amp;quot;&quot;/&gt;&lt;property id=&quot;20307&quot; value=&quot;267&quot;/&gt;&lt;/object&gt;&lt;object type=&quot;3&quot; unique_id=&quot;10013&quot;&gt;&lt;property id=&quot;20148&quot; value=&quot;5&quot;/&gt;&lt;property id=&quot;20300&quot; value=&quot;Slide 23&quot;/&gt;&lt;property id=&quot;20307&quot; value=&quot;289&quot;/&gt;&lt;/object&gt;&lt;object type=&quot;3&quot; unique_id=&quot;10016&quot;&gt;&lt;property id=&quot;20148&quot; value=&quot;5&quot;/&gt;&lt;property id=&quot;20300&quot; value=&quot;Slide 27&quot;/&gt;&lt;property id=&quot;20307&quot; value=&quot;628&quot;/&gt;&lt;/object&gt;&lt;object type=&quot;3&quot; unique_id=&quot;10017&quot;&gt;&lt;property id=&quot;20148&quot; value=&quot;5&quot;/&gt;&lt;property id=&quot;20300&quot; value=&quot;Slide 30 - &amp;quot;III. &amp;quot;&quot;/&gt;&lt;property id=&quot;20307&quot; value=&quot;276&quot;/&gt;&lt;/object&gt;&lt;object type=&quot;3&quot; unique_id=&quot;10019&quot;&gt;&lt;property id=&quot;20148&quot; value=&quot;5&quot;/&gt;&lt;property id=&quot;20300&quot; value=&quot;Slide 33 - &amp;quot;3. Những thành tựu văn hoá tiêu biểu &amp;quot;&quot;/&gt;&lt;property id=&quot;20307&quot; value=&quot;272&quot;/&gt;&lt;/object&gt;&lt;object type=&quot;3&quot; unique_id=&quot;10021&quot;&gt;&lt;property id=&quot;20148&quot; value=&quot;5&quot;/&gt;&lt;property id=&quot;20300&quot; value=&quot;Slide 35 - &amp;quot;LUYỆN TẬP, VẬN DỤNG&amp;quot;&quot;/&gt;&lt;property id=&quot;20307&quot; value=&quot;282&quot;/&gt;&lt;/object&gt;&lt;object type=&quot;3&quot; unique_id=&quot;10024&quot;&gt;&lt;property id=&quot;20148&quot; value=&quot;5&quot;/&gt;&lt;property id=&quot;20300&quot; value=&quot;Slide 38&quot;/&gt;&lt;property id=&quot;20307&quot; value=&quot;633&quot;/&gt;&lt;/object&gt;&lt;object type=&quot;3&quot; unique_id=&quot;10025&quot;&gt;&lt;property id=&quot;20148&quot; value=&quot;5&quot;/&gt;&lt;property id=&quot;20300&quot; value=&quot;Slide 39&quot;/&gt;&lt;property id=&quot;20307&quot; value=&quot;324&quot;/&gt;&lt;/object&gt;&lt;object type=&quot;3&quot; unique_id=&quot;10026&quot;&gt;&lt;property id=&quot;20148&quot; value=&quot;5&quot;/&gt;&lt;property id=&quot;20300&quot; value=&quot;Slide 42&quot;/&gt;&lt;property id=&quot;20307&quot; value=&quot;304&quot;/&gt;&lt;/object&gt;&lt;object type=&quot;3&quot; unique_id=&quot;10027&quot;&gt;&lt;property id=&quot;20148&quot; value=&quot;5&quot;/&gt;&lt;property id=&quot;20300&quot; value=&quot;Slide 43 - &amp;quot;CẢM ƠN SỰ THEO DÕI CỦA CÁC EM!&amp;quot;&quot;/&gt;&lt;property id=&quot;20307&quot; value=&quot;320&quot;/&gt;&lt;/object&gt;&lt;object type=&quot;3&quot; unique_id=&quot;10028&quot;&gt;&lt;property id=&quot;20148&quot; value=&quot;5&quot;/&gt;&lt;property id=&quot;20300&quot; value=&quot;Slide 44 - &amp;quot;Tôn giáo &amp;quot;&quot;/&gt;&lt;property id=&quot;20307&quot; value=&quot;316&quot;/&gt;&lt;/object&gt;&lt;object type=&quot;3&quot; unique_id=&quot;10029&quot;&gt;&lt;property id=&quot;20148&quot; value=&quot;5&quot;/&gt;&lt;property id=&quot;20300&quot; value=&quot;Slide 45 - &amp;quot;Sử thi Ma-ha-bha-ra-ta và Ra-ma-y-a-na&amp;quot;&quot;/&gt;&lt;property id=&quot;20307&quot; value=&quot;315&quot;/&gt;&lt;/object&gt;&lt;object type=&quot;3&quot; unique_id=&quot;10030&quot;&gt;&lt;property id=&quot;20148&quot; value=&quot;5&quot;/&gt;&lt;property id=&quot;20300&quot; value=&quot;Slide 46 - &amp;quot;Chữ viết&amp;quot;&quot;/&gt;&lt;property id=&quot;20307&quot; value=&quot;317&quot;/&gt;&lt;/object&gt;&lt;object type=&quot;3&quot; unique_id=&quot;10031&quot;&gt;&lt;property id=&quot;20148&quot; value=&quot;5&quot;/&gt;&lt;property id=&quot;20300&quot; value=&quot;Slide 47 - &amp;quot;Cột đá A-sô-ca &amp;quot;&quot;/&gt;&lt;property id=&quot;20307&quot; value=&quot;313&quot;/&gt;&lt;/object&gt;&lt;object type=&quot;3&quot; unique_id=&quot;10032&quot;&gt;&lt;property id=&quot;20148&quot; value=&quot;5&quot;/&gt;&lt;property id=&quot;20300&quot; value=&quot;Slide 48 - &amp;quot;Đại bảo tháp San-chi&amp;quot;&quot;/&gt;&lt;property id=&quot;20307&quot; value=&quot;314&quot;/&gt;&lt;/object&gt;&lt;object type=&quot;3&quot; unique_id=&quot;10033&quot;&gt;&lt;property id=&quot;20148&quot; value=&quot;5&quot;/&gt;&lt;property id=&quot;20300&quot; value=&quot;Slide 49 - &amp;quot;Toán học &amp;quot;&quot;/&gt;&lt;property id=&quot;20307&quot; value=&quot;321&quot;/&gt;&lt;/object&gt;&lt;object type=&quot;3&quot; unique_id=&quot;10034&quot;&gt;&lt;property id=&quot;20148&quot; value=&quot;5&quot;/&gt;&lt;property id=&quot;20300&quot; value=&quot;Slide 50&quot;/&gt;&lt;property id=&quot;20307&quot; value=&quot;626&quot;/&gt;&lt;/object&gt;&lt;object type=&quot;3&quot; unique_id=&quot;10171&quot;&gt;&lt;property id=&quot;20148&quot; value=&quot;5&quot;/&gt;&lt;property id=&quot;20300&quot; value=&quot;Slide 24 - &amp;quot;Câu hỏi; Chế độ đẳng cấp trong xã hội Ấn Độ cổ đại được phân chia dựa trên cơ sở nào? A. Dựa trên sự phân biệt về &quot;/&gt;&lt;property id=&quot;20307&quot; value=&quot;638&quot;/&gt;&lt;/object&gt;&lt;object type=&quot;3&quot; unique_id=&quot;10172&quot;&gt;&lt;property id=&quot;20148&quot; value=&quot;5&quot;/&gt;&lt;property id=&quot;20300&quot; value=&quot;Slide 25 - &amp;quot;Quan sát sơ đồ các đẳng cấp trong xã hội Ấn Độ cổ đại, hãy cho biết đẳng cấp nào có vị thế cao nhất? A. Su - đra B&quot;/&gt;&lt;property id=&quot;20307&quot; value=&quot;639&quot;/&gt;&lt;/object&gt;&lt;object type=&quot;3&quot; unique_id=&quot;47118&quot;&gt;&lt;property id=&quot;20148&quot; value=&quot;5&quot;/&gt;&lt;property id=&quot;20300&quot; value=&quot;Slide 1&quot;/&gt;&lt;property id=&quot;20307&quot; value=&quot;640&quot;/&gt;&lt;/object&gt;&lt;object type=&quot;3&quot; unique_id=&quot;47119&quot;&gt;&lt;property id=&quot;20148&quot; value=&quot;5&quot;/&gt;&lt;property id=&quot;20300&quot; value=&quot;Slide 3 - &amp;quot;VIDEO DẪN DẮT CỦA GIÁO VIÊN&amp;quot;&quot;/&gt;&lt;property id=&quot;20307&quot; value=&quot;641&quot;/&gt;&lt;/object&gt;&lt;object type=&quot;3&quot; unique_id=&quot;47120&quot;&gt;&lt;property id=&quot;20148&quot; value=&quot;5&quot;/&gt;&lt;property id=&quot;20300&quot; value=&quot;Slide 8&quot;/&gt;&lt;property id=&quot;20307&quot; value=&quot;642&quot;/&gt;&lt;/object&gt;&lt;object type=&quot;3&quot; unique_id=&quot;47121&quot;&gt;&lt;property id=&quot;20148&quot; value=&quot;5&quot;/&gt;&lt;property id=&quot;20300&quot; value=&quot;Slide 9 - &amp;quot;Bài tập  1&amp;quot;&quot;/&gt;&lt;property id=&quot;20307&quot; value=&quot;643&quot;/&gt;&lt;/object&gt;&lt;object type=&quot;3&quot; unique_id=&quot;47122&quot;&gt;&lt;property id=&quot;20148&quot; value=&quot;5&quot;/&gt;&lt;property id=&quot;20300&quot; value=&quot;Slide 10 - &amp;quot;Video những điều thú vị về Ấn Độ&amp;quot;&quot;/&gt;&lt;property id=&quot;20307&quot; value=&quot;645&quot;/&gt;&lt;/object&gt;&lt;object type=&quot;3&quot; unique_id=&quot;47123&quot;&gt;&lt;property id=&quot;20148&quot; value=&quot;5&quot;/&gt;&lt;property id=&quot;20300&quot; value=&quot;Slide 11 - &amp;quot;Video ghi hinh dẫn vào bài giảng&amp;quot;&quot;/&gt;&lt;property id=&quot;20307&quot; value=&quot;646&quot;/&gt;&lt;/object&gt;&lt;object type=&quot;3&quot; unique_id=&quot;47124&quot;&gt;&lt;property id=&quot;20148&quot; value=&quot;5&quot;/&gt;&lt;property id=&quot;20300&quot; value=&quot;Slide 13&quot;/&gt;&lt;property id=&quot;20307&quot; value=&quot;648&quot;/&gt;&lt;/object&gt;&lt;object type=&quot;3&quot; unique_id=&quot;47125&quot;&gt;&lt;property id=&quot;20148&quot; value=&quot;5&quot;/&gt;&lt;property id=&quot;20300&quot; value=&quot;Slide 15 - &amp;quot;Mục tiêu cần đạt&amp;quot;&quot;/&gt;&lt;property id=&quot;20307&quot; value=&quot;647&quot;/&gt;&lt;/object&gt;&lt;object type=&quot;3&quot; unique_id=&quot;47126&quot;&gt;&lt;property id=&quot;20148&quot; value=&quot;5&quot;/&gt;&lt;property id=&quot;20300&quot; value=&quot;Slide 17 - &amp;quot;Vị trí địa lí: &amp;quot;&quot;/&gt;&lt;property id=&quot;20307&quot; value=&quot;649&quot;/&gt;&lt;/object&gt;&lt;object type=&quot;3&quot; unique_id=&quot;47127&quot;&gt;&lt;property id=&quot;20148&quot; value=&quot;5&quot;/&gt;&lt;property id=&quot;20300&quot; value=&quot;Slide 18 - &amp;quot;- Địa hình:&amp;quot;&quot;/&gt;&lt;property id=&quot;20307&quot; value=&quot;652&quot;/&gt;&lt;/object&gt;&lt;object type=&quot;3&quot; unique_id=&quot;47128&quot;&gt;&lt;property id=&quot;20148&quot; value=&quot;5&quot;/&gt;&lt;property id=&quot;20300&quot; value=&quot;Slide 19 - &amp;quot;Khí hậu:&amp;quot;&quot;/&gt;&lt;property id=&quot;20307&quot; value=&quot;651&quot;/&gt;&lt;/object&gt;&lt;object type=&quot;3&quot; unique_id=&quot;47129&quot;&gt;&lt;property id=&quot;20148&quot; value=&quot;5&quot;/&gt;&lt;property id=&quot;20300&quot; value=&quot;Slide 20 - &amp;quot;-Sông ngòi: &amp;quot;&quot;/&gt;&lt;property id=&quot;20307&quot; value=&quot;653&quot;/&gt;&lt;/object&gt;&lt;object type=&quot;3&quot; unique_id=&quot;47130&quot;&gt;&lt;property id=&quot;20148&quot; value=&quot;5&quot;/&gt;&lt;property id=&quot;20300&quot; value=&quot;Slide 21 - &amp;quot;Video  dẫn dắt sang mục mới&amp;quot;&quot;/&gt;&lt;property id=&quot;20307&quot; value=&quot;654&quot;/&gt;&lt;/object&gt;&lt;object type=&quot;3&quot; unique_id=&quot;47131&quot;&gt;&lt;property id=&quot;20148&quot; value=&quot;5&quot;/&gt;&lt;property id=&quot;20300&quot; value=&quot;Slide 26 - &amp;quot;Quan sát sơ đồ các đẳng cấp trong xã hội Ấn Độ cổ đại, hãy cho biết đẳng cấp nào có vị thế thấp nhất? A. Su - đra &quot;/&gt;&lt;property id=&quot;20307&quot; value=&quot;655&quot;/&gt;&lt;/object&gt;&lt;object type=&quot;3&quot; unique_id=&quot;47132&quot;&gt;&lt;property id=&quot;20148&quot; value=&quot;5&quot;/&gt;&lt;property id=&quot;20300&quot; value=&quot;Slide 28 - &amp;quot;Video dẫn dắt về nạn phân biệt chủng tộc.&amp;quot;&quot;/&gt;&lt;property id=&quot;20307&quot; value=&quot;657&quot;/&gt;&lt;/object&gt;&lt;object type=&quot;3&quot; unique_id=&quot;47133&quot;&gt;&lt;property id=&quot;20148&quot; value=&quot;5&quot;/&gt;&lt;property id=&quot;20300&quot; value=&quot;Slide 29 - &amp;quot;Video chuyển sang mục mới &amp;quot;&quot;/&gt;&lt;property id=&quot;20307&quot; value=&quot;658&quot;/&gt;&lt;/object&gt;&lt;object type=&quot;3&quot; unique_id=&quot;47134&quot;&gt;&lt;property id=&quot;20148&quot; value=&quot;5&quot;/&gt;&lt;property id=&quot;20300&quot; value=&quot;Slide 31 - &amp;quot;Video về thành tựu văn hóa Ấn Độ&amp;quot;&quot;/&gt;&lt;property id=&quot;20307&quot; value=&quot;659&quot;/&gt;&lt;/object&gt;&lt;object type=&quot;3&quot; unique_id=&quot;47135&quot;&gt;&lt;property id=&quot;20148&quot; value=&quot;5&quot;/&gt;&lt;property id=&quot;20300&quot; value=&quot;Slide 32&quot;/&gt;&lt;property id=&quot;20307&quot; value=&quot;656&quot;/&gt;&lt;/object&gt;&lt;object type=&quot;3&quot; unique_id=&quot;47461&quot;&gt;&lt;property id=&quot;20148&quot; value=&quot;5&quot;/&gt;&lt;property id=&quot;20300&quot; value=&quot;Slide 12 - &amp;quot;HÌNH THÀNH KIẾN THỨC&amp;quot;&quot;/&gt;&lt;property id=&quot;20307&quot; value=&quot;664&quot;/&gt;&lt;/object&gt;&lt;object type=&quot;3&quot; unique_id=&quot;47462&quot;&gt;&lt;property id=&quot;20148&quot; value=&quot;5&quot;/&gt;&lt;property id=&quot;20300&quot; value=&quot;Slide 36 - &amp;quot;LUYỆN TẬP&amp;quot;&quot;/&gt;&lt;property id=&quot;20307&quot; value=&quot;662&quot;/&gt;&lt;/object&gt;&lt;object type=&quot;3&quot; unique_id=&quot;47463&quot;&gt;&lt;property id=&quot;20148&quot; value=&quot;5&quot;/&gt;&lt;property id=&quot;20300&quot; value=&quot;Slide 37&quot;/&gt;&lt;property id=&quot;20307&quot; value=&quot;661&quot;/&gt;&lt;/object&gt;&lt;object type=&quot;3&quot; unique_id=&quot;47464&quot;&gt;&lt;property id=&quot;20148&quot; value=&quot;5&quot;/&gt;&lt;property id=&quot;20300&quot; value=&quot;Slide 40 - &amp;quot;TÌM TÒI, MỞ RỘNG&amp;quot;&quot;/&gt;&lt;property id=&quot;20307&quot; value=&quot;663&quot;/&gt;&lt;/object&gt;&lt;object type=&quot;3&quot; unique_id=&quot;47465&quot;&gt;&lt;property id=&quot;20148&quot; value=&quot;5&quot;/&gt;&lt;property id=&quot;20300&quot; value=&quot;Slide 41&quot;/&gt;&lt;property id=&quot;20307&quot; value=&quot;660&quot;/&gt;&lt;/object&gt;&lt;object type=&quot;3&quot; unique_id=&quot;47623&quot;&gt;&lt;property id=&quot;20148&quot; value=&quot;5&quot;/&gt;&lt;property id=&quot;20300&quot; value=&quot;Slide 34&quot;/&gt;&lt;property id=&quot;20307&quot; value=&quot;666&quot;/&gt;&lt;/object&gt;&lt;/object&gt;&lt;object type=&quot;8&quot; unique_id=&quot;10068&quot;&gt;&lt;/object&gt;&lt;/object&gt;&lt;/database&gt;"/>
  <p:tag name="SECTOMILLISECCONVERTED"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2290</TotalTime>
  <Words>978</Words>
  <Application>Microsoft Office PowerPoint</Application>
  <PresentationFormat>On-screen Show (16:9)</PresentationFormat>
  <Paragraphs>120</Paragraphs>
  <Slides>47</Slides>
  <Notes>19</Notes>
  <HiddenSlides>0</HiddenSlides>
  <MMClips>2</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47</vt:i4>
      </vt:variant>
    </vt:vector>
  </HeadingPairs>
  <TitlesOfParts>
    <vt:vector size="80" baseType="lpstr">
      <vt:lpstr>宋体</vt:lpstr>
      <vt:lpstr>Arial</vt:lpstr>
      <vt:lpstr>Brush Script MT</vt:lpstr>
      <vt:lpstr>Cabin</vt:lpstr>
      <vt:lpstr>Cabin Condensed</vt:lpstr>
      <vt:lpstr>Calibri</vt:lpstr>
      <vt:lpstr>Calibri Light</vt:lpstr>
      <vt:lpstr>等线</vt:lpstr>
      <vt:lpstr>ITC Avant Garde Std Bk</vt:lpstr>
      <vt:lpstr>Livvic</vt:lpstr>
      <vt:lpstr>Open Sans</vt:lpstr>
      <vt:lpstr>PT Serif</vt:lpstr>
      <vt:lpstr>Roboto</vt:lpstr>
      <vt:lpstr>Roboto Condensed</vt:lpstr>
      <vt:lpstr>Roboto Condensed Light</vt:lpstr>
      <vt:lpstr>Roboto Slab</vt:lpstr>
      <vt:lpstr>Snell Roundhand Black</vt:lpstr>
      <vt:lpstr>SVN-Blenda Script</vt:lpstr>
      <vt:lpstr>Tahoma</vt:lpstr>
      <vt:lpstr>Times New Roman</vt:lpstr>
      <vt:lpstr>Wingdings</vt:lpstr>
      <vt:lpstr>方正正大黑简体</vt:lpstr>
      <vt:lpstr>Lección de Historia de España by Slidesgo</vt:lpstr>
      <vt:lpstr>1_Lección de Historia de España by Slidesgo</vt:lpstr>
      <vt:lpstr>Simple Light</vt:lpstr>
      <vt:lpstr>2_Office Theme</vt:lpstr>
      <vt:lpstr>8_Office Theme</vt:lpstr>
      <vt:lpstr>第一PPT，www.1ppt.com</vt:lpstr>
      <vt:lpstr>Office Theme</vt:lpstr>
      <vt:lpstr>2_Snug</vt:lpstr>
      <vt:lpstr>Default Design</vt:lpstr>
      <vt:lpstr>1_Default Design</vt:lpstr>
      <vt:lpstr>3_Office Theme</vt:lpstr>
      <vt:lpstr>PowerPoint Presentation</vt:lpstr>
      <vt:lpstr>PowerPoint Presentation</vt:lpstr>
      <vt:lpstr>PowerPoint Presentation</vt:lpstr>
      <vt:lpstr>PowerPoint Presentation</vt:lpstr>
      <vt:lpstr>PowerPoint Presentation</vt:lpstr>
      <vt:lpstr>HÌNH THÀNH KIẾN THỨC</vt:lpstr>
      <vt:lpstr>PowerPoint Presentation</vt:lpstr>
      <vt:lpstr>Nội dung </vt:lpstr>
      <vt:lpstr>PowerPoint Presentation</vt:lpstr>
      <vt:lpstr> 1. Điều kiện tự nhiên của Trung Quốc cổ đại. </vt:lpstr>
      <vt:lpstr>PowerPoint Presentation</vt:lpstr>
      <vt:lpstr>PowerPoint Presentation</vt:lpstr>
      <vt:lpstr>PowerPoint Presentation</vt:lpstr>
      <vt:lpstr>PowerPoint Presentation</vt:lpstr>
      <vt:lpstr> 1. Điều kiện tự nhiên của Trung Quốc cổ đại. </vt:lpstr>
      <vt:lpstr>PowerPoint Presentation</vt:lpstr>
      <vt:lpstr> 1. Điều kiện tự nhiên của Trung Quốc cổ đại. </vt:lpstr>
      <vt:lpstr>2. Nhà Tần thống nhất và xác lập chế độ phong kiến ở Trung Quốc.</vt:lpstr>
      <vt:lpstr>PowerPoint Presentation</vt:lpstr>
      <vt:lpstr>PowerPoint Presentation</vt:lpstr>
      <vt:lpstr>  Tìm hiểu về Nhà Tần thống nhất và xác lập chế độ phong kiến ở Trung Quốc.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TÒI, MỞ RỘNG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Administrator</dc:creator>
  <cp:lastModifiedBy>Admin</cp:lastModifiedBy>
  <cp:revision>132</cp:revision>
  <dcterms:modified xsi:type="dcterms:W3CDTF">2024-12-10T02:05:41Z</dcterms:modified>
</cp:coreProperties>
</file>