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543" r:id="rId2"/>
    <p:sldId id="544" r:id="rId3"/>
    <p:sldId id="550" r:id="rId4"/>
    <p:sldId id="605" r:id="rId5"/>
    <p:sldId id="484" r:id="rId6"/>
    <p:sldId id="546" r:id="rId7"/>
    <p:sldId id="644" r:id="rId8"/>
    <p:sldId id="553" r:id="rId9"/>
    <p:sldId id="645" r:id="rId10"/>
    <p:sldId id="647" r:id="rId11"/>
    <p:sldId id="639" r:id="rId12"/>
    <p:sldId id="637" r:id="rId13"/>
    <p:sldId id="638" r:id="rId14"/>
    <p:sldId id="636" r:id="rId15"/>
    <p:sldId id="618" r:id="rId16"/>
    <p:sldId id="563" r:id="rId17"/>
    <p:sldId id="602" r:id="rId18"/>
    <p:sldId id="565" r:id="rId19"/>
    <p:sldId id="568" r:id="rId20"/>
    <p:sldId id="569" r:id="rId21"/>
    <p:sldId id="575" r:id="rId22"/>
    <p:sldId id="574" r:id="rId23"/>
    <p:sldId id="642" r:id="rId24"/>
    <p:sldId id="571" r:id="rId25"/>
    <p:sldId id="576" r:id="rId26"/>
    <p:sldId id="615" r:id="rId27"/>
    <p:sldId id="589" r:id="rId28"/>
    <p:sldId id="592" r:id="rId29"/>
    <p:sldId id="593" r:id="rId30"/>
    <p:sldId id="580" r:id="rId31"/>
    <p:sldId id="588" r:id="rId32"/>
    <p:sldId id="620" r:id="rId33"/>
    <p:sldId id="597" r:id="rId34"/>
    <p:sldId id="581" r:id="rId35"/>
    <p:sldId id="643" r:id="rId36"/>
    <p:sldId id="604" r:id="rId37"/>
    <p:sldId id="629" r:id="rId38"/>
    <p:sldId id="630" r:id="rId39"/>
    <p:sldId id="578" r:id="rId40"/>
    <p:sldId id="535" r:id="rId41"/>
    <p:sldId id="6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66"/>
    <a:srgbClr val="FFFF00"/>
    <a:srgbClr val="008000"/>
    <a:srgbClr val="FFE5FD"/>
    <a:srgbClr val="0000FF"/>
    <a:srgbClr val="FF3399"/>
    <a:srgbClr val="0000CC"/>
    <a:srgbClr val="99CC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71563" autoAdjust="0"/>
  </p:normalViewPr>
  <p:slideViewPr>
    <p:cSldViewPr snapToGrid="0">
      <p:cViewPr varScale="1">
        <p:scale>
          <a:sx n="69" d="100"/>
          <a:sy n="69" d="100"/>
        </p:scale>
        <p:origin x="7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75E42-B956-4A6C-8111-8B31ECA5ECE7}" type="datetimeFigureOut">
              <a:rPr lang="en-US" smtClean="0"/>
              <a:t>27/11/2025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65E7B-37F1-4C97-A03C-254D44318CD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64DA5-3944-401D-95FC-A65BDC7A9AD4}" type="slidenum">
              <a:rPr lang="en-US" smtClean="0"/>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64DA5-3944-401D-95FC-A65BDC7A9AD4}" type="slidenum">
              <a:rPr lang="en-US" smtClean="0"/>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6A1302-3B1A-49EB-8B61-D530B47065A9}" type="slidenum">
              <a:rPr lang="en-US" altLang="en-US" smtClean="0"/>
              <a:t>41</a:t>
            </a:fld>
            <a:endParaRPr lang="en-US" altLang="en-US"/>
          </a:p>
        </p:txBody>
      </p:sp>
      <p:sp>
        <p:nvSpPr>
          <p:cNvPr id="2253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27/11/2025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27/11/2025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3D102A-65FF-4ABD-8C76-DB08C57F15C4}" type="datetimeFigureOut">
              <a:rPr lang="en-US" smtClean="0"/>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3D102A-65FF-4ABD-8C76-DB08C57F15C4}" type="datetimeFigureOut">
              <a:rPr lang="en-US" smtClean="0"/>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3D102A-65FF-4ABD-8C76-DB08C57F15C4}" type="datetimeFigureOut">
              <a:rPr lang="en-US" smtClean="0"/>
              <a:t>27/11/2025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3D102A-65FF-4ABD-8C76-DB08C57F15C4}" type="datetimeFigureOut">
              <a:rPr lang="en-US" smtClean="0"/>
              <a:t>27/11/2025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D102A-65FF-4ABD-8C76-DB08C57F15C4}" type="datetimeFigureOut">
              <a:rPr lang="en-US" smtClean="0"/>
              <a:t>27/11/2025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3D102A-65FF-4ABD-8C76-DB08C57F15C4}" type="datetimeFigureOut">
              <a:rPr lang="en-US" smtClean="0"/>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3D102A-65FF-4ABD-8C76-DB08C57F15C4}" type="datetimeFigureOut">
              <a:rPr lang="en-US" smtClean="0"/>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8A1A4-5F27-4B99-812F-3886B8472A51}"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FE3D102A-65FF-4ABD-8C76-DB08C57F15C4}" type="datetimeFigureOut">
              <a:rPr lang="en-US" smtClean="0"/>
              <a:t>27/11/2025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CEC8A1A4-5F27-4B99-812F-3886B8472A5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GIF"/><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3946526" y="3846513"/>
            <a:ext cx="344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3075" name="Picture 12" descr="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H="1">
            <a:off x="-82257" y="123825"/>
            <a:ext cx="1924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descr="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33330" y="24765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4" descr="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08706" y="5410201"/>
            <a:ext cx="1828800" cy="95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166765" y="4876800"/>
            <a:ext cx="1011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8"/>
          <p:cNvSpPr>
            <a:spLocks noChangeArrowheads="1" noChangeShapeType="1" noTextEdit="1"/>
          </p:cNvSpPr>
          <p:nvPr/>
        </p:nvSpPr>
        <p:spPr bwMode="auto">
          <a:xfrm>
            <a:off x="636731" y="1319240"/>
            <a:ext cx="11162537" cy="100012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sz="2560" kern="10" dirty="0">
                <a:solidFill>
                  <a:srgbClr val="FF0000"/>
                </a:solidFill>
                <a:latin typeface="Times New Roman" panose="02020603050405020304" pitchFamily="18" charset="0"/>
                <a:cs typeface="Times New Roman" panose="02020603050405020304" pitchFamily="18" charset="0"/>
              </a:rPr>
              <a:t> QUÝ T</a:t>
            </a:r>
            <a:r>
              <a:rPr lang="en-US" sz="2560" b="1" kern="10" dirty="0">
                <a:solidFill>
                  <a:srgbClr val="FF0066"/>
                </a:solidFill>
                <a:latin typeface="Times New Roman" panose="02020603050405020304" pitchFamily="18" charset="0"/>
                <a:cs typeface="Times New Roman" panose="02020603050405020304" pitchFamily="18" charset="0"/>
              </a:rPr>
              <a:t>HẦY CÔ VÀ CÁC EM ĐẾN VỚI TIẾT HỌC NGỮ VĂN 7</a:t>
            </a:r>
          </a:p>
        </p:txBody>
      </p:sp>
      <p:sp>
        <p:nvSpPr>
          <p:cNvPr id="15" name="TextBox 14"/>
          <p:cNvSpPr txBox="1"/>
          <p:nvPr/>
        </p:nvSpPr>
        <p:spPr>
          <a:xfrm>
            <a:off x="1518920" y="301625"/>
            <a:ext cx="8498205" cy="619760"/>
          </a:xfrm>
          <a:prstGeom prst="rect">
            <a:avLst/>
          </a:prstGeom>
          <a:noFill/>
        </p:spPr>
        <p:txBody>
          <a:bodyPr wrap="square">
            <a:noAutofit/>
          </a:bodyPr>
          <a:lstStyle/>
          <a:p>
            <a:pPr algn="ctr" eaLnBrk="1" hangingPunct="1">
              <a:defRPr/>
            </a:pP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NHIỆT LIỆT CHÀO MỪNG</a:t>
            </a:r>
          </a:p>
        </p:txBody>
      </p:sp>
      <p:pic>
        <p:nvPicPr>
          <p:cNvPr id="3081" name="Hình ảnh 5"/>
          <p:cNvPicPr>
            <a:picLocks noChangeAspect="1"/>
          </p:cNvPicPr>
          <p:nvPr/>
        </p:nvPicPr>
        <p:blipFill>
          <a:blip r:embed="rId3">
            <a:extLst>
              <a:ext uri="{28A0092B-C50C-407E-A947-70E740481C1C}">
                <a14:useLocalDpi xmlns:a14="http://schemas.microsoft.com/office/drawing/2010/main" val="0"/>
              </a:ext>
            </a:extLst>
          </a:blip>
          <a:srcRect t="18478"/>
          <a:stretch>
            <a:fillRect/>
          </a:stretch>
        </p:blipFill>
        <p:spPr bwMode="auto">
          <a:xfrm>
            <a:off x="278130" y="2717800"/>
            <a:ext cx="11788775" cy="397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8"/>
          <p:cNvSpPr>
            <a:spLocks noChangeArrowheads="1" noChangeShapeType="1" noTextEdit="1"/>
          </p:cNvSpPr>
          <p:nvPr/>
        </p:nvSpPr>
        <p:spPr bwMode="auto">
          <a:xfrm>
            <a:off x="4141470" y="2979420"/>
            <a:ext cx="7352665" cy="89916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2400" b="1" kern="10" dirty="0">
                <a:solidFill>
                  <a:srgbClr val="FF0000"/>
                </a:solidFill>
                <a:latin typeface="Times New Roman" panose="02020603050405020304" pitchFamily="18" charset="0"/>
                <a:cs typeface="Times New Roman" panose="02020603050405020304" pitchFamily="18" charset="0"/>
              </a:rPr>
              <a:t> </a:t>
            </a:r>
            <a:r>
              <a:rPr lang="en-US" b="1" kern="10" dirty="0">
                <a:solidFill>
                  <a:srgbClr val="FF0000"/>
                </a:solidFill>
                <a:latin typeface="Times New Roman" panose="02020603050405020304" pitchFamily="18" charset="0"/>
                <a:cs typeface="Times New Roman" panose="02020603050405020304" pitchFamily="18" charset="0"/>
              </a:rPr>
              <a:t>Giáo viên</a:t>
            </a:r>
            <a:r>
              <a:rPr lang="en-US" sz="2400" kern="10" dirty="0">
                <a:solidFill>
                  <a:srgbClr val="FF0000"/>
                </a:solidFill>
                <a:latin typeface="Times New Roman" panose="02020603050405020304" pitchFamily="18" charset="0"/>
                <a:cs typeface="Times New Roman" panose="02020603050405020304" pitchFamily="18" charset="0"/>
              </a:rPr>
              <a:t> </a:t>
            </a:r>
            <a:r>
              <a:rPr lang="en-US" b="1" kern="10" dirty="0">
                <a:solidFill>
                  <a:srgbClr val="FF0000"/>
                </a:solidFill>
                <a:latin typeface="Times New Roman" panose="02020603050405020304" pitchFamily="18" charset="0"/>
                <a:cs typeface="Times New Roman" panose="02020603050405020304" pitchFamily="18" charset="0"/>
              </a:rPr>
              <a:t>: NGUYỄN THỊ KIM HUẾ</a:t>
            </a:r>
          </a:p>
          <a:p>
            <a:pPr algn="ctr"/>
            <a:r>
              <a:rPr lang="en-US" b="1" kern="10" dirty="0">
                <a:solidFill>
                  <a:srgbClr val="FF0000"/>
                </a:solidFill>
                <a:latin typeface="Times New Roman" panose="02020603050405020304" pitchFamily="18" charset="0"/>
                <a:cs typeface="Times New Roman" panose="02020603050405020304" pitchFamily="18" charset="0"/>
              </a:rPr>
              <a:t>Trường: THCS NAM TRUNG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243840" y="1577340"/>
            <a:ext cx="11728450" cy="1896745"/>
          </a:xfrm>
          <a:prstGeom prst="rect">
            <a:avLst/>
          </a:prstGeom>
        </p:spPr>
        <p:txBody>
          <a:bodyPr wrap="square">
            <a:no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1</a:t>
            </a:r>
            <a:r>
              <a:rPr lang="en-US" sz="2800" b="1" dirty="0">
                <a:solidFill>
                  <a:srgbClr val="000099"/>
                </a:solidFill>
                <a:latin typeface="Times New Roman" panose="02020603050405020304" pitchFamily="18" charset="0"/>
                <a:cs typeface="Times New Roman" panose="02020603050405020304" pitchFamily="18" charset="0"/>
              </a:rPr>
              <a:t>  </a:t>
            </a: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pic>
        <p:nvPicPr>
          <p:cNvPr id="10"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5" name="Rectangle 4">
            <a:extLst>
              <a:ext uri="{FF2B5EF4-FFF2-40B4-BE49-F238E27FC236}">
                <a16:creationId xmlns:a16="http://schemas.microsoft.com/office/drawing/2014/main" id="{0B527DBF-3E64-DA65-994F-319C4482779D}"/>
              </a:ext>
            </a:extLst>
          </p:cNvPr>
          <p:cNvSpPr>
            <a:spLocks noChangeArrowheads="1"/>
          </p:cNvSpPr>
          <p:nvPr/>
        </p:nvSpPr>
        <p:spPr bwMode="auto">
          <a:xfrm>
            <a:off x="554183" y="3429000"/>
            <a:ext cx="5140036" cy="67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Ruồi</a:t>
            </a: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mâm</a:t>
            </a: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xôi</a:t>
            </a: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4">
            <a:extLst>
              <a:ext uri="{FF2B5EF4-FFF2-40B4-BE49-F238E27FC236}">
                <a16:creationId xmlns:a16="http://schemas.microsoft.com/office/drawing/2014/main" id="{5CF2888D-483C-302C-7969-2EF9D16F76C1}"/>
              </a:ext>
            </a:extLst>
          </p:cNvPr>
          <p:cNvSpPr>
            <a:spLocks noChangeArrowheads="1"/>
          </p:cNvSpPr>
          <p:nvPr/>
        </p:nvSpPr>
        <p:spPr bwMode="auto">
          <a:xfrm>
            <a:off x="1639060" y="3428993"/>
            <a:ext cx="785492" cy="4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đậu</a:t>
            </a:r>
            <a:endPar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defRPr/>
            </a:pP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endParaRPr>
          </a:p>
        </p:txBody>
      </p:sp>
      <p:sp>
        <p:nvSpPr>
          <p:cNvPr id="8" name="Rectangle 4">
            <a:extLst>
              <a:ext uri="{FF2B5EF4-FFF2-40B4-BE49-F238E27FC236}">
                <a16:creationId xmlns:a16="http://schemas.microsoft.com/office/drawing/2014/main" id="{4BF96D40-7089-F4D4-A5D0-58A465FF3FF4}"/>
              </a:ext>
            </a:extLst>
          </p:cNvPr>
          <p:cNvSpPr>
            <a:spLocks noChangeArrowheads="1"/>
          </p:cNvSpPr>
          <p:nvPr/>
        </p:nvSpPr>
        <p:spPr bwMode="auto">
          <a:xfrm>
            <a:off x="3606411" y="3428991"/>
            <a:ext cx="993298" cy="4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p>
          <a:p>
            <a:pPr algn="just">
              <a:spcBef>
                <a:spcPct val="0"/>
              </a:spcBef>
              <a:buFontTx/>
              <a:buNone/>
              <a:defRPr/>
            </a:pPr>
            <a:r>
              <a:rPr lang="en-US" altLang="en-US" sz="2800" i="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endParaRPr>
          </a:p>
        </p:txBody>
      </p:sp>
      <p:cxnSp>
        <p:nvCxnSpPr>
          <p:cNvPr id="9" name="Straight Connector 8">
            <a:extLst>
              <a:ext uri="{FF2B5EF4-FFF2-40B4-BE49-F238E27FC236}">
                <a16:creationId xmlns:a16="http://schemas.microsoft.com/office/drawing/2014/main" id="{E1C99DB0-C0EC-44D3-1350-926C1B07A964}"/>
              </a:ext>
            </a:extLst>
          </p:cNvPr>
          <p:cNvCxnSpPr>
            <a:cxnSpLocks/>
          </p:cNvCxnSpPr>
          <p:nvPr/>
        </p:nvCxnSpPr>
        <p:spPr>
          <a:xfrm>
            <a:off x="4544286" y="3117271"/>
            <a:ext cx="0" cy="2382982"/>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11" name="Rectangle 4">
            <a:extLst>
              <a:ext uri="{FF2B5EF4-FFF2-40B4-BE49-F238E27FC236}">
                <a16:creationId xmlns:a16="http://schemas.microsoft.com/office/drawing/2014/main" id="{E309E6F7-5D1D-2366-9781-1C7EEA994CE8}"/>
              </a:ext>
            </a:extLst>
          </p:cNvPr>
          <p:cNvSpPr>
            <a:spLocks noChangeArrowheads="1"/>
          </p:cNvSpPr>
          <p:nvPr/>
        </p:nvSpPr>
        <p:spPr bwMode="auto">
          <a:xfrm>
            <a:off x="4599709" y="3304310"/>
            <a:ext cx="7420842" cy="10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hoạt</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ruồi</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mâm</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xôi</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DB1500C9-2364-9C2B-8BE1-EFA30EC0109C}"/>
              </a:ext>
            </a:extLst>
          </p:cNvPr>
          <p:cNvSpPr>
            <a:spLocks noChangeArrowheads="1"/>
          </p:cNvSpPr>
          <p:nvPr/>
        </p:nvSpPr>
        <p:spPr bwMode="auto">
          <a:xfrm>
            <a:off x="4682834" y="4246415"/>
            <a:ext cx="7420842" cy="10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defRPr/>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chỉ</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loại</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đỗ</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danh</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từ</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p>
        </p:txBody>
      </p:sp>
      <p:cxnSp>
        <p:nvCxnSpPr>
          <p:cNvPr id="14" name="Straight Connector 13">
            <a:extLst>
              <a:ext uri="{FF2B5EF4-FFF2-40B4-BE49-F238E27FC236}">
                <a16:creationId xmlns:a16="http://schemas.microsoft.com/office/drawing/2014/main" id="{EE0B632E-D647-BA8C-91F5-336C23484D43}"/>
              </a:ext>
            </a:extLst>
          </p:cNvPr>
          <p:cNvCxnSpPr>
            <a:cxnSpLocks/>
          </p:cNvCxnSpPr>
          <p:nvPr/>
        </p:nvCxnSpPr>
        <p:spPr>
          <a:xfrm>
            <a:off x="942109" y="3920827"/>
            <a:ext cx="595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87561D-AE57-B188-94D0-DFC79B1BA109}"/>
              </a:ext>
            </a:extLst>
          </p:cNvPr>
          <p:cNvCxnSpPr>
            <a:cxnSpLocks/>
          </p:cNvCxnSpPr>
          <p:nvPr/>
        </p:nvCxnSpPr>
        <p:spPr>
          <a:xfrm>
            <a:off x="2424552" y="3865399"/>
            <a:ext cx="9975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0A85331-9FA2-7EA8-9371-42ADAA94D7DE}"/>
              </a:ext>
            </a:extLst>
          </p:cNvPr>
          <p:cNvCxnSpPr>
            <a:cxnSpLocks/>
          </p:cNvCxnSpPr>
          <p:nvPr/>
        </p:nvCxnSpPr>
        <p:spPr>
          <a:xfrm>
            <a:off x="1179095" y="3920827"/>
            <a:ext cx="774396" cy="1046023"/>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2F13D64-632B-0EBD-0546-4C2F1EEA2F84}"/>
              </a:ext>
            </a:extLst>
          </p:cNvPr>
          <p:cNvCxnSpPr>
            <a:cxnSpLocks/>
          </p:cNvCxnSpPr>
          <p:nvPr/>
        </p:nvCxnSpPr>
        <p:spPr>
          <a:xfrm flipH="1">
            <a:off x="2340767" y="3865399"/>
            <a:ext cx="610250" cy="1101451"/>
          </a:xfrm>
          <a:prstGeom prst="straightConnector1">
            <a:avLst/>
          </a:prstGeom>
          <a:ln w="381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4">
            <a:extLst>
              <a:ext uri="{FF2B5EF4-FFF2-40B4-BE49-F238E27FC236}">
                <a16:creationId xmlns:a16="http://schemas.microsoft.com/office/drawing/2014/main" id="{FEE9A3A5-4B2B-F25A-A8E1-6DFE78F32A99}"/>
              </a:ext>
            </a:extLst>
          </p:cNvPr>
          <p:cNvSpPr>
            <a:spLocks noChangeArrowheads="1"/>
          </p:cNvSpPr>
          <p:nvPr/>
        </p:nvSpPr>
        <p:spPr bwMode="auto">
          <a:xfrm>
            <a:off x="1371605" y="4966850"/>
            <a:ext cx="1694478" cy="533404"/>
          </a:xfrm>
          <a:prstGeom prst="rect">
            <a:avLst/>
          </a:prstGeom>
          <a:solidFill>
            <a:srgbClr val="FFFF00"/>
          </a:solidFill>
          <a:ln w="9525">
            <a:solidFill>
              <a:srgbClr val="FF0000"/>
            </a:solidFill>
            <a:miter lim="800000"/>
            <a:headEnd/>
            <a:tailEnd/>
          </a:ln>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defRPr/>
            </a:pP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Ngữ</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cảnh</a:t>
            </a:r>
            <a:endPar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4">
            <a:extLst>
              <a:ext uri="{FF2B5EF4-FFF2-40B4-BE49-F238E27FC236}">
                <a16:creationId xmlns:a16="http://schemas.microsoft.com/office/drawing/2014/main" id="{D8CB49A2-A281-ED60-BD3A-9B599E028EFC}"/>
              </a:ext>
            </a:extLst>
          </p:cNvPr>
          <p:cNvSpPr>
            <a:spLocks noChangeArrowheads="1"/>
          </p:cNvSpPr>
          <p:nvPr/>
        </p:nvSpPr>
        <p:spPr bwMode="auto">
          <a:xfrm>
            <a:off x="4659352" y="4828302"/>
            <a:ext cx="7462154" cy="10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defRPr/>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=&gt;</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Hiểu</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nghĩa</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của</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hai</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từ</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trong</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câu</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dựa</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vào</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từ</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ngữ</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đứng</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ea"/>
              </a:rPr>
              <a:t>trước</a:t>
            </a:r>
            <a:r>
              <a:rPr lang="en-US" altLang="en-US" sz="2800" dirty="0">
                <a:solidFill>
                  <a:srgbClr val="000099"/>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ea"/>
              </a:rPr>
              <a:t>và</a:t>
            </a:r>
            <a:r>
              <a:rPr lang="en-US" altLang="en-US" sz="2800" dirty="0">
                <a:solidFill>
                  <a:srgbClr val="000099"/>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sym typeface="+mn-ea"/>
              </a:rPr>
              <a:t>sau</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bên</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cạnh</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nó</a:t>
            </a:r>
            <a:r>
              <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a:t>
            </a: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defRPr/>
            </a:pPr>
            <a:endParaRPr lang="en-US" altLang="en-US" sz="2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1"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1"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2" nodeType="clickEffect">
                                  <p:stCondLst>
                                    <p:cond delay="0"/>
                                  </p:stCondLst>
                                  <p:childTnLst>
                                    <p:animClr clrSpc="rgb" dir="cw">
                                      <p:cBhvr override="childStyle">
                                        <p:cTn id="42" dur="2000" fill="hold"/>
                                        <p:tgtEl>
                                          <p:spTgt spid="7"/>
                                        </p:tgtEl>
                                        <p:attrNameLst>
                                          <p:attrName>style.color</p:attrName>
                                        </p:attrNameLst>
                                      </p:cBhvr>
                                      <p:to>
                                        <a:srgbClr val="FF0000"/>
                                      </p:to>
                                    </p:animClr>
                                  </p:childTnLst>
                                </p:cTn>
                              </p:par>
                              <p:par>
                                <p:cTn id="43" presetID="3" presetClass="emph" presetSubtype="2" fill="hold" grpId="2" nodeType="withEffect">
                                  <p:stCondLst>
                                    <p:cond delay="0"/>
                                  </p:stCondLst>
                                  <p:childTnLst>
                                    <p:animClr clrSpc="rgb" dir="cw">
                                      <p:cBhvr override="childStyle">
                                        <p:cTn id="44" dur="2000" fill="hold"/>
                                        <p:tgtEl>
                                          <p:spTgt spid="8"/>
                                        </p:tgtEl>
                                        <p:attrNameLst>
                                          <p:attrName>style.color</p:attrName>
                                        </p:attrNameLst>
                                      </p:cBhvr>
                                      <p:to>
                                        <a:srgbClr val="FF0000"/>
                                      </p:to>
                                    </p:animClr>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ox(in)">
                                      <p:cBhvr>
                                        <p:cTn id="54" dur="2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ox(in)">
                                      <p:cBhvr>
                                        <p:cTn id="59" dur="2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1"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par>
                                <p:cTn id="80" presetID="16" presetClass="entr" presetSubtype="21"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grpId="1"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7" grpId="2"/>
      <p:bldP spid="8" grpId="0"/>
      <p:bldP spid="8" grpId="1"/>
      <p:bldP spid="8" grpId="2"/>
      <p:bldP spid="11" grpId="0"/>
      <p:bldP spid="11" grpId="1"/>
      <p:bldP spid="12" grpId="0"/>
      <p:bldP spid="12" grpId="1"/>
      <p:bldP spid="26" grpId="0" animBg="1"/>
      <p:bldP spid="26" grpId="1" animBg="1"/>
      <p:bldP spid="33" grpId="0"/>
      <p:bldP spid="3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2736850"/>
          </a:xfrm>
          <a:prstGeom prst="rect">
            <a:avLst/>
          </a:prstGeom>
        </p:spPr>
        <p:txBody>
          <a:bodyPr wrap="square">
            <a:sp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11178540" cy="18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Nếu đột nhiên nghe được câu nói: </a:t>
            </a:r>
            <a:r>
              <a:rPr lang="en-US" alt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Giờ này chúng nó vẫn chưa đến à?”</a:t>
            </a:r>
          </a:p>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Em hiểu như thế nào câu nói trên?</a:t>
            </a:r>
          </a:p>
          <a:p>
            <a:pPr algn="just">
              <a:lnSpc>
                <a:spcPct val="150000"/>
              </a:lnSpc>
              <a:spcBef>
                <a:spcPct val="0"/>
              </a:spcBef>
              <a:buFontTx/>
              <a:buNone/>
              <a:defRPr/>
            </a:pPr>
            <a:endPar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19" descr="Tay viÕt "/>
          <p:cNvPicPr>
            <a:picLocks noChangeAspect="1" noChangeArrowheads="1" noCrop="1"/>
          </p:cNvPicPr>
          <p:nvPr/>
        </p:nvPicPr>
        <p:blipFill>
          <a:blip r:embed="rId4"/>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pic>
        <p:nvPicPr>
          <p:cNvPr id="7" name="726454821866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238865" y="516826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1">
                  <p:stCondLst>
                    <p:cond delay="indefinite"/>
                  </p:stCondLst>
                  <p:endCondLst>
                    <p:cond evt="onStopAudio" delay="0">
                      <p:tgtEl>
                        <p:sldTgt/>
                      </p:tgtEl>
                    </p:cond>
                  </p:endCondLst>
                </p:cTn>
                <p:tgtEl>
                  <p:spTgt spid="7"/>
                </p:tgtEl>
              </p:cMediaNode>
            </p:audio>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Box 3"/>
          <p:cNvSpPr txBox="1"/>
          <p:nvPr/>
        </p:nvSpPr>
        <p:spPr>
          <a:xfrm>
            <a:off x="304165" y="47625"/>
            <a:ext cx="11716385" cy="1383665"/>
          </a:xfrm>
          <a:prstGeom prst="rect">
            <a:avLst/>
          </a:prstGeom>
          <a:solidFill>
            <a:schemeClr val="accent1">
              <a:lumMod val="40000"/>
              <a:lumOff val="60000"/>
            </a:schemeClr>
          </a:solidFill>
          <a:ln>
            <a:solidFill>
              <a:srgbClr val="FF000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2" name="Rectangle 3"/>
          <p:cNvSpPr/>
          <p:nvPr/>
        </p:nvSpPr>
        <p:spPr>
          <a:xfrm>
            <a:off x="243677" y="1577348"/>
            <a:ext cx="11728280" cy="3598545"/>
          </a:xfrm>
          <a:prstGeom prst="rect">
            <a:avLst/>
          </a:prstGeom>
        </p:spPr>
        <p:txBody>
          <a:bodyPr wrap="square">
            <a:sp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dirty="0" err="1">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pic>
        <p:nvPicPr>
          <p:cNvPr id="7" name="726454821866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238865" y="5168265"/>
            <a:ext cx="619125" cy="619125"/>
          </a:xfrm>
          <a:prstGeom prst="rect">
            <a:avLst/>
          </a:prstGeom>
        </p:spPr>
      </p:pic>
      <p:pic>
        <p:nvPicPr>
          <p:cNvPr id="10" name="Picture 19" descr="Tay viÕt "/>
          <p:cNvPicPr>
            <a:picLocks noChangeAspect="1" noChangeArrowheads="1" noCrop="1"/>
          </p:cNvPicPr>
          <p:nvPr/>
        </p:nvPicPr>
        <p:blipFill>
          <a:blip r:embed="rId6"/>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p:nvPr>
            <p:custDataLst>
              <p:tags r:id="rId3"/>
            </p:custDataLst>
          </p:nvPr>
        </p:nvGraphicFramePr>
        <p:xfrm>
          <a:off x="353695" y="3429000"/>
          <a:ext cx="11667490" cy="3487420"/>
        </p:xfrm>
        <a:graphic>
          <a:graphicData uri="http://schemas.openxmlformats.org/drawingml/2006/table">
            <a:tbl>
              <a:tblPr firstRow="1" bandRow="1">
                <a:tableStyleId>{5C22544A-7EE6-4342-B048-85BDC9FD1C3A}</a:tableStyleId>
              </a:tblPr>
              <a:tblGrid>
                <a:gridCol w="5817235">
                  <a:extLst>
                    <a:ext uri="{9D8B030D-6E8A-4147-A177-3AD203B41FA5}">
                      <a16:colId xmlns:a16="http://schemas.microsoft.com/office/drawing/2014/main" val="20000"/>
                    </a:ext>
                  </a:extLst>
                </a:gridCol>
                <a:gridCol w="5850255">
                  <a:extLst>
                    <a:ext uri="{9D8B030D-6E8A-4147-A177-3AD203B41FA5}">
                      <a16:colId xmlns:a16="http://schemas.microsoft.com/office/drawing/2014/main" val="20001"/>
                    </a:ext>
                  </a:extLst>
                </a:gridCol>
              </a:tblGrid>
              <a:tr h="944880">
                <a:tc>
                  <a:txBody>
                    <a:bodyPr/>
                    <a:lstStyle/>
                    <a:p>
                      <a:pPr algn="ctr">
                        <a:buNone/>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Nếu đột nhiên nghe được câu nói </a:t>
                      </a:r>
                      <a:r>
                        <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Giờ này chúng nó vẫn chưa đến à?”</a:t>
                      </a:r>
                      <a:endParaRPr lang="en-US" altLang="en-US" sz="2800" dirty="0" err="1">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buNone/>
                      </a:pPr>
                      <a:endPar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2176780">
                <a:tc>
                  <a:txBody>
                    <a:bodyPr/>
                    <a:lstStyle/>
                    <a:p>
                      <a:pPr>
                        <a:buNone/>
                      </a:pPr>
                      <a:endParaRPr lang="en-US"/>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a:t>
                      </a:r>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Không hiểu rõ được người nói, người nghe, địa điểm, nội dung,.....câu nói</a:t>
                      </a:r>
                      <a:endParaRPr lang="en-US" sz="2800" b="1">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23" name="Down Arrow 22"/>
          <p:cNvSpPr/>
          <p:nvPr/>
        </p:nvSpPr>
        <p:spPr>
          <a:xfrm>
            <a:off x="2945130" y="4377055"/>
            <a:ext cx="396240" cy="452120"/>
          </a:xfrm>
          <a:prstGeom prst="downArrow">
            <a:avLst>
              <a:gd name="adj1" fmla="val 50000"/>
              <a:gd name="adj2" fmla="val 48114"/>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2800" b="1" kern="1200">
                <a:solidFill>
                  <a:schemeClr val="lt1"/>
                </a:solidFill>
                <a:latin typeface="+mn-lt"/>
                <a:ea typeface="+mn-ea"/>
                <a:cs typeface="+mn-cs"/>
              </a:defRPr>
            </a:lvl1pPr>
            <a:lvl2pPr marL="457200" algn="l" rtl="0" eaLnBrk="0" fontAlgn="base" hangingPunct="0">
              <a:spcBef>
                <a:spcPct val="0"/>
              </a:spcBef>
              <a:spcAft>
                <a:spcPct val="0"/>
              </a:spcAft>
              <a:defRPr sz="2800" b="1" kern="1200">
                <a:solidFill>
                  <a:schemeClr val="lt1"/>
                </a:solidFill>
                <a:latin typeface="+mn-lt"/>
                <a:ea typeface="+mn-ea"/>
                <a:cs typeface="+mn-cs"/>
              </a:defRPr>
            </a:lvl2pPr>
            <a:lvl3pPr marL="914400" algn="l" rtl="0" eaLnBrk="0" fontAlgn="base" hangingPunct="0">
              <a:spcBef>
                <a:spcPct val="0"/>
              </a:spcBef>
              <a:spcAft>
                <a:spcPct val="0"/>
              </a:spcAft>
              <a:defRPr sz="2800" b="1" kern="1200">
                <a:solidFill>
                  <a:schemeClr val="lt1"/>
                </a:solidFill>
                <a:latin typeface="+mn-lt"/>
                <a:ea typeface="+mn-ea"/>
                <a:cs typeface="+mn-cs"/>
              </a:defRPr>
            </a:lvl3pPr>
            <a:lvl4pPr marL="1371600" algn="l" rtl="0" eaLnBrk="0" fontAlgn="base" hangingPunct="0">
              <a:spcBef>
                <a:spcPct val="0"/>
              </a:spcBef>
              <a:spcAft>
                <a:spcPct val="0"/>
              </a:spcAft>
              <a:defRPr sz="2800" b="1" kern="1200">
                <a:solidFill>
                  <a:schemeClr val="lt1"/>
                </a:solidFill>
                <a:latin typeface="+mn-lt"/>
                <a:ea typeface="+mn-ea"/>
                <a:cs typeface="+mn-cs"/>
              </a:defRPr>
            </a:lvl4pPr>
            <a:lvl5pPr marL="1828800" algn="l" rtl="0" eaLnBrk="0" fontAlgn="base" hangingPunct="0">
              <a:spcBef>
                <a:spcPct val="0"/>
              </a:spcBef>
              <a:spcAft>
                <a:spcPct val="0"/>
              </a:spcAft>
              <a:defRPr sz="2800" b="1" kern="1200">
                <a:solidFill>
                  <a:schemeClr val="lt1"/>
                </a:solidFill>
                <a:latin typeface="+mn-lt"/>
                <a:ea typeface="+mn-ea"/>
                <a:cs typeface="+mn-cs"/>
              </a:defRPr>
            </a:lvl5pPr>
            <a:lvl6pPr marL="2286000" algn="l" defTabSz="914400" rtl="0" eaLnBrk="1" latinLnBrk="0" hangingPunct="1">
              <a:defRPr sz="2800" b="1" kern="1200">
                <a:solidFill>
                  <a:schemeClr val="lt1"/>
                </a:solidFill>
                <a:latin typeface="+mn-lt"/>
                <a:ea typeface="+mn-ea"/>
                <a:cs typeface="+mn-cs"/>
              </a:defRPr>
            </a:lvl6pPr>
            <a:lvl7pPr marL="2743200" algn="l" defTabSz="914400" rtl="0" eaLnBrk="1" latinLnBrk="0" hangingPunct="1">
              <a:defRPr sz="2800" b="1" kern="1200">
                <a:solidFill>
                  <a:schemeClr val="lt1"/>
                </a:solidFill>
                <a:latin typeface="+mn-lt"/>
                <a:ea typeface="+mn-ea"/>
                <a:cs typeface="+mn-cs"/>
              </a:defRPr>
            </a:lvl7pPr>
            <a:lvl8pPr marL="3200400" algn="l" defTabSz="914400" rtl="0" eaLnBrk="1" latinLnBrk="0" hangingPunct="1">
              <a:defRPr sz="2800" b="1" kern="1200">
                <a:solidFill>
                  <a:schemeClr val="lt1"/>
                </a:solidFill>
                <a:latin typeface="+mn-lt"/>
                <a:ea typeface="+mn-ea"/>
                <a:cs typeface="+mn-cs"/>
              </a:defRPr>
            </a:lvl8pPr>
            <a:lvl9pPr marL="3657600" algn="l" defTabSz="914400" rtl="0" eaLnBrk="1" latinLnBrk="0" hangingPunct="1">
              <a:defRPr sz="2800" b="1" kern="1200">
                <a:solidFill>
                  <a:schemeClr val="lt1"/>
                </a:solidFill>
                <a:latin typeface="+mn-lt"/>
                <a:ea typeface="+mn-ea"/>
                <a:cs typeface="+mn-cs"/>
              </a:defRPr>
            </a:lvl9pP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delay="0">
                      <p:tgtEl>
                        <p:sldTgt/>
                      </p:tgtEl>
                    </p:cond>
                  </p:endCondLst>
                </p:cTn>
                <p:tgtEl>
                  <p:spTgt spid="7"/>
                </p:tgtEl>
              </p:cMediaNode>
            </p:audio>
          </p:childTnLst>
        </p:cTn>
      </p:par>
    </p:tnLst>
    <p:bldLst>
      <p:bldP spid="23" grpId="0" bldLvl="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Box 3"/>
          <p:cNvSpPr txBox="1"/>
          <p:nvPr/>
        </p:nvSpPr>
        <p:spPr>
          <a:xfrm>
            <a:off x="304165" y="47625"/>
            <a:ext cx="11716385" cy="1383665"/>
          </a:xfrm>
          <a:prstGeom prst="rect">
            <a:avLst/>
          </a:prstGeom>
          <a:solidFill>
            <a:schemeClr val="accent1">
              <a:lumMod val="40000"/>
              <a:lumOff val="60000"/>
            </a:schemeClr>
          </a:solidFill>
          <a:ln>
            <a:solidFill>
              <a:srgbClr val="FF000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2" name="Rectangle 3"/>
          <p:cNvSpPr/>
          <p:nvPr/>
        </p:nvSpPr>
        <p:spPr>
          <a:xfrm>
            <a:off x="243677" y="1577348"/>
            <a:ext cx="11728280" cy="3598545"/>
          </a:xfrm>
          <a:prstGeom prst="rect">
            <a:avLst/>
          </a:prstGeom>
        </p:spPr>
        <p:txBody>
          <a:bodyPr wrap="square">
            <a:sp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dirty="0" err="1">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pic>
        <p:nvPicPr>
          <p:cNvPr id="7" name="726454821866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238865" y="5168265"/>
            <a:ext cx="619125" cy="619125"/>
          </a:xfrm>
          <a:prstGeom prst="rect">
            <a:avLst/>
          </a:prstGeom>
        </p:spPr>
      </p:pic>
      <p:pic>
        <p:nvPicPr>
          <p:cNvPr id="10" name="Picture 19" descr="Tay viÕt "/>
          <p:cNvPicPr>
            <a:picLocks noChangeAspect="1" noChangeArrowheads="1" noCrop="1"/>
          </p:cNvPicPr>
          <p:nvPr/>
        </p:nvPicPr>
        <p:blipFill>
          <a:blip r:embed="rId6"/>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p:nvPr>
            <p:custDataLst>
              <p:tags r:id="rId3"/>
            </p:custDataLst>
          </p:nvPr>
        </p:nvGraphicFramePr>
        <p:xfrm>
          <a:off x="353695" y="3429000"/>
          <a:ext cx="11667490" cy="3487420"/>
        </p:xfrm>
        <a:graphic>
          <a:graphicData uri="http://schemas.openxmlformats.org/drawingml/2006/table">
            <a:tbl>
              <a:tblPr firstRow="1" bandRow="1">
                <a:tableStyleId>{5C22544A-7EE6-4342-B048-85BDC9FD1C3A}</a:tableStyleId>
              </a:tblPr>
              <a:tblGrid>
                <a:gridCol w="5817235">
                  <a:extLst>
                    <a:ext uri="{9D8B030D-6E8A-4147-A177-3AD203B41FA5}">
                      <a16:colId xmlns:a16="http://schemas.microsoft.com/office/drawing/2014/main" val="20000"/>
                    </a:ext>
                  </a:extLst>
                </a:gridCol>
                <a:gridCol w="5850255">
                  <a:extLst>
                    <a:ext uri="{9D8B030D-6E8A-4147-A177-3AD203B41FA5}">
                      <a16:colId xmlns:a16="http://schemas.microsoft.com/office/drawing/2014/main" val="20001"/>
                    </a:ext>
                  </a:extLst>
                </a:gridCol>
              </a:tblGrid>
              <a:tr h="944880">
                <a:tc>
                  <a:txBody>
                    <a:bodyPr/>
                    <a:lstStyle/>
                    <a:p>
                      <a:pPr algn="ctr">
                        <a:buNone/>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Nếu đột nhiên nghe được câu nói </a:t>
                      </a:r>
                      <a:r>
                        <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Giờ này chúng nó vẫn chưa đến à?”</a:t>
                      </a:r>
                      <a:endParaRPr lang="en-US" altLang="en-US" sz="2800" dirty="0" err="1">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buNone/>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Đặt vào trong bối cảnh câu nói</a:t>
                      </a:r>
                    </a:p>
                    <a:p>
                      <a:pPr>
                        <a:buNone/>
                      </a:pPr>
                      <a:r>
                        <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Giờ này chúng nó vẫn chưa đến à?”</a:t>
                      </a:r>
                      <a:endPar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buNone/>
                      </a:pPr>
                      <a:endPar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2176780">
                <a:tc>
                  <a:txBody>
                    <a:bodyPr/>
                    <a:lstStyle/>
                    <a:p>
                      <a:pPr>
                        <a:buNone/>
                      </a:pPr>
                      <a:endParaRPr lang="en-US"/>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a:t>
                      </a:r>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Không hiểu rõ được người nói, người nghe, địa điểm, nội dung,.....câu nói</a:t>
                      </a:r>
                      <a:endParaRPr lang="en-US" sz="2800" b="1">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23" name="Down Arrow 22"/>
          <p:cNvSpPr/>
          <p:nvPr/>
        </p:nvSpPr>
        <p:spPr>
          <a:xfrm>
            <a:off x="3046095" y="4829175"/>
            <a:ext cx="396240" cy="452120"/>
          </a:xfrm>
          <a:prstGeom prst="downArrow">
            <a:avLst>
              <a:gd name="adj1" fmla="val 50000"/>
              <a:gd name="adj2" fmla="val 48114"/>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2800" b="1" kern="1200">
                <a:solidFill>
                  <a:schemeClr val="lt1"/>
                </a:solidFill>
                <a:latin typeface="+mn-lt"/>
                <a:ea typeface="+mn-ea"/>
                <a:cs typeface="+mn-cs"/>
              </a:defRPr>
            </a:lvl1pPr>
            <a:lvl2pPr marL="457200" algn="l" rtl="0" eaLnBrk="0" fontAlgn="base" hangingPunct="0">
              <a:spcBef>
                <a:spcPct val="0"/>
              </a:spcBef>
              <a:spcAft>
                <a:spcPct val="0"/>
              </a:spcAft>
              <a:defRPr sz="2800" b="1" kern="1200">
                <a:solidFill>
                  <a:schemeClr val="lt1"/>
                </a:solidFill>
                <a:latin typeface="+mn-lt"/>
                <a:ea typeface="+mn-ea"/>
                <a:cs typeface="+mn-cs"/>
              </a:defRPr>
            </a:lvl2pPr>
            <a:lvl3pPr marL="914400" algn="l" rtl="0" eaLnBrk="0" fontAlgn="base" hangingPunct="0">
              <a:spcBef>
                <a:spcPct val="0"/>
              </a:spcBef>
              <a:spcAft>
                <a:spcPct val="0"/>
              </a:spcAft>
              <a:defRPr sz="2800" b="1" kern="1200">
                <a:solidFill>
                  <a:schemeClr val="lt1"/>
                </a:solidFill>
                <a:latin typeface="+mn-lt"/>
                <a:ea typeface="+mn-ea"/>
                <a:cs typeface="+mn-cs"/>
              </a:defRPr>
            </a:lvl3pPr>
            <a:lvl4pPr marL="1371600" algn="l" rtl="0" eaLnBrk="0" fontAlgn="base" hangingPunct="0">
              <a:spcBef>
                <a:spcPct val="0"/>
              </a:spcBef>
              <a:spcAft>
                <a:spcPct val="0"/>
              </a:spcAft>
              <a:defRPr sz="2800" b="1" kern="1200">
                <a:solidFill>
                  <a:schemeClr val="lt1"/>
                </a:solidFill>
                <a:latin typeface="+mn-lt"/>
                <a:ea typeface="+mn-ea"/>
                <a:cs typeface="+mn-cs"/>
              </a:defRPr>
            </a:lvl4pPr>
            <a:lvl5pPr marL="1828800" algn="l" rtl="0" eaLnBrk="0" fontAlgn="base" hangingPunct="0">
              <a:spcBef>
                <a:spcPct val="0"/>
              </a:spcBef>
              <a:spcAft>
                <a:spcPct val="0"/>
              </a:spcAft>
              <a:defRPr sz="2800" b="1" kern="1200">
                <a:solidFill>
                  <a:schemeClr val="lt1"/>
                </a:solidFill>
                <a:latin typeface="+mn-lt"/>
                <a:ea typeface="+mn-ea"/>
                <a:cs typeface="+mn-cs"/>
              </a:defRPr>
            </a:lvl5pPr>
            <a:lvl6pPr marL="2286000" algn="l" defTabSz="914400" rtl="0" eaLnBrk="1" latinLnBrk="0" hangingPunct="1">
              <a:defRPr sz="2800" b="1" kern="1200">
                <a:solidFill>
                  <a:schemeClr val="lt1"/>
                </a:solidFill>
                <a:latin typeface="+mn-lt"/>
                <a:ea typeface="+mn-ea"/>
                <a:cs typeface="+mn-cs"/>
              </a:defRPr>
            </a:lvl6pPr>
            <a:lvl7pPr marL="2743200" algn="l" defTabSz="914400" rtl="0" eaLnBrk="1" latinLnBrk="0" hangingPunct="1">
              <a:defRPr sz="2800" b="1" kern="1200">
                <a:solidFill>
                  <a:schemeClr val="lt1"/>
                </a:solidFill>
                <a:latin typeface="+mn-lt"/>
                <a:ea typeface="+mn-ea"/>
                <a:cs typeface="+mn-cs"/>
              </a:defRPr>
            </a:lvl7pPr>
            <a:lvl8pPr marL="3200400" algn="l" defTabSz="914400" rtl="0" eaLnBrk="1" latinLnBrk="0" hangingPunct="1">
              <a:defRPr sz="2800" b="1" kern="1200">
                <a:solidFill>
                  <a:schemeClr val="lt1"/>
                </a:solidFill>
                <a:latin typeface="+mn-lt"/>
                <a:ea typeface="+mn-ea"/>
                <a:cs typeface="+mn-cs"/>
              </a:defRPr>
            </a:lvl8pPr>
            <a:lvl9pPr marL="3657600" algn="l" defTabSz="914400" rtl="0" eaLnBrk="1" latinLnBrk="0" hangingPunct="1">
              <a:defRPr sz="2800" b="1" kern="1200">
                <a:solidFill>
                  <a:schemeClr val="lt1"/>
                </a:solidFill>
                <a:latin typeface="+mn-lt"/>
                <a:ea typeface="+mn-ea"/>
                <a:cs typeface="+mn-cs"/>
              </a:defRPr>
            </a:lvl9pP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delay="0">
                      <p:tgtEl>
                        <p:sldTgt/>
                      </p:tgtEl>
                    </p:cond>
                  </p:endCondLst>
                </p:cTn>
                <p:tgtEl>
                  <p:spTgt spid="7"/>
                </p:tgtEl>
              </p:cMediaNode>
            </p:audio>
          </p:childTnLst>
        </p:cTn>
      </p:par>
    </p:tnLst>
    <p:bldLst>
      <p:bldP spid="23" grpId="0" bldLvl="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264550007858">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288925" y="261620"/>
            <a:ext cx="11499215" cy="636714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Box 3"/>
          <p:cNvSpPr txBox="1"/>
          <p:nvPr/>
        </p:nvSpPr>
        <p:spPr>
          <a:xfrm>
            <a:off x="304165" y="47625"/>
            <a:ext cx="11716385" cy="1383665"/>
          </a:xfrm>
          <a:prstGeom prst="rect">
            <a:avLst/>
          </a:prstGeom>
          <a:solidFill>
            <a:schemeClr val="accent1">
              <a:lumMod val="40000"/>
              <a:lumOff val="60000"/>
            </a:schemeClr>
          </a:solidFill>
          <a:ln>
            <a:solidFill>
              <a:srgbClr val="FF000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2" name="Rectangle 3"/>
          <p:cNvSpPr/>
          <p:nvPr/>
        </p:nvSpPr>
        <p:spPr>
          <a:xfrm>
            <a:off x="243677" y="1577348"/>
            <a:ext cx="11728280" cy="3598545"/>
          </a:xfrm>
          <a:prstGeom prst="rect">
            <a:avLst/>
          </a:prstGeom>
        </p:spPr>
        <p:txBody>
          <a:bodyPr wrap="square">
            <a:sp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dirty="0" err="1">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endParaRPr lang="en-US" sz="2800" b="1" dirty="0">
              <a:solidFill>
                <a:srgbClr val="000099"/>
              </a:solidFill>
              <a:latin typeface="Times New Roman" panose="02020603050405020304" pitchFamily="18" charset="0"/>
              <a:cs typeface="Times New Roman" panose="02020603050405020304" pitchFamily="18" charset="0"/>
            </a:endParaRP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pic>
        <p:nvPicPr>
          <p:cNvPr id="7" name="726454821866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238865" y="5168265"/>
            <a:ext cx="619125" cy="619125"/>
          </a:xfrm>
          <a:prstGeom prst="rect">
            <a:avLst/>
          </a:prstGeom>
        </p:spPr>
      </p:pic>
      <p:pic>
        <p:nvPicPr>
          <p:cNvPr id="10" name="Picture 19" descr="Tay viÕt "/>
          <p:cNvPicPr>
            <a:picLocks noChangeAspect="1" noChangeArrowheads="1" noCrop="1"/>
          </p:cNvPicPr>
          <p:nvPr/>
        </p:nvPicPr>
        <p:blipFill>
          <a:blip r:embed="rId6"/>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p:nvPr>
            <p:custDataLst>
              <p:tags r:id="rId3"/>
            </p:custDataLst>
          </p:nvPr>
        </p:nvGraphicFramePr>
        <p:xfrm>
          <a:off x="353695" y="3429000"/>
          <a:ext cx="11667490" cy="3487420"/>
        </p:xfrm>
        <a:graphic>
          <a:graphicData uri="http://schemas.openxmlformats.org/drawingml/2006/table">
            <a:tbl>
              <a:tblPr firstRow="1" bandRow="1">
                <a:tableStyleId>{5C22544A-7EE6-4342-B048-85BDC9FD1C3A}</a:tableStyleId>
              </a:tblPr>
              <a:tblGrid>
                <a:gridCol w="5817235">
                  <a:extLst>
                    <a:ext uri="{9D8B030D-6E8A-4147-A177-3AD203B41FA5}">
                      <a16:colId xmlns:a16="http://schemas.microsoft.com/office/drawing/2014/main" val="20000"/>
                    </a:ext>
                  </a:extLst>
                </a:gridCol>
                <a:gridCol w="5850255">
                  <a:extLst>
                    <a:ext uri="{9D8B030D-6E8A-4147-A177-3AD203B41FA5}">
                      <a16:colId xmlns:a16="http://schemas.microsoft.com/office/drawing/2014/main" val="20001"/>
                    </a:ext>
                  </a:extLst>
                </a:gridCol>
              </a:tblGrid>
              <a:tr h="944880">
                <a:tc>
                  <a:txBody>
                    <a:bodyPr/>
                    <a:lstStyle/>
                    <a:p>
                      <a:pPr algn="ctr">
                        <a:buNone/>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Nếu đột nhiên nghe được câu nói </a:t>
                      </a:r>
                      <a:r>
                        <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Giờ này chúng nó vẫn chưa đến à?”</a:t>
                      </a:r>
                      <a:endParaRPr lang="en-US" altLang="en-US" sz="2800" dirty="0" err="1">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ctr">
                        <a:buNone/>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Đặt vào trong bối cảnh câu nói</a:t>
                      </a:r>
                    </a:p>
                    <a:p>
                      <a:pPr>
                        <a:buNone/>
                      </a:pPr>
                      <a:r>
                        <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Giờ này chúng nó vẫn chưa đến à?”</a:t>
                      </a:r>
                      <a:endParaRPr lang="en-US" altLang="en-US" sz="28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2176780">
                <a:tc>
                  <a:txBody>
                    <a:bodyPr/>
                    <a:lstStyle/>
                    <a:p>
                      <a:pPr>
                        <a:buNone/>
                      </a:pPr>
                      <a:endParaRPr lang="en-US"/>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a:t>
                      </a:r>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 Không hiểu rõ được người nói, người nghe, địa điểm, nội dung,.....câu nói</a:t>
                      </a:r>
                      <a:endParaRPr lang="en-US" sz="2800" b="1">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en-US"/>
                    </a:p>
                    <a:p>
                      <a:pPr algn="ctr">
                        <a:buNone/>
                      </a:pPr>
                      <a:endParaRPr lang="en-US" sz="2800" b="1">
                        <a:solidFill>
                          <a:srgbClr val="FF0000"/>
                        </a:solidFill>
                        <a:latin typeface="Times New Roman" panose="02020603050405020304" pitchFamily="18" charset="0"/>
                        <a:cs typeface="Times New Roman" panose="02020603050405020304" pitchFamily="18" charset="0"/>
                        <a:sym typeface="+mn-ea"/>
                      </a:endParaRPr>
                    </a:p>
                    <a:p>
                      <a:pPr algn="ctr">
                        <a:buNone/>
                      </a:pPr>
                      <a:r>
                        <a:rPr lang="en-US" sz="2800" b="1">
                          <a:solidFill>
                            <a:srgbClr val="FF0000"/>
                          </a:solidFill>
                          <a:latin typeface="Times New Roman" panose="02020603050405020304" pitchFamily="18" charset="0"/>
                          <a:cs typeface="Times New Roman" panose="02020603050405020304" pitchFamily="18" charset="0"/>
                          <a:sym typeface="+mn-ea"/>
                        </a:rPr>
                        <a:t>Hiểu rõ được người nói, người nghe, địa điểm, nội dung,.....câu nói</a:t>
                      </a:r>
                      <a:endParaRPr lang="en-US" sz="2800"/>
                    </a:p>
                    <a:p>
                      <a:pPr>
                        <a:buNone/>
                      </a:pPr>
                      <a:endParaRPr lang="en-US"/>
                    </a:p>
                  </a:txBody>
                  <a:tcPr/>
                </a:tc>
                <a:extLst>
                  <a:ext uri="{0D108BD9-81ED-4DB2-BD59-A6C34878D82A}">
                    <a16:rowId xmlns:a16="http://schemas.microsoft.com/office/drawing/2014/main" val="10001"/>
                  </a:ext>
                </a:extLst>
              </a:tr>
            </a:tbl>
          </a:graphicData>
        </a:graphic>
      </p:graphicFrame>
      <p:sp>
        <p:nvSpPr>
          <p:cNvPr id="23" name="Down Arrow 22"/>
          <p:cNvSpPr/>
          <p:nvPr/>
        </p:nvSpPr>
        <p:spPr>
          <a:xfrm>
            <a:off x="2945130" y="4377055"/>
            <a:ext cx="396240" cy="452120"/>
          </a:xfrm>
          <a:prstGeom prst="downArrow">
            <a:avLst>
              <a:gd name="adj1" fmla="val 50000"/>
              <a:gd name="adj2" fmla="val 48114"/>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2800" b="1" kern="1200">
                <a:solidFill>
                  <a:schemeClr val="lt1"/>
                </a:solidFill>
                <a:latin typeface="+mn-lt"/>
                <a:ea typeface="+mn-ea"/>
                <a:cs typeface="+mn-cs"/>
              </a:defRPr>
            </a:lvl1pPr>
            <a:lvl2pPr marL="457200" algn="l" rtl="0" eaLnBrk="0" fontAlgn="base" hangingPunct="0">
              <a:spcBef>
                <a:spcPct val="0"/>
              </a:spcBef>
              <a:spcAft>
                <a:spcPct val="0"/>
              </a:spcAft>
              <a:defRPr sz="2800" b="1" kern="1200">
                <a:solidFill>
                  <a:schemeClr val="lt1"/>
                </a:solidFill>
                <a:latin typeface="+mn-lt"/>
                <a:ea typeface="+mn-ea"/>
                <a:cs typeface="+mn-cs"/>
              </a:defRPr>
            </a:lvl2pPr>
            <a:lvl3pPr marL="914400" algn="l" rtl="0" eaLnBrk="0" fontAlgn="base" hangingPunct="0">
              <a:spcBef>
                <a:spcPct val="0"/>
              </a:spcBef>
              <a:spcAft>
                <a:spcPct val="0"/>
              </a:spcAft>
              <a:defRPr sz="2800" b="1" kern="1200">
                <a:solidFill>
                  <a:schemeClr val="lt1"/>
                </a:solidFill>
                <a:latin typeface="+mn-lt"/>
                <a:ea typeface="+mn-ea"/>
                <a:cs typeface="+mn-cs"/>
              </a:defRPr>
            </a:lvl3pPr>
            <a:lvl4pPr marL="1371600" algn="l" rtl="0" eaLnBrk="0" fontAlgn="base" hangingPunct="0">
              <a:spcBef>
                <a:spcPct val="0"/>
              </a:spcBef>
              <a:spcAft>
                <a:spcPct val="0"/>
              </a:spcAft>
              <a:defRPr sz="2800" b="1" kern="1200">
                <a:solidFill>
                  <a:schemeClr val="lt1"/>
                </a:solidFill>
                <a:latin typeface="+mn-lt"/>
                <a:ea typeface="+mn-ea"/>
                <a:cs typeface="+mn-cs"/>
              </a:defRPr>
            </a:lvl4pPr>
            <a:lvl5pPr marL="1828800" algn="l" rtl="0" eaLnBrk="0" fontAlgn="base" hangingPunct="0">
              <a:spcBef>
                <a:spcPct val="0"/>
              </a:spcBef>
              <a:spcAft>
                <a:spcPct val="0"/>
              </a:spcAft>
              <a:defRPr sz="2800" b="1" kern="1200">
                <a:solidFill>
                  <a:schemeClr val="lt1"/>
                </a:solidFill>
                <a:latin typeface="+mn-lt"/>
                <a:ea typeface="+mn-ea"/>
                <a:cs typeface="+mn-cs"/>
              </a:defRPr>
            </a:lvl5pPr>
            <a:lvl6pPr marL="2286000" algn="l" defTabSz="914400" rtl="0" eaLnBrk="1" latinLnBrk="0" hangingPunct="1">
              <a:defRPr sz="2800" b="1" kern="1200">
                <a:solidFill>
                  <a:schemeClr val="lt1"/>
                </a:solidFill>
                <a:latin typeface="+mn-lt"/>
                <a:ea typeface="+mn-ea"/>
                <a:cs typeface="+mn-cs"/>
              </a:defRPr>
            </a:lvl6pPr>
            <a:lvl7pPr marL="2743200" algn="l" defTabSz="914400" rtl="0" eaLnBrk="1" latinLnBrk="0" hangingPunct="1">
              <a:defRPr sz="2800" b="1" kern="1200">
                <a:solidFill>
                  <a:schemeClr val="lt1"/>
                </a:solidFill>
                <a:latin typeface="+mn-lt"/>
                <a:ea typeface="+mn-ea"/>
                <a:cs typeface="+mn-cs"/>
              </a:defRPr>
            </a:lvl7pPr>
            <a:lvl8pPr marL="3200400" algn="l" defTabSz="914400" rtl="0" eaLnBrk="1" latinLnBrk="0" hangingPunct="1">
              <a:defRPr sz="2800" b="1" kern="1200">
                <a:solidFill>
                  <a:schemeClr val="lt1"/>
                </a:solidFill>
                <a:latin typeface="+mn-lt"/>
                <a:ea typeface="+mn-ea"/>
                <a:cs typeface="+mn-cs"/>
              </a:defRPr>
            </a:lvl8pPr>
            <a:lvl9pPr marL="3657600" algn="l" defTabSz="914400" rtl="0" eaLnBrk="1" latinLnBrk="0" hangingPunct="1">
              <a:defRPr sz="2800" b="1" kern="1200">
                <a:solidFill>
                  <a:schemeClr val="lt1"/>
                </a:solidFill>
                <a:latin typeface="+mn-lt"/>
                <a:ea typeface="+mn-ea"/>
                <a:cs typeface="+mn-cs"/>
              </a:defRPr>
            </a:lvl9pPr>
          </a:lstStyle>
          <a:p>
            <a:pPr algn="ctr">
              <a:defRPr/>
            </a:pPr>
            <a:endParaRPr lang="en-US"/>
          </a:p>
        </p:txBody>
      </p:sp>
      <p:sp>
        <p:nvSpPr>
          <p:cNvPr id="8" name="Down Arrow 7"/>
          <p:cNvSpPr/>
          <p:nvPr/>
        </p:nvSpPr>
        <p:spPr>
          <a:xfrm>
            <a:off x="8837930" y="4377055"/>
            <a:ext cx="396240" cy="452120"/>
          </a:xfrm>
          <a:prstGeom prst="downArrow">
            <a:avLst>
              <a:gd name="adj1" fmla="val 50000"/>
              <a:gd name="adj2" fmla="val 48114"/>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2800" b="1" kern="1200">
                <a:solidFill>
                  <a:schemeClr val="lt1"/>
                </a:solidFill>
                <a:latin typeface="+mn-lt"/>
                <a:ea typeface="+mn-ea"/>
                <a:cs typeface="+mn-cs"/>
              </a:defRPr>
            </a:lvl1pPr>
            <a:lvl2pPr marL="457200" algn="l" rtl="0" eaLnBrk="0" fontAlgn="base" hangingPunct="0">
              <a:spcBef>
                <a:spcPct val="0"/>
              </a:spcBef>
              <a:spcAft>
                <a:spcPct val="0"/>
              </a:spcAft>
              <a:defRPr sz="2800" b="1" kern="1200">
                <a:solidFill>
                  <a:schemeClr val="lt1"/>
                </a:solidFill>
                <a:latin typeface="+mn-lt"/>
                <a:ea typeface="+mn-ea"/>
                <a:cs typeface="+mn-cs"/>
              </a:defRPr>
            </a:lvl2pPr>
            <a:lvl3pPr marL="914400" algn="l" rtl="0" eaLnBrk="0" fontAlgn="base" hangingPunct="0">
              <a:spcBef>
                <a:spcPct val="0"/>
              </a:spcBef>
              <a:spcAft>
                <a:spcPct val="0"/>
              </a:spcAft>
              <a:defRPr sz="2800" b="1" kern="1200">
                <a:solidFill>
                  <a:schemeClr val="lt1"/>
                </a:solidFill>
                <a:latin typeface="+mn-lt"/>
                <a:ea typeface="+mn-ea"/>
                <a:cs typeface="+mn-cs"/>
              </a:defRPr>
            </a:lvl3pPr>
            <a:lvl4pPr marL="1371600" algn="l" rtl="0" eaLnBrk="0" fontAlgn="base" hangingPunct="0">
              <a:spcBef>
                <a:spcPct val="0"/>
              </a:spcBef>
              <a:spcAft>
                <a:spcPct val="0"/>
              </a:spcAft>
              <a:defRPr sz="2800" b="1" kern="1200">
                <a:solidFill>
                  <a:schemeClr val="lt1"/>
                </a:solidFill>
                <a:latin typeface="+mn-lt"/>
                <a:ea typeface="+mn-ea"/>
                <a:cs typeface="+mn-cs"/>
              </a:defRPr>
            </a:lvl4pPr>
            <a:lvl5pPr marL="1828800" algn="l" rtl="0" eaLnBrk="0" fontAlgn="base" hangingPunct="0">
              <a:spcBef>
                <a:spcPct val="0"/>
              </a:spcBef>
              <a:spcAft>
                <a:spcPct val="0"/>
              </a:spcAft>
              <a:defRPr sz="2800" b="1" kern="1200">
                <a:solidFill>
                  <a:schemeClr val="lt1"/>
                </a:solidFill>
                <a:latin typeface="+mn-lt"/>
                <a:ea typeface="+mn-ea"/>
                <a:cs typeface="+mn-cs"/>
              </a:defRPr>
            </a:lvl5pPr>
            <a:lvl6pPr marL="2286000" algn="l" defTabSz="914400" rtl="0" eaLnBrk="1" latinLnBrk="0" hangingPunct="1">
              <a:defRPr sz="2800" b="1" kern="1200">
                <a:solidFill>
                  <a:schemeClr val="lt1"/>
                </a:solidFill>
                <a:latin typeface="+mn-lt"/>
                <a:ea typeface="+mn-ea"/>
                <a:cs typeface="+mn-cs"/>
              </a:defRPr>
            </a:lvl6pPr>
            <a:lvl7pPr marL="2743200" algn="l" defTabSz="914400" rtl="0" eaLnBrk="1" latinLnBrk="0" hangingPunct="1">
              <a:defRPr sz="2800" b="1" kern="1200">
                <a:solidFill>
                  <a:schemeClr val="lt1"/>
                </a:solidFill>
                <a:latin typeface="+mn-lt"/>
                <a:ea typeface="+mn-ea"/>
                <a:cs typeface="+mn-cs"/>
              </a:defRPr>
            </a:lvl7pPr>
            <a:lvl8pPr marL="3200400" algn="l" defTabSz="914400" rtl="0" eaLnBrk="1" latinLnBrk="0" hangingPunct="1">
              <a:defRPr sz="2800" b="1" kern="1200">
                <a:solidFill>
                  <a:schemeClr val="lt1"/>
                </a:solidFill>
                <a:latin typeface="+mn-lt"/>
                <a:ea typeface="+mn-ea"/>
                <a:cs typeface="+mn-cs"/>
              </a:defRPr>
            </a:lvl8pPr>
            <a:lvl9pPr marL="3657600" algn="l" defTabSz="914400" rtl="0" eaLnBrk="1" latinLnBrk="0" hangingPunct="1">
              <a:defRPr sz="2800" b="1" kern="1200">
                <a:solidFill>
                  <a:schemeClr val="lt1"/>
                </a:solidFill>
                <a:latin typeface="+mn-lt"/>
                <a:ea typeface="+mn-ea"/>
                <a:cs typeface="+mn-cs"/>
              </a:defRPr>
            </a:lvl9pP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7"/>
                </p:tgtEl>
              </p:cMediaNode>
            </p:audio>
          </p:childTnLst>
        </p:cTn>
      </p:par>
    </p:tnLst>
    <p:bldLst>
      <p:bldP spid="23" grpId="0" bldLvl="0" animBg="1"/>
      <p:bldP spid="23" grpId="1" animBg="1"/>
      <p:bldP spid="8" grpId="0" bldLvl="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01295" y="1555750"/>
            <a:ext cx="11818620" cy="2245360"/>
          </a:xfrm>
          <a:prstGeom prst="rect">
            <a:avLst/>
          </a:prstGeom>
        </p:spPr>
        <p:txBody>
          <a:bodyPr wrap="square">
            <a:spAutoFit/>
          </a:bodyPr>
          <a:lstStyle/>
          <a:p>
            <a:pPr algn="just"/>
            <a:r>
              <a:rPr lang="en-US" sz="2800" b="1" dirty="0">
                <a:solidFill>
                  <a:srgbClr val="000099"/>
                </a:solidFill>
                <a:effectLst/>
                <a:latin typeface="Times New Roman" panose="02020603050405020304" pitchFamily="18" charset="0"/>
                <a:cs typeface="Times New Roman" panose="02020603050405020304" pitchFamily="18" charset="0"/>
                <a:sym typeface="+mn-ea"/>
              </a:rPr>
              <a:t>A. N</a:t>
            </a:r>
            <a:r>
              <a:rPr lang="en-US" sz="2400" b="1" dirty="0">
                <a:solidFill>
                  <a:srgbClr val="000099"/>
                </a:solidFill>
                <a:effectLst/>
                <a:latin typeface="Times New Roman" panose="02020603050405020304" pitchFamily="18" charset="0"/>
                <a:cs typeface="Times New Roman" panose="02020603050405020304" pitchFamily="18" charset="0"/>
                <a:sym typeface="+mn-ea"/>
              </a:rPr>
              <a:t>GỮ CẢNH VÀ NGHĨA CỦA TỪ NGỮ TRONG NGỮ CẢNH</a:t>
            </a: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cs typeface="Times New Roman" panose="02020603050405020304" pitchFamily="18" charset="0"/>
            </a:endParaRPr>
          </a:p>
          <a:p>
            <a:pPr algn="just"/>
            <a:r>
              <a:rPr lang="en-US" altLang="vi-VN" sz="2800" b="1" dirty="0">
                <a:solidFill>
                  <a:srgbClr val="000099"/>
                </a:solidFill>
                <a:latin typeface="Times New Roman" panose="02020603050405020304" pitchFamily="18" charset="0"/>
                <a:cs typeface="Times New Roman" panose="02020603050405020304" pitchFamily="18" charset="0"/>
                <a:sym typeface="+mn-ea"/>
              </a:rPr>
              <a:t> 1. Ngữ cảnh:</a:t>
            </a:r>
          </a:p>
          <a:p>
            <a:pPr algn="just"/>
            <a:r>
              <a:rPr lang="en-US" altLang="vi-VN" sz="2800" b="1" dirty="0">
                <a:solidFill>
                  <a:srgbClr val="FF0000"/>
                </a:solidFill>
                <a:latin typeface="Times New Roman" panose="02020603050405020304" pitchFamily="18" charset="0"/>
                <a:cs typeface="Times New Roman" panose="02020603050405020304" pitchFamily="18" charset="0"/>
                <a:sym typeface="+mn-ea"/>
              </a:rPr>
              <a:t>    </a:t>
            </a:r>
            <a:r>
              <a:rPr lang="vi-VN" sz="2800" b="1" dirty="0">
                <a:solidFill>
                  <a:srgbClr val="FF0000"/>
                </a:solidFill>
                <a:latin typeface="Times New Roman" panose="02020603050405020304" pitchFamily="18" charset="0"/>
                <a:cs typeface="Times New Roman" panose="02020603050405020304" pitchFamily="18" charset="0"/>
                <a:sym typeface="+mn-ea"/>
              </a:rPr>
              <a:t>Ngữ cảnh</a:t>
            </a:r>
            <a:r>
              <a:rPr lang="vi-VN" sz="2800" dirty="0">
                <a:solidFill>
                  <a:srgbClr val="000099"/>
                </a:solidFill>
                <a:latin typeface="Times New Roman" panose="02020603050405020304" pitchFamily="18" charset="0"/>
                <a:cs typeface="Times New Roman" panose="02020603050405020304" pitchFamily="18" charset="0"/>
                <a:sym typeface="+mn-ea"/>
              </a:rPr>
              <a:t> là </a:t>
            </a:r>
            <a:r>
              <a:rPr lang="vi-VN" sz="2800" b="1" dirty="0">
                <a:solidFill>
                  <a:srgbClr val="000099"/>
                </a:solidFill>
                <a:latin typeface="Times New Roman" panose="02020603050405020304" pitchFamily="18" charset="0"/>
                <a:cs typeface="Times New Roman" panose="02020603050405020304" pitchFamily="18" charset="0"/>
                <a:sym typeface="+mn-ea"/>
              </a:rPr>
              <a:t>bối cảnh ngôn ngữ</a:t>
            </a:r>
            <a:r>
              <a:rPr lang="vi-VN" sz="2800" dirty="0">
                <a:solidFill>
                  <a:srgbClr val="000099"/>
                </a:solidFill>
                <a:latin typeface="Times New Roman" panose="02020603050405020304" pitchFamily="18" charset="0"/>
                <a:cs typeface="Times New Roman" panose="02020603050405020304" pitchFamily="18" charset="0"/>
                <a:sym typeface="+mn-ea"/>
              </a:rPr>
              <a:t> trong đó </a:t>
            </a:r>
            <a:r>
              <a:rPr lang="vi-VN" sz="2800" b="1" dirty="0">
                <a:solidFill>
                  <a:srgbClr val="000099"/>
                </a:solidFill>
                <a:latin typeface="Times New Roman" panose="02020603050405020304" pitchFamily="18" charset="0"/>
                <a:cs typeface="Times New Roman" panose="02020603050405020304" pitchFamily="18" charset="0"/>
                <a:sym typeface="+mn-ea"/>
              </a:rPr>
              <a:t>một đơn vị ngôn ngữ </a:t>
            </a:r>
            <a:r>
              <a:rPr lang="vi-VN" sz="2800" dirty="0">
                <a:solidFill>
                  <a:srgbClr val="000099"/>
                </a:solidFill>
                <a:latin typeface="Times New Roman" panose="02020603050405020304" pitchFamily="18" charset="0"/>
                <a:cs typeface="Times New Roman" panose="02020603050405020304" pitchFamily="18" charset="0"/>
                <a:sym typeface="+mn-ea"/>
              </a:rPr>
              <a:t>được sử dụng.</a:t>
            </a:r>
            <a:endParaRPr lang="vi-VN" sz="2800" dirty="0">
              <a:solidFill>
                <a:srgbClr val="000099"/>
              </a:solidFill>
              <a:latin typeface="+mj-lt"/>
              <a:sym typeface="+mn-ea"/>
            </a:endParaRPr>
          </a:p>
          <a:p>
            <a:pPr algn="just"/>
            <a:r>
              <a:rPr lang="vi-VN" sz="2800" dirty="0">
                <a:solidFill>
                  <a:srgbClr val="FF0000"/>
                </a:solidFill>
                <a:latin typeface="+mj-lt"/>
                <a:sym typeface="+mn-ea"/>
              </a:rPr>
              <a:t> </a:t>
            </a:r>
            <a:r>
              <a:rPr lang="vi-VN" sz="2800" b="1" dirty="0">
                <a:solidFill>
                  <a:srgbClr val="FF0000"/>
                </a:solidFill>
                <a:latin typeface="Times New Roman" panose="02020603050405020304" pitchFamily="18" charset="0"/>
                <a:cs typeface="Times New Roman" panose="02020603050405020304" pitchFamily="18" charset="0"/>
                <a:sym typeface="+mn-ea"/>
              </a:rPr>
              <a:t>Đó có thể là</a:t>
            </a:r>
            <a:r>
              <a:rPr lang="en-US" sz="2800" b="1" dirty="0">
                <a:solidFill>
                  <a:srgbClr val="FF0000"/>
                </a:solidFill>
                <a:latin typeface="Times New Roman" panose="02020603050405020304" pitchFamily="18" charset="0"/>
                <a:cs typeface="Times New Roman" panose="02020603050405020304" pitchFamily="18" charset="0"/>
                <a:sym typeface="+mn-ea"/>
              </a:rPr>
              <a:t>:</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2477135" y="3396615"/>
            <a:ext cx="9377045" cy="1383665"/>
          </a:xfrm>
          <a:prstGeom prst="rect">
            <a:avLst/>
          </a:prstGeom>
          <a:solidFill>
            <a:schemeClr val="accent2">
              <a:lumMod val="20000"/>
              <a:lumOff val="80000"/>
            </a:schemeClr>
          </a:solidFill>
          <a:ln>
            <a:solidFill>
              <a:srgbClr val="FF0000"/>
            </a:solidFill>
          </a:ln>
        </p:spPr>
        <p:txBody>
          <a:bodyPr wrap="square" rtlCol="0" anchor="t">
            <a:spAutoFit/>
          </a:bodyPr>
          <a:lstStyle/>
          <a:p>
            <a:pPr algn="just"/>
            <a:r>
              <a:rPr lang="en-US" altLang="vi-VN" sz="2800" b="1" kern="0" dirty="0">
                <a:solidFill>
                  <a:srgbClr val="FF0066"/>
                </a:solidFill>
                <a:latin typeface="+mj-lt"/>
                <a:sym typeface="+mn-ea"/>
              </a:rPr>
              <a:t>    </a:t>
            </a:r>
            <a:r>
              <a:rPr lang="en-US" altLang="vi-VN" sz="2800" b="1" kern="0" dirty="0">
                <a:solidFill>
                  <a:srgbClr val="FF0066"/>
                </a:solidFill>
                <a:latin typeface="Times New Roman" panose="02020603050405020304" pitchFamily="18" charset="0"/>
                <a:cs typeface="Times New Roman" panose="02020603050405020304" pitchFamily="18" charset="0"/>
                <a:sym typeface="+mn-ea"/>
              </a:rPr>
              <a:t>+ </a:t>
            </a:r>
            <a:r>
              <a:rPr lang="vi-VN" sz="2800" b="1" kern="0" dirty="0">
                <a:solidFill>
                  <a:srgbClr val="FF0066"/>
                </a:solidFill>
                <a:latin typeface="Times New Roman" panose="02020603050405020304" pitchFamily="18" charset="0"/>
                <a:cs typeface="Times New Roman" panose="02020603050405020304" pitchFamily="18" charset="0"/>
                <a:sym typeface="+mn-ea"/>
              </a:rPr>
              <a:t>Bối cảnh trong văn bản</a:t>
            </a:r>
            <a:r>
              <a:rPr lang="vi-VN" sz="2800" kern="0" dirty="0">
                <a:solidFill>
                  <a:srgbClr val="000099"/>
                </a:solidFill>
                <a:latin typeface="Times New Roman" panose="02020603050405020304" pitchFamily="18" charset="0"/>
                <a:cs typeface="Times New Roman" panose="02020603050405020304" pitchFamily="18" charset="0"/>
                <a:sym typeface="+mn-ea"/>
              </a:rPr>
              <a:t>, gồm </a:t>
            </a:r>
            <a:r>
              <a:rPr lang="vi-VN" sz="2800" b="1" kern="0" dirty="0">
                <a:solidFill>
                  <a:srgbClr val="000099"/>
                </a:solidFill>
                <a:latin typeface="Times New Roman" panose="02020603050405020304" pitchFamily="18" charset="0"/>
                <a:cs typeface="Times New Roman" panose="02020603050405020304" pitchFamily="18" charset="0"/>
                <a:sym typeface="+mn-ea"/>
              </a:rPr>
              <a:t>những đơn vị ngôn ngữ (từ, cụm từ, câu)</a:t>
            </a:r>
            <a:r>
              <a:rPr lang="vi-VN" sz="2800" kern="0" dirty="0">
                <a:solidFill>
                  <a:srgbClr val="000099"/>
                </a:solidFill>
                <a:latin typeface="Times New Roman" panose="02020603050405020304" pitchFamily="18" charset="0"/>
                <a:cs typeface="Times New Roman" panose="02020603050405020304" pitchFamily="18" charset="0"/>
                <a:sym typeface="+mn-ea"/>
              </a:rPr>
              <a:t> đ</a:t>
            </a:r>
            <a:r>
              <a:rPr lang="en-US" sz="2800" kern="0" dirty="0">
                <a:solidFill>
                  <a:srgbClr val="000099"/>
                </a:solidFill>
                <a:latin typeface="Times New Roman" panose="02020603050405020304" pitchFamily="18" charset="0"/>
                <a:cs typeface="Times New Roman" panose="02020603050405020304" pitchFamily="18" charset="0"/>
                <a:sym typeface="+mn-ea"/>
              </a:rPr>
              <a:t>ứ</a:t>
            </a:r>
            <a:r>
              <a:rPr lang="vi-VN" sz="2800" kern="0" dirty="0">
                <a:solidFill>
                  <a:srgbClr val="000099"/>
                </a:solidFill>
                <a:latin typeface="Times New Roman" panose="02020603050405020304" pitchFamily="18" charset="0"/>
                <a:cs typeface="Times New Roman" panose="02020603050405020304" pitchFamily="18" charset="0"/>
                <a:sym typeface="+mn-ea"/>
              </a:rPr>
              <a:t>ng </a:t>
            </a:r>
            <a:r>
              <a:rPr lang="vi-VN" sz="2800" b="1" u="sng" kern="0" dirty="0">
                <a:solidFill>
                  <a:srgbClr val="000099"/>
                </a:solidFill>
                <a:latin typeface="Times New Roman" panose="02020603050405020304" pitchFamily="18" charset="0"/>
                <a:cs typeface="Times New Roman" panose="02020603050405020304" pitchFamily="18" charset="0"/>
                <a:sym typeface="+mn-ea"/>
              </a:rPr>
              <a:t>trước</a:t>
            </a:r>
            <a:r>
              <a:rPr lang="vi-VN" sz="2800" b="1" kern="0" dirty="0">
                <a:solidFill>
                  <a:srgbClr val="000099"/>
                </a:solidFill>
                <a:latin typeface="Times New Roman" panose="02020603050405020304" pitchFamily="18" charset="0"/>
                <a:cs typeface="Times New Roman" panose="02020603050405020304" pitchFamily="18" charset="0"/>
                <a:sym typeface="+mn-ea"/>
              </a:rPr>
              <a:t> </a:t>
            </a:r>
            <a:r>
              <a:rPr lang="vi-VN" sz="2800" kern="0" dirty="0">
                <a:solidFill>
                  <a:srgbClr val="000099"/>
                </a:solidFill>
                <a:latin typeface="Times New Roman" panose="02020603050405020304" pitchFamily="18" charset="0"/>
                <a:cs typeface="Times New Roman" panose="02020603050405020304" pitchFamily="18" charset="0"/>
                <a:sym typeface="+mn-ea"/>
              </a:rPr>
              <a:t>và </a:t>
            </a:r>
            <a:r>
              <a:rPr lang="vi-VN" sz="2800" b="1" u="sng" kern="0" dirty="0">
                <a:solidFill>
                  <a:srgbClr val="000099"/>
                </a:solidFill>
                <a:latin typeface="Times New Roman" panose="02020603050405020304" pitchFamily="18" charset="0"/>
                <a:cs typeface="Times New Roman" panose="02020603050405020304" pitchFamily="18" charset="0"/>
                <a:sym typeface="+mn-ea"/>
              </a:rPr>
              <a:t>sau</a:t>
            </a:r>
            <a:r>
              <a:rPr lang="vi-VN" sz="2800" b="1" kern="0" dirty="0">
                <a:solidFill>
                  <a:srgbClr val="000099"/>
                </a:solidFill>
                <a:latin typeface="Times New Roman" panose="02020603050405020304" pitchFamily="18" charset="0"/>
                <a:cs typeface="Times New Roman" panose="02020603050405020304" pitchFamily="18" charset="0"/>
                <a:sym typeface="+mn-ea"/>
              </a:rPr>
              <a:t> một đơn </a:t>
            </a:r>
            <a:r>
              <a:rPr lang="en-US" altLang="vi-VN" sz="2800" b="1" kern="0" dirty="0">
                <a:solidFill>
                  <a:srgbClr val="000099"/>
                </a:solidFill>
                <a:latin typeface="Times New Roman" panose="02020603050405020304" pitchFamily="18" charset="0"/>
                <a:cs typeface="Times New Roman" panose="02020603050405020304" pitchFamily="18" charset="0"/>
                <a:sym typeface="+mn-ea"/>
              </a:rPr>
              <a:t>v</a:t>
            </a:r>
            <a:r>
              <a:rPr lang="vi-VN" sz="2800" b="1" kern="0" dirty="0">
                <a:solidFill>
                  <a:srgbClr val="000099"/>
                </a:solidFill>
                <a:latin typeface="Times New Roman" panose="02020603050405020304" pitchFamily="18" charset="0"/>
                <a:cs typeface="Times New Roman" panose="02020603050405020304" pitchFamily="18" charset="0"/>
                <a:sym typeface="+mn-ea"/>
              </a:rPr>
              <a:t>ị ngôn</a:t>
            </a:r>
            <a:r>
              <a:rPr lang="en-US" altLang="vi-VN" sz="2800" b="1" kern="0" dirty="0">
                <a:solidFill>
                  <a:srgbClr val="000099"/>
                </a:solidFill>
                <a:latin typeface="Times New Roman" panose="02020603050405020304" pitchFamily="18" charset="0"/>
                <a:cs typeface="Times New Roman" panose="02020603050405020304" pitchFamily="18" charset="0"/>
                <a:sym typeface="+mn-ea"/>
              </a:rPr>
              <a:t> </a:t>
            </a:r>
            <a:r>
              <a:rPr lang="vi-VN" sz="2800" b="1" kern="0" dirty="0">
                <a:solidFill>
                  <a:srgbClr val="000099"/>
                </a:solidFill>
                <a:latin typeface="Times New Roman" panose="02020603050405020304" pitchFamily="18" charset="0"/>
                <a:cs typeface="Times New Roman" panose="02020603050405020304" pitchFamily="18" charset="0"/>
                <a:sym typeface="+mn-ea"/>
              </a:rPr>
              <a:t>ngữ</a:t>
            </a:r>
            <a:r>
              <a:rPr lang="vi-VN" sz="2800" kern="0" dirty="0">
                <a:solidFill>
                  <a:srgbClr val="000099"/>
                </a:solidFill>
                <a:latin typeface="Times New Roman" panose="02020603050405020304" pitchFamily="18" charset="0"/>
                <a:cs typeface="Times New Roman" panose="02020603050405020304" pitchFamily="18" charset="0"/>
                <a:sym typeface="+mn-ea"/>
              </a:rPr>
              <a:t> </a:t>
            </a:r>
            <a:r>
              <a:rPr lang="en-US" altLang="vi-VN" sz="2800" kern="0" dirty="0">
                <a:solidFill>
                  <a:srgbClr val="000099"/>
                </a:solidFill>
                <a:latin typeface="Times New Roman" panose="02020603050405020304" pitchFamily="18" charset="0"/>
                <a:cs typeface="Times New Roman" panose="02020603050405020304" pitchFamily="18" charset="0"/>
                <a:sym typeface="+mn-ea"/>
              </a:rPr>
              <a:t> </a:t>
            </a:r>
            <a:r>
              <a:rPr lang="vi-VN" sz="2800" kern="0" dirty="0">
                <a:solidFill>
                  <a:srgbClr val="000099"/>
                </a:solidFill>
                <a:latin typeface="Times New Roman" panose="02020603050405020304" pitchFamily="18" charset="0"/>
                <a:cs typeface="Times New Roman" panose="02020603050405020304" pitchFamily="18" charset="0"/>
                <a:sym typeface="+mn-ea"/>
              </a:rPr>
              <a:t>(còn gọi là</a:t>
            </a:r>
            <a:r>
              <a:rPr lang="vi-VN" sz="2800" b="1" kern="0" dirty="0">
                <a:solidFill>
                  <a:srgbClr val="000099"/>
                </a:solidFill>
                <a:latin typeface="Times New Roman" panose="02020603050405020304" pitchFamily="18" charset="0"/>
                <a:cs typeface="Times New Roman" panose="02020603050405020304" pitchFamily="18" charset="0"/>
                <a:sym typeface="+mn-ea"/>
              </a:rPr>
              <a:t> văn cảnh</a:t>
            </a:r>
            <a:r>
              <a:rPr lang="vi-VN" sz="2800" kern="0" dirty="0">
                <a:solidFill>
                  <a:srgbClr val="000099"/>
                </a:solidFill>
                <a:latin typeface="Times New Roman" panose="02020603050405020304" pitchFamily="18" charset="0"/>
                <a:cs typeface="Times New Roman" panose="02020603050405020304" pitchFamily="18" charset="0"/>
                <a:sym typeface="+mn-ea"/>
              </a:rPr>
              <a:t>)</a:t>
            </a:r>
          </a:p>
        </p:txBody>
      </p:sp>
      <p:sp>
        <p:nvSpPr>
          <p:cNvPr id="6" name="Text Box 5"/>
          <p:cNvSpPr txBox="1"/>
          <p:nvPr/>
        </p:nvSpPr>
        <p:spPr>
          <a:xfrm>
            <a:off x="2477135" y="4998720"/>
            <a:ext cx="9372600" cy="1383665"/>
          </a:xfrm>
          <a:prstGeom prst="rect">
            <a:avLst/>
          </a:prstGeom>
          <a:solidFill>
            <a:schemeClr val="accent2">
              <a:lumMod val="20000"/>
              <a:lumOff val="80000"/>
            </a:schemeClr>
          </a:solidFill>
          <a:ln>
            <a:solidFill>
              <a:srgbClr val="FF0000"/>
            </a:solidFill>
          </a:ln>
        </p:spPr>
        <p:txBody>
          <a:bodyPr wrap="square" rtlCol="0" anchor="t">
            <a:spAutoFit/>
          </a:bodyPr>
          <a:lstStyle/>
          <a:p>
            <a:pPr algn="just"/>
            <a:r>
              <a:rPr lang="en-US" altLang="vi-VN" sz="2800" b="1" kern="0" dirty="0">
                <a:solidFill>
                  <a:srgbClr val="FF0066"/>
                </a:solidFill>
                <a:latin typeface="+mj-lt"/>
                <a:sym typeface="+mn-ea"/>
              </a:rPr>
              <a:t>      </a:t>
            </a:r>
            <a:r>
              <a:rPr lang="en-US" altLang="vi-VN" sz="2800" b="1" kern="0" dirty="0">
                <a:solidFill>
                  <a:srgbClr val="FF0066"/>
                </a:solidFill>
                <a:latin typeface="Times New Roman" panose="02020603050405020304" pitchFamily="18" charset="0"/>
                <a:cs typeface="Times New Roman" panose="02020603050405020304" pitchFamily="18" charset="0"/>
                <a:sym typeface="+mn-ea"/>
              </a:rPr>
              <a:t>+ B</a:t>
            </a:r>
            <a:r>
              <a:rPr lang="vi-VN" sz="2800" b="1" kern="0" dirty="0">
                <a:solidFill>
                  <a:srgbClr val="FF0066"/>
                </a:solidFill>
                <a:latin typeface="Times New Roman" panose="02020603050405020304" pitchFamily="18" charset="0"/>
                <a:cs typeface="Times New Roman" panose="02020603050405020304" pitchFamily="18" charset="0"/>
                <a:sym typeface="+mn-ea"/>
              </a:rPr>
              <a:t>ối cảnh ngoài văn bản</a:t>
            </a:r>
            <a:r>
              <a:rPr lang="vi-VN" sz="2800" kern="0" dirty="0">
                <a:solidFill>
                  <a:srgbClr val="000099"/>
                </a:solidFill>
                <a:latin typeface="Times New Roman" panose="02020603050405020304" pitchFamily="18" charset="0"/>
                <a:cs typeface="Times New Roman" panose="02020603050405020304" pitchFamily="18" charset="0"/>
                <a:sym typeface="+mn-ea"/>
              </a:rPr>
              <a:t>, gồm </a:t>
            </a:r>
            <a:r>
              <a:rPr lang="vi-VN" sz="2800" b="1" kern="0" dirty="0">
                <a:solidFill>
                  <a:srgbClr val="000099"/>
                </a:solidFill>
                <a:latin typeface="Times New Roman" panose="02020603050405020304" pitchFamily="18" charset="0"/>
                <a:cs typeface="Times New Roman" panose="02020603050405020304" pitchFamily="18" charset="0"/>
                <a:sym typeface="+mn-ea"/>
              </a:rPr>
              <a:t>người nói, người nghe, địa </a:t>
            </a:r>
            <a:r>
              <a:rPr lang="en-US" altLang="vi-VN" sz="2800" b="1" kern="0" dirty="0">
                <a:solidFill>
                  <a:srgbClr val="000099"/>
                </a:solidFill>
                <a:latin typeface="Times New Roman" panose="02020603050405020304" pitchFamily="18" charset="0"/>
                <a:cs typeface="Times New Roman" panose="02020603050405020304" pitchFamily="18" charset="0"/>
                <a:sym typeface="+mn-ea"/>
              </a:rPr>
              <a:t> </a:t>
            </a:r>
            <a:r>
              <a:rPr lang="vi-VN" sz="2800" b="1" kern="0" dirty="0">
                <a:solidFill>
                  <a:srgbClr val="000099"/>
                </a:solidFill>
                <a:latin typeface="Times New Roman" panose="02020603050405020304" pitchFamily="18" charset="0"/>
                <a:cs typeface="Times New Roman" panose="02020603050405020304" pitchFamily="18" charset="0"/>
                <a:sym typeface="+mn-ea"/>
              </a:rPr>
              <a:t>điểm, thời gian, </a:t>
            </a:r>
            <a:r>
              <a:rPr lang="vi-VN" sz="2800" kern="0" dirty="0">
                <a:solidFill>
                  <a:srgbClr val="000099"/>
                </a:solidFill>
                <a:latin typeface="Times New Roman" panose="02020603050405020304" pitchFamily="18" charset="0"/>
                <a:cs typeface="Times New Roman" panose="02020603050405020304" pitchFamily="18" charset="0"/>
                <a:sym typeface="+mn-ea"/>
              </a:rPr>
              <a:t>... </a:t>
            </a:r>
            <a:r>
              <a:rPr lang="en-US" sz="2800" kern="0" dirty="0">
                <a:solidFill>
                  <a:srgbClr val="000099"/>
                </a:solidFill>
                <a:latin typeface="Times New Roman" panose="02020603050405020304" pitchFamily="18" charset="0"/>
                <a:cs typeface="Times New Roman" panose="02020603050405020304" pitchFamily="18" charset="0"/>
                <a:sym typeface="+mn-ea"/>
              </a:rPr>
              <a:t>m</a:t>
            </a:r>
            <a:r>
              <a:rPr lang="vi-VN" sz="2800" kern="0" dirty="0">
                <a:solidFill>
                  <a:srgbClr val="000099"/>
                </a:solidFill>
                <a:latin typeface="Times New Roman" panose="02020603050405020304" pitchFamily="18" charset="0"/>
                <a:cs typeface="Times New Roman" panose="02020603050405020304" pitchFamily="18" charset="0"/>
                <a:sym typeface="+mn-ea"/>
              </a:rPr>
              <a:t>à </a:t>
            </a:r>
            <a:r>
              <a:rPr lang="vi-VN" sz="2800" b="1" kern="0" dirty="0">
                <a:solidFill>
                  <a:srgbClr val="000099"/>
                </a:solidFill>
                <a:latin typeface="Times New Roman" panose="02020603050405020304" pitchFamily="18" charset="0"/>
                <a:cs typeface="Times New Roman" panose="02020603050405020304" pitchFamily="18" charset="0"/>
                <a:sym typeface="+mn-ea"/>
              </a:rPr>
              <a:t>một đơn vị ngôn ngữ được sử dụng.</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sym typeface="+mn-ea"/>
              </a:rPr>
              <a:t>   </a:t>
            </a:r>
            <a:endParaRPr lang="vi-VN" sz="2800" kern="0" dirty="0">
              <a:solidFill>
                <a:srgbClr val="000099"/>
              </a:solidFill>
              <a:latin typeface="+mj-lt"/>
              <a:sym typeface="+mn-ea"/>
            </a:endParaRPr>
          </a:p>
        </p:txBody>
      </p:sp>
      <p:pic>
        <p:nvPicPr>
          <p:cNvPr id="7"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heel(1)">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heel(1)">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521970"/>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pic>
        <p:nvPicPr>
          <p:cNvPr id="15"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1</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16" name="Hộp Văn bản 15"/>
          <p:cNvSpPr txBox="1"/>
          <p:nvPr/>
        </p:nvSpPr>
        <p:spPr>
          <a:xfrm>
            <a:off x="304165" y="2811780"/>
            <a:ext cx="3870325" cy="1928495"/>
          </a:xfrm>
          <a:prstGeom prst="cloudCallout">
            <a:avLst>
              <a:gd name="adj1" fmla="val -13284"/>
              <a:gd name="adj2" fmla="val 81190"/>
            </a:avLst>
          </a:prstGeom>
          <a:noFill/>
          <a:ln w="38100">
            <a:solidFill>
              <a:srgbClr val="00B0F0"/>
            </a:solidFill>
          </a:ln>
        </p:spPr>
        <p:txBody>
          <a:bodyPr wrap="square">
            <a:noAutofit/>
          </a:bodyPr>
          <a:lstStyle/>
          <a:p>
            <a:pPr marL="0" marR="0" algn="ctr">
              <a:lnSpc>
                <a:spcPct val="115000"/>
              </a:lnSpc>
              <a:spcBef>
                <a:spcPts val="600"/>
              </a:spcBef>
              <a:spcAft>
                <a:spcPts val="600"/>
              </a:spcAft>
              <a:tabLst>
                <a:tab pos="1386840" algn="l"/>
              </a:tabLst>
            </a:pP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sym typeface="+mn-ea"/>
              </a:rPr>
              <a:t>Giải nghĩa từ </a:t>
            </a:r>
            <a:r>
              <a:rPr lang="en-US" alt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a:t>
            </a:r>
            <a:r>
              <a:rPr lang="en-US" alt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thơm</a:t>
            </a:r>
            <a:r>
              <a:rPr lang="en-US" alt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a:t>
            </a:r>
            <a:endParaRPr lang="en-US" alt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600"/>
              </a:spcBef>
              <a:spcAft>
                <a:spcPts val="600"/>
              </a:spcAft>
              <a:tabLst>
                <a:tab pos="1386840" algn="l"/>
              </a:tabLst>
            </a:pPr>
            <a:endParaRPr lang="en-US" sz="3200" b="1" dirty="0" err="1">
              <a:solidFill>
                <a:srgbClr val="FF0000"/>
              </a:solidFill>
              <a:effectLst/>
              <a:latin typeface="Times New Roman" panose="02020603050405020304" pitchFamily="18" charset="0"/>
              <a:ea typeface="Times New Roman" panose="02020603050405020304" pitchFamily="18" charset="0"/>
            </a:endParaRPr>
          </a:p>
        </p:txBody>
      </p:sp>
      <p:sp>
        <p:nvSpPr>
          <p:cNvPr id="9" name="Oval 8"/>
          <p:cNvSpPr/>
          <p:nvPr/>
        </p:nvSpPr>
        <p:spPr>
          <a:xfrm>
            <a:off x="4072890" y="4368165"/>
            <a:ext cx="1627505" cy="11817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thơm</a:t>
            </a:r>
          </a:p>
        </p:txBody>
      </p:sp>
      <p:cxnSp>
        <p:nvCxnSpPr>
          <p:cNvPr id="20" name="Straight Arrow Connector 19"/>
          <p:cNvCxnSpPr/>
          <p:nvPr/>
        </p:nvCxnSpPr>
        <p:spPr>
          <a:xfrm flipV="1">
            <a:off x="5702935" y="3316923"/>
            <a:ext cx="786130" cy="1050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801995" y="4595178"/>
            <a:ext cx="723900" cy="146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88025" y="4859973"/>
            <a:ext cx="699770" cy="6343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5"/>
          <p:cNvSpPr/>
          <p:nvPr/>
        </p:nvSpPr>
        <p:spPr>
          <a:xfrm>
            <a:off x="6572885" y="2811780"/>
            <a:ext cx="5531485" cy="9315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err="1">
                <a:solidFill>
                  <a:srgbClr val="0000CC"/>
                </a:solidFill>
                <a:latin typeface="Times New Roman" panose="02020603050405020304" pitchFamily="18" charset="0"/>
                <a:cs typeface="Times New Roman" panose="02020603050405020304" pitchFamily="18" charset="0"/>
              </a:rPr>
              <a:t> chỉ trái </a:t>
            </a:r>
            <a:r>
              <a:rPr lang="en-US" sz="2800" b="1" dirty="0" err="1">
                <a:solidFill>
                  <a:srgbClr val="0000CC"/>
                </a:solidFill>
                <a:latin typeface="Times New Roman" panose="02020603050405020304" pitchFamily="18" charset="0"/>
                <a:cs typeface="Times New Roman" panose="02020603050405020304" pitchFamily="18" charset="0"/>
              </a:rPr>
              <a:t>dứa</a:t>
            </a:r>
            <a:r>
              <a:rPr lang="en-US" sz="2800" dirty="0" err="1">
                <a:solidFill>
                  <a:srgbClr val="0000CC"/>
                </a:solidFill>
                <a:latin typeface="Times New Roman" panose="02020603050405020304" pitchFamily="18" charset="0"/>
                <a:cs typeface="Times New Roman" panose="02020603050405020304" pitchFamily="18" charset="0"/>
              </a:rPr>
              <a:t> (danh từ)</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13" name="Rectangle 5"/>
          <p:cNvSpPr/>
          <p:nvPr/>
        </p:nvSpPr>
        <p:spPr>
          <a:xfrm>
            <a:off x="6588125" y="3928745"/>
            <a:ext cx="5531485" cy="9315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err="1">
                <a:solidFill>
                  <a:srgbClr val="0000CC"/>
                </a:solidFill>
                <a:latin typeface="Times New Roman" panose="02020603050405020304" pitchFamily="18" charset="0"/>
                <a:cs typeface="Times New Roman" panose="02020603050405020304" pitchFamily="18" charset="0"/>
              </a:rPr>
              <a:t> chỉ hoạt động </a:t>
            </a:r>
            <a:r>
              <a:rPr lang="en-US" sz="2800" b="1" dirty="0" err="1">
                <a:solidFill>
                  <a:srgbClr val="0000CC"/>
                </a:solidFill>
                <a:latin typeface="Times New Roman" panose="02020603050405020304" pitchFamily="18" charset="0"/>
                <a:cs typeface="Times New Roman" panose="02020603050405020304" pitchFamily="18" charset="0"/>
              </a:rPr>
              <a:t>hôn</a:t>
            </a:r>
            <a:r>
              <a:rPr lang="en-US" sz="2800" dirty="0" err="1">
                <a:solidFill>
                  <a:srgbClr val="0000CC"/>
                </a:solidFill>
                <a:latin typeface="Times New Roman" panose="02020603050405020304" pitchFamily="18" charset="0"/>
                <a:cs typeface="Times New Roman" panose="02020603050405020304" pitchFamily="18" charset="0"/>
              </a:rPr>
              <a:t> (động từ)</a:t>
            </a:r>
          </a:p>
          <a:p>
            <a:pPr algn="l">
              <a:defRPr/>
            </a:pPr>
            <a:r>
              <a:rPr lang="en-US" sz="2800" i="1" dirty="0">
                <a:solidFill>
                  <a:srgbClr val="0000CC"/>
                </a:solidFill>
                <a:latin typeface="Times New Roman" panose="02020603050405020304" pitchFamily="18" charset="0"/>
                <a:cs typeface="Times New Roman" panose="02020603050405020304" pitchFamily="18" charset="0"/>
              </a:rPr>
              <a:t>        (Mẹ thơm lên má em bé)</a:t>
            </a:r>
          </a:p>
        </p:txBody>
      </p:sp>
      <p:sp>
        <p:nvSpPr>
          <p:cNvPr id="14" name="Rectangle 5"/>
          <p:cNvSpPr/>
          <p:nvPr/>
        </p:nvSpPr>
        <p:spPr>
          <a:xfrm>
            <a:off x="6575425" y="5075555"/>
            <a:ext cx="5531485" cy="9315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err="1">
                <a:solidFill>
                  <a:srgbClr val="0000CC"/>
                </a:solidFill>
                <a:latin typeface="Times New Roman" panose="02020603050405020304" pitchFamily="18" charset="0"/>
                <a:cs typeface="Times New Roman" panose="02020603050405020304" pitchFamily="18" charset="0"/>
              </a:rPr>
              <a:t> </a:t>
            </a:r>
          </a:p>
          <a:p>
            <a:pPr algn="l">
              <a:defRPr/>
            </a:pPr>
            <a:r>
              <a:rPr lang="en-US" sz="2800" dirty="0" err="1">
                <a:solidFill>
                  <a:srgbClr val="0000CC"/>
                </a:solidFill>
                <a:latin typeface="Times New Roman" panose="02020603050405020304" pitchFamily="18" charset="0"/>
                <a:cs typeface="Times New Roman" panose="02020603050405020304" pitchFamily="18" charset="0"/>
              </a:rPr>
              <a:t> chỉ mùi hương dễ chịu (tính từ)</a:t>
            </a:r>
          </a:p>
          <a:p>
            <a:pPr algn="l">
              <a:defRPr/>
            </a:pPr>
            <a:r>
              <a:rPr lang="en-US" sz="2800" i="1" dirty="0">
                <a:solidFill>
                  <a:srgbClr val="0000CC"/>
                </a:solidFill>
                <a:latin typeface="Times New Roman" panose="02020603050405020304" pitchFamily="18" charset="0"/>
                <a:cs typeface="Times New Roman" panose="02020603050405020304" pitchFamily="18" charset="0"/>
              </a:rPr>
              <a:t>        </a:t>
            </a:r>
          </a:p>
        </p:txBody>
      </p:sp>
      <p:pic>
        <p:nvPicPr>
          <p:cNvPr id="15"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in)">
                                      <p:cBhvr>
                                        <p:cTn id="28" dur="500"/>
                                        <p:tgtEl>
                                          <p:spTgt spid="2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ox(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ox(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ox(in)">
                                      <p:cBhvr>
                                        <p:cTn id="5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bldLvl="0" animBg="1"/>
      <p:bldP spid="9" grpId="0" bldLvl="0" animBg="1"/>
      <p:bldP spid="12" grpId="0" bldLvl="0" animBg="1"/>
      <p:bldP spid="13" grpId="0" animBg="1"/>
      <p:bldP spid="13"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1054100" y="2529840"/>
            <a:ext cx="10966450" cy="1814830"/>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Giải nghĩa của từ “</a:t>
            </a:r>
            <a:r>
              <a:rPr lang="en-US" sz="2800" b="1" dirty="0">
                <a:solidFill>
                  <a:srgbClr val="FF0000"/>
                </a:solidFill>
                <a:latin typeface="Times New Roman" panose="02020603050405020304" pitchFamily="18" charset="0"/>
                <a:cs typeface="Times New Roman" panose="02020603050405020304" pitchFamily="18" charset="0"/>
              </a:rPr>
              <a:t>thơm”</a:t>
            </a:r>
            <a:r>
              <a:rPr lang="en-US" sz="2800" b="1" dirty="0">
                <a:solidFill>
                  <a:srgbClr val="000099"/>
                </a:solidFill>
                <a:latin typeface="Times New Roman" panose="02020603050405020304" pitchFamily="18" charset="0"/>
                <a:cs typeface="Times New Roman" panose="02020603050405020304" pitchFamily="18" charset="0"/>
              </a:rPr>
              <a:t> khi đặt trong ngữ cảnh:</a:t>
            </a:r>
          </a:p>
          <a:p>
            <a:pPr algn="ct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a:t>
            </a:r>
            <a:r>
              <a:rPr lang="en-US" sz="2800" i="1" dirty="0">
                <a:solidFill>
                  <a:srgbClr val="000099"/>
                </a:solidFill>
                <a:latin typeface="Times New Roman" panose="02020603050405020304" pitchFamily="18" charset="0"/>
                <a:cs typeface="Times New Roman" panose="02020603050405020304" pitchFamily="18" charset="0"/>
              </a:rPr>
              <a:t>Thị thơm thì giấu người thơm</a:t>
            </a:r>
          </a:p>
          <a:p>
            <a:pPr algn="ctr"/>
            <a:r>
              <a:rPr lang="en-US" sz="2800" i="1" dirty="0">
                <a:solidFill>
                  <a:srgbClr val="000099"/>
                </a:solidFill>
                <a:latin typeface="Times New Roman" panose="02020603050405020304" pitchFamily="18" charset="0"/>
                <a:cs typeface="Times New Roman" panose="02020603050405020304" pitchFamily="18" charset="0"/>
              </a:rPr>
              <a:t>Chăm làm thì được áo cơm cửa nhà”</a:t>
            </a:r>
          </a:p>
          <a:p>
            <a:pPr algn="just"/>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(Lâm Thị Mỹ Dạ,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Chuyện cổ nước mình</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20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ox(in)">
                                      <p:cBhvr>
                                        <p:cTn id="18" dur="2000"/>
                                        <p:tgtEl>
                                          <p:spTgt spid="3">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ox(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p:cNvPicPr>
            <a:picLocks noChangeAspect="1"/>
          </p:cNvPicPr>
          <p:nvPr/>
        </p:nvPicPr>
        <p:blipFill>
          <a:blip r:embed="rId2"/>
          <a:stretch>
            <a:fillRect/>
          </a:stretch>
        </p:blipFill>
        <p:spPr>
          <a:xfrm>
            <a:off x="6176433" y="871413"/>
            <a:ext cx="5372100" cy="5115173"/>
          </a:xfrm>
          <a:prstGeom prst="rect">
            <a:avLst/>
          </a:prstGeom>
        </p:spPr>
      </p:pic>
      <p:sp>
        <p:nvSpPr>
          <p:cNvPr id="21" name="Rectangle 20"/>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p:cNvPicPr>
            <a:picLocks noChangeAspect="1"/>
          </p:cNvPicPr>
          <p:nvPr/>
        </p:nvPicPr>
        <p:blipFill>
          <a:blip r:embed="rId3"/>
          <a:stretch>
            <a:fillRect/>
          </a:stretch>
        </p:blipFill>
        <p:spPr>
          <a:xfrm>
            <a:off x="648440" y="643467"/>
            <a:ext cx="5362150" cy="5571066"/>
          </a:xfrm>
          <a:prstGeom prst="rect">
            <a:avLst/>
          </a:prstGeom>
        </p:spPr>
      </p:pic>
      <p:pic>
        <p:nvPicPr>
          <p:cNvPr id="2" name="Picture 1"/>
          <p:cNvPicPr>
            <a:picLocks noChangeAspect="1"/>
          </p:cNvPicPr>
          <p:nvPr/>
        </p:nvPicPr>
        <p:blipFill>
          <a:blip r:embed="rId4"/>
          <a:stretch>
            <a:fillRect/>
          </a:stretch>
        </p:blipFill>
        <p:spPr>
          <a:xfrm>
            <a:off x="10843895" y="6134100"/>
            <a:ext cx="1348105" cy="622375"/>
          </a:xfrm>
          <a:prstGeom prst="rect">
            <a:avLst/>
          </a:prstGeom>
        </p:spPr>
      </p:pic>
      <p:pic>
        <p:nvPicPr>
          <p:cNvPr id="3" name="Picture 2" descr="Icon&#10;&#10;Description automatically generated"/>
          <p:cNvPicPr>
            <a:picLocks noChangeAspect="1"/>
          </p:cNvPicPr>
          <p:nvPr/>
        </p:nvPicPr>
        <p:blipFill>
          <a:blip r:embed="rId5"/>
          <a:stretch>
            <a:fillRect/>
          </a:stretch>
        </p:blipFill>
        <p:spPr>
          <a:xfrm>
            <a:off x="496956" y="338386"/>
            <a:ext cx="660400" cy="690314"/>
          </a:xfrm>
          <a:prstGeom prst="rect">
            <a:avLst/>
          </a:prstGeom>
        </p:spPr>
      </p:pic>
      <p:sp>
        <p:nvSpPr>
          <p:cNvPr id="8" name="TextBox 20"/>
          <p:cNvSpPr txBox="1"/>
          <p:nvPr/>
        </p:nvSpPr>
        <p:spPr>
          <a:xfrm>
            <a:off x="565828" y="1992852"/>
            <a:ext cx="5372099" cy="923330"/>
          </a:xfrm>
          <a:prstGeom prst="rect">
            <a:avLst/>
          </a:prstGeom>
        </p:spPr>
        <p:txBody>
          <a:bodyPr wrap="square" lIns="0" tIns="0" rIns="0" bIns="0" rtlCol="0" anchor="t">
            <a:spAutoFit/>
          </a:bodyPr>
          <a:lstStyle/>
          <a:p>
            <a:pPr algn="ctr" defTabSz="609600">
              <a:spcBef>
                <a:spcPct val="0"/>
              </a:spcBef>
              <a:defRPr/>
            </a:pPr>
            <a:r>
              <a:rPr lang="en-US" sz="6000" b="1" dirty="0">
                <a:solidFill>
                  <a:srgbClr val="FFFF00"/>
                </a:solidFill>
                <a:latin typeface="Times New Roman" panose="02020603050405020304" pitchFamily="18" charset="0"/>
                <a:cs typeface="Times New Roman" panose="02020603050405020304" pitchFamily="18" charset="0"/>
              </a:rPr>
              <a:t>KHỞI ĐỘNG</a:t>
            </a:r>
          </a:p>
        </p:txBody>
      </p:sp>
      <p:sp>
        <p:nvSpPr>
          <p:cNvPr id="10" name="Freeform 4"/>
          <p:cNvSpPr/>
          <p:nvPr/>
        </p:nvSpPr>
        <p:spPr>
          <a:xfrm>
            <a:off x="2627102" y="439928"/>
            <a:ext cx="1893812" cy="1466496"/>
          </a:xfrm>
          <a:custGeom>
            <a:avLst/>
            <a:gdLst/>
            <a:ahLst/>
            <a:cxnLst/>
            <a:rect l="l" t="t" r="r" b="b"/>
            <a:pathLst>
              <a:path w="3589628" h="2660812">
                <a:moveTo>
                  <a:pt x="0" y="0"/>
                </a:moveTo>
                <a:lnTo>
                  <a:pt x="3589628" y="0"/>
                </a:lnTo>
                <a:lnTo>
                  <a:pt x="3589628" y="2660812"/>
                </a:lnTo>
                <a:lnTo>
                  <a:pt x="0" y="266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a:t>
            </a:r>
            <a:r>
              <a:rPr lang="en-US" sz="2800" b="1" dirty="0">
                <a:solidFill>
                  <a:srgbClr val="000099"/>
                </a:solidFill>
                <a:latin typeface="Times New Roman" panose="02020603050405020304" pitchFamily="18" charset="0"/>
                <a:cs typeface="Times New Roman" panose="02020603050405020304" pitchFamily="18" charset="0"/>
              </a:rPr>
              <a:t> 2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1054100" y="2529840"/>
            <a:ext cx="10966450" cy="1814830"/>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Giải nghĩa của từ</a:t>
            </a:r>
            <a:r>
              <a:rPr lang="en-US" sz="2800" b="1" dirty="0">
                <a:solidFill>
                  <a:srgbClr val="FF0000"/>
                </a:solidFill>
                <a:latin typeface="Times New Roman" panose="02020603050405020304" pitchFamily="18" charset="0"/>
                <a:cs typeface="Times New Roman" panose="02020603050405020304" pitchFamily="18" charset="0"/>
              </a:rPr>
              <a:t> “thơm”</a:t>
            </a:r>
            <a:r>
              <a:rPr lang="en-US" sz="2800" b="1" dirty="0">
                <a:solidFill>
                  <a:srgbClr val="000099"/>
                </a:solidFill>
                <a:latin typeface="Times New Roman" panose="02020603050405020304" pitchFamily="18" charset="0"/>
                <a:cs typeface="Times New Roman" panose="02020603050405020304" pitchFamily="18" charset="0"/>
              </a:rPr>
              <a:t> khi đặt trong ngữ cảnh:</a:t>
            </a:r>
          </a:p>
          <a:p>
            <a:pPr algn="ct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a:t>
            </a:r>
            <a:r>
              <a:rPr lang="en-US" sz="2800" i="1" dirty="0">
                <a:solidFill>
                  <a:srgbClr val="000099"/>
                </a:solidFill>
                <a:latin typeface="Times New Roman" panose="02020603050405020304" pitchFamily="18" charset="0"/>
                <a:cs typeface="Times New Roman" panose="02020603050405020304" pitchFamily="18" charset="0"/>
              </a:rPr>
              <a:t>Thị thơm thì giấu người thơm</a:t>
            </a:r>
          </a:p>
          <a:p>
            <a:pPr algn="ctr"/>
            <a:r>
              <a:rPr lang="en-US" sz="2800" i="1" dirty="0">
                <a:solidFill>
                  <a:srgbClr val="000099"/>
                </a:solidFill>
                <a:latin typeface="Times New Roman" panose="02020603050405020304" pitchFamily="18" charset="0"/>
                <a:cs typeface="Times New Roman" panose="02020603050405020304" pitchFamily="18" charset="0"/>
              </a:rPr>
              <a:t>Chăm làm thì được áo cơm cửa nhà”</a:t>
            </a:r>
          </a:p>
          <a:p>
            <a:pPr algn="just"/>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(Lâm Thị Mỹ Dạ,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Chuyện cổ nước mình</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Rectangle 5"/>
          <p:cNvSpPr/>
          <p:nvPr/>
        </p:nvSpPr>
        <p:spPr>
          <a:xfrm>
            <a:off x="2927350" y="4451350"/>
            <a:ext cx="8575040" cy="809625"/>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1:  mùi hương dễ chịu (hương thơm của quả thị)</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7"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1054100" y="2529840"/>
            <a:ext cx="10966450" cy="1814830"/>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Giải nghĩa của từ </a:t>
            </a:r>
            <a:r>
              <a:rPr lang="en-US" sz="2800" b="1" dirty="0">
                <a:solidFill>
                  <a:srgbClr val="FF0000"/>
                </a:solidFill>
                <a:latin typeface="Times New Roman" panose="02020603050405020304" pitchFamily="18" charset="0"/>
                <a:cs typeface="Times New Roman" panose="02020603050405020304" pitchFamily="18" charset="0"/>
              </a:rPr>
              <a:t>“thơm”</a:t>
            </a:r>
            <a:r>
              <a:rPr lang="en-US" sz="2800" b="1" dirty="0">
                <a:solidFill>
                  <a:srgbClr val="000099"/>
                </a:solidFill>
                <a:latin typeface="Times New Roman" panose="02020603050405020304" pitchFamily="18" charset="0"/>
                <a:cs typeface="Times New Roman" panose="02020603050405020304" pitchFamily="18" charset="0"/>
              </a:rPr>
              <a:t> khi đặt trong ngữ cảnh:</a:t>
            </a:r>
          </a:p>
          <a:p>
            <a:pPr algn="ct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a:t>
            </a:r>
            <a:r>
              <a:rPr lang="en-US" sz="2800" b="1" i="1" dirty="0">
                <a:solidFill>
                  <a:srgbClr val="000099"/>
                </a:solidFill>
                <a:latin typeface="Times New Roman" panose="02020603050405020304" pitchFamily="18" charset="0"/>
                <a:cs typeface="Times New Roman" panose="02020603050405020304" pitchFamily="18" charset="0"/>
              </a:rPr>
              <a:t>Thị</a:t>
            </a:r>
            <a:r>
              <a:rPr lang="en-US" sz="2800" i="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thơm </a:t>
            </a:r>
            <a:r>
              <a:rPr lang="en-US" sz="2800" i="1" dirty="0">
                <a:solidFill>
                  <a:srgbClr val="000099"/>
                </a:solidFill>
                <a:latin typeface="Times New Roman" panose="02020603050405020304" pitchFamily="18" charset="0"/>
                <a:cs typeface="Times New Roman" panose="02020603050405020304" pitchFamily="18" charset="0"/>
              </a:rPr>
              <a:t>thì giấu người thơm</a:t>
            </a:r>
          </a:p>
          <a:p>
            <a:pPr algn="ctr"/>
            <a:r>
              <a:rPr lang="en-US" sz="2800" i="1" dirty="0">
                <a:solidFill>
                  <a:srgbClr val="000099"/>
                </a:solidFill>
                <a:latin typeface="Times New Roman" panose="02020603050405020304" pitchFamily="18" charset="0"/>
                <a:cs typeface="Times New Roman" panose="02020603050405020304" pitchFamily="18" charset="0"/>
              </a:rPr>
              <a:t>Chăm làm thì được áo cơm cửa nhà”</a:t>
            </a:r>
          </a:p>
          <a:p>
            <a:pPr algn="just"/>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(Lâm Thị Mỹ Dạ,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Chuyện cổ nước mình</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Rectangle 5"/>
          <p:cNvSpPr/>
          <p:nvPr/>
        </p:nvSpPr>
        <p:spPr>
          <a:xfrm>
            <a:off x="3246120" y="4591050"/>
            <a:ext cx="8575040" cy="809625"/>
          </a:xfrm>
          <a:prstGeom prst="rect">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1:  mùi hương dễ chịu (hương thơm của quả thị)</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7"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cxnSp>
        <p:nvCxnSpPr>
          <p:cNvPr id="4" name="Straight Connector 3"/>
          <p:cNvCxnSpPr/>
          <p:nvPr/>
        </p:nvCxnSpPr>
        <p:spPr>
          <a:xfrm>
            <a:off x="4585335" y="3390265"/>
            <a:ext cx="4451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1054100" y="2517140"/>
            <a:ext cx="10966450" cy="1827530"/>
          </a:xfrm>
          <a:prstGeom prst="rect">
            <a:avLst/>
          </a:prstGeom>
        </p:spPr>
        <p:txBody>
          <a:bodyPr wrap="square">
            <a:no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Giải nghĩa của từ </a:t>
            </a:r>
            <a:r>
              <a:rPr lang="en-US" sz="2800" b="1" dirty="0">
                <a:solidFill>
                  <a:srgbClr val="FF0000"/>
                </a:solidFill>
                <a:latin typeface="Times New Roman" panose="02020603050405020304" pitchFamily="18" charset="0"/>
                <a:cs typeface="Times New Roman" panose="02020603050405020304" pitchFamily="18" charset="0"/>
              </a:rPr>
              <a:t>“thơm”</a:t>
            </a:r>
            <a:r>
              <a:rPr lang="en-US" sz="2800" b="1" dirty="0">
                <a:solidFill>
                  <a:srgbClr val="000099"/>
                </a:solidFill>
                <a:latin typeface="Times New Roman" panose="02020603050405020304" pitchFamily="18" charset="0"/>
                <a:cs typeface="Times New Roman" panose="02020603050405020304" pitchFamily="18" charset="0"/>
              </a:rPr>
              <a:t> khi đặt trong ngữ cảnh:</a:t>
            </a:r>
          </a:p>
          <a:p>
            <a:pPr algn="ct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a:t>
            </a:r>
            <a:r>
              <a:rPr lang="en-US" sz="2800" i="1" dirty="0">
                <a:solidFill>
                  <a:srgbClr val="000099"/>
                </a:solidFill>
                <a:latin typeface="Times New Roman" panose="02020603050405020304" pitchFamily="18" charset="0"/>
                <a:cs typeface="Times New Roman" panose="02020603050405020304" pitchFamily="18" charset="0"/>
              </a:rPr>
              <a:t>Thị thơm thì giấu người </a:t>
            </a:r>
            <a:r>
              <a:rPr lang="en-US" sz="2800" b="1" i="1" dirty="0">
                <a:solidFill>
                  <a:srgbClr val="FF0000"/>
                </a:solidFill>
                <a:latin typeface="Times New Roman" panose="02020603050405020304" pitchFamily="18" charset="0"/>
                <a:cs typeface="Times New Roman" panose="02020603050405020304" pitchFamily="18" charset="0"/>
              </a:rPr>
              <a:t>thơm</a:t>
            </a:r>
          </a:p>
          <a:p>
            <a:pPr algn="ctr"/>
            <a:r>
              <a:rPr lang="en-US" sz="2800" i="1" dirty="0">
                <a:solidFill>
                  <a:srgbClr val="000099"/>
                </a:solidFill>
                <a:latin typeface="Times New Roman" panose="02020603050405020304" pitchFamily="18" charset="0"/>
                <a:cs typeface="Times New Roman" panose="02020603050405020304" pitchFamily="18" charset="0"/>
              </a:rPr>
              <a:t>Chăm làm thì được áo cơm cửa nhà”</a:t>
            </a:r>
          </a:p>
          <a:p>
            <a:pPr algn="just"/>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(Lâm Thị Mỹ Dạ,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Chuyện cổ nước mình</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Rectangle 5"/>
          <p:cNvSpPr/>
          <p:nvPr/>
        </p:nvSpPr>
        <p:spPr>
          <a:xfrm>
            <a:off x="3178175" y="4344670"/>
            <a:ext cx="8575040" cy="809625"/>
          </a:xfrm>
          <a:prstGeom prst="rect">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1:  mùi hương dễ chịu (hương thơm của quả thị)</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7" name="Rectangle 5"/>
          <p:cNvSpPr/>
          <p:nvPr/>
        </p:nvSpPr>
        <p:spPr>
          <a:xfrm>
            <a:off x="3178175" y="5364480"/>
            <a:ext cx="8620760" cy="1368425"/>
          </a:xfrm>
          <a:prstGeom prst="rect">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2:  phẩm chất tốt đẹp, thơm thảo, được mọi</a:t>
            </a:r>
          </a:p>
          <a:p>
            <a:pPr algn="just">
              <a:defRPr/>
            </a:pPr>
            <a:r>
              <a:rPr lang="en-US" sz="2800" dirty="0" err="1">
                <a:solidFill>
                  <a:srgbClr val="0000CC"/>
                </a:solidFill>
                <a:latin typeface="Times New Roman" panose="02020603050405020304" pitchFamily="18" charset="0"/>
                <a:cs typeface="Times New Roman" panose="02020603050405020304" pitchFamily="18" charset="0"/>
              </a:rPr>
              <a:t>                       người yêu mến, ca ngợi</a:t>
            </a:r>
          </a:p>
          <a:p>
            <a:pPr algn="just">
              <a:defRPr/>
            </a:pPr>
            <a:r>
              <a:rPr lang="en-US" sz="2800" dirty="0" err="1">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(người thơm, chăm làm)</a:t>
            </a:r>
            <a:endParaRPr lang="en-US" sz="2800" i="1" dirty="0">
              <a:solidFill>
                <a:srgbClr val="0000CC"/>
              </a:solidFill>
              <a:latin typeface="Times New Roman" panose="02020603050405020304" pitchFamily="18" charset="0"/>
              <a:cs typeface="Times New Roman" panose="02020603050405020304" pitchFamily="18" charset="0"/>
            </a:endParaRPr>
          </a:p>
        </p:txBody>
      </p:sp>
      <p:sp>
        <p:nvSpPr>
          <p:cNvPr id="10"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677" y="1577348"/>
            <a:ext cx="11728280" cy="953135"/>
          </a:xfrm>
          <a:prstGeom prst="rect">
            <a:avLst/>
          </a:prstGeom>
        </p:spPr>
        <p:txBody>
          <a:bodyPr wrap="square">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2. Nhận biết nghĩa của từ ngữ trong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2</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73405" y="3474085"/>
            <a:ext cx="459867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1054100" y="2517140"/>
            <a:ext cx="10966450" cy="1827530"/>
          </a:xfrm>
          <a:prstGeom prst="rect">
            <a:avLst/>
          </a:prstGeom>
        </p:spPr>
        <p:txBody>
          <a:bodyPr wrap="square">
            <a:no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     Giải nghĩa của từ </a:t>
            </a:r>
            <a:r>
              <a:rPr lang="en-US" sz="2800" b="1" dirty="0">
                <a:solidFill>
                  <a:srgbClr val="FF0000"/>
                </a:solidFill>
                <a:latin typeface="Times New Roman" panose="02020603050405020304" pitchFamily="18" charset="0"/>
                <a:cs typeface="Times New Roman" panose="02020603050405020304" pitchFamily="18" charset="0"/>
              </a:rPr>
              <a:t>“thơm”</a:t>
            </a:r>
            <a:r>
              <a:rPr lang="en-US" sz="2800" b="1" dirty="0">
                <a:solidFill>
                  <a:srgbClr val="000099"/>
                </a:solidFill>
                <a:latin typeface="Times New Roman" panose="02020603050405020304" pitchFamily="18" charset="0"/>
                <a:cs typeface="Times New Roman" panose="02020603050405020304" pitchFamily="18" charset="0"/>
              </a:rPr>
              <a:t> khi đặt trong ngữ cảnh:</a:t>
            </a:r>
          </a:p>
          <a:p>
            <a:pPr algn="ct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solidFill>
                  <a:srgbClr val="000099"/>
                </a:solidFill>
                <a:latin typeface="Times New Roman" panose="02020603050405020304" pitchFamily="18" charset="0"/>
                <a:cs typeface="Times New Roman" panose="02020603050405020304" pitchFamily="18" charset="0"/>
              </a:rPr>
              <a:t>“</a:t>
            </a:r>
            <a:r>
              <a:rPr lang="en-US" sz="2800" i="1" dirty="0">
                <a:solidFill>
                  <a:srgbClr val="000099"/>
                </a:solidFill>
                <a:latin typeface="Times New Roman" panose="02020603050405020304" pitchFamily="18" charset="0"/>
                <a:cs typeface="Times New Roman" panose="02020603050405020304" pitchFamily="18" charset="0"/>
              </a:rPr>
              <a:t>Thị thơm thì giấu </a:t>
            </a:r>
            <a:r>
              <a:rPr lang="en-US" sz="2800" b="1" i="1" dirty="0">
                <a:solidFill>
                  <a:srgbClr val="000099"/>
                </a:solidFill>
                <a:latin typeface="Times New Roman" panose="02020603050405020304" pitchFamily="18" charset="0"/>
                <a:cs typeface="Times New Roman" panose="02020603050405020304" pitchFamily="18" charset="0"/>
              </a:rPr>
              <a:t>người</a:t>
            </a:r>
            <a:r>
              <a:rPr lang="en-US" sz="2800" i="1" dirty="0">
                <a:solidFill>
                  <a:srgbClr val="000099"/>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thơm</a:t>
            </a:r>
          </a:p>
          <a:p>
            <a:pPr algn="ctr"/>
            <a:r>
              <a:rPr lang="en-US" sz="2800" b="1" i="1" dirty="0">
                <a:solidFill>
                  <a:srgbClr val="000099"/>
                </a:solidFill>
                <a:latin typeface="Times New Roman" panose="02020603050405020304" pitchFamily="18" charset="0"/>
                <a:cs typeface="Times New Roman" panose="02020603050405020304" pitchFamily="18" charset="0"/>
              </a:rPr>
              <a:t>Chăm làm</a:t>
            </a:r>
            <a:r>
              <a:rPr lang="en-US" sz="2800" i="1" dirty="0">
                <a:solidFill>
                  <a:srgbClr val="000099"/>
                </a:solidFill>
                <a:latin typeface="Times New Roman" panose="02020603050405020304" pitchFamily="18" charset="0"/>
                <a:cs typeface="Times New Roman" panose="02020603050405020304" pitchFamily="18" charset="0"/>
              </a:rPr>
              <a:t> thì được áo cơm cửa nhà”</a:t>
            </a:r>
          </a:p>
          <a:p>
            <a:pPr algn="just"/>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(Lâm Thị Mỹ Dạ, </a:t>
            </a:r>
            <a:r>
              <a:rPr lang="en-US" sz="2800"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Chuyện cổ nước mình</a:t>
            </a:r>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Rectangle 5"/>
          <p:cNvSpPr/>
          <p:nvPr/>
        </p:nvSpPr>
        <p:spPr>
          <a:xfrm>
            <a:off x="3178175" y="4344670"/>
            <a:ext cx="8575040" cy="809625"/>
          </a:xfrm>
          <a:prstGeom prst="rect">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1:  mùi hương dễ chịu (hương thơm của quả thị)</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7" name="Rectangle 5"/>
          <p:cNvSpPr/>
          <p:nvPr/>
        </p:nvSpPr>
        <p:spPr>
          <a:xfrm>
            <a:off x="3178175" y="5364480"/>
            <a:ext cx="8620760" cy="1368425"/>
          </a:xfrm>
          <a:prstGeom prst="rect">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 “thơm” </a:t>
            </a:r>
            <a:r>
              <a:rPr lang="en-US" sz="2800" dirty="0" err="1">
                <a:solidFill>
                  <a:srgbClr val="0000CC"/>
                </a:solidFill>
                <a:latin typeface="Times New Roman" panose="02020603050405020304" pitchFamily="18" charset="0"/>
                <a:cs typeface="Times New Roman" panose="02020603050405020304" pitchFamily="18" charset="0"/>
              </a:rPr>
              <a:t>2:  phẩm chất tốt đẹp, thơm thảo, được mọi</a:t>
            </a:r>
          </a:p>
          <a:p>
            <a:pPr algn="just">
              <a:defRPr/>
            </a:pPr>
            <a:r>
              <a:rPr lang="en-US" sz="2800" dirty="0" err="1">
                <a:solidFill>
                  <a:srgbClr val="0000CC"/>
                </a:solidFill>
                <a:latin typeface="Times New Roman" panose="02020603050405020304" pitchFamily="18" charset="0"/>
                <a:cs typeface="Times New Roman" panose="02020603050405020304" pitchFamily="18" charset="0"/>
              </a:rPr>
              <a:t>                       người yêu mến, ca ngợi</a:t>
            </a:r>
          </a:p>
          <a:p>
            <a:pPr algn="just">
              <a:defRPr/>
            </a:pPr>
            <a:r>
              <a:rPr lang="en-US" sz="2800" dirty="0" err="1">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(người thơm, chăm làm)</a:t>
            </a:r>
            <a:endParaRPr lang="en-US" sz="2800" i="1" dirty="0">
              <a:solidFill>
                <a:srgbClr val="0000CC"/>
              </a:solidFill>
              <a:latin typeface="Times New Roman" panose="02020603050405020304" pitchFamily="18" charset="0"/>
              <a:cs typeface="Times New Roman" panose="02020603050405020304" pitchFamily="18" charset="0"/>
            </a:endParaRPr>
          </a:p>
        </p:txBody>
      </p:sp>
      <p:sp>
        <p:nvSpPr>
          <p:cNvPr id="10"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cxnSp>
        <p:nvCxnSpPr>
          <p:cNvPr id="4" name="Straight Connector 3"/>
          <p:cNvCxnSpPr/>
          <p:nvPr/>
        </p:nvCxnSpPr>
        <p:spPr>
          <a:xfrm>
            <a:off x="3959225" y="3798570"/>
            <a:ext cx="1444625" cy="444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a:off x="7086600" y="3390265"/>
            <a:ext cx="781685" cy="1524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par>
                                <p:cTn id="13" presetID="4"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Box 7"/>
          <p:cNvSpPr txBox="1"/>
          <p:nvPr/>
        </p:nvSpPr>
        <p:spPr>
          <a:xfrm>
            <a:off x="6306185" y="5501640"/>
            <a:ext cx="4064000" cy="368300"/>
          </a:xfrm>
          <a:prstGeom prst="rect">
            <a:avLst/>
          </a:prstGeom>
          <a:noFill/>
        </p:spPr>
        <p:txBody>
          <a:bodyPr wrap="square" rtlCol="0">
            <a:spAutoFit/>
          </a:bodyPr>
          <a:lstStyle/>
          <a:p>
            <a:endParaRPr lang="en-US"/>
          </a:p>
        </p:txBody>
      </p:sp>
      <p:sp>
        <p:nvSpPr>
          <p:cNvPr id="3" name="Rectangle 3"/>
          <p:cNvSpPr/>
          <p:nvPr/>
        </p:nvSpPr>
        <p:spPr>
          <a:xfrm>
            <a:off x="364490" y="1628775"/>
            <a:ext cx="11716385" cy="2245360"/>
          </a:xfrm>
          <a:prstGeom prst="rect">
            <a:avLst/>
          </a:prstGeom>
        </p:spPr>
        <p:txBody>
          <a:bodyPr wrap="square">
            <a:spAutoFit/>
          </a:bodyPr>
          <a:lstStyle/>
          <a:p>
            <a:pPr algn="just"/>
            <a:r>
              <a:rPr lang="en-US" sz="2800" dirty="0">
                <a:solidFill>
                  <a:srgbClr val="000099"/>
                </a:solidFill>
                <a:latin typeface="Times New Roman" panose="02020603050405020304" pitchFamily="18" charset="0"/>
                <a:cs typeface="Times New Roman" panose="02020603050405020304" pitchFamily="18" charset="0"/>
              </a:rPr>
              <a:t> </a:t>
            </a:r>
            <a:r>
              <a:rPr lang="en-US" sz="2800" b="1" dirty="0">
                <a:solidFill>
                  <a:srgbClr val="000099"/>
                </a:solidFill>
                <a:latin typeface="Times New Roman" panose="02020603050405020304" pitchFamily="18" charset="0"/>
                <a:cs typeface="Times New Roman" panose="02020603050405020304" pitchFamily="18" charset="0"/>
                <a:sym typeface="+mn-ea"/>
              </a:rPr>
              <a:t>2. Nhận biết nghĩa của từ ngữ trong ngữ cảnh</a:t>
            </a: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sym typeface="+mn-ea"/>
              </a:rPr>
              <a:t>  </a:t>
            </a:r>
          </a:p>
          <a:p>
            <a:pPr algn="just"/>
            <a:r>
              <a:rPr lang="en-US" sz="2800" dirty="0">
                <a:solidFill>
                  <a:srgbClr val="000099"/>
                </a:solidFill>
                <a:latin typeface="Times New Roman" panose="02020603050405020304" pitchFamily="18" charset="0"/>
                <a:cs typeface="Times New Roman" panose="02020603050405020304" pitchFamily="18" charset="0"/>
              </a:rPr>
              <a:t>- Đặt  </a:t>
            </a:r>
            <a:r>
              <a:rPr lang="en-US" sz="2800" b="1" dirty="0">
                <a:solidFill>
                  <a:srgbClr val="000099"/>
                </a:solidFill>
                <a:latin typeface="Times New Roman" panose="02020603050405020304" pitchFamily="18" charset="0"/>
                <a:cs typeface="Times New Roman" panose="02020603050405020304" pitchFamily="18" charset="0"/>
              </a:rPr>
              <a:t>từ ngữ</a:t>
            </a:r>
            <a:r>
              <a:rPr lang="en-US" sz="2800" dirty="0">
                <a:solidFill>
                  <a:srgbClr val="000099"/>
                </a:solidFill>
                <a:latin typeface="Times New Roman" panose="02020603050405020304" pitchFamily="18" charset="0"/>
                <a:cs typeface="Times New Roman" panose="02020603050405020304" pitchFamily="18" charset="0"/>
              </a:rPr>
              <a:t>  vào trong </a:t>
            </a:r>
            <a:r>
              <a:rPr lang="en-US" sz="2800" b="1" dirty="0">
                <a:solidFill>
                  <a:srgbClr val="000099"/>
                </a:solidFill>
                <a:latin typeface="Times New Roman" panose="02020603050405020304" pitchFamily="18" charset="0"/>
                <a:cs typeface="Times New Roman" panose="02020603050405020304" pitchFamily="18" charset="0"/>
              </a:rPr>
              <a:t>ngữ cảnh cụ thể.</a:t>
            </a:r>
            <a:endParaRPr lang="en-US" sz="2800" dirty="0">
              <a:solidFill>
                <a:srgbClr val="000099"/>
              </a:solidFill>
              <a:latin typeface="Times New Roman" panose="02020603050405020304" pitchFamily="18" charset="0"/>
              <a:cs typeface="Times New Roman" panose="02020603050405020304" pitchFamily="18" charset="0"/>
            </a:endParaRPr>
          </a:p>
          <a:p>
            <a:pPr algn="just"/>
            <a:r>
              <a:rPr lang="en-US" sz="2800" dirty="0">
                <a:solidFill>
                  <a:srgbClr val="000099"/>
                </a:solidFill>
                <a:latin typeface="Times New Roman" panose="02020603050405020304" pitchFamily="18" charset="0"/>
                <a:cs typeface="Times New Roman" panose="02020603050405020304" pitchFamily="18" charset="0"/>
              </a:rPr>
              <a:t>     + </a:t>
            </a:r>
            <a:r>
              <a:rPr lang="en-US" sz="2800" b="1" dirty="0">
                <a:solidFill>
                  <a:srgbClr val="000099"/>
                </a:solidFill>
                <a:latin typeface="Times New Roman" panose="02020603050405020304" pitchFamily="18" charset="0"/>
                <a:cs typeface="Times New Roman" panose="02020603050405020304" pitchFamily="18" charset="0"/>
              </a:rPr>
              <a:t>Trong văn bản: kết hợp</a:t>
            </a:r>
            <a:r>
              <a:rPr lang="en-US" sz="2800" dirty="0">
                <a:solidFill>
                  <a:srgbClr val="000099"/>
                </a:solidFill>
                <a:latin typeface="Times New Roman" panose="02020603050405020304" pitchFamily="18" charset="0"/>
                <a:cs typeface="Times New Roman" panose="02020603050405020304" pitchFamily="18" charset="0"/>
              </a:rPr>
              <a:t> với những từ </a:t>
            </a:r>
            <a:r>
              <a:rPr lang="en-US" sz="2800" b="1" dirty="0">
                <a:solidFill>
                  <a:srgbClr val="000099"/>
                </a:solidFill>
                <a:latin typeface="Times New Roman" panose="02020603050405020304" pitchFamily="18" charset="0"/>
                <a:cs typeface="Times New Roman" panose="02020603050405020304" pitchFamily="18" charset="0"/>
              </a:rPr>
              <a:t>đứng trước</a:t>
            </a:r>
            <a:r>
              <a:rPr lang="en-US" sz="2800" dirty="0">
                <a:solidFill>
                  <a:srgbClr val="000099"/>
                </a:solidFill>
                <a:latin typeface="Times New Roman" panose="02020603050405020304" pitchFamily="18" charset="0"/>
                <a:cs typeface="Times New Roman" panose="02020603050405020304" pitchFamily="18" charset="0"/>
              </a:rPr>
              <a:t> và </a:t>
            </a:r>
            <a:r>
              <a:rPr lang="en-US" sz="2800" b="1" dirty="0">
                <a:solidFill>
                  <a:srgbClr val="000099"/>
                </a:solidFill>
                <a:latin typeface="Times New Roman" panose="02020603050405020304" pitchFamily="18" charset="0"/>
                <a:cs typeface="Times New Roman" panose="02020603050405020304" pitchFamily="18" charset="0"/>
              </a:rPr>
              <a:t>đứng sau </a:t>
            </a:r>
            <a:r>
              <a:rPr lang="en-US" sz="2800" dirty="0">
                <a:solidFill>
                  <a:srgbClr val="000099"/>
                </a:solidFill>
                <a:latin typeface="Times New Roman" panose="02020603050405020304" pitchFamily="18" charset="0"/>
                <a:cs typeface="Times New Roman" panose="02020603050405020304" pitchFamily="18" charset="0"/>
              </a:rPr>
              <a:t>từ ngữ đó.</a:t>
            </a:r>
          </a:p>
          <a:p>
            <a:pPr algn="just"/>
            <a:r>
              <a:rPr lang="en-US" sz="2800" dirty="0">
                <a:solidFill>
                  <a:srgbClr val="000099"/>
                </a:solidFill>
                <a:latin typeface="Times New Roman" panose="02020603050405020304" pitchFamily="18" charset="0"/>
                <a:cs typeface="Times New Roman" panose="02020603050405020304" pitchFamily="18" charset="0"/>
              </a:rPr>
              <a:t>     + </a:t>
            </a:r>
            <a:r>
              <a:rPr lang="en-US" sz="2800" dirty="0">
                <a:solidFill>
                  <a:srgbClr val="000099"/>
                </a:solidFill>
                <a:latin typeface="Times New Roman" panose="02020603050405020304" pitchFamily="18" charset="0"/>
                <a:cs typeface="Times New Roman" panose="02020603050405020304" pitchFamily="18" charset="0"/>
                <a:sym typeface="+mn-ea"/>
              </a:rPr>
              <a:t>Hoặc bối cảnh </a:t>
            </a:r>
            <a:r>
              <a:rPr lang="en-US" sz="2800" b="1" dirty="0">
                <a:solidFill>
                  <a:srgbClr val="000099"/>
                </a:solidFill>
                <a:latin typeface="Times New Roman" panose="02020603050405020304" pitchFamily="18" charset="0"/>
                <a:cs typeface="Times New Roman" panose="02020603050405020304" pitchFamily="18" charset="0"/>
                <a:sym typeface="+mn-ea"/>
              </a:rPr>
              <a:t>ngoài văn bản</a:t>
            </a:r>
            <a:r>
              <a:rPr lang="en-US" sz="2800" dirty="0">
                <a:solidFill>
                  <a:srgbClr val="000099"/>
                </a:solidFill>
                <a:latin typeface="Times New Roman" panose="02020603050405020304" pitchFamily="18" charset="0"/>
                <a:cs typeface="Times New Roman" panose="02020603050405020304" pitchFamily="18" charset="0"/>
                <a:sym typeface="+mn-ea"/>
              </a:rPr>
              <a:t>: người nói, người nghe, địa điểm, thời gian,... </a:t>
            </a:r>
            <a:endParaRPr lang="en-US" sz="2800" dirty="0">
              <a:solidFill>
                <a:srgbClr val="000099"/>
              </a:solidFill>
              <a:latin typeface="Times New Roman" panose="02020603050405020304" pitchFamily="18" charset="0"/>
              <a:cs typeface="Times New Roman" panose="02020603050405020304" pitchFamily="18" charset="0"/>
            </a:endParaRPr>
          </a:p>
          <a:p>
            <a:pPr algn="just"/>
            <a:r>
              <a:rPr lang="en-US"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p>
        </p:txBody>
      </p:sp>
      <p:sp>
        <p:nvSpPr>
          <p:cNvPr id="5"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pic>
        <p:nvPicPr>
          <p:cNvPr id="10" name="Picture 19" descr="Tay viÕt "/>
          <p:cNvPicPr>
            <a:picLocks noChangeAspect="1" noChangeArrowheads="1" noCrop="1"/>
          </p:cNvPicPr>
          <p:nvPr/>
        </p:nvPicPr>
        <p:blipFill>
          <a:blip r:embed="rId2"/>
          <a:srcRect/>
          <a:stretch>
            <a:fillRect/>
          </a:stretch>
        </p:blipFill>
        <p:spPr bwMode="auto">
          <a:xfrm rot="-1401974">
            <a:off x="11444791" y="1450023"/>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87492" y="1430663"/>
            <a:ext cx="11728280" cy="5262245"/>
          </a:xfrm>
          <a:prstGeom prst="rect">
            <a:avLst/>
          </a:prstGeom>
        </p:spPr>
        <p:txBody>
          <a:bodyPr wrap="square">
            <a:spAutoFit/>
          </a:bodyPr>
          <a:lstStyle/>
          <a:p>
            <a:pPr algn="just"/>
            <a:r>
              <a:rPr lang="en-US" sz="2800" b="1" u="sng" dirty="0" err="1">
                <a:solidFill>
                  <a:srgbClr val="000099"/>
                </a:solidFill>
                <a:latin typeface="Times New Roman" panose="02020603050405020304" pitchFamily="18" charset="0"/>
                <a:cs typeface="Times New Roman" panose="02020603050405020304" pitchFamily="18" charset="0"/>
              </a:rPr>
              <a:t>B. LUYỆN TẬP</a:t>
            </a:r>
          </a:p>
          <a:p>
            <a:pPr algn="just">
              <a:lnSpc>
                <a:spcPct val="100000"/>
              </a:lnSpc>
              <a:spcBef>
                <a:spcPct val="0"/>
              </a:spcBef>
              <a:buFontTx/>
              <a:buNone/>
              <a:defRPr/>
            </a:pPr>
            <a:r>
              <a:rPr lang="en-US" sz="2800" b="1" u="sng" dirty="0" err="1">
                <a:solidFill>
                  <a:srgbClr val="000099"/>
                </a:solidFill>
                <a:latin typeface="Times New Roman" panose="02020603050405020304" pitchFamily="18" charset="0"/>
                <a:cs typeface="Times New Roman" panose="02020603050405020304" pitchFamily="18" charset="0"/>
                <a:sym typeface="+mn-ea"/>
              </a:rPr>
              <a:t>Bài tập 1:sgk. 92</a:t>
            </a:r>
            <a:r>
              <a:rPr lang="en-US" sz="2800" b="1" dirty="0" err="1">
                <a:solidFill>
                  <a:srgbClr val="000099"/>
                </a:solidFill>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sym typeface="+mn-ea"/>
              </a:rPr>
              <a:t>Giải thích nghĩa của các từ in đậm trong những dòng thơ sau:</a:t>
            </a:r>
            <a:endPar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a. Mùa xuân người cầm súng</a:t>
            </a:r>
            <a:endParaRPr lang="en-US" alt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Lộc</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giắt đầy bên lưng</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Mùa xuân người ra đồng</a:t>
            </a:r>
            <a:endParaRPr lang="en-US" alt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Lộc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trải dài nương mạ.</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b. Đất nước như vì sao</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Cứ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đi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lên phía trước.</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c.Ta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con chim hót</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một cành hoa.</a:t>
            </a: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ox(in)">
                                      <p:cBhvr>
                                        <p:cTn id="7" dur="2000"/>
                                        <p:tgtEl>
                                          <p:spTgt spid="2">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ox(in)">
                                      <p:cBhvr>
                                        <p:cTn id="10" dur="2000"/>
                                        <p:tgtEl>
                                          <p:spTgt spid="2">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ox(in)">
                                      <p:cBhvr>
                                        <p:cTn id="13" dur="2000"/>
                                        <p:tgtEl>
                                          <p:spTgt spid="2">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ox(in)">
                                      <p:cBhvr>
                                        <p:cTn id="16" dur="2000"/>
                                        <p:tgtEl>
                                          <p:spTgt spid="2">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ox(in)">
                                      <p:cBhvr>
                                        <p:cTn id="19" dur="2000"/>
                                        <p:tgtEl>
                                          <p:spTgt spid="2">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box(in)">
                                      <p:cBhvr>
                                        <p:cTn id="22" dur="2000"/>
                                        <p:tgtEl>
                                          <p:spTgt spid="2">
                                            <p:txEl>
                                              <p:pRg st="7" end="7"/>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box(in)">
                                      <p:cBhvr>
                                        <p:cTn id="25" dur="2000"/>
                                        <p:tgtEl>
                                          <p:spTgt spid="2">
                                            <p:txEl>
                                              <p:pRg st="8" end="8"/>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
                                            <p:txEl>
                                              <p:pRg st="10" end="10"/>
                                            </p:txEl>
                                          </p:spTgt>
                                        </p:tgtEl>
                                        <p:attrNameLst>
                                          <p:attrName>style.visibility</p:attrName>
                                        </p:attrNameLst>
                                      </p:cBhvr>
                                      <p:to>
                                        <p:strVal val="visible"/>
                                      </p:to>
                                    </p:set>
                                    <p:animEffect transition="in" filter="box(in)">
                                      <p:cBhvr>
                                        <p:cTn id="28" dur="2000"/>
                                        <p:tgtEl>
                                          <p:spTgt spid="2">
                                            <p:txEl>
                                              <p:pRg st="10" end="10"/>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Effect transition="in" filter="box(in)">
                                      <p:cBhvr>
                                        <p:cTn id="31"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Box 312"/>
          <p:cNvSpPr txBox="1"/>
          <p:nvPr/>
        </p:nvSpPr>
        <p:spPr>
          <a:xfrm>
            <a:off x="1165412" y="464279"/>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110174"/>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130513"/>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127201"/>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12181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7056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2503705" y="198907"/>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
        <p:nvSpPr>
          <p:cNvPr id="187" name="Cloud Callout 1"/>
          <p:cNvSpPr>
            <a:spLocks noChangeArrowheads="1"/>
          </p:cNvSpPr>
          <p:nvPr/>
        </p:nvSpPr>
        <p:spPr bwMode="auto">
          <a:xfrm>
            <a:off x="2853055" y="80645"/>
            <a:ext cx="8632825" cy="993140"/>
          </a:xfrm>
          <a:prstGeom prst="cloudCallout">
            <a:avLst>
              <a:gd name="adj1" fmla="val 5681"/>
              <a:gd name="adj2" fmla="val 245343"/>
            </a:avLst>
          </a:prstGeom>
          <a:solidFill>
            <a:schemeClr val="accent6">
              <a:lumMod val="20000"/>
              <a:lumOff val="80000"/>
            </a:schemeClr>
          </a:solidFill>
          <a:ln w="25400" algn="ctr">
            <a:solidFill>
              <a:srgbClr val="00B050"/>
            </a:solidFill>
            <a:rou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50000"/>
              </a:lnSpc>
              <a:spcBef>
                <a:spcPct val="0"/>
              </a:spcBef>
              <a:buFontTx/>
              <a:buNone/>
            </a:pP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a:lnSpc>
                <a:spcPct val="150000"/>
              </a:lnSpc>
              <a:spcBef>
                <a:spcPct val="0"/>
              </a:spcBef>
              <a:buFontTx/>
              <a:buNone/>
            </a:pPr>
            <a:r>
              <a:rPr lang="en-US" altLang="en-US" sz="2800" b="1" u="sng" dirty="0">
                <a:solidFill>
                  <a:srgbClr val="FF0000"/>
                </a:solidFill>
                <a:latin typeface="Times New Roman" panose="02020603050405020304" pitchFamily="18" charset="0"/>
                <a:cs typeface="Times New Roman" panose="02020603050405020304" pitchFamily="18" charset="0"/>
              </a:rPr>
              <a:t>THẢO LUẬN NHÓM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a:solidFill>
                  <a:srgbClr val="000099"/>
                </a:solidFill>
                <a:latin typeface="Times New Roman" panose="02020603050405020304" pitchFamily="18" charset="0"/>
                <a:cs typeface="Times New Roman" panose="02020603050405020304" pitchFamily="18" charset="0"/>
              </a:rPr>
              <a:t>(3 </a:t>
            </a:r>
            <a:r>
              <a:rPr lang="en-US" altLang="en-US" sz="2800" b="1" dirty="0" err="1">
                <a:solidFill>
                  <a:srgbClr val="000099"/>
                </a:solidFill>
                <a:latin typeface="Times New Roman" panose="02020603050405020304" pitchFamily="18" charset="0"/>
                <a:cs typeface="Times New Roman" panose="02020603050405020304" pitchFamily="18" charset="0"/>
              </a:rPr>
              <a:t>phút</a:t>
            </a:r>
            <a:r>
              <a:rPr lang="en-US" altLang="en-US" sz="2800" b="1" dirty="0">
                <a:solidFill>
                  <a:srgbClr val="000099"/>
                </a:solidFill>
                <a:latin typeface="Times New Roman" panose="02020603050405020304" pitchFamily="18" charset="0"/>
                <a:cs typeface="Times New Roman" panose="02020603050405020304" pitchFamily="18" charset="0"/>
              </a:rPr>
              <a:t>) </a:t>
            </a:r>
          </a:p>
          <a:p>
            <a:pPr algn="ctr">
              <a:lnSpc>
                <a:spcPct val="150000"/>
              </a:lnSpc>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p:cNvGraphicFramePr/>
          <p:nvPr>
            <p:custDataLst>
              <p:tags r:id="rId1"/>
            </p:custDataLst>
          </p:nvPr>
        </p:nvGraphicFramePr>
        <p:xfrm>
          <a:off x="294640" y="1198245"/>
          <a:ext cx="11691620" cy="5486400"/>
        </p:xfrm>
        <a:graphic>
          <a:graphicData uri="http://schemas.openxmlformats.org/drawingml/2006/table">
            <a:tbl>
              <a:tblPr firstRow="1" bandRow="1">
                <a:tableStyleId>{5C22544A-7EE6-4342-B048-85BDC9FD1C3A}</a:tableStyleId>
              </a:tblPr>
              <a:tblGrid>
                <a:gridCol w="2386965">
                  <a:extLst>
                    <a:ext uri="{9D8B030D-6E8A-4147-A177-3AD203B41FA5}">
                      <a16:colId xmlns:a16="http://schemas.microsoft.com/office/drawing/2014/main" val="20000"/>
                    </a:ext>
                  </a:extLst>
                </a:gridCol>
                <a:gridCol w="5399405">
                  <a:extLst>
                    <a:ext uri="{9D8B030D-6E8A-4147-A177-3AD203B41FA5}">
                      <a16:colId xmlns:a16="http://schemas.microsoft.com/office/drawing/2014/main" val="20001"/>
                    </a:ext>
                  </a:extLst>
                </a:gridCol>
                <a:gridCol w="3905126">
                  <a:extLst>
                    <a:ext uri="{9D8B030D-6E8A-4147-A177-3AD203B41FA5}">
                      <a16:colId xmlns:a16="http://schemas.microsoft.com/office/drawing/2014/main" val="20002"/>
                    </a:ext>
                  </a:extLst>
                </a:gridCol>
              </a:tblGrid>
              <a:tr h="381000">
                <a:tc>
                  <a:txBody>
                    <a:bodyPr/>
                    <a:lstStyle/>
                    <a:p>
                      <a:pPr algn="ctr">
                        <a:buNone/>
                      </a:pPr>
                      <a:endParaRPr lang="en-US" sz="280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sz="2800">
                          <a:latin typeface="Times New Roman" panose="02020603050405020304" pitchFamily="18" charset="0"/>
                          <a:cs typeface="Times New Roman" panose="02020603050405020304" pitchFamily="18" charset="0"/>
                        </a:rPr>
                        <a:t>Câu</a:t>
                      </a:r>
                    </a:p>
                  </a:txBody>
                  <a:tcPr anchor="ctr"/>
                </a:tc>
                <a:tc>
                  <a:txBody>
                    <a:bodyPr/>
                    <a:lstStyle/>
                    <a:p>
                      <a:pPr algn="ctr">
                        <a:buNone/>
                      </a:pPr>
                      <a:r>
                        <a:rPr lang="en-US" sz="2800">
                          <a:latin typeface="Times New Roman" panose="02020603050405020304" pitchFamily="18" charset="0"/>
                          <a:cs typeface="Times New Roman" panose="02020603050405020304" pitchFamily="18" charset="0"/>
                        </a:rPr>
                        <a:t>Nghĩa  của từ in đậm</a:t>
                      </a:r>
                    </a:p>
                  </a:txBody>
                  <a:tcPr anchor="ctr"/>
                </a:tc>
                <a:extLst>
                  <a:ext uri="{0D108BD9-81ED-4DB2-BD59-A6C34878D82A}">
                    <a16:rowId xmlns:a16="http://schemas.microsoft.com/office/drawing/2014/main" val="10000"/>
                  </a:ext>
                </a:extLst>
              </a:tr>
              <a:tr h="381000">
                <a:tc>
                  <a:txBody>
                    <a:bodyPr/>
                    <a:lstStyle/>
                    <a:p>
                      <a:pPr algn="just">
                        <a:lnSpc>
                          <a:spcPct val="100000"/>
                        </a:lnSpc>
                        <a:spcBef>
                          <a:spcPct val="0"/>
                        </a:spcBef>
                        <a:buFontTx/>
                        <a:buNone/>
                        <a:defRPr/>
                      </a:pPr>
                      <a:r>
                        <a:rPr lang="en-US" altLang="en-US" sz="2800" b="1" u="sng" dirty="0">
                          <a:solidFill>
                            <a:srgbClr val="FF0000"/>
                          </a:solidFill>
                          <a:latin typeface="Times New Roman" panose="02020603050405020304" pitchFamily="18" charset="0"/>
                          <a:cs typeface="Times New Roman" panose="02020603050405020304" pitchFamily="18" charset="0"/>
                          <a:sym typeface="+mn-ea"/>
                        </a:rPr>
                        <a:t>NHÓM 1,2</a:t>
                      </a:r>
                      <a:endParaRPr lang="en-US" sz="2800"/>
                    </a:p>
                  </a:txBody>
                  <a:tcPr/>
                </a:tc>
                <a:tc>
                  <a:txBody>
                    <a:bodyPr/>
                    <a:lstStyle/>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a. Mùa xuân người cầm súng</a:t>
                      </a:r>
                      <a:endParaRPr lang="en-US" alt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Lộc</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giắt đầy bên lưng</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Mùa xuân người ra đồng</a:t>
                      </a:r>
                      <a:endParaRPr lang="en-US" alt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Lộc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trải dài nương mạ.</a:t>
                      </a:r>
                    </a:p>
                    <a:p>
                      <a:pPr algn="just">
                        <a:lnSpc>
                          <a:spcPct val="100000"/>
                        </a:lnSpc>
                        <a:spcBef>
                          <a:spcPct val="0"/>
                        </a:spcBef>
                        <a:buFontTx/>
                        <a:buNone/>
                        <a:defRPr/>
                      </a:pPr>
                      <a:endParaRPr lang="en-US" sz="2800"/>
                    </a:p>
                  </a:txBody>
                  <a:tcPr/>
                </a:tc>
                <a:tc>
                  <a:txBody>
                    <a:bodyPr/>
                    <a:lstStyle/>
                    <a:p>
                      <a:pPr>
                        <a:buNone/>
                      </a:pPr>
                      <a:endParaRPr lang="en-US"/>
                    </a:p>
                  </a:txBody>
                  <a:tcPr/>
                </a:tc>
                <a:extLst>
                  <a:ext uri="{0D108BD9-81ED-4DB2-BD59-A6C34878D82A}">
                    <a16:rowId xmlns:a16="http://schemas.microsoft.com/office/drawing/2014/main" val="10001"/>
                  </a:ext>
                </a:extLst>
              </a:tr>
              <a:tr h="381000">
                <a:tc>
                  <a:txBody>
                    <a:bodyPr/>
                    <a:lstStyle/>
                    <a:p>
                      <a:pPr>
                        <a:buNone/>
                      </a:pPr>
                      <a:r>
                        <a:rPr lang="en-US" altLang="en-US" sz="2800" b="1" u="sng" dirty="0">
                          <a:solidFill>
                            <a:srgbClr val="FF0000"/>
                          </a:solidFill>
                          <a:latin typeface="Times New Roman" panose="02020603050405020304" pitchFamily="18" charset="0"/>
                          <a:cs typeface="Times New Roman" panose="02020603050405020304" pitchFamily="18" charset="0"/>
                          <a:sym typeface="+mn-ea"/>
                        </a:rPr>
                        <a:t>NHÓM 3,4</a:t>
                      </a:r>
                      <a:endParaRPr lang="en-US" sz="2800"/>
                    </a:p>
                  </a:txBody>
                  <a:tcPr/>
                </a:tc>
                <a:tc>
                  <a:txBody>
                    <a:bodyPr/>
                    <a:lstStyle/>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b. Đất nước như vì sao</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Cứ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đi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lên phía trước.</a:t>
                      </a:r>
                      <a:endParaRPr lang="en-US" sz="2800"/>
                    </a:p>
                    <a:p>
                      <a:pPr algn="just">
                        <a:lnSpc>
                          <a:spcPct val="100000"/>
                        </a:lnSpc>
                        <a:spcBef>
                          <a:spcPct val="0"/>
                        </a:spcBef>
                        <a:buFontTx/>
                        <a:buNone/>
                        <a:defRPr/>
                      </a:pPr>
                      <a:endParaRPr lang="en-US" sz="2800"/>
                    </a:p>
                  </a:txBody>
                  <a:tcPr/>
                </a:tc>
                <a:tc>
                  <a:txBody>
                    <a:bodyPr/>
                    <a:lstStyle/>
                    <a:p>
                      <a:pPr>
                        <a:buNone/>
                      </a:pPr>
                      <a:endParaRPr lang="en-US"/>
                    </a:p>
                    <a:p>
                      <a:pPr>
                        <a:buNone/>
                      </a:pPr>
                      <a:endParaRPr lang="en-US"/>
                    </a:p>
                    <a:p>
                      <a:pPr>
                        <a:buNone/>
                      </a:pPr>
                      <a:endParaRPr lang="en-US"/>
                    </a:p>
                  </a:txBody>
                  <a:tcPr/>
                </a:tc>
                <a:extLst>
                  <a:ext uri="{0D108BD9-81ED-4DB2-BD59-A6C34878D82A}">
                    <a16:rowId xmlns:a16="http://schemas.microsoft.com/office/drawing/2014/main" val="10002"/>
                  </a:ext>
                </a:extLst>
              </a:tr>
              <a:tr h="381000">
                <a:tc>
                  <a:txBody>
                    <a:bodyPr/>
                    <a:lstStyle/>
                    <a:p>
                      <a:pPr>
                        <a:buNone/>
                      </a:pPr>
                      <a:r>
                        <a:rPr lang="en-US" altLang="en-US" sz="2800" b="1" u="sng" dirty="0">
                          <a:solidFill>
                            <a:srgbClr val="FF0000"/>
                          </a:solidFill>
                          <a:latin typeface="Times New Roman" panose="02020603050405020304" pitchFamily="18" charset="0"/>
                          <a:cs typeface="Times New Roman" panose="02020603050405020304" pitchFamily="18" charset="0"/>
                          <a:sym typeface="+mn-ea"/>
                        </a:rPr>
                        <a:t>NHÓM 5,6</a:t>
                      </a:r>
                      <a:endParaRPr lang="en-US" sz="2800"/>
                    </a:p>
                  </a:txBody>
                  <a:tcPr/>
                </a:tc>
                <a:tc>
                  <a:txBody>
                    <a:bodyPr/>
                    <a:lstStyle/>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c. 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con chim hót</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một cành hoa.</a:t>
                      </a:r>
                      <a:endParaRPr lang="en-US" sz="2800"/>
                    </a:p>
                    <a:p>
                      <a:pPr>
                        <a:buNone/>
                      </a:pPr>
                      <a:endParaRPr lang="en-US" sz="2800"/>
                    </a:p>
                  </a:txBody>
                  <a:tcPr/>
                </a:tc>
                <a:tc>
                  <a:txBody>
                    <a:bodyPr/>
                    <a:lstStyle/>
                    <a:p>
                      <a:pPr>
                        <a:buNone/>
                      </a:pPr>
                      <a:endParaRPr lang="en-US"/>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95"/>
                                        </p:tgtEl>
                                      </p:cBhvr>
                                    </p:animEffect>
                                    <p:set>
                                      <p:cBhvr>
                                        <p:cTn id="7" dur="1" fill="hold">
                                          <p:stCondLst>
                                            <p:cond delay="499"/>
                                          </p:stCondLst>
                                        </p:cTn>
                                        <p:tgtEl>
                                          <p:spTgt spid="495"/>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4"/>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5"/>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6"/>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7"/>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8"/>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9"/>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20"/>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21"/>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22"/>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23"/>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4"/>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5"/>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6"/>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7"/>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8"/>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9"/>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30"/>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31"/>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32"/>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33"/>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4"/>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5"/>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6"/>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7"/>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8"/>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9"/>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40"/>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41"/>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42"/>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43"/>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4"/>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5"/>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6"/>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7"/>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8"/>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9"/>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50"/>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51"/>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52"/>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53"/>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4"/>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5"/>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6"/>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7"/>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8"/>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9"/>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60"/>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61"/>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62"/>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63"/>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4"/>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5"/>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6"/>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7"/>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8"/>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9"/>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70"/>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71"/>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72"/>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73"/>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4"/>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5"/>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6"/>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7"/>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8"/>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9"/>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80"/>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81"/>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82"/>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83"/>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4"/>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5"/>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6"/>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7"/>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8"/>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9"/>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90"/>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91"/>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92"/>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93"/>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4"/>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5"/>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6"/>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7"/>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8"/>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9"/>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400"/>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401"/>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402"/>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403"/>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4"/>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5"/>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6"/>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7"/>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8"/>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9"/>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10"/>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11"/>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12"/>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13"/>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4"/>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5"/>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6"/>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7"/>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8"/>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9"/>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20"/>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21"/>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22"/>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23"/>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4"/>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5"/>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6"/>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7"/>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8"/>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9"/>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30"/>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31"/>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32"/>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33"/>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4"/>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435"/>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436"/>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437"/>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438"/>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439"/>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440"/>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441"/>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442"/>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443"/>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444"/>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445"/>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446"/>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447"/>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448"/>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449"/>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450"/>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451"/>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452"/>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453"/>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454"/>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455"/>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456"/>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457"/>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458"/>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459"/>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460"/>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461"/>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462"/>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463"/>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464"/>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465"/>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466"/>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467"/>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468"/>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469"/>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470"/>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471"/>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472"/>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473"/>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474"/>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475"/>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476"/>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477"/>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478"/>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479"/>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480"/>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481"/>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482"/>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483"/>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484"/>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485"/>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486"/>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487"/>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488"/>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489"/>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490"/>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491"/>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492"/>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493"/>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bldLvl="0" animBg="1"/>
      <p:bldP spid="315" grpId="0" bldLvl="0" animBg="1"/>
      <p:bldP spid="316" grpId="0" bldLvl="0" animBg="1"/>
      <p:bldP spid="317" grpId="0" bldLvl="0" animBg="1"/>
      <p:bldP spid="318" grpId="0" bldLvl="0" animBg="1"/>
      <p:bldP spid="319" grpId="0" bldLvl="0" animBg="1"/>
      <p:bldP spid="320" grpId="0" bldLvl="0" animBg="1"/>
      <p:bldP spid="321" grpId="0" bldLvl="0" animBg="1"/>
      <p:bldP spid="322" grpId="0" bldLvl="0" animBg="1"/>
      <p:bldP spid="323" grpId="0" bldLvl="0" animBg="1"/>
      <p:bldP spid="324" grpId="0" bldLvl="0" animBg="1"/>
      <p:bldP spid="325" grpId="0" bldLvl="0" animBg="1"/>
      <p:bldP spid="326" grpId="0" bldLvl="0" animBg="1"/>
      <p:bldP spid="327" grpId="0" bldLvl="0" animBg="1"/>
      <p:bldP spid="328" grpId="0" bldLvl="0" animBg="1"/>
      <p:bldP spid="329" grpId="0" bldLvl="0" animBg="1"/>
      <p:bldP spid="330" grpId="0" bldLvl="0" animBg="1"/>
      <p:bldP spid="331" grpId="0" bldLvl="0" animBg="1"/>
      <p:bldP spid="332" grpId="0" bldLvl="0" animBg="1"/>
      <p:bldP spid="333" grpId="0" bldLvl="0" animBg="1"/>
      <p:bldP spid="334" grpId="0" bldLvl="0" animBg="1"/>
      <p:bldP spid="335" grpId="0" bldLvl="0" animBg="1"/>
      <p:bldP spid="336" grpId="0" bldLvl="0" animBg="1"/>
      <p:bldP spid="337" grpId="0" bldLvl="0" animBg="1"/>
      <p:bldP spid="338" grpId="0" bldLvl="0" animBg="1"/>
      <p:bldP spid="339" grpId="0" bldLvl="0" animBg="1"/>
      <p:bldP spid="340" grpId="0" bldLvl="0" animBg="1"/>
      <p:bldP spid="341" grpId="0" bldLvl="0" animBg="1"/>
      <p:bldP spid="342" grpId="0" bldLvl="0" animBg="1"/>
      <p:bldP spid="343" grpId="0" bldLvl="0" animBg="1"/>
      <p:bldP spid="344" grpId="0" bldLvl="0" animBg="1"/>
      <p:bldP spid="345" grpId="0" bldLvl="0" animBg="1"/>
      <p:bldP spid="346" grpId="0" bldLvl="0" animBg="1"/>
      <p:bldP spid="347" grpId="0" bldLvl="0" animBg="1"/>
      <p:bldP spid="348" grpId="0" bldLvl="0" animBg="1"/>
      <p:bldP spid="349" grpId="0" bldLvl="0" animBg="1"/>
      <p:bldP spid="350" grpId="0" bldLvl="0" animBg="1"/>
      <p:bldP spid="351" grpId="0" bldLvl="0" animBg="1"/>
      <p:bldP spid="352" grpId="0" bldLvl="0" animBg="1"/>
      <p:bldP spid="353" grpId="0" bldLvl="0" animBg="1"/>
      <p:bldP spid="354" grpId="0" bldLvl="0" animBg="1"/>
      <p:bldP spid="355" grpId="0" bldLvl="0" animBg="1"/>
      <p:bldP spid="356" grpId="0" bldLvl="0" animBg="1"/>
      <p:bldP spid="357" grpId="0" bldLvl="0" animBg="1"/>
      <p:bldP spid="358" grpId="0" bldLvl="0" animBg="1"/>
      <p:bldP spid="359" grpId="0" bldLvl="0" animBg="1"/>
      <p:bldP spid="360" grpId="0" bldLvl="0" animBg="1"/>
      <p:bldP spid="361" grpId="0" bldLvl="0" animBg="1"/>
      <p:bldP spid="362" grpId="0" bldLvl="0" animBg="1"/>
      <p:bldP spid="363" grpId="0" bldLvl="0" animBg="1"/>
      <p:bldP spid="364" grpId="0" bldLvl="0" animBg="1"/>
      <p:bldP spid="365" grpId="0" bldLvl="0" animBg="1"/>
      <p:bldP spid="366" grpId="0" bldLvl="0" animBg="1"/>
      <p:bldP spid="367" grpId="0" bldLvl="0" animBg="1"/>
      <p:bldP spid="368" grpId="0" bldLvl="0" animBg="1"/>
      <p:bldP spid="369" grpId="0" bldLvl="0" animBg="1"/>
      <p:bldP spid="370" grpId="0" bldLvl="0" animBg="1"/>
      <p:bldP spid="371" grpId="0" bldLvl="0" animBg="1"/>
      <p:bldP spid="372" grpId="0" bldLvl="0" animBg="1"/>
      <p:bldP spid="373" grpId="0" bldLvl="0" animBg="1"/>
      <p:bldP spid="374" grpId="0" bldLvl="0" animBg="1"/>
      <p:bldP spid="375" grpId="0" bldLvl="0" animBg="1"/>
      <p:bldP spid="376" grpId="0" bldLvl="0" animBg="1"/>
      <p:bldP spid="377" grpId="0" bldLvl="0" animBg="1"/>
      <p:bldP spid="378" grpId="0" bldLvl="0" animBg="1"/>
      <p:bldP spid="379" grpId="0" bldLvl="0" animBg="1"/>
      <p:bldP spid="380" grpId="0" bldLvl="0" animBg="1"/>
      <p:bldP spid="381" grpId="0" bldLvl="0" animBg="1"/>
      <p:bldP spid="382" grpId="0" bldLvl="0" animBg="1"/>
      <p:bldP spid="383" grpId="0" bldLvl="0" animBg="1"/>
      <p:bldP spid="384" grpId="0" bldLvl="0" animBg="1"/>
      <p:bldP spid="385" grpId="0" bldLvl="0" animBg="1"/>
      <p:bldP spid="386" grpId="0" bldLvl="0" animBg="1"/>
      <p:bldP spid="387" grpId="0" bldLvl="0" animBg="1"/>
      <p:bldP spid="388" grpId="0" bldLvl="0" animBg="1"/>
      <p:bldP spid="389" grpId="0" bldLvl="0" animBg="1"/>
      <p:bldP spid="390" grpId="0" bldLvl="0" animBg="1"/>
      <p:bldP spid="391" grpId="0" bldLvl="0" animBg="1"/>
      <p:bldP spid="392" grpId="0" bldLvl="0" animBg="1"/>
      <p:bldP spid="393" grpId="0" bldLvl="0" animBg="1"/>
      <p:bldP spid="394" grpId="0" bldLvl="0" animBg="1"/>
      <p:bldP spid="395" grpId="0" bldLvl="0" animBg="1"/>
      <p:bldP spid="396" grpId="0" bldLvl="0" animBg="1"/>
      <p:bldP spid="397" grpId="0" bldLvl="0" animBg="1"/>
      <p:bldP spid="398" grpId="0" bldLvl="0" animBg="1"/>
      <p:bldP spid="399" grpId="0" bldLvl="0" animBg="1"/>
      <p:bldP spid="400" grpId="0" bldLvl="0" animBg="1"/>
      <p:bldP spid="401" grpId="0" bldLvl="0" animBg="1"/>
      <p:bldP spid="402" grpId="0" bldLvl="0" animBg="1"/>
      <p:bldP spid="403" grpId="0" bldLvl="0" animBg="1"/>
      <p:bldP spid="404" grpId="0" bldLvl="0" animBg="1"/>
      <p:bldP spid="405" grpId="0" bldLvl="0" animBg="1"/>
      <p:bldP spid="406" grpId="0" bldLvl="0" animBg="1"/>
      <p:bldP spid="407" grpId="0" bldLvl="0" animBg="1"/>
      <p:bldP spid="408" grpId="0" bldLvl="0" animBg="1"/>
      <p:bldP spid="409" grpId="0" bldLvl="0" animBg="1"/>
      <p:bldP spid="410" grpId="0" bldLvl="0" animBg="1"/>
      <p:bldP spid="411" grpId="0" bldLvl="0" animBg="1"/>
      <p:bldP spid="412" grpId="0" bldLvl="0" animBg="1"/>
      <p:bldP spid="413" grpId="0" bldLvl="0" animBg="1"/>
      <p:bldP spid="414" grpId="0" bldLvl="0" animBg="1"/>
      <p:bldP spid="415" grpId="0" bldLvl="0" animBg="1"/>
      <p:bldP spid="416" grpId="0" bldLvl="0" animBg="1"/>
      <p:bldP spid="417" grpId="0" bldLvl="0" animBg="1"/>
      <p:bldP spid="418" grpId="0" bldLvl="0" animBg="1"/>
      <p:bldP spid="419" grpId="0" bldLvl="0" animBg="1"/>
      <p:bldP spid="420" grpId="0" bldLvl="0" animBg="1"/>
      <p:bldP spid="421" grpId="0" bldLvl="0" animBg="1"/>
      <p:bldP spid="422" grpId="0" bldLvl="0" animBg="1"/>
      <p:bldP spid="423" grpId="0" bldLvl="0" animBg="1"/>
      <p:bldP spid="424" grpId="0" bldLvl="0" animBg="1"/>
      <p:bldP spid="425" grpId="0" bldLvl="0" animBg="1"/>
      <p:bldP spid="426" grpId="0" bldLvl="0" animBg="1"/>
      <p:bldP spid="427" grpId="0" bldLvl="0" animBg="1"/>
      <p:bldP spid="428" grpId="0" bldLvl="0" animBg="1"/>
      <p:bldP spid="429" grpId="0" bldLvl="0" animBg="1"/>
      <p:bldP spid="430" grpId="0" bldLvl="0" animBg="1"/>
      <p:bldP spid="431" grpId="0" bldLvl="0" animBg="1"/>
      <p:bldP spid="432" grpId="0" bldLvl="0" animBg="1"/>
      <p:bldP spid="433" grpId="0" bldLvl="0" animBg="1"/>
      <p:bldP spid="434" grpId="0" bldLvl="0" animBg="1"/>
      <p:bldP spid="435" grpId="0" bldLvl="0" animBg="1"/>
      <p:bldP spid="436" grpId="0" bldLvl="0" animBg="1"/>
      <p:bldP spid="437" grpId="0" bldLvl="0" animBg="1"/>
      <p:bldP spid="438" grpId="0" bldLvl="0" animBg="1"/>
      <p:bldP spid="439" grpId="0" bldLvl="0" animBg="1"/>
      <p:bldP spid="440" grpId="0" bldLvl="0" animBg="1"/>
      <p:bldP spid="441" grpId="0" bldLvl="0" animBg="1"/>
      <p:bldP spid="442" grpId="0" bldLvl="0" animBg="1"/>
      <p:bldP spid="443" grpId="0" bldLvl="0" animBg="1"/>
      <p:bldP spid="444" grpId="0" bldLvl="0" animBg="1"/>
      <p:bldP spid="445" grpId="0" bldLvl="0" animBg="1"/>
      <p:bldP spid="446" grpId="0" bldLvl="0" animBg="1"/>
      <p:bldP spid="447" grpId="0" bldLvl="0" animBg="1"/>
      <p:bldP spid="448" grpId="0" bldLvl="0" animBg="1"/>
      <p:bldP spid="449" grpId="0" bldLvl="0" animBg="1"/>
      <p:bldP spid="450" grpId="0" bldLvl="0" animBg="1"/>
      <p:bldP spid="451" grpId="0" bldLvl="0" animBg="1"/>
      <p:bldP spid="452" grpId="0" bldLvl="0" animBg="1"/>
      <p:bldP spid="453" grpId="0" bldLvl="0" animBg="1"/>
      <p:bldP spid="454" grpId="0" bldLvl="0" animBg="1"/>
      <p:bldP spid="455" grpId="0" bldLvl="0" animBg="1"/>
      <p:bldP spid="456" grpId="0" bldLvl="0" animBg="1"/>
      <p:bldP spid="457" grpId="0" bldLvl="0" animBg="1"/>
      <p:bldP spid="458" grpId="0" bldLvl="0" animBg="1"/>
      <p:bldP spid="459" grpId="0" bldLvl="0" animBg="1"/>
      <p:bldP spid="460" grpId="0" bldLvl="0" animBg="1"/>
      <p:bldP spid="461" grpId="0" bldLvl="0" animBg="1"/>
      <p:bldP spid="462" grpId="0" bldLvl="0" animBg="1"/>
      <p:bldP spid="463" grpId="0" bldLvl="0" animBg="1"/>
      <p:bldP spid="464" grpId="0" bldLvl="0" animBg="1"/>
      <p:bldP spid="465" grpId="0" bldLvl="0" animBg="1"/>
      <p:bldP spid="466" grpId="0" bldLvl="0" animBg="1"/>
      <p:bldP spid="467" grpId="0" bldLvl="0" animBg="1"/>
      <p:bldP spid="468" grpId="0" bldLvl="0" animBg="1"/>
      <p:bldP spid="469" grpId="0" bldLvl="0" animBg="1"/>
      <p:bldP spid="470" grpId="0" bldLvl="0" animBg="1"/>
      <p:bldP spid="471" grpId="0" bldLvl="0" animBg="1"/>
      <p:bldP spid="472" grpId="0" bldLvl="0" animBg="1"/>
      <p:bldP spid="473" grpId="0" bldLvl="0" animBg="1"/>
      <p:bldP spid="474" grpId="0" bldLvl="0" animBg="1"/>
      <p:bldP spid="475" grpId="0" bldLvl="0" animBg="1"/>
      <p:bldP spid="476" grpId="0" bldLvl="0" animBg="1"/>
      <p:bldP spid="477" grpId="0" bldLvl="0" animBg="1"/>
      <p:bldP spid="478" grpId="0" bldLvl="0" animBg="1"/>
      <p:bldP spid="479" grpId="0" bldLvl="0" animBg="1"/>
      <p:bldP spid="480" grpId="0" bldLvl="0" animBg="1"/>
      <p:bldP spid="481" grpId="0" bldLvl="0" animBg="1"/>
      <p:bldP spid="482" grpId="0" bldLvl="0" animBg="1"/>
      <p:bldP spid="483" grpId="0" bldLvl="0" animBg="1"/>
      <p:bldP spid="484" grpId="0" bldLvl="0" animBg="1"/>
      <p:bldP spid="485" grpId="0" bldLvl="0" animBg="1"/>
      <p:bldP spid="486" grpId="0" bldLvl="0" animBg="1"/>
      <p:bldP spid="487" grpId="0" bldLvl="0" animBg="1"/>
      <p:bldP spid="488" grpId="0" bldLvl="0" animBg="1"/>
      <p:bldP spid="489" grpId="0" bldLvl="0" animBg="1"/>
      <p:bldP spid="490" grpId="0" bldLvl="0" animBg="1"/>
      <p:bldP spid="491" grpId="0" bldLvl="0" animBg="1"/>
      <p:bldP spid="492" grpId="0" bldLvl="0" animBg="1"/>
      <p:bldP spid="493" grpId="0" bldLvl="0" animBg="1"/>
      <p:bldP spid="494" grpId="0" bldLvl="0" animBg="1"/>
      <p:bldP spid="49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558800" y="1419860"/>
            <a:ext cx="11446510" cy="73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4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sz="2800" b="1" u="sng" dirty="0" err="1">
                <a:solidFill>
                  <a:srgbClr val="000099"/>
                </a:solidFill>
                <a:latin typeface="Times New Roman" panose="02020603050405020304" pitchFamily="18" charset="0"/>
                <a:cs typeface="Times New Roman" panose="02020603050405020304" pitchFamily="18" charset="0"/>
                <a:sym typeface="+mn-ea"/>
              </a:rPr>
              <a:t>Bài tập 1:sgk. 92</a:t>
            </a:r>
          </a:p>
          <a:p>
            <a:pPr algn="just">
              <a:lnSpc>
                <a:spcPct val="10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179410" y="2275765"/>
            <a:ext cx="4605945" cy="3174936"/>
            <a:chOff x="857459" y="1860949"/>
            <a:chExt cx="4605945" cy="3174936"/>
          </a:xfrm>
        </p:grpSpPr>
        <p:grpSp>
          <p:nvGrpSpPr>
            <p:cNvPr id="5" name="组合 1"/>
            <p:cNvGrpSpPr/>
            <p:nvPr/>
          </p:nvGrpSpPr>
          <p:grpSpPr>
            <a:xfrm>
              <a:off x="857459" y="1987605"/>
              <a:ext cx="4605945" cy="3048280"/>
              <a:chOff x="1418801" y="1763006"/>
              <a:chExt cx="2082502" cy="5940242"/>
            </a:xfrm>
          </p:grpSpPr>
          <p:grpSp>
            <p:nvGrpSpPr>
              <p:cNvPr id="7" name="组合 2"/>
              <p:cNvGrpSpPr/>
              <p:nvPr/>
            </p:nvGrpSpPr>
            <p:grpSpPr>
              <a:xfrm>
                <a:off x="1418801" y="1763006"/>
                <a:ext cx="2073212" cy="5743039"/>
                <a:chOff x="1346373" y="2170412"/>
                <a:chExt cx="2073212" cy="5743039"/>
              </a:xfrm>
            </p:grpSpPr>
            <p:sp>
              <p:nvSpPr>
                <p:cNvPr id="10" name="圆角矩形 5"/>
                <p:cNvSpPr/>
                <p:nvPr/>
              </p:nvSpPr>
              <p:spPr>
                <a:xfrm>
                  <a:off x="1346373" y="2507998"/>
                  <a:ext cx="2073212" cy="5405453"/>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910" dirty="0">
                    <a:solidFill>
                      <a:srgbClr val="3E3938"/>
                    </a:solidFill>
                    <a:cs typeface="+mn-ea"/>
                    <a:sym typeface="+mn-lt"/>
                  </a:endParaRPr>
                </a:p>
              </p:txBody>
            </p:sp>
            <p:sp>
              <p:nvSpPr>
                <p:cNvPr id="17"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1065" b="1" dirty="0">
                    <a:solidFill>
                      <a:srgbClr val="FFFFFF"/>
                    </a:solidFill>
                    <a:cs typeface="+mn-ea"/>
                    <a:sym typeface="+mn-lt"/>
                  </a:endParaRPr>
                </a:p>
              </p:txBody>
            </p:sp>
          </p:grpSp>
          <p:sp>
            <p:nvSpPr>
              <p:cNvPr id="9" name="文本框 4"/>
              <p:cNvSpPr txBox="1"/>
              <p:nvPr/>
            </p:nvSpPr>
            <p:spPr>
              <a:xfrm>
                <a:off x="1507147" y="2487452"/>
                <a:ext cx="1994156" cy="5215796"/>
              </a:xfrm>
              <a:prstGeom prst="rect">
                <a:avLst/>
              </a:prstGeom>
              <a:noFill/>
            </p:spPr>
            <p:txBody>
              <a:bodyPr wrap="square" rtlCol="0">
                <a:spAutoFit/>
                <a:scene3d>
                  <a:camera prst="orthographicFront"/>
                  <a:lightRig rig="threePt" dir="t"/>
                </a:scene3d>
                <a:sp3d contourW="12700"/>
              </a:bodyPr>
              <a:lstStyle/>
              <a:p>
                <a:pPr algn="just" defTabSz="914400">
                  <a:lnSpc>
                    <a:spcPct val="150000"/>
                  </a:lnSpc>
                  <a:defRPr/>
                </a:pPr>
                <a:r>
                  <a:rPr lang="en-US" altLang="zh-CN" sz="2800" i="1" dirty="0" err="1">
                    <a:latin typeface="Times New Roman" panose="02020603050405020304" pitchFamily="18" charset="0"/>
                    <a:cs typeface="Times New Roman" panose="02020603050405020304" pitchFamily="18" charset="0"/>
                    <a:sym typeface="+mn-lt"/>
                  </a:rPr>
                  <a:t>Mùa</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xuân</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người</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cầm</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súng</a:t>
                </a:r>
                <a:endParaRPr lang="en-US" altLang="zh-CN" sz="2800" i="1" dirty="0">
                  <a:latin typeface="Times New Roman" panose="02020603050405020304" pitchFamily="18" charset="0"/>
                  <a:cs typeface="Times New Roman" panose="02020603050405020304" pitchFamily="18" charset="0"/>
                  <a:sym typeface="+mn-lt"/>
                </a:endParaRPr>
              </a:p>
              <a:p>
                <a:pPr algn="just" defTabSz="914400">
                  <a:lnSpc>
                    <a:spcPct val="150000"/>
                  </a:lnSpc>
                  <a:defRPr/>
                </a:pPr>
                <a:r>
                  <a:rPr lang="en-US" altLang="zh-CN" sz="2800" b="1" i="1" dirty="0" err="1">
                    <a:latin typeface="Times New Roman" panose="02020603050405020304" pitchFamily="18" charset="0"/>
                    <a:cs typeface="Times New Roman" panose="02020603050405020304" pitchFamily="18" charset="0"/>
                    <a:sym typeface="+mn-lt"/>
                  </a:rPr>
                  <a:t>Lộc</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giắt</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đầy</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trên</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lưng</a:t>
                </a:r>
                <a:endParaRPr lang="en-US" altLang="zh-CN" sz="2800" i="1" dirty="0">
                  <a:latin typeface="Times New Roman" panose="02020603050405020304" pitchFamily="18" charset="0"/>
                  <a:cs typeface="Times New Roman" panose="02020603050405020304" pitchFamily="18" charset="0"/>
                  <a:sym typeface="+mn-lt"/>
                </a:endParaRPr>
              </a:p>
              <a:p>
                <a:pPr algn="just" defTabSz="914400">
                  <a:lnSpc>
                    <a:spcPct val="150000"/>
                  </a:lnSpc>
                  <a:defRPr/>
                </a:pPr>
                <a:r>
                  <a:rPr lang="en-US" altLang="zh-CN" sz="2800" i="1" dirty="0" err="1">
                    <a:latin typeface="Times New Roman" panose="02020603050405020304" pitchFamily="18" charset="0"/>
                    <a:cs typeface="Times New Roman" panose="02020603050405020304" pitchFamily="18" charset="0"/>
                    <a:sym typeface="+mn-lt"/>
                  </a:rPr>
                  <a:t>Mùa</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xuân</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người</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ra</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đồng</a:t>
                </a:r>
                <a:endParaRPr lang="en-US" altLang="zh-CN" sz="2800" i="1" dirty="0">
                  <a:latin typeface="Times New Roman" panose="02020603050405020304" pitchFamily="18" charset="0"/>
                  <a:cs typeface="Times New Roman" panose="02020603050405020304" pitchFamily="18" charset="0"/>
                  <a:sym typeface="+mn-lt"/>
                </a:endParaRPr>
              </a:p>
              <a:p>
                <a:pPr algn="just" defTabSz="914400">
                  <a:lnSpc>
                    <a:spcPct val="150000"/>
                  </a:lnSpc>
                  <a:defRPr/>
                </a:pPr>
                <a:r>
                  <a:rPr lang="en-US" altLang="zh-CN" sz="2800" b="1" i="1" dirty="0" err="1">
                    <a:latin typeface="Times New Roman" panose="02020603050405020304" pitchFamily="18" charset="0"/>
                    <a:cs typeface="Times New Roman" panose="02020603050405020304" pitchFamily="18" charset="0"/>
                    <a:sym typeface="+mn-lt"/>
                  </a:rPr>
                  <a:t>Lộc</a:t>
                </a:r>
                <a:r>
                  <a:rPr lang="en-US" altLang="zh-CN" sz="2800" b="1"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trải</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dài</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nương</a:t>
                </a:r>
                <a:r>
                  <a:rPr lang="en-US" altLang="zh-CN" sz="2800" i="1" dirty="0">
                    <a:latin typeface="Times New Roman" panose="02020603050405020304" pitchFamily="18" charset="0"/>
                    <a:cs typeface="Times New Roman" panose="02020603050405020304" pitchFamily="18" charset="0"/>
                    <a:sym typeface="+mn-lt"/>
                  </a:rPr>
                  <a:t> </a:t>
                </a:r>
                <a:r>
                  <a:rPr lang="en-US" altLang="zh-CN" sz="2800" i="1" dirty="0" err="1">
                    <a:latin typeface="Times New Roman" panose="02020603050405020304" pitchFamily="18" charset="0"/>
                    <a:cs typeface="Times New Roman" panose="02020603050405020304" pitchFamily="18" charset="0"/>
                    <a:sym typeface="+mn-lt"/>
                  </a:rPr>
                  <a:t>mạ.</a:t>
                </a:r>
                <a:endParaRPr lang="zh-CN" altLang="en-US" sz="2800" i="1" dirty="0">
                  <a:latin typeface="Times New Roman" panose="02020603050405020304" pitchFamily="18" charset="0"/>
                  <a:cs typeface="Times New Roman" panose="02020603050405020304" pitchFamily="18" charset="0"/>
                  <a:sym typeface="+mn-lt"/>
                </a:endParaRPr>
              </a:p>
            </p:txBody>
          </p:sp>
        </p:grpSp>
        <p:sp>
          <p:nvSpPr>
            <p:cNvPr id="3" name="TextBox 5"/>
            <p:cNvSpPr txBox="1"/>
            <p:nvPr/>
          </p:nvSpPr>
          <p:spPr>
            <a:xfrm>
              <a:off x="2415404" y="1860949"/>
              <a:ext cx="2277078" cy="584775"/>
            </a:xfrm>
            <a:prstGeom prst="rect">
              <a:avLst/>
            </a:prstGeom>
            <a:noFill/>
          </p:spPr>
          <p:txBody>
            <a:bodyPr wrap="square">
              <a:spAutoFit/>
            </a:bodyPr>
            <a:lstStyle/>
            <a:p>
              <a:r>
                <a:rPr lang="en-US" altLang="zh-CN" sz="3200" dirty="0">
                  <a:latin typeface="Times New Roman" panose="02020603050405020304" pitchFamily="18" charset="0"/>
                  <a:cs typeface="Times New Roman" panose="02020603050405020304" pitchFamily="18" charset="0"/>
                  <a:sym typeface="+mn-lt"/>
                </a:rPr>
                <a:t>a. </a:t>
              </a:r>
              <a:endParaRPr lang="en-US" sz="3200" dirty="0"/>
            </a:p>
          </p:txBody>
        </p:sp>
      </p:grpSp>
      <p:sp>
        <p:nvSpPr>
          <p:cNvPr id="8" name="Rectangle 7"/>
          <p:cNvSpPr/>
          <p:nvPr/>
        </p:nvSpPr>
        <p:spPr>
          <a:xfrm>
            <a:off x="5074285" y="2482215"/>
            <a:ext cx="7014210" cy="3933825"/>
          </a:xfrm>
          <a:prstGeom prst="rect">
            <a:avLst/>
          </a:prstGeom>
        </p:spPr>
        <p:txBody>
          <a:bodyPr wrap="square">
            <a:noAutofit/>
          </a:bodyPr>
          <a:lstStyle/>
          <a:p>
            <a:pPr algn="just">
              <a:lnSpc>
                <a:spcPct val="120000"/>
              </a:lnSpc>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i="1" dirty="0">
                <a:latin typeface="Times New Roman" panose="02020603050405020304" pitchFamily="18" charset="0"/>
                <a:ea typeface="Calibri" panose="020F0502020204030204" pitchFamily="34" charset="0"/>
                <a:cs typeface="Times New Roman" panose="02020603050405020304" pitchFamily="18" charset="0"/>
              </a:rPr>
              <a:t>l</a:t>
            </a:r>
            <a:r>
              <a:rPr lang="vi-VN" sz="2800" b="1" i="1" dirty="0">
                <a:latin typeface="Times New Roman" panose="02020603050405020304" pitchFamily="18" charset="0"/>
                <a:ea typeface="Calibri" panose="020F0502020204030204" pitchFamily="34" charset="0"/>
                <a:cs typeface="Times New Roman" panose="02020603050405020304" pitchFamily="18" charset="0"/>
              </a:rPr>
              <a:t>ộc</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(trong từ điển): chồi</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non,</a:t>
            </a:r>
            <a:r>
              <a:rPr lang="vi-VN" sz="2800" dirty="0">
                <a:latin typeface="Times New Roman" panose="02020603050405020304" pitchFamily="18" charset="0"/>
                <a:ea typeface="Calibri" panose="020F0502020204030204" pitchFamily="34" charset="0"/>
                <a:cs typeface="Times New Roman" panose="02020603050405020304" pitchFamily="18" charset="0"/>
              </a:rPr>
              <a:t> lá non.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20000"/>
              </a:lnSpc>
              <a:buFont typeface="Wingdings" panose="05000000000000000000" pitchFamily="2" charset="2"/>
              <a:buNone/>
            </a:pP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thực</a:t>
            </a:r>
            <a:endPar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l">
              <a:lnSpc>
                <a:spcPct val="120000"/>
              </a:lnSpc>
            </a:pPr>
            <a:r>
              <a:rPr lang="vi-VN" sz="2800" i="1"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i="1" dirty="0">
                <a:latin typeface="Times New Roman" panose="02020603050405020304" pitchFamily="18" charset="0"/>
                <a:ea typeface="Calibri" panose="020F0502020204030204" pitchFamily="34" charset="0"/>
                <a:cs typeface="Times New Roman" panose="02020603050405020304" pitchFamily="18" charset="0"/>
              </a:rPr>
              <a:t>l</a:t>
            </a:r>
            <a:r>
              <a:rPr lang="vi-VN" sz="2800" b="1" i="1" dirty="0">
                <a:latin typeface="Times New Roman" panose="02020603050405020304" pitchFamily="18" charset="0"/>
                <a:ea typeface="Calibri" panose="020F0502020204030204" pitchFamily="34" charset="0"/>
                <a:cs typeface="Times New Roman" panose="02020603050405020304" pitchFamily="18" charset="0"/>
              </a:rPr>
              <a:t>ộc</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(trong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Lộc </a:t>
            </a:r>
            <a:r>
              <a:rPr lang="vi-VN" sz="2800" i="1" dirty="0">
                <a:latin typeface="Times New Roman" panose="02020603050405020304" pitchFamily="18" charset="0"/>
                <a:ea typeface="Calibri" panose="020F0502020204030204" pitchFamily="34" charset="0"/>
                <a:cs typeface="Times New Roman" panose="02020603050405020304" pitchFamily="18" charset="0"/>
              </a:rPr>
              <a:t>giắt đầy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trên</a:t>
            </a:r>
            <a:r>
              <a:rPr lang="vi-VN" sz="2800" i="1" dirty="0">
                <a:latin typeface="Times New Roman" panose="02020603050405020304" pitchFamily="18" charset="0"/>
                <a:ea typeface="Calibri" panose="020F0502020204030204" pitchFamily="34" charset="0"/>
                <a:cs typeface="Times New Roman" panose="02020603050405020304" pitchFamily="18" charset="0"/>
              </a:rPr>
              <a:t> lưng</a:t>
            </a:r>
            <a:r>
              <a:rPr lang="vi-VN" sz="2800" dirty="0">
                <a:latin typeface="Times New Roman" panose="02020603050405020304" pitchFamily="18" charset="0"/>
                <a:ea typeface="Calibri" panose="020F0502020204030204" pitchFamily="34" charset="0"/>
                <a:cs typeface="Times New Roman" panose="02020603050405020304" pitchFamily="18" charset="0"/>
              </a:rPr>
              <a:t> và </a:t>
            </a:r>
          </a:p>
          <a:p>
            <a:pPr algn="l">
              <a:lnSpc>
                <a:spcPct val="120000"/>
              </a:lnSpc>
            </a:pP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i="1" dirty="0">
                <a:latin typeface="Times New Roman" panose="02020603050405020304" pitchFamily="18" charset="0"/>
                <a:ea typeface="Calibri" panose="020F0502020204030204" pitchFamily="34" charset="0"/>
                <a:cs typeface="Times New Roman" panose="02020603050405020304" pitchFamily="18" charset="0"/>
              </a:rPr>
              <a:t>L</a:t>
            </a:r>
            <a:r>
              <a:rPr lang="vi-VN" sz="2800" b="1" i="1" dirty="0">
                <a:latin typeface="Times New Roman" panose="02020603050405020304" pitchFamily="18" charset="0"/>
                <a:ea typeface="Calibri" panose="020F0502020204030204" pitchFamily="34" charset="0"/>
                <a:cs typeface="Times New Roman" panose="02020603050405020304" pitchFamily="18" charset="0"/>
              </a:rPr>
              <a:t>ộc </a:t>
            </a:r>
            <a:r>
              <a:rPr lang="vi-VN" sz="2800" i="1" dirty="0">
                <a:latin typeface="Times New Roman" panose="02020603050405020304" pitchFamily="18" charset="0"/>
                <a:ea typeface="Calibri" panose="020F0502020204030204" pitchFamily="34" charset="0"/>
                <a:cs typeface="Times New Roman" panose="02020603050405020304" pitchFamily="18" charset="0"/>
              </a:rPr>
              <a:t>trải dài nương mạ</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may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mắn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hạnh phúc. </a:t>
            </a:r>
          </a:p>
          <a:p>
            <a:pPr algn="l">
              <a:lnSpc>
                <a:spcPct val="120000"/>
              </a:lnSpc>
            </a:pP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ẩn</a:t>
            </a:r>
            <a:r>
              <a:rPr lang="en-US" sz="28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dụ.</a:t>
            </a:r>
          </a:p>
          <a:p>
            <a:pPr algn="just">
              <a:lnSpc>
                <a:spcPct val="120000"/>
              </a:lnSpc>
            </a:pPr>
            <a:r>
              <a:rPr lang="en-US" sz="2800" dirty="0">
                <a:latin typeface="Times New Roman" panose="02020603050405020304" pitchFamily="18" charset="0"/>
                <a:cs typeface="Times New Roman" panose="02020603050405020304" pitchFamily="18" charset="0"/>
              </a:rPr>
              <a:t>=&gt; Người chiến sĩ và người lao động làm nên mùa xuân hạnh phúc cho đất nước</a:t>
            </a:r>
          </a:p>
        </p:txBody>
      </p:sp>
      <p:cxnSp>
        <p:nvCxnSpPr>
          <p:cNvPr id="18" name="Straight Connector 17"/>
          <p:cNvCxnSpPr/>
          <p:nvPr/>
        </p:nvCxnSpPr>
        <p:spPr>
          <a:xfrm>
            <a:off x="4961724" y="2511763"/>
            <a:ext cx="32385" cy="379285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
        <p:nvSpPr>
          <p:cNvPr id="11"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1000"/>
                                        <p:tgtEl>
                                          <p:spTgt spid="8">
                                            <p:txEl>
                                              <p:pRg st="2" end="2"/>
                                            </p:txEl>
                                          </p:spTgt>
                                        </p:tgtEl>
                                      </p:cBhvr>
                                    </p:animEffect>
                                    <p:anim calcmode="lin" valueType="num">
                                      <p:cBhvr>
                                        <p:cTn id="1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1000"/>
                                        <p:tgtEl>
                                          <p:spTgt spid="8">
                                            <p:txEl>
                                              <p:pRg st="5" end="5"/>
                                            </p:txEl>
                                          </p:spTgt>
                                        </p:tgtEl>
                                      </p:cBhvr>
                                    </p:animEffect>
                                    <p:anim calcmode="lin" valueType="num">
                                      <p:cBhvr>
                                        <p:cTn id="3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558800" y="1419860"/>
            <a:ext cx="11446510" cy="73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4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sz="2800" b="1" u="sng" dirty="0" err="1">
                <a:solidFill>
                  <a:srgbClr val="000099"/>
                </a:solidFill>
                <a:latin typeface="Times New Roman" panose="02020603050405020304" pitchFamily="18" charset="0"/>
                <a:cs typeface="Times New Roman" panose="02020603050405020304" pitchFamily="18" charset="0"/>
                <a:sym typeface="+mn-ea"/>
              </a:rPr>
              <a:t>Bài tập 1:sgk. 92</a:t>
            </a:r>
          </a:p>
          <a:p>
            <a:pPr algn="just">
              <a:lnSpc>
                <a:spcPct val="10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 name="Straight Connector 17"/>
          <p:cNvCxnSpPr/>
          <p:nvPr/>
        </p:nvCxnSpPr>
        <p:spPr>
          <a:xfrm flipH="1">
            <a:off x="5290019" y="2638763"/>
            <a:ext cx="32385" cy="2613660"/>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02285" y="2628265"/>
            <a:ext cx="4624705" cy="2241688"/>
            <a:chOff x="6637884" y="1402830"/>
            <a:chExt cx="4824991" cy="2241968"/>
          </a:xfrm>
        </p:grpSpPr>
        <p:grpSp>
          <p:nvGrpSpPr>
            <p:cNvPr id="12" name="组合 1"/>
            <p:cNvGrpSpPr/>
            <p:nvPr/>
          </p:nvGrpSpPr>
          <p:grpSpPr>
            <a:xfrm>
              <a:off x="6637884" y="1485415"/>
              <a:ext cx="4824991" cy="2159383"/>
              <a:chOff x="1418801" y="1763006"/>
              <a:chExt cx="2181540" cy="4020080"/>
            </a:xfrm>
          </p:grpSpPr>
          <p:grpSp>
            <p:nvGrpSpPr>
              <p:cNvPr id="13" name="组合 2"/>
              <p:cNvGrpSpPr/>
              <p:nvPr/>
            </p:nvGrpSpPr>
            <p:grpSpPr>
              <a:xfrm>
                <a:off x="1418801" y="1763006"/>
                <a:ext cx="1889608" cy="3996177"/>
                <a:chOff x="1346373" y="2170412"/>
                <a:chExt cx="1889608" cy="3996177"/>
              </a:xfrm>
            </p:grpSpPr>
            <p:sp>
              <p:nvSpPr>
                <p:cNvPr id="14" name="圆角矩形 5"/>
                <p:cNvSpPr/>
                <p:nvPr/>
              </p:nvSpPr>
              <p:spPr>
                <a:xfrm>
                  <a:off x="1346373" y="2507998"/>
                  <a:ext cx="1889608"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3200" dirty="0">
                    <a:solidFill>
                      <a:srgbClr val="3E3938"/>
                    </a:solidFill>
                    <a:cs typeface="+mn-ea"/>
                    <a:sym typeface="+mn-lt"/>
                  </a:endParaRPr>
                </a:p>
              </p:txBody>
            </p:sp>
            <p:sp>
              <p:nvSpPr>
                <p:cNvPr id="15"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3200" b="1" dirty="0">
                    <a:solidFill>
                      <a:srgbClr val="FFFFFF"/>
                    </a:solidFill>
                    <a:cs typeface="+mn-ea"/>
                    <a:sym typeface="+mn-lt"/>
                  </a:endParaRPr>
                </a:p>
              </p:txBody>
            </p:sp>
          </p:grpSp>
          <p:sp>
            <p:nvSpPr>
              <p:cNvPr id="16" name="文本框 4"/>
              <p:cNvSpPr txBox="1"/>
              <p:nvPr/>
            </p:nvSpPr>
            <p:spPr>
              <a:xfrm>
                <a:off x="1606185" y="2862769"/>
                <a:ext cx="1994156" cy="2920317"/>
              </a:xfrm>
              <a:prstGeom prst="rect">
                <a:avLst/>
              </a:prstGeom>
              <a:noFill/>
            </p:spPr>
            <p:txBody>
              <a:bodyPr wrap="square" rtlCol="0">
                <a:spAutoFit/>
                <a:scene3d>
                  <a:camera prst="orthographicFront"/>
                  <a:lightRig rig="threePt" dir="t"/>
                </a:scene3d>
                <a:sp3d contourW="12700"/>
              </a:bodyPr>
              <a:lstStyle/>
              <a:p>
                <a:pPr algn="just" defTabSz="914400">
                  <a:lnSpc>
                    <a:spcPct val="150000"/>
                  </a:lnSpc>
                  <a:defRPr/>
                </a:pPr>
                <a:r>
                  <a:rPr lang="en-US" altLang="zh-CN" sz="3200" i="1" dirty="0" err="1">
                    <a:latin typeface="Times New Roman" panose="02020603050405020304" pitchFamily="18" charset="0"/>
                    <a:cs typeface="Times New Roman" panose="02020603050405020304" pitchFamily="18" charset="0"/>
                    <a:sym typeface="+mn-lt"/>
                  </a:rPr>
                  <a:t>Đất</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nước</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như</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vì</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sao</a:t>
                </a:r>
                <a:endParaRPr lang="en-US" altLang="zh-CN" sz="3200" i="1" dirty="0">
                  <a:latin typeface="Times New Roman" panose="02020603050405020304" pitchFamily="18" charset="0"/>
                  <a:cs typeface="Times New Roman" panose="02020603050405020304" pitchFamily="18" charset="0"/>
                  <a:sym typeface="+mn-lt"/>
                </a:endParaRPr>
              </a:p>
              <a:p>
                <a:pPr algn="just" defTabSz="914400">
                  <a:lnSpc>
                    <a:spcPct val="150000"/>
                  </a:lnSpc>
                  <a:defRPr/>
                </a:pPr>
                <a:r>
                  <a:rPr lang="en-US" altLang="zh-CN" sz="3200" i="1" dirty="0" err="1">
                    <a:latin typeface="Times New Roman" panose="02020603050405020304" pitchFamily="18" charset="0"/>
                    <a:cs typeface="Times New Roman" panose="02020603050405020304" pitchFamily="18" charset="0"/>
                    <a:sym typeface="+mn-lt"/>
                  </a:rPr>
                  <a:t>Cứ</a:t>
                </a:r>
                <a:r>
                  <a:rPr lang="en-US" altLang="zh-CN" sz="3200" b="1" i="1" dirty="0">
                    <a:latin typeface="Times New Roman" panose="02020603050405020304" pitchFamily="18" charset="0"/>
                    <a:cs typeface="Times New Roman" panose="02020603050405020304" pitchFamily="18" charset="0"/>
                    <a:sym typeface="+mn-lt"/>
                  </a:rPr>
                  <a:t> </a:t>
                </a:r>
                <a:r>
                  <a:rPr lang="en-US" altLang="zh-CN" sz="3200" b="1" i="1" dirty="0" err="1">
                    <a:latin typeface="Times New Roman" panose="02020603050405020304" pitchFamily="18" charset="0"/>
                    <a:cs typeface="Times New Roman" panose="02020603050405020304" pitchFamily="18" charset="0"/>
                    <a:sym typeface="+mn-lt"/>
                  </a:rPr>
                  <a:t>đi</a:t>
                </a:r>
                <a:r>
                  <a:rPr lang="en-US" altLang="zh-CN" sz="3200" b="1"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lên</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phía</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trước</a:t>
                </a:r>
                <a:endParaRPr lang="zh-CN" altLang="en-US" sz="3200" i="1" dirty="0">
                  <a:latin typeface="Times New Roman" panose="02020603050405020304" pitchFamily="18" charset="0"/>
                  <a:cs typeface="Times New Roman" panose="02020603050405020304" pitchFamily="18" charset="0"/>
                  <a:sym typeface="+mn-lt"/>
                </a:endParaRPr>
              </a:p>
            </p:txBody>
          </p:sp>
        </p:grpSp>
        <p:sp>
          <p:nvSpPr>
            <p:cNvPr id="19" name="TextBox 4"/>
            <p:cNvSpPr txBox="1"/>
            <p:nvPr/>
          </p:nvSpPr>
          <p:spPr>
            <a:xfrm>
              <a:off x="8518667" y="1402830"/>
              <a:ext cx="2277078" cy="583638"/>
            </a:xfrm>
            <a:prstGeom prst="rect">
              <a:avLst/>
            </a:prstGeom>
            <a:noFill/>
          </p:spPr>
          <p:txBody>
            <a:bodyPr wrap="square">
              <a:spAutoFit/>
            </a:bodyPr>
            <a:lstStyle/>
            <a:p>
              <a:r>
                <a:rPr lang="en-US" altLang="zh-CN" sz="3200" dirty="0">
                  <a:latin typeface="Times New Roman" panose="02020603050405020304" pitchFamily="18" charset="0"/>
                  <a:cs typeface="Times New Roman" panose="02020603050405020304" pitchFamily="18" charset="0"/>
                  <a:sym typeface="+mn-lt"/>
                </a:rPr>
                <a:t>b. </a:t>
              </a:r>
              <a:endParaRPr lang="en-US" sz="3200" dirty="0"/>
            </a:p>
          </p:txBody>
        </p:sp>
      </p:grpSp>
      <p:sp>
        <p:nvSpPr>
          <p:cNvPr id="20" name="Google Shape;498;p52"/>
          <p:cNvSpPr txBox="1"/>
          <p:nvPr/>
        </p:nvSpPr>
        <p:spPr>
          <a:xfrm>
            <a:off x="5465445" y="2892425"/>
            <a:ext cx="6466205" cy="2343785"/>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tabLst>
                <a:tab pos="115570" algn="l"/>
                <a:tab pos="231775"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vi-VN"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i="1" dirty="0">
                <a:latin typeface="Times New Roman" panose="02020603050405020304" pitchFamily="18" charset="0"/>
                <a:ea typeface="Calibri" panose="020F0502020204030204" pitchFamily="34" charset="0"/>
                <a:cs typeface="Times New Roman" panose="02020603050405020304" pitchFamily="18" charset="0"/>
              </a:rPr>
              <a:t>đ</a:t>
            </a:r>
            <a:r>
              <a:rPr lang="vi-VN" sz="2800" b="1" i="1" dirty="0">
                <a:latin typeface="Times New Roman" panose="02020603050405020304" pitchFamily="18" charset="0"/>
                <a:ea typeface="Calibri" panose="020F0502020204030204" pitchFamily="34" charset="0"/>
                <a:cs typeface="Times New Roman" panose="02020603050405020304" pitchFamily="18" charset="0"/>
              </a:rPr>
              <a:t>i</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(trong </a:t>
            </a:r>
            <a:r>
              <a:rPr lang="vi-VN" sz="2800" i="1" dirty="0">
                <a:latin typeface="Times New Roman" panose="02020603050405020304" pitchFamily="18" charset="0"/>
                <a:ea typeface="Calibri" panose="020F0502020204030204" pitchFamily="34" charset="0"/>
                <a:cs typeface="Times New Roman" panose="02020603050405020304" pitchFamily="18" charset="0"/>
              </a:rPr>
              <a:t>Đất nước như vì sao/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Cứ đi lê</a:t>
            </a:r>
            <a:r>
              <a:rPr lang="en-US" sz="2800" i="1" dirty="0">
                <a:latin typeface="Times New Roman" panose="02020603050405020304" pitchFamily="18" charset="0"/>
                <a:ea typeface="Calibri" panose="020F0502020204030204" pitchFamily="34" charset="0"/>
                <a:cs typeface="Times New Roman" panose="02020603050405020304" pitchFamily="18" charset="0"/>
              </a:rPr>
              <a:t>n</a:t>
            </a:r>
            <a:r>
              <a:rPr lang="vi-VN" sz="2800" i="1" dirty="0">
                <a:latin typeface="Times New Roman" panose="02020603050405020304" pitchFamily="18" charset="0"/>
                <a:ea typeface="Calibri" panose="020F0502020204030204" pitchFamily="34" charset="0"/>
                <a:cs typeface="Times New Roman" panose="02020603050405020304" pitchFamily="18" charset="0"/>
              </a:rPr>
              <a:t> phía trước</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tiến lên, phát triển</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thể hiện niềm tin vào tương lai của đất nước.</a:t>
            </a:r>
          </a:p>
          <a:p>
            <a:pPr algn="just">
              <a:lnSpc>
                <a:spcPct val="150000"/>
              </a:lnSpc>
              <a:tabLst>
                <a:tab pos="115570" algn="l"/>
                <a:tab pos="23177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tabLst>
                <a:tab pos="115570" algn="l"/>
                <a:tab pos="23177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0"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ox(in)">
                                      <p:cBhvr>
                                        <p:cTn id="15" dur="20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box(in)">
                                      <p:cBhvr>
                                        <p:cTn id="20" dur="2000"/>
                                        <p:tgtEl>
                                          <p:spTgt spid="20">
                                            <p:txEl>
                                              <p:pRg st="1" end="1"/>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box(in)">
                                      <p:cBhvr>
                                        <p:cTn id="23" dur="20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558800" y="1419860"/>
            <a:ext cx="11446510" cy="73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4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sz="2800" b="1" u="sng" dirty="0" err="1">
                <a:solidFill>
                  <a:srgbClr val="000099"/>
                </a:solidFill>
                <a:latin typeface="Times New Roman" panose="02020603050405020304" pitchFamily="18" charset="0"/>
                <a:cs typeface="Times New Roman" panose="02020603050405020304" pitchFamily="18" charset="0"/>
                <a:sym typeface="+mn-ea"/>
              </a:rPr>
              <a:t>Bài tập 1: sgk. 92</a:t>
            </a:r>
          </a:p>
          <a:p>
            <a:pPr algn="just">
              <a:lnSpc>
                <a:spcPct val="100000"/>
              </a:lnSpc>
              <a:spcBef>
                <a:spcPct val="0"/>
              </a:spcBef>
              <a:buFontTx/>
              <a:buNone/>
              <a:defRPr/>
            </a:pP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 name="Straight Connector 17"/>
          <p:cNvCxnSpPr/>
          <p:nvPr/>
        </p:nvCxnSpPr>
        <p:spPr>
          <a:xfrm>
            <a:off x="4781384" y="2878158"/>
            <a:ext cx="8255" cy="215201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32740" y="2748280"/>
            <a:ext cx="4179570" cy="2228850"/>
            <a:chOff x="6637884" y="1402830"/>
            <a:chExt cx="4824991" cy="2229129"/>
          </a:xfrm>
        </p:grpSpPr>
        <p:grpSp>
          <p:nvGrpSpPr>
            <p:cNvPr id="2" name="组合 1"/>
            <p:cNvGrpSpPr/>
            <p:nvPr/>
          </p:nvGrpSpPr>
          <p:grpSpPr>
            <a:xfrm>
              <a:off x="6637884" y="1485415"/>
              <a:ext cx="4824991" cy="2146544"/>
              <a:chOff x="1418801" y="1763006"/>
              <a:chExt cx="2181540" cy="3996177"/>
            </a:xfrm>
          </p:grpSpPr>
          <p:grpSp>
            <p:nvGrpSpPr>
              <p:cNvPr id="5" name="组合 2"/>
              <p:cNvGrpSpPr/>
              <p:nvPr/>
            </p:nvGrpSpPr>
            <p:grpSpPr>
              <a:xfrm>
                <a:off x="1418801" y="1763006"/>
                <a:ext cx="1889608" cy="3996177"/>
                <a:chOff x="1346373" y="2170412"/>
                <a:chExt cx="1889608" cy="3996177"/>
              </a:xfrm>
            </p:grpSpPr>
            <p:sp>
              <p:nvSpPr>
                <p:cNvPr id="8" name="圆角矩形 5"/>
                <p:cNvSpPr/>
                <p:nvPr/>
              </p:nvSpPr>
              <p:spPr>
                <a:xfrm>
                  <a:off x="1346373" y="2507998"/>
                  <a:ext cx="1889608" cy="3658591"/>
                </a:xfrm>
                <a:prstGeom prst="roundRect">
                  <a:avLst>
                    <a:gd name="adj" fmla="val 11847"/>
                  </a:avLst>
                </a:prstGeom>
                <a:noFill/>
                <a:ln w="9525" cap="flat">
                  <a:solidFill>
                    <a:srgbClr val="F9C5B8"/>
                  </a:solidFill>
                  <a:custDash>
                    <a:ds d="380000" sp="120000"/>
                  </a:custDash>
                  <a:bevel/>
                </a:ln>
              </p:spPr>
              <p:txBody>
                <a:bodyPr wrap="square" lIns="0" tIns="0" rIns="0" bIns="0" rtlCol="0" anchor="ctr"/>
                <a:lstStyle/>
                <a:p>
                  <a:pPr defTabSz="457200">
                    <a:defRPr/>
                  </a:pPr>
                  <a:endParaRPr sz="3200" dirty="0">
                    <a:solidFill>
                      <a:srgbClr val="3E3938"/>
                    </a:solidFill>
                    <a:cs typeface="+mn-ea"/>
                    <a:sym typeface="+mn-lt"/>
                  </a:endParaRPr>
                </a:p>
              </p:txBody>
            </p:sp>
            <p:sp>
              <p:nvSpPr>
                <p:cNvPr id="9" name="任意多边形 6"/>
                <p:cNvSpPr/>
                <p:nvPr/>
              </p:nvSpPr>
              <p:spPr>
                <a:xfrm>
                  <a:off x="1495151" y="2170412"/>
                  <a:ext cx="1585164" cy="79985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F9C5B8"/>
                </a:solidFill>
                <a:ln w="15200" cap="flat">
                  <a:solidFill>
                    <a:srgbClr val="E8C4BA"/>
                  </a:solidFill>
                  <a:bevel/>
                </a:ln>
              </p:spPr>
              <p:txBody>
                <a:bodyPr wrap="square" lIns="36000" tIns="0" rIns="36000" bIns="0" rtlCol="0" anchor="ctr"/>
                <a:lstStyle/>
                <a:p>
                  <a:pPr algn="ctr" defTabSz="457200">
                    <a:defRPr/>
                  </a:pPr>
                  <a:endParaRPr sz="3200" b="1" dirty="0">
                    <a:solidFill>
                      <a:srgbClr val="FFFFFF"/>
                    </a:solidFill>
                    <a:cs typeface="+mn-ea"/>
                    <a:sym typeface="+mn-lt"/>
                  </a:endParaRPr>
                </a:p>
              </p:txBody>
            </p:sp>
          </p:grpSp>
          <p:sp>
            <p:nvSpPr>
              <p:cNvPr id="7" name="文本框 4"/>
              <p:cNvSpPr txBox="1"/>
              <p:nvPr/>
            </p:nvSpPr>
            <p:spPr>
              <a:xfrm>
                <a:off x="1606185" y="2862769"/>
                <a:ext cx="1994156" cy="1774654"/>
              </a:xfrm>
              <a:prstGeom prst="rect">
                <a:avLst/>
              </a:prstGeom>
              <a:noFill/>
            </p:spPr>
            <p:txBody>
              <a:bodyPr wrap="square" rtlCol="0">
                <a:spAutoFit/>
                <a:scene3d>
                  <a:camera prst="orthographicFront"/>
                  <a:lightRig rig="threePt" dir="t"/>
                </a:scene3d>
                <a:sp3d contourW="12700"/>
              </a:bodyPr>
              <a:lstStyle/>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con chim hót</a:t>
                </a:r>
                <a:endParaRPr lang="en-US" alt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defRPr/>
                </a:pP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một cành hoa.</a:t>
                </a:r>
                <a:endParaRPr lang="zh-CN" altLang="en-US" sz="2800" dirty="0">
                  <a:latin typeface="Times New Roman" panose="02020603050405020304" pitchFamily="18" charset="0"/>
                  <a:cs typeface="Times New Roman" panose="02020603050405020304" pitchFamily="18" charset="0"/>
                  <a:sym typeface="+mn-lt"/>
                </a:endParaRPr>
              </a:p>
            </p:txBody>
          </p:sp>
        </p:grpSp>
        <p:sp>
          <p:nvSpPr>
            <p:cNvPr id="10" name="TextBox 4"/>
            <p:cNvSpPr txBox="1"/>
            <p:nvPr/>
          </p:nvSpPr>
          <p:spPr>
            <a:xfrm>
              <a:off x="8518667" y="1402830"/>
              <a:ext cx="2277078" cy="583638"/>
            </a:xfrm>
            <a:prstGeom prst="rect">
              <a:avLst/>
            </a:prstGeom>
            <a:noFill/>
          </p:spPr>
          <p:txBody>
            <a:bodyPr wrap="square">
              <a:spAutoFit/>
            </a:bodyPr>
            <a:lstStyle/>
            <a:p>
              <a:r>
                <a:rPr lang="en-US" altLang="zh-CN" sz="3200" dirty="0">
                  <a:latin typeface="Times New Roman" panose="02020603050405020304" pitchFamily="18" charset="0"/>
                  <a:cs typeface="Times New Roman" panose="02020603050405020304" pitchFamily="18" charset="0"/>
                  <a:sym typeface="+mn-lt"/>
                </a:rPr>
                <a:t>c. </a:t>
              </a:r>
              <a:endParaRPr lang="en-US" sz="3200" dirty="0"/>
            </a:p>
          </p:txBody>
        </p:sp>
      </p:grpSp>
      <p:sp>
        <p:nvSpPr>
          <p:cNvPr id="17" name="Google Shape;498;p52"/>
          <p:cNvSpPr txBox="1"/>
          <p:nvPr/>
        </p:nvSpPr>
        <p:spPr>
          <a:xfrm>
            <a:off x="5053330" y="2943225"/>
            <a:ext cx="6696075" cy="2303780"/>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spcBef>
                <a:spcPct val="0"/>
              </a:spcBef>
              <a:buFontTx/>
              <a:buNone/>
              <a:defRPr/>
            </a:pP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r>
              <a:rPr lang="vi-VN"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b="1" i="1" dirty="0">
                <a:latin typeface="Times New Roman" panose="02020603050405020304" pitchFamily="18" charset="0"/>
                <a:ea typeface="Calibri" panose="020F0502020204030204" pitchFamily="34" charset="0"/>
                <a:cs typeface="Times New Roman" panose="02020603050405020304" pitchFamily="18" charset="0"/>
              </a:rPr>
              <a:t>làm</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trong</a:t>
            </a:r>
            <a:r>
              <a:rPr lang="en-US" alt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 con chim hót / Ta </a:t>
            </a:r>
            <a:r>
              <a:rPr lang="en-US" altLang="en-US" sz="2800" b="1" i="1" dirty="0" err="1">
                <a:latin typeface="Times New Roman" panose="02020603050405020304" pitchFamily="18" charset="0"/>
                <a:ea typeface="Calibri" panose="020F0502020204030204" pitchFamily="34" charset="0"/>
                <a:cs typeface="Times New Roman" panose="02020603050405020304" pitchFamily="18" charset="0"/>
                <a:sym typeface="+mn-ea"/>
              </a:rPr>
              <a:t>làm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sym typeface="+mn-ea"/>
              </a:rPr>
              <a:t>một cành hoa</a:t>
            </a:r>
            <a:r>
              <a:rPr lang="vi-VN"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hóa thành, biến thành.</a:t>
            </a:r>
          </a:p>
          <a:p>
            <a:pPr algn="just">
              <a:lnSpc>
                <a:spcPct val="120000"/>
              </a:lnSpc>
              <a:spcBef>
                <a:spcPct val="0"/>
              </a:spcBef>
              <a:buFontTx/>
              <a:buNone/>
              <a:defRPr/>
            </a:pPr>
            <a:r>
              <a:rPr lang="en-US" sz="2800" dirty="0">
                <a:latin typeface="Times New Roman" panose="02020603050405020304" pitchFamily="18" charset="0"/>
                <a:cs typeface="Times New Roman" panose="02020603050405020304" pitchFamily="18" charset="0"/>
              </a:rPr>
              <a:t>=&gt; Thể hiện ước nguyện của nhà thơ được dâng hiến cho cuộc đời, làm đẹp cho đời.</a:t>
            </a:r>
          </a:p>
        </p:txBody>
      </p:sp>
      <p:sp>
        <p:nvSpPr>
          <p:cNvPr id="11"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box(in)">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box(in)">
                                      <p:cBhvr>
                                        <p:cTn id="20" dur="2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p:cNvSpPr txBox="1"/>
          <p:nvPr/>
        </p:nvSpPr>
        <p:spPr>
          <a:xfrm>
            <a:off x="6269990" y="1741805"/>
            <a:ext cx="5566410" cy="2917190"/>
          </a:xfrm>
          <a:prstGeom prst="cloudCallout">
            <a:avLst>
              <a:gd name="adj1" fmla="val -13284"/>
              <a:gd name="adj2" fmla="val 81190"/>
            </a:avLst>
          </a:prstGeom>
          <a:noFill/>
          <a:ln w="38100">
            <a:solidFill>
              <a:srgbClr val="00B0F0"/>
            </a:solidFill>
          </a:ln>
        </p:spPr>
        <p:txBody>
          <a:bodyPr wrap="square">
            <a:noAutofit/>
          </a:bodyPr>
          <a:lstStyle/>
          <a:p>
            <a:pPr marL="0" marR="0" algn="ctr">
              <a:lnSpc>
                <a:spcPct val="115000"/>
              </a:lnSpc>
              <a:spcBef>
                <a:spcPts val="600"/>
              </a:spcBef>
              <a:spcAft>
                <a:spcPts val="600"/>
              </a:spcAft>
              <a:tabLst>
                <a:tab pos="1386840" algn="l"/>
              </a:tabLst>
            </a:pPr>
            <a:r>
              <a:rPr lang="en-US" sz="4400" b="1" dirty="0" err="1">
                <a:solidFill>
                  <a:srgbClr val="FF0000"/>
                </a:solidFill>
                <a:effectLst/>
                <a:latin typeface="Times New Roman" panose="02020603050405020304" pitchFamily="18" charset="0"/>
                <a:ea typeface="Times New Roman" panose="02020603050405020304" pitchFamily="18" charset="0"/>
              </a:rPr>
              <a:t>THEO DÕI TIỂU PHẨM</a:t>
            </a:r>
          </a:p>
          <a:p>
            <a:pPr marL="0" marR="0" algn="ctr">
              <a:lnSpc>
                <a:spcPct val="115000"/>
              </a:lnSpc>
              <a:spcBef>
                <a:spcPts val="600"/>
              </a:spcBef>
              <a:spcAft>
                <a:spcPts val="600"/>
              </a:spcAft>
              <a:tabLst>
                <a:tab pos="1386840" algn="l"/>
              </a:tabLst>
            </a:pPr>
            <a:endParaRPr lang="en-US" sz="4400" b="1" dirty="0" err="1">
              <a:solidFill>
                <a:srgbClr val="FF0000"/>
              </a:solidFill>
              <a:effectLst/>
              <a:latin typeface="Times New Roman" panose="02020603050405020304" pitchFamily="18" charset="0"/>
              <a:ea typeface="Times New Roman" panose="02020603050405020304" pitchFamily="18" charset="0"/>
            </a:endParaRPr>
          </a:p>
        </p:txBody>
      </p:sp>
      <p:pic>
        <p:nvPicPr>
          <p:cNvPr id="7" name="Picture 6" descr="Graphical user interface, application&#10;&#10;Description automatically generated"/>
          <p:cNvPicPr>
            <a:picLocks noChangeAspect="1"/>
          </p:cNvPicPr>
          <p:nvPr/>
        </p:nvPicPr>
        <p:blipFill>
          <a:blip r:embed="rId2"/>
          <a:stretch>
            <a:fillRect/>
          </a:stretch>
        </p:blipFill>
        <p:spPr>
          <a:xfrm>
            <a:off x="534140" y="1181947"/>
            <a:ext cx="5362150" cy="5571066"/>
          </a:xfrm>
          <a:prstGeom prst="rect">
            <a:avLst/>
          </a:prstGeom>
        </p:spPr>
      </p:pic>
      <p:sp>
        <p:nvSpPr>
          <p:cNvPr id="8" name="TextBox 20"/>
          <p:cNvSpPr txBox="1"/>
          <p:nvPr/>
        </p:nvSpPr>
        <p:spPr>
          <a:xfrm>
            <a:off x="565828" y="1992852"/>
            <a:ext cx="5372099" cy="923330"/>
          </a:xfrm>
          <a:prstGeom prst="rect">
            <a:avLst/>
          </a:prstGeom>
        </p:spPr>
        <p:txBody>
          <a:bodyPr wrap="square" lIns="0" tIns="0" rIns="0" bIns="0" rtlCol="0" anchor="t">
            <a:spAutoFit/>
          </a:bodyPr>
          <a:lstStyle/>
          <a:p>
            <a:pPr algn="ctr" defTabSz="609600">
              <a:spcBef>
                <a:spcPct val="0"/>
              </a:spcBef>
              <a:defRPr/>
            </a:pPr>
            <a:r>
              <a:rPr lang="en-US" sz="6000" b="1" dirty="0">
                <a:solidFill>
                  <a:srgbClr val="FFFF00"/>
                </a:solidFill>
                <a:latin typeface="Times New Roman" panose="02020603050405020304" pitchFamily="18" charset="0"/>
                <a:cs typeface="Times New Roman" panose="02020603050405020304" pitchFamily="18"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165" y="1550035"/>
            <a:ext cx="11717020" cy="4610735"/>
          </a:xfrm>
          <a:prstGeom prst="rect">
            <a:avLst/>
          </a:prstGeom>
        </p:spPr>
        <p:txBody>
          <a:bodyPr wrap="square">
            <a:spAutoFit/>
          </a:bodyPr>
          <a:lstStyle/>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Bài tập </a:t>
            </a:r>
            <a:r>
              <a:rPr sz="2800" b="1" i="0" u="sng">
                <a:solidFill>
                  <a:srgbClr val="000099"/>
                </a:solidFill>
                <a:latin typeface="Times New Roman" panose="02020603050405020304" pitchFamily="18" charset="0"/>
                <a:ea typeface="Open Sans"/>
                <a:cs typeface="Times New Roman" panose="02020603050405020304" pitchFamily="18" charset="0"/>
              </a:rPr>
              <a:t>2</a:t>
            </a:r>
            <a:r>
              <a:rPr lang="en-US" sz="2800" b="1" i="0">
                <a:solidFill>
                  <a:srgbClr val="000099"/>
                </a:solidFill>
                <a:latin typeface="Times New Roman" panose="02020603050405020304" pitchFamily="18" charset="0"/>
                <a:ea typeface="Open Sans"/>
                <a:cs typeface="Times New Roman" panose="02020603050405020304" pitchFamily="18" charset="0"/>
              </a:rPr>
              <a:t>: </a:t>
            </a:r>
            <a:r>
              <a:rPr sz="2800" b="1">
                <a:solidFill>
                  <a:srgbClr val="000099"/>
                </a:solidFill>
                <a:latin typeface="Times New Roman" panose="02020603050405020304" pitchFamily="18" charset="0"/>
                <a:ea typeface="Open Sans"/>
                <a:cs typeface="Times New Roman" panose="02020603050405020304" pitchFamily="18" charset="0"/>
                <a:sym typeface="+mn-ea"/>
              </a:rPr>
              <a:t>sgk</a:t>
            </a:r>
            <a:r>
              <a:rPr lang="en-US" sz="2800" b="1">
                <a:solidFill>
                  <a:srgbClr val="000099"/>
                </a:solidFill>
                <a:latin typeface="Times New Roman" panose="02020603050405020304" pitchFamily="18" charset="0"/>
                <a:ea typeface="Open Sans"/>
                <a:cs typeface="Times New Roman" panose="02020603050405020304" pitchFamily="18" charset="0"/>
                <a:sym typeface="+mn-ea"/>
              </a:rPr>
              <a:t>/</a:t>
            </a:r>
            <a:r>
              <a:rPr sz="2800" b="1" i="0">
                <a:solidFill>
                  <a:srgbClr val="000099"/>
                </a:solidFill>
                <a:latin typeface="Times New Roman" panose="02020603050405020304" pitchFamily="18" charset="0"/>
                <a:ea typeface="Open Sans"/>
                <a:cs typeface="Times New Roman" panose="02020603050405020304" pitchFamily="18" charset="0"/>
              </a:rPr>
              <a:t>tr</a:t>
            </a:r>
            <a:r>
              <a:rPr lang="en-US" sz="2800" b="1" i="0">
                <a:solidFill>
                  <a:srgbClr val="000099"/>
                </a:solidFill>
                <a:latin typeface="Times New Roman" panose="02020603050405020304" pitchFamily="18" charset="0"/>
                <a:ea typeface="Open Sans"/>
                <a:cs typeface="Times New Roman" panose="02020603050405020304" pitchFamily="18" charset="0"/>
              </a:rPr>
              <a:t>.</a:t>
            </a:r>
            <a:r>
              <a:rPr sz="2800" b="1" i="0">
                <a:solidFill>
                  <a:srgbClr val="000099"/>
                </a:solidFill>
                <a:latin typeface="Times New Roman" panose="02020603050405020304" pitchFamily="18" charset="0"/>
                <a:ea typeface="Open Sans"/>
                <a:cs typeface="Times New Roman" panose="02020603050405020304" pitchFamily="18" charset="0"/>
              </a:rPr>
              <a:t> 93:</a:t>
            </a:r>
            <a:r>
              <a:rPr sz="2800" b="0" i="0">
                <a:solidFill>
                  <a:srgbClr val="000000"/>
                </a:solidFill>
                <a:latin typeface="Times New Roman" panose="02020603050405020304" pitchFamily="18" charset="0"/>
                <a:ea typeface="Open Sans"/>
                <a:cs typeface="Times New Roman" panose="02020603050405020304" pitchFamily="18" charset="0"/>
              </a:rPr>
              <a:t> </a:t>
            </a:r>
          </a:p>
          <a:p>
            <a:pPr marL="0" indent="0" algn="just">
              <a:lnSpc>
                <a:spcPct val="100000"/>
              </a:lnSpc>
              <a:spcBef>
                <a:spcPct val="0"/>
              </a:spcBef>
              <a:spcAft>
                <a:spcPts val="1000"/>
              </a:spcAft>
            </a:pPr>
            <a:r>
              <a:rPr lang="en-US" sz="2800" b="0" i="0">
                <a:solidFill>
                  <a:srgbClr val="000000"/>
                </a:solidFill>
                <a:latin typeface="Times New Roman" panose="02020603050405020304" pitchFamily="18" charset="0"/>
                <a:ea typeface="Open Sans"/>
                <a:cs typeface="Times New Roman" panose="02020603050405020304" pitchFamily="18" charset="0"/>
              </a:rPr>
              <a:t>    </a:t>
            </a:r>
            <a:r>
              <a:rPr sz="2800" b="0" i="0">
                <a:solidFill>
                  <a:srgbClr val="000000"/>
                </a:solidFill>
                <a:latin typeface="Times New Roman" panose="02020603050405020304" pitchFamily="18" charset="0"/>
                <a:ea typeface="Open Sans"/>
                <a:cs typeface="Times New Roman" panose="02020603050405020304" pitchFamily="18" charset="0"/>
              </a:rPr>
              <a:t>Từ </a:t>
            </a:r>
            <a:r>
              <a:rPr sz="2800" b="0" i="1">
                <a:solidFill>
                  <a:srgbClr val="000000"/>
                </a:solidFill>
                <a:latin typeface="Times New Roman" panose="02020603050405020304" pitchFamily="18" charset="0"/>
                <a:ea typeface="Open Sans"/>
                <a:cs typeface="Times New Roman" panose="02020603050405020304" pitchFamily="18" charset="0"/>
              </a:rPr>
              <a:t>giọt</a:t>
            </a:r>
            <a:r>
              <a:rPr sz="2800" b="0" i="0">
                <a:solidFill>
                  <a:srgbClr val="000000"/>
                </a:solidFill>
                <a:latin typeface="Times New Roman" panose="02020603050405020304" pitchFamily="18" charset="0"/>
                <a:ea typeface="Open Sans"/>
                <a:cs typeface="Times New Roman" panose="02020603050405020304" pitchFamily="18" charset="0"/>
              </a:rPr>
              <a:t> trong đoạn thơ sau có nhiều cách hiểu khác nhau. Người thì cho là giọt sương, người hiểu là giọt mưa xuân và có người lại giải thích là “giọt âm thanh” tiếng chim. Theo em, trong ngữ cảnh này, có thể chọn cách hiểu nào? Vì sao?</a:t>
            </a:r>
          </a:p>
          <a:p>
            <a:pPr marL="0" indent="0" algn="just">
              <a:lnSpc>
                <a:spcPct val="100000"/>
              </a:lnSpc>
              <a:spcBef>
                <a:spcPct val="0"/>
              </a:spcBef>
              <a:spcAft>
                <a:spcPts val="1000"/>
              </a:spcAft>
            </a:pPr>
            <a:r>
              <a:rPr lang="en-US" sz="2800" b="0" i="1">
                <a:solidFill>
                  <a:srgbClr val="000000"/>
                </a:solidFill>
                <a:latin typeface="Times New Roman" panose="02020603050405020304" pitchFamily="18" charset="0"/>
                <a:ea typeface="Open Sans"/>
                <a:cs typeface="Times New Roman" panose="02020603050405020304" pitchFamily="18" charset="0"/>
              </a:rPr>
              <a:t>                                 </a:t>
            </a:r>
            <a:r>
              <a:rPr sz="2800" b="0" i="1">
                <a:solidFill>
                  <a:srgbClr val="000000"/>
                </a:solidFill>
                <a:latin typeface="Times New Roman" panose="02020603050405020304" pitchFamily="18" charset="0"/>
                <a:ea typeface="Open Sans"/>
                <a:cs typeface="Times New Roman" panose="02020603050405020304" pitchFamily="18" charset="0"/>
              </a:rPr>
              <a:t>Ơi, con chim chiều chiện</a:t>
            </a:r>
          </a:p>
          <a:p>
            <a:pPr marL="0" indent="0" algn="just">
              <a:lnSpc>
                <a:spcPct val="100000"/>
              </a:lnSpc>
              <a:spcBef>
                <a:spcPct val="0"/>
              </a:spcBef>
              <a:spcAft>
                <a:spcPts val="1000"/>
              </a:spcAft>
            </a:pPr>
            <a:r>
              <a:rPr lang="en-US" sz="2800" b="0" i="1">
                <a:solidFill>
                  <a:srgbClr val="000000"/>
                </a:solidFill>
                <a:latin typeface="Times New Roman" panose="02020603050405020304" pitchFamily="18" charset="0"/>
                <a:ea typeface="Open Sans"/>
                <a:cs typeface="Times New Roman" panose="02020603050405020304" pitchFamily="18" charset="0"/>
              </a:rPr>
              <a:t>                                 </a:t>
            </a:r>
            <a:r>
              <a:rPr sz="2800" b="0" i="1">
                <a:solidFill>
                  <a:srgbClr val="000000"/>
                </a:solidFill>
                <a:latin typeface="Times New Roman" panose="02020603050405020304" pitchFamily="18" charset="0"/>
                <a:ea typeface="Open Sans"/>
                <a:cs typeface="Times New Roman" panose="02020603050405020304" pitchFamily="18" charset="0"/>
              </a:rPr>
              <a:t>Hót chi mà vang trời</a:t>
            </a:r>
          </a:p>
          <a:p>
            <a:pPr marL="0" indent="0" algn="just">
              <a:lnSpc>
                <a:spcPct val="100000"/>
              </a:lnSpc>
              <a:spcBef>
                <a:spcPct val="0"/>
              </a:spcBef>
              <a:spcAft>
                <a:spcPts val="1000"/>
              </a:spcAft>
            </a:pPr>
            <a:r>
              <a:rPr lang="en-US" sz="2800" b="0" i="1">
                <a:solidFill>
                  <a:srgbClr val="000000"/>
                </a:solidFill>
                <a:latin typeface="Times New Roman" panose="02020603050405020304" pitchFamily="18" charset="0"/>
                <a:ea typeface="Open Sans"/>
                <a:cs typeface="Times New Roman" panose="02020603050405020304" pitchFamily="18" charset="0"/>
              </a:rPr>
              <a:t>                                 </a:t>
            </a:r>
            <a:r>
              <a:rPr sz="2800" b="0" i="1">
                <a:solidFill>
                  <a:srgbClr val="000000"/>
                </a:solidFill>
                <a:latin typeface="Times New Roman" panose="02020603050405020304" pitchFamily="18" charset="0"/>
                <a:ea typeface="Open Sans"/>
                <a:cs typeface="Times New Roman" panose="02020603050405020304" pitchFamily="18" charset="0"/>
              </a:rPr>
              <a:t>Từng giọt long lanh rơi</a:t>
            </a:r>
          </a:p>
          <a:p>
            <a:pPr marL="0" indent="0" algn="just">
              <a:lnSpc>
                <a:spcPct val="100000"/>
              </a:lnSpc>
              <a:spcBef>
                <a:spcPct val="0"/>
              </a:spcBef>
              <a:spcAft>
                <a:spcPts val="1000"/>
              </a:spcAft>
            </a:pPr>
            <a:r>
              <a:rPr lang="en-US" sz="2800" b="0" i="1">
                <a:solidFill>
                  <a:srgbClr val="000000"/>
                </a:solidFill>
                <a:latin typeface="Times New Roman" panose="02020603050405020304" pitchFamily="18" charset="0"/>
                <a:ea typeface="Open Sans"/>
                <a:cs typeface="Times New Roman" panose="02020603050405020304" pitchFamily="18" charset="0"/>
              </a:rPr>
              <a:t>                                 </a:t>
            </a:r>
            <a:r>
              <a:rPr sz="2800" b="0" i="1">
                <a:solidFill>
                  <a:srgbClr val="000000"/>
                </a:solidFill>
                <a:latin typeface="Times New Roman" panose="02020603050405020304" pitchFamily="18" charset="0"/>
                <a:ea typeface="Open Sans"/>
                <a:cs typeface="Times New Roman" panose="02020603050405020304" pitchFamily="18" charset="0"/>
              </a:rPr>
              <a:t>Tôi đưa tay tôi hứng.</a:t>
            </a:r>
          </a:p>
        </p:txBody>
      </p:sp>
      <p:sp>
        <p:nvSpPr>
          <p:cNvPr id="10"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custDataLst>
              <p:tags r:id="rId1"/>
            </p:custDataLst>
          </p:nvPr>
        </p:nvGraphicFramePr>
        <p:xfrm>
          <a:off x="64135" y="100330"/>
          <a:ext cx="12015470" cy="6569075"/>
        </p:xfrm>
        <a:graphic>
          <a:graphicData uri="http://schemas.openxmlformats.org/drawingml/2006/table">
            <a:tbl>
              <a:tblPr firstRow="1" bandRow="1">
                <a:tableStyleId>{5940675A-B579-460E-94D1-54222C63F5DA}</a:tableStyleId>
              </a:tblPr>
              <a:tblGrid>
                <a:gridCol w="3662680">
                  <a:extLst>
                    <a:ext uri="{9D8B030D-6E8A-4147-A177-3AD203B41FA5}">
                      <a16:colId xmlns:a16="http://schemas.microsoft.com/office/drawing/2014/main" val="20000"/>
                    </a:ext>
                  </a:extLst>
                </a:gridCol>
                <a:gridCol w="3627755">
                  <a:extLst>
                    <a:ext uri="{9D8B030D-6E8A-4147-A177-3AD203B41FA5}">
                      <a16:colId xmlns:a16="http://schemas.microsoft.com/office/drawing/2014/main" val="20001"/>
                    </a:ext>
                  </a:extLst>
                </a:gridCol>
                <a:gridCol w="3249295">
                  <a:extLst>
                    <a:ext uri="{9D8B030D-6E8A-4147-A177-3AD203B41FA5}">
                      <a16:colId xmlns:a16="http://schemas.microsoft.com/office/drawing/2014/main" val="20002"/>
                    </a:ext>
                  </a:extLst>
                </a:gridCol>
                <a:gridCol w="1475740">
                  <a:extLst>
                    <a:ext uri="{9D8B030D-6E8A-4147-A177-3AD203B41FA5}">
                      <a16:colId xmlns:a16="http://schemas.microsoft.com/office/drawing/2014/main" val="20003"/>
                    </a:ext>
                  </a:extLst>
                </a:gridCol>
              </a:tblGrid>
              <a:tr h="585470">
                <a:tc>
                  <a:txBody>
                    <a:bodyPr/>
                    <a:lstStyle/>
                    <a:p>
                      <a:pPr>
                        <a:spcAft>
                          <a:spcPts val="600"/>
                        </a:spcAft>
                      </a:pPr>
                      <a:endParaRPr lang="en-US" sz="2900" dirty="0"/>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defRPr/>
                      </a:pPr>
                      <a:r>
                        <a:rPr lang="vi-VN" sz="2500" b="1" dirty="0">
                          <a:solidFill>
                            <a:srgbClr val="FF0000"/>
                          </a:solidFill>
                          <a:latin typeface="Times New Roman" panose="02020603050405020304" pitchFamily="18" charset="0"/>
                          <a:cs typeface="Times New Roman" panose="02020603050405020304" pitchFamily="18" charset="0"/>
                        </a:rPr>
                        <a:t>Cách hiểu</a:t>
                      </a:r>
                      <a:r>
                        <a:rPr lang="vi-VN" sz="2500" b="1" baseline="0" dirty="0">
                          <a:solidFill>
                            <a:srgbClr val="FF0000"/>
                          </a:solidFill>
                          <a:latin typeface="Times New Roman" panose="02020603050405020304" pitchFamily="18" charset="0"/>
                          <a:cs typeface="Times New Roman" panose="02020603050405020304" pitchFamily="18" charset="0"/>
                        </a:rPr>
                        <a:t> từ </a:t>
                      </a:r>
                      <a:r>
                        <a:rPr lang="vi-VN" sz="2500" b="1" baseline="0" dirty="0">
                          <a:solidFill>
                            <a:srgbClr val="0000FF"/>
                          </a:solidFill>
                          <a:latin typeface="Times New Roman" panose="02020603050405020304" pitchFamily="18" charset="0"/>
                          <a:cs typeface="Times New Roman" panose="02020603050405020304" pitchFamily="18" charset="0"/>
                        </a:rPr>
                        <a:t>“giọt”</a:t>
                      </a:r>
                      <a:endParaRPr lang="en-US" sz="2500" dirty="0">
                        <a:solidFill>
                          <a:srgbClr val="0000FF"/>
                        </a:solidFill>
                      </a:endParaRPr>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defRPr/>
                      </a:pPr>
                      <a:r>
                        <a:rPr lang="en-US" altLang="vi-VN" sz="2500" b="1" dirty="0">
                          <a:solidFill>
                            <a:srgbClr val="FF0000"/>
                          </a:solidFill>
                          <a:latin typeface="Times New Roman" panose="02020603050405020304" pitchFamily="18" charset="0"/>
                          <a:cs typeface="Times New Roman" panose="02020603050405020304" pitchFamily="18" charset="0"/>
                        </a:rPr>
                        <a:t>Vì sao? </a:t>
                      </a:r>
                      <a:r>
                        <a:rPr lang="en-US" altLang="vi-VN" sz="2500" b="1" dirty="0">
                          <a:solidFill>
                            <a:schemeClr val="tx1"/>
                          </a:solidFill>
                          <a:latin typeface="Times New Roman" panose="02020603050405020304" pitchFamily="18" charset="0"/>
                          <a:cs typeface="Times New Roman" panose="02020603050405020304" pitchFamily="18" charset="0"/>
                        </a:rPr>
                        <a:t>(</a:t>
                      </a:r>
                      <a:r>
                        <a:rPr lang="vi-VN" sz="2500" b="1" dirty="0">
                          <a:solidFill>
                            <a:schemeClr val="tx1"/>
                          </a:solidFill>
                          <a:latin typeface="Times New Roman" panose="02020603050405020304" pitchFamily="18" charset="0"/>
                          <a:cs typeface="Times New Roman" panose="02020603050405020304" pitchFamily="18" charset="0"/>
                        </a:rPr>
                        <a:t>Ngữ</a:t>
                      </a:r>
                      <a:r>
                        <a:rPr lang="vi-VN" sz="2500" b="1" baseline="0" dirty="0">
                          <a:solidFill>
                            <a:schemeClr val="tx1"/>
                          </a:solidFill>
                          <a:latin typeface="Times New Roman" panose="02020603050405020304" pitchFamily="18" charset="0"/>
                          <a:cs typeface="Times New Roman" panose="02020603050405020304" pitchFamily="18" charset="0"/>
                        </a:rPr>
                        <a:t> cảnh</a:t>
                      </a:r>
                      <a:r>
                        <a:rPr lang="en-US" altLang="vi-VN" sz="2500" b="1" baseline="0" dirty="0">
                          <a:solidFill>
                            <a:schemeClr val="tx1"/>
                          </a:solidFill>
                          <a:latin typeface="Times New Roman" panose="02020603050405020304" pitchFamily="18" charset="0"/>
                          <a:cs typeface="Times New Roman" panose="02020603050405020304" pitchFamily="18" charset="0"/>
                        </a:rPr>
                        <a:t>)</a:t>
                      </a:r>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defRPr/>
                      </a:pPr>
                      <a:r>
                        <a:rPr lang="vi-VN"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vi-VN" sz="2500" b="1" baseline="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luận</a:t>
                      </a:r>
                      <a:endParaRPr lang="en-US" sz="2500" dirty="0">
                        <a:solidFill>
                          <a:srgbClr val="FF0000"/>
                        </a:solidFill>
                      </a:endParaRPr>
                    </a:p>
                  </a:txBody>
                  <a:tcPr anchor="ctr"/>
                </a:tc>
                <a:extLst>
                  <a:ext uri="{0D108BD9-81ED-4DB2-BD59-A6C34878D82A}">
                    <a16:rowId xmlns:a16="http://schemas.microsoft.com/office/drawing/2014/main" val="10000"/>
                  </a:ext>
                </a:extLst>
              </a:tr>
              <a:tr h="2112645">
                <a:tc rowSpan="3">
                  <a:txBody>
                    <a:bodyPr/>
                    <a:lstStyle/>
                    <a:p>
                      <a:pPr algn="just">
                        <a:lnSpc>
                          <a:spcPct val="130000"/>
                        </a:lnSpc>
                      </a:pPr>
                      <a:r>
                        <a:rPr lang="vi-VN" sz="2600" i="1" dirty="0">
                          <a:solidFill>
                            <a:srgbClr val="000099"/>
                          </a:solidFill>
                          <a:latin typeface="Times New Roman" panose="02020603050405020304" pitchFamily="18" charset="0"/>
                          <a:cs typeface="Times New Roman" panose="02020603050405020304" pitchFamily="18" charset="0"/>
                        </a:rPr>
                        <a:t>Ơi</a:t>
                      </a:r>
                      <a:r>
                        <a:rPr lang="en-US" sz="2600" i="1" dirty="0">
                          <a:solidFill>
                            <a:srgbClr val="000099"/>
                          </a:solidFill>
                          <a:latin typeface="Times New Roman" panose="02020603050405020304" pitchFamily="18" charset="0"/>
                          <a:cs typeface="Times New Roman" panose="02020603050405020304" pitchFamily="18" charset="0"/>
                        </a:rPr>
                        <a:t>,</a:t>
                      </a:r>
                      <a:r>
                        <a:rPr lang="vi-VN" sz="2600" i="1" dirty="0">
                          <a:solidFill>
                            <a:srgbClr val="000099"/>
                          </a:solidFill>
                          <a:latin typeface="Times New Roman" panose="02020603050405020304" pitchFamily="18" charset="0"/>
                          <a:cs typeface="Times New Roman" panose="02020603050405020304" pitchFamily="18" charset="0"/>
                        </a:rPr>
                        <a:t> con chim chiền chiện</a:t>
                      </a:r>
                    </a:p>
                    <a:p>
                      <a:pPr algn="just">
                        <a:lnSpc>
                          <a:spcPct val="130000"/>
                        </a:lnSpc>
                      </a:pPr>
                      <a:r>
                        <a:rPr lang="vi-VN" sz="2600" i="1" dirty="0">
                          <a:solidFill>
                            <a:srgbClr val="000099"/>
                          </a:solidFill>
                          <a:latin typeface="Times New Roman" panose="02020603050405020304" pitchFamily="18" charset="0"/>
                          <a:cs typeface="Times New Roman" panose="02020603050405020304" pitchFamily="18" charset="0"/>
                        </a:rPr>
                        <a:t>Hót chi mà vang trời</a:t>
                      </a:r>
                    </a:p>
                    <a:p>
                      <a:pPr algn="l">
                        <a:lnSpc>
                          <a:spcPct val="130000"/>
                        </a:lnSpc>
                      </a:pPr>
                      <a:r>
                        <a:rPr lang="vi-VN" sz="2600" i="1" dirty="0">
                          <a:solidFill>
                            <a:srgbClr val="000099"/>
                          </a:solidFill>
                          <a:latin typeface="Times New Roman" panose="02020603050405020304" pitchFamily="18" charset="0"/>
                          <a:cs typeface="Times New Roman" panose="02020603050405020304" pitchFamily="18" charset="0"/>
                        </a:rPr>
                        <a:t>Từng </a:t>
                      </a:r>
                      <a:r>
                        <a:rPr lang="vi-VN" sz="2600" b="1" i="1" dirty="0">
                          <a:solidFill>
                            <a:srgbClr val="000099"/>
                          </a:solidFill>
                          <a:latin typeface="Times New Roman" panose="02020603050405020304" pitchFamily="18" charset="0"/>
                          <a:cs typeface="Times New Roman" panose="02020603050405020304" pitchFamily="18" charset="0"/>
                        </a:rPr>
                        <a:t>giọt</a:t>
                      </a:r>
                      <a:r>
                        <a:rPr lang="vi-VN" sz="2600" i="1" dirty="0">
                          <a:solidFill>
                            <a:srgbClr val="000099"/>
                          </a:solidFill>
                          <a:latin typeface="Times New Roman" panose="02020603050405020304" pitchFamily="18" charset="0"/>
                          <a:cs typeface="Times New Roman" panose="02020603050405020304" pitchFamily="18" charset="0"/>
                        </a:rPr>
                        <a:t> long lanh rơi</a:t>
                      </a:r>
                    </a:p>
                    <a:p>
                      <a:pPr algn="just">
                        <a:lnSpc>
                          <a:spcPct val="130000"/>
                        </a:lnSpc>
                      </a:pPr>
                      <a:r>
                        <a:rPr lang="vi-VN" sz="2600" i="1" dirty="0">
                          <a:solidFill>
                            <a:srgbClr val="000099"/>
                          </a:solidFill>
                          <a:latin typeface="Times New Roman" panose="02020603050405020304" pitchFamily="18" charset="0"/>
                          <a:cs typeface="Times New Roman" panose="02020603050405020304" pitchFamily="18" charset="0"/>
                        </a:rPr>
                        <a:t>Tôi đưa tay tôi hứng</a:t>
                      </a:r>
                      <a:r>
                        <a:rPr lang="en-US" sz="2600" i="1" dirty="0">
                          <a:solidFill>
                            <a:srgbClr val="000099"/>
                          </a:solidFill>
                          <a:latin typeface="Times New Roman" panose="02020603050405020304" pitchFamily="18" charset="0"/>
                          <a:cs typeface="Times New Roman" panose="02020603050405020304" pitchFamily="18" charset="0"/>
                        </a:rPr>
                        <a:t>.</a:t>
                      </a:r>
                    </a:p>
                  </a:txBody>
                  <a:tcPr anchor="ctr"/>
                </a:tc>
                <a:tc>
                  <a:txBody>
                    <a:bodyPr/>
                    <a:lstStyle/>
                    <a:p>
                      <a:pPr algn="just"/>
                      <a:r>
                        <a:rPr lang="en-US" altLang="vi-VN" sz="2900" b="1" dirty="0">
                          <a:solidFill>
                            <a:srgbClr val="FF0000"/>
                          </a:solidFill>
                          <a:latin typeface="Times New Roman" panose="02020603050405020304" pitchFamily="18" charset="0"/>
                          <a:cs typeface="Times New Roman" panose="02020603050405020304" pitchFamily="18" charset="0"/>
                        </a:rPr>
                        <a:t>1</a:t>
                      </a:r>
                      <a:r>
                        <a:rPr lang="vi-VN" sz="2900" b="1" dirty="0">
                          <a:solidFill>
                            <a:srgbClr val="FF0000"/>
                          </a:solidFill>
                          <a:latin typeface="Times New Roman" panose="02020603050405020304" pitchFamily="18" charset="0"/>
                          <a:cs typeface="Times New Roman" panose="02020603050405020304" pitchFamily="18" charset="0"/>
                        </a:rPr>
                        <a:t>. </a:t>
                      </a:r>
                      <a:r>
                        <a:rPr lang="en-US" altLang="vi-VN" sz="2700" b="0" dirty="0">
                          <a:solidFill>
                            <a:schemeClr val="tx1"/>
                          </a:solidFill>
                          <a:latin typeface="Times New Roman" panose="02020603050405020304" pitchFamily="18" charset="0"/>
                          <a:cs typeface="Times New Roman" panose="02020603050405020304" pitchFamily="18" charset="0"/>
                        </a:rPr>
                        <a:t>G</a:t>
                      </a:r>
                      <a:r>
                        <a:rPr lang="en-US" sz="2700" dirty="0" err="1">
                          <a:solidFill>
                            <a:schemeClr val="tx1">
                              <a:lumMod val="10000"/>
                            </a:schemeClr>
                          </a:solidFill>
                          <a:latin typeface="Times New Roman" panose="02020603050405020304" pitchFamily="18" charset="0"/>
                          <a:cs typeface="Times New Roman" panose="02020603050405020304" pitchFamily="18" charset="0"/>
                        </a:rPr>
                        <a:t>iọt</a:t>
                      </a:r>
                      <a:r>
                        <a:rPr lang="en-US" sz="2700" dirty="0">
                          <a:solidFill>
                            <a:schemeClr val="tx1">
                              <a:lumMod val="10000"/>
                            </a:schemeClr>
                          </a:solidFill>
                          <a:latin typeface="Times New Roman" panose="02020603050405020304" pitchFamily="18" charset="0"/>
                          <a:cs typeface="Times New Roman" panose="02020603050405020304" pitchFamily="18" charset="0"/>
                        </a:rPr>
                        <a:t> </a:t>
                      </a:r>
                      <a:r>
                        <a:rPr lang="en-US" sz="2700" dirty="0" err="1">
                          <a:solidFill>
                            <a:schemeClr val="tx1">
                              <a:lumMod val="10000"/>
                            </a:schemeClr>
                          </a:solidFill>
                          <a:latin typeface="Times New Roman" panose="02020603050405020304" pitchFamily="18" charset="0"/>
                          <a:cs typeface="Times New Roman" panose="02020603050405020304" pitchFamily="18" charset="0"/>
                        </a:rPr>
                        <a:t>sương</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spcAft>
                          <a:spcPts val="600"/>
                        </a:spcAft>
                      </a:pPr>
                      <a:endParaRPr lang="en-US" sz="2900" dirty="0"/>
                    </a:p>
                  </a:txBody>
                  <a:tcPr/>
                </a:tc>
                <a:tc>
                  <a:txBody>
                    <a:bodyPr/>
                    <a:lstStyle/>
                    <a:p>
                      <a:pPr>
                        <a:spcAft>
                          <a:spcPts val="600"/>
                        </a:spcAft>
                      </a:pPr>
                      <a:endParaRPr lang="en-US" sz="2900" dirty="0"/>
                    </a:p>
                  </a:txBody>
                  <a:tcPr/>
                </a:tc>
                <a:extLst>
                  <a:ext uri="{0D108BD9-81ED-4DB2-BD59-A6C34878D82A}">
                    <a16:rowId xmlns:a16="http://schemas.microsoft.com/office/drawing/2014/main" val="10001"/>
                  </a:ext>
                </a:extLst>
              </a:tr>
              <a:tr h="1283335">
                <a:tc vMerge="1">
                  <a:txBody>
                    <a:bodyPr/>
                    <a:lstStyle/>
                    <a:p>
                      <a:endParaRPr lang="en-US"/>
                    </a:p>
                  </a:txBody>
                  <a:tcPr/>
                </a:tc>
                <a:tc>
                  <a:txBody>
                    <a:bodyPr/>
                    <a:lstStyle/>
                    <a:p>
                      <a:pPr algn="l"/>
                      <a:r>
                        <a:rPr lang="en-US" altLang="vi-VN" sz="2900" b="1" dirty="0">
                          <a:solidFill>
                            <a:srgbClr val="FF0000"/>
                          </a:solidFill>
                          <a:latin typeface="Times New Roman" panose="02020603050405020304" pitchFamily="18" charset="0"/>
                          <a:cs typeface="Times New Roman" panose="02020603050405020304" pitchFamily="18" charset="0"/>
                          <a:sym typeface="+mn-ea"/>
                        </a:rPr>
                        <a:t>2</a:t>
                      </a:r>
                      <a:r>
                        <a:rPr lang="vi-VN" sz="2900" b="1" dirty="0">
                          <a:solidFill>
                            <a:srgbClr val="FF0000"/>
                          </a:solidFill>
                          <a:latin typeface="Times New Roman" panose="02020603050405020304" pitchFamily="18" charset="0"/>
                          <a:cs typeface="Times New Roman" panose="02020603050405020304" pitchFamily="18" charset="0"/>
                          <a:sym typeface="+mn-ea"/>
                        </a:rPr>
                        <a:t>. </a:t>
                      </a:r>
                      <a:r>
                        <a:rPr lang="en-US" altLang="vi-VN" sz="2900" dirty="0">
                          <a:latin typeface="Times New Roman" panose="02020603050405020304" pitchFamily="18" charset="0"/>
                          <a:cs typeface="Times New Roman" panose="02020603050405020304" pitchFamily="18" charset="0"/>
                          <a:sym typeface="+mn-ea"/>
                        </a:rPr>
                        <a:t>G</a:t>
                      </a:r>
                      <a:r>
                        <a:rPr lang="en-US" sz="2900" dirty="0" err="1">
                          <a:solidFill>
                            <a:schemeClr val="tx1">
                              <a:lumMod val="10000"/>
                            </a:schemeClr>
                          </a:solidFill>
                          <a:latin typeface="Times New Roman" panose="02020603050405020304" pitchFamily="18" charset="0"/>
                          <a:cs typeface="Times New Roman" panose="02020603050405020304" pitchFamily="18" charset="0"/>
                          <a:sym typeface="+mn-ea"/>
                        </a:rPr>
                        <a:t>iọt</a:t>
                      </a:r>
                      <a:r>
                        <a:rPr lang="en-US" sz="2900" dirty="0">
                          <a:solidFill>
                            <a:schemeClr val="tx1">
                              <a:lumMod val="10000"/>
                            </a:schemeClr>
                          </a:solidFill>
                          <a:latin typeface="Times New Roman" panose="02020603050405020304" pitchFamily="18"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mưa</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xuân</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spcAft>
                          <a:spcPts val="600"/>
                        </a:spcAft>
                      </a:pPr>
                      <a:endParaRPr lang="en-US" sz="2900" dirty="0"/>
                    </a:p>
                    <a:p>
                      <a:pPr>
                        <a:spcAft>
                          <a:spcPts val="600"/>
                        </a:spcAft>
                      </a:pPr>
                      <a:endParaRPr lang="en-US" sz="2900" dirty="0"/>
                    </a:p>
                    <a:p>
                      <a:pPr>
                        <a:spcAft>
                          <a:spcPts val="600"/>
                        </a:spcAft>
                      </a:pPr>
                      <a:endParaRPr lang="en-US" sz="2900" dirty="0"/>
                    </a:p>
                  </a:txBody>
                  <a:tcPr/>
                </a:tc>
                <a:tc>
                  <a:txBody>
                    <a:bodyPr/>
                    <a:lstStyle/>
                    <a:p>
                      <a:pPr>
                        <a:spcAft>
                          <a:spcPts val="600"/>
                        </a:spcAft>
                      </a:pPr>
                      <a:endParaRPr lang="en-US" sz="2900" dirty="0"/>
                    </a:p>
                  </a:txBody>
                  <a:tcPr/>
                </a:tc>
                <a:extLst>
                  <a:ext uri="{0D108BD9-81ED-4DB2-BD59-A6C34878D82A}">
                    <a16:rowId xmlns:a16="http://schemas.microsoft.com/office/drawing/2014/main" val="10002"/>
                  </a:ext>
                </a:extLst>
              </a:tr>
              <a:tr h="2150745">
                <a:tc vMerge="1">
                  <a:txBody>
                    <a:bodyPr/>
                    <a:lstStyle/>
                    <a:p>
                      <a:endParaRPr lang="en-US"/>
                    </a:p>
                  </a:txBody>
                  <a:tcPr/>
                </a:tc>
                <a:tc>
                  <a:txBody>
                    <a:bodyPr/>
                    <a:lstStyle/>
                    <a:p>
                      <a:pPr algn="just"/>
                      <a:r>
                        <a:rPr lang="en-US" altLang="vi-VN" sz="2900" b="1" dirty="0">
                          <a:solidFill>
                            <a:srgbClr val="FF0000"/>
                          </a:solidFill>
                          <a:latin typeface="Times New Roman" panose="02020603050405020304" pitchFamily="18" charset="0"/>
                          <a:cs typeface="Times New Roman" panose="02020603050405020304" pitchFamily="18" charset="0"/>
                        </a:rPr>
                        <a:t>3</a:t>
                      </a:r>
                      <a:r>
                        <a:rPr lang="vi-VN" sz="2900" b="1" dirty="0">
                          <a:solidFill>
                            <a:srgbClr val="FF0000"/>
                          </a:solidFill>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Giọt</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âm thanh</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tiếng</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chim</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900" b="1" dirty="0">
                          <a:solidFill>
                            <a:srgbClr val="FF0000"/>
                          </a:solidFill>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spcAft>
                          <a:spcPts val="600"/>
                        </a:spcAft>
                      </a:pPr>
                      <a:endParaRPr lang="en-US" sz="2900" dirty="0"/>
                    </a:p>
                  </a:txBody>
                  <a:tcPr/>
                </a:tc>
                <a:tc>
                  <a:txBody>
                    <a:bodyPr/>
                    <a:lstStyle/>
                    <a:p>
                      <a:pPr>
                        <a:spcAft>
                          <a:spcPts val="600"/>
                        </a:spcAft>
                      </a:pPr>
                      <a:endParaRPr lang="en-US" sz="2900" dirty="0"/>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custDataLst>
              <p:tags r:id="rId1"/>
            </p:custDataLst>
          </p:nvPr>
        </p:nvGraphicFramePr>
        <p:xfrm>
          <a:off x="209550" y="95250"/>
          <a:ext cx="11883390" cy="6252210"/>
        </p:xfrm>
        <a:graphic>
          <a:graphicData uri="http://schemas.openxmlformats.org/drawingml/2006/table">
            <a:tbl>
              <a:tblPr firstRow="1" bandRow="1">
                <a:tableStyleId>{5940675A-B579-460E-94D1-54222C63F5DA}</a:tableStyleId>
              </a:tblPr>
              <a:tblGrid>
                <a:gridCol w="3482975">
                  <a:extLst>
                    <a:ext uri="{9D8B030D-6E8A-4147-A177-3AD203B41FA5}">
                      <a16:colId xmlns:a16="http://schemas.microsoft.com/office/drawing/2014/main" val="20000"/>
                    </a:ext>
                  </a:extLst>
                </a:gridCol>
                <a:gridCol w="2059940">
                  <a:extLst>
                    <a:ext uri="{9D8B030D-6E8A-4147-A177-3AD203B41FA5}">
                      <a16:colId xmlns:a16="http://schemas.microsoft.com/office/drawing/2014/main" val="20001"/>
                    </a:ext>
                  </a:extLst>
                </a:gridCol>
                <a:gridCol w="6340475">
                  <a:extLst>
                    <a:ext uri="{9D8B030D-6E8A-4147-A177-3AD203B41FA5}">
                      <a16:colId xmlns:a16="http://schemas.microsoft.com/office/drawing/2014/main" val="20002"/>
                    </a:ext>
                  </a:extLst>
                </a:gridCol>
              </a:tblGrid>
              <a:tr h="853440">
                <a:tc>
                  <a:txBody>
                    <a:bodyPr/>
                    <a:lstStyle/>
                    <a:p>
                      <a:pPr algn="ctr">
                        <a:spcAft>
                          <a:spcPts val="600"/>
                        </a:spcAft>
                      </a:pPr>
                      <a:r>
                        <a:rPr lang="en-US" sz="2900" b="1" dirty="0">
                          <a:solidFill>
                            <a:srgbClr val="FF0000"/>
                          </a:solidFill>
                          <a:latin typeface="Times New Roman" panose="02020603050405020304" pitchFamily="18" charset="0"/>
                          <a:cs typeface="Times New Roman" panose="02020603050405020304" pitchFamily="18" charset="0"/>
                        </a:rPr>
                        <a:t>Đoạn thơ</a:t>
                      </a:r>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defRPr/>
                      </a:pPr>
                      <a:r>
                        <a:rPr lang="vi-VN" sz="2500" b="1" dirty="0">
                          <a:solidFill>
                            <a:srgbClr val="FF0000"/>
                          </a:solidFill>
                          <a:latin typeface="Times New Roman" panose="02020603050405020304" pitchFamily="18" charset="0"/>
                          <a:cs typeface="Times New Roman" panose="02020603050405020304" pitchFamily="18" charset="0"/>
                        </a:rPr>
                        <a:t>Cách hiểu</a:t>
                      </a:r>
                      <a:r>
                        <a:rPr lang="vi-VN" sz="2500" b="1" baseline="0" dirty="0">
                          <a:solidFill>
                            <a:srgbClr val="FF0000"/>
                          </a:solidFill>
                          <a:latin typeface="Times New Roman" panose="02020603050405020304" pitchFamily="18" charset="0"/>
                          <a:cs typeface="Times New Roman" panose="02020603050405020304" pitchFamily="18" charset="0"/>
                        </a:rPr>
                        <a:t> từ </a:t>
                      </a:r>
                      <a:r>
                        <a:rPr lang="vi-VN" sz="2500" b="1" baseline="0" dirty="0">
                          <a:solidFill>
                            <a:srgbClr val="0000FF"/>
                          </a:solidFill>
                          <a:latin typeface="Times New Roman" panose="02020603050405020304" pitchFamily="18" charset="0"/>
                          <a:cs typeface="Times New Roman" panose="02020603050405020304" pitchFamily="18" charset="0"/>
                        </a:rPr>
                        <a:t>“giọt”</a:t>
                      </a:r>
                      <a:endParaRPr lang="en-US" sz="2500" dirty="0">
                        <a:solidFill>
                          <a:srgbClr val="0000FF"/>
                        </a:solidFill>
                      </a:endParaRPr>
                    </a:p>
                  </a:txBody>
                  <a:tcPr anchor="ctr"/>
                </a:tc>
                <a:tc>
                  <a:txBody>
                    <a:bodyPr/>
                    <a:lstStyle/>
                    <a:p>
                      <a:pPr marL="0" marR="0" indent="0" algn="ctr" defTabSz="914400" rtl="0" eaLnBrk="1" fontAlgn="auto" latinLnBrk="0" hangingPunct="1">
                        <a:lnSpc>
                          <a:spcPct val="100000"/>
                        </a:lnSpc>
                        <a:spcBef>
                          <a:spcPts val="0"/>
                        </a:spcBef>
                        <a:spcAft>
                          <a:spcPts val="600"/>
                        </a:spcAft>
                        <a:buClrTx/>
                        <a:buSzTx/>
                        <a:buFontTx/>
                        <a:buNone/>
                        <a:defRPr/>
                      </a:pPr>
                      <a:r>
                        <a:rPr lang="en-US" altLang="vi-VN" sz="2500" b="1" dirty="0">
                          <a:solidFill>
                            <a:srgbClr val="FF0000"/>
                          </a:solidFill>
                          <a:latin typeface="Times New Roman" panose="02020603050405020304" pitchFamily="18" charset="0"/>
                          <a:cs typeface="Times New Roman" panose="02020603050405020304" pitchFamily="18" charset="0"/>
                        </a:rPr>
                        <a:t>Vì sao?</a:t>
                      </a:r>
                      <a:endParaRPr lang="en-US" altLang="vi-VN" sz="2500" b="1" baseline="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647825">
                <a:tc rowSpan="3">
                  <a:txBody>
                    <a:bodyPr/>
                    <a:lstStyle/>
                    <a:p>
                      <a:pPr algn="just">
                        <a:lnSpc>
                          <a:spcPct val="110000"/>
                        </a:lnSpc>
                      </a:pPr>
                      <a:r>
                        <a:rPr lang="vi-VN" sz="2600" i="1" dirty="0">
                          <a:solidFill>
                            <a:srgbClr val="000099"/>
                          </a:solidFill>
                          <a:latin typeface="Times New Roman" panose="02020603050405020304" pitchFamily="18" charset="0"/>
                          <a:cs typeface="Times New Roman" panose="02020603050405020304" pitchFamily="18" charset="0"/>
                        </a:rPr>
                        <a:t>Ơi</a:t>
                      </a:r>
                      <a:r>
                        <a:rPr lang="en-US" sz="2600" i="1" dirty="0">
                          <a:solidFill>
                            <a:srgbClr val="000099"/>
                          </a:solidFill>
                          <a:latin typeface="Times New Roman" panose="02020603050405020304" pitchFamily="18" charset="0"/>
                          <a:cs typeface="Times New Roman" panose="02020603050405020304" pitchFamily="18" charset="0"/>
                        </a:rPr>
                        <a:t>,</a:t>
                      </a:r>
                      <a:r>
                        <a:rPr lang="vi-VN" sz="2600" i="1" dirty="0">
                          <a:solidFill>
                            <a:srgbClr val="000099"/>
                          </a:solidFill>
                          <a:latin typeface="Times New Roman" panose="02020603050405020304" pitchFamily="18" charset="0"/>
                          <a:cs typeface="Times New Roman" panose="02020603050405020304" pitchFamily="18" charset="0"/>
                        </a:rPr>
                        <a:t> con chim chiền chiện</a:t>
                      </a:r>
                    </a:p>
                    <a:p>
                      <a:pPr algn="just">
                        <a:lnSpc>
                          <a:spcPct val="110000"/>
                        </a:lnSpc>
                      </a:pPr>
                      <a:r>
                        <a:rPr lang="vi-VN" sz="2600" i="1" dirty="0">
                          <a:solidFill>
                            <a:srgbClr val="000099"/>
                          </a:solidFill>
                          <a:latin typeface="Times New Roman" panose="02020603050405020304" pitchFamily="18" charset="0"/>
                          <a:cs typeface="Times New Roman" panose="02020603050405020304" pitchFamily="18" charset="0"/>
                        </a:rPr>
                        <a:t>Hót chi mà vang trời</a:t>
                      </a:r>
                    </a:p>
                    <a:p>
                      <a:pPr algn="just">
                        <a:lnSpc>
                          <a:spcPct val="110000"/>
                        </a:lnSpc>
                      </a:pPr>
                      <a:r>
                        <a:rPr lang="vi-VN" sz="2600" i="1" dirty="0">
                          <a:solidFill>
                            <a:srgbClr val="000099"/>
                          </a:solidFill>
                          <a:latin typeface="Times New Roman" panose="02020603050405020304" pitchFamily="18" charset="0"/>
                          <a:cs typeface="Times New Roman" panose="02020603050405020304" pitchFamily="18" charset="0"/>
                        </a:rPr>
                        <a:t>Từng </a:t>
                      </a:r>
                      <a:r>
                        <a:rPr lang="vi-VN" sz="2600" b="1" i="1" dirty="0">
                          <a:solidFill>
                            <a:srgbClr val="000099"/>
                          </a:solidFill>
                          <a:latin typeface="Times New Roman" panose="02020603050405020304" pitchFamily="18" charset="0"/>
                          <a:cs typeface="Times New Roman" panose="02020603050405020304" pitchFamily="18" charset="0"/>
                        </a:rPr>
                        <a:t>giọt</a:t>
                      </a:r>
                      <a:r>
                        <a:rPr lang="vi-VN" sz="2600" i="1" dirty="0">
                          <a:solidFill>
                            <a:srgbClr val="000099"/>
                          </a:solidFill>
                          <a:latin typeface="Times New Roman" panose="02020603050405020304" pitchFamily="18" charset="0"/>
                          <a:cs typeface="Times New Roman" panose="02020603050405020304" pitchFamily="18" charset="0"/>
                        </a:rPr>
                        <a:t> long lanh rơi</a:t>
                      </a:r>
                    </a:p>
                    <a:p>
                      <a:pPr algn="just">
                        <a:lnSpc>
                          <a:spcPct val="110000"/>
                        </a:lnSpc>
                      </a:pPr>
                      <a:r>
                        <a:rPr lang="vi-VN" sz="2600" i="1" dirty="0">
                          <a:solidFill>
                            <a:srgbClr val="000099"/>
                          </a:solidFill>
                          <a:latin typeface="Times New Roman" panose="02020603050405020304" pitchFamily="18" charset="0"/>
                          <a:cs typeface="Times New Roman" panose="02020603050405020304" pitchFamily="18" charset="0"/>
                        </a:rPr>
                        <a:t>Tôi đưa tay tôi hứng</a:t>
                      </a:r>
                      <a:r>
                        <a:rPr lang="en-US" sz="2600" i="1" dirty="0">
                          <a:solidFill>
                            <a:srgbClr val="000099"/>
                          </a:solidFill>
                          <a:latin typeface="Times New Roman" panose="02020603050405020304" pitchFamily="18" charset="0"/>
                          <a:cs typeface="Times New Roman" panose="02020603050405020304" pitchFamily="18" charset="0"/>
                        </a:rPr>
                        <a:t>.</a:t>
                      </a:r>
                    </a:p>
                  </a:txBody>
                  <a:tcPr anchor="ctr"/>
                </a:tc>
                <a:tc>
                  <a:txBody>
                    <a:bodyPr/>
                    <a:lstStyle/>
                    <a:p>
                      <a:pPr algn="ctr"/>
                      <a:r>
                        <a:rPr lang="en-US" altLang="vi-VN" sz="2900" b="1" dirty="0">
                          <a:solidFill>
                            <a:srgbClr val="FF0000"/>
                          </a:solidFill>
                          <a:latin typeface="Times New Roman" panose="02020603050405020304" pitchFamily="18" charset="0"/>
                          <a:cs typeface="Times New Roman" panose="02020603050405020304" pitchFamily="18" charset="0"/>
                        </a:rPr>
                        <a:t>1</a:t>
                      </a:r>
                      <a:r>
                        <a:rPr lang="vi-VN" sz="2900" b="1" dirty="0">
                          <a:solidFill>
                            <a:srgbClr val="FF0000"/>
                          </a:solidFill>
                          <a:latin typeface="Times New Roman" panose="02020603050405020304" pitchFamily="18" charset="0"/>
                          <a:cs typeface="Times New Roman" panose="02020603050405020304" pitchFamily="18" charset="0"/>
                        </a:rPr>
                        <a:t>. </a:t>
                      </a:r>
                      <a:r>
                        <a:rPr lang="en-US" altLang="vi-VN" sz="2700" b="0" dirty="0">
                          <a:solidFill>
                            <a:schemeClr val="tx1"/>
                          </a:solidFill>
                          <a:latin typeface="Times New Roman" panose="02020603050405020304" pitchFamily="18" charset="0"/>
                          <a:cs typeface="Times New Roman" panose="02020603050405020304" pitchFamily="18" charset="0"/>
                        </a:rPr>
                        <a:t>G</a:t>
                      </a:r>
                      <a:r>
                        <a:rPr lang="en-US" sz="2700" dirty="0" err="1">
                          <a:solidFill>
                            <a:schemeClr val="tx1">
                              <a:lumMod val="10000"/>
                            </a:schemeClr>
                          </a:solidFill>
                          <a:latin typeface="Times New Roman" panose="02020603050405020304" pitchFamily="18" charset="0"/>
                          <a:cs typeface="Times New Roman" panose="02020603050405020304" pitchFamily="18" charset="0"/>
                        </a:rPr>
                        <a:t>iọt</a:t>
                      </a:r>
                      <a:r>
                        <a:rPr lang="en-US" sz="2700" dirty="0">
                          <a:solidFill>
                            <a:schemeClr val="tx1">
                              <a:lumMod val="10000"/>
                            </a:schemeClr>
                          </a:solidFill>
                          <a:latin typeface="Times New Roman" panose="02020603050405020304" pitchFamily="18" charset="0"/>
                          <a:cs typeface="Times New Roman" panose="02020603050405020304" pitchFamily="18" charset="0"/>
                        </a:rPr>
                        <a:t> </a:t>
                      </a:r>
                      <a:r>
                        <a:rPr lang="en-US" sz="2700" dirty="0" err="1">
                          <a:solidFill>
                            <a:schemeClr val="tx1">
                              <a:lumMod val="10000"/>
                            </a:schemeClr>
                          </a:solidFill>
                          <a:latin typeface="Times New Roman" panose="02020603050405020304" pitchFamily="18" charset="0"/>
                          <a:cs typeface="Times New Roman" panose="02020603050405020304" pitchFamily="18" charset="0"/>
                        </a:rPr>
                        <a:t>sương</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spcAft>
                          <a:spcPts val="600"/>
                        </a:spcAft>
                      </a:pPr>
                      <a:endParaRPr lang="en-US" sz="2900" dirty="0"/>
                    </a:p>
                  </a:txBody>
                  <a:tcPr/>
                </a:tc>
                <a:extLst>
                  <a:ext uri="{0D108BD9-81ED-4DB2-BD59-A6C34878D82A}">
                    <a16:rowId xmlns:a16="http://schemas.microsoft.com/office/drawing/2014/main" val="10001"/>
                  </a:ext>
                </a:extLst>
              </a:tr>
              <a:tr h="1612900">
                <a:tc vMerge="1">
                  <a:txBody>
                    <a:bodyPr/>
                    <a:lstStyle/>
                    <a:p>
                      <a:endParaRPr lang="en-US"/>
                    </a:p>
                  </a:txBody>
                  <a:tcPr/>
                </a:tc>
                <a:tc>
                  <a:txBody>
                    <a:bodyPr/>
                    <a:lstStyle/>
                    <a:p>
                      <a:pPr algn="l"/>
                      <a:endParaRPr lang="en-US" altLang="vi-VN" sz="2900" b="1" dirty="0">
                        <a:solidFill>
                          <a:srgbClr val="FF0000"/>
                        </a:solidFill>
                        <a:latin typeface="Times New Roman" panose="02020603050405020304" pitchFamily="18" charset="0"/>
                        <a:cs typeface="Times New Roman" panose="02020603050405020304" pitchFamily="18" charset="0"/>
                        <a:sym typeface="+mn-ea"/>
                      </a:endParaRPr>
                    </a:p>
                    <a:p>
                      <a:pPr algn="ctr"/>
                      <a:r>
                        <a:rPr lang="en-US" altLang="vi-VN" sz="2900" b="1" dirty="0">
                          <a:solidFill>
                            <a:srgbClr val="FF0000"/>
                          </a:solidFill>
                          <a:latin typeface="Times New Roman" panose="02020603050405020304" pitchFamily="18" charset="0"/>
                          <a:cs typeface="Times New Roman" panose="02020603050405020304" pitchFamily="18" charset="0"/>
                          <a:sym typeface="+mn-ea"/>
                        </a:rPr>
                        <a:t>2</a:t>
                      </a:r>
                      <a:r>
                        <a:rPr lang="vi-VN" sz="2900" b="1" dirty="0">
                          <a:solidFill>
                            <a:srgbClr val="FF0000"/>
                          </a:solidFill>
                          <a:latin typeface="Times New Roman" panose="02020603050405020304" pitchFamily="18" charset="0"/>
                          <a:cs typeface="Times New Roman" panose="02020603050405020304" pitchFamily="18" charset="0"/>
                          <a:sym typeface="+mn-ea"/>
                        </a:rPr>
                        <a:t>. </a:t>
                      </a:r>
                      <a:r>
                        <a:rPr lang="en-US" altLang="vi-VN" sz="2900" dirty="0">
                          <a:latin typeface="Times New Roman" panose="02020603050405020304" pitchFamily="18" charset="0"/>
                          <a:cs typeface="Times New Roman" panose="02020603050405020304" pitchFamily="18" charset="0"/>
                          <a:sym typeface="+mn-ea"/>
                        </a:rPr>
                        <a:t>G</a:t>
                      </a:r>
                      <a:r>
                        <a:rPr lang="en-US" sz="2900" dirty="0" err="1">
                          <a:solidFill>
                            <a:schemeClr val="tx1">
                              <a:lumMod val="10000"/>
                            </a:schemeClr>
                          </a:solidFill>
                          <a:latin typeface="Times New Roman" panose="02020603050405020304" pitchFamily="18" charset="0"/>
                          <a:cs typeface="Times New Roman" panose="02020603050405020304" pitchFamily="18" charset="0"/>
                          <a:sym typeface="+mn-ea"/>
                        </a:rPr>
                        <a:t>iọt</a:t>
                      </a:r>
                      <a:r>
                        <a:rPr lang="en-US" sz="2900" dirty="0">
                          <a:solidFill>
                            <a:schemeClr val="tx1">
                              <a:lumMod val="10000"/>
                            </a:schemeClr>
                          </a:solidFill>
                          <a:latin typeface="Times New Roman" panose="02020603050405020304" pitchFamily="18"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mưa</a:t>
                      </a:r>
                      <a:r>
                        <a:rPr lang="en-US" sz="29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900" dirty="0" err="1">
                          <a:latin typeface="Times New Roman" panose="02020603050405020304" pitchFamily="18" charset="0"/>
                          <a:ea typeface="Calibri" panose="020F0502020204030204" pitchFamily="34" charset="0"/>
                          <a:cs typeface="Times New Roman" panose="02020603050405020304" pitchFamily="18" charset="0"/>
                          <a:sym typeface="+mn-ea"/>
                        </a:rPr>
                        <a:t>xuân</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spcAft>
                          <a:spcPts val="600"/>
                        </a:spcAft>
                      </a:pPr>
                      <a:endParaRPr lang="en-US" sz="2900" dirty="0"/>
                    </a:p>
                  </a:txBody>
                  <a:tcPr/>
                </a:tc>
                <a:extLst>
                  <a:ext uri="{0D108BD9-81ED-4DB2-BD59-A6C34878D82A}">
                    <a16:rowId xmlns:a16="http://schemas.microsoft.com/office/drawing/2014/main" val="10002"/>
                  </a:ext>
                </a:extLst>
              </a:tr>
              <a:tr h="2138045">
                <a:tc vMerge="1">
                  <a:txBody>
                    <a:bodyPr/>
                    <a:lstStyle/>
                    <a:p>
                      <a:endParaRPr lang="en-US"/>
                    </a:p>
                  </a:txBody>
                  <a:tcPr/>
                </a:tc>
                <a:tc>
                  <a:txBody>
                    <a:bodyPr/>
                    <a:lstStyle/>
                    <a:p>
                      <a:pPr algn="just">
                        <a:lnSpc>
                          <a:spcPct val="90000"/>
                        </a:lnSpc>
                      </a:pPr>
                      <a:endParaRPr lang="en-US" altLang="vi-VN" sz="2900" b="1" dirty="0">
                        <a:solidFill>
                          <a:srgbClr val="FF0000"/>
                        </a:solidFill>
                        <a:latin typeface="Times New Roman" panose="02020603050405020304" pitchFamily="18" charset="0"/>
                        <a:cs typeface="Times New Roman" panose="02020603050405020304" pitchFamily="18" charset="0"/>
                      </a:endParaRPr>
                    </a:p>
                    <a:p>
                      <a:pPr algn="ctr">
                        <a:lnSpc>
                          <a:spcPct val="90000"/>
                        </a:lnSpc>
                      </a:pPr>
                      <a:r>
                        <a:rPr lang="en-US" altLang="vi-VN" sz="2900" b="1" dirty="0">
                          <a:solidFill>
                            <a:srgbClr val="FF0000"/>
                          </a:solidFill>
                          <a:latin typeface="Times New Roman" panose="02020603050405020304" pitchFamily="18" charset="0"/>
                          <a:cs typeface="Times New Roman" panose="02020603050405020304" pitchFamily="18" charset="0"/>
                        </a:rPr>
                        <a:t>3</a:t>
                      </a:r>
                      <a:r>
                        <a:rPr lang="vi-VN" sz="2900" b="1" dirty="0">
                          <a:solidFill>
                            <a:srgbClr val="FF0000"/>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sym typeface="+mn-ea"/>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mn-ea"/>
                        </a:rPr>
                        <a:t>Giọt</a:t>
                      </a:r>
                      <a:r>
                        <a:rPr lang="en-US" sz="2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mn-ea"/>
                        </a:rPr>
                        <a:t>âm thanh</a:t>
                      </a:r>
                      <a:r>
                        <a:rPr lang="en-US" sz="2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mn-ea"/>
                        </a:rPr>
                        <a:t>tiếng</a:t>
                      </a:r>
                      <a:r>
                        <a:rPr lang="en-US" sz="2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sym typeface="+mn-ea"/>
                        </a:rPr>
                        <a:t>chim</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900" b="1" dirty="0">
                          <a:solidFill>
                            <a:srgbClr val="FF0000"/>
                          </a:solidFill>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spcAft>
                          <a:spcPts val="600"/>
                        </a:spcAft>
                      </a:pPr>
                      <a:endParaRPr lang="en-US" sz="2900" dirty="0"/>
                    </a:p>
                  </a:txBody>
                  <a:tcPr/>
                </a:tc>
                <a:extLst>
                  <a:ext uri="{0D108BD9-81ED-4DB2-BD59-A6C34878D82A}">
                    <a16:rowId xmlns:a16="http://schemas.microsoft.com/office/drawing/2014/main" val="10003"/>
                  </a:ext>
                </a:extLst>
              </a:tr>
            </a:tbl>
          </a:graphicData>
        </a:graphic>
      </p:graphicFrame>
      <p:sp>
        <p:nvSpPr>
          <p:cNvPr id="9" name="TextBox 8"/>
          <p:cNvSpPr txBox="1"/>
          <p:nvPr>
            <p:custDataLst>
              <p:tags r:id="rId2"/>
            </p:custDataLst>
          </p:nvPr>
        </p:nvSpPr>
        <p:spPr>
          <a:xfrm>
            <a:off x="5939515" y="1029970"/>
            <a:ext cx="6040395" cy="1468755"/>
          </a:xfrm>
          <a:prstGeom prst="rect">
            <a:avLst/>
          </a:prstGeom>
          <a:noFill/>
        </p:spPr>
        <p:txBody>
          <a:bodyPr wrap="square">
            <a:spAutoFit/>
          </a:bodyPr>
          <a:lstStyle/>
          <a:p>
            <a:pPr algn="just">
              <a:lnSpc>
                <a:spcPct val="80000"/>
              </a:lnSpc>
            </a:pPr>
            <a:r>
              <a:rPr lang="vi-VN" sz="2800" i="1" dirty="0">
                <a:latin typeface="Times New Roman" panose="02020603050405020304" pitchFamily="18" charset="0"/>
                <a:cs typeface="Times New Roman" panose="02020603050405020304" pitchFamily="18" charset="0"/>
              </a:rPr>
              <a:t>-</a:t>
            </a:r>
            <a:r>
              <a:rPr lang="en-US" altLang="vi-VN"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Giọt”</a:t>
            </a:r>
            <a:r>
              <a:rPr lang="en-US" alt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algn="just">
              <a:lnSpc>
                <a:spcPct val="80000"/>
              </a:lnSpc>
            </a:pPr>
            <a:r>
              <a:rPr lang="vi-VN" sz="2800" dirty="0">
                <a:latin typeface="Times New Roman" panose="02020603050405020304" pitchFamily="18" charset="0"/>
                <a:cs typeface="Times New Roman" panose="02020603050405020304" pitchFamily="18" charset="0"/>
              </a:rPr>
              <a:t>- T</a:t>
            </a:r>
            <a:r>
              <a:rPr lang="en-US" sz="2800" dirty="0">
                <a:latin typeface="Times New Roman" panose="02020603050405020304" pitchFamily="18" charset="0"/>
                <a:cs typeface="Times New Roman" panose="02020603050405020304" pitchFamily="18" charset="0"/>
              </a:rPr>
              <a:t>ừ  “</a:t>
            </a:r>
            <a:r>
              <a:rPr lang="en-US" sz="2800" i="1" dirty="0">
                <a:latin typeface="Times New Roman" panose="02020603050405020304" pitchFamily="18" charset="0"/>
                <a:cs typeface="Times New Roman" panose="02020603050405020304" pitchFamily="18" charset="0"/>
              </a:rPr>
              <a:t>long </a:t>
            </a:r>
            <a:r>
              <a:rPr lang="en-US" sz="2800" i="1" dirty="0" err="1">
                <a:latin typeface="Times New Roman" panose="02020603050405020304" pitchFamily="18" charset="0"/>
                <a:cs typeface="Times New Roman" panose="02020603050405020304" pitchFamily="18" charset="0"/>
              </a:rPr>
              <a:t>lanh</a:t>
            </a:r>
            <a:r>
              <a:rPr lang="en-US" sz="2800" i="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a:t>
            </a:r>
            <a:r>
              <a:rPr lang="en-US" sz="2800" dirty="0" err="1">
                <a:latin typeface="Times New Roman" panose="02020603050405020304" pitchFamily="18" charset="0"/>
                <a:cs typeface="Times New Roman" panose="02020603050405020304" pitchFamily="18" charset="0"/>
              </a:rPr>
              <a: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á</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đẹp</a:t>
            </a:r>
            <a:r>
              <a:rPr lang="vi-VN" sz="2800" dirty="0">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custDataLst>
              <p:tags r:id="rId3"/>
            </p:custDataLst>
          </p:nvPr>
        </p:nvSpPr>
        <p:spPr>
          <a:xfrm>
            <a:off x="5926455" y="2689225"/>
            <a:ext cx="6039485" cy="1529080"/>
          </a:xfrm>
          <a:prstGeom prst="rect">
            <a:avLst/>
          </a:prstGeom>
        </p:spPr>
        <p:txBody>
          <a:bodyPr wrap="square">
            <a:spAutoFit/>
          </a:bodyPr>
          <a:lstStyle/>
          <a:p>
            <a:pPr algn="just">
              <a:lnSpc>
                <a:spcPct val="110000"/>
              </a:lnSpc>
            </a:pPr>
            <a:r>
              <a:rPr lang="en-US" altLang="vi-VN" sz="2900" dirty="0">
                <a:latin typeface="Times New Roman" panose="02020603050405020304" pitchFamily="18" charset="0"/>
                <a:cs typeface="Times New Roman" panose="02020603050405020304" pitchFamily="18" charset="0"/>
              </a:rPr>
              <a:t> - Đoạn thơ m</a:t>
            </a:r>
            <a:r>
              <a:rPr lang="en-US" altLang="vi-VN" sz="2800" dirty="0">
                <a:latin typeface="Times New Roman" panose="02020603050405020304" pitchFamily="18" charset="0"/>
                <a:cs typeface="Times New Roman" panose="02020603050405020304" pitchFamily="18" charset="0"/>
              </a:rPr>
              <a:t>iêu tả bức tranh thiên nhiên mùa xuân, gợi liên tưởng đến mưa xuân, giọt mưa xuân,....</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custDataLst>
              <p:tags r:id="rId4"/>
            </p:custDataLst>
          </p:nvPr>
        </p:nvSpPr>
        <p:spPr>
          <a:xfrm>
            <a:off x="5825846" y="4452797"/>
            <a:ext cx="6154064" cy="1876425"/>
          </a:xfrm>
          <a:prstGeom prst="rect">
            <a:avLst/>
          </a:prstGeom>
        </p:spPr>
        <p:txBody>
          <a:bodyPr wrap="square">
            <a:spAutoFit/>
          </a:bodyPr>
          <a:lstStyle/>
          <a:p>
            <a:pPr algn="just"/>
            <a:r>
              <a:rPr lang="en-US" sz="2900" dirty="0" err="1">
                <a:solidFill>
                  <a:schemeClr val="tx1">
                    <a:lumMod val="95000"/>
                    <a:lumOff val="5000"/>
                  </a:schemeClr>
                </a:solidFill>
                <a:latin typeface="Times New Roman" panose="02020603050405020304" pitchFamily="18" charset="0"/>
                <a:cs typeface="Times New Roman" panose="02020603050405020304" pitchFamily="18" charset="0"/>
              </a:rPr>
              <a:t>- Chim chiền chiện hót vang, trong trẻo  gợi liên tưởng âm thanh tiếng chim đọng thành giọt có thể nhìn thấy, chạm vào được,...</a:t>
            </a:r>
            <a:r>
              <a:rPr lang="vi-VN" sz="29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9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165" y="1550035"/>
            <a:ext cx="5435600" cy="521970"/>
          </a:xfrm>
          <a:prstGeom prst="rect">
            <a:avLst/>
          </a:prstGeom>
        </p:spPr>
        <p:txBody>
          <a:bodyPr wrap="square">
            <a:spAutoFit/>
          </a:bodyPr>
          <a:lstStyle/>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II. BIỆN PHÁP TU TỪ</a:t>
            </a:r>
            <a:endParaRPr sz="2800" b="0" i="1">
              <a:solidFill>
                <a:srgbClr val="000000"/>
              </a:solidFill>
              <a:latin typeface="Times New Roman" panose="02020603050405020304" pitchFamily="18" charset="0"/>
              <a:ea typeface="Open Sans"/>
              <a:cs typeface="Times New Roman" panose="02020603050405020304" pitchFamily="18" charset="0"/>
            </a:endParaRPr>
          </a:p>
        </p:txBody>
      </p:sp>
      <p:sp>
        <p:nvSpPr>
          <p:cNvPr id="16" name="Hộp Văn bản 15"/>
          <p:cNvSpPr txBox="1"/>
          <p:nvPr/>
        </p:nvSpPr>
        <p:spPr>
          <a:xfrm>
            <a:off x="5921375" y="2072005"/>
            <a:ext cx="5732780" cy="1928495"/>
          </a:xfrm>
          <a:prstGeom prst="cloudCallout">
            <a:avLst>
              <a:gd name="adj1" fmla="val -13284"/>
              <a:gd name="adj2" fmla="val 81190"/>
            </a:avLst>
          </a:prstGeom>
          <a:noFill/>
          <a:ln w="38100">
            <a:solidFill>
              <a:srgbClr val="00B0F0"/>
            </a:solidFill>
          </a:ln>
        </p:spPr>
        <p:txBody>
          <a:bodyPr wrap="square">
            <a:noAutofit/>
          </a:bodyPr>
          <a:lstStyle/>
          <a:p>
            <a:pPr marL="0" marR="0" algn="ctr">
              <a:lnSpc>
                <a:spcPct val="115000"/>
              </a:lnSpc>
              <a:spcBef>
                <a:spcPts val="600"/>
              </a:spcBef>
              <a:spcAft>
                <a:spcPts val="600"/>
              </a:spcAft>
              <a:tabLst>
                <a:tab pos="1386840" algn="l"/>
              </a:tabLst>
            </a:pPr>
            <a:r>
              <a:rPr lang="en-US" altLang="en-US" sz="32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Nhắc lại các biện pháp tu từ đã học?</a:t>
            </a:r>
            <a:endParaRPr lang="en-US" altLang="en-US" sz="32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sym typeface="+mn-ea"/>
            </a:endParaRPr>
          </a:p>
        </p:txBody>
      </p:sp>
      <p:sp>
        <p:nvSpPr>
          <p:cNvPr id="10"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165" y="1550035"/>
            <a:ext cx="11717020" cy="2071370"/>
          </a:xfrm>
          <a:prstGeom prst="rect">
            <a:avLst/>
          </a:prstGeom>
        </p:spPr>
        <p:txBody>
          <a:bodyPr wrap="square">
            <a:spAutoFit/>
          </a:bodyPr>
          <a:lstStyle/>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II. BIỆN PHÁP TU TỪ</a:t>
            </a:r>
          </a:p>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Bài tập 3</a:t>
            </a:r>
            <a:r>
              <a:rPr lang="en-US" sz="2800" b="1" i="0">
                <a:solidFill>
                  <a:srgbClr val="000099"/>
                </a:solidFill>
                <a:latin typeface="Times New Roman" panose="02020603050405020304" pitchFamily="18" charset="0"/>
                <a:ea typeface="Open Sans"/>
                <a:cs typeface="Times New Roman" panose="02020603050405020304" pitchFamily="18" charset="0"/>
              </a:rPr>
              <a:t>: </a:t>
            </a:r>
            <a:r>
              <a:rPr sz="2800" b="1">
                <a:solidFill>
                  <a:srgbClr val="000099"/>
                </a:solidFill>
                <a:latin typeface="Times New Roman" panose="02020603050405020304" pitchFamily="18" charset="0"/>
                <a:ea typeface="Open Sans"/>
                <a:cs typeface="Times New Roman" panose="02020603050405020304" pitchFamily="18" charset="0"/>
                <a:sym typeface="+mn-ea"/>
              </a:rPr>
              <a:t>sgk</a:t>
            </a:r>
            <a:r>
              <a:rPr lang="en-US" sz="2800" b="1">
                <a:solidFill>
                  <a:srgbClr val="000099"/>
                </a:solidFill>
                <a:latin typeface="Times New Roman" panose="02020603050405020304" pitchFamily="18" charset="0"/>
                <a:ea typeface="Open Sans"/>
                <a:cs typeface="Times New Roman" panose="02020603050405020304" pitchFamily="18" charset="0"/>
                <a:sym typeface="+mn-ea"/>
              </a:rPr>
              <a:t>/</a:t>
            </a:r>
            <a:r>
              <a:rPr sz="2800" b="1" i="0">
                <a:solidFill>
                  <a:srgbClr val="000099"/>
                </a:solidFill>
                <a:latin typeface="Times New Roman" panose="02020603050405020304" pitchFamily="18" charset="0"/>
                <a:ea typeface="Open Sans"/>
                <a:cs typeface="Times New Roman" panose="02020603050405020304" pitchFamily="18" charset="0"/>
              </a:rPr>
              <a:t>tr</a:t>
            </a:r>
            <a:r>
              <a:rPr lang="en-US" sz="2800" b="1" i="0">
                <a:solidFill>
                  <a:srgbClr val="000099"/>
                </a:solidFill>
                <a:latin typeface="Times New Roman" panose="02020603050405020304" pitchFamily="18" charset="0"/>
                <a:ea typeface="Open Sans"/>
                <a:cs typeface="Times New Roman" panose="02020603050405020304" pitchFamily="18" charset="0"/>
              </a:rPr>
              <a:t>.</a:t>
            </a:r>
            <a:r>
              <a:rPr sz="2800" b="1" i="0">
                <a:solidFill>
                  <a:srgbClr val="000099"/>
                </a:solidFill>
                <a:latin typeface="Times New Roman" panose="02020603050405020304" pitchFamily="18" charset="0"/>
                <a:ea typeface="Open Sans"/>
                <a:cs typeface="Times New Roman" panose="02020603050405020304" pitchFamily="18" charset="0"/>
              </a:rPr>
              <a:t> 93:</a:t>
            </a:r>
            <a:r>
              <a:rPr sz="2800" b="0" i="0">
                <a:solidFill>
                  <a:srgbClr val="000000"/>
                </a:solidFill>
                <a:latin typeface="Times New Roman" panose="02020603050405020304" pitchFamily="18" charset="0"/>
                <a:ea typeface="Open Sans"/>
                <a:cs typeface="Times New Roman" panose="02020603050405020304" pitchFamily="18" charset="0"/>
              </a:rPr>
              <a:t> </a:t>
            </a:r>
          </a:p>
          <a:p>
            <a:pPr algn="just"/>
            <a:r>
              <a:rPr lang="en-US" sz="2800" b="0" i="0">
                <a:solidFill>
                  <a:srgbClr val="000000"/>
                </a:solidFill>
                <a:latin typeface="Times New Roman" panose="02020603050405020304" pitchFamily="18" charset="0"/>
                <a:ea typeface="Open Sans"/>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mn-ea"/>
              </a:rPr>
              <a:t>Theo </a:t>
            </a:r>
            <a:r>
              <a:rPr lang="en-US" sz="2800" dirty="0" err="1">
                <a:latin typeface="Times New Roman" panose="02020603050405020304" pitchFamily="18" charset="0"/>
                <a:cs typeface="Times New Roman" panose="02020603050405020304" pitchFamily="18" charset="0"/>
                <a:sym typeface="+mn-ea"/>
              </a:rPr>
              <a:t>em</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bài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thơ</a:t>
            </a:r>
            <a:r>
              <a:rPr lang="en-US" sz="2800" dirty="0">
                <a:latin typeface="Times New Roman" panose="02020603050405020304" pitchFamily="18" charset="0"/>
                <a:cs typeface="Times New Roman" panose="02020603050405020304" pitchFamily="18" charset="0"/>
                <a:sym typeface="+mn-ea"/>
              </a:rPr>
              <a:t> </a:t>
            </a:r>
            <a:r>
              <a:rPr lang="en-US" sz="2800" b="1" i="1" dirty="0">
                <a:latin typeface="Times New Roman" panose="02020603050405020304" pitchFamily="18" charset="0"/>
                <a:cs typeface="Times New Roman" panose="02020603050405020304" pitchFamily="18" charset="0"/>
                <a:sym typeface="+mn-ea"/>
              </a:rPr>
              <a:t>“</a:t>
            </a:r>
            <a:r>
              <a:rPr lang="en-US" sz="2800" b="1" i="1" dirty="0" err="1">
                <a:latin typeface="Times New Roman" panose="02020603050405020304" pitchFamily="18" charset="0"/>
                <a:cs typeface="Times New Roman" panose="02020603050405020304" pitchFamily="18" charset="0"/>
                <a:sym typeface="+mn-ea"/>
              </a:rPr>
              <a:t>Mùa</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xuân</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nho</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nhỏ</a:t>
            </a:r>
            <a:r>
              <a:rPr lang="en-US" sz="2800" b="1" i="1" dirty="0">
                <a:latin typeface="Times New Roman" panose="02020603050405020304" pitchFamily="18" charset="0"/>
                <a:cs typeface="Times New Roman" panose="02020603050405020304" pitchFamily="18" charset="0"/>
                <a:sym typeface="+mn-ea"/>
              </a:rPr>
              <a: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biện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pháp</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từ</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nào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có</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vị</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trí</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nổi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bật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nhất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Hãy</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cho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biết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dụng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của</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việc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sử</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dụng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biện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pháp</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từ</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đó</a:t>
            </a:r>
            <a:r>
              <a:rPr lang="en-US" sz="2800" dirty="0">
                <a:latin typeface="Times New Roman" panose="02020603050405020304" pitchFamily="18" charset="0"/>
                <a:cs typeface="Times New Roman" panose="02020603050405020304" pitchFamily="18" charset="0"/>
                <a:sym typeface="+mn-ea"/>
              </a:rPr>
              <a:t>.</a:t>
            </a:r>
            <a:endParaRPr sz="2800" b="0" i="1">
              <a:solidFill>
                <a:srgbClr val="000000"/>
              </a:solidFill>
              <a:latin typeface="Times New Roman" panose="02020603050405020304" pitchFamily="18" charset="0"/>
              <a:ea typeface="Open Sans"/>
              <a:cs typeface="Times New Roman" panose="02020603050405020304" pitchFamily="18" charset="0"/>
            </a:endParaRPr>
          </a:p>
        </p:txBody>
      </p:sp>
      <p:sp>
        <p:nvSpPr>
          <p:cNvPr id="10"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165" y="1470660"/>
            <a:ext cx="11717020" cy="2071370"/>
          </a:xfrm>
          <a:prstGeom prst="rect">
            <a:avLst/>
          </a:prstGeom>
        </p:spPr>
        <p:txBody>
          <a:bodyPr wrap="square">
            <a:spAutoFit/>
          </a:bodyPr>
          <a:lstStyle/>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II. BIỆN PHÁP TU TỪ</a:t>
            </a:r>
          </a:p>
          <a:p>
            <a:pPr marL="0" indent="0" algn="just">
              <a:lnSpc>
                <a:spcPct val="100000"/>
              </a:lnSpc>
              <a:spcBef>
                <a:spcPct val="0"/>
              </a:spcBef>
              <a:spcAft>
                <a:spcPts val="1000"/>
              </a:spcAft>
            </a:pPr>
            <a:r>
              <a:rPr lang="en-US" sz="2800" b="1" i="0" u="sng">
                <a:solidFill>
                  <a:srgbClr val="000099"/>
                </a:solidFill>
                <a:latin typeface="Times New Roman" panose="02020603050405020304" pitchFamily="18" charset="0"/>
                <a:ea typeface="Open Sans"/>
                <a:cs typeface="Times New Roman" panose="02020603050405020304" pitchFamily="18" charset="0"/>
              </a:rPr>
              <a:t>Bài tập 3</a:t>
            </a:r>
            <a:r>
              <a:rPr lang="en-US" sz="2800" b="1" i="0">
                <a:solidFill>
                  <a:srgbClr val="000099"/>
                </a:solidFill>
                <a:latin typeface="Times New Roman" panose="02020603050405020304" pitchFamily="18" charset="0"/>
                <a:ea typeface="Open Sans"/>
                <a:cs typeface="Times New Roman" panose="02020603050405020304" pitchFamily="18" charset="0"/>
              </a:rPr>
              <a:t>: </a:t>
            </a:r>
            <a:r>
              <a:rPr sz="2800" b="1">
                <a:solidFill>
                  <a:srgbClr val="000099"/>
                </a:solidFill>
                <a:latin typeface="Times New Roman" panose="02020603050405020304" pitchFamily="18" charset="0"/>
                <a:ea typeface="Open Sans"/>
                <a:cs typeface="Times New Roman" panose="02020603050405020304" pitchFamily="18" charset="0"/>
                <a:sym typeface="+mn-ea"/>
              </a:rPr>
              <a:t>sgk</a:t>
            </a:r>
            <a:r>
              <a:rPr lang="en-US" sz="2800" b="1">
                <a:solidFill>
                  <a:srgbClr val="000099"/>
                </a:solidFill>
                <a:latin typeface="Times New Roman" panose="02020603050405020304" pitchFamily="18" charset="0"/>
                <a:ea typeface="Open Sans"/>
                <a:cs typeface="Times New Roman" panose="02020603050405020304" pitchFamily="18" charset="0"/>
                <a:sym typeface="+mn-ea"/>
              </a:rPr>
              <a:t>/</a:t>
            </a:r>
            <a:r>
              <a:rPr sz="2800" b="1" i="0">
                <a:solidFill>
                  <a:srgbClr val="000099"/>
                </a:solidFill>
                <a:latin typeface="Times New Roman" panose="02020603050405020304" pitchFamily="18" charset="0"/>
                <a:ea typeface="Open Sans"/>
                <a:cs typeface="Times New Roman" panose="02020603050405020304" pitchFamily="18" charset="0"/>
              </a:rPr>
              <a:t>tr</a:t>
            </a:r>
            <a:r>
              <a:rPr lang="en-US" sz="2800" b="1" i="0">
                <a:solidFill>
                  <a:srgbClr val="000099"/>
                </a:solidFill>
                <a:latin typeface="Times New Roman" panose="02020603050405020304" pitchFamily="18" charset="0"/>
                <a:ea typeface="Open Sans"/>
                <a:cs typeface="Times New Roman" panose="02020603050405020304" pitchFamily="18" charset="0"/>
              </a:rPr>
              <a:t>.</a:t>
            </a:r>
            <a:r>
              <a:rPr sz="2800" b="1" i="0">
                <a:solidFill>
                  <a:srgbClr val="000099"/>
                </a:solidFill>
                <a:latin typeface="Times New Roman" panose="02020603050405020304" pitchFamily="18" charset="0"/>
                <a:ea typeface="Open Sans"/>
                <a:cs typeface="Times New Roman" panose="02020603050405020304" pitchFamily="18" charset="0"/>
              </a:rPr>
              <a:t> 93:</a:t>
            </a:r>
            <a:r>
              <a:rPr sz="2800" b="0" i="0">
                <a:solidFill>
                  <a:srgbClr val="000000"/>
                </a:solidFill>
                <a:latin typeface="Times New Roman" panose="02020603050405020304" pitchFamily="18" charset="0"/>
                <a:ea typeface="Open Sans"/>
                <a:cs typeface="Times New Roman" panose="02020603050405020304" pitchFamily="18" charset="0"/>
              </a:rPr>
              <a:t> </a:t>
            </a:r>
          </a:p>
          <a:p>
            <a:pPr algn="just"/>
            <a:r>
              <a:rPr lang="en-US" sz="2800" b="0" i="0">
                <a:solidFill>
                  <a:srgbClr val="000000"/>
                </a:solidFill>
                <a:latin typeface="Times New Roman" panose="02020603050405020304" pitchFamily="18" charset="0"/>
                <a:ea typeface="Open Sans"/>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mn-ea"/>
              </a:rPr>
              <a:t>Theo </a:t>
            </a:r>
            <a:r>
              <a:rPr lang="en-US" sz="2800" dirty="0" err="1">
                <a:latin typeface="Times New Roman" panose="02020603050405020304" pitchFamily="18" charset="0"/>
                <a:cs typeface="Times New Roman" panose="02020603050405020304" pitchFamily="18" charset="0"/>
                <a:sym typeface="+mn-ea"/>
              </a:rPr>
              <a:t>em</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bài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thơ</a:t>
            </a:r>
            <a:r>
              <a:rPr lang="en-US" sz="2800" dirty="0">
                <a:latin typeface="Times New Roman" panose="02020603050405020304" pitchFamily="18" charset="0"/>
                <a:cs typeface="Times New Roman" panose="02020603050405020304" pitchFamily="18" charset="0"/>
                <a:sym typeface="+mn-ea"/>
              </a:rPr>
              <a:t> </a:t>
            </a:r>
            <a:r>
              <a:rPr lang="en-US" sz="2800" b="1" i="1" dirty="0">
                <a:latin typeface="Times New Roman" panose="02020603050405020304" pitchFamily="18" charset="0"/>
                <a:cs typeface="Times New Roman" panose="02020603050405020304" pitchFamily="18" charset="0"/>
                <a:sym typeface="+mn-ea"/>
              </a:rPr>
              <a:t>“</a:t>
            </a:r>
            <a:r>
              <a:rPr lang="en-US" sz="2800" b="1" i="1" dirty="0" err="1">
                <a:latin typeface="Times New Roman" panose="02020603050405020304" pitchFamily="18" charset="0"/>
                <a:cs typeface="Times New Roman" panose="02020603050405020304" pitchFamily="18" charset="0"/>
                <a:sym typeface="+mn-ea"/>
              </a:rPr>
              <a:t>Mùa</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xuân</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nho</a:t>
            </a:r>
            <a:r>
              <a:rPr lang="en-US" sz="2800" b="1" i="1" dirty="0">
                <a:latin typeface="Times New Roman" panose="02020603050405020304" pitchFamily="18" charset="0"/>
                <a:cs typeface="Times New Roman" panose="02020603050405020304" pitchFamily="18" charset="0"/>
                <a:sym typeface="+mn-ea"/>
              </a:rPr>
              <a:t> </a:t>
            </a:r>
            <a:r>
              <a:rPr lang="en-US" sz="2800" b="1" i="1" dirty="0" err="1">
                <a:latin typeface="Times New Roman" panose="02020603050405020304" pitchFamily="18" charset="0"/>
                <a:cs typeface="Times New Roman" panose="02020603050405020304" pitchFamily="18" charset="0"/>
                <a:sym typeface="+mn-ea"/>
              </a:rPr>
              <a:t>nhỏ</a:t>
            </a:r>
            <a:r>
              <a:rPr lang="en-US" sz="2800" b="1" i="1" dirty="0">
                <a:latin typeface="Times New Roman" panose="02020603050405020304" pitchFamily="18" charset="0"/>
                <a:cs typeface="Times New Roman" panose="02020603050405020304" pitchFamily="18" charset="0"/>
                <a:sym typeface="+mn-ea"/>
              </a:rPr>
              <a: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biện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pháp</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từ</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nào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có</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vị</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trí</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nổi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bật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nhất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Hãy</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cho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biết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dụng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của</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việc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sử</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dụng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biện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pháp</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từ</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đó</a:t>
            </a:r>
            <a:r>
              <a:rPr lang="en-US" sz="2800" dirty="0">
                <a:latin typeface="Times New Roman" panose="02020603050405020304" pitchFamily="18" charset="0"/>
                <a:cs typeface="Times New Roman" panose="02020603050405020304" pitchFamily="18" charset="0"/>
                <a:sym typeface="+mn-ea"/>
              </a:rPr>
              <a:t>.</a:t>
            </a:r>
            <a:endParaRPr sz="2800" b="0" i="1">
              <a:solidFill>
                <a:srgbClr val="000000"/>
              </a:solidFill>
              <a:latin typeface="Times New Roman" panose="02020603050405020304" pitchFamily="18" charset="0"/>
              <a:ea typeface="Open Sans"/>
              <a:cs typeface="Times New Roman" panose="02020603050405020304" pitchFamily="18" charset="0"/>
            </a:endParaRPr>
          </a:p>
        </p:txBody>
      </p:sp>
      <p:sp>
        <p:nvSpPr>
          <p:cNvPr id="10" name="TextBox 3"/>
          <p:cNvSpPr txBox="1"/>
          <p:nvPr/>
        </p:nvSpPr>
        <p:spPr>
          <a:xfrm>
            <a:off x="243840" y="47625"/>
            <a:ext cx="11776710"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3" name="Text Box 2"/>
          <p:cNvSpPr txBox="1"/>
          <p:nvPr/>
        </p:nvSpPr>
        <p:spPr>
          <a:xfrm>
            <a:off x="432435" y="3644900"/>
            <a:ext cx="3810635" cy="953135"/>
          </a:xfrm>
          <a:prstGeom prst="rect">
            <a:avLst/>
          </a:prstGeom>
          <a:noFill/>
          <a:ln>
            <a:solidFill>
              <a:srgbClr val="FF0066"/>
            </a:solidFill>
          </a:ln>
        </p:spPr>
        <p:txBody>
          <a:bodyPr wrap="square" rtlCol="0" anchor="t">
            <a:spAutoFit/>
          </a:bodyPr>
          <a:lstStyle/>
          <a:p>
            <a:pPr algn="just"/>
            <a:r>
              <a:rPr lang="en-US" sz="2800" i="1" dirty="0" err="1">
                <a:latin typeface="Times New Roman" panose="02020603050405020304" pitchFamily="18" charset="0"/>
                <a:cs typeface="Times New Roman" panose="02020603050405020304" pitchFamily="18" charset="0"/>
                <a:sym typeface="+mn-ea"/>
              </a:rPr>
              <a:t>Một</a:t>
            </a:r>
            <a:r>
              <a:rPr lang="en-US" sz="2800" i="1" dirty="0">
                <a:latin typeface="Times New Roman" panose="02020603050405020304" pitchFamily="18" charset="0"/>
                <a:cs typeface="Times New Roman" panose="02020603050405020304" pitchFamily="18" charset="0"/>
                <a:sym typeface="+mn-ea"/>
              </a:rPr>
              <a:t> </a:t>
            </a:r>
            <a:r>
              <a:rPr lang="en-US" sz="2800" i="1" dirty="0" err="1">
                <a:solidFill>
                  <a:srgbClr val="FF0000"/>
                </a:solidFill>
                <a:latin typeface="Times New Roman" panose="02020603050405020304" pitchFamily="18" charset="0"/>
                <a:cs typeface="Times New Roman" panose="02020603050405020304" pitchFamily="18" charset="0"/>
                <a:sym typeface="+mn-ea"/>
              </a:rPr>
              <a:t>mùa</a:t>
            </a:r>
            <a:r>
              <a:rPr lang="en-US" sz="2800" i="1" dirty="0">
                <a:solidFill>
                  <a:srgbClr val="FF0000"/>
                </a:solidFill>
                <a:latin typeface="Times New Roman" panose="02020603050405020304" pitchFamily="18" charset="0"/>
                <a:cs typeface="Times New Roman" panose="02020603050405020304" pitchFamily="18" charset="0"/>
                <a:sym typeface="+mn-ea"/>
              </a:rPr>
              <a:t> </a:t>
            </a:r>
            <a:r>
              <a:rPr lang="en-US" sz="2800" i="1" dirty="0" err="1">
                <a:solidFill>
                  <a:srgbClr val="FF0000"/>
                </a:solidFill>
                <a:latin typeface="Times New Roman" panose="02020603050405020304" pitchFamily="18" charset="0"/>
                <a:cs typeface="Times New Roman" panose="02020603050405020304" pitchFamily="18" charset="0"/>
                <a:sym typeface="+mn-ea"/>
              </a:rPr>
              <a:t>xuân</a:t>
            </a:r>
            <a:r>
              <a:rPr lang="en-US" sz="2800" i="1" dirty="0">
                <a:solidFill>
                  <a:srgbClr val="FF0000"/>
                </a:solidFill>
                <a:latin typeface="Times New Roman" panose="02020603050405020304" pitchFamily="18" charset="0"/>
                <a:cs typeface="Times New Roman" panose="02020603050405020304" pitchFamily="18" charset="0"/>
                <a:sym typeface="+mn-ea"/>
              </a:rPr>
              <a:t> </a:t>
            </a:r>
            <a:r>
              <a:rPr lang="en-US" sz="2800" i="1" dirty="0" err="1">
                <a:solidFill>
                  <a:srgbClr val="FF0000"/>
                </a:solidFill>
                <a:latin typeface="Times New Roman" panose="02020603050405020304" pitchFamily="18" charset="0"/>
                <a:cs typeface="Times New Roman" panose="02020603050405020304" pitchFamily="18" charset="0"/>
                <a:sym typeface="+mn-ea"/>
              </a:rPr>
              <a:t>nho</a:t>
            </a:r>
            <a:r>
              <a:rPr lang="en-US" sz="2800" i="1" dirty="0">
                <a:solidFill>
                  <a:srgbClr val="FF0000"/>
                </a:solidFill>
                <a:latin typeface="Times New Roman" panose="02020603050405020304" pitchFamily="18" charset="0"/>
                <a:cs typeface="Times New Roman" panose="02020603050405020304" pitchFamily="18" charset="0"/>
                <a:sym typeface="+mn-ea"/>
              </a:rPr>
              <a:t> </a:t>
            </a:r>
            <a:r>
              <a:rPr lang="en-US" sz="2800" i="1" dirty="0" err="1">
                <a:solidFill>
                  <a:srgbClr val="FF0000"/>
                </a:solidFill>
                <a:latin typeface="Times New Roman" panose="02020603050405020304" pitchFamily="18" charset="0"/>
                <a:cs typeface="Times New Roman" panose="02020603050405020304" pitchFamily="18" charset="0"/>
                <a:sym typeface="+mn-ea"/>
              </a:rPr>
              <a:t>nhỏ</a:t>
            </a:r>
            <a:endParaRPr lang="en-US" sz="2800" i="1" dirty="0">
              <a:solidFill>
                <a:srgbClr val="FF0000"/>
              </a:solidFill>
              <a:latin typeface="Times New Roman" panose="02020603050405020304" pitchFamily="18" charset="0"/>
              <a:cs typeface="Times New Roman" panose="02020603050405020304" pitchFamily="18" charset="0"/>
              <a:sym typeface="+mn-ea"/>
            </a:endParaRPr>
          </a:p>
          <a:p>
            <a:pPr algn="just"/>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Lặng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lẽ</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dâng</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cho</a:t>
            </a:r>
            <a:r>
              <a:rPr lang="en-US" sz="2800" i="1" dirty="0">
                <a:latin typeface="Times New Roman" panose="02020603050405020304" pitchFamily="18" charset="0"/>
                <a:cs typeface="Times New Roman" panose="02020603050405020304" pitchFamily="18" charset="0"/>
                <a:sym typeface="+mn-ea"/>
              </a:rPr>
              <a:t> </a:t>
            </a:r>
            <a:r>
              <a:rPr lang="en-US" sz="2800" i="1" dirty="0" err="1">
                <a:latin typeface="Times New Roman" panose="02020603050405020304" pitchFamily="18" charset="0"/>
                <a:cs typeface="Times New Roman" panose="02020603050405020304" pitchFamily="18" charset="0"/>
                <a:sym typeface="+mn-ea"/>
              </a:rPr>
              <a:t>đời</a:t>
            </a:r>
          </a:p>
        </p:txBody>
      </p:sp>
      <p:sp>
        <p:nvSpPr>
          <p:cNvPr id="4" name="Text Box 3"/>
          <p:cNvSpPr txBox="1"/>
          <p:nvPr/>
        </p:nvSpPr>
        <p:spPr>
          <a:xfrm>
            <a:off x="4448175" y="3613150"/>
            <a:ext cx="7648575" cy="3107690"/>
          </a:xfrm>
          <a:prstGeom prst="rect">
            <a:avLst/>
          </a:prstGeom>
          <a:noFill/>
        </p:spPr>
        <p:txBody>
          <a:bodyPr wrap="square" rtlCol="0" anchor="t">
            <a:spAutoFit/>
          </a:bodyPr>
          <a:lstStyle/>
          <a:p>
            <a:pPr algn="just"/>
            <a:r>
              <a:rPr lang="en-US" sz="2800" b="1" dirty="0" err="1">
                <a:solidFill>
                  <a:srgbClr val="000099"/>
                </a:solidFill>
                <a:latin typeface="Times New Roman" panose="02020603050405020304" pitchFamily="18" charset="0"/>
                <a:cs typeface="Times New Roman" panose="02020603050405020304" pitchFamily="18" charset="0"/>
                <a:sym typeface="+mn-ea"/>
              </a:rPr>
              <a:t>* Ẩn dụ:</a:t>
            </a:r>
            <a:r>
              <a:rPr lang="en-US" sz="2800" dirty="0" err="1">
                <a:solidFill>
                  <a:srgbClr val="000099"/>
                </a:solidFill>
                <a:latin typeface="Times New Roman" panose="02020603050405020304" pitchFamily="18" charset="0"/>
                <a:cs typeface="Times New Roman" panose="02020603050405020304" pitchFamily="18" charset="0"/>
                <a:sym typeface="+mn-ea"/>
              </a:rPr>
              <a:t> “</a:t>
            </a:r>
            <a:r>
              <a:rPr lang="en-US" sz="2800" i="1" dirty="0" err="1">
                <a:solidFill>
                  <a:srgbClr val="000099"/>
                </a:solidFill>
                <a:latin typeface="Times New Roman" panose="02020603050405020304" pitchFamily="18" charset="0"/>
                <a:cs typeface="Times New Roman" panose="02020603050405020304" pitchFamily="18" charset="0"/>
                <a:sym typeface="+mn-ea"/>
              </a:rPr>
              <a:t>mùa xuân nho nhỏ”  </a:t>
            </a:r>
            <a:endParaRPr lang="en-US" sz="2800" b="1" dirty="0" err="1">
              <a:solidFill>
                <a:srgbClr val="000099"/>
              </a:solidFill>
              <a:latin typeface="Times New Roman" panose="02020603050405020304" pitchFamily="18" charset="0"/>
              <a:cs typeface="Times New Roman" panose="02020603050405020304" pitchFamily="18" charset="0"/>
              <a:sym typeface="+mn-ea"/>
            </a:endParaRPr>
          </a:p>
          <a:p>
            <a:pPr algn="just"/>
            <a:r>
              <a:rPr lang="en-US" sz="2800" b="1" dirty="0" err="1">
                <a:solidFill>
                  <a:srgbClr val="000099"/>
                </a:solidFill>
                <a:latin typeface="Times New Roman" panose="02020603050405020304" pitchFamily="18" charset="0"/>
                <a:cs typeface="Times New Roman" panose="02020603050405020304" pitchFamily="18" charset="0"/>
                <a:sym typeface="+mn-ea"/>
              </a:rPr>
              <a:t>* Tác dụng</a:t>
            </a:r>
          </a:p>
          <a:p>
            <a:pPr algn="just"/>
            <a:r>
              <a:rPr lang="en-US" sz="2800" b="1" dirty="0" err="1">
                <a:solidFill>
                  <a:srgbClr val="000099"/>
                </a:solidFill>
                <a:latin typeface="Times New Roman" panose="02020603050405020304" pitchFamily="18" charset="0"/>
                <a:cs typeface="Times New Roman" panose="02020603050405020304" pitchFamily="18" charset="0"/>
                <a:sym typeface="+mn-ea"/>
              </a:rPr>
              <a:t>- </a:t>
            </a:r>
            <a:r>
              <a:rPr lang="en-US" sz="2800" dirty="0" err="1">
                <a:solidFill>
                  <a:srgbClr val="000099"/>
                </a:solidFill>
                <a:latin typeface="Times New Roman" panose="02020603050405020304" pitchFamily="18" charset="0"/>
                <a:cs typeface="Times New Roman" panose="02020603050405020304" pitchFamily="18" charset="0"/>
                <a:sym typeface="+mn-ea"/>
              </a:rPr>
              <a:t>Lời thơ thêm sinh động, gợi hình, gợi cảm,...</a:t>
            </a:r>
          </a:p>
          <a:p>
            <a:pPr algn="just"/>
            <a:r>
              <a:rPr lang="en-US" altLang="vi-VN" sz="2800" kern="0" dirty="0">
                <a:solidFill>
                  <a:srgbClr val="000099"/>
                </a:solidFill>
                <a:latin typeface="Times New Roman" panose="02020603050405020304" pitchFamily="18" charset="0"/>
                <a:cs typeface="Times New Roman" panose="02020603050405020304" pitchFamily="18" charset="0"/>
                <a:sym typeface="+mn-ea"/>
              </a:rPr>
              <a:t>- Làm nổi bật</a:t>
            </a:r>
            <a:r>
              <a:rPr lang="vi-VN" sz="2800" kern="0" dirty="0">
                <a:solidFill>
                  <a:srgbClr val="000099"/>
                </a:solidFill>
                <a:latin typeface="Times New Roman" panose="02020603050405020304" pitchFamily="18" charset="0"/>
                <a:cs typeface="Times New Roman" panose="02020603050405020304" pitchFamily="18" charset="0"/>
                <a:sym typeface="+mn-ea"/>
              </a:rPr>
              <a:t> ước nguyện</a:t>
            </a:r>
            <a:r>
              <a:rPr lang="en-US" altLang="vi-VN" sz="2800" kern="0" dirty="0">
                <a:solidFill>
                  <a:srgbClr val="000099"/>
                </a:solidFill>
                <a:latin typeface="Times New Roman" panose="02020603050405020304" pitchFamily="18" charset="0"/>
                <a:cs typeface="Times New Roman" panose="02020603050405020304" pitchFamily="18" charset="0"/>
                <a:sym typeface="+mn-ea"/>
              </a:rPr>
              <a:t> tốt đẹp, khiêm nhường, được</a:t>
            </a:r>
            <a:r>
              <a:rPr lang="vi-VN" sz="2800" kern="0" dirty="0">
                <a:solidFill>
                  <a:srgbClr val="000099"/>
                </a:solidFill>
                <a:latin typeface="Times New Roman" panose="02020603050405020304" pitchFamily="18" charset="0"/>
                <a:cs typeface="Times New Roman" panose="02020603050405020304" pitchFamily="18" charset="0"/>
                <a:sym typeface="+mn-ea"/>
              </a:rPr>
              <a:t> </a:t>
            </a:r>
            <a:r>
              <a:rPr lang="en-US" altLang="vi-VN" sz="2800" kern="0" dirty="0">
                <a:solidFill>
                  <a:srgbClr val="000099"/>
                </a:solidFill>
                <a:latin typeface="Times New Roman" panose="02020603050405020304" pitchFamily="18" charset="0"/>
                <a:cs typeface="Times New Roman" panose="02020603050405020304" pitchFamily="18" charset="0"/>
                <a:sym typeface="+mn-ea"/>
              </a:rPr>
              <a:t>làm  một mùa xuân nhỏ góp vào mùa xuân lớn của dân tộc,...</a:t>
            </a:r>
          </a:p>
          <a:p>
            <a:pPr algn="just"/>
            <a:r>
              <a:rPr lang="en-US" sz="2800" dirty="0" err="1">
                <a:solidFill>
                  <a:srgbClr val="000099"/>
                </a:solidFill>
                <a:latin typeface="Times New Roman" panose="02020603050405020304" pitchFamily="18" charset="0"/>
                <a:cs typeface="Times New Roman" panose="02020603050405020304" pitchFamily="18" charset="0"/>
                <a:sym typeface="+mn-ea"/>
              </a:rPr>
              <a:t>- Thể hiện tình cảm </a:t>
            </a:r>
            <a:r>
              <a:rPr lang="vi-VN" sz="2800" kern="0" dirty="0">
                <a:solidFill>
                  <a:srgbClr val="000099"/>
                </a:solidFill>
                <a:latin typeface="Times New Roman" panose="02020603050405020304" pitchFamily="18" charset="0"/>
                <a:cs typeface="Times New Roman" panose="02020603050405020304" pitchFamily="18" charset="0"/>
                <a:sym typeface="+mn-ea"/>
              </a:rPr>
              <a:t>chân thành, tha thiết</a:t>
            </a:r>
            <a:r>
              <a:rPr lang="en-US" altLang="vi-VN" sz="2800" kern="0" dirty="0">
                <a:solidFill>
                  <a:srgbClr val="000099"/>
                </a:solidFill>
                <a:latin typeface="Times New Roman" panose="02020603050405020304" pitchFamily="18" charset="0"/>
                <a:cs typeface="Times New Roman" panose="02020603050405020304" pitchFamily="18" charset="0"/>
                <a:sym typeface="+mn-ea"/>
              </a:rPr>
              <a:t>,...</a:t>
            </a:r>
          </a:p>
        </p:txBody>
      </p:sp>
      <p:cxnSp>
        <p:nvCxnSpPr>
          <p:cNvPr id="18" name="Straight Connector 17"/>
          <p:cNvCxnSpPr/>
          <p:nvPr/>
        </p:nvCxnSpPr>
        <p:spPr>
          <a:xfrm>
            <a:off x="4341329" y="3644603"/>
            <a:ext cx="28575" cy="2972435"/>
          </a:xfrm>
          <a:prstGeom prst="line">
            <a:avLst/>
          </a:prstGeom>
          <a:ln w="28575">
            <a:solidFill>
              <a:srgbClr val="FF9999"/>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2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box(in)">
                                      <p:cBhvr>
                                        <p:cTn id="3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p:cNvPicPr>
            <a:picLocks noChangeAspect="1"/>
          </p:cNvPicPr>
          <p:nvPr/>
        </p:nvPicPr>
        <p:blipFill>
          <a:blip r:embed="rId2"/>
          <a:stretch>
            <a:fillRect/>
          </a:stretch>
        </p:blipFill>
        <p:spPr>
          <a:xfrm>
            <a:off x="6176433" y="871413"/>
            <a:ext cx="5372100" cy="5115173"/>
          </a:xfrm>
          <a:prstGeom prst="rect">
            <a:avLst/>
          </a:prstGeom>
        </p:spPr>
      </p:pic>
      <p:sp>
        <p:nvSpPr>
          <p:cNvPr id="21" name="Rectangle 20"/>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 application&#10;&#10;Description automatically generated"/>
          <p:cNvPicPr>
            <a:picLocks noChangeAspect="1"/>
          </p:cNvPicPr>
          <p:nvPr/>
        </p:nvPicPr>
        <p:blipFill>
          <a:blip r:embed="rId3"/>
          <a:stretch>
            <a:fillRect/>
          </a:stretch>
        </p:blipFill>
        <p:spPr>
          <a:xfrm>
            <a:off x="647828" y="785141"/>
            <a:ext cx="5362150" cy="5734473"/>
          </a:xfrm>
          <a:prstGeom prst="rect">
            <a:avLst/>
          </a:prstGeom>
        </p:spPr>
      </p:pic>
      <p:pic>
        <p:nvPicPr>
          <p:cNvPr id="2" name="Picture 1"/>
          <p:cNvPicPr>
            <a:picLocks noChangeAspect="1"/>
          </p:cNvPicPr>
          <p:nvPr/>
        </p:nvPicPr>
        <p:blipFill>
          <a:blip r:embed="rId4"/>
          <a:stretch>
            <a:fillRect/>
          </a:stretch>
        </p:blipFill>
        <p:spPr>
          <a:xfrm>
            <a:off x="10843895" y="6134100"/>
            <a:ext cx="1348105" cy="622375"/>
          </a:xfrm>
          <a:prstGeom prst="rect">
            <a:avLst/>
          </a:prstGeom>
        </p:spPr>
      </p:pic>
      <p:pic>
        <p:nvPicPr>
          <p:cNvPr id="3" name="Picture 2" descr="Icon&#10;&#10;Description automatically generated"/>
          <p:cNvPicPr>
            <a:picLocks noChangeAspect="1"/>
          </p:cNvPicPr>
          <p:nvPr/>
        </p:nvPicPr>
        <p:blipFill>
          <a:blip r:embed="rId5"/>
          <a:stretch>
            <a:fillRect/>
          </a:stretch>
        </p:blipFill>
        <p:spPr>
          <a:xfrm>
            <a:off x="496956" y="338386"/>
            <a:ext cx="660400" cy="690314"/>
          </a:xfrm>
          <a:prstGeom prst="rect">
            <a:avLst/>
          </a:prstGeom>
        </p:spPr>
      </p:pic>
      <p:sp>
        <p:nvSpPr>
          <p:cNvPr id="8" name="TextBox 20"/>
          <p:cNvSpPr txBox="1"/>
          <p:nvPr/>
        </p:nvSpPr>
        <p:spPr>
          <a:xfrm>
            <a:off x="637879" y="1367086"/>
            <a:ext cx="5372099" cy="830997"/>
          </a:xfrm>
          <a:prstGeom prst="rect">
            <a:avLst/>
          </a:prstGeom>
        </p:spPr>
        <p:txBody>
          <a:bodyPr wrap="square" lIns="0" tIns="0" rIns="0" bIns="0" rtlCol="0" anchor="t">
            <a:spAutoFit/>
          </a:bodyPr>
          <a:lstStyle/>
          <a:p>
            <a:pPr marL="0" marR="0" lvl="0" indent="0" algn="ctr" defTabSz="6096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VẬN</a:t>
            </a:r>
            <a:r>
              <a:rPr kumimoji="0" lang="en-US" sz="54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DỤNG</a:t>
            </a:r>
            <a:endPar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7266299626683_5efe3f5ebae98fb1aa8edb40c04fb5d0"/>
          <p:cNvPicPr>
            <a:picLocks noChangeAspect="1"/>
          </p:cNvPicPr>
          <p:nvPr/>
        </p:nvPicPr>
        <p:blipFill>
          <a:blip r:embed="rId2"/>
          <a:stretch>
            <a:fillRect/>
          </a:stretch>
        </p:blipFill>
        <p:spPr>
          <a:xfrm>
            <a:off x="1904365" y="-147955"/>
            <a:ext cx="810514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7266300948768_e9bad960c4dff05991f3a92aa93fce2d"/>
          <p:cNvPicPr>
            <a:picLocks noChangeAspect="1"/>
          </p:cNvPicPr>
          <p:nvPr/>
        </p:nvPicPr>
        <p:blipFill>
          <a:blip r:embed="rId2"/>
          <a:stretch>
            <a:fillRect/>
          </a:stretch>
        </p:blipFill>
        <p:spPr>
          <a:xfrm>
            <a:off x="1385570" y="-408940"/>
            <a:ext cx="8145780" cy="8361680"/>
          </a:xfrm>
          <a:prstGeom prst="rect">
            <a:avLst/>
          </a:prstGeom>
        </p:spPr>
      </p:pic>
      <p:sp>
        <p:nvSpPr>
          <p:cNvPr id="3" name="Rectangle 3"/>
          <p:cNvSpPr/>
          <p:nvPr/>
        </p:nvSpPr>
        <p:spPr>
          <a:xfrm>
            <a:off x="1385570" y="6072505"/>
            <a:ext cx="8146415" cy="829945"/>
          </a:xfrm>
          <a:prstGeom prst="rect">
            <a:avLst/>
          </a:prstGeom>
          <a:solidFill>
            <a:srgbClr val="FFFF00"/>
          </a:solidFill>
          <a:ln>
            <a:solidFill>
              <a:srgbClr val="008000"/>
            </a:solidFill>
          </a:ln>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Thay từ  “chết” bằng “nằm xuống”/ “anh dũng nằm xuống”/ yên nghỉ/...</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3690" y="1673860"/>
            <a:ext cx="11877675" cy="3046095"/>
          </a:xfrm>
          <a:prstGeom prst="rect">
            <a:avLst/>
          </a:prstGeom>
          <a:noFill/>
        </p:spPr>
        <p:txBody>
          <a:bodyPr wrap="square" rtlCol="0" anchor="t">
            <a:spAutoFit/>
          </a:bodyPr>
          <a:lstStyle/>
          <a:p>
            <a:pPr algn="just" defTabSz="914400">
              <a:lnSpc>
                <a:spcPct val="150000"/>
              </a:lnSpc>
              <a:defRPr/>
            </a:pPr>
            <a:r>
              <a:rPr lang="en-US" altLang="zh-CN" sz="3200" dirty="0">
                <a:latin typeface="Times New Roman" panose="02020603050405020304" pitchFamily="18" charset="0"/>
                <a:cs typeface="Times New Roman" panose="02020603050405020304" pitchFamily="18" charset="0"/>
                <a:sym typeface="+mn-lt"/>
              </a:rPr>
              <a:t>  </a:t>
            </a:r>
            <a:r>
              <a:rPr lang="en-US" sz="3200" b="1" u="sng"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VẬN DỤNG</a:t>
            </a:r>
            <a:endParaRPr lang="en-US" altLang="zh-CN" sz="3200" dirty="0">
              <a:latin typeface="Times New Roman" panose="02020603050405020304" pitchFamily="18" charset="0"/>
              <a:cs typeface="Times New Roman" panose="02020603050405020304" pitchFamily="18" charset="0"/>
              <a:sym typeface="+mn-lt"/>
            </a:endParaRPr>
          </a:p>
          <a:p>
            <a:pPr algn="just" defTabSz="914400">
              <a:lnSpc>
                <a:spcPct val="150000"/>
              </a:lnSpc>
              <a:defRPr/>
            </a:pPr>
            <a:r>
              <a:rPr lang="en-US" altLang="zh-CN" sz="3200" dirty="0">
                <a:latin typeface="Times New Roman" panose="02020603050405020304" pitchFamily="18" charset="0"/>
                <a:cs typeface="Times New Roman" panose="02020603050405020304" pitchFamily="18" charset="0"/>
                <a:sym typeface="+mn-lt"/>
              </a:rPr>
              <a:t>     Đặt </a:t>
            </a:r>
            <a:r>
              <a:rPr lang="en-US" altLang="zh-CN" sz="3200" dirty="0" err="1">
                <a:latin typeface="Times New Roman" panose="02020603050405020304" pitchFamily="18" charset="0"/>
                <a:cs typeface="Times New Roman" panose="02020603050405020304" pitchFamily="18" charset="0"/>
                <a:sym typeface="+mn-lt"/>
              </a:rPr>
              <a:t>câu,</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trong</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đó</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sử</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dụng</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từ</a:t>
            </a:r>
            <a:r>
              <a:rPr lang="en-US" altLang="zh-CN" sz="3200" dirty="0">
                <a:latin typeface="Times New Roman" panose="02020603050405020304" pitchFamily="18" charset="0"/>
                <a:cs typeface="Times New Roman" panose="02020603050405020304" pitchFamily="18" charset="0"/>
                <a:sym typeface="+mn-lt"/>
              </a:rPr>
              <a:t> </a:t>
            </a:r>
            <a:r>
              <a:rPr lang="en-US" altLang="zh-CN" sz="3200" b="1" i="1" dirty="0">
                <a:latin typeface="Times New Roman" panose="02020603050405020304" pitchFamily="18" charset="0"/>
                <a:cs typeface="Times New Roman" panose="02020603050405020304" pitchFamily="18" charset="0"/>
                <a:sym typeface="+mn-lt"/>
              </a:rPr>
              <a:t>“</a:t>
            </a:r>
            <a:r>
              <a:rPr lang="en-US" altLang="zh-CN" sz="3200" b="1" i="1" dirty="0" err="1">
                <a:latin typeface="Times New Roman" panose="02020603050405020304" pitchFamily="18" charset="0"/>
                <a:cs typeface="Times New Roman" panose="02020603050405020304" pitchFamily="18" charset="0"/>
                <a:sym typeface="+mn-lt"/>
              </a:rPr>
              <a:t>ngọt</a:t>
            </a:r>
            <a:r>
              <a:rPr lang="en-US" altLang="zh-CN" sz="3200" b="1" i="1" dirty="0">
                <a:latin typeface="Times New Roman" panose="02020603050405020304" pitchFamily="18" charset="0"/>
                <a:cs typeface="Times New Roman" panose="02020603050405020304" pitchFamily="18" charset="0"/>
                <a:sym typeface="+mn-lt"/>
              </a:rPr>
              <a:t>”</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với</a:t>
            </a:r>
            <a:r>
              <a:rPr lang="en-US" altLang="zh-CN" sz="3200" dirty="0">
                <a:latin typeface="Times New Roman" panose="02020603050405020304" pitchFamily="18" charset="0"/>
                <a:cs typeface="Times New Roman" panose="02020603050405020304" pitchFamily="18" charset="0"/>
                <a:sym typeface="+mn-lt"/>
              </a:rPr>
              <a:t> các </a:t>
            </a:r>
            <a:r>
              <a:rPr lang="en-US" altLang="zh-CN" sz="3200" dirty="0" err="1">
                <a:latin typeface="Times New Roman" panose="02020603050405020304" pitchFamily="18" charset="0"/>
                <a:cs typeface="Times New Roman" panose="02020603050405020304" pitchFamily="18" charset="0"/>
                <a:sym typeface="+mn-lt"/>
              </a:rPr>
              <a:t>nghĩa</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như</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sau</a:t>
            </a:r>
            <a:r>
              <a:rPr lang="en-US" altLang="zh-CN" sz="3200" dirty="0">
                <a:latin typeface="Times New Roman" panose="02020603050405020304" pitchFamily="18" charset="0"/>
                <a:cs typeface="Times New Roman" panose="02020603050405020304" pitchFamily="18" charset="0"/>
                <a:sym typeface="+mn-lt"/>
              </a:rPr>
              <a:t>:</a:t>
            </a:r>
          </a:p>
          <a:p>
            <a:pPr algn="just" defTabSz="914400">
              <a:lnSpc>
                <a:spcPct val="150000"/>
              </a:lnSpc>
              <a:defRPr/>
            </a:pPr>
            <a:r>
              <a:rPr lang="en-US" altLang="zh-CN" sz="3200" i="1" dirty="0">
                <a:latin typeface="Times New Roman" panose="02020603050405020304" pitchFamily="18" charset="0"/>
                <a:cs typeface="Times New Roman" panose="02020603050405020304" pitchFamily="18" charset="0"/>
                <a:sym typeface="+mn-lt"/>
              </a:rPr>
              <a:t>      1. </a:t>
            </a:r>
            <a:r>
              <a:rPr lang="en-US" altLang="zh-CN" sz="3200" i="1" dirty="0" err="1">
                <a:latin typeface="Times New Roman" panose="02020603050405020304" pitchFamily="18" charset="0"/>
                <a:cs typeface="Times New Roman" panose="02020603050405020304" pitchFamily="18" charset="0"/>
                <a:sym typeface="+mn-lt"/>
              </a:rPr>
              <a:t>Có vị như vị của đường, mật</a:t>
            </a:r>
            <a:r>
              <a:rPr lang="en-US" altLang="zh-CN" sz="3200" i="1" dirty="0">
                <a:latin typeface="Times New Roman" panose="02020603050405020304" pitchFamily="18" charset="0"/>
                <a:cs typeface="Times New Roman" panose="02020603050405020304" pitchFamily="18" charset="0"/>
                <a:sym typeface="+mn-lt"/>
              </a:rPr>
              <a:t>.</a:t>
            </a:r>
          </a:p>
          <a:p>
            <a:pPr algn="just" defTabSz="914400">
              <a:lnSpc>
                <a:spcPct val="150000"/>
              </a:lnSpc>
              <a:defRPr/>
            </a:pPr>
            <a:r>
              <a:rPr lang="en-US" altLang="zh-CN" sz="3200" i="1" dirty="0">
                <a:latin typeface="Times New Roman" panose="02020603050405020304" pitchFamily="18" charset="0"/>
                <a:cs typeface="Times New Roman" panose="02020603050405020304" pitchFamily="18" charset="0"/>
                <a:sym typeface="+mn-lt"/>
              </a:rPr>
              <a:t>     2. </a:t>
            </a:r>
            <a:r>
              <a:rPr lang="en-US" altLang="zh-CN" sz="3200" i="1" dirty="0" err="1">
                <a:latin typeface="Times New Roman" panose="02020603050405020304" pitchFamily="18" charset="0"/>
                <a:cs typeface="Times New Roman" panose="02020603050405020304" pitchFamily="18" charset="0"/>
                <a:sym typeface="+mn-lt"/>
              </a:rPr>
              <a:t>Nhẹ nhàng, dễ nghe, dễ làm siêu lòng người</a:t>
            </a:r>
            <a:r>
              <a:rPr lang="en-US" altLang="zh-CN" sz="3200" i="1" dirty="0">
                <a:latin typeface="Times New Roman" panose="02020603050405020304" pitchFamily="18" charset="0"/>
                <a:cs typeface="Times New Roman" panose="02020603050405020304" pitchFamily="18" charset="0"/>
                <a:sym typeface="+mn-lt"/>
              </a:rPr>
              <a:t> (</a:t>
            </a:r>
            <a:r>
              <a:rPr lang="en-US" altLang="zh-CN" sz="3200" i="1" dirty="0" err="1">
                <a:latin typeface="Times New Roman" panose="02020603050405020304" pitchFamily="18" charset="0"/>
                <a:cs typeface="Times New Roman" panose="02020603050405020304" pitchFamily="18" charset="0"/>
                <a:sym typeface="+mn-lt"/>
              </a:rPr>
              <a:t>giọng nói,lời nói</a:t>
            </a:r>
            <a:r>
              <a:rPr lang="en-US" altLang="zh-CN" sz="3200" i="1" dirty="0">
                <a:latin typeface="Times New Roman" panose="02020603050405020304" pitchFamily="18" charset="0"/>
                <a:cs typeface="Times New Roman" panose="02020603050405020304" pitchFamily="18" charset="0"/>
                <a:sym typeface="+mn-lt"/>
              </a:rPr>
              <a:t>,…)</a:t>
            </a:r>
          </a:p>
        </p:txBody>
      </p:sp>
      <p:sp>
        <p:nvSpPr>
          <p:cNvPr id="7"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p:cNvPicPr>
            <a:picLocks noChangeAspect="1"/>
          </p:cNvPicPr>
          <p:nvPr/>
        </p:nvPicPr>
        <p:blipFill>
          <a:blip r:embed="rId2"/>
          <a:stretch>
            <a:fillRect/>
          </a:stretch>
        </p:blipFill>
        <p:spPr>
          <a:xfrm>
            <a:off x="6176433" y="871413"/>
            <a:ext cx="5372100" cy="5115173"/>
          </a:xfrm>
          <a:prstGeom prst="rect">
            <a:avLst/>
          </a:prstGeom>
        </p:spPr>
      </p:pic>
      <p:sp>
        <p:nvSpPr>
          <p:cNvPr id="21" name="Rectangle 20"/>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 application&#10;&#10;Description automatically generated"/>
          <p:cNvPicPr>
            <a:picLocks noChangeAspect="1"/>
          </p:cNvPicPr>
          <p:nvPr/>
        </p:nvPicPr>
        <p:blipFill>
          <a:blip r:embed="rId3"/>
          <a:stretch>
            <a:fillRect/>
          </a:stretch>
        </p:blipFill>
        <p:spPr>
          <a:xfrm>
            <a:off x="647828" y="785141"/>
            <a:ext cx="5362150" cy="5734473"/>
          </a:xfrm>
          <a:prstGeom prst="rect">
            <a:avLst/>
          </a:prstGeom>
        </p:spPr>
      </p:pic>
      <p:pic>
        <p:nvPicPr>
          <p:cNvPr id="2" name="Picture 1"/>
          <p:cNvPicPr>
            <a:picLocks noChangeAspect="1"/>
          </p:cNvPicPr>
          <p:nvPr/>
        </p:nvPicPr>
        <p:blipFill>
          <a:blip r:embed="rId4"/>
          <a:stretch>
            <a:fillRect/>
          </a:stretch>
        </p:blipFill>
        <p:spPr>
          <a:xfrm>
            <a:off x="10843895" y="6134100"/>
            <a:ext cx="1348105" cy="622375"/>
          </a:xfrm>
          <a:prstGeom prst="rect">
            <a:avLst/>
          </a:prstGeom>
        </p:spPr>
      </p:pic>
      <p:pic>
        <p:nvPicPr>
          <p:cNvPr id="3" name="Picture 2" descr="Icon&#10;&#10;Description automatically generated"/>
          <p:cNvPicPr>
            <a:picLocks noChangeAspect="1"/>
          </p:cNvPicPr>
          <p:nvPr/>
        </p:nvPicPr>
        <p:blipFill>
          <a:blip r:embed="rId5"/>
          <a:stretch>
            <a:fillRect/>
          </a:stretch>
        </p:blipFill>
        <p:spPr>
          <a:xfrm>
            <a:off x="496956" y="338386"/>
            <a:ext cx="660400" cy="690314"/>
          </a:xfrm>
          <a:prstGeom prst="rect">
            <a:avLst/>
          </a:prstGeom>
        </p:spPr>
      </p:pic>
      <p:sp>
        <p:nvSpPr>
          <p:cNvPr id="8" name="TextBox 20"/>
          <p:cNvSpPr txBox="1"/>
          <p:nvPr/>
        </p:nvSpPr>
        <p:spPr>
          <a:xfrm>
            <a:off x="637879" y="1367086"/>
            <a:ext cx="5372099" cy="1661795"/>
          </a:xfrm>
          <a:prstGeom prst="rect">
            <a:avLst/>
          </a:prstGeom>
        </p:spPr>
        <p:txBody>
          <a:bodyPr wrap="square" lIns="0" tIns="0" rIns="0" bIns="0" rtlCol="0" anchor="t">
            <a:spAutoFit/>
          </a:bodyPr>
          <a:lstStyle/>
          <a:p>
            <a:pPr marL="0" marR="0" lvl="0" indent="0" algn="ctr" defTabSz="6096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HÌNH THÀNH KIẾN THỨC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1405255" y="927735"/>
            <a:ext cx="10260330" cy="4469130"/>
          </a:xfrm>
          <a:prstGeom prst="flowChartProcess">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cs typeface="Times New Roman" panose="02020603050405020304" pitchFamily="18" charset="0"/>
            </a:endParaRPr>
          </a:p>
          <a:p>
            <a:pPr indent="0" algn="ctr">
              <a:buNone/>
            </a:pPr>
            <a:r>
              <a:rPr lang="en-US" sz="3200" b="1" u="sng" dirty="0">
                <a:solidFill>
                  <a:srgbClr val="000099"/>
                </a:solidFill>
                <a:latin typeface="Times New Roman" panose="02020603050405020304" pitchFamily="18" charset="0"/>
                <a:cs typeface="Times New Roman" panose="02020603050405020304" pitchFamily="18" charset="0"/>
              </a:rPr>
              <a:t>HƯỚNG DẪN TỰ HỌC</a:t>
            </a:r>
            <a:endParaRPr lang="en-US" sz="3200" u="sng" dirty="0">
              <a:solidFill>
                <a:srgbClr val="000099"/>
              </a:solidFill>
              <a:latin typeface="Times New Roman" panose="02020603050405020304" pitchFamily="18" charset="0"/>
              <a:cs typeface="Times New Roman" panose="02020603050405020304" pitchFamily="18" charset="0"/>
            </a:endParaRPr>
          </a:p>
          <a:p>
            <a:pPr lvl="0"/>
            <a:endParaRPr lang="en-US" sz="2400" dirty="0">
              <a:solidFill>
                <a:srgbClr val="7030A0"/>
              </a:solidFill>
              <a:latin typeface="Times New Roman" panose="02020603050405020304" pitchFamily="18" charset="0"/>
              <a:cs typeface="Times New Roman" panose="02020603050405020304" pitchFamily="18" charset="0"/>
            </a:endParaRPr>
          </a:p>
          <a:p>
            <a:pPr lvl="0">
              <a:lnSpc>
                <a:spcPct val="150000"/>
              </a:lnSpc>
            </a:pPr>
            <a:r>
              <a:rPr lang="en-US" sz="3200" dirty="0">
                <a:solidFill>
                  <a:srgbClr val="FF0000"/>
                </a:solidFill>
                <a:latin typeface="Times New Roman" panose="02020603050405020304" pitchFamily="18" charset="0"/>
                <a:cs typeface="Times New Roman" panose="02020603050405020304" pitchFamily="18" charset="0"/>
              </a:rPr>
              <a:t>- Học hiểu bài. </a:t>
            </a:r>
          </a:p>
          <a:p>
            <a:pPr lvl="0">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đầy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vở</a:t>
            </a:r>
            <a:r>
              <a:rPr lang="en-US" sz="3200" dirty="0">
                <a:solidFill>
                  <a:srgbClr val="FF0000"/>
                </a:solidFill>
                <a:latin typeface="Times New Roman" panose="02020603050405020304" pitchFamily="18" charset="0"/>
                <a:cs typeface="Times New Roman" panose="02020603050405020304" pitchFamily="18" charset="0"/>
              </a:rPr>
              <a:t>;</a:t>
            </a:r>
          </a:p>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 bản. Soạn bài theo hệ thống câu hỏi cho văn bản: Gò Me.</a:t>
            </a:r>
            <a:r>
              <a:rPr lang="en-US" sz="3200" i="1"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sgk. tr. 93.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WordArt 2"/>
          <p:cNvSpPr>
            <a:spLocks noChangeArrowheads="1" noChangeShapeType="1" noTextEdit="1"/>
          </p:cNvSpPr>
          <p:nvPr/>
        </p:nvSpPr>
        <p:spPr bwMode="auto">
          <a:xfrm>
            <a:off x="2133600" y="609600"/>
            <a:ext cx="8229600" cy="2057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CanUp">
              <a:avLst>
                <a:gd name="adj" fmla="val 66667"/>
              </a:avLst>
            </a:prstTxWarp>
          </a:bodyPr>
          <a:lstStyle/>
          <a:p>
            <a:r>
              <a:rPr lang="vi-VN" sz="3600" b="1" kern="10">
                <a:solidFill>
                  <a:srgbClr val="FF0066"/>
                </a:solidFill>
              </a:rPr>
              <a:t>Xin chân thành cảm ơn! </a:t>
            </a:r>
            <a:endParaRPr lang="en-US" sz="3600" b="1" kern="10">
              <a:solidFill>
                <a:srgbClr val="FF0066"/>
              </a:solidFill>
            </a:endParaRPr>
          </a:p>
        </p:txBody>
      </p:sp>
      <p:pic>
        <p:nvPicPr>
          <p:cNvPr id="28675" name="Picture 3" descr="blumen-pflanzen108"/>
          <p:cNvPicPr>
            <a:picLocks noChangeAspect="1" noChangeArrowheads="1" noCrop="1"/>
          </p:cNvPicPr>
          <p:nvPr/>
        </p:nvPicPr>
        <p:blipFill>
          <a:blip r:embed="rId3"/>
          <a:srcRect/>
          <a:stretch>
            <a:fillRect/>
          </a:stretch>
        </p:blipFill>
        <p:spPr bwMode="auto">
          <a:xfrm>
            <a:off x="3733800" y="2438400"/>
            <a:ext cx="48006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hoa-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 y="336550"/>
            <a:ext cx="56134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hoa-hong"/>
          <p:cNvPicPr>
            <a:picLocks noChangeAspect="1" noChangeArrowheads="1" noCrop="1"/>
          </p:cNvPicPr>
          <p:nvPr/>
        </p:nvPicPr>
        <p:blipFill>
          <a:blip r:embed="rId5"/>
          <a:srcRect/>
          <a:stretch>
            <a:fillRect/>
          </a:stretch>
        </p:blipFill>
        <p:spPr bwMode="auto">
          <a:xfrm rot="7297500">
            <a:off x="469265" y="46545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1150" y="38100"/>
            <a:ext cx="28384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hoa-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6700" y="0"/>
            <a:ext cx="278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5" descr="hoa-hong"/>
          <p:cNvPicPr>
            <a:picLocks noChangeAspect="1" noChangeArrowheads="1" noCrop="1"/>
          </p:cNvPicPr>
          <p:nvPr/>
        </p:nvPicPr>
        <p:blipFill>
          <a:blip r:embed="rId5"/>
          <a:srcRect/>
          <a:stretch>
            <a:fillRect/>
          </a:stretch>
        </p:blipFill>
        <p:spPr bwMode="auto">
          <a:xfrm rot="-7060206">
            <a:off x="10956925" y="25590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6" descr="ho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1283" y="506730"/>
            <a:ext cx="3429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hoa-hong"/>
          <p:cNvPicPr>
            <a:picLocks noChangeAspect="1" noChangeArrowheads="1" noCrop="1"/>
          </p:cNvPicPr>
          <p:nvPr/>
        </p:nvPicPr>
        <p:blipFill>
          <a:blip r:embed="rId5"/>
          <a:srcRect/>
          <a:stretch>
            <a:fillRect/>
          </a:stretch>
        </p:blipFill>
        <p:spPr bwMode="auto">
          <a:xfrm rot="2874547">
            <a:off x="612775" y="59404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3"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 y="3529330"/>
            <a:ext cx="3429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0"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300" y="6521450"/>
            <a:ext cx="278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5" descr="hoa-hong"/>
          <p:cNvPicPr>
            <a:picLocks noChangeAspect="1" noChangeArrowheads="1" noCrop="1"/>
          </p:cNvPicPr>
          <p:nvPr/>
        </p:nvPicPr>
        <p:blipFill>
          <a:blip r:embed="rId5"/>
          <a:srcRect/>
          <a:stretch>
            <a:fillRect/>
          </a:stretch>
        </p:blipFill>
        <p:spPr bwMode="auto">
          <a:xfrm rot="-7060206">
            <a:off x="10841990" y="591883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hoa-d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31600" y="3740150"/>
            <a:ext cx="3365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1" descr="hoa-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3525" y="6515100"/>
            <a:ext cx="28384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2000" fill="hold"/>
                                        <p:tgtEl>
                                          <p:spTgt spid="28674"/>
                                        </p:tgtEl>
                                        <p:attrNameLst>
                                          <p:attrName>ppt_w</p:attrName>
                                        </p:attrNameLst>
                                      </p:cBhvr>
                                      <p:tavLst>
                                        <p:tav tm="0">
                                          <p:val>
                                            <p:strVal val="#ppt_w*0.70"/>
                                          </p:val>
                                        </p:tav>
                                        <p:tav tm="100000">
                                          <p:val>
                                            <p:strVal val="#ppt_w"/>
                                          </p:val>
                                        </p:tav>
                                      </p:tavLst>
                                    </p:anim>
                                    <p:anim calcmode="lin" valueType="num">
                                      <p:cBhvr>
                                        <p:cTn id="8" dur="2000" fill="hold"/>
                                        <p:tgtEl>
                                          <p:spTgt spid="28674"/>
                                        </p:tgtEl>
                                        <p:attrNameLst>
                                          <p:attrName>ppt_h</p:attrName>
                                        </p:attrNameLst>
                                      </p:cBhvr>
                                      <p:tavLst>
                                        <p:tav tm="0">
                                          <p:val>
                                            <p:strVal val="#ppt_h"/>
                                          </p:val>
                                        </p:tav>
                                        <p:tav tm="100000">
                                          <p:val>
                                            <p:strVal val="#ppt_h"/>
                                          </p:val>
                                        </p:tav>
                                      </p:tavLst>
                                    </p:anim>
                                    <p:animEffect transition="in" filter="fade">
                                      <p:cBhvr>
                                        <p:cTn id="9" dur="2000"/>
                                        <p:tgtEl>
                                          <p:spTgt spid="28674"/>
                                        </p:tgtEl>
                                      </p:cBhvr>
                                    </p:animEffect>
                                  </p:childTnLst>
                                </p:cTn>
                              </p:par>
                              <p:par>
                                <p:cTn id="10" presetID="55" presetClass="entr" presetSubtype="0" fill="hold" nodeType="with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3000" fill="hold"/>
                                        <p:tgtEl>
                                          <p:spTgt spid="28675"/>
                                        </p:tgtEl>
                                        <p:attrNameLst>
                                          <p:attrName>ppt_w</p:attrName>
                                        </p:attrNameLst>
                                      </p:cBhvr>
                                      <p:tavLst>
                                        <p:tav tm="0">
                                          <p:val>
                                            <p:strVal val="#ppt_w*0.70"/>
                                          </p:val>
                                        </p:tav>
                                        <p:tav tm="100000">
                                          <p:val>
                                            <p:strVal val="#ppt_w"/>
                                          </p:val>
                                        </p:tav>
                                      </p:tavLst>
                                    </p:anim>
                                    <p:anim calcmode="lin" valueType="num">
                                      <p:cBhvr>
                                        <p:cTn id="13" dur="3000" fill="hold"/>
                                        <p:tgtEl>
                                          <p:spTgt spid="28675"/>
                                        </p:tgtEl>
                                        <p:attrNameLst>
                                          <p:attrName>ppt_h</p:attrName>
                                        </p:attrNameLst>
                                      </p:cBhvr>
                                      <p:tavLst>
                                        <p:tav tm="0">
                                          <p:val>
                                            <p:strVal val="#ppt_h"/>
                                          </p:val>
                                        </p:tav>
                                        <p:tav tm="100000">
                                          <p:val>
                                            <p:strVal val="#ppt_h"/>
                                          </p:val>
                                        </p:tav>
                                      </p:tavLst>
                                    </p:anim>
                                    <p:animEffect transition="in" filter="fade">
                                      <p:cBhvr>
                                        <p:cTn id="14" dur="3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88260" y="465611"/>
            <a:ext cx="11869271" cy="1569660"/>
          </a:xfrm>
          <a:prstGeom prst="rect">
            <a:avLst/>
          </a:prstGeom>
          <a:solidFill>
            <a:srgbClr val="FFE5FD"/>
          </a:solidFill>
          <a:ln>
            <a:solidFill>
              <a:srgbClr val="008000"/>
            </a:solidFill>
          </a:ln>
        </p:spPr>
        <p:txBody>
          <a:bodyPr wrap="square">
            <a:spAutoFit/>
          </a:bodyPr>
          <a:lstStyle/>
          <a:p>
            <a:pPr algn="l">
              <a:tabLst>
                <a:tab pos="1028700" algn="l"/>
              </a:tabLst>
            </a:pPr>
            <a:r>
              <a:rPr lang="en-US" sz="3200" b="1" dirty="0">
                <a:solidFill>
                  <a:schemeClr val="accent6">
                    <a:lumMod val="50000"/>
                  </a:schemeClr>
                </a:solidFill>
                <a:effectLst/>
                <a:latin typeface="Times New Roman" panose="02020603050405020304" pitchFamily="18" charset="0"/>
                <a:cs typeface="Times New Roman" panose="02020603050405020304" pitchFamily="18" charset="0"/>
                <a:sym typeface="+mn-ea"/>
              </a:rPr>
              <a:t>TIẾT 47  </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it-IT" sz="32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en-US" sz="3200" b="1" dirty="0">
              <a:solidFill>
                <a:srgbClr val="FF0000"/>
              </a:solidFill>
              <a:effectLst/>
              <a:latin typeface="Times New Roman" panose="02020603050405020304" pitchFamily="18" charset="0"/>
              <a:cs typeface="Times New Roman" panose="02020603050405020304" pitchFamily="18" charset="0"/>
              <a:sym typeface="+mn-ea"/>
            </a:endParaRPr>
          </a:p>
          <a:p>
            <a:pPr algn="ctr">
              <a:tabLst>
                <a:tab pos="1028700" algn="l"/>
              </a:tabLst>
            </a:pPr>
            <a:r>
              <a:rPr lang="en-US" sz="3200" b="1" dirty="0">
                <a:solidFill>
                  <a:srgbClr val="FF0000"/>
                </a:solidFill>
                <a:effectLst/>
                <a:latin typeface="Times New Roman" panose="02020603050405020304" pitchFamily="18" charset="0"/>
                <a:cs typeface="Times New Roman" panose="02020603050405020304" pitchFamily="18" charset="0"/>
                <a:sym typeface="+mn-ea"/>
              </a:rPr>
              <a:t>NGỮ CẢNH VÀ NGHĨA CỦA TỪ NGỮ TRONG NGỮ CẢNH, </a:t>
            </a:r>
            <a:endParaRPr lang="en-US" sz="3200" b="1" dirty="0">
              <a:solidFill>
                <a:srgbClr val="FF0000"/>
              </a:solidFill>
              <a:effectLst/>
              <a:latin typeface="Times New Roman" panose="02020603050405020304" pitchFamily="18" charset="0"/>
              <a:cs typeface="Times New Roman" panose="02020603050405020304" pitchFamily="18" charset="0"/>
            </a:endParaRPr>
          </a:p>
          <a:p>
            <a:pPr algn="ctr"/>
            <a:r>
              <a:rPr lang="en-US" sz="3200" b="1" dirty="0">
                <a:solidFill>
                  <a:srgbClr val="FF0000"/>
                </a:solidFill>
                <a:effectLst/>
                <a:latin typeface="Times New Roman" panose="02020603050405020304" pitchFamily="18" charset="0"/>
                <a:cs typeface="Times New Roman" panose="02020603050405020304" pitchFamily="18" charset="0"/>
                <a:sym typeface="+mn-ea"/>
              </a:rPr>
              <a:t>BIỆN PHÁP TU TỪ</a:t>
            </a:r>
            <a:endParaRPr lang="en-US" sz="6000" b="1" dirty="0">
              <a:solidFill>
                <a:srgbClr val="000099"/>
              </a:solidFill>
              <a:latin typeface="Times New Roman" panose="02020603050405020304" pitchFamily="18" charset="0"/>
              <a:cs typeface="Times New Roman" panose="02020603050405020304" pitchFamily="18" charset="0"/>
            </a:endParaRPr>
          </a:p>
        </p:txBody>
      </p:sp>
      <p:pic>
        <p:nvPicPr>
          <p:cNvPr id="4" name="Picture 19" descr="Tay viÕt "/>
          <p:cNvPicPr>
            <a:picLocks noChangeAspect="1" noChangeArrowheads="1" noCrop="1"/>
          </p:cNvPicPr>
          <p:nvPr/>
        </p:nvPicPr>
        <p:blipFill>
          <a:blip r:embed="rId2"/>
          <a:srcRect/>
          <a:stretch>
            <a:fillRect/>
          </a:stretch>
        </p:blipFill>
        <p:spPr bwMode="auto">
          <a:xfrm rot="-1401974">
            <a:off x="11380816" y="105420"/>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
        <p:nvSpPr>
          <p:cNvPr id="2" name="AutoShape 2"/>
          <p:cNvSpPr>
            <a:spLocks noChangeArrowheads="1"/>
          </p:cNvSpPr>
          <p:nvPr/>
        </p:nvSpPr>
        <p:spPr bwMode="auto">
          <a:xfrm>
            <a:off x="1175385" y="1955800"/>
            <a:ext cx="10671175" cy="1960880"/>
          </a:xfrm>
          <a:prstGeom prst="horizontalScroll">
            <a:avLst>
              <a:gd name="adj" fmla="val 12500"/>
            </a:avLst>
          </a:prstGeom>
          <a:solidFill>
            <a:srgbClr val="000099"/>
          </a:solidFill>
          <a:ln w="9525">
            <a:solidFill>
              <a:srgbClr val="FF0000"/>
            </a:solidFill>
            <a:rou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endParaRPr lang="en-US" sz="2000" b="1" dirty="0">
              <a:solidFill>
                <a:srgbClr val="0000CC"/>
              </a:solidFill>
              <a:latin typeface="Times New Roman" panose="02020603050405020304" pitchFamily="18" charset="0"/>
              <a:ea typeface="Times New Roman" panose="02020603050405020304" pitchFamily="18" charset="0"/>
            </a:endParaRPr>
          </a:p>
          <a:p>
            <a:pPr indent="0" algn="ctr">
              <a:buNone/>
              <a:tabLst>
                <a:tab pos="1028700" algn="l"/>
              </a:tabLst>
            </a:pPr>
            <a:endParaRPr lang="en-US" sz="2400" b="1" dirty="0">
              <a:solidFill>
                <a:srgbClr val="FFFF00"/>
              </a:solidFill>
              <a:effectLst/>
              <a:latin typeface="Times New Roman" panose="02020603050405020304" pitchFamily="18" charset="0"/>
              <a:cs typeface="Times New Roman" panose="02020603050405020304" pitchFamily="18" charset="0"/>
              <a:sym typeface="+mn-ea"/>
            </a:endParaRPr>
          </a:p>
          <a:p>
            <a:pPr indent="0" algn="ctr">
              <a:buNone/>
              <a:tabLst>
                <a:tab pos="1028700" algn="l"/>
              </a:tabLst>
            </a:pPr>
            <a:r>
              <a:rPr lang="en-US" sz="2400" b="1" dirty="0">
                <a:solidFill>
                  <a:srgbClr val="FFFF00"/>
                </a:solidFill>
                <a:effectLst/>
                <a:latin typeface="Times New Roman" panose="02020603050405020304" pitchFamily="18" charset="0"/>
                <a:cs typeface="Times New Roman" panose="02020603050405020304" pitchFamily="18" charset="0"/>
                <a:sym typeface="+mn-ea"/>
              </a:rPr>
              <a:t>HÌNH THÀNH KIẾN THỨC</a:t>
            </a:r>
          </a:p>
          <a:p>
            <a:pPr indent="0" algn="ctr">
              <a:buNone/>
              <a:tabLst>
                <a:tab pos="1028700" algn="l"/>
              </a:tabLst>
            </a:pPr>
            <a:r>
              <a:rPr lang="en-US" sz="2800" b="1" dirty="0">
                <a:solidFill>
                  <a:schemeClr val="bg1"/>
                </a:solidFill>
                <a:effectLst/>
                <a:latin typeface="Times New Roman" panose="02020603050405020304" pitchFamily="18" charset="0"/>
                <a:cs typeface="Times New Roman" panose="02020603050405020304" pitchFamily="18" charset="0"/>
                <a:sym typeface="+mn-ea"/>
              </a:rPr>
              <a:t>NGỮ  CẢNH VÀ NGHĨA CỦA TỪ NGỮ TRONG NGỮ CẢNH</a:t>
            </a:r>
            <a:r>
              <a:rPr lang="en-US" b="1" dirty="0">
                <a:solidFill>
                  <a:schemeClr val="bg1"/>
                </a:solidFill>
                <a:effectLst/>
                <a:latin typeface="Times New Roman" panose="02020603050405020304" pitchFamily="18" charset="0"/>
                <a:cs typeface="Times New Roman" panose="02020603050405020304" pitchFamily="18" charset="0"/>
                <a:sym typeface="+mn-ea"/>
              </a:rPr>
              <a:t> </a:t>
            </a:r>
            <a:endParaRPr lang="en-US" b="1" dirty="0">
              <a:solidFill>
                <a:srgbClr val="FF0000"/>
              </a:solidFill>
              <a:effectLst/>
              <a:latin typeface="Times New Roman" panose="02020603050405020304" pitchFamily="18" charset="0"/>
              <a:cs typeface="Times New Roman" panose="02020603050405020304" pitchFamily="18" charset="0"/>
            </a:endParaRPr>
          </a:p>
          <a:p>
            <a:pPr algn="just"/>
            <a:endParaRPr lang="en-US" sz="2400" b="1" dirty="0">
              <a:solidFill>
                <a:srgbClr val="FF0000"/>
              </a:solidFill>
              <a:effectLst/>
              <a:latin typeface="Times New Roman" panose="02020603050405020304" pitchFamily="18" charset="0"/>
              <a:cs typeface="Times New Roman" panose="02020603050405020304" pitchFamily="18" charset="0"/>
              <a:sym typeface="+mn-ea"/>
            </a:endParaRPr>
          </a:p>
          <a:p>
            <a:pPr algn="just">
              <a:buNone/>
            </a:pP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AutoShape 2"/>
          <p:cNvSpPr>
            <a:spLocks noChangeArrowheads="1"/>
          </p:cNvSpPr>
          <p:nvPr/>
        </p:nvSpPr>
        <p:spPr bwMode="auto">
          <a:xfrm>
            <a:off x="4263390" y="3916680"/>
            <a:ext cx="5852795" cy="1960880"/>
          </a:xfrm>
          <a:prstGeom prst="horizontalScroll">
            <a:avLst>
              <a:gd name="adj" fmla="val 12500"/>
            </a:avLst>
          </a:prstGeom>
          <a:solidFill>
            <a:srgbClr val="000099"/>
          </a:solidFill>
          <a:ln w="9525">
            <a:solidFill>
              <a:srgbClr val="FF0000"/>
            </a:solidFill>
            <a:rou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endParaRPr lang="en-US" sz="2000" b="1" dirty="0">
              <a:solidFill>
                <a:srgbClr val="0000CC"/>
              </a:solidFill>
              <a:latin typeface="Times New Roman" panose="02020603050405020304" pitchFamily="18" charset="0"/>
              <a:ea typeface="Times New Roman" panose="02020603050405020304" pitchFamily="18" charset="0"/>
            </a:endParaRPr>
          </a:p>
          <a:p>
            <a:pPr indent="0" algn="just">
              <a:buNone/>
              <a:tabLst>
                <a:tab pos="1028700" algn="l"/>
              </a:tabLst>
            </a:pPr>
            <a:endParaRPr lang="en-US" sz="2400" b="1" dirty="0">
              <a:solidFill>
                <a:srgbClr val="FFFF00"/>
              </a:solidFill>
              <a:effectLst/>
              <a:latin typeface="Times New Roman" panose="02020603050405020304" pitchFamily="18" charset="0"/>
              <a:cs typeface="Times New Roman" panose="02020603050405020304" pitchFamily="18" charset="0"/>
              <a:sym typeface="+mn-ea"/>
            </a:endParaRPr>
          </a:p>
          <a:p>
            <a:pPr indent="0" algn="ctr">
              <a:buNone/>
              <a:tabLst>
                <a:tab pos="1028700" algn="l"/>
              </a:tabLst>
            </a:pPr>
            <a:r>
              <a:rPr lang="en-US" sz="2400" b="1" dirty="0">
                <a:solidFill>
                  <a:srgbClr val="FFFF00"/>
                </a:solidFill>
                <a:effectLst/>
                <a:latin typeface="Times New Roman" panose="02020603050405020304" pitchFamily="18" charset="0"/>
                <a:cs typeface="Times New Roman" panose="02020603050405020304" pitchFamily="18" charset="0"/>
                <a:sym typeface="+mn-ea"/>
              </a:rPr>
              <a:t>CỦNG CỐ KIẾN THỨC</a:t>
            </a:r>
            <a:endParaRPr lang="en-US" sz="2400" b="1" dirty="0">
              <a:solidFill>
                <a:schemeClr val="bg1"/>
              </a:solidFill>
              <a:effectLst/>
              <a:latin typeface="Times New Roman" panose="02020603050405020304" pitchFamily="18" charset="0"/>
              <a:cs typeface="Times New Roman" panose="02020603050405020304" pitchFamily="18" charset="0"/>
              <a:sym typeface="+mn-ea"/>
            </a:endParaRPr>
          </a:p>
          <a:p>
            <a:pPr indent="0" algn="ctr">
              <a:buNone/>
              <a:tabLst>
                <a:tab pos="1028700" algn="l"/>
              </a:tabLst>
            </a:pPr>
            <a:r>
              <a:rPr lang="en-US" b="1" dirty="0">
                <a:solidFill>
                  <a:schemeClr val="bg1"/>
                </a:solidFill>
                <a:effectLst/>
                <a:latin typeface="Times New Roman" panose="02020603050405020304" pitchFamily="18" charset="0"/>
                <a:cs typeface="Times New Roman" panose="02020603050405020304" pitchFamily="18" charset="0"/>
                <a:sym typeface="+mn-ea"/>
              </a:rPr>
              <a:t>BIỆN PHÁP TU TỪ</a:t>
            </a:r>
          </a:p>
          <a:p>
            <a:pPr algn="just"/>
            <a:endParaRPr lang="en-US" sz="2400" b="1" dirty="0">
              <a:solidFill>
                <a:srgbClr val="FF0000"/>
              </a:solidFill>
              <a:effectLst/>
              <a:latin typeface="Times New Roman" panose="02020603050405020304" pitchFamily="18" charset="0"/>
              <a:cs typeface="Times New Roman" panose="02020603050405020304" pitchFamily="18" charset="0"/>
              <a:sym typeface="+mn-ea"/>
            </a:endParaRPr>
          </a:p>
          <a:p>
            <a:pPr algn="just">
              <a:buNone/>
            </a:pP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840" y="1577340"/>
            <a:ext cx="11728450" cy="1896745"/>
          </a:xfrm>
          <a:prstGeom prst="rect">
            <a:avLst/>
          </a:prstGeom>
        </p:spPr>
        <p:txBody>
          <a:bodyPr wrap="square">
            <a:no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1</a:t>
            </a:r>
            <a:r>
              <a:rPr lang="en-US" sz="2800" b="1" dirty="0">
                <a:solidFill>
                  <a:srgbClr val="000099"/>
                </a:solidFill>
                <a:latin typeface="Times New Roman" panose="02020603050405020304" pitchFamily="18" charset="0"/>
                <a:cs typeface="Times New Roman" panose="02020603050405020304" pitchFamily="18" charset="0"/>
              </a:rPr>
              <a:t>  </a:t>
            </a: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86105" y="3429000"/>
            <a:ext cx="1151445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Con ruồi đậu mâm xôi đậu.</a:t>
            </a:r>
          </a:p>
          <a:p>
            <a:pPr algn="just">
              <a:spcBef>
                <a:spcPct val="0"/>
              </a:spcBef>
              <a:buFontTx/>
              <a:buNone/>
              <a:defRPr/>
            </a:pP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(Tục ngữ)</a:t>
            </a: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840" y="1577340"/>
            <a:ext cx="11728450" cy="1896745"/>
          </a:xfrm>
          <a:prstGeom prst="rect">
            <a:avLst/>
          </a:prstGeom>
        </p:spPr>
        <p:txBody>
          <a:bodyPr wrap="square">
            <a:no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1</a:t>
            </a:r>
            <a:r>
              <a:rPr lang="en-US" sz="2800" b="1" dirty="0">
                <a:solidFill>
                  <a:srgbClr val="000099"/>
                </a:solidFill>
                <a:latin typeface="Times New Roman" panose="02020603050405020304" pitchFamily="18" charset="0"/>
                <a:cs typeface="Times New Roman" panose="02020603050405020304" pitchFamily="18" charset="0"/>
              </a:rPr>
              <a:t>  </a:t>
            </a: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86105" y="3429000"/>
            <a:ext cx="11514455" cy="311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Con ruồi </a:t>
            </a:r>
            <a:r>
              <a:rPr lang="en-US" alt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mâm xôi </a:t>
            </a:r>
            <a:r>
              <a:rPr lang="en-US" alt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endPar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defRPr/>
            </a:pP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(Tục ngữ)</a:t>
            </a: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đậu 1: hoạt động của con ruồi đậu vào mâm xôi (động từ).</a:t>
            </a: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đậu 2: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chỉ loại đỗ (danh từ).</a:t>
            </a: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endParaRP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=&gt; Trong câu một từ có hai nghĩa khác nhau.</a:t>
            </a: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3"/>
          <p:cNvSpPr/>
          <p:nvPr/>
        </p:nvSpPr>
        <p:spPr>
          <a:xfrm>
            <a:off x="243840" y="1577340"/>
            <a:ext cx="11728450" cy="1896745"/>
          </a:xfrm>
          <a:prstGeom prst="rect">
            <a:avLst/>
          </a:prstGeom>
        </p:spPr>
        <p:txBody>
          <a:bodyPr wrap="square">
            <a:noAutofit/>
          </a:bodyPr>
          <a:lstStyle/>
          <a:p>
            <a:pPr algn="just"/>
            <a:r>
              <a:rPr lang="en-US" sz="2400" b="1" dirty="0">
                <a:solidFill>
                  <a:srgbClr val="000099"/>
                </a:solidFill>
                <a:effectLst/>
                <a:latin typeface="Times New Roman" panose="02020603050405020304" pitchFamily="18" charset="0"/>
                <a:cs typeface="Times New Roman" panose="02020603050405020304" pitchFamily="18" charset="0"/>
                <a:sym typeface="+mn-ea"/>
              </a:rPr>
              <a:t>A. NGỮ CẢNH VÀ NGHĨA CỦA TỪ NGỮ TRONG NGỮ CẢNH</a:t>
            </a:r>
            <a:r>
              <a:rPr lang="en-US" sz="2800" b="1" dirty="0">
                <a:solidFill>
                  <a:srgbClr val="FF0000"/>
                </a:solidFill>
                <a:effectLst/>
                <a:latin typeface="Times New Roman" panose="02020603050405020304" pitchFamily="18" charset="0"/>
                <a:cs typeface="Times New Roman" panose="02020603050405020304" pitchFamily="18" charset="0"/>
                <a:sym typeface="+mn-ea"/>
              </a:rPr>
              <a:t> </a:t>
            </a:r>
            <a:endParaRPr lang="en-US" sz="2800" b="1" dirty="0">
              <a:solidFill>
                <a:srgbClr val="FF0000"/>
              </a:solidFill>
              <a:effectLst/>
              <a:latin typeface="Times New Roman" panose="02020603050405020304" pitchFamily="18" charset="0"/>
              <a:cs typeface="Times New Roman" panose="02020603050405020304" pitchFamily="18" charset="0"/>
            </a:endParaRPr>
          </a:p>
          <a:p>
            <a:pPr algn="just"/>
            <a:r>
              <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rPr>
              <a:t>I. </a:t>
            </a:r>
            <a:r>
              <a:rPr lang="en-US" sz="2800" b="1" dirty="0" err="1">
                <a:solidFill>
                  <a:srgbClr val="000099"/>
                </a:solidFill>
                <a:latin typeface="Times New Roman" panose="02020603050405020304" pitchFamily="18" charset="0"/>
                <a:ea typeface="Times New Roman" panose="02020603050405020304"/>
                <a:cs typeface="Times New Roman" panose="02020603050405020304" pitchFamily="18" charset="0"/>
              </a:rPr>
              <a:t>Lý thuyết</a:t>
            </a:r>
            <a:endParaRPr lang="en-US" sz="2800" b="1" dirty="0">
              <a:solidFill>
                <a:srgbClr val="000099"/>
              </a:solidFill>
              <a:latin typeface="Times New Roman" panose="02020603050405020304" pitchFamily="18" charset="0"/>
              <a:ea typeface="Times New Roman" panose="02020603050405020304"/>
              <a:cs typeface="Times New Roman" panose="02020603050405020304" pitchFamily="18" charset="0"/>
            </a:endParaRPr>
          </a:p>
          <a:p>
            <a:pPr algn="just"/>
            <a:r>
              <a:rPr lang="en-US" sz="2800" b="1" dirty="0">
                <a:solidFill>
                  <a:srgbClr val="000099"/>
                </a:solidFill>
                <a:latin typeface="Times New Roman" panose="02020603050405020304" pitchFamily="18" charset="0"/>
                <a:cs typeface="Times New Roman" panose="02020603050405020304" pitchFamily="18" charset="0"/>
              </a:rPr>
              <a:t> 1. Ngữ cảnh</a:t>
            </a:r>
          </a:p>
          <a:p>
            <a:pPr algn="just"/>
            <a:r>
              <a:rPr lang="en-US" sz="2800" b="1" u="sng" dirty="0" err="1">
                <a:solidFill>
                  <a:srgbClr val="000099"/>
                </a:solidFill>
                <a:latin typeface="Times New Roman" panose="02020603050405020304" pitchFamily="18" charset="0"/>
                <a:cs typeface="Times New Roman" panose="02020603050405020304" pitchFamily="18" charset="0"/>
              </a:rPr>
              <a:t>Ví</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dụ 1</a:t>
            </a:r>
            <a:r>
              <a:rPr lang="en-US" sz="2800" b="1" dirty="0">
                <a:solidFill>
                  <a:srgbClr val="000099"/>
                </a:solidFill>
                <a:latin typeface="Times New Roman" panose="02020603050405020304" pitchFamily="18" charset="0"/>
                <a:cs typeface="Times New Roman" panose="02020603050405020304" pitchFamily="18" charset="0"/>
              </a:rPr>
              <a:t>  </a:t>
            </a:r>
          </a:p>
          <a:p>
            <a:pPr algn="just">
              <a:lnSpc>
                <a:spcPct val="107000"/>
              </a:lnSpc>
              <a:spcAft>
                <a:spcPts val="0"/>
              </a:spcAft>
              <a:tabLst>
                <a:tab pos="1386840" algn="l"/>
              </a:tabLst>
            </a:pPr>
            <a:r>
              <a:rPr lang="en-US" sz="2800" b="1" i="1"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i="1" dirty="0" err="1">
              <a:solidFill>
                <a:srgbClr val="000099"/>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0"/>
              </a:spcAft>
              <a:tabLst>
                <a:tab pos="1386840" algn="l"/>
              </a:tabLst>
            </a:pPr>
            <a:endParaRPr lang="en-US" sz="2800" i="1" dirty="0" err="1">
              <a:solidFill>
                <a:srgbClr val="000099"/>
              </a:solidFill>
              <a:latin typeface="Times New Roman" panose="02020603050405020304" pitchFamily="18" charset="0"/>
              <a:cs typeface="Times New Roman" panose="02020603050405020304" pitchFamily="18" charset="0"/>
            </a:endParaRPr>
          </a:p>
        </p:txBody>
      </p:sp>
      <p:sp>
        <p:nvSpPr>
          <p:cNvPr id="6" name="Rectangle 4"/>
          <p:cNvSpPr>
            <a:spLocks noChangeArrowheads="1"/>
          </p:cNvSpPr>
          <p:nvPr/>
        </p:nvSpPr>
        <p:spPr bwMode="auto">
          <a:xfrm>
            <a:off x="586105" y="3429000"/>
            <a:ext cx="11514455" cy="311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spcBef>
                <a:spcPct val="0"/>
              </a:spcBef>
              <a:buFontTx/>
              <a:buNone/>
              <a:defRPr/>
            </a:pPr>
            <a:r>
              <a:rPr lang="en-US" alt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Con ruồi</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mâm</a:t>
            </a: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xôi </a:t>
            </a:r>
            <a:r>
              <a:rPr lang="en-US" alt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đậu.</a:t>
            </a:r>
            <a:endPar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defRPr/>
            </a:pPr>
            <a:r>
              <a:rPr lang="en-US" altLang="en-US" sz="2800" i="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(Tục ngữ)</a:t>
            </a: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đậu 1: hoạt động của con ruồi đậu vào mâm xôi (động từ).</a:t>
            </a: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đậu 2: </a:t>
            </a: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chỉ loại đỗ (danh từ).</a:t>
            </a: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endParaRPr>
          </a:p>
          <a:p>
            <a:pPr algn="just">
              <a:spcBef>
                <a:spcPct val="0"/>
              </a:spcBef>
              <a:buFontTx/>
              <a:buNone/>
              <a:defRPr/>
            </a:pPr>
            <a:r>
              <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mn-ea"/>
              </a:rPr>
              <a:t>=&gt; Hiểu nghĩa của hai từ trong câu dựa vào từ ngữ đứng trước và sau.</a:t>
            </a: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defRPr/>
            </a:pPr>
            <a:endParaRPr lang="en-US" altLang="en-US" sz="280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19" descr="Tay viÕt "/>
          <p:cNvPicPr>
            <a:picLocks noChangeAspect="1" noChangeArrowheads="1" noCrop="1"/>
          </p:cNvPicPr>
          <p:nvPr/>
        </p:nvPicPr>
        <p:blipFill>
          <a:blip r:embed="rId2"/>
          <a:srcRect/>
          <a:stretch>
            <a:fillRect/>
          </a:stretch>
        </p:blipFill>
        <p:spPr bwMode="auto">
          <a:xfrm rot="-1401974">
            <a:off x="11444791" y="1370648"/>
            <a:ext cx="618629" cy="4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304165" y="47625"/>
            <a:ext cx="11716385" cy="1383665"/>
          </a:xfrm>
          <a:prstGeom prst="rect">
            <a:avLst/>
          </a:prstGeom>
          <a:solidFill>
            <a:schemeClr val="accent2">
              <a:lumMod val="20000"/>
              <a:lumOff val="80000"/>
            </a:schemeClr>
          </a:solidFill>
          <a:ln>
            <a:solidFill>
              <a:srgbClr val="00B050"/>
            </a:solidFill>
          </a:ln>
        </p:spPr>
        <p:txBody>
          <a:bodyPr wrap="square">
            <a:spAutoFit/>
          </a:bodyPr>
          <a:lstStyle/>
          <a:p>
            <a:pPr algn="l">
              <a:tabLst>
                <a:tab pos="1028700" algn="l"/>
              </a:tabLst>
            </a:pPr>
            <a:r>
              <a:rPr lang="en-US" sz="2800" b="1" dirty="0">
                <a:solidFill>
                  <a:schemeClr val="accent6">
                    <a:lumMod val="50000"/>
                  </a:schemeClr>
                </a:solidFill>
                <a:effectLst/>
                <a:latin typeface="Times New Roman" panose="02020603050405020304" pitchFamily="18" charset="0"/>
                <a:cs typeface="Times New Roman" panose="02020603050405020304" pitchFamily="18" charset="0"/>
              </a:rPr>
              <a:t>TIẾT 47  </a:t>
            </a:r>
            <a:r>
              <a:rPr lang="en-US" sz="2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2800" b="1" dirty="0">
                <a:solidFill>
                  <a:schemeClr val="accent6">
                    <a:lumMod val="50000"/>
                  </a:schemeClr>
                </a:solidFill>
                <a:latin typeface="Times New Roman" panose="02020603050405020304" pitchFamily="18" charset="0"/>
                <a:cs typeface="Times New Roman" panose="02020603050405020304" pitchFamily="18" charset="0"/>
                <a:sym typeface="+mn-ea"/>
              </a:rPr>
              <a:t>THỰC HÀNH TIẾNG VIỆT</a:t>
            </a:r>
            <a:endParaRPr lang="it-IT" sz="2800" b="1" dirty="0">
              <a:solidFill>
                <a:schemeClr val="accent6">
                  <a:lumMod val="50000"/>
                </a:schemeClr>
              </a:solidFill>
              <a:latin typeface="Times New Roman" panose="02020603050405020304" pitchFamily="18" charset="0"/>
              <a:cs typeface="Times New Roman" panose="02020603050405020304" pitchFamily="18" charset="0"/>
            </a:endParaRPr>
          </a:p>
          <a:p>
            <a:pPr algn="ctr">
              <a:tabLst>
                <a:tab pos="1028700" algn="l"/>
              </a:tabLst>
            </a:pPr>
            <a:r>
              <a:rPr lang="en-US" sz="2800" b="1" dirty="0">
                <a:solidFill>
                  <a:srgbClr val="FF0000"/>
                </a:solidFill>
                <a:effectLst/>
                <a:latin typeface="Times New Roman" panose="02020603050405020304" pitchFamily="18" charset="0"/>
                <a:cs typeface="Times New Roman" panose="02020603050405020304" pitchFamily="18" charset="0"/>
              </a:rPr>
              <a:t>NGỮ CẢNH VÀ NGHĨA CỦA TỪ NGỮ TRONG NGỮ CẢNH, </a:t>
            </a:r>
          </a:p>
          <a:p>
            <a:pPr algn="ctr"/>
            <a:r>
              <a:rPr lang="en-US" sz="2800" b="1" dirty="0">
                <a:solidFill>
                  <a:srgbClr val="FF0000"/>
                </a:solidFill>
                <a:effectLst/>
                <a:latin typeface="Times New Roman" panose="02020603050405020304" pitchFamily="18" charset="0"/>
                <a:cs typeface="Times New Roman" panose="02020603050405020304" pitchFamily="18" charset="0"/>
              </a:rPr>
              <a:t>BIỆN PHÁP TU TỪ</a:t>
            </a:r>
          </a:p>
        </p:txBody>
      </p:sp>
      <p:cxnSp>
        <p:nvCxnSpPr>
          <p:cNvPr id="4" name="Straight Connector 3"/>
          <p:cNvCxnSpPr/>
          <p:nvPr/>
        </p:nvCxnSpPr>
        <p:spPr>
          <a:xfrm>
            <a:off x="916940" y="3863975"/>
            <a:ext cx="1253490" cy="1333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Straight Connector 4"/>
          <p:cNvCxnSpPr/>
          <p:nvPr/>
        </p:nvCxnSpPr>
        <p:spPr>
          <a:xfrm flipV="1">
            <a:off x="3006090" y="3851910"/>
            <a:ext cx="1135380" cy="1333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ox(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18*261"/>
  <p:tag name="TABLE_ENDDRAG_RECT" val="35*240*918*261"/>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918*261"/>
  <p:tag name="TABLE_ENDDRAG_RECT" val="35*240*918*261"/>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918*261"/>
  <p:tag name="TABLE_ENDDRAG_RECT" val="35*240*918*261"/>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917*288"/>
  <p:tag name="TABLE_ENDDRAG_RECT" val="18*128*917*288"/>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946*520"/>
  <p:tag name="TABLE_ENDDRAG_RECT" val="5*1*946*520"/>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935*513"/>
  <p:tag name="TABLE_ENDDRAG_RECT" val="16*7*935*51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548.9762410997613,&quot;left&quot;:458.7280412506569,&quot;top&quot;:16.327637795275592,&quot;width&quot;:493.4719587493431}"/>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548.9762410997613,&quot;left&quot;:458.7280412506569,&quot;top&quot;:16.327637795275592,&quot;width&quot;:493.4719587493431}"/>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548.9762410997613,&quot;left&quot;:458.7280412506569,&quot;top&quot;:16.327637795275592,&quot;width&quot;:493.471958749343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3086</Words>
  <Application>Microsoft Office PowerPoint</Application>
  <PresentationFormat>Widescreen</PresentationFormat>
  <Paragraphs>565</Paragraphs>
  <Slides>41</Slides>
  <Notes>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 0968131115</dc:creator>
  <cp:lastModifiedBy>Administrator</cp:lastModifiedBy>
  <cp:revision>454</cp:revision>
  <cp:lastPrinted>2023-11-17T23:07:00Z</cp:lastPrinted>
  <dcterms:created xsi:type="dcterms:W3CDTF">2023-02-12T07:40:00Z</dcterms:created>
  <dcterms:modified xsi:type="dcterms:W3CDTF">2025-11-27T15:17:01Z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467AF7A1452D4D1591CD2C7DF76C1EE4_12</vt:lpwstr>
  </property>
  <property fmtid="{D5CDD505-2E9C-101B-9397-08002B2CF9AE}" pid="3" name="KSOProductBuildVer">
    <vt:lpwstr>1033-12.2.0.23155</vt:lpwstr>
  </property>
</Properties>
</file>