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8"/>
  </p:notesMasterIdLst>
  <p:sldIdLst>
    <p:sldId id="378" r:id="rId2"/>
    <p:sldId id="362" r:id="rId3"/>
    <p:sldId id="352" r:id="rId4"/>
    <p:sldId id="354" r:id="rId5"/>
    <p:sldId id="355" r:id="rId6"/>
    <p:sldId id="356" r:id="rId7"/>
    <p:sldId id="353" r:id="rId8"/>
    <p:sldId id="357" r:id="rId9"/>
    <p:sldId id="389" r:id="rId10"/>
    <p:sldId id="374" r:id="rId11"/>
    <p:sldId id="360" r:id="rId12"/>
    <p:sldId id="361" r:id="rId13"/>
    <p:sldId id="390" r:id="rId14"/>
    <p:sldId id="366" r:id="rId15"/>
    <p:sldId id="380" r:id="rId16"/>
    <p:sldId id="382" r:id="rId17"/>
    <p:sldId id="384" r:id="rId18"/>
    <p:sldId id="369" r:id="rId19"/>
    <p:sldId id="386" r:id="rId20"/>
    <p:sldId id="370" r:id="rId21"/>
    <p:sldId id="371" r:id="rId22"/>
    <p:sldId id="388" r:id="rId23"/>
    <p:sldId id="376" r:id="rId24"/>
    <p:sldId id="372" r:id="rId25"/>
    <p:sldId id="39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F1F6"/>
    <a:srgbClr val="F16649"/>
    <a:srgbClr val="0070C0"/>
    <a:srgbClr val="E8F6F8"/>
    <a:srgbClr val="C0E6EA"/>
    <a:srgbClr val="62C8CE"/>
    <a:srgbClr val="05A0B8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20"/>
  </p:normalViewPr>
  <p:slideViewPr>
    <p:cSldViewPr snapToGrid="0" showGuides="1">
      <p:cViewPr varScale="1">
        <p:scale>
          <a:sx n="108" d="100"/>
          <a:sy n="108" d="100"/>
        </p:scale>
        <p:origin x="8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2F915DB-6BC0-CDFF-9AAE-2FFE015D1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DED5021-D91F-A888-FA7C-DD1FE7953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B0056940-903E-65F8-F454-E06EB02C9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DBC06-7499-4090-A0F3-761C32C057D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3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95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45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6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6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14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965500" y="3198497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title" idx="2"/>
          </p:nvPr>
        </p:nvSpPr>
        <p:spPr>
          <a:xfrm>
            <a:off x="965500" y="2581537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3"/>
          </p:nvPr>
        </p:nvSpPr>
        <p:spPr>
          <a:xfrm>
            <a:off x="4551999" y="3198497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idx="4"/>
          </p:nvPr>
        </p:nvSpPr>
        <p:spPr>
          <a:xfrm>
            <a:off x="4552000" y="2581537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5"/>
          </p:nvPr>
        </p:nvSpPr>
        <p:spPr>
          <a:xfrm>
            <a:off x="8138496" y="3198497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6"/>
          </p:nvPr>
        </p:nvSpPr>
        <p:spPr>
          <a:xfrm>
            <a:off x="8138499" y="2581537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7"/>
          </p:nvPr>
        </p:nvSpPr>
        <p:spPr>
          <a:xfrm>
            <a:off x="965500" y="5271703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8"/>
          </p:nvPr>
        </p:nvSpPr>
        <p:spPr>
          <a:xfrm>
            <a:off x="965500" y="4663388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9"/>
          </p:nvPr>
        </p:nvSpPr>
        <p:spPr>
          <a:xfrm>
            <a:off x="4551999" y="5271703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title" idx="13"/>
          </p:nvPr>
        </p:nvSpPr>
        <p:spPr>
          <a:xfrm>
            <a:off x="4552000" y="4663388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14"/>
          </p:nvPr>
        </p:nvSpPr>
        <p:spPr>
          <a:xfrm>
            <a:off x="8138496" y="5271703"/>
            <a:ext cx="30880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15"/>
          </p:nvPr>
        </p:nvSpPr>
        <p:spPr>
          <a:xfrm>
            <a:off x="8138499" y="4663388"/>
            <a:ext cx="30880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98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24CE553-E89B-B30F-29FE-4E36C3B29202}"/>
              </a:ext>
            </a:extLst>
          </p:cNvPr>
          <p:cNvSpPr/>
          <p:nvPr userDrawn="1"/>
        </p:nvSpPr>
        <p:spPr>
          <a:xfrm rot="5400000">
            <a:off x="3096422" y="-2213767"/>
            <a:ext cx="6511925" cy="11285537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D2022F-E9AB-1E36-2BA0-1512F1916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0039" y="3963991"/>
            <a:ext cx="1250951" cy="2757487"/>
            <a:chOff x="2460386" y="3756070"/>
            <a:chExt cx="1264172" cy="27862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A67C0C-7D18-D1D2-8258-9EED8C274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812" y="3756070"/>
              <a:ext cx="1096746" cy="123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A2DEA6-8BB4-9621-D338-DEEDF3A52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1249">
              <a:off x="2460386" y="4617303"/>
              <a:ext cx="885082" cy="192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94115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7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94CB73-14B8-51DD-9A7A-375EB347F215}"/>
              </a:ext>
            </a:extLst>
          </p:cNvPr>
          <p:cNvSpPr/>
          <p:nvPr/>
        </p:nvSpPr>
        <p:spPr>
          <a:xfrm>
            <a:off x="3818335" y="4032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85484">
              <a:defRPr/>
            </a:pPr>
            <a:r>
              <a:rPr lang="en-US" sz="2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UBND HUYỆN NAM SÁCH</a:t>
            </a:r>
          </a:p>
          <a:p>
            <a:pPr algn="ctr" defTabSz="1085484">
              <a:defRPr/>
            </a:pPr>
            <a:r>
              <a:rPr lang="en-US" sz="2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THCS NAM TRUNG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CCFB7-6879-46D2-5208-F546CFFC2A23}"/>
              </a:ext>
            </a:extLst>
          </p:cNvPr>
          <p:cNvSpPr/>
          <p:nvPr/>
        </p:nvSpPr>
        <p:spPr>
          <a:xfrm>
            <a:off x="2781302" y="1655766"/>
            <a:ext cx="8351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4660">
              <a:defRPr/>
            </a:pP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2400" b="1" spc="38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</a:t>
            </a: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</a:t>
            </a:r>
            <a:r>
              <a:rPr lang="en-US" sz="2400" b="1" spc="38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DỰ GIỜ </a:t>
            </a:r>
          </a:p>
          <a:p>
            <a:pPr algn="ctr" defTabSz="1084660">
              <a:defRPr/>
            </a:pP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THI GIÁO VIÊN </a:t>
            </a:r>
            <a:r>
              <a:rPr lang="en-US" sz="2400" b="1" spc="38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GIỎI CẤP HUYỆN KHỐI </a:t>
            </a: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THCS</a:t>
            </a:r>
          </a:p>
          <a:p>
            <a:pPr algn="ctr" defTabSz="1084660">
              <a:defRPr/>
            </a:pPr>
            <a:r>
              <a:rPr lang="en-US" sz="2400" b="1" spc="38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HỌC 2024-2025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6F335-63A5-3D01-DFB4-660B29EC8608}"/>
              </a:ext>
            </a:extLst>
          </p:cNvPr>
          <p:cNvSpPr/>
          <p:nvPr/>
        </p:nvSpPr>
        <p:spPr>
          <a:xfrm>
            <a:off x="3231472" y="4926718"/>
            <a:ext cx="579044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defTabSz="1084660"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GB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GB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GB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F23CE-1BFE-63CD-B61B-6CA58599E4AE}"/>
              </a:ext>
            </a:extLst>
          </p:cNvPr>
          <p:cNvSpPr/>
          <p:nvPr/>
        </p:nvSpPr>
        <p:spPr>
          <a:xfrm>
            <a:off x="4012708" y="3366371"/>
            <a:ext cx="481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defTabSz="1084660"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TIẾNG ANH, LỚP 6C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9" name="Picture 7">
            <a:extLst>
              <a:ext uri="{FF2B5EF4-FFF2-40B4-BE49-F238E27FC236}">
                <a16:creationId xmlns:a16="http://schemas.microsoft.com/office/drawing/2014/main" id="{E5A90A37-138C-D6A8-812F-09AFB59D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102" y="4613277"/>
            <a:ext cx="139898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0" name="Picture 8">
            <a:extLst>
              <a:ext uri="{FF2B5EF4-FFF2-40B4-BE49-F238E27FC236}">
                <a16:creationId xmlns:a16="http://schemas.microsoft.com/office/drawing/2014/main" id="{CA01D808-1484-1B3C-D582-6F9A1002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860" y="5019676"/>
            <a:ext cx="1125140" cy="15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1" name="Picture 9">
            <a:extLst>
              <a:ext uri="{FF2B5EF4-FFF2-40B4-BE49-F238E27FC236}">
                <a16:creationId xmlns:a16="http://schemas.microsoft.com/office/drawing/2014/main" id="{9A2A7162-F0E5-C6ED-2A37-80E4FB34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2465" y="5140325"/>
            <a:ext cx="1038225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2" name="Picture 149">
            <a:extLst>
              <a:ext uri="{FF2B5EF4-FFF2-40B4-BE49-F238E27FC236}">
                <a16:creationId xmlns:a16="http://schemas.microsoft.com/office/drawing/2014/main" id="{A27F613E-F377-ADE8-D54F-346E52FA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7" y="5680077"/>
            <a:ext cx="485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BD2782-DF90-65B2-963B-92E9A33687FD}"/>
              </a:ext>
            </a:extLst>
          </p:cNvPr>
          <p:cNvCxnSpPr/>
          <p:nvPr/>
        </p:nvCxnSpPr>
        <p:spPr>
          <a:xfrm>
            <a:off x="5097816" y="1081915"/>
            <a:ext cx="2171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23" y="1105778"/>
            <a:ext cx="347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769" y="372852"/>
            <a:ext cx="111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493" y="8873"/>
            <a:ext cx="418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October 31</a:t>
            </a:r>
            <a:r>
              <a:rPr lang="en-US" sz="24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-183967" y="1268571"/>
            <a:ext cx="47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FD23BD-B3AA-C0B9-3C73-DF965D9B3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58" y="969083"/>
            <a:ext cx="5856414" cy="54737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8F0C7-CA7D-D066-0A98-9E58635BD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5814584" y="5568758"/>
            <a:ext cx="1742394" cy="17517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4D5991-0946-EC1A-B067-FE32454FF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50" y="5001364"/>
            <a:ext cx="1947173" cy="17556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281806-1152-C1D0-CE96-1F96732A9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15" y="2796170"/>
            <a:ext cx="2060728" cy="17556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E6CBA3A-3A8B-2A75-ACEA-CDBDEC9EB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1" y="4588183"/>
            <a:ext cx="2417999" cy="17556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9419DF-FC74-73CA-2584-A3D83BD99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93" y="2796170"/>
            <a:ext cx="2418503" cy="1755648"/>
          </a:xfrm>
          <a:prstGeom prst="rect">
            <a:avLst/>
          </a:prstGeom>
        </p:spPr>
      </p:pic>
      <p:sp>
        <p:nvSpPr>
          <p:cNvPr id="53" name="Rounded Rectangle 16">
            <a:extLst>
              <a:ext uri="{FF2B5EF4-FFF2-40B4-BE49-F238E27FC236}">
                <a16:creationId xmlns:a16="http://schemas.microsoft.com/office/drawing/2014/main" id="{85524509-6337-6F2C-DDB4-0FF47D0239B9}"/>
              </a:ext>
            </a:extLst>
          </p:cNvPr>
          <p:cNvSpPr/>
          <p:nvPr/>
        </p:nvSpPr>
        <p:spPr>
          <a:xfrm>
            <a:off x="7719932" y="494317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A6FADC-CD4B-F448-36DB-4948621294ED}"/>
              </a:ext>
            </a:extLst>
          </p:cNvPr>
          <p:cNvSpPr txBox="1"/>
          <p:nvPr/>
        </p:nvSpPr>
        <p:spPr>
          <a:xfrm>
            <a:off x="8178253" y="628649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5C4CE-3447-589A-B787-B6457E00CC92}"/>
              </a:ext>
            </a:extLst>
          </p:cNvPr>
          <p:cNvSpPr txBox="1"/>
          <p:nvPr/>
        </p:nvSpPr>
        <p:spPr>
          <a:xfrm>
            <a:off x="8040386" y="102572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4A0933-6B2C-C321-3FEB-F4C91CE2834B}"/>
              </a:ext>
            </a:extLst>
          </p:cNvPr>
          <p:cNvSpPr txBox="1"/>
          <p:nvPr/>
        </p:nvSpPr>
        <p:spPr>
          <a:xfrm>
            <a:off x="8652191" y="1449067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B2CE35-C19A-57AE-BA86-D1E84D387418}"/>
              </a:ext>
            </a:extLst>
          </p:cNvPr>
          <p:cNvSpPr txBox="1"/>
          <p:nvPr/>
        </p:nvSpPr>
        <p:spPr>
          <a:xfrm>
            <a:off x="9361797" y="62864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0AA4B2-F519-C763-E932-B77E84AFA77B}"/>
              </a:ext>
            </a:extLst>
          </p:cNvPr>
          <p:cNvSpPr txBox="1"/>
          <p:nvPr/>
        </p:nvSpPr>
        <p:spPr>
          <a:xfrm>
            <a:off x="9344202" y="1009903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0E77CA-EC88-17A7-61AD-000F9C4B91D5}"/>
              </a:ext>
            </a:extLst>
          </p:cNvPr>
          <p:cNvSpPr txBox="1"/>
          <p:nvPr/>
        </p:nvSpPr>
        <p:spPr>
          <a:xfrm>
            <a:off x="6141836" y="6099305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D360AE-9995-2236-0D99-6873E3275D0D}"/>
              </a:ext>
            </a:extLst>
          </p:cNvPr>
          <p:cNvSpPr txBox="1"/>
          <p:nvPr/>
        </p:nvSpPr>
        <p:spPr>
          <a:xfrm>
            <a:off x="6495622" y="610634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7E7095-B8C9-0F8C-D860-D2AF00385D24}"/>
              </a:ext>
            </a:extLst>
          </p:cNvPr>
          <p:cNvSpPr txBox="1"/>
          <p:nvPr/>
        </p:nvSpPr>
        <p:spPr>
          <a:xfrm>
            <a:off x="2013928" y="519881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D793A04-1FB0-A4BD-0E26-C67CFDC6DF16}"/>
              </a:ext>
            </a:extLst>
          </p:cNvPr>
          <p:cNvCxnSpPr/>
          <p:nvPr/>
        </p:nvCxnSpPr>
        <p:spPr>
          <a:xfrm>
            <a:off x="2420782" y="55801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A3B5864-5D58-D4B6-2563-C77A126E9E82}"/>
              </a:ext>
            </a:extLst>
          </p:cNvPr>
          <p:cNvSpPr txBox="1"/>
          <p:nvPr/>
        </p:nvSpPr>
        <p:spPr>
          <a:xfrm>
            <a:off x="1931947" y="344316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9635B9-A3B1-F64A-135D-3F9950CEC4F1}"/>
              </a:ext>
            </a:extLst>
          </p:cNvPr>
          <p:cNvCxnSpPr/>
          <p:nvPr/>
        </p:nvCxnSpPr>
        <p:spPr>
          <a:xfrm>
            <a:off x="2338801" y="3795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0FEE5C0-6B05-D921-C058-F3910615B5CB}"/>
              </a:ext>
            </a:extLst>
          </p:cNvPr>
          <p:cNvSpPr txBox="1"/>
          <p:nvPr/>
        </p:nvSpPr>
        <p:spPr>
          <a:xfrm>
            <a:off x="8320325" y="3353681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0674CA-1B23-E679-1CDC-F89D6B634EA2}"/>
              </a:ext>
            </a:extLst>
          </p:cNvPr>
          <p:cNvCxnSpPr/>
          <p:nvPr/>
        </p:nvCxnSpPr>
        <p:spPr>
          <a:xfrm>
            <a:off x="8727179" y="37142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6D7FD2-A504-5BDC-41CD-80561B0F895D}"/>
              </a:ext>
            </a:extLst>
          </p:cNvPr>
          <p:cNvSpPr txBox="1"/>
          <p:nvPr/>
        </p:nvSpPr>
        <p:spPr>
          <a:xfrm>
            <a:off x="8151500" y="548119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CF187C-52E1-57E2-AACA-EF245F2DAA9C}"/>
              </a:ext>
            </a:extLst>
          </p:cNvPr>
          <p:cNvCxnSpPr/>
          <p:nvPr/>
        </p:nvCxnSpPr>
        <p:spPr>
          <a:xfrm>
            <a:off x="8558354" y="5831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D1ED377-E007-53C7-241A-61D665AC2377}"/>
              </a:ext>
            </a:extLst>
          </p:cNvPr>
          <p:cNvSpPr txBox="1"/>
          <p:nvPr/>
        </p:nvSpPr>
        <p:spPr>
          <a:xfrm>
            <a:off x="8178253" y="623006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49A9AF-B76D-6250-A58D-056FF18CE2A1}"/>
              </a:ext>
            </a:extLst>
          </p:cNvPr>
          <p:cNvSpPr txBox="1"/>
          <p:nvPr/>
        </p:nvSpPr>
        <p:spPr>
          <a:xfrm>
            <a:off x="8040386" y="10200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6C7B95-2A13-9B11-21E0-49BB0E33FFFA}"/>
              </a:ext>
            </a:extLst>
          </p:cNvPr>
          <p:cNvSpPr txBox="1"/>
          <p:nvPr/>
        </p:nvSpPr>
        <p:spPr>
          <a:xfrm>
            <a:off x="8652191" y="1443424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5DFE2-8252-1FD2-775E-2781C8DE7067}"/>
              </a:ext>
            </a:extLst>
          </p:cNvPr>
          <p:cNvSpPr txBox="1"/>
          <p:nvPr/>
        </p:nvSpPr>
        <p:spPr>
          <a:xfrm>
            <a:off x="9361797" y="62300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CB01B8-4AF6-64A6-A0FC-B2503ED1274D}"/>
              </a:ext>
            </a:extLst>
          </p:cNvPr>
          <p:cNvSpPr txBox="1"/>
          <p:nvPr/>
        </p:nvSpPr>
        <p:spPr>
          <a:xfrm>
            <a:off x="9344202" y="1004260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BE213E-5E69-0C89-03F8-550DCC64DEC5}"/>
              </a:ext>
            </a:extLst>
          </p:cNvPr>
          <p:cNvSpPr txBox="1"/>
          <p:nvPr/>
        </p:nvSpPr>
        <p:spPr>
          <a:xfrm>
            <a:off x="8641356" y="3351592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6DE549-A558-2FFA-53C6-956682B061D6}"/>
              </a:ext>
            </a:extLst>
          </p:cNvPr>
          <p:cNvSpPr txBox="1"/>
          <p:nvPr/>
        </p:nvSpPr>
        <p:spPr>
          <a:xfrm>
            <a:off x="8476187" y="5481193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8DD6CF-9B71-C8A9-51C9-BB59F8549ECD}"/>
              </a:ext>
            </a:extLst>
          </p:cNvPr>
          <p:cNvSpPr txBox="1"/>
          <p:nvPr/>
        </p:nvSpPr>
        <p:spPr>
          <a:xfrm>
            <a:off x="2289880" y="5187712"/>
            <a:ext cx="181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8545E6-7729-DD07-D3D8-275BA6C9F147}"/>
              </a:ext>
            </a:extLst>
          </p:cNvPr>
          <p:cNvSpPr txBox="1"/>
          <p:nvPr/>
        </p:nvSpPr>
        <p:spPr>
          <a:xfrm>
            <a:off x="2206249" y="3432064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bedroom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87271A-6EA7-0354-0D1F-9B256627D653}"/>
              </a:ext>
            </a:extLst>
          </p:cNvPr>
          <p:cNvCxnSpPr/>
          <p:nvPr/>
        </p:nvCxnSpPr>
        <p:spPr>
          <a:xfrm>
            <a:off x="6495622" y="648021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945" y="644141"/>
            <a:ext cx="347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718" y="-35517"/>
            <a:ext cx="1082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14297 0.8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57994 0.60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53307 0.29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0.00092 L -0.06107 0.399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648 L 0.03516 0.65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0" grpId="0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70664" y="1572475"/>
            <a:ext cx="8069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Cách chơi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học 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liên quan đến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các chủ đề đã 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6131" y="2621170"/>
            <a:ext cx="1856978" cy="1856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353" y="987700"/>
            <a:ext cx="40511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RACE GAME</a:t>
            </a:r>
            <a:endParaRPr lang="en-US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310718" y="1823475"/>
            <a:ext cx="220166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teams</a:t>
            </a:r>
          </a:p>
        </p:txBody>
      </p:sp>
      <p:pic>
        <p:nvPicPr>
          <p:cNvPr id="10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9E463613-0172-9E58-8B08-A01FECA5B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6774" t="24305" r="27562" b="25956"/>
          <a:stretch/>
        </p:blipFill>
        <p:spPr>
          <a:xfrm>
            <a:off x="10222564" y="590049"/>
            <a:ext cx="1969436" cy="1205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708" y="23363"/>
            <a:ext cx="1080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582" y="1407609"/>
            <a:ext cx="117513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have a new _______, but I don’t wear it every day.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uniform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B. pencil case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notebook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can borrow books from the school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A. yard                            B. garden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C. library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689" y="3518623"/>
            <a:ext cx="11416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Nick is very ______________. He makes everyone laugh!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A.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B.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funny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C.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He is a _____ person. He cares about everybody.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A.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C.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clever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63" y="5738829"/>
            <a:ext cx="11023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grandpa’s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in a tall building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stilt house                     B.    town house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apartment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1039454" y="1968297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8020249" y="3057930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5264784" y="4244657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956513" y="5352315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7939672" y="6412221"/>
            <a:ext cx="349008" cy="413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664" y="-17761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3" y="506030"/>
            <a:ext cx="4003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924" y="923297"/>
            <a:ext cx="80601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EX1: Choose </a:t>
            </a:r>
            <a:r>
              <a:rPr lang="en-US" sz="28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correct </a:t>
            </a:r>
            <a:r>
              <a:rPr lang="en-US" sz="28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28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9E463613-0172-9E58-8B08-A01FECA5B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74" t="24305" r="27562" b="25956"/>
          <a:stretch/>
        </p:blipFill>
        <p:spPr>
          <a:xfrm>
            <a:off x="10194454" y="604520"/>
            <a:ext cx="1969436" cy="10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09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6" grpId="0"/>
      <p:bldP spid="7" grpId="0"/>
      <p:bldP spid="24" grpId="0" animBg="1"/>
      <p:bldP spid="25" grpId="0" animBg="1"/>
      <p:bldP spid="26" grpId="0" animBg="1"/>
      <p:bldP spid="27" grpId="0" animBg="1"/>
      <p:bldP spid="28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448" y="885687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332" y="2487430"/>
            <a:ext cx="901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usually 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the bus to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722" y="3034892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takes             B. is taking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557" y="1367477"/>
            <a:ext cx="5308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Present simple tense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1928961" y="3150528"/>
            <a:ext cx="414743" cy="391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4838" y="2461956"/>
            <a:ext cx="134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68" y="71019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  <p:bldP spid="9" grpId="0"/>
      <p:bldP spid="11" grpId="0" animBg="1"/>
      <p:bldP spid="11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66463" y="977565"/>
            <a:ext cx="55319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2EA6C1-2ED5-9573-D514-D4F047BE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27135"/>
              </p:ext>
            </p:extLst>
          </p:nvPr>
        </p:nvGraphicFramePr>
        <p:xfrm>
          <a:off x="639193" y="1499270"/>
          <a:ext cx="11310152" cy="4258109"/>
        </p:xfrm>
        <a:graphic>
          <a:graphicData uri="http://schemas.openxmlformats.org/drawingml/2006/table">
            <a:tbl>
              <a:tblPr/>
              <a:tblGrid>
                <a:gridCol w="3608477">
                  <a:extLst>
                    <a:ext uri="{9D8B030D-6E8A-4147-A177-3AD203B41FA5}">
                      <a16:colId xmlns:a16="http://schemas.microsoft.com/office/drawing/2014/main" val="1640272138"/>
                    </a:ext>
                  </a:extLst>
                </a:gridCol>
                <a:gridCol w="7701675">
                  <a:extLst>
                    <a:ext uri="{9D8B030D-6E8A-4147-A177-3AD203B41FA5}">
                      <a16:colId xmlns:a16="http://schemas.microsoft.com/office/drawing/2014/main" val="1055825836"/>
                    </a:ext>
                  </a:extLst>
                </a:gridCol>
              </a:tblGrid>
              <a:tr h="55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+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(s/</a:t>
                      </a:r>
                      <a:r>
                        <a:rPr lang="en-US" sz="2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…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35827"/>
                  </a:ext>
                </a:extLst>
              </a:tr>
              <a:tr h="55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+ </a:t>
                      </a:r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/ doesn’t </a:t>
                      </a:r>
                      <a:r>
                        <a:rPr lang="en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37906"/>
                  </a:ext>
                </a:extLst>
              </a:tr>
              <a:tr h="55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Interrogative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/ Does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S +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19878"/>
                  </a:ext>
                </a:extLst>
              </a:tr>
              <a:tr h="55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n-US" sz="28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do /does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S +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576"/>
                  </a:ext>
                </a:extLst>
              </a:tr>
              <a:tr h="20281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US" sz="2800" b="0" i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2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don’t </a:t>
                      </a:r>
                      <a:r>
                        <a:rPr lang="en-US" sz="2800" b="0" i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with: I, you, we, they and </a:t>
                      </a:r>
                      <a:r>
                        <a:rPr lang="en-US" sz="2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</a:t>
                      </a:r>
                      <a:r>
                        <a:rPr lang="en-US" sz="2800" b="0" i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 forms.</a:t>
                      </a:r>
                      <a:endParaRPr lang="en-US" sz="2800" i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*Use does / </a:t>
                      </a:r>
                      <a:r>
                        <a:rPr lang="en-US" sz="2800" b="0" i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doesn’t with: she, he, it and </a:t>
                      </a:r>
                      <a:r>
                        <a:rPr lang="en-US" sz="2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r>
                        <a:rPr lang="en-US" sz="2800" b="0" i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 forms.</a:t>
                      </a:r>
                      <a:endParaRPr lang="en-US" sz="2800" i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46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6444" y="-53273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9" y="503944"/>
            <a:ext cx="296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80" y="761401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318AE-85EA-F2FF-1064-E0C14CF3792A}"/>
              </a:ext>
            </a:extLst>
          </p:cNvPr>
          <p:cNvSpPr txBox="1"/>
          <p:nvPr/>
        </p:nvSpPr>
        <p:spPr>
          <a:xfrm>
            <a:off x="1975894" y="3628648"/>
            <a:ext cx="5268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51E35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is walking </a:t>
            </a:r>
            <a:r>
              <a:rPr lang="en-US" sz="3200" dirty="0">
                <a:solidFill>
                  <a:srgbClr val="151E35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to school now.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557" y="1367477"/>
            <a:ext cx="5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Present simple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703" y="1976630"/>
            <a:ext cx="88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Present continuous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68" y="71019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04374"/>
              </p:ext>
            </p:extLst>
          </p:nvPr>
        </p:nvGraphicFramePr>
        <p:xfrm>
          <a:off x="487067" y="1579106"/>
          <a:ext cx="11382378" cy="390144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4857290">
                  <a:extLst>
                    <a:ext uri="{9D8B030D-6E8A-4147-A177-3AD203B41FA5}">
                      <a16:colId xmlns:a16="http://schemas.microsoft.com/office/drawing/2014/main" val="2482376170"/>
                    </a:ext>
                  </a:extLst>
                </a:gridCol>
                <a:gridCol w="6525088">
                  <a:extLst>
                    <a:ext uri="{9D8B030D-6E8A-4147-A177-3AD203B41FA5}">
                      <a16:colId xmlns:a16="http://schemas.microsoft.com/office/drawing/2014/main" val="2801432816"/>
                    </a:ext>
                  </a:extLst>
                </a:gridCol>
              </a:tblGrid>
              <a:tr h="9707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+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am/ is/ are +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67756"/>
                  </a:ext>
                </a:extLst>
              </a:tr>
              <a:tr h="75889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+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not/ isn’t/ aren’t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V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053719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Interrogative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76" marR="33445" marT="33445" marB="33445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Am/ Is/ Are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 + V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</a:t>
                      </a:r>
                      <a:endParaRPr lang="en-US" sz="3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97200"/>
                  </a:ext>
                </a:extLst>
              </a:tr>
              <a:tr h="592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questions</a:t>
                      </a:r>
                      <a:endParaRPr lang="en-US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am/ is/ are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S + V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</a:t>
                      </a:r>
                      <a:endParaRPr lang="en-US" sz="3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664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6444" y="17751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9" y="574966"/>
            <a:ext cx="3867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844" y="1048589"/>
            <a:ext cx="621557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(Present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tense)</a:t>
            </a:r>
            <a:endParaRPr lang="en-US" sz="30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582" y="1407609"/>
            <a:ext cx="11751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the English lessons.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A. I am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B. I usually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              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She is a good student. She ______________ does her homework on time.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A. never                            B. rarely                          C. usually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4689" y="3518623"/>
            <a:ext cx="11416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It’s cold. The students ______________ warm clothes.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A. wear                          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B. wears                           C. are wearing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Phuong is very good at English and history, but she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much. 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A. doesn’t like                 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not like                       C. don’t like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63" y="5738829"/>
            <a:ext cx="11023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Look! The girls are ______________ rope in the playground.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A. dancing                      B. playing                         C. skipping</a:t>
            </a:r>
            <a:endParaRPr lang="en-US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1021698" y="2154735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8020249" y="3226612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8114517" y="4244153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956513" y="5352315"/>
            <a:ext cx="349008" cy="34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883F40-18FA-7E35-4C2D-BFD1A50D9767}"/>
              </a:ext>
            </a:extLst>
          </p:cNvPr>
          <p:cNvSpPr/>
          <p:nvPr/>
        </p:nvSpPr>
        <p:spPr>
          <a:xfrm>
            <a:off x="7939672" y="6412221"/>
            <a:ext cx="349008" cy="413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444" y="-17761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80" y="477871"/>
            <a:ext cx="4018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108" y="923297"/>
            <a:ext cx="806010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EX2: Choose </a:t>
            </a:r>
            <a:r>
              <a:rPr lang="en-US" sz="3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correct </a:t>
            </a:r>
            <a:r>
              <a:rPr lang="en-US" sz="3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30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9E463613-0172-9E58-8B08-A01FECA5B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74" t="24305" r="27562" b="25956"/>
          <a:stretch/>
        </p:blipFill>
        <p:spPr>
          <a:xfrm>
            <a:off x="10194454" y="604520"/>
            <a:ext cx="1969436" cy="10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09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6" grpId="0"/>
      <p:bldP spid="7" grpId="0"/>
      <p:bldP spid="24" grpId="0" animBg="1"/>
      <p:bldP spid="25" grpId="0" animBg="1"/>
      <p:bldP spid="26" grpId="0" animBg="1"/>
      <p:bldP spid="27" grpId="0" animBg="1"/>
      <p:bldP spid="28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49" y="832419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89" y="1394111"/>
            <a:ext cx="5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Present simple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045" y="1976630"/>
            <a:ext cx="88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Present continuous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68" y="71019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2188" y="2561957"/>
            <a:ext cx="972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Prepositions of place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036162" y="1771872"/>
            <a:ext cx="88776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Cách chơi: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vào “ghế nóng”, quay mặt xuống lớp học, lưng đối diện với bảng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bạn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“ghế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nóng”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hời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gian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5960" y="1598806"/>
            <a:ext cx="2041038" cy="21209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09267"/>
            <a:ext cx="5149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SEAT GAME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66611" y="21997"/>
            <a:ext cx="41326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679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07" name="Group 43"/>
          <p:cNvGrpSpPr>
            <a:grpSpLocks/>
          </p:cNvGrpSpPr>
          <p:nvPr/>
        </p:nvGrpSpPr>
        <p:grpSpPr bwMode="auto">
          <a:xfrm>
            <a:off x="1905000" y="783432"/>
            <a:ext cx="2057400" cy="928688"/>
            <a:chOff x="3504" y="951"/>
            <a:chExt cx="1296" cy="585"/>
          </a:xfrm>
        </p:grpSpPr>
        <p:sp>
          <p:nvSpPr>
            <p:cNvPr id="14366" name="Oval 8"/>
            <p:cNvSpPr>
              <a:spLocks noChangeArrowheads="1"/>
            </p:cNvSpPr>
            <p:nvPr/>
          </p:nvSpPr>
          <p:spPr bwMode="auto">
            <a:xfrm>
              <a:off x="3504" y="951"/>
              <a:ext cx="1296" cy="585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3618" y="1053"/>
              <a:ext cx="10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4648200" y="859632"/>
            <a:ext cx="2133600" cy="776288"/>
            <a:chOff x="0" y="2247"/>
            <a:chExt cx="1344" cy="489"/>
          </a:xfrm>
        </p:grpSpPr>
        <p:sp>
          <p:nvSpPr>
            <p:cNvPr id="14364" name="Oval 10"/>
            <p:cNvSpPr>
              <a:spLocks noChangeArrowheads="1"/>
            </p:cNvSpPr>
            <p:nvPr/>
          </p:nvSpPr>
          <p:spPr bwMode="auto">
            <a:xfrm>
              <a:off x="0" y="2247"/>
              <a:ext cx="1344" cy="48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5" name="Text Box 11"/>
            <p:cNvSpPr txBox="1">
              <a:spLocks noChangeArrowheads="1"/>
            </p:cNvSpPr>
            <p:nvPr/>
          </p:nvSpPr>
          <p:spPr bwMode="auto">
            <a:xfrm>
              <a:off x="0" y="2304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</p:txBody>
        </p:sp>
      </p:grpSp>
      <p:grpSp>
        <p:nvGrpSpPr>
          <p:cNvPr id="36920" name="Group 56"/>
          <p:cNvGrpSpPr>
            <a:grpSpLocks/>
          </p:cNvGrpSpPr>
          <p:nvPr/>
        </p:nvGrpSpPr>
        <p:grpSpPr bwMode="auto">
          <a:xfrm>
            <a:off x="6019800" y="3962355"/>
            <a:ext cx="2057400" cy="914400"/>
            <a:chOff x="3307" y="2677"/>
            <a:chExt cx="1296" cy="576"/>
          </a:xfrm>
        </p:grpSpPr>
        <p:sp>
          <p:nvSpPr>
            <p:cNvPr id="14362" name="Oval 12"/>
            <p:cNvSpPr>
              <a:spLocks noChangeArrowheads="1"/>
            </p:cNvSpPr>
            <p:nvPr/>
          </p:nvSpPr>
          <p:spPr bwMode="auto">
            <a:xfrm>
              <a:off x="3307" y="2677"/>
              <a:ext cx="1296" cy="57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3" name="Text Box 13"/>
            <p:cNvSpPr txBox="1">
              <a:spLocks noChangeArrowheads="1"/>
            </p:cNvSpPr>
            <p:nvPr/>
          </p:nvSpPr>
          <p:spPr bwMode="auto">
            <a:xfrm>
              <a:off x="3366" y="2754"/>
              <a:ext cx="1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 ở </a:t>
              </a:r>
              <a:r>
                <a:rPr lang="en-US" altLang="en-US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09" name="Group 45"/>
          <p:cNvGrpSpPr>
            <a:grpSpLocks/>
          </p:cNvGrpSpPr>
          <p:nvPr/>
        </p:nvGrpSpPr>
        <p:grpSpPr bwMode="auto">
          <a:xfrm>
            <a:off x="6019801" y="2528935"/>
            <a:ext cx="2517618" cy="823865"/>
            <a:chOff x="1584" y="231"/>
            <a:chExt cx="1632" cy="384"/>
          </a:xfrm>
        </p:grpSpPr>
        <p:sp>
          <p:nvSpPr>
            <p:cNvPr id="14360" name="Oval 16"/>
            <p:cNvSpPr>
              <a:spLocks noChangeArrowheads="1"/>
            </p:cNvSpPr>
            <p:nvPr/>
          </p:nvSpPr>
          <p:spPr bwMode="auto">
            <a:xfrm>
              <a:off x="1584" y="231"/>
              <a:ext cx="1632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1" name="Text Box 17"/>
            <p:cNvSpPr txBox="1">
              <a:spLocks noChangeArrowheads="1"/>
            </p:cNvSpPr>
            <p:nvPr/>
          </p:nvSpPr>
          <p:spPr bwMode="auto">
            <a:xfrm>
              <a:off x="1632" y="267"/>
              <a:ext cx="149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front of</a:t>
              </a:r>
              <a:endPara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18" name="Group 54"/>
          <p:cNvGrpSpPr>
            <a:grpSpLocks/>
          </p:cNvGrpSpPr>
          <p:nvPr/>
        </p:nvGrpSpPr>
        <p:grpSpPr bwMode="auto">
          <a:xfrm>
            <a:off x="1828800" y="5200650"/>
            <a:ext cx="2133600" cy="776288"/>
            <a:chOff x="0" y="819"/>
            <a:chExt cx="1344" cy="489"/>
          </a:xfrm>
        </p:grpSpPr>
        <p:sp>
          <p:nvSpPr>
            <p:cNvPr id="14358" name="Oval 24"/>
            <p:cNvSpPr>
              <a:spLocks noChangeArrowheads="1"/>
            </p:cNvSpPr>
            <p:nvPr/>
          </p:nvSpPr>
          <p:spPr bwMode="auto">
            <a:xfrm>
              <a:off x="0" y="819"/>
              <a:ext cx="1344" cy="48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Text Box 25"/>
            <p:cNvSpPr txBox="1">
              <a:spLocks noChangeArrowheads="1"/>
            </p:cNvSpPr>
            <p:nvPr/>
          </p:nvSpPr>
          <p:spPr bwMode="auto">
            <a:xfrm>
              <a:off x="0" y="960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to</a:t>
              </a:r>
            </a:p>
          </p:txBody>
        </p:sp>
      </p:grpSp>
      <p:grpSp>
        <p:nvGrpSpPr>
          <p:cNvPr id="36921" name="Group 57"/>
          <p:cNvGrpSpPr>
            <a:grpSpLocks/>
          </p:cNvGrpSpPr>
          <p:nvPr/>
        </p:nvGrpSpPr>
        <p:grpSpPr bwMode="auto">
          <a:xfrm>
            <a:off x="2286000" y="3276600"/>
            <a:ext cx="2133600" cy="776288"/>
            <a:chOff x="3984" y="2151"/>
            <a:chExt cx="1344" cy="489"/>
          </a:xfrm>
        </p:grpSpPr>
        <p:sp>
          <p:nvSpPr>
            <p:cNvPr id="14356" name="Oval 26"/>
            <p:cNvSpPr>
              <a:spLocks noChangeArrowheads="1"/>
            </p:cNvSpPr>
            <p:nvPr/>
          </p:nvSpPr>
          <p:spPr bwMode="auto">
            <a:xfrm>
              <a:off x="3984" y="2151"/>
              <a:ext cx="1344" cy="48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7" name="Text Box 27"/>
            <p:cNvSpPr txBox="1">
              <a:spLocks noChangeArrowheads="1"/>
            </p:cNvSpPr>
            <p:nvPr/>
          </p:nvSpPr>
          <p:spPr bwMode="auto">
            <a:xfrm>
              <a:off x="3984" y="2208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</a:t>
              </a:r>
            </a:p>
          </p:txBody>
        </p:sp>
      </p:grpSp>
      <p:grpSp>
        <p:nvGrpSpPr>
          <p:cNvPr id="36908" name="Group 44"/>
          <p:cNvGrpSpPr>
            <a:grpSpLocks/>
          </p:cNvGrpSpPr>
          <p:nvPr/>
        </p:nvGrpSpPr>
        <p:grpSpPr bwMode="auto">
          <a:xfrm>
            <a:off x="2438400" y="2057401"/>
            <a:ext cx="1676400" cy="790575"/>
            <a:chOff x="2112" y="1326"/>
            <a:chExt cx="1056" cy="498"/>
          </a:xfrm>
        </p:grpSpPr>
        <p:sp>
          <p:nvSpPr>
            <p:cNvPr id="14354" name="Oval 36"/>
            <p:cNvSpPr>
              <a:spLocks noChangeArrowheads="1"/>
            </p:cNvSpPr>
            <p:nvPr/>
          </p:nvSpPr>
          <p:spPr bwMode="auto">
            <a:xfrm>
              <a:off x="2112" y="1326"/>
              <a:ext cx="1056" cy="49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5" name="Text Box 37"/>
            <p:cNvSpPr txBox="1">
              <a:spLocks noChangeArrowheads="1"/>
            </p:cNvSpPr>
            <p:nvPr/>
          </p:nvSpPr>
          <p:spPr bwMode="auto">
            <a:xfrm>
              <a:off x="2112" y="1392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11" name="Group 47"/>
          <p:cNvGrpSpPr>
            <a:grpSpLocks/>
          </p:cNvGrpSpPr>
          <p:nvPr/>
        </p:nvGrpSpPr>
        <p:grpSpPr bwMode="auto">
          <a:xfrm>
            <a:off x="5105400" y="5638801"/>
            <a:ext cx="2057400" cy="866775"/>
            <a:chOff x="1776" y="2046"/>
            <a:chExt cx="1296" cy="546"/>
          </a:xfrm>
        </p:grpSpPr>
        <p:sp>
          <p:nvSpPr>
            <p:cNvPr id="14352" name="Oval 38"/>
            <p:cNvSpPr>
              <a:spLocks noChangeArrowheads="1"/>
            </p:cNvSpPr>
            <p:nvPr/>
          </p:nvSpPr>
          <p:spPr bwMode="auto">
            <a:xfrm>
              <a:off x="1776" y="2046"/>
              <a:ext cx="1296" cy="54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3" name="Text Box 39"/>
            <p:cNvSpPr txBox="1">
              <a:spLocks noChangeArrowheads="1"/>
            </p:cNvSpPr>
            <p:nvPr/>
          </p:nvSpPr>
          <p:spPr bwMode="auto">
            <a:xfrm>
              <a:off x="1776" y="2155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7515226" y="4879064"/>
            <a:ext cx="1752600" cy="609600"/>
            <a:chOff x="4368" y="1431"/>
            <a:chExt cx="1104" cy="384"/>
          </a:xfrm>
        </p:grpSpPr>
        <p:sp>
          <p:nvSpPr>
            <p:cNvPr id="14350" name="Oval 6"/>
            <p:cNvSpPr>
              <a:spLocks noChangeArrowheads="1"/>
            </p:cNvSpPr>
            <p:nvPr/>
          </p:nvSpPr>
          <p:spPr bwMode="auto">
            <a:xfrm>
              <a:off x="4464" y="1431"/>
              <a:ext cx="1008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4368" y="1440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endPara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19" name="Group 55"/>
          <p:cNvGrpSpPr>
            <a:grpSpLocks/>
          </p:cNvGrpSpPr>
          <p:nvPr/>
        </p:nvGrpSpPr>
        <p:grpSpPr bwMode="auto">
          <a:xfrm>
            <a:off x="7772400" y="1143001"/>
            <a:ext cx="2503488" cy="866775"/>
            <a:chOff x="0" y="2190"/>
            <a:chExt cx="1577" cy="546"/>
          </a:xfrm>
        </p:grpSpPr>
        <p:sp>
          <p:nvSpPr>
            <p:cNvPr id="14348" name="Oval 50"/>
            <p:cNvSpPr>
              <a:spLocks noChangeArrowheads="1"/>
            </p:cNvSpPr>
            <p:nvPr/>
          </p:nvSpPr>
          <p:spPr bwMode="auto">
            <a:xfrm>
              <a:off x="0" y="2190"/>
              <a:ext cx="1577" cy="54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49" name="Text Box 51"/>
            <p:cNvSpPr txBox="1">
              <a:spLocks noChangeArrowheads="1"/>
            </p:cNvSpPr>
            <p:nvPr/>
          </p:nvSpPr>
          <p:spPr bwMode="auto">
            <a:xfrm>
              <a:off x="96" y="2256"/>
              <a:ext cx="14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1840" y="79895"/>
            <a:ext cx="926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the words with the meaning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47 0.02385 C 0.03477 0.03218 0.03894 0.04237 0.04206 0.05162 C 0.0487 0.0713 0.04571 0.07593 0.06081 0.08843 C 0.06237 0.09167 0.06342 0.09537 0.06537 0.09792 C 0.06732 0.10047 0.07071 0.10093 0.07253 0.10394 C 0.07409 0.10649 0.07318 0.11088 0.07474 0.11343 C 0.07774 0.11852 0.08451 0.12084 0.08868 0.12269 C 0.09089 0.1257 0.09258 0.1301 0.09558 0.13195 C 0.10144 0.13542 0.11433 0.1382 0.11433 0.13843 C 0.13777 0.15926 0.17878 0.15973 0.20495 0.16297 C 0.2793 0.17223 0.21433 0.16875 0.37474 0.17223 C 0.3961 0.17963 0.41797 0.18102 0.43985 0.18473 C 0.45612 0.1875 0.47227 0.19352 0.48868 0.197 C 0.52839 0.20533 0.56889 0.21135 0.60717 0.22778 C 0.62774 0.24607 0.61368 0.23658 0.63047 0.24329 C 0.63516 0.24514 0.64454 0.24954 0.64454 0.24977 C 0.65665 0.26042 0.66954 0.26968 0.68165 0.28056 C 0.68451 0.28287 0.6862 0.28681 0.68868 0.28982 C 0.70235 0.30556 0.71107 0.31922 0.72123 0.33959 C 0.72461 0.3463 0.72956 0.35139 0.73295 0.35811 C 0.73946 0.38519 0.72904 0.34885 0.74206 0.37338 C 0.74766 0.38403 0.75079 0.39676 0.75612 0.40741 C 0.7586 0.4176 0.76068 0.42825 0.76316 0.43843 C 0.76081 0.46343 0.7586 0.48287 0.74206 0.49746 C 0.73685 0.50834 0.73152 0.51505 0.72357 0.522 C 0.71654 0.53588 0.71498 0.53936 0.70274 0.54375 C 0.6961 0.55232 0.67683 0.57385 0.66784 0.57778 C 0.65912 0.58936 0.6556 0.58843 0.64454 0.59329 C 0.62487 0.61088 0.59779 0.6169 0.57474 0.62107 C 0.56706 0.62037 0.54402 0.62338 0.53516 0.61181 " pathEditMode="relative" rAng="0" ptsTypes="AAAAAAAAAAAAAAAAAAAAAAAAAAAAAA">
                                      <p:cBhvr>
                                        <p:cTn id="98" dur="2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28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C 0.00417 0.02315 -0.00221 -0.00439 0.00729 0.01551 C 0.01784 0.0375 -0.00169 0.0125 0.01471 0.03102 C 0.01719 0.03727 0.01849 0.04561 0.02227 0.04977 C 0.0349 0.06366 0.04687 0.07269 0.06133 0.08056 C 0.06693 0.0838 0.07266 0.08681 0.07826 0.08982 C 0.08008 0.09075 0.08372 0.09283 0.08372 0.09306 C 0.09141 0.10139 0.10846 0.1125 0.11732 0.1176 C 0.11927 0.11875 0.12109 0.11968 0.12305 0.12084 C 0.12474 0.12176 0.12852 0.12385 0.12852 0.12408 C 0.13437 0.13033 0.13932 0.13149 0.14531 0.13635 C 0.14727 0.13797 0.14896 0.14098 0.15104 0.14237 C 0.15456 0.14491 0.15833 0.14653 0.16211 0.14862 C 0.17109 0.15371 0.16458 0.15 0.17331 0.15487 C 0.17526 0.15579 0.17904 0.15787 0.17904 0.15811 C 0.20026 0.18172 0.22917 0.1801 0.25365 0.18588 C 0.27565 0.19098 0.2974 0.19838 0.31914 0.2044 C 0.33372 0.20857 0.34883 0.21551 0.3638 0.21667 C 0.38437 0.21852 0.40495 0.21875 0.42539 0.21968 C 0.44349 0.21875 0.46172 0.22037 0.47969 0.21667 C 0.48307 0.21598 0.49102 0.19607 0.49453 0.19213 C 0.49583 0.18588 0.49701 0.17963 0.49831 0.17338 C 0.49896 0.17037 0.50026 0.16412 0.50026 0.16436 C 0.49701 0.11042 0.50378 0.14561 0.49258 0.12686 C 0.49102 0.12431 0.49062 0.11991 0.48893 0.1176 C 0.48737 0.11551 0.48516 0.11575 0.4832 0.11459 C 0.47943 0.1125 0.47214 0.10834 0.47214 0.10857 C 0.46276 0.10926 0.45312 0.10764 0.44414 0.11135 C 0.4418 0.11227 0.44753 0.11644 0.44961 0.1176 C 0.45013 0.11783 0.44961 0.11551 0.44961 0.11459 " pathEditMode="relative" rAng="0" ptsTypes="AAAAAAAAAAAAAAAAAAAAAAAAAAAAAA">
                                      <p:cBhvr>
                                        <p:cTn id="102" dur="2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1779 C -0.01372 -0.04067 -0.01007 -0.03096 -0.01754 -0.04552 C -0.02101 -0.06055 -0.0217 -0.06979 -0.02917 -0.08065 C -0.05104 -0.15299 -0.06545 -0.23064 -0.09427 -0.29951 C -0.09705 -0.30598 -0.10157 -0.31107 -0.10348 -0.318 C -0.10625 -0.3284 -0.10816 -0.33672 -0.11285 -0.34596 C -0.11528 -0.35613 -0.12014 -0.36353 -0.12223 -0.3737 C -0.12396 -0.38202 -0.12674 -0.39866 -0.12674 -0.39842 C -0.12761 -0.4079 -0.12917 -0.41714 -0.12917 -0.42639 C -0.12917 -0.45112 -0.12865 -0.47608 -0.12674 -0.5008 C -0.125 -0.52392 -0.10868 -0.53986 -0.09653 -0.55327 C -0.08473 -0.56644 -0.09514 -0.56043 -0.08264 -0.56575 C -0.06441 -0.58308 -0.07275 -0.57846 -0.05938 -0.58423 C -0.04202 -0.59995 -0.06407 -0.58146 -0.04306 -0.59348 C -0.04045 -0.59487 -0.03872 -0.5981 -0.03611 -0.59972 C -0.0316 -0.60249 -0.02223 -0.60596 -0.02223 -0.60573 C -0.01979 -0.60804 -0.01771 -0.61081 -0.01511 -0.6122 C -0.00903 -0.6152 0.00347 -0.61844 0.00347 -0.61821 C 0.02326 -0.63554 0.04809 -0.63623 0.07083 -0.63993 C 0.08489 -0.63739 0.09878 -0.63462 0.11267 -0.63069 C 0.09132 -0.62098 0.07048 -0.60896 0.04757 -0.60896 C 0.046 -0.6122 0.04305 -0.61844 0.04305 -0.61821 " pathEditMode="relative" rAng="0" ptsTypes="fffffffffffffffffffffA">
                                      <p:cBhvr>
                                        <p:cTn id="106" dur="2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4746 C -0.00755 0.04908 -0.01472 0.05209 -0.02135 0.05487 C -0.02395 0.05602 -0.02982 0.05672 -0.02982 0.05672 C -0.04518 0.06366 -0.07305 0.06598 -0.09089 0.06806 C -0.10508 0.06737 -0.11928 0.0669 -0.13347 0.06621 C -0.14428 0.06551 -0.15547 0.06274 -0.16615 0.06135 C -0.17566 0.05834 -0.18685 0.05718 -0.1974 0.05579 C -0.20326 0.0551 -0.2086 0.05301 -0.21433 0.05209 C -0.22279 0.0507 -0.2181 0.05139 -0.22852 0.05024 C -0.23711 0.04653 -0.24805 0.0463 -0.25691 0.0426 C -0.27227 0.03612 -0.26081 0.03936 -0.2754 0.03612 C -0.28451 0.03403 -0.29128 0.02778 -0.30105 0.02593 C -0.30834 0.02269 -0.31485 0.01875 -0.32214 0.01575 C -0.32527 0.01436 -0.32774 0.01227 -0.33073 0.01088 C -0.33386 0.00463 -0.32943 0.01135 -0.33646 0.00625 C -0.33868 0.00463 -0.34024 0.00255 -0.34219 0.0007 C -0.34284 -0.00023 -0.34402 -0.00069 -0.34493 -0.00115 " pathEditMode="relative" rAng="0" ptsTypes="AAAAAAAAAAAAAAAAA">
                                      <p:cBhvr>
                                        <p:cTn id="110" dur="20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069 -0.00324 -0.01393 -0.00625 -0.02083 -0.00949 C -0.02304 -0.01042 -0.02773 -0.0125 -0.02773 -0.01227 C -0.05885 -0.01157 -0.08971 -0.01134 -0.12083 -0.00949 C -0.14166 -0.00833 -0.16367 0.00162 -0.18372 0.00926 C -0.19492 0.01366 -0.20794 0.01644 -0.21862 0.02153 C -0.2483 0.03542 -0.20065 0.01227 -0.23242 0.03102 C -0.24336 0.0375 -0.25612 0.0412 -0.26731 0.04653 C -0.27226 0.04884 -0.27669 0.05255 -0.28125 0.05579 C -0.28606 0.05949 -0.29531 0.06806 -0.29531 0.06829 C -0.30781 0.09259 -0.29153 0.06296 -0.3069 0.08333 C -0.30885 0.08588 -0.3095 0.09005 -0.31158 0.09259 C -0.31575 0.09745 -0.32552 0.10509 -0.32552 0.10533 C -0.32708 0.1081 -0.32825 0.11181 -0.3302 0.11435 C -0.33216 0.1169 -0.33528 0.11783 -0.33711 0.1206 C -0.35572 0.14908 -0.33763 0.13148 -0.35351 0.14537 C -0.3569 0.16019 -0.35885 0.17037 -0.3651 0.18264 C -0.37382 0.21806 -0.37487 0.25394 -0.37903 0.29097 C -0.3802 0.30185 -0.38164 0.31806 -0.38593 0.32824 C -0.38867 0.33472 -0.39531 0.34676 -0.39531 0.34699 C -0.40247 0.37431 -0.40924 0.40232 -0.41614 0.43033 C -0.41979 0.44468 -0.42356 0.45857 -0.42552 0.47361 C -0.42903 0.50139 -0.4319 0.5331 -0.44414 0.55718 C -0.44961 0.57917 -0.44596 0.57037 -0.45351 0.58495 C -0.46093 0.6162 -0.44947 0.5713 -0.46041 0.6037 C -0.4625 0.60972 -0.4625 0.61667 -0.4651 0.62222 C -0.47096 0.63426 -0.4733 0.64537 -0.47669 0.65926 C -0.47825 0.66574 -0.4819 0.6713 -0.48372 0.67778 C -0.48164 0.68588 -0.48242 0.69028 -0.47434 0.69028 C -0.47148 0.69028 -0.46184 0.6838 -0.46041 0.68102 C -0.45976 0.67986 -0.46197 0.67894 -0.46263 0.67778 " pathEditMode="relative" rAng="0" ptsTypes="AAAAAAAAAAAAAAAAAAAAAAAAAAAAAAA">
                                      <p:cBhvr>
                                        <p:cTn id="114" dur="20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00200" y="2228381"/>
            <a:ext cx="906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 library.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90002" y="2155650"/>
            <a:ext cx="8341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33FF"/>
                    </a:gs>
                    <a:gs pos="50000">
                      <a:schemeClr val="tx1"/>
                    </a:gs>
                    <a:gs pos="100000">
                      <a:srgbClr val="3333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00199" y="2879424"/>
            <a:ext cx="9079637" cy="52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The table is _________the sofa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armchairs.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0563" y="2737968"/>
            <a:ext cx="1899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33FF"/>
                    </a:gs>
                    <a:gs pos="50000">
                      <a:schemeClr val="tx1"/>
                    </a:gs>
                    <a:gs pos="100000">
                      <a:srgbClr val="3333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600200" y="3532087"/>
            <a:ext cx="906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pictures ______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850384" y="3466425"/>
            <a:ext cx="15802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33FF"/>
                    </a:gs>
                    <a:gs pos="50000">
                      <a:schemeClr val="tx1"/>
                    </a:gs>
                    <a:gs pos="100000">
                      <a:srgbClr val="3333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600200" y="4260544"/>
            <a:ext cx="10260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My brother is standing______          me, so I can’t watch TV.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04032" y="4208628"/>
            <a:ext cx="212842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front of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6444" y="-17761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9" y="502544"/>
            <a:ext cx="3911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428" y="976564"/>
            <a:ext cx="11725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EX3: 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prepositions 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</a:t>
            </a:r>
            <a:endParaRPr lang="en-US" alt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930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  <p:bldP spid="34829" grpId="0"/>
      <p:bldP spid="34830" grpId="0"/>
      <p:bldP spid="34833" grpId="0"/>
      <p:bldP spid="3483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12" y="672619"/>
            <a:ext cx="4133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GRAMMAR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83" y="1145532"/>
            <a:ext cx="536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Present simple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5" y="1648159"/>
            <a:ext cx="88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Present continuous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68" y="71019"/>
            <a:ext cx="109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25: REVISION FOR THE FIRST-MID TERM TEST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91635" y="2199534"/>
            <a:ext cx="972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Prepositions of place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635" y="2722754"/>
            <a:ext cx="5003305" cy="66468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Prossessive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kids standing next to a blackboard&#10;&#10;Description automatically generated">
            <a:extLst>
              <a:ext uri="{FF2B5EF4-FFF2-40B4-BE49-F238E27FC236}">
                <a16:creationId xmlns:a16="http://schemas.microsoft.com/office/drawing/2014/main" id="{19E6CCE3-6D05-6144-DAF9-03C539A3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7776" r="1931" b="4261"/>
          <a:stretch/>
        </p:blipFill>
        <p:spPr>
          <a:xfrm>
            <a:off x="-555016" y="639192"/>
            <a:ext cx="12070077" cy="6632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45E43B-6967-0478-78B8-261518C6A6D1}"/>
              </a:ext>
            </a:extLst>
          </p:cNvPr>
          <p:cNvSpPr txBox="1"/>
          <p:nvPr/>
        </p:nvSpPr>
        <p:spPr>
          <a:xfrm>
            <a:off x="2986066" y="837887"/>
            <a:ext cx="69302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</a:rPr>
              <a:t>STRUCTURE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Name’s + noun  </a:t>
            </a:r>
            <a:endParaRPr lang="en-US" sz="40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i="1" dirty="0">
                <a:solidFill>
                  <a:schemeClr val="bg1"/>
                </a:solidFill>
              </a:rPr>
              <a:t>	Example: </a:t>
            </a:r>
            <a:r>
              <a:rPr lang="en-US" sz="4000" i="1" dirty="0" smtClean="0">
                <a:solidFill>
                  <a:srgbClr val="FFFF00"/>
                </a:solidFill>
              </a:rPr>
              <a:t>Mai</a:t>
            </a:r>
            <a:r>
              <a:rPr lang="en-US" sz="4000" i="1" dirty="0" smtClean="0">
                <a:solidFill>
                  <a:schemeClr val="bg1"/>
                </a:solidFill>
              </a:rPr>
              <a:t>’s pen</a:t>
            </a:r>
            <a:endParaRPr lang="en-US" sz="4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Singular noun’s + noun</a:t>
            </a:r>
          </a:p>
          <a:p>
            <a:pPr>
              <a:lnSpc>
                <a:spcPct val="150000"/>
              </a:lnSpc>
            </a:pPr>
            <a:r>
              <a:rPr lang="en-US" sz="4000" i="1" dirty="0">
                <a:solidFill>
                  <a:schemeClr val="bg1"/>
                </a:solidFill>
              </a:rPr>
              <a:t>	Example: </a:t>
            </a:r>
            <a:r>
              <a:rPr lang="en-US" sz="4000" i="1" dirty="0">
                <a:solidFill>
                  <a:srgbClr val="FFFF00"/>
                </a:solidFill>
              </a:rPr>
              <a:t>teacher</a:t>
            </a:r>
            <a:r>
              <a:rPr lang="en-US" sz="4000" i="1" dirty="0">
                <a:solidFill>
                  <a:schemeClr val="bg1"/>
                </a:solidFill>
              </a:rPr>
              <a:t>’s </a:t>
            </a:r>
            <a:r>
              <a:rPr lang="en-US" sz="4000" i="1" dirty="0" smtClean="0">
                <a:solidFill>
                  <a:schemeClr val="bg1"/>
                </a:solidFill>
              </a:rPr>
              <a:t>book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0"/>
          <p:cNvSpPr txBox="1">
            <a:spLocks noGrp="1"/>
          </p:cNvSpPr>
          <p:nvPr>
            <p:ph type="title"/>
          </p:nvPr>
        </p:nvSpPr>
        <p:spPr>
          <a:xfrm>
            <a:off x="3259552" y="0"/>
            <a:ext cx="5680262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F6B62-2EC8-22B0-E9E5-2CB9F6D4C6F4}"/>
              </a:ext>
            </a:extLst>
          </p:cNvPr>
          <p:cNvSpPr txBox="1">
            <a:spLocks/>
          </p:cNvSpPr>
          <p:nvPr/>
        </p:nvSpPr>
        <p:spPr>
          <a:xfrm>
            <a:off x="233193" y="731658"/>
            <a:ext cx="6629246" cy="5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eko"/>
              <a:buNone/>
              <a:defRPr sz="3000" b="1" i="0" u="none" strike="noStrike" cap="non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correct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7D256-8E34-4F99-D032-1505006CE5FB}"/>
              </a:ext>
            </a:extLst>
          </p:cNvPr>
          <p:cNvSpPr txBox="1"/>
          <p:nvPr/>
        </p:nvSpPr>
        <p:spPr>
          <a:xfrm>
            <a:off x="674703" y="1260315"/>
            <a:ext cx="113101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tense(s)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have we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learned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reviewed?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A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Present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Continuous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B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Present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Pimple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C. Both A&amp;B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 mum is cooking lunch ………. the kitchen at the moment.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A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i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                                B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 front of            C. on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Whose book is this? – It’s ……….</a:t>
            </a:r>
          </a:p>
          <a:p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A. Nam			B. Nam’s                 C. </a:t>
            </a:r>
            <a:r>
              <a:rPr lang="en-US" sz="3000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Nams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……….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football every afternoon.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A. usually play             B.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play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usually       C.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plays</a:t>
            </a:r>
          </a:p>
          <a:p>
            <a:r>
              <a:rPr lang="en-US" sz="3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</a:t>
            </a:r>
            <a:r>
              <a:rPr lang="en-US" sz="3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 ………. English now. </a:t>
            </a:r>
            <a:endParaRPr lang="en-US" sz="3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A. learning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		B.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is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learning </a:t>
            </a:r>
            <a:r>
              <a:rPr lang="en-US" sz="3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C. learns </a:t>
            </a:r>
            <a:r>
              <a:rPr lang="en-US" sz="3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8F8359-1F61-8701-0F8B-3A7D5641FBED}"/>
              </a:ext>
            </a:extLst>
          </p:cNvPr>
          <p:cNvSpPr/>
          <p:nvPr/>
        </p:nvSpPr>
        <p:spPr>
          <a:xfrm>
            <a:off x="970039" y="2673108"/>
            <a:ext cx="465344" cy="465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E6DCF8-E65B-7890-76D8-CC6697714CEE}"/>
              </a:ext>
            </a:extLst>
          </p:cNvPr>
          <p:cNvSpPr/>
          <p:nvPr/>
        </p:nvSpPr>
        <p:spPr>
          <a:xfrm>
            <a:off x="4318680" y="3579293"/>
            <a:ext cx="464011" cy="4705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DADB6D-1A69-9307-D01C-354A944AC958}"/>
              </a:ext>
            </a:extLst>
          </p:cNvPr>
          <p:cNvSpPr/>
          <p:nvPr/>
        </p:nvSpPr>
        <p:spPr>
          <a:xfrm>
            <a:off x="9239459" y="1756437"/>
            <a:ext cx="465344" cy="465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E6DCF8-E65B-7890-76D8-CC6697714CEE}"/>
              </a:ext>
            </a:extLst>
          </p:cNvPr>
          <p:cNvSpPr/>
          <p:nvPr/>
        </p:nvSpPr>
        <p:spPr>
          <a:xfrm>
            <a:off x="970040" y="4533360"/>
            <a:ext cx="465344" cy="465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DADB6D-1A69-9307-D01C-354A944AC958}"/>
              </a:ext>
            </a:extLst>
          </p:cNvPr>
          <p:cNvSpPr/>
          <p:nvPr/>
        </p:nvSpPr>
        <p:spPr>
          <a:xfrm>
            <a:off x="5213992" y="5404203"/>
            <a:ext cx="465344" cy="465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43" y="126330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48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260516"/>
            <a:ext cx="8654695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first-mid term test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50" y="3415606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97" y="310718"/>
            <a:ext cx="8060242" cy="5885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608164" y="3602611"/>
            <a:ext cx="448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</p:txBody>
      </p:sp>
      <p:pic>
        <p:nvPicPr>
          <p:cNvPr id="6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465759" y="124064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004485" y="3166665"/>
            <a:ext cx="438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MUSIC</a:t>
            </a:r>
          </a:p>
        </p:txBody>
      </p:sp>
      <p:pic>
        <p:nvPicPr>
          <p:cNvPr id="1027" name="Picture 3" descr="Woman Listening To Music - Listen To Music Clipart, HD Png Download ,  Transparent Png Image - PNGitem">
            <a:extLst>
              <a:ext uri="{FF2B5EF4-FFF2-40B4-BE49-F238E27FC236}">
                <a16:creationId xmlns:a16="http://schemas.microsoft.com/office/drawing/2014/main" id="{913F4ACD-2142-668B-29DF-0F00FEBC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2" y="390616"/>
            <a:ext cx="637622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339659" y="177330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984739" y="2787594"/>
            <a:ext cx="450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SKIP ROPE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8C0D41-CEE2-5650-F797-95EFABD8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30" y="1237018"/>
            <a:ext cx="4666832" cy="5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268638" y="142827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452905" y="3377422"/>
            <a:ext cx="274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DRINK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2" y="35513"/>
            <a:ext cx="7724775" cy="6737666"/>
          </a:xfrm>
          <a:prstGeom prst="rect">
            <a:avLst/>
          </a:prstGeom>
        </p:spPr>
      </p:pic>
      <p:pic>
        <p:nvPicPr>
          <p:cNvPr id="9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366292" y="70798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442660" y="3269336"/>
            <a:ext cx="3478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67" t="10588" r="4071" b="6794"/>
          <a:stretch/>
        </p:blipFill>
        <p:spPr>
          <a:xfrm>
            <a:off x="310081" y="177331"/>
            <a:ext cx="8120714" cy="6409900"/>
          </a:xfrm>
          <a:prstGeom prst="rect">
            <a:avLst/>
          </a:prstGeom>
        </p:spPr>
      </p:pic>
      <p:pic>
        <p:nvPicPr>
          <p:cNvPr id="9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339659" y="177330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668283" y="2685726"/>
            <a:ext cx="3478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VIDEO GAMES</a:t>
            </a:r>
          </a:p>
        </p:txBody>
      </p:sp>
      <p:pic>
        <p:nvPicPr>
          <p:cNvPr id="6146" name="Picture 2" descr="Cartoon little boy playing video game 8734680 Vector Art at Vecteezy">
            <a:extLst>
              <a:ext uri="{FF2B5EF4-FFF2-40B4-BE49-F238E27FC236}">
                <a16:creationId xmlns:a16="http://schemas.microsoft.com/office/drawing/2014/main" id="{FB2D9C62-C0CC-3B02-DAA5-039284BE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559"/>
            <a:ext cx="8437457" cy="61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630" t="26118" r="24465" b="26267"/>
          <a:stretch/>
        </p:blipFill>
        <p:spPr>
          <a:xfrm>
            <a:off x="9339659" y="177330"/>
            <a:ext cx="2625633" cy="13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26" y="97041"/>
            <a:ext cx="3300433" cy="2681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00848" y="2883516"/>
            <a:ext cx="321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FOOTBALL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Woman Listening To Music - Listen To Music Clipart, HD Png Download ,  Transparent Png Image - PNGitem">
            <a:extLst>
              <a:ext uri="{FF2B5EF4-FFF2-40B4-BE49-F238E27FC236}">
                <a16:creationId xmlns:a16="http://schemas.microsoft.com/office/drawing/2014/main" id="{913F4ACD-2142-668B-29DF-0F00FEBC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8" y="140315"/>
            <a:ext cx="3707752" cy="26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205" y="2919028"/>
            <a:ext cx="43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MUSIC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8C0D41-CEE2-5650-F797-95EFABD8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62" y="164997"/>
            <a:ext cx="3920559" cy="26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891568" y="2897689"/>
            <a:ext cx="450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SKIP ROPE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3" y="3508568"/>
            <a:ext cx="3766582" cy="2572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09235" y="6182453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DRINK WATER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067" t="10588" r="4071" b="6794"/>
          <a:stretch/>
        </p:blipFill>
        <p:spPr>
          <a:xfrm>
            <a:off x="4339863" y="3433961"/>
            <a:ext cx="3551705" cy="2647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582182" y="6226847"/>
            <a:ext cx="347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</a:p>
        </p:txBody>
      </p:sp>
      <p:pic>
        <p:nvPicPr>
          <p:cNvPr id="14" name="Picture 2" descr="Cartoon little boy playing video game 8734680 Vector Art at Vecteezy">
            <a:extLst>
              <a:ext uri="{FF2B5EF4-FFF2-40B4-BE49-F238E27FC236}">
                <a16:creationId xmlns:a16="http://schemas.microsoft.com/office/drawing/2014/main" id="{FB2D9C62-C0CC-3B02-DAA5-039284BE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39" y="3456203"/>
            <a:ext cx="3326843" cy="26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471583" y="6232289"/>
            <a:ext cx="347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VIDEO GAMES</a:t>
            </a:r>
          </a:p>
        </p:txBody>
      </p:sp>
    </p:spTree>
    <p:extLst>
      <p:ext uri="{BB962C8B-B14F-4D97-AF65-F5344CB8AC3E}">
        <p14:creationId xmlns:p14="http://schemas.microsoft.com/office/powerpoint/2010/main" val="14413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Words>740</Words>
  <Application>Microsoft Office PowerPoint</Application>
  <PresentationFormat>Widescreen</PresentationFormat>
  <Paragraphs>190</Paragraphs>
  <Slides>26</Slides>
  <Notes>17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Open Sans</vt:lpstr>
      <vt:lpstr>Patrick Hand</vt:lpstr>
      <vt:lpstr>Roboto</vt:lpstr>
      <vt:lpstr>Teko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Prossessive case</vt:lpstr>
      <vt:lpstr>PowerPoint Presentation</vt:lpstr>
      <vt:lpstr>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357</cp:revision>
  <dcterms:created xsi:type="dcterms:W3CDTF">2020-12-09T02:04:09Z</dcterms:created>
  <dcterms:modified xsi:type="dcterms:W3CDTF">2024-10-30T16:21:14Z</dcterms:modified>
</cp:coreProperties>
</file>