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51" r:id="rId2"/>
    <p:sldId id="552" r:id="rId3"/>
    <p:sldId id="503" r:id="rId4"/>
    <p:sldId id="525" r:id="rId5"/>
    <p:sldId id="529" r:id="rId6"/>
    <p:sldId id="532" r:id="rId7"/>
    <p:sldId id="533" r:id="rId8"/>
    <p:sldId id="534" r:id="rId9"/>
    <p:sldId id="535" r:id="rId10"/>
    <p:sldId id="550" r:id="rId11"/>
    <p:sldId id="536" r:id="rId12"/>
    <p:sldId id="538" r:id="rId13"/>
    <p:sldId id="540" r:id="rId14"/>
    <p:sldId id="528" r:id="rId15"/>
    <p:sldId id="537" r:id="rId16"/>
    <p:sldId id="513" r:id="rId17"/>
    <p:sldId id="511" r:id="rId18"/>
    <p:sldId id="542" r:id="rId19"/>
    <p:sldId id="543" r:id="rId20"/>
    <p:sldId id="546" r:id="rId21"/>
    <p:sldId id="547" r:id="rId22"/>
    <p:sldId id="548" r:id="rId23"/>
    <p:sldId id="549" r:id="rId24"/>
    <p:sldId id="519" r:id="rId25"/>
    <p:sldId id="544" r:id="rId26"/>
    <p:sldId id="541" r:id="rId27"/>
    <p:sldId id="52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0DD"/>
    <a:srgbClr val="FFCCFF"/>
    <a:srgbClr val="BCFCD4"/>
    <a:srgbClr val="99FF66"/>
    <a:srgbClr val="33CCFF"/>
    <a:srgbClr val="009900"/>
    <a:srgbClr val="F11BAA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89096" autoAdjust="0"/>
  </p:normalViewPr>
  <p:slideViewPr>
    <p:cSldViewPr>
      <p:cViewPr varScale="1">
        <p:scale>
          <a:sx n="60" d="100"/>
          <a:sy n="60" d="100"/>
        </p:scale>
        <p:origin x="151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vi-VN" sz="1700" dirty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năm</a:t>
          </a:r>
          <a:r>
            <a:rPr lang="en-US" sz="1700" dirty="0">
              <a:latin typeface="Cambria" pitchFamily="18" charset="0"/>
              <a:ea typeface="Cambria" pitchFamily="18" charset="0"/>
            </a:rPr>
            <a:t> 2020.</a:t>
          </a: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>
              <a:latin typeface="Cambria" pitchFamily="18" charset="0"/>
              <a:ea typeface="Cambria" pitchFamily="18" charset="0"/>
            </a:rPr>
            <a:t>Số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cả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>
              <a:latin typeface="Cambria" pitchFamily="18" charset="0"/>
              <a:ea typeface="Cambria" pitchFamily="18" charset="0"/>
            </a:rPr>
            <a:t>Mùa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kéo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dài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2020.</a:t>
          </a: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66943" y="2416029"/>
        <a:ext cx="2946350" cy="631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4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28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6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93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1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SONY\Desktop\Bien%20&#273;oi%20khi%20hau%20VTV1.mp4" TargetMode="External"/><Relationship Id="rId1" Type="http://schemas.microsoft.com/office/2007/relationships/media" Target="file:///C:\Users\SONY\Desktop\Bien%20&#273;oi%20khi%20hau%20VTV1.mp4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SONY\Desktop\Bien%20&#273;oi%20khi%20hau%20VTV1.mp4" TargetMode="External"/><Relationship Id="rId1" Type="http://schemas.microsoft.com/office/2007/relationships/media" Target="file:///C:\Users\SONY\Desktop\Bien%20&#273;oi%20khi%20hau%20VTV1.mp4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59BD-C5CA-437D-94BA-67CF99621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556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dirty="0"/>
          </a:p>
        </p:txBody>
      </p:sp>
      <p:pic>
        <p:nvPicPr>
          <p:cNvPr id="4" name="Bien đoi khi hau VTV1">
            <a:hlinkClick r:id="" action="ppaction://media"/>
            <a:extLst>
              <a:ext uri="{FF2B5EF4-FFF2-40B4-BE49-F238E27FC236}">
                <a16:creationId xmlns:a16="http://schemas.microsoft.com/office/drawing/2014/main" id="{4EA76802-4413-4D3C-B246-41419D0BAC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5" y="2743200"/>
            <a:ext cx="6789738" cy="3382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3E3B0B-AB21-4577-B1B0-2ED80C76FE25}"/>
              </a:ext>
            </a:extLst>
          </p:cNvPr>
          <p:cNvSpPr/>
          <p:nvPr/>
        </p:nvSpPr>
        <p:spPr>
          <a:xfrm>
            <a:off x="381000" y="1134070"/>
            <a:ext cx="822960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video clip,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video clip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ra ở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B003E-40D8-41BD-8FDF-8D176FC59413}"/>
              </a:ext>
            </a:extLst>
          </p:cNvPr>
          <p:cNvSpPr txBox="1"/>
          <p:nvPr/>
        </p:nvSpPr>
        <p:spPr>
          <a:xfrm>
            <a:off x="762000" y="6324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Thiên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tai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thế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giới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Việt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Nam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trong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7742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8471" y="121161"/>
            <a:ext cx="8835529" cy="66248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5,6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(TP.HCM)</a:t>
            </a:r>
          </a:p>
          <a:p>
            <a:pPr algn="just"/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(TP.HCM):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:……………………………..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L</a:t>
            </a:r>
            <a:r>
              <a:rPr lang="vi-VN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ượng mưa trung bình năm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:…………………………..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3BD8568-7070-4707-B192-4679B760F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531945"/>
              </p:ext>
            </p:extLst>
          </p:nvPr>
        </p:nvGraphicFramePr>
        <p:xfrm>
          <a:off x="457200" y="1447800"/>
          <a:ext cx="8427723" cy="2179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3963229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9578249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15534901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7127642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43073705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5330281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095502357"/>
                    </a:ext>
                  </a:extLst>
                </a:gridCol>
                <a:gridCol w="1188723">
                  <a:extLst>
                    <a:ext uri="{9D8B030D-6E8A-4147-A177-3AD203B41FA5}">
                      <a16:colId xmlns:a16="http://schemas.microsoft.com/office/drawing/2014/main" val="132455051"/>
                    </a:ext>
                  </a:extLst>
                </a:gridCol>
              </a:tblGrid>
              <a:tr h="849565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1958-1960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1961-1970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1971-1980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1981-1990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896555"/>
                  </a:ext>
                </a:extLst>
              </a:tr>
              <a:tr h="480189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866002"/>
                  </a:ext>
                </a:extLst>
              </a:tr>
              <a:tr h="84956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880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0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9948" y="1295398"/>
            <a:ext cx="4621654" cy="52322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9948" y="2133600"/>
            <a:ext cx="8281019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 độ trung bình năm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0,89</a:t>
            </a:r>
            <a:r>
              <a:rPr lang="vi-VN" sz="2400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1958 – 2018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F3F127-64F5-4B44-BF6B-97B8D6CAD194}"/>
              </a:ext>
            </a:extLst>
          </p:cNvPr>
          <p:cNvSpPr/>
          <p:nvPr/>
        </p:nvSpPr>
        <p:spPr>
          <a:xfrm>
            <a:off x="712348" y="3505200"/>
            <a:ext cx="4621654" cy="52322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3BB27C-584A-4EBE-8194-74E33BBF2BED}"/>
              </a:ext>
            </a:extLst>
          </p:cNvPr>
          <p:cNvSpPr/>
          <p:nvPr/>
        </p:nvSpPr>
        <p:spPr>
          <a:xfrm>
            <a:off x="712348" y="4495800"/>
            <a:ext cx="8281019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1958 – 2018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EC24B1D-C736-451C-890E-646247FB27BA}"/>
              </a:ext>
            </a:extLst>
          </p:cNvPr>
          <p:cNvSpPr txBox="1">
            <a:spLocks/>
          </p:cNvSpPr>
          <p:nvPr/>
        </p:nvSpPr>
        <p:spPr>
          <a:xfrm>
            <a:off x="99152" y="106420"/>
            <a:ext cx="8900408" cy="7590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1.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BIẾN ĐỔI KHÍ HẬU ĐỐI VỚI  KHÍ HẬU</a:t>
            </a:r>
          </a:p>
        </p:txBody>
      </p:sp>
    </p:spTree>
    <p:extLst>
      <p:ext uri="{BB962C8B-B14F-4D97-AF65-F5344CB8AC3E}">
        <p14:creationId xmlns:p14="http://schemas.microsoft.com/office/powerpoint/2010/main" val="27222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81000" y="1280753"/>
            <a:ext cx="4800599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SGK,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iến đổi khí hậu tác động đến các hiện tượng thời tiết nước ta như thế nào?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2020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84735355"/>
              </p:ext>
            </p:extLst>
          </p:nvPr>
        </p:nvGraphicFramePr>
        <p:xfrm>
          <a:off x="533399" y="30480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03F41D2F-FF25-4E8D-9028-7CC17D5629F4}"/>
              </a:ext>
            </a:extLst>
          </p:cNvPr>
          <p:cNvSpPr txBox="1">
            <a:spLocks/>
          </p:cNvSpPr>
          <p:nvPr/>
        </p:nvSpPr>
        <p:spPr>
          <a:xfrm>
            <a:off x="99152" y="152399"/>
            <a:ext cx="8900408" cy="7130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1.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BIẾN ĐỔI KHÍ HẬU ĐỐI VỚI  KHÍ HẬU</a:t>
            </a:r>
          </a:p>
        </p:txBody>
      </p:sp>
    </p:spTree>
    <p:extLst>
      <p:ext uri="{BB962C8B-B14F-4D97-AF65-F5344CB8AC3E}">
        <p14:creationId xmlns:p14="http://schemas.microsoft.com/office/powerpoint/2010/main" val="30676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1" y="133916"/>
            <a:ext cx="2949410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1" y="228600"/>
            <a:ext cx="738858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EM CÓ BIẾT?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831651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làm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1900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ngập lụt trên diện rộng, làm 249 người chết, mất tích; khoảng 50.000 ha lúa, hoa màu bị thiệt hại; nhiều 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1"/>
            <a:ext cx="8001000" cy="31012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9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7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52400" y="1295398"/>
            <a:ext cx="4621654" cy="52322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66801" y="1905000"/>
            <a:ext cx="7774166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 độ trung bình năm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0,89</a:t>
            </a:r>
            <a:r>
              <a:rPr lang="vi-VN" sz="2400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1958 – 2018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F3F127-64F5-4B44-BF6B-97B8D6CAD194}"/>
              </a:ext>
            </a:extLst>
          </p:cNvPr>
          <p:cNvSpPr/>
          <p:nvPr/>
        </p:nvSpPr>
        <p:spPr>
          <a:xfrm>
            <a:off x="152400" y="3276600"/>
            <a:ext cx="4621654" cy="52322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3BB27C-584A-4EBE-8194-74E33BBF2BED}"/>
              </a:ext>
            </a:extLst>
          </p:cNvPr>
          <p:cNvSpPr/>
          <p:nvPr/>
        </p:nvSpPr>
        <p:spPr>
          <a:xfrm>
            <a:off x="1066801" y="3886200"/>
            <a:ext cx="7926566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1958 – 2018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D01200-D727-4B28-AA67-80F9562C78C0}"/>
              </a:ext>
            </a:extLst>
          </p:cNvPr>
          <p:cNvSpPr/>
          <p:nvPr/>
        </p:nvSpPr>
        <p:spPr>
          <a:xfrm>
            <a:off x="304800" y="5181600"/>
            <a:ext cx="8203052" cy="892552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Gia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+mj-lt"/>
                <a:ea typeface="Cambria" panose="02040503050406030204" pitchFamily="18" charset="0"/>
              </a:rPr>
              <a:t>bão, hạn hán, lũ lụt, rét đậm, rét hại,…</a:t>
            </a:r>
            <a:endParaRPr lang="vi-VN" sz="24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B15D951-85D1-44EB-8CC9-A870ECAB3E5C}"/>
              </a:ext>
            </a:extLst>
          </p:cNvPr>
          <p:cNvSpPr txBox="1">
            <a:spLocks/>
          </p:cNvSpPr>
          <p:nvPr/>
        </p:nvSpPr>
        <p:spPr>
          <a:xfrm>
            <a:off x="99152" y="152399"/>
            <a:ext cx="8900408" cy="7130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1.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BIẾN ĐỔI KHÍ HẬU ĐỐI VỚI  KHÍ HẬU</a:t>
            </a:r>
          </a:p>
        </p:txBody>
      </p:sp>
    </p:spTree>
    <p:extLst>
      <p:ext uri="{BB962C8B-B14F-4D97-AF65-F5344CB8AC3E}">
        <p14:creationId xmlns:p14="http://schemas.microsoft.com/office/powerpoint/2010/main" val="36247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5" grpId="0" animBg="1"/>
      <p:bldP spid="2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8638086" cy="138499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6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HỎI ĐÁP CÙNG CHUYÊN GIA KHÍ T</a:t>
            </a:r>
            <a:r>
              <a:rPr lang="vi-VN" sz="32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ỢNG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57DBC38-5F5C-43A3-91D7-23480B0502CC}"/>
              </a:ext>
            </a:extLst>
          </p:cNvPr>
          <p:cNvSpPr txBox="1">
            <a:spLocks/>
          </p:cNvSpPr>
          <p:nvPr/>
        </p:nvSpPr>
        <p:spPr>
          <a:xfrm>
            <a:off x="99152" y="106420"/>
            <a:ext cx="8900408" cy="7590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2.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BIẾN ĐỔI KHÍ HẬU ĐỐI VỚI  THUỶ VĂN</a:t>
            </a: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96838" y="1524000"/>
            <a:ext cx="8542362" cy="189282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theo.</a:t>
            </a:r>
            <a:endParaRPr lang="en-US" sz="28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chênh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lệch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26CB0CE-EC04-4DA5-A750-122F936AAC5C}"/>
              </a:ext>
            </a:extLst>
          </p:cNvPr>
          <p:cNvSpPr txBox="1">
            <a:spLocks/>
          </p:cNvSpPr>
          <p:nvPr/>
        </p:nvSpPr>
        <p:spPr>
          <a:xfrm>
            <a:off x="141288" y="106420"/>
            <a:ext cx="8858271" cy="7590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2.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BIẾN ĐỔI KHÍ HẬU ĐỐI VỚI  THUỶ VĂN</a:t>
            </a:r>
          </a:p>
        </p:txBody>
      </p:sp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96838" y="1219200"/>
            <a:ext cx="8542362" cy="95410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26CB0CE-EC04-4DA5-A750-122F936AAC5C}"/>
              </a:ext>
            </a:extLst>
          </p:cNvPr>
          <p:cNvSpPr txBox="1">
            <a:spLocks/>
          </p:cNvSpPr>
          <p:nvPr/>
        </p:nvSpPr>
        <p:spPr>
          <a:xfrm>
            <a:off x="141288" y="106420"/>
            <a:ext cx="8858271" cy="7590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2.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BIẾN ĐỔI KHÍ HẬU ĐỐI VỚI  THUỶ VĂN</a:t>
            </a:r>
          </a:p>
        </p:txBody>
      </p:sp>
      <p:pic>
        <p:nvPicPr>
          <p:cNvPr id="5" name="Picture 6" descr="Lũ sông Hồng đột ngột dâng cao, nhấn chìm hoa màu của dân | Báo Dân trí">
            <a:extLst>
              <a:ext uri="{FF2B5EF4-FFF2-40B4-BE49-F238E27FC236}">
                <a16:creationId xmlns:a16="http://schemas.microsoft.com/office/drawing/2014/main" id="{30746642-2EE4-4AC4-A5B1-673B760AF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1"/>
            <a:ext cx="4038600" cy="27432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static.cand.com.vn/Files/Image/daiviet/2018/06/28/b5fdf32b-54bb-497a-8707-f2a8d9dd933b.jpg">
            <a:extLst>
              <a:ext uri="{FF2B5EF4-FFF2-40B4-BE49-F238E27FC236}">
                <a16:creationId xmlns:a16="http://schemas.microsoft.com/office/drawing/2014/main" id="{C324204A-13DC-4D8D-AB05-7FBD94F5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88619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F29FDA-F9E9-457E-94CC-4FAC4CEB892B}"/>
              </a:ext>
            </a:extLst>
          </p:cNvPr>
          <p:cNvSpPr/>
          <p:nvPr/>
        </p:nvSpPr>
        <p:spPr>
          <a:xfrm>
            <a:off x="609600" y="5943600"/>
            <a:ext cx="3329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ADBB5F-A680-40BC-8F06-19857E66D97F}"/>
              </a:ext>
            </a:extLst>
          </p:cNvPr>
          <p:cNvSpPr/>
          <p:nvPr/>
        </p:nvSpPr>
        <p:spPr>
          <a:xfrm>
            <a:off x="4495800" y="5791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err="1"/>
              <a:t>Sạt</a:t>
            </a:r>
            <a:r>
              <a:rPr lang="en-US" dirty="0"/>
              <a:t> </a:t>
            </a:r>
            <a:r>
              <a:rPr lang="en-US" dirty="0" err="1"/>
              <a:t>lở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vùi</a:t>
            </a:r>
            <a:r>
              <a:rPr lang="en-US" dirty="0"/>
              <a:t> </a:t>
            </a:r>
            <a:r>
              <a:rPr lang="en-US" dirty="0" err="1"/>
              <a:t>lấp</a:t>
            </a:r>
            <a:r>
              <a:rPr lang="en-US" dirty="0"/>
              <a:t> 25 </a:t>
            </a:r>
            <a:r>
              <a:rPr lang="en-US" dirty="0" err="1"/>
              <a:t>hộ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Tùng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,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Tà</a:t>
            </a:r>
            <a:r>
              <a:rPr lang="en-US" dirty="0"/>
              <a:t> </a:t>
            </a:r>
            <a:r>
              <a:rPr lang="en-US" dirty="0" err="1"/>
              <a:t>Ngảo</a:t>
            </a:r>
            <a:r>
              <a:rPr lang="en-US" dirty="0"/>
              <a:t> (</a:t>
            </a:r>
            <a:r>
              <a:rPr lang="en-US" dirty="0" err="1"/>
              <a:t>huyện</a:t>
            </a:r>
            <a:r>
              <a:rPr lang="en-US" dirty="0"/>
              <a:t> </a:t>
            </a:r>
            <a:r>
              <a:rPr lang="en-US" dirty="0" err="1"/>
              <a:t>Sìn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- Lai </a:t>
            </a:r>
            <a:r>
              <a:rPr lang="en-US" dirty="0" err="1"/>
              <a:t>Châu</a:t>
            </a:r>
            <a:r>
              <a:rPr lang="en-US" dirty="0"/>
              <a:t>). </a:t>
            </a:r>
          </a:p>
        </p:txBody>
      </p:sp>
    </p:spTree>
    <p:extLst>
      <p:ext uri="{BB962C8B-B14F-4D97-AF65-F5344CB8AC3E}">
        <p14:creationId xmlns:p14="http://schemas.microsoft.com/office/powerpoint/2010/main" val="406107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96838" y="1524000"/>
            <a:ext cx="8542362" cy="95410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.</a:t>
            </a:r>
            <a:endParaRPr lang="en-US" sz="2800" dirty="0">
              <a:effectLst/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26CB0CE-EC04-4DA5-A750-122F936AAC5C}"/>
              </a:ext>
            </a:extLst>
          </p:cNvPr>
          <p:cNvSpPr txBox="1">
            <a:spLocks/>
          </p:cNvSpPr>
          <p:nvPr/>
        </p:nvSpPr>
        <p:spPr>
          <a:xfrm>
            <a:off x="141288" y="106420"/>
            <a:ext cx="8858271" cy="7590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2.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BIẾN ĐỔI KHÍ HẬU ĐỐI VỚI  THUỶ VĂN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D24959B-518E-4726-961F-B0A75303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755665"/>
            <a:ext cx="4339578" cy="25783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A9D5F-E8B3-493C-B20D-FBE1117DA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2755665"/>
            <a:ext cx="4038599" cy="25783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BE4CCF-4189-471E-8F90-6A0D03CC71F7}"/>
              </a:ext>
            </a:extLst>
          </p:cNvPr>
          <p:cNvSpPr/>
          <p:nvPr/>
        </p:nvSpPr>
        <p:spPr>
          <a:xfrm>
            <a:off x="990600" y="5715000"/>
            <a:ext cx="3574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Nam)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F7E3B-850C-436E-9E3A-BD96FC40F9AD}"/>
              </a:ext>
            </a:extLst>
          </p:cNvPr>
          <p:cNvSpPr txBox="1"/>
          <p:nvPr/>
        </p:nvSpPr>
        <p:spPr>
          <a:xfrm>
            <a:off x="4724401" y="5715000"/>
            <a:ext cx="424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hán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en đoi khi hau VTV1">
            <a:hlinkClick r:id="" action="ppaction://media"/>
            <a:extLst>
              <a:ext uri="{FF2B5EF4-FFF2-40B4-BE49-F238E27FC236}">
                <a16:creationId xmlns:a16="http://schemas.microsoft.com/office/drawing/2014/main" id="{4EA76802-4413-4D3C-B246-41419D0BAC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736"/>
            <a:ext cx="8991599" cy="605442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5C512A-B430-4B62-8DC9-2CF77FCBB5A1}"/>
              </a:ext>
            </a:extLst>
          </p:cNvPr>
          <p:cNvSpPr txBox="1"/>
          <p:nvPr/>
        </p:nvSpPr>
        <p:spPr>
          <a:xfrm>
            <a:off x="762000" y="6324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Thiên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tai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thế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giới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Việt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Nam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trong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7139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5299" y="2971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2340" y="3971876"/>
            <a:ext cx="7377948" cy="113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cm,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1,59%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8,4 %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(25,06 %)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(29,29 %)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7769" y="1752599"/>
            <a:ext cx="8102831" cy="4701363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365991" y="3071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4135" y="31755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B5DB1-416A-4CBB-A11E-40CE47F16662}"/>
              </a:ext>
            </a:extLst>
          </p:cNvPr>
          <p:cNvSpPr/>
          <p:nvPr/>
        </p:nvSpPr>
        <p:spPr>
          <a:xfrm>
            <a:off x="0" y="304800"/>
            <a:ext cx="9220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 BẢN BIẾN ĐỔI KHÍ HẬU VÀ 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BIỂN DÂNG CHO VIỆT NAM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0473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7" grpId="0" animBg="1"/>
      <p:bldP spid="18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5299" y="2971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2340" y="3971876"/>
            <a:ext cx="7377948" cy="113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cm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1,21 %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(4,51 %).</a:t>
            </a:r>
            <a:endParaRPr lang="vi-VN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7769" y="2209800"/>
            <a:ext cx="8102831" cy="424416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365991" y="3071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4135" y="31755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B5DB1-416A-4CBB-A11E-40CE47F16662}"/>
              </a:ext>
            </a:extLst>
          </p:cNvPr>
          <p:cNvSpPr/>
          <p:nvPr/>
        </p:nvSpPr>
        <p:spPr>
          <a:xfrm>
            <a:off x="0" y="304800"/>
            <a:ext cx="9220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 BẢN BIẾN ĐỔI KHÍ HẬU VÀ 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BIỂN DÂNG CHO VIỆT NAM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451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7" grpId="0" animBg="1"/>
      <p:bldP spid="18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5299" y="2971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2340" y="3276600"/>
            <a:ext cx="7377948" cy="1063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algn="just"/>
            <a:endParaRPr lang="en-US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cm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15,21 %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7769" y="2286000"/>
            <a:ext cx="8102831" cy="416796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365991" y="3071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4135" y="31755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B5DB1-416A-4CBB-A11E-40CE47F16662}"/>
              </a:ext>
            </a:extLst>
          </p:cNvPr>
          <p:cNvSpPr/>
          <p:nvPr/>
        </p:nvSpPr>
        <p:spPr>
          <a:xfrm>
            <a:off x="0" y="304800"/>
            <a:ext cx="9220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 BẢN BIẾN ĐỔI KHÍ HẬU VÀ 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BIỂN DÂNG CHO VIỆT NAM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0979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7" grpId="0" animBg="1"/>
      <p:bldP spid="18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5299" y="2971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2340" y="3657600"/>
            <a:ext cx="7377948" cy="113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Long:</a:t>
            </a:r>
          </a:p>
          <a:p>
            <a:pPr algn="just"/>
            <a:endParaRPr lang="en-US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cm,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31,94 %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Mau(64,42%)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(66,16 %)</a:t>
            </a:r>
            <a:endParaRPr lang="vi-VN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7769" y="2362200"/>
            <a:ext cx="8102831" cy="409176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365991" y="3071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4135" y="31755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B5DB1-416A-4CBB-A11E-40CE47F16662}"/>
              </a:ext>
            </a:extLst>
          </p:cNvPr>
          <p:cNvSpPr/>
          <p:nvPr/>
        </p:nvSpPr>
        <p:spPr>
          <a:xfrm>
            <a:off x="0" y="304800"/>
            <a:ext cx="9220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 BẢN BIẾN ĐỔI KHÍ HẬU VÀ 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BIỂN DÂNG CHO VIỆT NAM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9188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7" grpId="0" animBg="1"/>
      <p:bldP spid="18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1608736" y="133917"/>
            <a:ext cx="5937818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597447" y="117984"/>
            <a:ext cx="5937818" cy="8027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1447800"/>
            <a:ext cx="8225039" cy="707886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ập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tác động của biến đổi khí hậu đối với khí hậu và thuỷ văn Việt Nam.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0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1608736" y="133917"/>
            <a:ext cx="5937818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597447" y="117984"/>
            <a:ext cx="5937818" cy="8027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050" name="Picture 2" descr="Vẽ sơ đồ tác động của biến đổi khí hậu với khí hậu và thuỷ văn nước ta. (ảnh 1)">
            <a:extLst>
              <a:ext uri="{FF2B5EF4-FFF2-40B4-BE49-F238E27FC236}">
                <a16:creationId xmlns:a16="http://schemas.microsoft.com/office/drawing/2014/main" id="{A7AFF3F0-432A-48E6-88FB-94F75DB05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9" y="1066800"/>
            <a:ext cx="8319961" cy="449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8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1608736" y="133917"/>
            <a:ext cx="5937818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597447" y="117984"/>
            <a:ext cx="5937818" cy="8027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32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 VẬN DỤNG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ACE06210-0AF1-467B-9F6C-24C1FEC5B276}"/>
              </a:ext>
            </a:extLst>
          </p:cNvPr>
          <p:cNvSpPr/>
          <p:nvPr/>
        </p:nvSpPr>
        <p:spPr>
          <a:xfrm>
            <a:off x="1600200" y="1676400"/>
            <a:ext cx="5181600" cy="434340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CHUYỆN NHÀ NÔNG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6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6200" y="1219200"/>
            <a:ext cx="8915400" cy="1200329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i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Hãy cùng các bạn trong lớp thiết kế tờ rơi thể hiện các hành động phù hợp mà các em có thể làm đề thích ứng hoặc giảm nhẹ</a:t>
            </a:r>
            <a:r>
              <a:rPr lang="en-US" sz="2400" i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biến đổi khí hậu.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8153400" cy="34395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6248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thể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kế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mẫu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880D51F-CAD4-4E4A-A0C1-425804C64C1A}"/>
              </a:ext>
            </a:extLst>
          </p:cNvPr>
          <p:cNvSpPr txBox="1">
            <a:spLocks/>
          </p:cNvSpPr>
          <p:nvPr/>
        </p:nvSpPr>
        <p:spPr>
          <a:xfrm>
            <a:off x="1597447" y="117984"/>
            <a:ext cx="5937818" cy="8027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32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 VẬN DỤNG</a:t>
            </a:r>
          </a:p>
        </p:txBody>
      </p:sp>
    </p:spTree>
    <p:extLst>
      <p:ext uri="{BB962C8B-B14F-4D97-AF65-F5344CB8AC3E}">
        <p14:creationId xmlns:p14="http://schemas.microsoft.com/office/powerpoint/2010/main" val="17944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b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HẬU ĐỐI VỚI KHÍ HẬU </a:t>
            </a:r>
            <a:b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</a:t>
            </a:r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Trần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Thị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Thanh</a:t>
            </a:r>
          </a:p>
          <a:p>
            <a:pPr algn="l"/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8A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0665" y="5005044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3962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299" y="2971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9906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28-BÀI 8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BIẾN ĐỔI KHÍ HẬU ĐỐI VỚI KHÍ HẬU VÀ THỦY VĂN VIỆT NAM</a:t>
            </a:r>
          </a:p>
          <a:p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2340" y="31790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</a:t>
            </a:r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ĐỐI VỚI KHÍ </a:t>
            </a:r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HẬU</a:t>
            </a:r>
            <a:endParaRPr lang="vi-VN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just"/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35640" y="41529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</a:t>
            </a:r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ĐỐI VỚI</a:t>
            </a:r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VĂN</a:t>
            </a:r>
          </a:p>
          <a:p>
            <a:pPr algn="just"/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17705" y="52197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just"/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7769" y="2495550"/>
            <a:ext cx="8102831" cy="3905250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365991" y="3071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18"/>
          <p:cNvSpPr/>
          <p:nvPr/>
        </p:nvSpPr>
        <p:spPr>
          <a:xfrm rot="5400000">
            <a:off x="339292" y="404333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4135" y="31755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4135" y="41529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22" name="Round Same Side Corner Rectangle 21"/>
          <p:cNvSpPr/>
          <p:nvPr/>
        </p:nvSpPr>
        <p:spPr>
          <a:xfrm rot="5400000">
            <a:off x="321357" y="5094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6200" y="5143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33401" y="1905000"/>
            <a:ext cx="4648200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iến đổi khí hậu là gì? Nguyên nhân nào gây ra biến đổi khí hậu?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400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6490" y="4038600"/>
            <a:ext cx="4735109" cy="2677656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 đổi khí hậu là sự thay đổi trạng thái của khí hậu so với trung bình nhiều năm.</a:t>
            </a:r>
            <a:endParaRPr lang="en-US" sz="2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 động của con người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 nhiên liệu như than, dầu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 ra khí giữ nhiệ</a:t>
            </a:r>
            <a:r>
              <a:rPr lang="vi-VN" sz="2250" dirty="0">
                <a:latin typeface="Cambria" panose="02040503050406030204" pitchFamily="18" charset="0"/>
                <a:ea typeface="Cambria" panose="02040503050406030204" pitchFamily="18" charset="0"/>
              </a:rPr>
              <a:t>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64AF2F6-17D0-47EA-8784-D9DFCC4AFC16}"/>
              </a:ext>
            </a:extLst>
          </p:cNvPr>
          <p:cNvSpPr txBox="1">
            <a:spLocks/>
          </p:cNvSpPr>
          <p:nvPr/>
        </p:nvSpPr>
        <p:spPr>
          <a:xfrm>
            <a:off x="53328" y="106420"/>
            <a:ext cx="8946232" cy="7590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1.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BIẾN ĐỔI KHÍ HẬU ĐỐI VỚI  KHÍ HẬU</a:t>
            </a:r>
          </a:p>
        </p:txBody>
      </p:sp>
    </p:spTree>
    <p:extLst>
      <p:ext uri="{BB962C8B-B14F-4D97-AF65-F5344CB8AC3E}">
        <p14:creationId xmlns:p14="http://schemas.microsoft.com/office/powerpoint/2010/main" val="33870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53" grpId="0" animBg="1"/>
      <p:bldP spid="38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8471" y="121161"/>
            <a:ext cx="8759329" cy="67018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NHÓM(6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1,2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3,4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Nẵng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Nẵng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5,6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trạm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(TP.HCM)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614CB8-376A-4FEE-8F14-DF0A4C5B3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792808"/>
              </p:ext>
            </p:extLst>
          </p:nvPr>
        </p:nvGraphicFramePr>
        <p:xfrm>
          <a:off x="561860" y="1600200"/>
          <a:ext cx="8246860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945">
                  <a:extLst>
                    <a:ext uri="{9D8B030D-6E8A-4147-A177-3AD203B41FA5}">
                      <a16:colId xmlns:a16="http://schemas.microsoft.com/office/drawing/2014/main" val="3444318371"/>
                    </a:ext>
                  </a:extLst>
                </a:gridCol>
                <a:gridCol w="835317">
                  <a:extLst>
                    <a:ext uri="{9D8B030D-6E8A-4147-A177-3AD203B41FA5}">
                      <a16:colId xmlns:a16="http://schemas.microsoft.com/office/drawing/2014/main" val="3238323984"/>
                    </a:ext>
                  </a:extLst>
                </a:gridCol>
                <a:gridCol w="871388">
                  <a:extLst>
                    <a:ext uri="{9D8B030D-6E8A-4147-A177-3AD203B41FA5}">
                      <a16:colId xmlns:a16="http://schemas.microsoft.com/office/drawing/2014/main" val="2015218080"/>
                    </a:ext>
                  </a:extLst>
                </a:gridCol>
                <a:gridCol w="1049842">
                  <a:extLst>
                    <a:ext uri="{9D8B030D-6E8A-4147-A177-3AD203B41FA5}">
                      <a16:colId xmlns:a16="http://schemas.microsoft.com/office/drawing/2014/main" val="3877468215"/>
                    </a:ext>
                  </a:extLst>
                </a:gridCol>
                <a:gridCol w="1049842">
                  <a:extLst>
                    <a:ext uri="{9D8B030D-6E8A-4147-A177-3AD203B41FA5}">
                      <a16:colId xmlns:a16="http://schemas.microsoft.com/office/drawing/2014/main" val="1673790039"/>
                    </a:ext>
                  </a:extLst>
                </a:gridCol>
                <a:gridCol w="1049842">
                  <a:extLst>
                    <a:ext uri="{9D8B030D-6E8A-4147-A177-3AD203B41FA5}">
                      <a16:colId xmlns:a16="http://schemas.microsoft.com/office/drawing/2014/main" val="346529214"/>
                    </a:ext>
                  </a:extLst>
                </a:gridCol>
                <a:gridCol w="1049842">
                  <a:extLst>
                    <a:ext uri="{9D8B030D-6E8A-4147-A177-3AD203B41FA5}">
                      <a16:colId xmlns:a16="http://schemas.microsoft.com/office/drawing/2014/main" val="2244362269"/>
                    </a:ext>
                  </a:extLst>
                </a:gridCol>
                <a:gridCol w="1049842">
                  <a:extLst>
                    <a:ext uri="{9D8B030D-6E8A-4147-A177-3AD203B41FA5}">
                      <a16:colId xmlns:a16="http://schemas.microsoft.com/office/drawing/2014/main" val="2681877072"/>
                    </a:ext>
                  </a:extLst>
                </a:gridCol>
              </a:tblGrid>
              <a:tr h="587070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1958-1960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1961-1970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1971-1980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1981-1990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397740"/>
                  </a:ext>
                </a:extLst>
              </a:tr>
              <a:tr h="335468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584181"/>
                  </a:ext>
                </a:extLst>
              </a:tr>
              <a:tr h="37286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97304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60794B-A52B-46EF-819F-79CD17286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463773"/>
              </p:ext>
            </p:extLst>
          </p:nvPr>
        </p:nvGraphicFramePr>
        <p:xfrm>
          <a:off x="457200" y="3505200"/>
          <a:ext cx="8205608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768">
                  <a:extLst>
                    <a:ext uri="{9D8B030D-6E8A-4147-A177-3AD203B41FA5}">
                      <a16:colId xmlns:a16="http://schemas.microsoft.com/office/drawing/2014/main" val="2298965740"/>
                    </a:ext>
                  </a:extLst>
                </a:gridCol>
                <a:gridCol w="909439">
                  <a:extLst>
                    <a:ext uri="{9D8B030D-6E8A-4147-A177-3AD203B41FA5}">
                      <a16:colId xmlns:a16="http://schemas.microsoft.com/office/drawing/2014/main" val="1932788214"/>
                    </a:ext>
                  </a:extLst>
                </a:gridCol>
                <a:gridCol w="869651">
                  <a:extLst>
                    <a:ext uri="{9D8B030D-6E8A-4147-A177-3AD203B41FA5}">
                      <a16:colId xmlns:a16="http://schemas.microsoft.com/office/drawing/2014/main" val="397935396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356585790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00799634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951332499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95262241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4273595746"/>
                    </a:ext>
                  </a:extLst>
                </a:gridCol>
              </a:tblGrid>
              <a:tr h="494371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1958-1960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1961-1970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1971-1980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1981-1990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269003"/>
                  </a:ext>
                </a:extLst>
              </a:tr>
              <a:tr h="286215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206310"/>
                  </a:ext>
                </a:extLst>
              </a:tr>
              <a:tr h="28621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1706,7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07746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3BD8568-7070-4707-B192-4679B760F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221863"/>
              </p:ext>
            </p:extLst>
          </p:nvPr>
        </p:nvGraphicFramePr>
        <p:xfrm>
          <a:off x="457200" y="5344928"/>
          <a:ext cx="8427723" cy="1513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3963229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95782496"/>
                    </a:ext>
                  </a:extLst>
                </a:gridCol>
                <a:gridCol w="808236">
                  <a:extLst>
                    <a:ext uri="{9D8B030D-6E8A-4147-A177-3AD203B41FA5}">
                      <a16:colId xmlns:a16="http://schemas.microsoft.com/office/drawing/2014/main" val="1155349019"/>
                    </a:ext>
                  </a:extLst>
                </a:gridCol>
                <a:gridCol w="1020564">
                  <a:extLst>
                    <a:ext uri="{9D8B030D-6E8A-4147-A177-3AD203B41FA5}">
                      <a16:colId xmlns:a16="http://schemas.microsoft.com/office/drawing/2014/main" val="1371276423"/>
                    </a:ext>
                  </a:extLst>
                </a:gridCol>
                <a:gridCol w="991460">
                  <a:extLst>
                    <a:ext uri="{9D8B030D-6E8A-4147-A177-3AD203B41FA5}">
                      <a16:colId xmlns:a16="http://schemas.microsoft.com/office/drawing/2014/main" val="2430737057"/>
                    </a:ext>
                  </a:extLst>
                </a:gridCol>
                <a:gridCol w="1006012">
                  <a:extLst>
                    <a:ext uri="{9D8B030D-6E8A-4147-A177-3AD203B41FA5}">
                      <a16:colId xmlns:a16="http://schemas.microsoft.com/office/drawing/2014/main" val="3953302817"/>
                    </a:ext>
                  </a:extLst>
                </a:gridCol>
                <a:gridCol w="1006012">
                  <a:extLst>
                    <a:ext uri="{9D8B030D-6E8A-4147-A177-3AD203B41FA5}">
                      <a16:colId xmlns:a16="http://schemas.microsoft.com/office/drawing/2014/main" val="3095502357"/>
                    </a:ext>
                  </a:extLst>
                </a:gridCol>
                <a:gridCol w="1385639">
                  <a:extLst>
                    <a:ext uri="{9D8B030D-6E8A-4147-A177-3AD203B41FA5}">
                      <a16:colId xmlns:a16="http://schemas.microsoft.com/office/drawing/2014/main" val="132455051"/>
                    </a:ext>
                  </a:extLst>
                </a:gridCol>
              </a:tblGrid>
              <a:tr h="569361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1958-1960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1961-1970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1971-1980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1981-1990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896555"/>
                  </a:ext>
                </a:extLst>
              </a:tr>
              <a:tr h="364591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866002"/>
                  </a:ext>
                </a:extLst>
              </a:tr>
              <a:tr h="56936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880968"/>
                  </a:ext>
                </a:extLst>
              </a:tr>
            </a:tbl>
          </a:graphicData>
        </a:graphic>
      </p:graphicFrame>
      <p:pic>
        <p:nvPicPr>
          <p:cNvPr id="4" name="2p">
            <a:hlinkClick r:id="" action="ppaction://media"/>
            <a:extLst>
              <a:ext uri="{FF2B5EF4-FFF2-40B4-BE49-F238E27FC236}">
                <a16:creationId xmlns:a16="http://schemas.microsoft.com/office/drawing/2014/main" id="{33B649FA-E69A-4C89-B7E0-BA2CC727C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7736" y="609600"/>
            <a:ext cx="1667188" cy="4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8471" y="121161"/>
            <a:ext cx="8759329" cy="565539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 TIN PHẢN HỒI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1,2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Láng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  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):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1,1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L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ượng mưa trung bình năm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278,4mm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614CB8-376A-4FEE-8F14-DF0A4C5B3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39713"/>
              </p:ext>
            </p:extLst>
          </p:nvPr>
        </p:nvGraphicFramePr>
        <p:xfrm>
          <a:off x="381000" y="1859280"/>
          <a:ext cx="842772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44431837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23832398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1521808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77468215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1673790039"/>
                    </a:ext>
                  </a:extLst>
                </a:gridCol>
                <a:gridCol w="1053465">
                  <a:extLst>
                    <a:ext uri="{9D8B030D-6E8A-4147-A177-3AD203B41FA5}">
                      <a16:colId xmlns:a16="http://schemas.microsoft.com/office/drawing/2014/main" val="346529214"/>
                    </a:ext>
                  </a:extLst>
                </a:gridCol>
                <a:gridCol w="1053465">
                  <a:extLst>
                    <a:ext uri="{9D8B030D-6E8A-4147-A177-3AD203B41FA5}">
                      <a16:colId xmlns:a16="http://schemas.microsoft.com/office/drawing/2014/main" val="2244362269"/>
                    </a:ext>
                  </a:extLst>
                </a:gridCol>
                <a:gridCol w="1053465">
                  <a:extLst>
                    <a:ext uri="{9D8B030D-6E8A-4147-A177-3AD203B41FA5}">
                      <a16:colId xmlns:a16="http://schemas.microsoft.com/office/drawing/2014/main" val="2681877072"/>
                    </a:ext>
                  </a:extLst>
                </a:gridCol>
              </a:tblGrid>
              <a:tr h="587070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1958-1960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1961-1970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1971-1980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1981-1990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397740"/>
                  </a:ext>
                </a:extLst>
              </a:tr>
              <a:tr h="335468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584181"/>
                  </a:ext>
                </a:extLst>
              </a:tr>
              <a:tr h="37286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973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0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8471" y="121160"/>
            <a:ext cx="8606929" cy="63555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 TIN PHẢN HỒI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3,4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Nẵng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Nẵng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just"/>
            <a:endParaRPr lang="en-US" sz="2800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sz="2800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sz="2800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sz="2800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sz="2800" dirty="0">
              <a:latin typeface="Cambria" pitchFamily="18" charset="0"/>
              <a:ea typeface="Cambria" pitchFamily="18" charset="0"/>
            </a:endParaRPr>
          </a:p>
          <a:p>
            <a:pPr algn="just"/>
            <a:endParaRPr lang="en-US" sz="2800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en-US" sz="2800" dirty="0">
                <a:latin typeface="Cambria" pitchFamily="18" charset="0"/>
                <a:ea typeface="Cambria" pitchFamily="18" charset="0"/>
              </a:rPr>
              <a:t>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Nẵng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 0,4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L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ượng mưa trung bình năm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698,1mm.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just"/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60794B-A52B-46EF-819F-79CD17286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358031"/>
              </p:ext>
            </p:extLst>
          </p:nvPr>
        </p:nvGraphicFramePr>
        <p:xfrm>
          <a:off x="381000" y="2545080"/>
          <a:ext cx="8381999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159">
                  <a:extLst>
                    <a:ext uri="{9D8B030D-6E8A-4147-A177-3AD203B41FA5}">
                      <a16:colId xmlns:a16="http://schemas.microsoft.com/office/drawing/2014/main" val="2298965740"/>
                    </a:ext>
                  </a:extLst>
                </a:gridCol>
                <a:gridCol w="909439">
                  <a:extLst>
                    <a:ext uri="{9D8B030D-6E8A-4147-A177-3AD203B41FA5}">
                      <a16:colId xmlns:a16="http://schemas.microsoft.com/office/drawing/2014/main" val="1932788214"/>
                    </a:ext>
                  </a:extLst>
                </a:gridCol>
                <a:gridCol w="926802">
                  <a:extLst>
                    <a:ext uri="{9D8B030D-6E8A-4147-A177-3AD203B41FA5}">
                      <a16:colId xmlns:a16="http://schemas.microsoft.com/office/drawing/2014/main" val="3979353963"/>
                    </a:ext>
                  </a:extLst>
                </a:gridCol>
                <a:gridCol w="990599">
                  <a:extLst>
                    <a:ext uri="{9D8B030D-6E8A-4147-A177-3AD203B41FA5}">
                      <a16:colId xmlns:a16="http://schemas.microsoft.com/office/drawing/2014/main" val="356585790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00799634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951332499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95262241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4273595746"/>
                    </a:ext>
                  </a:extLst>
                </a:gridCol>
              </a:tblGrid>
              <a:tr h="494371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1958-1960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1961-1970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1971-1980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1981-1990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269003"/>
                  </a:ext>
                </a:extLst>
              </a:tr>
              <a:tr h="286215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206310"/>
                  </a:ext>
                </a:extLst>
              </a:tr>
              <a:tr h="28621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1706,7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077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8471" y="121161"/>
            <a:ext cx="8835529" cy="66248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 TIN PHẢN HỒI</a:t>
            </a:r>
          </a:p>
          <a:p>
            <a:pPr algn="just"/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5,6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(TP.HCM)</a:t>
            </a:r>
          </a:p>
          <a:p>
            <a:pPr algn="just"/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(TP.HCM):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:1,2</a:t>
            </a:r>
            <a:r>
              <a:rPr lang="en-US" sz="2800" baseline="300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+ L</a:t>
            </a:r>
            <a:r>
              <a:rPr lang="vi-VN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ượng mưa trung bình năm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ă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ng</a:t>
            </a:r>
            <a:r>
              <a:rPr lang="en-US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498,9mm.</a:t>
            </a:r>
            <a:endParaRPr lang="en-US" sz="2800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3BD8568-7070-4707-B192-4679B760F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852963"/>
              </p:ext>
            </p:extLst>
          </p:nvPr>
        </p:nvGraphicFramePr>
        <p:xfrm>
          <a:off x="457200" y="1828800"/>
          <a:ext cx="8427723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3963229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9578249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15534901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7127642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43073705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5330281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095502357"/>
                    </a:ext>
                  </a:extLst>
                </a:gridCol>
                <a:gridCol w="1188723">
                  <a:extLst>
                    <a:ext uri="{9D8B030D-6E8A-4147-A177-3AD203B41FA5}">
                      <a16:colId xmlns:a16="http://schemas.microsoft.com/office/drawing/2014/main" val="132455051"/>
                    </a:ext>
                  </a:extLst>
                </a:gridCol>
              </a:tblGrid>
              <a:tr h="569361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1958-1960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1961-1970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1971-1980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1981-1990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896555"/>
                  </a:ext>
                </a:extLst>
              </a:tr>
              <a:tr h="364591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866002"/>
                  </a:ext>
                </a:extLst>
              </a:tr>
              <a:tr h="56936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880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4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6040</TotalTime>
  <Words>1888</Words>
  <Application>Microsoft Office PowerPoint</Application>
  <PresentationFormat>On-screen Show (4:3)</PresentationFormat>
  <Paragraphs>343</Paragraphs>
  <Slides>27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</vt:lpstr>
      <vt:lpstr>Times New Roman</vt:lpstr>
      <vt:lpstr>Office Theme</vt:lpstr>
      <vt:lpstr>KHỞI ĐỘNG</vt:lpstr>
      <vt:lpstr>PowerPoint Presentation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Administrator</cp:lastModifiedBy>
  <cp:revision>495</cp:revision>
  <dcterms:created xsi:type="dcterms:W3CDTF">2016-02-15T14:28:12Z</dcterms:created>
  <dcterms:modified xsi:type="dcterms:W3CDTF">2025-02-28T01:41:36Z</dcterms:modified>
</cp:coreProperties>
</file>