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83" r:id="rId4"/>
    <p:sldId id="260" r:id="rId5"/>
    <p:sldId id="284" r:id="rId6"/>
    <p:sldId id="261" r:id="rId7"/>
    <p:sldId id="263" r:id="rId8"/>
    <p:sldId id="259" r:id="rId9"/>
    <p:sldId id="258" r:id="rId10"/>
    <p:sldId id="267" r:id="rId11"/>
    <p:sldId id="265" r:id="rId12"/>
    <p:sldId id="286" r:id="rId13"/>
    <p:sldId id="287" r:id="rId14"/>
    <p:sldId id="278" r:id="rId15"/>
    <p:sldId id="270" r:id="rId16"/>
    <p:sldId id="271" r:id="rId17"/>
    <p:sldId id="288" r:id="rId18"/>
    <p:sldId id="276" r:id="rId19"/>
    <p:sldId id="26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9" autoAdjust="0"/>
    <p:restoredTop sz="94660"/>
  </p:normalViewPr>
  <p:slideViewPr>
    <p:cSldViewPr snapToGrid="0">
      <p:cViewPr varScale="1">
        <p:scale>
          <a:sx n="126" d="100"/>
          <a:sy n="126" d="100"/>
        </p:scale>
        <p:origin x="232"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B2E0B-CC4A-B442-A072-CDF935AE9262}" type="datetimeFigureOut">
              <a:rPr lang="en-VN" smtClean="0"/>
              <a:t>27/02/2025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566E-FE21-F742-A121-DFAA39F63474}" type="slidenum">
              <a:rPr lang="en-VN" smtClean="0"/>
              <a:t>‹#›</a:t>
            </a:fld>
            <a:endParaRPr lang="en-VN"/>
          </a:p>
        </p:txBody>
      </p:sp>
    </p:spTree>
    <p:extLst>
      <p:ext uri="{BB962C8B-B14F-4D97-AF65-F5344CB8AC3E}">
        <p14:creationId xmlns:p14="http://schemas.microsoft.com/office/powerpoint/2010/main" val="333078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08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41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00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0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8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61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58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01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63656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2161B9-C193-4B67-8E7A-FB422F938327}" type="datetimeFigureOut">
              <a:rPr lang="en-US" smtClean="0"/>
              <a:t>2/27/25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14688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61B9-C193-4B67-8E7A-FB422F938327}" type="datetimeFigureOut">
              <a:rPr lang="en-US" smtClean="0"/>
              <a:t>2/27/25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15802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61B9-C193-4B67-8E7A-FB422F938327}"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01912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61B9-C193-4B67-8E7A-FB422F938327}"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31296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45302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99869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233900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grpSp>
        <p:nvGrpSpPr>
          <p:cNvPr id="53" name="Google Shape;53;p5"/>
          <p:cNvGrpSpPr/>
          <p:nvPr/>
        </p:nvGrpSpPr>
        <p:grpSpPr>
          <a:xfrm>
            <a:off x="207102" y="121813"/>
            <a:ext cx="11777797" cy="652583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5"/>
          <p:cNvSpPr txBox="1">
            <a:spLocks noGrp="1"/>
          </p:cNvSpPr>
          <p:nvPr>
            <p:ph type="subTitle" idx="1"/>
          </p:nvPr>
        </p:nvSpPr>
        <p:spPr>
          <a:xfrm>
            <a:off x="9508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9508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69023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69023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1048500"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7011567"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1517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81489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419525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327877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7958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504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420358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9640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91206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115899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161B9-C193-4B67-8E7A-FB422F938327}"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83928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2161B9-C193-4B67-8E7A-FB422F938327}"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96490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2161B9-C193-4B67-8E7A-FB422F938327}" type="datetimeFigureOut">
              <a:rPr lang="en-US" smtClean="0"/>
              <a:t>2/27/25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52956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161B9-C193-4B67-8E7A-FB422F938327}" type="datetimeFigureOut">
              <a:rPr lang="en-US" smtClean="0"/>
              <a:t>2/27/25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873E-6CCC-49A5-AC06-D68439C71440}" type="slidenum">
              <a:rPr lang="en-US" smtClean="0"/>
              <a:t>‹#›</a:t>
            </a:fld>
            <a:endParaRPr lang="en-US"/>
          </a:p>
        </p:txBody>
      </p:sp>
    </p:spTree>
    <p:extLst>
      <p:ext uri="{BB962C8B-B14F-4D97-AF65-F5344CB8AC3E}">
        <p14:creationId xmlns:p14="http://schemas.microsoft.com/office/powerpoint/2010/main" val="214777100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1" r:id="rId4"/>
    <p:sldLayoutId id="2147483660"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 id="2147483665" r:id="rId17"/>
    <p:sldLayoutId id="2147483666" r:id="rId18"/>
    <p:sldLayoutId id="2147483668"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3"/>
          <p:cNvSpPr txBox="1">
            <a:spLocks noChangeArrowheads="1"/>
          </p:cNvSpPr>
          <p:nvPr/>
        </p:nvSpPr>
        <p:spPr bwMode="auto">
          <a:xfrm>
            <a:off x="1948710" y="5504863"/>
            <a:ext cx="86229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000" dirty="0">
                <a:ln w="0"/>
                <a:solidFill>
                  <a:schemeClr val="accent2">
                    <a:lumMod val="50000"/>
                  </a:schemeClr>
                </a:solidFill>
                <a:effectLst>
                  <a:reflection blurRad="6350" stA="53000" endA="300" endPos="35500" dir="5400000" sy="-90000" algn="bl" rotWithShape="0"/>
                </a:effectLst>
              </a:rPr>
              <a:t>GV DẠY: PHẠM THỊ YẾN</a:t>
            </a:r>
          </a:p>
        </p:txBody>
      </p:sp>
      <p:sp>
        <p:nvSpPr>
          <p:cNvPr id="44" name="WordArt 7">
            <a:hlinkClick r:id="" action="ppaction://noaction">
              <a:snd r:embed="rId2" name="cHAO.wav"/>
            </a:hlinkClick>
          </p:cNvPr>
          <p:cNvSpPr>
            <a:spLocks noChangeArrowheads="1" noChangeShapeType="1" noTextEdit="1"/>
          </p:cNvSpPr>
          <p:nvPr/>
        </p:nvSpPr>
        <p:spPr bwMode="auto">
          <a:xfrm>
            <a:off x="814946" y="438884"/>
            <a:ext cx="10839200" cy="1263403"/>
          </a:xfrm>
          <a:prstGeom prst="rect">
            <a:avLst/>
          </a:prstGeom>
        </p:spPr>
        <p:txBody>
          <a:bodyPr wrap="none" numCol="1" fromWordArt="1">
            <a:prstTxWarp prst="textPlain">
              <a:avLst>
                <a:gd name="adj" fmla="val 49266"/>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40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CHÀO MỪNG CÁC THẦY CÔ GIÁO VÀ CÁC EM HỌC SINH </a:t>
            </a:r>
          </a:p>
        </p:txBody>
      </p:sp>
      <p:sp>
        <p:nvSpPr>
          <p:cNvPr id="45" name="WordArt 8"/>
          <p:cNvSpPr>
            <a:spLocks noChangeArrowheads="1" noChangeShapeType="1" noTextEdit="1"/>
          </p:cNvSpPr>
          <p:nvPr/>
        </p:nvSpPr>
        <p:spPr bwMode="auto">
          <a:xfrm>
            <a:off x="2456318" y="2275331"/>
            <a:ext cx="7607774" cy="7620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3600" kern="10" dirty="0">
                <a:ln w="12700">
                  <a:solidFill>
                    <a:srgbClr val="FFFF00"/>
                  </a:solidFill>
                  <a:round/>
                  <a:headEnd/>
                  <a:tailEnd/>
                </a:ln>
                <a:solidFill>
                  <a:srgbClr val="FFFF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VỀ DỰ TIẾT HỌC</a:t>
            </a:r>
          </a:p>
        </p:txBody>
      </p:sp>
      <p:sp>
        <p:nvSpPr>
          <p:cNvPr id="46" name="WordArt 9"/>
          <p:cNvSpPr>
            <a:spLocks noChangeArrowheads="1" noChangeShapeType="1" noTextEdit="1"/>
          </p:cNvSpPr>
          <p:nvPr/>
        </p:nvSpPr>
        <p:spPr bwMode="auto">
          <a:xfrm>
            <a:off x="3017580" y="3650243"/>
            <a:ext cx="6191154" cy="1072307"/>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8800" kern="10" dirty="0">
                <a:ln w="12700">
                  <a:solidFill>
                    <a:srgbClr val="993366"/>
                  </a:solidFill>
                  <a:round/>
                  <a:headEnd/>
                  <a:tailEnd/>
                </a:ln>
                <a:solidFill>
                  <a:srgbClr val="993366">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MÔN HÌNH HỌC LỚP 6</a:t>
            </a:r>
          </a:p>
        </p:txBody>
      </p:sp>
    </p:spTree>
    <p:extLst>
      <p:ext uri="{BB962C8B-B14F-4D97-AF65-F5344CB8AC3E}">
        <p14:creationId xmlns:p14="http://schemas.microsoft.com/office/powerpoint/2010/main" val="426939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4706577" y="397276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sz="2000" b="1" dirty="0">
                <a:solidFill>
                  <a:srgbClr val="FF0000"/>
                </a:solidFill>
                <a:latin typeface="Arial" panose="020B0604020202020204" pitchFamily="34" charset="0"/>
                <a:cs typeface="Arial" panose="020B0604020202020204" pitchFamily="34" charset="0"/>
              </a:rPr>
              <a:t>M</a:t>
            </a:r>
          </a:p>
        </p:txBody>
      </p:sp>
      <p:sp>
        <p:nvSpPr>
          <p:cNvPr id="6" name="Text Box 12"/>
          <p:cNvSpPr txBox="1">
            <a:spLocks noChangeArrowheads="1"/>
          </p:cNvSpPr>
          <p:nvPr/>
        </p:nvSpPr>
        <p:spPr bwMode="auto">
          <a:xfrm>
            <a:off x="2558302" y="393649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sz="2000" b="1" dirty="0">
                <a:latin typeface="Arial" panose="020B0604020202020204" pitchFamily="34" charset="0"/>
                <a:cs typeface="Arial" panose="020B0604020202020204" pitchFamily="34" charset="0"/>
              </a:rPr>
              <a:t>A</a:t>
            </a:r>
          </a:p>
        </p:txBody>
      </p:sp>
      <p:sp>
        <p:nvSpPr>
          <p:cNvPr id="7" name="Text Box 13"/>
          <p:cNvSpPr txBox="1">
            <a:spLocks noChangeArrowheads="1"/>
          </p:cNvSpPr>
          <p:nvPr/>
        </p:nvSpPr>
        <p:spPr bwMode="auto">
          <a:xfrm>
            <a:off x="6932053" y="396624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sz="2000" b="1" dirty="0">
                <a:latin typeface="Arial" panose="020B0604020202020204" pitchFamily="34" charset="0"/>
                <a:cs typeface="Arial" panose="020B0604020202020204" pitchFamily="34" charset="0"/>
              </a:rPr>
              <a:t>B</a:t>
            </a:r>
          </a:p>
        </p:txBody>
      </p:sp>
      <p:pic>
        <p:nvPicPr>
          <p:cNvPr id="8" name="Picture 14" descr="ButC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33374"/>
            <a:ext cx="2362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74" descr="thuoc"/>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r="23094"/>
          <a:stretch>
            <a:fillRect/>
          </a:stretch>
        </p:blipFill>
        <p:spPr bwMode="auto">
          <a:xfrm>
            <a:off x="2262187" y="4466227"/>
            <a:ext cx="6324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tx1"/>
                </a:solidFill>
              </a14:hiddenFill>
            </a:ext>
          </a:extLst>
        </p:spPr>
      </p:pic>
      <p:sp>
        <p:nvSpPr>
          <p:cNvPr id="13" name="Line 19"/>
          <p:cNvSpPr>
            <a:spLocks noChangeShapeType="1"/>
          </p:cNvSpPr>
          <p:nvPr/>
        </p:nvSpPr>
        <p:spPr bwMode="auto">
          <a:xfrm>
            <a:off x="2676399" y="4429961"/>
            <a:ext cx="4463989"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graphicFrame>
        <p:nvGraphicFramePr>
          <p:cNvPr id="16" name="Object 23"/>
          <p:cNvGraphicFramePr>
            <a:graphicFrameLocks noChangeAspect="1"/>
          </p:cNvGraphicFramePr>
          <p:nvPr>
            <p:extLst>
              <p:ext uri="{D42A27DB-BD31-4B8C-83A1-F6EECF244321}">
                <p14:modId xmlns:p14="http://schemas.microsoft.com/office/powerpoint/2010/main" val="424295956"/>
              </p:ext>
            </p:extLst>
          </p:nvPr>
        </p:nvGraphicFramePr>
        <p:xfrm>
          <a:off x="4540607" y="5007811"/>
          <a:ext cx="114300" cy="21590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607" y="5007811"/>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Line 27"/>
          <p:cNvSpPr>
            <a:spLocks noChangeShapeType="1"/>
          </p:cNvSpPr>
          <p:nvPr/>
        </p:nvSpPr>
        <p:spPr bwMode="auto">
          <a:xfrm flipH="1">
            <a:off x="3544209" y="4353761"/>
            <a:ext cx="76200" cy="152400"/>
          </a:xfrm>
          <a:prstGeom prst="line">
            <a:avLst/>
          </a:prstGeom>
          <a:noFill/>
          <a:ln w="5715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
          <p:cNvSpPr>
            <a:spLocks noChangeShapeType="1"/>
          </p:cNvSpPr>
          <p:nvPr/>
        </p:nvSpPr>
        <p:spPr bwMode="auto">
          <a:xfrm flipH="1">
            <a:off x="5773645" y="4353761"/>
            <a:ext cx="83820" cy="152400"/>
          </a:xfrm>
          <a:prstGeom prst="line">
            <a:avLst/>
          </a:prstGeom>
          <a:noFill/>
          <a:ln w="5715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 name="Picture 14" descr="ButC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104" y="-2760842"/>
            <a:ext cx="2362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p:nvSpPr>
        <p:spPr>
          <a:xfrm>
            <a:off x="2606934" y="4352688"/>
            <a:ext cx="154210" cy="1542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38503" y="4347693"/>
            <a:ext cx="154210" cy="1542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54469" y="4353761"/>
            <a:ext cx="154210" cy="1542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20" name="TextBox 19"/>
          <p:cNvSpPr txBox="1"/>
          <p:nvPr/>
        </p:nvSpPr>
        <p:spPr>
          <a:xfrm>
            <a:off x="2743321" y="540207"/>
            <a:ext cx="6970819" cy="553998"/>
          </a:xfrm>
          <a:prstGeom prst="rect">
            <a:avLst/>
          </a:prstGeom>
          <a:noFill/>
        </p:spPr>
        <p:txBody>
          <a:bodyPr wrap="none" lIns="0" tIns="0" rIns="0" bIns="0" rtlCol="0">
            <a:spAutoFit/>
          </a:bodyPr>
          <a:lstStyle/>
          <a:p>
            <a:r>
              <a:rPr lang="en-US" sz="3600" i="1" dirty="0"/>
              <a:t> </a:t>
            </a:r>
            <a:r>
              <a:rPr lang="en-US" sz="3600" i="1" dirty="0" err="1"/>
              <a:t>Dùng</a:t>
            </a:r>
            <a:r>
              <a:rPr lang="en-US" sz="3600" i="1" dirty="0"/>
              <a:t> </a:t>
            </a:r>
            <a:r>
              <a:rPr lang="en-US" sz="3600" i="1" dirty="0" err="1"/>
              <a:t>thước</a:t>
            </a:r>
            <a:r>
              <a:rPr lang="en-US" sz="3600" i="1" dirty="0"/>
              <a:t> </a:t>
            </a:r>
            <a:r>
              <a:rPr lang="en-US" sz="3600" i="1" dirty="0" err="1"/>
              <a:t>thẳng</a:t>
            </a:r>
            <a:r>
              <a:rPr lang="en-US" sz="3600" i="1" dirty="0"/>
              <a:t> </a:t>
            </a:r>
            <a:r>
              <a:rPr lang="en-US" sz="3600" i="1" dirty="0" err="1"/>
              <a:t>có</a:t>
            </a:r>
            <a:r>
              <a:rPr lang="en-US" sz="3600" i="1" dirty="0"/>
              <a:t> chia, </a:t>
            </a:r>
            <a:r>
              <a:rPr lang="en-US" sz="3600" i="1" dirty="0" err="1"/>
              <a:t>đơn</a:t>
            </a:r>
            <a:r>
              <a:rPr lang="en-US" sz="3600" i="1" dirty="0"/>
              <a:t> </a:t>
            </a:r>
            <a:r>
              <a:rPr lang="en-US" sz="3600" i="1" dirty="0" err="1"/>
              <a:t>vị</a:t>
            </a:r>
            <a:r>
              <a:rPr lang="en-US" sz="3600" i="1" dirty="0"/>
              <a:t> cm</a:t>
            </a:r>
          </a:p>
        </p:txBody>
      </p:sp>
      <p:sp>
        <p:nvSpPr>
          <p:cNvPr id="23" name="TextBox 22"/>
          <p:cNvSpPr txBox="1"/>
          <p:nvPr/>
        </p:nvSpPr>
        <p:spPr>
          <a:xfrm>
            <a:off x="170133" y="1110314"/>
            <a:ext cx="10951716" cy="553998"/>
          </a:xfrm>
          <a:prstGeom prst="rect">
            <a:avLst/>
          </a:prstGeom>
          <a:noFill/>
        </p:spPr>
        <p:txBody>
          <a:bodyPr wrap="none" lIns="0" tIns="0" rIns="0" bIns="0" rtlCol="0">
            <a:spAutoFit/>
          </a:bodyPr>
          <a:lstStyle/>
          <a:p>
            <a:r>
              <a:rPr lang="en-US" sz="3600" i="1" dirty="0" err="1"/>
              <a:t>Ví</a:t>
            </a:r>
            <a:r>
              <a:rPr lang="en-US" sz="3600" i="1" dirty="0"/>
              <a:t> </a:t>
            </a:r>
            <a:r>
              <a:rPr lang="en-US" sz="3600" i="1" dirty="0" err="1"/>
              <a:t>dụ</a:t>
            </a:r>
            <a:r>
              <a:rPr lang="en-US" sz="3600" i="1" dirty="0"/>
              <a:t>: Cho AB = 6cm, </a:t>
            </a:r>
            <a:r>
              <a:rPr lang="en-US" sz="3600" i="1" dirty="0" err="1"/>
              <a:t>vẽ</a:t>
            </a:r>
            <a:r>
              <a:rPr lang="en-US" sz="3600" i="1" dirty="0"/>
              <a:t> </a:t>
            </a:r>
            <a:r>
              <a:rPr lang="en-US" sz="3600" i="1" dirty="0" err="1"/>
              <a:t>trung</a:t>
            </a:r>
            <a:r>
              <a:rPr lang="en-US" sz="3600" i="1" dirty="0"/>
              <a:t> </a:t>
            </a:r>
            <a:r>
              <a:rPr lang="en-US" sz="3600" i="1" dirty="0" err="1"/>
              <a:t>điểm</a:t>
            </a:r>
            <a:r>
              <a:rPr lang="en-US" sz="3600" i="1" dirty="0"/>
              <a:t> M </a:t>
            </a:r>
            <a:r>
              <a:rPr lang="en-US" sz="3600" i="1" dirty="0" err="1"/>
              <a:t>của</a:t>
            </a:r>
            <a:r>
              <a:rPr lang="en-US" sz="3600" i="1" dirty="0"/>
              <a:t> </a:t>
            </a:r>
            <a:r>
              <a:rPr lang="en-US" sz="3600" i="1" dirty="0" err="1"/>
              <a:t>đoạn</a:t>
            </a:r>
            <a:r>
              <a:rPr lang="en-US" sz="3600" i="1" dirty="0"/>
              <a:t> </a:t>
            </a:r>
            <a:r>
              <a:rPr lang="en-US" sz="3600" i="1" dirty="0" err="1"/>
              <a:t>thẳng</a:t>
            </a:r>
            <a:r>
              <a:rPr lang="en-US" sz="3600" i="1" dirty="0"/>
              <a:t> AB?</a:t>
            </a:r>
          </a:p>
        </p:txBody>
      </p:sp>
      <p:cxnSp>
        <p:nvCxnSpPr>
          <p:cNvPr id="3" name="Straight Arrow Connector 2"/>
          <p:cNvCxnSpPr>
            <a:cxnSpLocks/>
          </p:cNvCxnSpPr>
          <p:nvPr/>
        </p:nvCxnSpPr>
        <p:spPr>
          <a:xfrm>
            <a:off x="2649763" y="5189908"/>
            <a:ext cx="2304086" cy="200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4962664" y="5180442"/>
            <a:ext cx="2177724" cy="211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281889" y="5140101"/>
            <a:ext cx="821635" cy="369332"/>
          </a:xfrm>
          <a:prstGeom prst="rect">
            <a:avLst/>
          </a:prstGeom>
          <a:noFill/>
        </p:spPr>
        <p:txBody>
          <a:bodyPr wrap="square" rtlCol="0">
            <a:spAutoFit/>
          </a:bodyPr>
          <a:lstStyle/>
          <a:p>
            <a:r>
              <a:rPr lang="en-US" b="1" dirty="0"/>
              <a:t>3cm</a:t>
            </a:r>
          </a:p>
        </p:txBody>
      </p:sp>
      <p:sp>
        <p:nvSpPr>
          <p:cNvPr id="29" name="TextBox 28"/>
          <p:cNvSpPr txBox="1"/>
          <p:nvPr/>
        </p:nvSpPr>
        <p:spPr>
          <a:xfrm>
            <a:off x="170133" y="1665374"/>
            <a:ext cx="1184856" cy="584775"/>
          </a:xfrm>
          <a:prstGeom prst="rect">
            <a:avLst/>
          </a:prstGeom>
          <a:noFill/>
        </p:spPr>
        <p:txBody>
          <a:bodyPr wrap="square" rtlCol="0">
            <a:spAutoFit/>
          </a:bodyPr>
          <a:lstStyle/>
          <a:p>
            <a:r>
              <a:rPr lang="en-US" sz="3200" dirty="0" err="1">
                <a:solidFill>
                  <a:srgbClr val="FF0000"/>
                </a:solidFill>
              </a:rPr>
              <a:t>Giải</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1758263" y="2338969"/>
                <a:ext cx="6391173" cy="1232453"/>
              </a:xfrm>
              <a:prstGeom prst="rect">
                <a:avLst/>
              </a:prstGeom>
              <a:noFill/>
            </p:spPr>
            <p:txBody>
              <a:bodyPr wrap="none" lIns="0" tIns="0" rIns="0" bIns="0" rtlCol="0">
                <a:spAutoFit/>
              </a:bodyPr>
              <a:lstStyle/>
              <a:p>
                <a:r>
                  <a:rPr lang="en-US" sz="3200" i="1" dirty="0">
                    <a:solidFill>
                      <a:schemeClr val="tx1"/>
                    </a:solidFill>
                  </a:rPr>
                  <a:t>Vì M </a:t>
                </a:r>
                <a:r>
                  <a:rPr lang="en-US" sz="3200" i="1" dirty="0" err="1">
                    <a:solidFill>
                      <a:schemeClr val="tx1"/>
                    </a:solidFill>
                  </a:rPr>
                  <a:t>là</a:t>
                </a:r>
                <a:r>
                  <a:rPr lang="en-US" sz="3200" i="1" dirty="0">
                    <a:solidFill>
                      <a:schemeClr val="tx1"/>
                    </a:solidFill>
                  </a:rPr>
                  <a:t> </a:t>
                </a:r>
                <a:r>
                  <a:rPr lang="en-US" sz="3200" i="1" dirty="0" err="1">
                    <a:solidFill>
                      <a:schemeClr val="tx1"/>
                    </a:solidFill>
                  </a:rPr>
                  <a:t>trung</a:t>
                </a:r>
                <a:r>
                  <a:rPr lang="en-US" sz="3200" i="1" dirty="0">
                    <a:solidFill>
                      <a:schemeClr val="tx1"/>
                    </a:solidFill>
                  </a:rPr>
                  <a:t> </a:t>
                </a:r>
                <a:r>
                  <a:rPr lang="en-US" sz="3200" i="1" dirty="0" err="1">
                    <a:solidFill>
                      <a:schemeClr val="tx1"/>
                    </a:solidFill>
                  </a:rPr>
                  <a:t>điểm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đoạn</a:t>
                </a:r>
                <a:r>
                  <a:rPr lang="en-US" sz="3200" i="1" dirty="0">
                    <a:solidFill>
                      <a:schemeClr val="tx1"/>
                    </a:solidFill>
                  </a:rPr>
                  <a:t> </a:t>
                </a:r>
                <a:r>
                  <a:rPr lang="en-US" sz="3200" i="1" dirty="0" err="1">
                    <a:solidFill>
                      <a:schemeClr val="tx1"/>
                    </a:solidFill>
                  </a:rPr>
                  <a:t>thẳng</a:t>
                </a:r>
                <a:r>
                  <a:rPr lang="en-US" sz="3200" i="1" dirty="0">
                    <a:solidFill>
                      <a:schemeClr val="tx1"/>
                    </a:solidFill>
                  </a:rPr>
                  <a:t> AB</a:t>
                </a:r>
              </a:p>
              <a:p>
                <a:r>
                  <a:rPr lang="en-US" sz="3200" i="1" dirty="0" err="1">
                    <a:solidFill>
                      <a:schemeClr val="tx1"/>
                    </a:solidFill>
                  </a:rPr>
                  <a:t>Nên</a:t>
                </a:r>
                <a:r>
                  <a:rPr lang="en-US" sz="3200" i="1" dirty="0">
                    <a:solidFill>
                      <a:schemeClr val="tx1"/>
                    </a:solidFill>
                  </a:rPr>
                  <a:t> </a:t>
                </a:r>
                <a14:m>
                  <m:oMath xmlns:m="http://schemas.openxmlformats.org/officeDocument/2006/math">
                    <m:r>
                      <a:rPr lang="en-US" sz="3200" b="0" i="1" smtClean="0">
                        <a:solidFill>
                          <a:schemeClr val="tx1"/>
                        </a:solidFill>
                        <a:latin typeface="Cambria Math" panose="02040503050406030204" pitchFamily="18" charset="0"/>
                      </a:rPr>
                      <m:t>𝐴𝑀</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𝑀𝐵</m:t>
                    </m:r>
                    <m:r>
                      <a:rPr lang="en-US" sz="3200" b="0" i="1" smtClean="0">
                        <a:solidFill>
                          <a:schemeClr val="tx1"/>
                        </a:solidFill>
                        <a:latin typeface="Cambria Math" panose="02040503050406030204" pitchFamily="18" charset="0"/>
                      </a:rPr>
                      <m:t>=</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𝐴𝐵</m:t>
                        </m:r>
                      </m:num>
                      <m:den>
                        <m:r>
                          <a:rPr lang="en-US" sz="3200" b="0" i="1" smtClean="0">
                            <a:solidFill>
                              <a:schemeClr val="tx1"/>
                            </a:solidFill>
                            <a:latin typeface="Cambria Math" panose="02040503050406030204" pitchFamily="18" charset="0"/>
                          </a:rPr>
                          <m:t>2</m:t>
                        </m:r>
                      </m:den>
                    </m:f>
                    <m:r>
                      <a:rPr lang="en-US" sz="3200" b="0" i="1" smtClean="0">
                        <a:solidFill>
                          <a:schemeClr val="tx1"/>
                        </a:solidFill>
                        <a:latin typeface="Cambria Math" panose="02040503050406030204" pitchFamily="18" charset="0"/>
                      </a:rPr>
                      <m:t>=</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6</m:t>
                        </m:r>
                      </m:num>
                      <m:den>
                        <m:r>
                          <a:rPr lang="en-US" sz="3200" b="0" i="1" smtClean="0">
                            <a:solidFill>
                              <a:schemeClr val="tx1"/>
                            </a:solidFill>
                            <a:latin typeface="Cambria Math" panose="02040503050406030204" pitchFamily="18" charset="0"/>
                          </a:rPr>
                          <m:t>2</m:t>
                        </m:r>
                      </m:den>
                    </m:f>
                    <m:r>
                      <a:rPr lang="en-US" sz="3200" b="0" i="1" smtClean="0">
                        <a:solidFill>
                          <a:schemeClr val="tx1"/>
                        </a:solidFill>
                        <a:latin typeface="Cambria Math" panose="02040503050406030204" pitchFamily="18" charset="0"/>
                      </a:rPr>
                      <m:t>=3</m:t>
                    </m:r>
                    <m:r>
                      <a:rPr lang="en-US" sz="3200" b="0" i="1" smtClean="0">
                        <a:solidFill>
                          <a:schemeClr val="tx1"/>
                        </a:solidFill>
                        <a:latin typeface="Cambria Math" panose="02040503050406030204" pitchFamily="18" charset="0"/>
                      </a:rPr>
                      <m:t>𝑐𝑚</m:t>
                    </m:r>
                  </m:oMath>
                </a14:m>
                <a:endParaRPr lang="en-US" sz="3200" i="1"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758263" y="2338969"/>
                <a:ext cx="6391173" cy="1232453"/>
              </a:xfrm>
              <a:prstGeom prst="rect">
                <a:avLst/>
              </a:prstGeom>
              <a:blipFill>
                <a:blip r:embed="rId6"/>
                <a:stretch>
                  <a:fillRect l="-3770" t="-10204" r="-2976" b="-7143"/>
                </a:stretch>
              </a:blipFill>
            </p:spPr>
            <p:txBody>
              <a:bodyPr/>
              <a:lstStyle/>
              <a:p>
                <a:r>
                  <a:rPr lang="en-VN">
                    <a:noFill/>
                  </a:rPr>
                  <a:t> </a:t>
                </a:r>
              </a:p>
            </p:txBody>
          </p:sp>
        </mc:Fallback>
      </mc:AlternateContent>
      <p:sp>
        <p:nvSpPr>
          <p:cNvPr id="2" name="Rectangle 1"/>
          <p:cNvSpPr/>
          <p:nvPr/>
        </p:nvSpPr>
        <p:spPr>
          <a:xfrm>
            <a:off x="-34359" y="-40270"/>
            <a:ext cx="643515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effectLst/>
              </a:rPr>
              <a:t>2. </a:t>
            </a:r>
            <a:r>
              <a:rPr lang="en-US" sz="3600" b="1" cap="none" spc="0" dirty="0" err="1">
                <a:ln/>
                <a:effectLst/>
              </a:rPr>
              <a:t>Vẽ</a:t>
            </a:r>
            <a:r>
              <a:rPr lang="en-US" sz="3600" b="1" cap="none" spc="0" dirty="0">
                <a:ln/>
                <a:effectLst/>
              </a:rPr>
              <a:t> </a:t>
            </a:r>
            <a:r>
              <a:rPr lang="en-US" sz="3600" b="1" cap="none" spc="0" dirty="0" err="1">
                <a:ln/>
                <a:effectLst/>
              </a:rPr>
              <a:t>trung</a:t>
            </a:r>
            <a:r>
              <a:rPr lang="en-US" sz="3600" b="1" cap="none" spc="0" dirty="0">
                <a:ln/>
                <a:effectLst/>
              </a:rPr>
              <a:t> </a:t>
            </a:r>
            <a:r>
              <a:rPr lang="en-US" sz="3600" b="1" cap="none" spc="0" dirty="0" err="1">
                <a:ln/>
                <a:effectLst/>
              </a:rPr>
              <a:t>điểm</a:t>
            </a:r>
            <a:r>
              <a:rPr lang="en-US" sz="3600" b="1" cap="none" spc="0" dirty="0">
                <a:ln/>
                <a:effectLst/>
              </a:rPr>
              <a:t> </a:t>
            </a:r>
            <a:r>
              <a:rPr lang="en-US" sz="3600" b="1" cap="none" spc="0" dirty="0" err="1">
                <a:ln/>
                <a:effectLst/>
              </a:rPr>
              <a:t>của</a:t>
            </a:r>
            <a:r>
              <a:rPr lang="en-US" sz="3600" b="1" cap="none" spc="0" dirty="0">
                <a:ln/>
                <a:effectLst/>
              </a:rPr>
              <a:t> </a:t>
            </a:r>
            <a:r>
              <a:rPr lang="en-US" sz="3600" b="1" cap="none" spc="0" dirty="0" err="1">
                <a:ln/>
                <a:effectLst/>
              </a:rPr>
              <a:t>đoạn</a:t>
            </a:r>
            <a:r>
              <a:rPr lang="en-US" sz="3600" b="1" cap="none" spc="0" dirty="0">
                <a:ln/>
                <a:effectLst/>
              </a:rPr>
              <a:t> </a:t>
            </a:r>
            <a:r>
              <a:rPr lang="en-US" sz="3600" b="1" cap="none" spc="0" dirty="0" err="1">
                <a:ln/>
                <a:effectLst/>
              </a:rPr>
              <a:t>thẳng</a:t>
            </a:r>
            <a:endParaRPr lang="en-US" sz="3600" b="1" cap="none" spc="0" dirty="0">
              <a:ln/>
              <a:effectLst/>
            </a:endParaRPr>
          </a:p>
        </p:txBody>
      </p:sp>
      <p:sp>
        <p:nvSpPr>
          <p:cNvPr id="11" name="TextBox 10">
            <a:extLst>
              <a:ext uri="{FF2B5EF4-FFF2-40B4-BE49-F238E27FC236}">
                <a16:creationId xmlns:a16="http://schemas.microsoft.com/office/drawing/2014/main" id="{4C20DC4E-7CF2-D141-3A6F-81312B69FCCE}"/>
              </a:ext>
            </a:extLst>
          </p:cNvPr>
          <p:cNvSpPr txBox="1"/>
          <p:nvPr/>
        </p:nvSpPr>
        <p:spPr>
          <a:xfrm>
            <a:off x="5824284" y="5115761"/>
            <a:ext cx="821635" cy="369332"/>
          </a:xfrm>
          <a:prstGeom prst="rect">
            <a:avLst/>
          </a:prstGeom>
          <a:noFill/>
        </p:spPr>
        <p:txBody>
          <a:bodyPr wrap="square" rtlCol="0">
            <a:spAutoFit/>
          </a:bodyPr>
          <a:lstStyle/>
          <a:p>
            <a:r>
              <a:rPr lang="en-US" b="1" dirty="0"/>
              <a:t>3cm</a:t>
            </a:r>
          </a:p>
        </p:txBody>
      </p:sp>
    </p:spTree>
    <p:extLst>
      <p:ext uri="{BB962C8B-B14F-4D97-AF65-F5344CB8AC3E}">
        <p14:creationId xmlns:p14="http://schemas.microsoft.com/office/powerpoint/2010/main" val="33452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path" presetSubtype="0" accel="50000" decel="50000" fill="hold" nodeType="afterEffect">
                                  <p:stCondLst>
                                    <p:cond delay="0"/>
                                  </p:stCondLst>
                                  <p:childTnLst>
                                    <p:animMotion origin="layout" path="M 5E-6 -1.48148E-6 L -0.31575 0.64792 " pathEditMode="relative" rAng="0" ptsTypes="AA">
                                      <p:cBhvr>
                                        <p:cTn id="32" dur="10000" fill="hold"/>
                                        <p:tgtEl>
                                          <p:spTgt spid="8"/>
                                        </p:tgtEl>
                                        <p:attrNameLst>
                                          <p:attrName>ppt_x</p:attrName>
                                          <p:attrName>ppt_y</p:attrName>
                                        </p:attrNameLst>
                                      </p:cBhvr>
                                      <p:rCtr x="-15573" y="32685"/>
                                    </p:animMotion>
                                  </p:childTnLst>
                                </p:cTn>
                              </p:par>
                            </p:childTnLst>
                          </p:cTn>
                        </p:par>
                        <p:par>
                          <p:cTn id="33" fill="hold">
                            <p:stCondLst>
                              <p:cond delay="1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0"/>
                                        <p:tgtEl>
                                          <p:spTgt spid="13"/>
                                        </p:tgtEl>
                                      </p:cBhvr>
                                    </p:animEffect>
                                  </p:childTnLst>
                                </p:cTn>
                              </p:par>
                              <p:par>
                                <p:cTn id="37" presetID="63" presetClass="path" presetSubtype="0" accel="50000" decel="50000" fill="hold" nodeType="withEffect">
                                  <p:stCondLst>
                                    <p:cond delay="0"/>
                                  </p:stCondLst>
                                  <p:childTnLst>
                                    <p:animMotion origin="layout" path="M -0.31576 0.64792 L 0.04922 0.65 " pathEditMode="relative" rAng="0" ptsTypes="AA">
                                      <p:cBhvr>
                                        <p:cTn id="38" dur="1000" fill="hold"/>
                                        <p:tgtEl>
                                          <p:spTgt spid="8"/>
                                        </p:tgtEl>
                                        <p:attrNameLst>
                                          <p:attrName>ppt_x</p:attrName>
                                          <p:attrName>ppt_y</p:attrName>
                                        </p:attrNameLst>
                                      </p:cBhvr>
                                      <p:rCtr x="18242" y="93"/>
                                    </p:animMotion>
                                  </p:childTnLst>
                                </p:cTn>
                              </p:par>
                            </p:childTnLst>
                          </p:cTn>
                        </p:par>
                        <p:par>
                          <p:cTn id="39" fill="hold">
                            <p:stCondLst>
                              <p:cond delay="16000"/>
                            </p:stCondLst>
                            <p:childTnLst>
                              <p:par>
                                <p:cTn id="40" presetID="22" presetClass="exit" presetSubtype="4" fill="hold" nodeType="afterEffect">
                                  <p:stCondLst>
                                    <p:cond delay="0"/>
                                  </p:stCondLst>
                                  <p:childTnLst>
                                    <p:animEffect transition="out" filter="wipe(down)">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6500"/>
                            </p:stCondLst>
                            <p:childTnLst>
                              <p:par>
                                <p:cTn id="47" presetID="6"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childTnLst>
                          </p:cTn>
                        </p:par>
                        <p:par>
                          <p:cTn id="59" fill="hold">
                            <p:stCondLst>
                              <p:cond delay="18500"/>
                            </p:stCondLst>
                            <p:childTnLst>
                              <p:par>
                                <p:cTn id="60" presetID="42"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par>
                          <p:cTn id="65" fill="hold">
                            <p:stCondLst>
                              <p:cond delay="19500"/>
                            </p:stCondLst>
                            <p:childTnLst>
                              <p:par>
                                <p:cTn id="66" presetID="42" presetClass="path" presetSubtype="0" accel="50000" decel="50000" fill="hold" nodeType="afterEffect">
                                  <p:stCondLst>
                                    <p:cond delay="0"/>
                                  </p:stCondLst>
                                  <p:childTnLst>
                                    <p:animMotion origin="layout" path="M 1.25E-6 3.7037E-7 L -0.08425 0.77153 " pathEditMode="relative" rAng="0" ptsTypes="AA">
                                      <p:cBhvr>
                                        <p:cTn id="67" dur="2000" fill="hold"/>
                                        <p:tgtEl>
                                          <p:spTgt spid="21"/>
                                        </p:tgtEl>
                                        <p:attrNameLst>
                                          <p:attrName>ppt_x</p:attrName>
                                          <p:attrName>ppt_y</p:attrName>
                                        </p:attrNameLst>
                                      </p:cBhvr>
                                      <p:rCtr x="-4219" y="38565"/>
                                    </p:animMotion>
                                  </p:childTnLst>
                                </p:cTn>
                              </p:par>
                            </p:childTnLst>
                          </p:cTn>
                        </p:par>
                        <p:par>
                          <p:cTn id="68" fill="hold">
                            <p:stCondLst>
                              <p:cond delay="21500"/>
                            </p:stCondLst>
                            <p:childTnLst>
                              <p:par>
                                <p:cTn id="69" presetID="6"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circle(in)">
                                      <p:cBhvr>
                                        <p:cTn id="71" dur="1000"/>
                                        <p:tgtEl>
                                          <p:spTgt spid="25"/>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circle(in)">
                                      <p:cBhvr>
                                        <p:cTn id="74" dur="2000"/>
                                        <p:tgtEl>
                                          <p:spTgt spid="5"/>
                                        </p:tgtEl>
                                      </p:cBhvr>
                                    </p:animEffect>
                                  </p:childTnLst>
                                </p:cTn>
                              </p:par>
                            </p:childTnLst>
                          </p:cTn>
                        </p:par>
                        <p:par>
                          <p:cTn id="75" fill="hold">
                            <p:stCondLst>
                              <p:cond delay="23500"/>
                            </p:stCondLst>
                            <p:childTnLst>
                              <p:par>
                                <p:cTn id="76" presetID="2" presetClass="exit" presetSubtype="4" fill="hold" nodeType="afterEffect">
                                  <p:stCondLst>
                                    <p:cond delay="0"/>
                                  </p:stCondLst>
                                  <p:childTnLst>
                                    <p:anim calcmode="lin" valueType="num">
                                      <p:cBhvr additive="base">
                                        <p:cTn id="77" dur="500"/>
                                        <p:tgtEl>
                                          <p:spTgt spid="21"/>
                                        </p:tgtEl>
                                        <p:attrNameLst>
                                          <p:attrName>ppt_x</p:attrName>
                                        </p:attrNameLst>
                                      </p:cBhvr>
                                      <p:tavLst>
                                        <p:tav tm="0">
                                          <p:val>
                                            <p:strVal val="ppt_x"/>
                                          </p:val>
                                        </p:tav>
                                        <p:tav tm="100000">
                                          <p:val>
                                            <p:strVal val="ppt_x"/>
                                          </p:val>
                                        </p:tav>
                                      </p:tavLst>
                                    </p:anim>
                                    <p:anim calcmode="lin" valueType="num">
                                      <p:cBhvr additive="base">
                                        <p:cTn id="78" dur="500"/>
                                        <p:tgtEl>
                                          <p:spTgt spid="21"/>
                                        </p:tgtEl>
                                        <p:attrNameLst>
                                          <p:attrName>ppt_y</p:attrName>
                                        </p:attrNameLst>
                                      </p:cBhvr>
                                      <p:tavLst>
                                        <p:tav tm="0">
                                          <p:val>
                                            <p:strVal val="ppt_y"/>
                                          </p:val>
                                        </p:tav>
                                        <p:tav tm="100000">
                                          <p:val>
                                            <p:strVal val="1+ppt_h/2"/>
                                          </p:val>
                                        </p:tav>
                                      </p:tavLst>
                                    </p:anim>
                                    <p:set>
                                      <p:cBhvr>
                                        <p:cTn id="79" dur="1" fill="hold">
                                          <p:stCondLst>
                                            <p:cond delay="499"/>
                                          </p:stCondLst>
                                        </p:cTn>
                                        <p:tgtEl>
                                          <p:spTgt spid="21"/>
                                        </p:tgtEl>
                                        <p:attrNameLst>
                                          <p:attrName>style.visibility</p:attrName>
                                        </p:attrNameLst>
                                      </p:cBhvr>
                                      <p:to>
                                        <p:strVal val="hidden"/>
                                      </p:to>
                                    </p:set>
                                  </p:childTnLst>
                                </p:cTn>
                              </p:par>
                            </p:childTnLst>
                          </p:cTn>
                        </p:par>
                        <p:par>
                          <p:cTn id="80" fill="hold">
                            <p:stCondLst>
                              <p:cond delay="24000"/>
                            </p:stCondLst>
                            <p:childTnLst>
                              <p:par>
                                <p:cTn id="81" presetID="10" presetClass="exit" presetSubtype="0" fill="hold"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par>
                          <p:cTn id="87" fill="hold">
                            <p:stCondLst>
                              <p:cond delay="24500"/>
                            </p:stCondLst>
                            <p:childTnLst>
                              <p:par>
                                <p:cTn id="88" presetID="16" presetClass="entr" presetSubtype="2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barn(inVertical)">
                                      <p:cBhvr>
                                        <p:cTn id="90" dur="500"/>
                                        <p:tgtEl>
                                          <p:spTgt spid="18"/>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arn(inVertical)">
                                      <p:cBhvr>
                                        <p:cTn id="93" dur="500"/>
                                        <p:tgtEl>
                                          <p:spTgt spid="19"/>
                                        </p:tgtEl>
                                      </p:cBhvr>
                                    </p:animEffect>
                                  </p:childTnLst>
                                </p:cTn>
                              </p:par>
                            </p:childTnLst>
                          </p:cTn>
                        </p:par>
                        <p:par>
                          <p:cTn id="94" fill="hold">
                            <p:stCondLst>
                              <p:cond delay="25000"/>
                            </p:stCondLst>
                            <p:childTnLst>
                              <p:par>
                                <p:cTn id="95" presetID="16" presetClass="entr" presetSubtype="21"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barn(inVertical)">
                                      <p:cBhvr>
                                        <p:cTn id="97" dur="500"/>
                                        <p:tgtEl>
                                          <p:spTgt spid="4"/>
                                        </p:tgtEl>
                                      </p:cBhvr>
                                    </p:animEffect>
                                  </p:childTnLst>
                                </p:cTn>
                              </p:par>
                              <p:par>
                                <p:cTn id="98" presetID="16" presetClass="entr" presetSubtype="21"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barn(inVertical)">
                                      <p:cBhvr>
                                        <p:cTn id="100" dur="500"/>
                                        <p:tgtEl>
                                          <p:spTgt spid="3"/>
                                        </p:tgtEl>
                                      </p:cBhvr>
                                    </p:animEffect>
                                  </p:childTnLst>
                                </p:cTn>
                              </p:par>
                              <p:par>
                                <p:cTn id="101" presetID="16" presetClass="entr" presetSubtype="2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inVertical)">
                                      <p:cBhvr>
                                        <p:cTn id="103" dur="500"/>
                                        <p:tgtEl>
                                          <p:spTgt spid="30"/>
                                        </p:tgtEl>
                                      </p:cBhvr>
                                    </p:animEffect>
                                  </p:childTnLst>
                                </p:cTn>
                              </p:par>
                            </p:childTnLst>
                          </p:cTn>
                        </p:par>
                        <p:par>
                          <p:cTn id="104" fill="hold">
                            <p:stCondLst>
                              <p:cond delay="25500"/>
                            </p:stCondLst>
                            <p:childTnLst>
                              <p:par>
                                <p:cTn id="105" presetID="16" presetClass="entr" presetSubtype="21"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arn(inVertical)">
                                      <p:cBhvr>
                                        <p:cTn id="10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animBg="1"/>
      <p:bldP spid="18" grpId="0" animBg="1"/>
      <p:bldP spid="19" grpId="0" animBg="1"/>
      <p:bldP spid="22" grpId="0" animBg="1"/>
      <p:bldP spid="25" grpId="0" animBg="1"/>
      <p:bldP spid="26" grpId="0" animBg="1"/>
      <p:bldP spid="20" grpId="0"/>
      <p:bldP spid="23" grpId="0"/>
      <p:bldP spid="4" grpId="0"/>
      <p:bldP spid="29" grpId="0"/>
      <p:bldP spid="3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515673" y="63371"/>
            <a:ext cx="71606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sz="4000" b="1" dirty="0"/>
              <a:t>HOẠT ĐỘNG NHÓM (5 </a:t>
            </a:r>
            <a:r>
              <a:rPr lang="en-US" sz="4000" b="1" dirty="0" err="1"/>
              <a:t>phút</a:t>
            </a:r>
            <a:r>
              <a:rPr lang="en-US" sz="4000" b="1" dirty="0"/>
              <a:t>) </a:t>
            </a:r>
          </a:p>
        </p:txBody>
      </p:sp>
      <p:sp>
        <p:nvSpPr>
          <p:cNvPr id="4" name="Rounded Rectangle 3"/>
          <p:cNvSpPr/>
          <p:nvPr/>
        </p:nvSpPr>
        <p:spPr>
          <a:xfrm>
            <a:off x="114300" y="1056769"/>
            <a:ext cx="11963399" cy="555918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742950" indent="-742950">
              <a:buAutoNum type="arabicPeriod"/>
            </a:pPr>
            <a:r>
              <a:rPr lang="en-US" sz="4000" dirty="0" err="1">
                <a:solidFill>
                  <a:schemeClr val="tx1"/>
                </a:solidFill>
                <a:effectLst/>
              </a:rPr>
              <a:t>Mỗi</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 </a:t>
            </a:r>
            <a:r>
              <a:rPr lang="en-US" sz="4000" dirty="0" err="1">
                <a:solidFill>
                  <a:schemeClr val="tx1"/>
                </a:solidFill>
                <a:effectLst/>
              </a:rPr>
              <a:t>cử</a:t>
            </a:r>
            <a:r>
              <a:rPr lang="en-US" sz="4000" dirty="0">
                <a:solidFill>
                  <a:schemeClr val="tx1"/>
                </a:solidFill>
                <a:effectLst/>
              </a:rPr>
              <a:t> </a:t>
            </a:r>
            <a:r>
              <a:rPr lang="en-US" sz="4000" dirty="0" err="1">
                <a:solidFill>
                  <a:schemeClr val="tx1"/>
                </a:solidFill>
                <a:effectLst/>
              </a:rPr>
              <a:t>ra</a:t>
            </a:r>
            <a:r>
              <a:rPr lang="en-US" sz="4000" dirty="0">
                <a:solidFill>
                  <a:schemeClr val="tx1"/>
                </a:solidFill>
                <a:effectLst/>
              </a:rPr>
              <a:t> 1 </a:t>
            </a:r>
            <a:r>
              <a:rPr lang="en-US" sz="4000" dirty="0" err="1">
                <a:solidFill>
                  <a:schemeClr val="tx1"/>
                </a:solidFill>
                <a:effectLst/>
              </a:rPr>
              <a:t>trưởng</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a:t>
            </a:r>
          </a:p>
          <a:p>
            <a:pPr marL="742950" indent="-742950">
              <a:buAutoNum type="arabicPeriod"/>
            </a:pPr>
            <a:r>
              <a:rPr lang="en-US" sz="4000" dirty="0" err="1">
                <a:solidFill>
                  <a:schemeClr val="tx1"/>
                </a:solidFill>
              </a:rPr>
              <a:t>Các</a:t>
            </a:r>
            <a:r>
              <a:rPr lang="en-US" sz="4000" dirty="0">
                <a:solidFill>
                  <a:schemeClr val="tx1"/>
                </a:solidFill>
              </a:rPr>
              <a:t> </a:t>
            </a:r>
            <a:r>
              <a:rPr lang="en-US" sz="4000" dirty="0" err="1">
                <a:solidFill>
                  <a:schemeClr val="tx1"/>
                </a:solidFill>
              </a:rPr>
              <a:t>nhóm</a:t>
            </a:r>
            <a:r>
              <a:rPr lang="en-US" sz="4000" dirty="0">
                <a:solidFill>
                  <a:schemeClr val="tx1"/>
                </a:solidFill>
              </a:rPr>
              <a:t> </a:t>
            </a:r>
            <a:r>
              <a:rPr lang="en-US" sz="4000" dirty="0" err="1">
                <a:solidFill>
                  <a:schemeClr val="tx1"/>
                </a:solidFill>
              </a:rPr>
              <a:t>thảo</a:t>
            </a:r>
            <a:r>
              <a:rPr lang="en-US" sz="4000" dirty="0">
                <a:solidFill>
                  <a:schemeClr val="tx1"/>
                </a:solidFill>
              </a:rPr>
              <a:t> </a:t>
            </a:r>
            <a:r>
              <a:rPr lang="en-US" sz="4000" dirty="0" err="1">
                <a:solidFill>
                  <a:schemeClr val="tx1"/>
                </a:solidFill>
              </a:rPr>
              <a:t>luận</a:t>
            </a:r>
            <a:r>
              <a:rPr lang="en-US" sz="4000" dirty="0">
                <a:solidFill>
                  <a:schemeClr val="tx1"/>
                </a:solidFill>
              </a:rPr>
              <a:t> </a:t>
            </a:r>
            <a:r>
              <a:rPr lang="en-US" sz="4000" dirty="0" err="1">
                <a:solidFill>
                  <a:schemeClr val="tx1"/>
                </a:solidFill>
              </a:rPr>
              <a:t>và</a:t>
            </a:r>
            <a:r>
              <a:rPr lang="en-US" sz="4000" dirty="0">
                <a:solidFill>
                  <a:schemeClr val="tx1"/>
                </a:solidFill>
              </a:rPr>
              <a:t> </a:t>
            </a:r>
            <a:r>
              <a:rPr lang="en-US" sz="4000" dirty="0" err="1">
                <a:solidFill>
                  <a:schemeClr val="tx1"/>
                </a:solidFill>
              </a:rPr>
              <a:t>trình</a:t>
            </a:r>
            <a:r>
              <a:rPr lang="en-US" sz="4000" dirty="0">
                <a:solidFill>
                  <a:schemeClr val="tx1"/>
                </a:solidFill>
              </a:rPr>
              <a:t> </a:t>
            </a:r>
            <a:r>
              <a:rPr lang="en-US" sz="4000" dirty="0" err="1">
                <a:solidFill>
                  <a:schemeClr val="tx1"/>
                </a:solidFill>
              </a:rPr>
              <a:t>bày</a:t>
            </a:r>
            <a:r>
              <a:rPr lang="en-US" sz="4000" dirty="0">
                <a:solidFill>
                  <a:schemeClr val="tx1"/>
                </a:solidFill>
              </a:rPr>
              <a:t> </a:t>
            </a:r>
            <a:r>
              <a:rPr lang="en-US" sz="4000" dirty="0" err="1">
                <a:solidFill>
                  <a:schemeClr val="tx1"/>
                </a:solidFill>
              </a:rPr>
              <a:t>vào</a:t>
            </a:r>
            <a:r>
              <a:rPr lang="en-US" sz="4000" dirty="0">
                <a:solidFill>
                  <a:schemeClr val="tx1"/>
                </a:solidFill>
              </a:rPr>
              <a:t> </a:t>
            </a:r>
            <a:r>
              <a:rPr lang="en-US" sz="4000" dirty="0" err="1">
                <a:solidFill>
                  <a:schemeClr val="tx1"/>
                </a:solidFill>
              </a:rPr>
              <a:t>vở</a:t>
            </a:r>
            <a:r>
              <a:rPr lang="en-US" sz="4000" dirty="0">
                <a:solidFill>
                  <a:schemeClr val="tx1"/>
                </a:solidFill>
              </a:rPr>
              <a:t> </a:t>
            </a:r>
            <a:r>
              <a:rPr lang="en-US" sz="4000" dirty="0" err="1">
                <a:solidFill>
                  <a:schemeClr val="tx1"/>
                </a:solidFill>
              </a:rPr>
              <a:t>nhiệm</a:t>
            </a:r>
            <a:r>
              <a:rPr lang="en-US" sz="4000" dirty="0">
                <a:solidFill>
                  <a:schemeClr val="tx1"/>
                </a:solidFill>
              </a:rPr>
              <a:t> </a:t>
            </a:r>
            <a:r>
              <a:rPr lang="en-US" sz="4000" dirty="0" err="1">
                <a:solidFill>
                  <a:schemeClr val="tx1"/>
                </a:solidFill>
              </a:rPr>
              <a:t>vụ</a:t>
            </a:r>
            <a:r>
              <a:rPr lang="en-US" sz="4000" dirty="0">
                <a:solidFill>
                  <a:schemeClr val="tx1"/>
                </a:solidFill>
              </a:rPr>
              <a:t> </a:t>
            </a:r>
            <a:r>
              <a:rPr lang="en-US" sz="4000" dirty="0" err="1">
                <a:solidFill>
                  <a:schemeClr val="tx1"/>
                </a:solidFill>
              </a:rPr>
              <a:t>dưới</a:t>
            </a:r>
            <a:r>
              <a:rPr lang="en-US" sz="4000" dirty="0">
                <a:solidFill>
                  <a:schemeClr val="tx1"/>
                </a:solidFill>
              </a:rPr>
              <a:t> </a:t>
            </a:r>
            <a:r>
              <a:rPr lang="en-US" sz="4000" dirty="0" err="1">
                <a:solidFill>
                  <a:schemeClr val="tx1"/>
                </a:solidFill>
              </a:rPr>
              <a:t>đây</a:t>
            </a:r>
            <a:r>
              <a:rPr lang="en-US" sz="4000" dirty="0">
                <a:solidFill>
                  <a:schemeClr val="tx1"/>
                </a:solidFill>
              </a:rPr>
              <a:t>.</a:t>
            </a:r>
          </a:p>
          <a:p>
            <a:pPr marL="742950" indent="-742950">
              <a:buAutoNum type="arabicPeriod"/>
            </a:pPr>
            <a:r>
              <a:rPr lang="en-US" sz="4000" dirty="0">
                <a:solidFill>
                  <a:schemeClr val="tx1"/>
                </a:solidFill>
                <a:effectLst/>
              </a:rPr>
              <a:t>Sau </a:t>
            </a:r>
            <a:r>
              <a:rPr lang="en-US" sz="4000" dirty="0" err="1">
                <a:solidFill>
                  <a:schemeClr val="tx1"/>
                </a:solidFill>
                <a:effectLst/>
              </a:rPr>
              <a:t>khi</a:t>
            </a:r>
            <a:r>
              <a:rPr lang="en-US" sz="4000" dirty="0">
                <a:solidFill>
                  <a:schemeClr val="tx1"/>
                </a:solidFill>
                <a:effectLst/>
              </a:rPr>
              <a:t> </a:t>
            </a:r>
            <a:r>
              <a:rPr lang="en-US" sz="4000" dirty="0" err="1">
                <a:solidFill>
                  <a:schemeClr val="tx1"/>
                </a:solidFill>
                <a:effectLst/>
              </a:rPr>
              <a:t>hoạt</a:t>
            </a:r>
            <a:r>
              <a:rPr lang="en-US" sz="4000" dirty="0">
                <a:solidFill>
                  <a:schemeClr val="tx1"/>
                </a:solidFill>
                <a:effectLst/>
              </a:rPr>
              <a:t> </a:t>
            </a:r>
            <a:r>
              <a:rPr lang="en-US" sz="4000" dirty="0" err="1">
                <a:solidFill>
                  <a:schemeClr val="tx1"/>
                </a:solidFill>
                <a:effectLst/>
              </a:rPr>
              <a:t>động</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 </a:t>
            </a:r>
            <a:r>
              <a:rPr lang="en-US" sz="4000" dirty="0" err="1">
                <a:solidFill>
                  <a:schemeClr val="tx1"/>
                </a:solidFill>
                <a:effectLst/>
              </a:rPr>
              <a:t>xong</a:t>
            </a:r>
            <a:r>
              <a:rPr lang="en-US" sz="4000" dirty="0">
                <a:solidFill>
                  <a:schemeClr val="tx1"/>
                </a:solidFill>
                <a:effectLst/>
              </a:rPr>
              <a:t>, </a:t>
            </a:r>
            <a:r>
              <a:rPr lang="en-US" sz="4000" dirty="0" err="1">
                <a:solidFill>
                  <a:schemeClr val="tx1"/>
                </a:solidFill>
                <a:effectLst/>
              </a:rPr>
              <a:t>các</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 </a:t>
            </a:r>
            <a:r>
              <a:rPr lang="en-US" sz="4000" dirty="0" err="1">
                <a:solidFill>
                  <a:schemeClr val="tx1"/>
                </a:solidFill>
                <a:effectLst/>
              </a:rPr>
              <a:t>ngồi</a:t>
            </a:r>
            <a:r>
              <a:rPr lang="en-US" sz="4000" dirty="0">
                <a:solidFill>
                  <a:schemeClr val="tx1"/>
                </a:solidFill>
                <a:effectLst/>
              </a:rPr>
              <a:t> </a:t>
            </a:r>
            <a:r>
              <a:rPr lang="en-US" sz="4000" dirty="0" err="1">
                <a:solidFill>
                  <a:schemeClr val="tx1"/>
                </a:solidFill>
                <a:effectLst/>
              </a:rPr>
              <a:t>tại</a:t>
            </a:r>
            <a:r>
              <a:rPr lang="en-US" sz="4000" dirty="0">
                <a:solidFill>
                  <a:schemeClr val="tx1"/>
                </a:solidFill>
                <a:effectLst/>
              </a:rPr>
              <a:t> </a:t>
            </a:r>
            <a:r>
              <a:rPr lang="en-US" sz="4000" dirty="0" err="1">
                <a:solidFill>
                  <a:schemeClr val="tx1"/>
                </a:solidFill>
                <a:effectLst/>
              </a:rPr>
              <a:t>chỗ</a:t>
            </a:r>
            <a:r>
              <a:rPr lang="en-US" sz="4000" dirty="0">
                <a:solidFill>
                  <a:schemeClr val="tx1"/>
                </a:solidFill>
                <a:effectLst/>
              </a:rPr>
              <a:t>, </a:t>
            </a:r>
            <a:r>
              <a:rPr lang="en-US" sz="4000" dirty="0" err="1">
                <a:solidFill>
                  <a:schemeClr val="tx1"/>
                </a:solidFill>
                <a:effectLst/>
              </a:rPr>
              <a:t>giáo</a:t>
            </a:r>
            <a:r>
              <a:rPr lang="en-US" sz="4000" dirty="0">
                <a:solidFill>
                  <a:schemeClr val="tx1"/>
                </a:solidFill>
                <a:effectLst/>
              </a:rPr>
              <a:t> </a:t>
            </a:r>
            <a:r>
              <a:rPr lang="en-US" sz="4000" dirty="0" err="1">
                <a:solidFill>
                  <a:schemeClr val="tx1"/>
                </a:solidFill>
                <a:effectLst/>
              </a:rPr>
              <a:t>viên</a:t>
            </a:r>
            <a:r>
              <a:rPr lang="en-US" sz="4000" dirty="0">
                <a:solidFill>
                  <a:schemeClr val="tx1"/>
                </a:solidFill>
                <a:effectLst/>
              </a:rPr>
              <a:t> </a:t>
            </a:r>
            <a:r>
              <a:rPr lang="en-US" sz="4000" dirty="0" err="1">
                <a:solidFill>
                  <a:schemeClr val="tx1"/>
                </a:solidFill>
                <a:effectLst/>
              </a:rPr>
              <a:t>sẽ</a:t>
            </a:r>
            <a:r>
              <a:rPr lang="en-US" sz="4000" dirty="0">
                <a:solidFill>
                  <a:schemeClr val="tx1"/>
                </a:solidFill>
                <a:effectLst/>
              </a:rPr>
              <a:t> </a:t>
            </a:r>
            <a:r>
              <a:rPr lang="en-US" sz="4000" dirty="0" err="1">
                <a:solidFill>
                  <a:schemeClr val="tx1"/>
                </a:solidFill>
                <a:effectLst/>
              </a:rPr>
              <a:t>chọn</a:t>
            </a:r>
            <a:r>
              <a:rPr lang="en-US" sz="4000" dirty="0">
                <a:solidFill>
                  <a:schemeClr val="tx1"/>
                </a:solidFill>
                <a:effectLst/>
              </a:rPr>
              <a:t> </a:t>
            </a:r>
            <a:r>
              <a:rPr lang="en-US" sz="4000" dirty="0" err="1">
                <a:solidFill>
                  <a:schemeClr val="tx1"/>
                </a:solidFill>
                <a:effectLst/>
              </a:rPr>
              <a:t>và</a:t>
            </a:r>
            <a:r>
              <a:rPr lang="en-US" sz="4000" dirty="0">
                <a:solidFill>
                  <a:schemeClr val="tx1"/>
                </a:solidFill>
                <a:effectLst/>
              </a:rPr>
              <a:t> </a:t>
            </a:r>
            <a:r>
              <a:rPr lang="en-US" sz="4000" dirty="0" err="1">
                <a:solidFill>
                  <a:schemeClr val="tx1"/>
                </a:solidFill>
                <a:effectLst/>
              </a:rPr>
              <a:t>mời</a:t>
            </a:r>
            <a:r>
              <a:rPr lang="en-US" sz="4000" dirty="0">
                <a:solidFill>
                  <a:schemeClr val="tx1"/>
                </a:solidFill>
                <a:effectLst/>
              </a:rPr>
              <a:t> 1 </a:t>
            </a:r>
            <a:r>
              <a:rPr lang="en-US" sz="4000" dirty="0" err="1">
                <a:solidFill>
                  <a:schemeClr val="tx1"/>
                </a:solidFill>
                <a:effectLst/>
              </a:rPr>
              <a:t>bạn</a:t>
            </a:r>
            <a:r>
              <a:rPr lang="en-US" sz="4000" dirty="0">
                <a:solidFill>
                  <a:schemeClr val="tx1"/>
                </a:solidFill>
                <a:effectLst/>
              </a:rPr>
              <a:t> </a:t>
            </a:r>
            <a:r>
              <a:rPr lang="en-US" sz="4000" dirty="0" err="1">
                <a:solidFill>
                  <a:schemeClr val="tx1"/>
                </a:solidFill>
                <a:effectLst/>
              </a:rPr>
              <a:t>bất</a:t>
            </a:r>
            <a:r>
              <a:rPr lang="en-US" sz="4000" dirty="0">
                <a:solidFill>
                  <a:schemeClr val="tx1"/>
                </a:solidFill>
                <a:effectLst/>
              </a:rPr>
              <a:t> </a:t>
            </a:r>
            <a:r>
              <a:rPr lang="en-US" sz="4000" dirty="0" err="1">
                <a:solidFill>
                  <a:schemeClr val="tx1"/>
                </a:solidFill>
                <a:effectLst/>
              </a:rPr>
              <a:t>kỳ</a:t>
            </a:r>
            <a:r>
              <a:rPr lang="en-US" sz="4000" dirty="0">
                <a:solidFill>
                  <a:schemeClr val="tx1"/>
                </a:solidFill>
                <a:effectLst/>
              </a:rPr>
              <a:t> </a:t>
            </a:r>
            <a:r>
              <a:rPr lang="en-US" sz="4000" dirty="0" err="1">
                <a:solidFill>
                  <a:schemeClr val="tx1"/>
                </a:solidFill>
                <a:effectLst/>
              </a:rPr>
              <a:t>trong</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 </a:t>
            </a:r>
            <a:r>
              <a:rPr lang="en-US" sz="4000" dirty="0" err="1">
                <a:solidFill>
                  <a:schemeClr val="tx1"/>
                </a:solidFill>
                <a:effectLst/>
              </a:rPr>
              <a:t>lên</a:t>
            </a:r>
            <a:r>
              <a:rPr lang="en-US" sz="4000" dirty="0">
                <a:solidFill>
                  <a:schemeClr val="tx1"/>
                </a:solidFill>
                <a:effectLst/>
              </a:rPr>
              <a:t> </a:t>
            </a:r>
            <a:r>
              <a:rPr lang="en-US" sz="4000" dirty="0" err="1">
                <a:solidFill>
                  <a:schemeClr val="tx1"/>
                </a:solidFill>
                <a:effectLst/>
              </a:rPr>
              <a:t>trình</a:t>
            </a:r>
            <a:r>
              <a:rPr lang="en-US" sz="4000" dirty="0">
                <a:solidFill>
                  <a:schemeClr val="tx1"/>
                </a:solidFill>
                <a:effectLst/>
              </a:rPr>
              <a:t> </a:t>
            </a:r>
            <a:r>
              <a:rPr lang="en-US" sz="4000" dirty="0" err="1">
                <a:solidFill>
                  <a:schemeClr val="tx1"/>
                </a:solidFill>
                <a:effectLst/>
              </a:rPr>
              <a:t>bày</a:t>
            </a:r>
            <a:r>
              <a:rPr lang="en-US" sz="4000" dirty="0">
                <a:solidFill>
                  <a:schemeClr val="tx1"/>
                </a:solidFill>
                <a:effectLst/>
              </a:rPr>
              <a:t> </a:t>
            </a:r>
            <a:r>
              <a:rPr lang="en-US" sz="4000" dirty="0" err="1">
                <a:solidFill>
                  <a:schemeClr val="tx1"/>
                </a:solidFill>
                <a:effectLst/>
              </a:rPr>
              <a:t>để</a:t>
            </a:r>
            <a:r>
              <a:rPr lang="en-US" sz="4000" dirty="0">
                <a:solidFill>
                  <a:schemeClr val="tx1"/>
                </a:solidFill>
                <a:effectLst/>
              </a:rPr>
              <a:t> </a:t>
            </a:r>
            <a:r>
              <a:rPr lang="en-US" sz="4000" dirty="0" err="1">
                <a:solidFill>
                  <a:schemeClr val="tx1"/>
                </a:solidFill>
                <a:effectLst/>
              </a:rPr>
              <a:t>lấy</a:t>
            </a:r>
            <a:r>
              <a:rPr lang="en-US" sz="4000" dirty="0">
                <a:solidFill>
                  <a:schemeClr val="tx1"/>
                </a:solidFill>
                <a:effectLst/>
              </a:rPr>
              <a:t> </a:t>
            </a:r>
            <a:r>
              <a:rPr lang="en-US" sz="4000" dirty="0" err="1">
                <a:solidFill>
                  <a:schemeClr val="tx1"/>
                </a:solidFill>
                <a:effectLst/>
              </a:rPr>
              <a:t>điểm</a:t>
            </a:r>
            <a:r>
              <a:rPr lang="en-US" sz="4000" dirty="0">
                <a:solidFill>
                  <a:schemeClr val="tx1"/>
                </a:solidFill>
                <a:effectLst/>
              </a:rPr>
              <a:t> </a:t>
            </a:r>
            <a:r>
              <a:rPr lang="en-US" sz="4000" dirty="0" err="1">
                <a:solidFill>
                  <a:schemeClr val="tx1"/>
                </a:solidFill>
                <a:effectLst/>
              </a:rPr>
              <a:t>cho</a:t>
            </a:r>
            <a:r>
              <a:rPr lang="en-US" sz="4000" dirty="0">
                <a:solidFill>
                  <a:schemeClr val="tx1"/>
                </a:solidFill>
                <a:effectLst/>
              </a:rPr>
              <a:t> </a:t>
            </a:r>
            <a:r>
              <a:rPr lang="en-US" sz="4000" dirty="0" err="1">
                <a:solidFill>
                  <a:schemeClr val="tx1"/>
                </a:solidFill>
                <a:effectLst/>
              </a:rPr>
              <a:t>cả</a:t>
            </a:r>
            <a:r>
              <a:rPr lang="en-US" sz="4000" dirty="0">
                <a:solidFill>
                  <a:schemeClr val="tx1"/>
                </a:solidFill>
                <a:effectLst/>
              </a:rPr>
              <a:t> </a:t>
            </a:r>
            <a:r>
              <a:rPr lang="en-US" sz="4000" dirty="0" err="1">
                <a:solidFill>
                  <a:schemeClr val="tx1"/>
                </a:solidFill>
                <a:effectLst/>
              </a:rPr>
              <a:t>nhóm</a:t>
            </a:r>
            <a:r>
              <a:rPr lang="en-US" sz="4000" dirty="0">
                <a:solidFill>
                  <a:schemeClr val="tx1"/>
                </a:solidFill>
                <a:effectLst/>
              </a:rPr>
              <a:t>. </a:t>
            </a:r>
            <a:br>
              <a:rPr lang="en-US" sz="4000" dirty="0">
                <a:solidFill>
                  <a:schemeClr val="tx1"/>
                </a:solidFill>
                <a:effectLst/>
              </a:rPr>
            </a:br>
            <a:r>
              <a:rPr lang="en-US" sz="4000" dirty="0" err="1">
                <a:solidFill>
                  <a:srgbClr val="FF0000"/>
                </a:solidFill>
                <a:effectLst/>
              </a:rPr>
              <a:t>Chúc</a:t>
            </a:r>
            <a:r>
              <a:rPr lang="en-US" sz="4000" dirty="0">
                <a:solidFill>
                  <a:srgbClr val="FF0000"/>
                </a:solidFill>
                <a:effectLst/>
              </a:rPr>
              <a:t> </a:t>
            </a:r>
            <a:r>
              <a:rPr lang="en-US" sz="4000" dirty="0" err="1">
                <a:solidFill>
                  <a:srgbClr val="FF0000"/>
                </a:solidFill>
                <a:effectLst/>
              </a:rPr>
              <a:t>các</a:t>
            </a:r>
            <a:r>
              <a:rPr lang="en-US" sz="4000" dirty="0">
                <a:solidFill>
                  <a:srgbClr val="FF0000"/>
                </a:solidFill>
                <a:effectLst/>
              </a:rPr>
              <a:t> </a:t>
            </a:r>
            <a:r>
              <a:rPr lang="en-US" sz="4000" dirty="0" err="1">
                <a:solidFill>
                  <a:srgbClr val="FF0000"/>
                </a:solidFill>
                <a:effectLst/>
              </a:rPr>
              <a:t>em</a:t>
            </a:r>
            <a:r>
              <a:rPr lang="en-US" sz="4000" dirty="0">
                <a:solidFill>
                  <a:srgbClr val="FF0000"/>
                </a:solidFill>
                <a:effectLst/>
              </a:rPr>
              <a:t> </a:t>
            </a:r>
            <a:r>
              <a:rPr lang="en-US" sz="4000" dirty="0" err="1">
                <a:solidFill>
                  <a:srgbClr val="FF0000"/>
                </a:solidFill>
                <a:effectLst/>
              </a:rPr>
              <a:t>hoàn</a:t>
            </a:r>
            <a:r>
              <a:rPr lang="en-US" sz="4000" dirty="0">
                <a:solidFill>
                  <a:srgbClr val="FF0000"/>
                </a:solidFill>
                <a:effectLst/>
              </a:rPr>
              <a:t> </a:t>
            </a:r>
            <a:r>
              <a:rPr lang="en-US" sz="4000" dirty="0" err="1">
                <a:solidFill>
                  <a:srgbClr val="FF0000"/>
                </a:solidFill>
                <a:effectLst/>
              </a:rPr>
              <a:t>thành</a:t>
            </a:r>
            <a:r>
              <a:rPr lang="en-US" sz="4000" dirty="0">
                <a:solidFill>
                  <a:srgbClr val="FF0000"/>
                </a:solidFill>
                <a:effectLst/>
              </a:rPr>
              <a:t> </a:t>
            </a:r>
            <a:r>
              <a:rPr lang="en-US" sz="4000" dirty="0" err="1">
                <a:solidFill>
                  <a:srgbClr val="FF0000"/>
                </a:solidFill>
                <a:effectLst/>
              </a:rPr>
              <a:t>tốt</a:t>
            </a:r>
            <a:r>
              <a:rPr lang="en-US" sz="4000" dirty="0">
                <a:solidFill>
                  <a:srgbClr val="FF0000"/>
                </a:solidFill>
                <a:effectLst/>
              </a:rPr>
              <a:t> </a:t>
            </a:r>
            <a:r>
              <a:rPr lang="en-US" sz="4000" dirty="0" err="1">
                <a:solidFill>
                  <a:srgbClr val="FF0000"/>
                </a:solidFill>
                <a:effectLst/>
              </a:rPr>
              <a:t>nhiệm</a:t>
            </a:r>
            <a:r>
              <a:rPr lang="en-US" sz="4000" dirty="0">
                <a:solidFill>
                  <a:srgbClr val="FF0000"/>
                </a:solidFill>
                <a:effectLst/>
              </a:rPr>
              <a:t> </a:t>
            </a:r>
            <a:r>
              <a:rPr lang="en-US" sz="4000" dirty="0" err="1">
                <a:solidFill>
                  <a:srgbClr val="FF0000"/>
                </a:solidFill>
                <a:effectLst/>
              </a:rPr>
              <a:t>vụ</a:t>
            </a:r>
            <a:r>
              <a:rPr lang="en-US" sz="4000" dirty="0">
                <a:solidFill>
                  <a:srgbClr val="FF0000"/>
                </a:solidFill>
                <a:effectLst/>
              </a:rPr>
              <a:t>.</a:t>
            </a:r>
          </a:p>
        </p:txBody>
      </p:sp>
      <p:sp>
        <p:nvSpPr>
          <p:cNvPr id="7" name="Text Box 4"/>
          <p:cNvSpPr txBox="1">
            <a:spLocks noChangeArrowheads="1"/>
          </p:cNvSpPr>
          <p:nvPr/>
        </p:nvSpPr>
        <p:spPr bwMode="auto">
          <a:xfrm>
            <a:off x="157842" y="410438"/>
            <a:ext cx="11734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sz="4000" b="1" dirty="0" err="1">
                <a:solidFill>
                  <a:srgbClr val="FF0000"/>
                </a:solidFill>
              </a:rPr>
              <a:t>Yêu</a:t>
            </a:r>
            <a:r>
              <a:rPr lang="en-US" sz="4000" b="1" dirty="0">
                <a:solidFill>
                  <a:srgbClr val="FF0000"/>
                </a:solidFill>
              </a:rPr>
              <a:t> </a:t>
            </a:r>
            <a:r>
              <a:rPr lang="en-US" sz="4000" b="1" dirty="0" err="1">
                <a:solidFill>
                  <a:srgbClr val="FF0000"/>
                </a:solidFill>
              </a:rPr>
              <a:t>cầu</a:t>
            </a:r>
            <a:r>
              <a:rPr lang="en-US" sz="4000" b="1" dirty="0">
                <a:solidFill>
                  <a:srgbClr val="FF0000"/>
                </a:solidFill>
              </a:rPr>
              <a:t>:</a:t>
            </a:r>
          </a:p>
        </p:txBody>
      </p:sp>
    </p:spTree>
    <p:extLst>
      <p:ext uri="{BB962C8B-B14F-4D97-AF65-F5344CB8AC3E}">
        <p14:creationId xmlns:p14="http://schemas.microsoft.com/office/powerpoint/2010/main" val="159870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846128" y="792824"/>
            <a:ext cx="3397321" cy="502766"/>
          </a:xfrm>
          <a:prstGeom prst="rect">
            <a:avLst/>
          </a:prstGeom>
          <a:noFill/>
        </p:spPr>
        <p:txBody>
          <a:bodyPr wrap="square" rtlCol="0">
            <a:spAutoFit/>
          </a:bodyPr>
          <a:lstStyle/>
          <a:p>
            <a:r>
              <a:rPr lang="en-US" sz="2667" b="1" dirty="0" err="1">
                <a:solidFill>
                  <a:srgbClr val="C00000"/>
                </a:solidFill>
              </a:rPr>
              <a:t>Luyện</a:t>
            </a:r>
            <a:r>
              <a:rPr lang="en-US" sz="2667" b="1" dirty="0">
                <a:solidFill>
                  <a:srgbClr val="C00000"/>
                </a:solidFill>
              </a:rPr>
              <a:t> </a:t>
            </a:r>
            <a:r>
              <a:rPr lang="en-US" sz="2667" b="1" dirty="0" err="1">
                <a:solidFill>
                  <a:srgbClr val="C00000"/>
                </a:solidFill>
              </a:rPr>
              <a:t>tập</a:t>
            </a:r>
            <a:endParaRPr lang="en-US" sz="2667" b="1" dirty="0">
              <a:solidFill>
                <a:srgbClr val="C00000"/>
              </a:solidFill>
            </a:endParaRPr>
          </a:p>
        </p:txBody>
      </p:sp>
      <p:sp>
        <p:nvSpPr>
          <p:cNvPr id="16" name="TextBox 15"/>
          <p:cNvSpPr txBox="1"/>
          <p:nvPr/>
        </p:nvSpPr>
        <p:spPr>
          <a:xfrm>
            <a:off x="849333" y="1480193"/>
            <a:ext cx="4896887" cy="2251065"/>
          </a:xfrm>
          <a:prstGeom prst="rect">
            <a:avLst/>
          </a:prstGeom>
          <a:noFill/>
        </p:spPr>
        <p:txBody>
          <a:bodyPr wrap="square" rtlCol="0">
            <a:spAutoFit/>
          </a:bodyPr>
          <a:lstStyle/>
          <a:p>
            <a:pPr algn="just">
              <a:lnSpc>
                <a:spcPct val="150000"/>
              </a:lnSpc>
            </a:pPr>
            <a:r>
              <a:rPr lang="en-US" sz="2400" dirty="0"/>
              <a:t>Cho </a:t>
            </a:r>
            <a:r>
              <a:rPr lang="en-US" sz="2400" dirty="0" err="1"/>
              <a:t>đoạn</a:t>
            </a:r>
            <a:r>
              <a:rPr lang="en-US" sz="2400" dirty="0"/>
              <a:t> </a:t>
            </a:r>
            <a:r>
              <a:rPr lang="en-US" sz="2400" dirty="0" err="1"/>
              <a:t>thẳng</a:t>
            </a:r>
            <a:r>
              <a:rPr lang="en-US" sz="2400" dirty="0"/>
              <a:t> </a:t>
            </a:r>
            <a:r>
              <a:rPr lang="en-US" sz="2400" i="1" dirty="0"/>
              <a:t>PQ</a:t>
            </a:r>
            <a:r>
              <a:rPr lang="en-US" sz="2400" dirty="0"/>
              <a:t> </a:t>
            </a:r>
            <a:r>
              <a:rPr lang="en-US" sz="2400" dirty="0" err="1"/>
              <a:t>dài</a:t>
            </a:r>
            <a:r>
              <a:rPr lang="en-US" sz="2400" dirty="0"/>
              <a:t> 12 </a:t>
            </a:r>
            <a:r>
              <a:rPr lang="en-US" sz="2400" dirty="0" err="1"/>
              <a:t>đơn</a:t>
            </a:r>
            <a:r>
              <a:rPr lang="en-US" sz="2400" dirty="0"/>
              <a:t> </a:t>
            </a:r>
            <a:r>
              <a:rPr lang="en-US" sz="2400" dirty="0" err="1"/>
              <a:t>vị</a:t>
            </a:r>
            <a:r>
              <a:rPr lang="en-US" sz="2400" dirty="0"/>
              <a:t>. </a:t>
            </a:r>
            <a:r>
              <a:rPr lang="en-US" sz="2400" dirty="0" err="1"/>
              <a:t>Gọi</a:t>
            </a:r>
            <a:r>
              <a:rPr lang="en-US" sz="2400" dirty="0"/>
              <a:t> </a:t>
            </a:r>
            <a:r>
              <a:rPr lang="en-US" sz="2400" i="1" dirty="0"/>
              <a:t>E</a:t>
            </a:r>
            <a:r>
              <a:rPr lang="en-US" sz="2400" dirty="0"/>
              <a:t> </a:t>
            </a:r>
            <a:r>
              <a:rPr lang="en-US" sz="2400" dirty="0" err="1"/>
              <a:t>là</a:t>
            </a:r>
            <a:r>
              <a:rPr lang="en-US" sz="2400" dirty="0"/>
              <a:t> </a:t>
            </a:r>
            <a:r>
              <a:rPr lang="en-US" sz="2400" dirty="0" err="1"/>
              <a:t>trung</a:t>
            </a:r>
            <a:r>
              <a:rPr lang="en-US" sz="2400" dirty="0"/>
              <a:t> </a:t>
            </a:r>
            <a:r>
              <a:rPr lang="en-US" sz="2400" dirty="0" err="1"/>
              <a:t>điểm</a:t>
            </a:r>
            <a:r>
              <a:rPr lang="en-US" sz="2400" dirty="0"/>
              <a:t> </a:t>
            </a:r>
            <a:r>
              <a:rPr lang="en-US" sz="2400" dirty="0" err="1"/>
              <a:t>của</a:t>
            </a:r>
            <a:r>
              <a:rPr lang="en-US" sz="2400" dirty="0"/>
              <a:t> </a:t>
            </a:r>
            <a:r>
              <a:rPr lang="en-US" sz="2400" dirty="0" err="1"/>
              <a:t>đoạn</a:t>
            </a:r>
            <a:r>
              <a:rPr lang="en-US" sz="2400" dirty="0"/>
              <a:t> </a:t>
            </a:r>
            <a:r>
              <a:rPr lang="en-US" sz="2400" dirty="0" err="1"/>
              <a:t>thẳng</a:t>
            </a:r>
            <a:r>
              <a:rPr lang="en-US" sz="2400" dirty="0"/>
              <a:t> </a:t>
            </a:r>
            <a:r>
              <a:rPr lang="en-US" sz="2400" i="1" dirty="0"/>
              <a:t>PQ</a:t>
            </a:r>
            <a:r>
              <a:rPr lang="en-US" sz="2400" dirty="0"/>
              <a:t> </a:t>
            </a:r>
            <a:r>
              <a:rPr lang="en-US" sz="2400" dirty="0" err="1"/>
              <a:t>và</a:t>
            </a:r>
            <a:r>
              <a:rPr lang="en-US" sz="2400" dirty="0"/>
              <a:t> </a:t>
            </a:r>
            <a:r>
              <a:rPr lang="en-US" sz="2400" i="1" dirty="0"/>
              <a:t>F</a:t>
            </a:r>
            <a:r>
              <a:rPr lang="en-US" sz="2400" dirty="0"/>
              <a:t> </a:t>
            </a:r>
            <a:r>
              <a:rPr lang="en-US" sz="2400" dirty="0" err="1"/>
              <a:t>là</a:t>
            </a:r>
            <a:r>
              <a:rPr lang="en-US" sz="2400" dirty="0"/>
              <a:t> </a:t>
            </a:r>
            <a:r>
              <a:rPr lang="en-US" sz="2400" dirty="0" err="1"/>
              <a:t>trung</a:t>
            </a:r>
            <a:r>
              <a:rPr lang="en-US" sz="2400" dirty="0"/>
              <a:t> </a:t>
            </a:r>
            <a:r>
              <a:rPr lang="en-US" sz="2400" dirty="0" err="1"/>
              <a:t>điểm</a:t>
            </a:r>
            <a:r>
              <a:rPr lang="en-US" sz="2400" dirty="0"/>
              <a:t> </a:t>
            </a:r>
            <a:r>
              <a:rPr lang="en-US" sz="2400" dirty="0" err="1"/>
              <a:t>của</a:t>
            </a:r>
            <a:r>
              <a:rPr lang="en-US" sz="2400" dirty="0"/>
              <a:t> </a:t>
            </a:r>
            <a:r>
              <a:rPr lang="en-US" sz="2400" dirty="0" err="1"/>
              <a:t>đoạn</a:t>
            </a:r>
            <a:r>
              <a:rPr lang="en-US" sz="2400" dirty="0"/>
              <a:t> </a:t>
            </a:r>
            <a:r>
              <a:rPr lang="en-US" sz="2400" dirty="0" err="1"/>
              <a:t>thẳng</a:t>
            </a:r>
            <a:r>
              <a:rPr lang="en-US" sz="2400" dirty="0"/>
              <a:t> </a:t>
            </a:r>
            <a:r>
              <a:rPr lang="en-US" sz="2400" i="1" dirty="0"/>
              <a:t>PE</a:t>
            </a:r>
            <a:r>
              <a:rPr lang="en-US" sz="2400" dirty="0"/>
              <a:t>. </a:t>
            </a:r>
            <a:r>
              <a:rPr lang="en-US" sz="2400" dirty="0" err="1"/>
              <a:t>Tính</a:t>
            </a:r>
            <a:r>
              <a:rPr lang="en-US" sz="2400" dirty="0"/>
              <a:t> </a:t>
            </a:r>
            <a:r>
              <a:rPr lang="en-US" sz="2400" dirty="0" err="1"/>
              <a:t>độ</a:t>
            </a:r>
            <a:r>
              <a:rPr lang="en-US" sz="2400" dirty="0"/>
              <a:t> </a:t>
            </a:r>
            <a:r>
              <a:rPr lang="en-US" sz="2400" dirty="0" err="1"/>
              <a:t>dài</a:t>
            </a:r>
            <a:r>
              <a:rPr lang="en-US" sz="2400" dirty="0"/>
              <a:t> </a:t>
            </a:r>
            <a:r>
              <a:rPr lang="en-US" sz="2400" dirty="0" err="1"/>
              <a:t>của</a:t>
            </a:r>
            <a:r>
              <a:rPr lang="en-US" sz="2400" dirty="0"/>
              <a:t> </a:t>
            </a:r>
            <a:r>
              <a:rPr lang="en-US" sz="2400" dirty="0" err="1"/>
              <a:t>đoạn</a:t>
            </a:r>
            <a:r>
              <a:rPr lang="en-US" sz="2400" dirty="0"/>
              <a:t> </a:t>
            </a:r>
            <a:r>
              <a:rPr lang="en-US" sz="2400" dirty="0" err="1"/>
              <a:t>thẳng</a:t>
            </a:r>
            <a:r>
              <a:rPr lang="en-US" sz="2400" dirty="0"/>
              <a:t> </a:t>
            </a:r>
            <a:r>
              <a:rPr lang="en-US" sz="2400" i="1" dirty="0"/>
              <a:t>EF</a:t>
            </a:r>
            <a:r>
              <a:rPr lang="en-US" sz="2400" dirty="0"/>
              <a:t>.</a:t>
            </a:r>
          </a:p>
        </p:txBody>
      </p:sp>
      <p:cxnSp>
        <p:nvCxnSpPr>
          <p:cNvPr id="19" name="Straight Connector 18"/>
          <p:cNvCxnSpPr/>
          <p:nvPr/>
        </p:nvCxnSpPr>
        <p:spPr>
          <a:xfrm flipV="1">
            <a:off x="849332" y="4972692"/>
            <a:ext cx="4616521" cy="1"/>
          </a:xfrm>
          <a:prstGeom prst="line">
            <a:avLst/>
          </a:prstGeom>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242CFBD7-EAF3-4CD2-AB8F-420462532F1F}"/>
              </a:ext>
            </a:extLst>
          </p:cNvPr>
          <p:cNvSpPr txBox="1"/>
          <p:nvPr/>
        </p:nvSpPr>
        <p:spPr>
          <a:xfrm flipH="1">
            <a:off x="2947083" y="4664915"/>
            <a:ext cx="279003" cy="584775"/>
          </a:xfrm>
          <a:prstGeom prst="rect">
            <a:avLst/>
          </a:prstGeom>
          <a:solidFill>
            <a:sysClr val="window" lastClr="FFFFFF">
              <a:alpha val="2000"/>
            </a:sysClr>
          </a:solidFill>
        </p:spPr>
        <p:txBody>
          <a:bodyPr wrap="square" rtlCol="0">
            <a:spAutoFit/>
          </a:bodyPr>
          <a:lstStyle/>
          <a:p>
            <a:pPr defTabSz="1219170">
              <a:defRPr/>
            </a:pPr>
            <a:r>
              <a:rPr lang="en-US" sz="32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dirty="0">
              <a:solidFill>
                <a:srgbClr val="0070C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2CFBD7-EAF3-4CD2-AB8F-420462532F1F}"/>
              </a:ext>
            </a:extLst>
          </p:cNvPr>
          <p:cNvSpPr txBox="1"/>
          <p:nvPr/>
        </p:nvSpPr>
        <p:spPr>
          <a:xfrm flipH="1">
            <a:off x="1805969" y="4664915"/>
            <a:ext cx="738819" cy="584775"/>
          </a:xfrm>
          <a:prstGeom prst="rect">
            <a:avLst/>
          </a:prstGeom>
          <a:solidFill>
            <a:sysClr val="window" lastClr="FFFFFF">
              <a:alpha val="2000"/>
            </a:sysClr>
          </a:solidFill>
        </p:spPr>
        <p:txBody>
          <a:bodyPr wrap="square" rtlCol="0">
            <a:spAutoFit/>
          </a:bodyPr>
          <a:lstStyle/>
          <a:p>
            <a:pPr defTabSz="1219170">
              <a:defRPr/>
            </a:pPr>
            <a:r>
              <a:rPr lang="en-US" sz="32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dirty="0">
              <a:solidFill>
                <a:srgbClr val="0070C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42CFBD7-EAF3-4CD2-AB8F-420462532F1F}"/>
              </a:ext>
            </a:extLst>
          </p:cNvPr>
          <p:cNvSpPr txBox="1"/>
          <p:nvPr/>
        </p:nvSpPr>
        <p:spPr>
          <a:xfrm flipH="1">
            <a:off x="657547" y="4664915"/>
            <a:ext cx="698181" cy="584775"/>
          </a:xfrm>
          <a:prstGeom prst="rect">
            <a:avLst/>
          </a:prstGeom>
          <a:solidFill>
            <a:sysClr val="window" lastClr="FFFFFF">
              <a:alpha val="2000"/>
            </a:sysClr>
          </a:solidFill>
        </p:spPr>
        <p:txBody>
          <a:bodyPr wrap="square" rtlCol="0">
            <a:spAutoFit/>
          </a:bodyPr>
          <a:lstStyle/>
          <a:p>
            <a:pPr defTabSz="1219170">
              <a:defRPr/>
            </a:pPr>
            <a:r>
              <a:rPr lang="en-US" sz="32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dirty="0">
              <a:solidFill>
                <a:srgbClr val="0070C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42CFBD7-EAF3-4CD2-AB8F-420462532F1F}"/>
              </a:ext>
            </a:extLst>
          </p:cNvPr>
          <p:cNvSpPr txBox="1"/>
          <p:nvPr/>
        </p:nvSpPr>
        <p:spPr>
          <a:xfrm flipH="1">
            <a:off x="5239821" y="4664915"/>
            <a:ext cx="738819" cy="584775"/>
          </a:xfrm>
          <a:prstGeom prst="rect">
            <a:avLst/>
          </a:prstGeom>
          <a:solidFill>
            <a:sysClr val="window" lastClr="FFFFFF">
              <a:alpha val="2000"/>
            </a:sysClr>
          </a:solidFill>
        </p:spPr>
        <p:txBody>
          <a:bodyPr wrap="square" rtlCol="0">
            <a:spAutoFit/>
          </a:bodyPr>
          <a:lstStyle/>
          <a:p>
            <a:pPr defTabSz="1219170">
              <a:defRPr/>
            </a:pPr>
            <a:r>
              <a:rPr lang="en-US" sz="32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dirty="0">
              <a:solidFill>
                <a:srgbClr val="0070C0"/>
              </a:solidFill>
              <a:latin typeface="Arial" panose="020B0604020202020204" pitchFamily="34" charset="0"/>
              <a:cs typeface="Arial" panose="020B0604020202020204" pitchFamily="34" charset="0"/>
            </a:endParaRPr>
          </a:p>
        </p:txBody>
      </p:sp>
      <p:sp>
        <p:nvSpPr>
          <p:cNvPr id="22" name="TextBox 21"/>
          <p:cNvSpPr txBox="1"/>
          <p:nvPr/>
        </p:nvSpPr>
        <p:spPr>
          <a:xfrm>
            <a:off x="671246" y="4416313"/>
            <a:ext cx="506397" cy="461665"/>
          </a:xfrm>
          <a:prstGeom prst="rect">
            <a:avLst/>
          </a:prstGeom>
          <a:noFill/>
        </p:spPr>
        <p:txBody>
          <a:bodyPr wrap="square" rtlCol="0">
            <a:spAutoFit/>
          </a:bodyPr>
          <a:lstStyle/>
          <a:p>
            <a:r>
              <a:rPr lang="en-US" sz="2400" i="1" dirty="0">
                <a:solidFill>
                  <a:srgbClr val="0070C0"/>
                </a:solidFill>
              </a:rPr>
              <a:t>P</a:t>
            </a:r>
          </a:p>
        </p:txBody>
      </p:sp>
      <p:sp>
        <p:nvSpPr>
          <p:cNvPr id="53" name="TextBox 52"/>
          <p:cNvSpPr txBox="1"/>
          <p:nvPr/>
        </p:nvSpPr>
        <p:spPr>
          <a:xfrm>
            <a:off x="1823324" y="4416313"/>
            <a:ext cx="506397" cy="461665"/>
          </a:xfrm>
          <a:prstGeom prst="rect">
            <a:avLst/>
          </a:prstGeom>
          <a:noFill/>
        </p:spPr>
        <p:txBody>
          <a:bodyPr wrap="square" rtlCol="0">
            <a:spAutoFit/>
          </a:bodyPr>
          <a:lstStyle/>
          <a:p>
            <a:r>
              <a:rPr lang="en-US" sz="2400" i="1" dirty="0">
                <a:solidFill>
                  <a:srgbClr val="0070C0"/>
                </a:solidFill>
              </a:rPr>
              <a:t>F</a:t>
            </a:r>
          </a:p>
        </p:txBody>
      </p:sp>
      <p:sp>
        <p:nvSpPr>
          <p:cNvPr id="54" name="TextBox 53"/>
          <p:cNvSpPr txBox="1"/>
          <p:nvPr/>
        </p:nvSpPr>
        <p:spPr>
          <a:xfrm>
            <a:off x="2980200" y="4416313"/>
            <a:ext cx="506397" cy="461665"/>
          </a:xfrm>
          <a:prstGeom prst="rect">
            <a:avLst/>
          </a:prstGeom>
          <a:noFill/>
        </p:spPr>
        <p:txBody>
          <a:bodyPr wrap="square" rtlCol="0">
            <a:spAutoFit/>
          </a:bodyPr>
          <a:lstStyle/>
          <a:p>
            <a:r>
              <a:rPr lang="en-US" sz="2400" i="1" dirty="0">
                <a:solidFill>
                  <a:srgbClr val="0070C0"/>
                </a:solidFill>
              </a:rPr>
              <a:t>E</a:t>
            </a:r>
          </a:p>
        </p:txBody>
      </p:sp>
      <p:sp>
        <p:nvSpPr>
          <p:cNvPr id="55" name="TextBox 54"/>
          <p:cNvSpPr txBox="1"/>
          <p:nvPr/>
        </p:nvSpPr>
        <p:spPr>
          <a:xfrm>
            <a:off x="5239822" y="4405261"/>
            <a:ext cx="506397" cy="461665"/>
          </a:xfrm>
          <a:prstGeom prst="rect">
            <a:avLst/>
          </a:prstGeom>
          <a:noFill/>
        </p:spPr>
        <p:txBody>
          <a:bodyPr wrap="square" rtlCol="0">
            <a:spAutoFit/>
          </a:bodyPr>
          <a:lstStyle/>
          <a:p>
            <a:r>
              <a:rPr lang="en-US" sz="2400" i="1" dirty="0">
                <a:solidFill>
                  <a:srgbClr val="0070C0"/>
                </a:solidFill>
              </a:rPr>
              <a:t>Q</a:t>
            </a:r>
          </a:p>
        </p:txBody>
      </p:sp>
      <p:cxnSp>
        <p:nvCxnSpPr>
          <p:cNvPr id="24" name="Straight Arrow Connector 23"/>
          <p:cNvCxnSpPr/>
          <p:nvPr/>
        </p:nvCxnSpPr>
        <p:spPr>
          <a:xfrm>
            <a:off x="849332" y="5280468"/>
            <a:ext cx="4616521"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2076523" y="5388138"/>
            <a:ext cx="2074237" cy="461665"/>
          </a:xfrm>
          <a:prstGeom prst="rect">
            <a:avLst/>
          </a:prstGeom>
          <a:noFill/>
        </p:spPr>
        <p:txBody>
          <a:bodyPr wrap="square" rtlCol="0">
            <a:spAutoFit/>
          </a:bodyPr>
          <a:lstStyle/>
          <a:p>
            <a:pPr algn="ctr"/>
            <a:r>
              <a:rPr lang="en-US" sz="2400" i="1" dirty="0">
                <a:solidFill>
                  <a:srgbClr val="0070C0"/>
                </a:solidFill>
              </a:rPr>
              <a:t>12 </a:t>
            </a:r>
            <a:r>
              <a:rPr lang="en-US" sz="2400" i="1" dirty="0" err="1">
                <a:solidFill>
                  <a:srgbClr val="0070C0"/>
                </a:solidFill>
              </a:rPr>
              <a:t>đơn</a:t>
            </a:r>
            <a:r>
              <a:rPr lang="en-US" sz="2400" i="1" dirty="0">
                <a:solidFill>
                  <a:srgbClr val="0070C0"/>
                </a:solidFill>
              </a:rPr>
              <a:t> </a:t>
            </a:r>
            <a:r>
              <a:rPr lang="en-US" sz="2400" i="1" dirty="0" err="1">
                <a:solidFill>
                  <a:srgbClr val="0070C0"/>
                </a:solidFill>
              </a:rPr>
              <a:t>vị</a:t>
            </a:r>
            <a:endParaRPr lang="en-US" sz="2400" i="1" dirty="0">
              <a:solidFill>
                <a:srgbClr val="0070C0"/>
              </a:solidFill>
            </a:endParaRPr>
          </a:p>
        </p:txBody>
      </p:sp>
      <p:sp>
        <p:nvSpPr>
          <p:cNvPr id="26" name="Rectangle 25"/>
          <p:cNvSpPr/>
          <p:nvPr/>
        </p:nvSpPr>
        <p:spPr>
          <a:xfrm>
            <a:off x="6659248" y="1525594"/>
            <a:ext cx="4458984" cy="3356688"/>
          </a:xfrm>
          <a:prstGeom prst="rect">
            <a:avLst/>
          </a:prstGeom>
        </p:spPr>
        <p:txBody>
          <a:bodyPr wrap="square">
            <a:spAutoFit/>
          </a:bodyPr>
          <a:lstStyle/>
          <a:p>
            <a:pPr algn="just">
              <a:lnSpc>
                <a:spcPct val="150000"/>
              </a:lnSpc>
            </a:pPr>
            <a:r>
              <a:rPr lang="vi-VN" sz="2400" dirty="0"/>
              <a:t>Vì E là trung điểm của đoạn thẳng PQ nên ta có: </a:t>
            </a:r>
            <a:endParaRPr lang="en-US" sz="2400" dirty="0"/>
          </a:p>
          <a:p>
            <a:pPr algn="ctr">
              <a:lnSpc>
                <a:spcPct val="150000"/>
              </a:lnSpc>
            </a:pPr>
            <a:r>
              <a:rPr lang="vi-VN" sz="2400" dirty="0"/>
              <a:t>PE</a:t>
            </a:r>
            <a:r>
              <a:rPr lang="en-US" sz="2400" dirty="0"/>
              <a:t> </a:t>
            </a:r>
            <a:r>
              <a:rPr lang="vi-VN" sz="2400" dirty="0"/>
              <a:t>=</a:t>
            </a:r>
            <a:r>
              <a:rPr lang="en-US" sz="2400" dirty="0"/>
              <a:t> </a:t>
            </a:r>
            <a:r>
              <a:rPr lang="vi-VN" sz="2400" dirty="0"/>
              <a:t>EQ</a:t>
            </a:r>
            <a:r>
              <a:rPr lang="en-US" sz="2400" dirty="0"/>
              <a:t> </a:t>
            </a:r>
            <a:r>
              <a:rPr lang="vi-VN" sz="2400" dirty="0"/>
              <a:t>=</a:t>
            </a:r>
            <a:r>
              <a:rPr lang="en-US" sz="2400" dirty="0"/>
              <a:t> </a:t>
            </a:r>
            <a:r>
              <a:rPr lang="vi-VN" sz="2400" dirty="0"/>
              <a:t>12 : 2</a:t>
            </a:r>
            <a:r>
              <a:rPr lang="en-US" sz="2400" dirty="0"/>
              <a:t> </a:t>
            </a:r>
            <a:r>
              <a:rPr lang="vi-VN" sz="2400" dirty="0"/>
              <a:t>=</a:t>
            </a:r>
            <a:r>
              <a:rPr lang="en-US" sz="2400" dirty="0"/>
              <a:t> </a:t>
            </a:r>
            <a:r>
              <a:rPr lang="vi-VN" sz="2400" dirty="0"/>
              <a:t>6 đơn vị</a:t>
            </a:r>
          </a:p>
          <a:p>
            <a:pPr algn="just">
              <a:lnSpc>
                <a:spcPct val="150000"/>
              </a:lnSpc>
            </a:pPr>
            <a:r>
              <a:rPr lang="vi-VN" sz="2400" dirty="0"/>
              <a:t>Vì F là trung điểm của đoạn thẳng PE nên ta có: </a:t>
            </a:r>
            <a:endParaRPr lang="en-US" sz="2400" dirty="0"/>
          </a:p>
          <a:p>
            <a:pPr algn="ctr">
              <a:lnSpc>
                <a:spcPct val="150000"/>
              </a:lnSpc>
            </a:pPr>
            <a:r>
              <a:rPr lang="vi-VN" sz="2400" dirty="0"/>
              <a:t>PF</a:t>
            </a:r>
            <a:r>
              <a:rPr lang="en-US" sz="2400" dirty="0"/>
              <a:t> </a:t>
            </a:r>
            <a:r>
              <a:rPr lang="vi-VN" sz="2400" dirty="0"/>
              <a:t>=</a:t>
            </a:r>
            <a:r>
              <a:rPr lang="en-US" sz="2400" dirty="0"/>
              <a:t> </a:t>
            </a:r>
            <a:r>
              <a:rPr lang="vi-VN" sz="2400" dirty="0"/>
              <a:t>EF</a:t>
            </a:r>
            <a:r>
              <a:rPr lang="en-US" sz="2400" dirty="0"/>
              <a:t> </a:t>
            </a:r>
            <a:r>
              <a:rPr lang="vi-VN" sz="2400" dirty="0"/>
              <a:t>= 6 : 2</a:t>
            </a:r>
            <a:r>
              <a:rPr lang="en-US" sz="2400" dirty="0"/>
              <a:t> </a:t>
            </a:r>
            <a:r>
              <a:rPr lang="vi-VN" sz="2400" dirty="0"/>
              <a:t>=</a:t>
            </a:r>
            <a:r>
              <a:rPr lang="en-US" sz="2400" dirty="0"/>
              <a:t> </a:t>
            </a:r>
            <a:r>
              <a:rPr lang="vi-VN" sz="2400" dirty="0"/>
              <a:t>3 đơn vị.</a:t>
            </a:r>
          </a:p>
        </p:txBody>
      </p:sp>
      <p:sp>
        <p:nvSpPr>
          <p:cNvPr id="27" name="TextBox 26"/>
          <p:cNvSpPr txBox="1"/>
          <p:nvPr/>
        </p:nvSpPr>
        <p:spPr>
          <a:xfrm>
            <a:off x="7980730" y="965161"/>
            <a:ext cx="1816021" cy="502766"/>
          </a:xfrm>
          <a:prstGeom prst="rect">
            <a:avLst/>
          </a:prstGeom>
          <a:noFill/>
        </p:spPr>
        <p:txBody>
          <a:bodyPr wrap="square" rtlCol="0">
            <a:spAutoFit/>
          </a:bodyPr>
          <a:lstStyle/>
          <a:p>
            <a:pPr algn="ctr"/>
            <a:r>
              <a:rPr lang="en-US" sz="2667" b="1" dirty="0" err="1">
                <a:solidFill>
                  <a:srgbClr val="C00000"/>
                </a:solidFill>
              </a:rPr>
              <a:t>Giải</a:t>
            </a:r>
            <a:endParaRPr lang="en-US" sz="2667"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 calcmode="lin" valueType="num">
                                      <p:cBhvr additive="base">
                                        <p:cTn id="5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26">
                                            <p:txEl>
                                              <p:pRg st="0" end="0"/>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26">
                                            <p:txEl>
                                              <p:pRg st="1" end="1"/>
                                            </p:txEl>
                                          </p:spTgt>
                                        </p:tgtEl>
                                        <p:attrNameLst>
                                          <p:attrName>style.visibility</p:attrName>
                                        </p:attrNameLst>
                                      </p:cBhvr>
                                      <p:to>
                                        <p:strVal val="visible"/>
                                      </p:to>
                                    </p:set>
                                    <p:anim calcmode="lin" valueType="num">
                                      <p:cBhvr additive="base">
                                        <p:cTn id="61" dur="500"/>
                                        <p:tgtEl>
                                          <p:spTgt spid="26">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6">
                                            <p:txEl>
                                              <p:pRg st="1" end="1"/>
                                            </p:txEl>
                                          </p:spTgt>
                                        </p:tgtEl>
                                      </p:cBhvr>
                                    </p:animEffect>
                                  </p:childTnLst>
                                </p:cTn>
                              </p:par>
                              <p:par>
                                <p:cTn id="63" presetID="12" presetClass="entr" presetSubtype="4" fill="hold" nodeType="withEffect">
                                  <p:stCondLst>
                                    <p:cond delay="0"/>
                                  </p:stCondLst>
                                  <p:childTnLst>
                                    <p:set>
                                      <p:cBhvr>
                                        <p:cTn id="64" dur="1" fill="hold">
                                          <p:stCondLst>
                                            <p:cond delay="0"/>
                                          </p:stCondLst>
                                        </p:cTn>
                                        <p:tgtEl>
                                          <p:spTgt spid="26">
                                            <p:txEl>
                                              <p:pRg st="2" end="2"/>
                                            </p:txEl>
                                          </p:spTgt>
                                        </p:tgtEl>
                                        <p:attrNameLst>
                                          <p:attrName>style.visibility</p:attrName>
                                        </p:attrNameLst>
                                      </p:cBhvr>
                                      <p:to>
                                        <p:strVal val="visible"/>
                                      </p:to>
                                    </p:set>
                                    <p:anim calcmode="lin" valueType="num">
                                      <p:cBhvr additive="base">
                                        <p:cTn id="65" dur="500"/>
                                        <p:tgtEl>
                                          <p:spTgt spid="26">
                                            <p:txEl>
                                              <p:pRg st="2" end="2"/>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6">
                                            <p:txEl>
                                              <p:pRg st="2" end="2"/>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26">
                                            <p:txEl>
                                              <p:pRg st="3" end="3"/>
                                            </p:txEl>
                                          </p:spTgt>
                                        </p:tgtEl>
                                        <p:attrNameLst>
                                          <p:attrName>style.visibility</p:attrName>
                                        </p:attrNameLst>
                                      </p:cBhvr>
                                      <p:to>
                                        <p:strVal val="visible"/>
                                      </p:to>
                                    </p:set>
                                    <p:anim calcmode="lin" valueType="num">
                                      <p:cBhvr additive="base">
                                        <p:cTn id="69" dur="500"/>
                                        <p:tgtEl>
                                          <p:spTgt spid="26">
                                            <p:txEl>
                                              <p:pRg st="3" end="3"/>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animBg="1"/>
      <p:bldP spid="47" grpId="0" animBg="1"/>
      <p:bldP spid="48" grpId="0" animBg="1"/>
      <p:bldP spid="49" grpId="0" animBg="1"/>
      <p:bldP spid="22" grpId="0"/>
      <p:bldP spid="53" grpId="0"/>
      <p:bldP spid="54" grpId="0"/>
      <p:bldP spid="55"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1"/>
          <p:cNvSpPr/>
          <p:nvPr/>
        </p:nvSpPr>
        <p:spPr>
          <a:xfrm rot="424266">
            <a:off x="6877526" y="1507718"/>
            <a:ext cx="4640092" cy="4630417"/>
          </a:xfrm>
          <a:prstGeom prst="rect">
            <a:avLst/>
          </a:pr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008" name="Google Shape;1008;p41"/>
          <p:cNvSpPr/>
          <p:nvPr/>
        </p:nvSpPr>
        <p:spPr>
          <a:xfrm rot="424266">
            <a:off x="6799693" y="1410464"/>
            <a:ext cx="4640092" cy="4630417"/>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sp>
        <p:nvSpPr>
          <p:cNvPr id="1009" name="Google Shape;1009;p41"/>
          <p:cNvSpPr/>
          <p:nvPr/>
        </p:nvSpPr>
        <p:spPr>
          <a:xfrm rot="-179577">
            <a:off x="1279358" y="1198941"/>
            <a:ext cx="2188644" cy="98118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endParaRPr sz="2400"/>
          </a:p>
        </p:txBody>
      </p:sp>
      <p:sp>
        <p:nvSpPr>
          <p:cNvPr id="1010" name="Google Shape;1010;p41"/>
          <p:cNvSpPr txBox="1">
            <a:spLocks noGrp="1"/>
          </p:cNvSpPr>
          <p:nvPr>
            <p:ph type="title"/>
          </p:nvPr>
        </p:nvSpPr>
        <p:spPr>
          <a:xfrm rot="-180143">
            <a:off x="1487511" y="1294320"/>
            <a:ext cx="4169724" cy="992721"/>
          </a:xfrm>
          <a:prstGeom prst="rect">
            <a:avLst/>
          </a:prstGeom>
        </p:spPr>
        <p:txBody>
          <a:bodyPr spcFirstLastPara="1" vert="horz" wrap="square" lIns="121900" tIns="121900" rIns="121900" bIns="121900" rtlCol="0" anchor="t" anchorCtr="0">
            <a:noAutofit/>
          </a:bodyPr>
          <a:lstStyle/>
          <a:p>
            <a:pPr algn="just"/>
            <a:r>
              <a:rPr lang="en-US" sz="2667" dirty="0" err="1">
                <a:latin typeface="+mn-lt"/>
              </a:rPr>
              <a:t>Vận</a:t>
            </a:r>
            <a:r>
              <a:rPr lang="en-US" sz="2667" dirty="0">
                <a:latin typeface="+mn-lt"/>
              </a:rPr>
              <a:t> </a:t>
            </a:r>
            <a:r>
              <a:rPr lang="en-US" sz="2667" dirty="0" err="1">
                <a:latin typeface="+mn-lt"/>
              </a:rPr>
              <a:t>dụng</a:t>
            </a:r>
            <a:endParaRPr sz="2667" dirty="0">
              <a:latin typeface="+mn-lt"/>
            </a:endParaRPr>
          </a:p>
        </p:txBody>
      </p:sp>
      <p:pic>
        <p:nvPicPr>
          <p:cNvPr id="1011" name="Google Shape;1011;p41"/>
          <p:cNvPicPr preferRelativeResize="0"/>
          <p:nvPr/>
        </p:nvPicPr>
        <p:blipFill>
          <a:blip r:embed="rId3">
            <a:extLst>
              <a:ext uri="{28A0092B-C50C-407E-A947-70E740481C1C}">
                <a14:useLocalDpi xmlns:a14="http://schemas.microsoft.com/office/drawing/2010/main" val="0"/>
              </a:ext>
            </a:extLst>
          </a:blip>
          <a:stretch>
            <a:fillRect/>
          </a:stretch>
        </p:blipFill>
        <p:spPr>
          <a:xfrm rot="424340">
            <a:off x="6934517" y="1745182"/>
            <a:ext cx="4370235" cy="3961036"/>
          </a:xfrm>
          <a:prstGeom prst="rect">
            <a:avLst/>
          </a:prstGeom>
          <a:noFill/>
          <a:ln>
            <a:noFill/>
          </a:ln>
        </p:spPr>
      </p:pic>
      <p:sp>
        <p:nvSpPr>
          <p:cNvPr id="1012" name="Google Shape;1012;p41"/>
          <p:cNvSpPr/>
          <p:nvPr/>
        </p:nvSpPr>
        <p:spPr>
          <a:xfrm>
            <a:off x="7781902" y="809301"/>
            <a:ext cx="593593" cy="122874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endParaRPr sz="2400"/>
          </a:p>
        </p:txBody>
      </p:sp>
      <p:sp>
        <p:nvSpPr>
          <p:cNvPr id="3" name="TextBox 2"/>
          <p:cNvSpPr txBox="1"/>
          <p:nvPr/>
        </p:nvSpPr>
        <p:spPr>
          <a:xfrm rot="21413242">
            <a:off x="1282551" y="2422429"/>
            <a:ext cx="5205637" cy="3107133"/>
          </a:xfrm>
          <a:prstGeom prst="rect">
            <a:avLst/>
          </a:prstGeom>
          <a:noFill/>
        </p:spPr>
        <p:txBody>
          <a:bodyPr wrap="square" rtlCol="0">
            <a:spAutoFit/>
          </a:bodyPr>
          <a:lstStyle/>
          <a:p>
            <a:pPr algn="just">
              <a:lnSpc>
                <a:spcPct val="150000"/>
              </a:lnSpc>
            </a:pPr>
            <a:r>
              <a:rPr lang="en-US" sz="2667" dirty="0" err="1">
                <a:solidFill>
                  <a:schemeClr val="bg1"/>
                </a:solidFill>
              </a:rPr>
              <a:t>Vòng</a:t>
            </a:r>
            <a:r>
              <a:rPr lang="en-US" sz="2667" dirty="0">
                <a:solidFill>
                  <a:schemeClr val="bg1"/>
                </a:solidFill>
              </a:rPr>
              <a:t> quay </a:t>
            </a:r>
            <a:r>
              <a:rPr lang="en-US" sz="2667" dirty="0" err="1">
                <a:solidFill>
                  <a:schemeClr val="bg1"/>
                </a:solidFill>
              </a:rPr>
              <a:t>mặt</a:t>
            </a:r>
            <a:r>
              <a:rPr lang="en-US" sz="2667" dirty="0">
                <a:solidFill>
                  <a:schemeClr val="bg1"/>
                </a:solidFill>
              </a:rPr>
              <a:t> </a:t>
            </a:r>
            <a:r>
              <a:rPr lang="en-US" sz="2667" dirty="0" err="1">
                <a:solidFill>
                  <a:schemeClr val="bg1"/>
                </a:solidFill>
              </a:rPr>
              <a:t>trời</a:t>
            </a:r>
            <a:r>
              <a:rPr lang="en-US" sz="2667" dirty="0">
                <a:solidFill>
                  <a:schemeClr val="bg1"/>
                </a:solidFill>
              </a:rPr>
              <a:t> </a:t>
            </a:r>
            <a:r>
              <a:rPr lang="en-US" sz="2667" dirty="0" err="1">
                <a:solidFill>
                  <a:schemeClr val="bg1"/>
                </a:solidFill>
              </a:rPr>
              <a:t>trong</a:t>
            </a:r>
            <a:r>
              <a:rPr lang="en-US" sz="2667" dirty="0">
                <a:solidFill>
                  <a:schemeClr val="bg1"/>
                </a:solidFill>
              </a:rPr>
              <a:t> </a:t>
            </a:r>
            <a:r>
              <a:rPr lang="en-US" sz="2667" dirty="0" err="1">
                <a:solidFill>
                  <a:schemeClr val="bg1"/>
                </a:solidFill>
              </a:rPr>
              <a:t>một</a:t>
            </a:r>
            <a:r>
              <a:rPr lang="en-US" sz="2667" dirty="0">
                <a:solidFill>
                  <a:schemeClr val="bg1"/>
                </a:solidFill>
              </a:rPr>
              <a:t> </a:t>
            </a:r>
            <a:r>
              <a:rPr lang="en-US" sz="2667" dirty="0" err="1">
                <a:solidFill>
                  <a:schemeClr val="bg1"/>
                </a:solidFill>
              </a:rPr>
              <a:t>khu</a:t>
            </a:r>
            <a:r>
              <a:rPr lang="en-US" sz="2667" dirty="0">
                <a:solidFill>
                  <a:schemeClr val="bg1"/>
                </a:solidFill>
              </a:rPr>
              <a:t> </a:t>
            </a:r>
            <a:r>
              <a:rPr lang="en-US" sz="2667" dirty="0" err="1">
                <a:solidFill>
                  <a:schemeClr val="bg1"/>
                </a:solidFill>
              </a:rPr>
              <a:t>vui</a:t>
            </a:r>
            <a:r>
              <a:rPr lang="en-US" sz="2667" dirty="0">
                <a:solidFill>
                  <a:schemeClr val="bg1"/>
                </a:solidFill>
              </a:rPr>
              <a:t> </a:t>
            </a:r>
            <a:r>
              <a:rPr lang="en-US" sz="2667" dirty="0" err="1">
                <a:solidFill>
                  <a:schemeClr val="bg1"/>
                </a:solidFill>
              </a:rPr>
              <a:t>chơi</a:t>
            </a:r>
            <a:r>
              <a:rPr lang="en-US" sz="2667" dirty="0">
                <a:solidFill>
                  <a:schemeClr val="bg1"/>
                </a:solidFill>
              </a:rPr>
              <a:t> </a:t>
            </a:r>
            <a:r>
              <a:rPr lang="en-US" sz="2667" dirty="0" err="1">
                <a:solidFill>
                  <a:schemeClr val="bg1"/>
                </a:solidFill>
              </a:rPr>
              <a:t>có</a:t>
            </a:r>
            <a:r>
              <a:rPr lang="en-US" sz="2667" dirty="0">
                <a:solidFill>
                  <a:schemeClr val="bg1"/>
                </a:solidFill>
              </a:rPr>
              <a:t> </a:t>
            </a:r>
            <a:r>
              <a:rPr lang="en-US" sz="2667" dirty="0" err="1">
                <a:solidFill>
                  <a:schemeClr val="bg1"/>
                </a:solidFill>
              </a:rPr>
              <a:t>điểm</a:t>
            </a:r>
            <a:r>
              <a:rPr lang="en-US" sz="2667" dirty="0">
                <a:solidFill>
                  <a:schemeClr val="bg1"/>
                </a:solidFill>
              </a:rPr>
              <a:t> </a:t>
            </a:r>
            <a:r>
              <a:rPr lang="en-US" sz="2667" dirty="0" err="1">
                <a:solidFill>
                  <a:schemeClr val="bg1"/>
                </a:solidFill>
              </a:rPr>
              <a:t>cao</a:t>
            </a:r>
            <a:r>
              <a:rPr lang="en-US" sz="2667" dirty="0">
                <a:solidFill>
                  <a:schemeClr val="bg1"/>
                </a:solidFill>
              </a:rPr>
              <a:t> </a:t>
            </a:r>
            <a:r>
              <a:rPr lang="en-US" sz="2667" dirty="0" err="1">
                <a:solidFill>
                  <a:schemeClr val="bg1"/>
                </a:solidFill>
              </a:rPr>
              <a:t>nhất</a:t>
            </a:r>
            <a:r>
              <a:rPr lang="en-US" sz="2667" dirty="0">
                <a:solidFill>
                  <a:schemeClr val="bg1"/>
                </a:solidFill>
              </a:rPr>
              <a:t> </a:t>
            </a:r>
            <a:r>
              <a:rPr lang="en-US" sz="2667" dirty="0" err="1">
                <a:solidFill>
                  <a:schemeClr val="bg1"/>
                </a:solidFill>
              </a:rPr>
              <a:t>là</a:t>
            </a:r>
            <a:r>
              <a:rPr lang="en-US" sz="2667" dirty="0">
                <a:solidFill>
                  <a:schemeClr val="bg1"/>
                </a:solidFill>
              </a:rPr>
              <a:t> 60 m, </a:t>
            </a:r>
            <a:r>
              <a:rPr lang="en-US" sz="2667" dirty="0" err="1">
                <a:solidFill>
                  <a:schemeClr val="bg1"/>
                </a:solidFill>
              </a:rPr>
              <a:t>điểm</a:t>
            </a:r>
            <a:r>
              <a:rPr lang="en-US" sz="2667" dirty="0">
                <a:solidFill>
                  <a:schemeClr val="bg1"/>
                </a:solidFill>
              </a:rPr>
              <a:t> </a:t>
            </a:r>
            <a:r>
              <a:rPr lang="en-US" sz="2667" dirty="0" err="1">
                <a:solidFill>
                  <a:schemeClr val="bg1"/>
                </a:solidFill>
              </a:rPr>
              <a:t>thấp</a:t>
            </a:r>
            <a:r>
              <a:rPr lang="en-US" sz="2667" dirty="0">
                <a:solidFill>
                  <a:schemeClr val="bg1"/>
                </a:solidFill>
              </a:rPr>
              <a:t> </a:t>
            </a:r>
            <a:r>
              <a:rPr lang="en-US" sz="2667" dirty="0" err="1">
                <a:solidFill>
                  <a:schemeClr val="bg1"/>
                </a:solidFill>
              </a:rPr>
              <a:t>nhất</a:t>
            </a:r>
            <a:r>
              <a:rPr lang="en-US" sz="2667" dirty="0">
                <a:solidFill>
                  <a:schemeClr val="bg1"/>
                </a:solidFill>
              </a:rPr>
              <a:t> </a:t>
            </a:r>
            <a:r>
              <a:rPr lang="en-US" sz="2667" dirty="0" err="1">
                <a:solidFill>
                  <a:schemeClr val="bg1"/>
                </a:solidFill>
              </a:rPr>
              <a:t>là</a:t>
            </a:r>
            <a:r>
              <a:rPr lang="en-US" sz="2667" dirty="0">
                <a:solidFill>
                  <a:schemeClr val="bg1"/>
                </a:solidFill>
              </a:rPr>
              <a:t> 6 m (so </a:t>
            </a:r>
            <a:r>
              <a:rPr lang="en-US" sz="2667" dirty="0" err="1">
                <a:solidFill>
                  <a:schemeClr val="bg1"/>
                </a:solidFill>
              </a:rPr>
              <a:t>với</a:t>
            </a:r>
            <a:r>
              <a:rPr lang="en-US" sz="2667" dirty="0">
                <a:solidFill>
                  <a:schemeClr val="bg1"/>
                </a:solidFill>
              </a:rPr>
              <a:t> </a:t>
            </a:r>
            <a:r>
              <a:rPr lang="en-US" sz="2667" dirty="0" err="1">
                <a:solidFill>
                  <a:schemeClr val="bg1"/>
                </a:solidFill>
              </a:rPr>
              <a:t>mặt</a:t>
            </a:r>
            <a:r>
              <a:rPr lang="en-US" sz="2667" dirty="0">
                <a:solidFill>
                  <a:schemeClr val="bg1"/>
                </a:solidFill>
              </a:rPr>
              <a:t> </a:t>
            </a:r>
            <a:r>
              <a:rPr lang="en-US" sz="2667" dirty="0" err="1">
                <a:solidFill>
                  <a:schemeClr val="bg1"/>
                </a:solidFill>
              </a:rPr>
              <a:t>đất</a:t>
            </a:r>
            <a:r>
              <a:rPr lang="en-US" sz="2667" dirty="0">
                <a:solidFill>
                  <a:schemeClr val="bg1"/>
                </a:solidFill>
              </a:rPr>
              <a:t>). </a:t>
            </a:r>
            <a:r>
              <a:rPr lang="en-US" sz="2667" dirty="0" err="1">
                <a:solidFill>
                  <a:schemeClr val="bg1"/>
                </a:solidFill>
              </a:rPr>
              <a:t>Hỏi</a:t>
            </a:r>
            <a:r>
              <a:rPr lang="en-US" sz="2667" dirty="0">
                <a:solidFill>
                  <a:schemeClr val="bg1"/>
                </a:solidFill>
              </a:rPr>
              <a:t> </a:t>
            </a:r>
            <a:r>
              <a:rPr lang="en-US" sz="2667" dirty="0" err="1">
                <a:solidFill>
                  <a:schemeClr val="bg1"/>
                </a:solidFill>
              </a:rPr>
              <a:t>trục</a:t>
            </a:r>
            <a:r>
              <a:rPr lang="en-US" sz="2667" dirty="0">
                <a:solidFill>
                  <a:schemeClr val="bg1"/>
                </a:solidFill>
              </a:rPr>
              <a:t> </a:t>
            </a:r>
            <a:r>
              <a:rPr lang="en-US" sz="2667" dirty="0" err="1">
                <a:solidFill>
                  <a:schemeClr val="bg1"/>
                </a:solidFill>
              </a:rPr>
              <a:t>của</a:t>
            </a:r>
            <a:r>
              <a:rPr lang="en-US" sz="2667" dirty="0">
                <a:solidFill>
                  <a:schemeClr val="bg1"/>
                </a:solidFill>
              </a:rPr>
              <a:t> </a:t>
            </a:r>
            <a:r>
              <a:rPr lang="en-US" sz="2667" dirty="0" err="1">
                <a:solidFill>
                  <a:schemeClr val="bg1"/>
                </a:solidFill>
              </a:rPr>
              <a:t>vòng</a:t>
            </a:r>
            <a:r>
              <a:rPr lang="en-US" sz="2667" dirty="0">
                <a:solidFill>
                  <a:schemeClr val="bg1"/>
                </a:solidFill>
              </a:rPr>
              <a:t> quay </a:t>
            </a:r>
            <a:r>
              <a:rPr lang="en-US" sz="2667" dirty="0" err="1">
                <a:solidFill>
                  <a:schemeClr val="bg1"/>
                </a:solidFill>
              </a:rPr>
              <a:t>nằm</a:t>
            </a:r>
            <a:r>
              <a:rPr lang="en-US" sz="2667" dirty="0">
                <a:solidFill>
                  <a:schemeClr val="bg1"/>
                </a:solidFill>
              </a:rPr>
              <a:t> ở </a:t>
            </a:r>
            <a:r>
              <a:rPr lang="en-US" sz="2667" dirty="0" err="1">
                <a:solidFill>
                  <a:schemeClr val="bg1"/>
                </a:solidFill>
              </a:rPr>
              <a:t>độ</a:t>
            </a:r>
            <a:r>
              <a:rPr lang="en-US" sz="2667" dirty="0">
                <a:solidFill>
                  <a:schemeClr val="bg1"/>
                </a:solidFill>
              </a:rPr>
              <a:t> </a:t>
            </a:r>
            <a:r>
              <a:rPr lang="en-US" sz="2667" dirty="0" err="1">
                <a:solidFill>
                  <a:schemeClr val="bg1"/>
                </a:solidFill>
              </a:rPr>
              <a:t>cao</a:t>
            </a:r>
            <a:r>
              <a:rPr lang="en-US" sz="2667" dirty="0">
                <a:solidFill>
                  <a:schemeClr val="bg1"/>
                </a:solidFill>
              </a:rPr>
              <a:t> </a:t>
            </a:r>
            <a:r>
              <a:rPr lang="en-US" sz="2667" dirty="0" err="1">
                <a:solidFill>
                  <a:schemeClr val="bg1"/>
                </a:solidFill>
              </a:rPr>
              <a:t>nào</a:t>
            </a:r>
            <a:r>
              <a:rPr lang="en-US" sz="2667" dirty="0">
                <a:solidFill>
                  <a:schemeClr val="bg1"/>
                </a:solidFill>
              </a:rPr>
              <a:t>? </a:t>
            </a:r>
          </a:p>
        </p:txBody>
      </p:sp>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 calcmode="lin" valueType="num">
                                      <p:cBhvr additive="base">
                                        <p:cTn id="7" dur="500"/>
                                        <p:tgtEl>
                                          <p:spTgt spid="1009"/>
                                        </p:tgtEl>
                                        <p:attrNameLst>
                                          <p:attrName>ppt_y</p:attrName>
                                        </p:attrNameLst>
                                      </p:cBhvr>
                                      <p:tavLst>
                                        <p:tav tm="0">
                                          <p:val>
                                            <p:strVal val="#ppt_y+#ppt_h*1.125000"/>
                                          </p:val>
                                        </p:tav>
                                        <p:tav tm="100000">
                                          <p:val>
                                            <p:strVal val="#ppt_y"/>
                                          </p:val>
                                        </p:tav>
                                      </p:tavLst>
                                    </p:anim>
                                    <p:animEffect transition="in" filter="wipe(up)">
                                      <p:cBhvr>
                                        <p:cTn id="8" dur="500"/>
                                        <p:tgtEl>
                                          <p:spTgt spid="100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10"/>
                                        </p:tgtEl>
                                        <p:attrNameLst>
                                          <p:attrName>style.visibility</p:attrName>
                                        </p:attrNameLst>
                                      </p:cBhvr>
                                      <p:to>
                                        <p:strVal val="visible"/>
                                      </p:to>
                                    </p:set>
                                    <p:anim calcmode="lin" valueType="num">
                                      <p:cBhvr additive="base">
                                        <p:cTn id="11" dur="500"/>
                                        <p:tgtEl>
                                          <p:spTgt spid="1010"/>
                                        </p:tgtEl>
                                        <p:attrNameLst>
                                          <p:attrName>ppt_y</p:attrName>
                                        </p:attrNameLst>
                                      </p:cBhvr>
                                      <p:tavLst>
                                        <p:tav tm="0">
                                          <p:val>
                                            <p:strVal val="#ppt_y+#ppt_h*1.125000"/>
                                          </p:val>
                                        </p:tav>
                                        <p:tav tm="100000">
                                          <p:val>
                                            <p:strVal val="#ppt_y"/>
                                          </p:val>
                                        </p:tav>
                                      </p:tavLst>
                                    </p:anim>
                                    <p:animEffect transition="in" filter="wipe(up)">
                                      <p:cBhvr>
                                        <p:cTn id="12" dur="500"/>
                                        <p:tgtEl>
                                          <p:spTgt spid="10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2"/>
                                        </p:tgtEl>
                                        <p:attrNameLst>
                                          <p:attrName>style.visibility</p:attrName>
                                        </p:attrNameLst>
                                      </p:cBhvr>
                                      <p:to>
                                        <p:strVal val="visible"/>
                                      </p:to>
                                    </p:set>
                                    <p:animEffect transition="in" filter="dissolve">
                                      <p:cBhvr>
                                        <p:cTn id="22" dur="500"/>
                                        <p:tgtEl>
                                          <p:spTgt spid="10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08"/>
                                        </p:tgtEl>
                                        <p:attrNameLst>
                                          <p:attrName>style.visibility</p:attrName>
                                        </p:attrNameLst>
                                      </p:cBhvr>
                                      <p:to>
                                        <p:strVal val="visible"/>
                                      </p:to>
                                    </p:set>
                                    <p:animEffect transition="in" filter="dissolve">
                                      <p:cBhvr>
                                        <p:cTn id="25" dur="500"/>
                                        <p:tgtEl>
                                          <p:spTgt spid="1008"/>
                                        </p:tgtEl>
                                      </p:cBhvr>
                                    </p:animEffect>
                                  </p:childTnLst>
                                </p:cTn>
                              </p:par>
                              <p:par>
                                <p:cTn id="26" presetID="9" presetClass="entr" presetSubtype="0" fill="hold" nodeType="withEffect">
                                  <p:stCondLst>
                                    <p:cond delay="0"/>
                                  </p:stCondLst>
                                  <p:childTnLst>
                                    <p:set>
                                      <p:cBhvr>
                                        <p:cTn id="27" dur="1" fill="hold">
                                          <p:stCondLst>
                                            <p:cond delay="0"/>
                                          </p:stCondLst>
                                        </p:cTn>
                                        <p:tgtEl>
                                          <p:spTgt spid="1011"/>
                                        </p:tgtEl>
                                        <p:attrNameLst>
                                          <p:attrName>style.visibility</p:attrName>
                                        </p:attrNameLst>
                                      </p:cBhvr>
                                      <p:to>
                                        <p:strVal val="visible"/>
                                      </p:to>
                                    </p:set>
                                    <p:animEffect transition="in" filter="dissolve">
                                      <p:cBhvr>
                                        <p:cTn id="28" dur="500"/>
                                        <p:tgtEl>
                                          <p:spTgt spid="10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dissolve">
                                      <p:cBhvr>
                                        <p:cTn id="31" dur="5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 grpId="0" animBg="1"/>
      <p:bldP spid="1008" grpId="0" animBg="1"/>
      <p:bldP spid="1009" grpId="0" animBg="1"/>
      <p:bldP spid="1010" grpId="0"/>
      <p:bldP spid="101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3387585" y="605557"/>
            <a:ext cx="7206393" cy="7398468"/>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36" name="Google Shape;1336;p54"/>
            <p:cNvSpPr/>
            <p:nvPr/>
          </p:nvSpPr>
          <p:spPr>
            <a:xfrm>
              <a:off x="7884025" y="1693324"/>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endParaRPr sz="2400"/>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grpSp>
      <p:grpSp>
        <p:nvGrpSpPr>
          <p:cNvPr id="1411" name="Google Shape;1411;p54"/>
          <p:cNvGrpSpPr/>
          <p:nvPr/>
        </p:nvGrpSpPr>
        <p:grpSpPr>
          <a:xfrm>
            <a:off x="857531" y="421902"/>
            <a:ext cx="2470691" cy="2258449"/>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413" name="Google Shape;1413;p54"/>
            <p:cNvSpPr/>
            <p:nvPr/>
          </p:nvSpPr>
          <p:spPr>
            <a:xfrm>
              <a:off x="705725" y="2186999"/>
              <a:ext cx="1171900" cy="115345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endParaRPr sz="2400"/>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endParaRPr sz="2400"/>
            </a:p>
          </p:txBody>
        </p:sp>
      </p:grpSp>
      <p:sp>
        <p:nvSpPr>
          <p:cNvPr id="3" name="TextBox 2"/>
          <p:cNvSpPr txBox="1"/>
          <p:nvPr/>
        </p:nvSpPr>
        <p:spPr>
          <a:xfrm rot="21321069">
            <a:off x="1123218" y="1361735"/>
            <a:ext cx="1891753" cy="584775"/>
          </a:xfrm>
          <a:prstGeom prst="rect">
            <a:avLst/>
          </a:prstGeom>
          <a:noFill/>
        </p:spPr>
        <p:txBody>
          <a:bodyPr wrap="square" rtlCol="0">
            <a:spAutoFit/>
          </a:bodyPr>
          <a:lstStyle/>
          <a:p>
            <a:pPr algn="ctr"/>
            <a:r>
              <a:rPr lang="en-US" sz="3200" b="1" dirty="0" err="1"/>
              <a:t>Giải</a:t>
            </a:r>
            <a:endParaRPr lang="en-US" sz="3200" b="1" dirty="0"/>
          </a:p>
        </p:txBody>
      </p:sp>
      <p:sp>
        <p:nvSpPr>
          <p:cNvPr id="4" name="Rectangle 3"/>
          <p:cNvSpPr/>
          <p:nvPr/>
        </p:nvSpPr>
        <p:spPr>
          <a:xfrm>
            <a:off x="4108257" y="1213934"/>
            <a:ext cx="6096000" cy="4951548"/>
          </a:xfrm>
          <a:prstGeom prst="rect">
            <a:avLst/>
          </a:prstGeom>
        </p:spPr>
        <p:txBody>
          <a:bodyPr>
            <a:spAutoFit/>
          </a:bodyPr>
          <a:lstStyle/>
          <a:p>
            <a:pPr algn="just">
              <a:lnSpc>
                <a:spcPct val="150000"/>
              </a:lnSpc>
            </a:pPr>
            <a:r>
              <a:rPr lang="vi-VN" sz="2667" dirty="0"/>
              <a:t>Vì trục của vòng quay được coi là trung điểm của đoạn thẳng nối hai điểm cao nhất và thấp nhất của trục quay nên ta có khoảng cách từ điểm thấp nhất đến trục quay là:  </a:t>
            </a:r>
            <a:endParaRPr lang="en-US" sz="2667" dirty="0"/>
          </a:p>
          <a:p>
            <a:pPr algn="ctr">
              <a:lnSpc>
                <a:spcPct val="150000"/>
              </a:lnSpc>
            </a:pPr>
            <a:r>
              <a:rPr lang="vi-VN" sz="2667" dirty="0"/>
              <a:t>(60 – 6) :</a:t>
            </a:r>
            <a:r>
              <a:rPr lang="en-US" sz="2667" dirty="0"/>
              <a:t> </a:t>
            </a:r>
            <a:r>
              <a:rPr lang="vi-VN" sz="2667" dirty="0"/>
              <a:t>2</a:t>
            </a:r>
            <a:r>
              <a:rPr lang="en-US" sz="2667" dirty="0"/>
              <a:t> </a:t>
            </a:r>
            <a:r>
              <a:rPr lang="vi-VN" sz="2667" dirty="0"/>
              <a:t>=</a:t>
            </a:r>
            <a:r>
              <a:rPr lang="en-US" sz="2667" dirty="0"/>
              <a:t> </a:t>
            </a:r>
            <a:r>
              <a:rPr lang="vi-VN" sz="2667" dirty="0"/>
              <a:t>27 (m)</a:t>
            </a:r>
          </a:p>
          <a:p>
            <a:pPr algn="just">
              <a:lnSpc>
                <a:spcPct val="150000"/>
              </a:lnSpc>
            </a:pPr>
            <a:r>
              <a:rPr lang="vi-VN" sz="2667" dirty="0"/>
              <a:t>Trục quay đang nằm ở độ cao là: </a:t>
            </a:r>
            <a:endParaRPr lang="en-US" sz="2667" dirty="0"/>
          </a:p>
          <a:p>
            <a:pPr algn="ctr">
              <a:lnSpc>
                <a:spcPct val="150000"/>
              </a:lnSpc>
            </a:pPr>
            <a:r>
              <a:rPr lang="vi-VN" sz="2667" dirty="0"/>
              <a:t>27</a:t>
            </a:r>
            <a:r>
              <a:rPr lang="en-US" sz="2667" dirty="0"/>
              <a:t> </a:t>
            </a:r>
            <a:r>
              <a:rPr lang="vi-VN" sz="2667" dirty="0"/>
              <a:t>+</a:t>
            </a:r>
            <a:r>
              <a:rPr lang="en-US" sz="2667" dirty="0"/>
              <a:t> </a:t>
            </a:r>
            <a:r>
              <a:rPr lang="vi-VN" sz="2667" dirty="0"/>
              <a:t>6</a:t>
            </a:r>
            <a:r>
              <a:rPr lang="en-US" sz="2667" dirty="0"/>
              <a:t> </a:t>
            </a:r>
            <a:r>
              <a:rPr lang="vi-VN" sz="2667" dirty="0"/>
              <a:t>=</a:t>
            </a:r>
            <a:r>
              <a:rPr lang="en-US" sz="2667" dirty="0"/>
              <a:t> </a:t>
            </a:r>
            <a:r>
              <a:rPr lang="vi-VN" sz="2667" dirty="0"/>
              <a:t>33 (m)</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500"/>
                                        <p:tgtEl>
                                          <p:spTgt spid="1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anim calcmode="lin" valueType="num">
                                      <p:cBhvr>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lyspark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149162" y="5786438"/>
            <a:ext cx="83058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0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16162" y="4191000"/>
            <a:ext cx="12858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1705210" y="546080"/>
            <a:ext cx="8749752" cy="3214551"/>
          </a:xfrm>
          <a:prstGeom prst="cloud">
            <a:avLst/>
          </a:prstGeom>
          <a:solidFill>
            <a:schemeClr val="bg1"/>
          </a:solidFill>
          <a:effectLst>
            <a:glow rad="228600">
              <a:schemeClr val="accent3">
                <a:satMod val="175000"/>
                <a:alpha val="40000"/>
              </a:schemeClr>
            </a:glow>
            <a:outerShdw blurRad="127000" dist="114300" dir="5400000" algn="ctr" rotWithShape="0">
              <a:srgbClr val="000000"/>
            </a:outerShdw>
            <a:reflection blurRad="6350" stA="50000" endA="300" endPos="54000" dist="1016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Em</a:t>
            </a:r>
            <a:r>
              <a:rPr lang="en-US" sz="3600" dirty="0">
                <a:solidFill>
                  <a:srgbClr val="FF0000"/>
                </a:solidFill>
              </a:rPr>
              <a:t> </a:t>
            </a:r>
            <a:r>
              <a:rPr lang="en-US" sz="3600" dirty="0" err="1">
                <a:solidFill>
                  <a:srgbClr val="FF0000"/>
                </a:solidFill>
              </a:rPr>
              <a:t>hãy</a:t>
            </a:r>
            <a:r>
              <a:rPr lang="en-US" sz="3600" dirty="0">
                <a:solidFill>
                  <a:srgbClr val="FF0000"/>
                </a:solidFill>
              </a:rPr>
              <a:t> </a:t>
            </a:r>
            <a:r>
              <a:rPr lang="en-US" sz="3600" dirty="0" err="1">
                <a:solidFill>
                  <a:srgbClr val="FF0000"/>
                </a:solidFill>
              </a:rPr>
              <a:t>lấy</a:t>
            </a:r>
            <a:r>
              <a:rPr lang="en-US" sz="3600" dirty="0">
                <a:solidFill>
                  <a:srgbClr val="FF0000"/>
                </a:solidFill>
              </a:rPr>
              <a:t> 1 </a:t>
            </a:r>
            <a:r>
              <a:rPr lang="en-US" sz="3600" dirty="0" err="1">
                <a:solidFill>
                  <a:srgbClr val="FF0000"/>
                </a:solidFill>
              </a:rPr>
              <a:t>số</a:t>
            </a:r>
            <a:r>
              <a:rPr lang="en-US" sz="3600" dirty="0">
                <a:solidFill>
                  <a:srgbClr val="FF0000"/>
                </a:solidFill>
              </a:rPr>
              <a:t> </a:t>
            </a:r>
            <a:r>
              <a:rPr lang="en-US" sz="3600" dirty="0" err="1">
                <a:solidFill>
                  <a:srgbClr val="FF0000"/>
                </a:solidFill>
              </a:rPr>
              <a:t>ví</a:t>
            </a:r>
            <a:r>
              <a:rPr lang="en-US" sz="3600" dirty="0">
                <a:solidFill>
                  <a:srgbClr val="FF0000"/>
                </a:solidFill>
              </a:rPr>
              <a:t> </a:t>
            </a:r>
            <a:r>
              <a:rPr lang="en-US" sz="3600" dirty="0" err="1">
                <a:solidFill>
                  <a:srgbClr val="FF0000"/>
                </a:solidFill>
              </a:rPr>
              <a:t>dụ</a:t>
            </a:r>
            <a:r>
              <a:rPr lang="en-US" sz="3600" dirty="0">
                <a:solidFill>
                  <a:srgbClr val="FF0000"/>
                </a:solidFill>
              </a:rPr>
              <a:t> </a:t>
            </a:r>
            <a:r>
              <a:rPr lang="en-US" sz="3600" dirty="0" err="1">
                <a:solidFill>
                  <a:srgbClr val="FF0000"/>
                </a:solidFill>
              </a:rPr>
              <a:t>trong</a:t>
            </a:r>
            <a:r>
              <a:rPr lang="en-US" sz="3600" dirty="0">
                <a:solidFill>
                  <a:srgbClr val="FF0000"/>
                </a:solidFill>
              </a:rPr>
              <a:t> </a:t>
            </a:r>
            <a:r>
              <a:rPr lang="en-US" sz="3600" dirty="0" err="1">
                <a:solidFill>
                  <a:srgbClr val="FF0000"/>
                </a:solidFill>
              </a:rPr>
              <a:t>thực</a:t>
            </a:r>
            <a:r>
              <a:rPr lang="en-US" sz="3600" dirty="0">
                <a:solidFill>
                  <a:srgbClr val="FF0000"/>
                </a:solidFill>
              </a:rPr>
              <a:t> </a:t>
            </a:r>
            <a:r>
              <a:rPr lang="en-US" sz="3600" dirty="0" err="1">
                <a:solidFill>
                  <a:srgbClr val="FF0000"/>
                </a:solidFill>
              </a:rPr>
              <a:t>tế</a:t>
            </a:r>
            <a:r>
              <a:rPr lang="en-US" sz="3600" dirty="0">
                <a:solidFill>
                  <a:srgbClr val="FF0000"/>
                </a:solidFill>
              </a:rPr>
              <a:t> </a:t>
            </a:r>
            <a:r>
              <a:rPr lang="en-US" sz="3600" dirty="0" err="1">
                <a:solidFill>
                  <a:srgbClr val="FF0000"/>
                </a:solidFill>
              </a:rPr>
              <a:t>có</a:t>
            </a:r>
            <a:r>
              <a:rPr lang="en-US" sz="3600" dirty="0">
                <a:solidFill>
                  <a:srgbClr val="FF0000"/>
                </a:solidFill>
              </a:rPr>
              <a:t> </a:t>
            </a:r>
            <a:r>
              <a:rPr lang="en-US" sz="3600" dirty="0" err="1">
                <a:solidFill>
                  <a:srgbClr val="FF0000"/>
                </a:solidFill>
              </a:rPr>
              <a:t>sử</a:t>
            </a:r>
            <a:r>
              <a:rPr lang="en-US" sz="3600" dirty="0">
                <a:solidFill>
                  <a:srgbClr val="FF0000"/>
                </a:solidFill>
              </a:rPr>
              <a:t> </a:t>
            </a:r>
            <a:r>
              <a:rPr lang="en-US" sz="3600" dirty="0" err="1">
                <a:solidFill>
                  <a:srgbClr val="FF0000"/>
                </a:solidFill>
              </a:rPr>
              <a:t>dụng</a:t>
            </a:r>
            <a:r>
              <a:rPr lang="en-US" sz="3600" dirty="0">
                <a:solidFill>
                  <a:srgbClr val="FF0000"/>
                </a:solidFill>
              </a:rPr>
              <a:t> </a:t>
            </a:r>
          </a:p>
          <a:p>
            <a:pPr algn="ctr"/>
            <a:r>
              <a:rPr lang="en-US" sz="3600" dirty="0" err="1">
                <a:solidFill>
                  <a:srgbClr val="FF0000"/>
                </a:solidFill>
              </a:rPr>
              <a:t>trung</a:t>
            </a:r>
            <a:r>
              <a:rPr lang="en-US" sz="3600" dirty="0">
                <a:solidFill>
                  <a:srgbClr val="FF0000"/>
                </a:solidFill>
              </a:rPr>
              <a:t> </a:t>
            </a:r>
            <a:r>
              <a:rPr lang="en-US" sz="3600" dirty="0" err="1">
                <a:solidFill>
                  <a:srgbClr val="FF0000"/>
                </a:solidFill>
              </a:rPr>
              <a:t>điểm</a:t>
            </a:r>
            <a:r>
              <a:rPr lang="en-US" sz="3600" dirty="0">
                <a:solidFill>
                  <a:srgbClr val="FF0000"/>
                </a:solidFill>
              </a:rPr>
              <a:t> </a:t>
            </a:r>
            <a:r>
              <a:rPr lang="en-US" sz="3600" dirty="0" err="1">
                <a:solidFill>
                  <a:srgbClr val="FF0000"/>
                </a:solidFill>
              </a:rPr>
              <a:t>của</a:t>
            </a:r>
            <a:r>
              <a:rPr lang="en-US" sz="3600" dirty="0">
                <a:solidFill>
                  <a:srgbClr val="FF0000"/>
                </a:solidFill>
              </a:rPr>
              <a:t> </a:t>
            </a:r>
            <a:r>
              <a:rPr lang="en-US" sz="3600" dirty="0" err="1">
                <a:solidFill>
                  <a:srgbClr val="FF0000"/>
                </a:solidFill>
              </a:rPr>
              <a:t>đoạn</a:t>
            </a:r>
            <a:r>
              <a:rPr lang="en-US" sz="3600" dirty="0">
                <a:solidFill>
                  <a:srgbClr val="FF0000"/>
                </a:solidFill>
              </a:rPr>
              <a:t> </a:t>
            </a:r>
            <a:r>
              <a:rPr lang="en-US" sz="3600" dirty="0" err="1">
                <a:solidFill>
                  <a:srgbClr val="FF0000"/>
                </a:solidFill>
              </a:rPr>
              <a:t>thẳng</a:t>
            </a:r>
            <a:r>
              <a:rPr lang="en-US" sz="3600" dirty="0">
                <a:solidFill>
                  <a:srgbClr val="FF0000"/>
                </a:solidFill>
              </a:rPr>
              <a:t>?</a:t>
            </a:r>
          </a:p>
        </p:txBody>
      </p:sp>
    </p:spTree>
    <p:extLst>
      <p:ext uri="{BB962C8B-B14F-4D97-AF65-F5344CB8AC3E}">
        <p14:creationId xmlns:p14="http://schemas.microsoft.com/office/powerpoint/2010/main" val="143286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301"/>
            <a:ext cx="6010076" cy="32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xay-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076" y="437885"/>
            <a:ext cx="6181924" cy="643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0" y="437886"/>
            <a:ext cx="6010075" cy="3344737"/>
          </a:xfrm>
          <a:prstGeom prst="rect">
            <a:avLst/>
          </a:prstGeom>
        </p:spPr>
      </p:pic>
      <p:sp>
        <p:nvSpPr>
          <p:cNvPr id="13" name="TextBox 12"/>
          <p:cNvSpPr txBox="1"/>
          <p:nvPr/>
        </p:nvSpPr>
        <p:spPr>
          <a:xfrm>
            <a:off x="1150511" y="3259404"/>
            <a:ext cx="4091222" cy="523220"/>
          </a:xfrm>
          <a:prstGeom prst="rect">
            <a:avLst/>
          </a:prstGeom>
          <a:solidFill>
            <a:srgbClr val="FFFF00"/>
          </a:solidFill>
        </p:spPr>
        <p:txBody>
          <a:bodyPr wrap="square" rtlCol="0">
            <a:spAutoFit/>
          </a:bodyPr>
          <a:lstStyle/>
          <a:p>
            <a:r>
              <a:rPr lang="en-US" sz="2800" dirty="0" err="1">
                <a:solidFill>
                  <a:srgbClr val="FF0000"/>
                </a:solidFill>
              </a:rPr>
              <a:t>Cân</a:t>
            </a:r>
            <a:r>
              <a:rPr lang="en-US" sz="2800" dirty="0">
                <a:solidFill>
                  <a:srgbClr val="FF0000"/>
                </a:solidFill>
              </a:rPr>
              <a:t> </a:t>
            </a:r>
            <a:r>
              <a:rPr lang="en-US" sz="2800" dirty="0" err="1">
                <a:solidFill>
                  <a:srgbClr val="FF0000"/>
                </a:solidFill>
              </a:rPr>
              <a:t>đòn</a:t>
            </a:r>
            <a:r>
              <a:rPr lang="en-US" sz="2800" dirty="0">
                <a:solidFill>
                  <a:srgbClr val="FF0000"/>
                </a:solidFill>
              </a:rPr>
              <a:t> – </a:t>
            </a:r>
            <a:r>
              <a:rPr lang="en-US" sz="2800" dirty="0" err="1">
                <a:solidFill>
                  <a:srgbClr val="FF0000"/>
                </a:solidFill>
              </a:rPr>
              <a:t>cân</a:t>
            </a:r>
            <a:r>
              <a:rPr lang="en-US" sz="2800" dirty="0">
                <a:solidFill>
                  <a:srgbClr val="FF0000"/>
                </a:solidFill>
              </a:rPr>
              <a:t> </a:t>
            </a:r>
            <a:r>
              <a:rPr lang="en-US" sz="2800" dirty="0" err="1">
                <a:solidFill>
                  <a:srgbClr val="FF0000"/>
                </a:solidFill>
              </a:rPr>
              <a:t>Rôbecvan</a:t>
            </a:r>
            <a:endParaRPr lang="en-US" sz="2800" dirty="0">
              <a:solidFill>
                <a:srgbClr val="FF0000"/>
              </a:solidFill>
            </a:endParaRPr>
          </a:p>
        </p:txBody>
      </p:sp>
      <p:cxnSp>
        <p:nvCxnSpPr>
          <p:cNvPr id="15" name="Straight Connector 14"/>
          <p:cNvCxnSpPr/>
          <p:nvPr/>
        </p:nvCxnSpPr>
        <p:spPr>
          <a:xfrm>
            <a:off x="1249250" y="1068954"/>
            <a:ext cx="34386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2728" y="1011000"/>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95612" y="1002415"/>
            <a:ext cx="115908" cy="1159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14887" y="1000270"/>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129049" y="5412852"/>
            <a:ext cx="4065433" cy="6698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123649" y="6024701"/>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92557" y="5357391"/>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34743" y="5705355"/>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28636" y="6382219"/>
            <a:ext cx="4091222" cy="523220"/>
          </a:xfrm>
          <a:prstGeom prst="rect">
            <a:avLst/>
          </a:prstGeom>
          <a:solidFill>
            <a:srgbClr val="FFFF00"/>
          </a:solidFill>
        </p:spPr>
        <p:txBody>
          <a:bodyPr wrap="square" rtlCol="0">
            <a:spAutoFit/>
          </a:bodyPr>
          <a:lstStyle/>
          <a:p>
            <a:r>
              <a:rPr lang="en-US" sz="2800" dirty="0" err="1">
                <a:solidFill>
                  <a:srgbClr val="FF0000"/>
                </a:solidFill>
              </a:rPr>
              <a:t>Trò</a:t>
            </a:r>
            <a:r>
              <a:rPr lang="en-US" sz="2800" dirty="0">
                <a:solidFill>
                  <a:srgbClr val="FF0000"/>
                </a:solidFill>
              </a:rPr>
              <a:t> </a:t>
            </a:r>
            <a:r>
              <a:rPr lang="en-US" sz="2800" dirty="0" err="1">
                <a:solidFill>
                  <a:srgbClr val="FF0000"/>
                </a:solidFill>
              </a:rPr>
              <a:t>chơi</a:t>
            </a:r>
            <a:r>
              <a:rPr lang="en-US" sz="2800" dirty="0">
                <a:solidFill>
                  <a:srgbClr val="FF0000"/>
                </a:solidFill>
              </a:rPr>
              <a:t> – </a:t>
            </a:r>
            <a:r>
              <a:rPr lang="en-US" sz="2800" dirty="0" err="1">
                <a:solidFill>
                  <a:srgbClr val="FF0000"/>
                </a:solidFill>
              </a:rPr>
              <a:t>cầu</a:t>
            </a:r>
            <a:r>
              <a:rPr lang="en-US" sz="2800" dirty="0">
                <a:solidFill>
                  <a:srgbClr val="FF0000"/>
                </a:solidFill>
              </a:rPr>
              <a:t> </a:t>
            </a:r>
            <a:r>
              <a:rPr lang="en-US" sz="2800" dirty="0" err="1">
                <a:solidFill>
                  <a:srgbClr val="FF0000"/>
                </a:solidFill>
              </a:rPr>
              <a:t>bập</a:t>
            </a:r>
            <a:r>
              <a:rPr lang="en-US" sz="2800" dirty="0">
                <a:solidFill>
                  <a:srgbClr val="FF0000"/>
                </a:solidFill>
              </a:rPr>
              <a:t> </a:t>
            </a:r>
            <a:r>
              <a:rPr lang="en-US" sz="2800" dirty="0" err="1">
                <a:solidFill>
                  <a:srgbClr val="FF0000"/>
                </a:solidFill>
              </a:rPr>
              <a:t>bênh</a:t>
            </a:r>
            <a:endParaRPr lang="en-US" sz="2800" dirty="0">
              <a:solidFill>
                <a:srgbClr val="FF0000"/>
              </a:solidFill>
            </a:endParaRPr>
          </a:p>
        </p:txBody>
      </p:sp>
      <p:sp>
        <p:nvSpPr>
          <p:cNvPr id="23" name="TextBox 22"/>
          <p:cNvSpPr txBox="1"/>
          <p:nvPr/>
        </p:nvSpPr>
        <p:spPr>
          <a:xfrm>
            <a:off x="7508381" y="6365088"/>
            <a:ext cx="4091222" cy="523220"/>
          </a:xfrm>
          <a:prstGeom prst="rect">
            <a:avLst/>
          </a:prstGeom>
          <a:solidFill>
            <a:srgbClr val="FFFF00"/>
          </a:solidFill>
        </p:spPr>
        <p:txBody>
          <a:bodyPr wrap="square" rtlCol="0">
            <a:spAutoFit/>
          </a:bodyPr>
          <a:lstStyle/>
          <a:p>
            <a:r>
              <a:rPr lang="en-US" sz="2800" dirty="0" err="1">
                <a:solidFill>
                  <a:srgbClr val="FF0000"/>
                </a:solidFill>
              </a:rPr>
              <a:t>Các</a:t>
            </a:r>
            <a:r>
              <a:rPr lang="en-US" sz="2800" dirty="0">
                <a:solidFill>
                  <a:srgbClr val="FF0000"/>
                </a:solidFill>
              </a:rPr>
              <a:t> </a:t>
            </a:r>
            <a:r>
              <a:rPr lang="en-US" sz="2800" dirty="0" err="1">
                <a:solidFill>
                  <a:srgbClr val="FF0000"/>
                </a:solidFill>
              </a:rPr>
              <a:t>công</a:t>
            </a:r>
            <a:r>
              <a:rPr lang="en-US" sz="2800" dirty="0">
                <a:solidFill>
                  <a:srgbClr val="FF0000"/>
                </a:solidFill>
              </a:rPr>
              <a:t> </a:t>
            </a:r>
            <a:r>
              <a:rPr lang="en-US" sz="2800" dirty="0" err="1">
                <a:solidFill>
                  <a:srgbClr val="FF0000"/>
                </a:solidFill>
              </a:rPr>
              <a:t>trình</a:t>
            </a:r>
            <a:r>
              <a:rPr lang="en-US" sz="2800" dirty="0">
                <a:solidFill>
                  <a:srgbClr val="FF0000"/>
                </a:solidFill>
              </a:rPr>
              <a:t> </a:t>
            </a:r>
            <a:r>
              <a:rPr lang="en-US" sz="2800" dirty="0" err="1">
                <a:solidFill>
                  <a:srgbClr val="FF0000"/>
                </a:solidFill>
              </a:rPr>
              <a:t>xây</a:t>
            </a:r>
            <a:r>
              <a:rPr lang="en-US" sz="2800" dirty="0">
                <a:solidFill>
                  <a:srgbClr val="FF0000"/>
                </a:solidFill>
              </a:rPr>
              <a:t> </a:t>
            </a:r>
            <a:r>
              <a:rPr lang="en-US" sz="2800" dirty="0" err="1">
                <a:solidFill>
                  <a:srgbClr val="FF0000"/>
                </a:solidFill>
              </a:rPr>
              <a:t>dựng</a:t>
            </a:r>
            <a:endParaRPr lang="en-US" sz="2800" dirty="0">
              <a:solidFill>
                <a:srgbClr val="FF0000"/>
              </a:solidFill>
            </a:endParaRPr>
          </a:p>
        </p:txBody>
      </p:sp>
      <p:sp>
        <p:nvSpPr>
          <p:cNvPr id="26" name="TextBox 25"/>
          <p:cNvSpPr txBox="1"/>
          <p:nvPr/>
        </p:nvSpPr>
        <p:spPr>
          <a:xfrm>
            <a:off x="0" y="-67144"/>
            <a:ext cx="12192000" cy="584775"/>
          </a:xfrm>
          <a:prstGeom prst="rect">
            <a:avLst/>
          </a:prstGeom>
          <a:noFill/>
        </p:spPr>
        <p:txBody>
          <a:bodyPr wrap="square" rtlCol="0">
            <a:spAutoFit/>
          </a:bodyPr>
          <a:lstStyle/>
          <a:p>
            <a:r>
              <a:rPr lang="en-US" sz="3200" b="1" dirty="0">
                <a:solidFill>
                  <a:srgbClr val="FF0000"/>
                </a:solidFill>
              </a:rPr>
              <a:t>MỘT SỐ ỨNG DỤNG TRUNG ĐIỂM CỦA ĐOẠN THẲNG TRONG THỰC TẾ </a:t>
            </a:r>
          </a:p>
        </p:txBody>
      </p:sp>
    </p:spTree>
    <p:extLst>
      <p:ext uri="{BB962C8B-B14F-4D97-AF65-F5344CB8AC3E}">
        <p14:creationId xmlns:p14="http://schemas.microsoft.com/office/powerpoint/2010/main" val="18694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500"/>
                            </p:stCondLst>
                            <p:childTnLst>
                              <p:par>
                                <p:cTn id="34"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35" dur="2000" fill="hold"/>
                                        <p:tgtEl>
                                          <p:spTgt spid="20"/>
                                        </p:tgtEl>
                                        <p:attrNameLst>
                                          <p:attrName>style.color</p:attrName>
                                        </p:attrNameLst>
                                      </p:cBhvr>
                                      <p:by>
                                        <p:hsl h="-7200000" s="0" l="0"/>
                                      </p:by>
                                    </p:animClr>
                                    <p:animClr clrSpc="hsl" dir="cw">
                                      <p:cBhvr>
                                        <p:cTn id="36" dur="2000" fill="hold"/>
                                        <p:tgtEl>
                                          <p:spTgt spid="20"/>
                                        </p:tgtEl>
                                        <p:attrNameLst>
                                          <p:attrName>fillcolor</p:attrName>
                                        </p:attrNameLst>
                                      </p:cBhvr>
                                      <p:by>
                                        <p:hsl h="-7200000" s="0" l="0"/>
                                      </p:by>
                                    </p:animClr>
                                    <p:animClr clrSpc="hsl" dir="cw">
                                      <p:cBhvr>
                                        <p:cTn id="37" dur="2000" fill="hold"/>
                                        <p:tgtEl>
                                          <p:spTgt spid="20"/>
                                        </p:tgtEl>
                                        <p:attrNameLst>
                                          <p:attrName>stroke.color</p:attrName>
                                        </p:attrNameLst>
                                      </p:cBhvr>
                                      <p:by>
                                        <p:hsl h="-7200000" s="0" l="0"/>
                                      </p:by>
                                    </p:animClr>
                                    <p:set>
                                      <p:cBhvr>
                                        <p:cTn id="38" dur="2000" fill="hold"/>
                                        <p:tgtEl>
                                          <p:spTgt spid="20"/>
                                        </p:tgtEl>
                                        <p:attrNameLst>
                                          <p:attrName>fill.type</p:attrName>
                                        </p:attrNameLst>
                                      </p:cBhvr>
                                      <p:to>
                                        <p:strVal val="solid"/>
                                      </p:to>
                                    </p:set>
                                  </p:childTnLst>
                                </p:cTn>
                              </p:par>
                            </p:childTnLst>
                          </p:cTn>
                        </p:par>
                        <p:par>
                          <p:cTn id="39" fill="hold">
                            <p:stCondLst>
                              <p:cond delay="4500"/>
                            </p:stCondLst>
                            <p:childTnLst>
                              <p:par>
                                <p:cTn id="40"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41" dur="2000" fill="hold"/>
                                        <p:tgtEl>
                                          <p:spTgt spid="35"/>
                                        </p:tgtEl>
                                        <p:attrNameLst>
                                          <p:attrName>style.color</p:attrName>
                                        </p:attrNameLst>
                                      </p:cBhvr>
                                      <p:by>
                                        <p:hsl h="-7200000" s="0" l="0"/>
                                      </p:by>
                                    </p:animClr>
                                    <p:animClr clrSpc="hsl" dir="cw">
                                      <p:cBhvr>
                                        <p:cTn id="42" dur="2000" fill="hold"/>
                                        <p:tgtEl>
                                          <p:spTgt spid="35"/>
                                        </p:tgtEl>
                                        <p:attrNameLst>
                                          <p:attrName>fillcolor</p:attrName>
                                        </p:attrNameLst>
                                      </p:cBhvr>
                                      <p:by>
                                        <p:hsl h="-7200000" s="0" l="0"/>
                                      </p:by>
                                    </p:animClr>
                                    <p:animClr clrSpc="hsl" dir="cw">
                                      <p:cBhvr>
                                        <p:cTn id="43" dur="2000" fill="hold"/>
                                        <p:tgtEl>
                                          <p:spTgt spid="35"/>
                                        </p:tgtEl>
                                        <p:attrNameLst>
                                          <p:attrName>stroke.color</p:attrName>
                                        </p:attrNameLst>
                                      </p:cBhvr>
                                      <p:by>
                                        <p:hsl h="-7200000" s="0" l="0"/>
                                      </p:by>
                                    </p:animClr>
                                    <p:set>
                                      <p:cBhvr>
                                        <p:cTn id="44" dur="20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30" grpId="0" animBg="1"/>
      <p:bldP spid="31" grpId="0" animBg="1"/>
      <p:bldP spid="35" grpId="0" animBg="1"/>
      <p:bldP spid="3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225" y="167791"/>
            <a:ext cx="7153241"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VỀ NHÀ</a:t>
            </a:r>
          </a:p>
        </p:txBody>
      </p:sp>
      <p:sp>
        <p:nvSpPr>
          <p:cNvPr id="3" name="TextBox 2"/>
          <p:cNvSpPr txBox="1"/>
          <p:nvPr/>
        </p:nvSpPr>
        <p:spPr>
          <a:xfrm>
            <a:off x="1078809" y="1032425"/>
            <a:ext cx="11113191"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err="1">
                <a:solidFill>
                  <a:srgbClr val="002060"/>
                </a:solidFill>
                <a:latin typeface="Times New Roman" panose="02020603050405020304" pitchFamily="18" charset="0"/>
                <a:cs typeface="Times New Roman" panose="02020603050405020304" pitchFamily="18" charset="0"/>
              </a:rPr>
              <a:t>Học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định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nghĩa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điểm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đoạn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thẳng</a:t>
            </a:r>
            <a:endParaRPr lang="en-US" sz="36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err="1">
                <a:solidFill>
                  <a:srgbClr val="002060"/>
                </a:solidFill>
                <a:latin typeface="Times New Roman" panose="02020603050405020304" pitchFamily="18" charset="0"/>
                <a:cs typeface="Times New Roman" panose="02020603050405020304" pitchFamily="18" charset="0"/>
              </a:rPr>
              <a:t>Luyện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vẽ</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điểm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đoạn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thẳng</a:t>
            </a:r>
            <a:r>
              <a:rPr lang="en-US" sz="3600" dirty="0">
                <a:solidFill>
                  <a:srgbClr val="00206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600" dirty="0" err="1">
                <a:solidFill>
                  <a:srgbClr val="002060"/>
                </a:solidFill>
                <a:latin typeface="Times New Roman" panose="02020603050405020304" pitchFamily="18" charset="0"/>
                <a:cs typeface="Times New Roman" panose="02020603050405020304" pitchFamily="18" charset="0"/>
              </a:rPr>
              <a:t>Làm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tập</a:t>
            </a:r>
            <a:r>
              <a:rPr lang="en-US" sz="3600" dirty="0">
                <a:solidFill>
                  <a:srgbClr val="002060"/>
                </a:solidFill>
                <a:latin typeface="Times New Roman" panose="02020603050405020304" pitchFamily="18" charset="0"/>
                <a:cs typeface="Times New Roman" panose="02020603050405020304" pitchFamily="18" charset="0"/>
              </a:rPr>
              <a:t> 8.15 – 8.18 SGK/ tr56</a:t>
            </a:r>
          </a:p>
          <a:p>
            <a:pPr marL="457200" indent="-457200">
              <a:buFont typeface="Arial" panose="020B0604020202020204" pitchFamily="34" charset="0"/>
              <a:buChar char="•"/>
            </a:pP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nghĩ</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viết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mô</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cầu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bập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bênh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đồ</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a:t>
            </a:r>
            <a:r>
              <a:rPr lang="vi-VN" sz="3600" dirty="0">
                <a:solidFill>
                  <a:srgbClr val="002060"/>
                </a:solidFill>
                <a:latin typeface="Times New Roman" panose="02020603050405020304" pitchFamily="18" charset="0"/>
                <a:cs typeface="Times New Roman" panose="02020603050405020304" pitchFamily="18" charset="0"/>
              </a:rPr>
              <a:t>ơ</a:t>
            </a:r>
            <a:r>
              <a:rPr lang="en-US" sz="3600" dirty="0" err="1">
                <a:solidFill>
                  <a:srgbClr val="002060"/>
                </a:solidFill>
                <a:latin typeface="Times New Roman" panose="02020603050405020304" pitchFamily="18" charset="0"/>
                <a:cs typeface="Times New Roman" panose="02020603050405020304" pitchFamily="18" charset="0"/>
              </a:rPr>
              <a: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cầu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bập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bênh</a:t>
            </a:r>
            <a:r>
              <a:rPr lang="en-US" sz="3600" dirty="0">
                <a:solidFill>
                  <a:srgbClr val="00206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600" dirty="0">
              <a:solidFill>
                <a:srgbClr val="002060"/>
              </a:solidFill>
              <a:cs typeface="Arial" panose="020B0604020202020204" pitchFamily="34" charset="0"/>
            </a:endParaRPr>
          </a:p>
        </p:txBody>
      </p:sp>
      <p:pic>
        <p:nvPicPr>
          <p:cNvPr id="5" name="Picture 4">
            <a:extLst>
              <a:ext uri="{FF2B5EF4-FFF2-40B4-BE49-F238E27FC236}">
                <a16:creationId xmlns:a16="http://schemas.microsoft.com/office/drawing/2014/main" id="{DEFF54F5-1CFB-483B-9A4E-8C7E349F0DD5}"/>
              </a:ext>
            </a:extLst>
          </p:cNvPr>
          <p:cNvPicPr>
            <a:picLocks noChangeAspect="1"/>
          </p:cNvPicPr>
          <p:nvPr/>
        </p:nvPicPr>
        <p:blipFill>
          <a:blip r:embed="rId2"/>
          <a:stretch>
            <a:fillRect/>
          </a:stretch>
        </p:blipFill>
        <p:spPr>
          <a:xfrm>
            <a:off x="1981864" y="4305300"/>
            <a:ext cx="4457700" cy="2514600"/>
          </a:xfrm>
          <a:prstGeom prst="rect">
            <a:avLst/>
          </a:prstGeom>
        </p:spPr>
      </p:pic>
      <p:pic>
        <p:nvPicPr>
          <p:cNvPr id="6" name="Picture 5">
            <a:extLst>
              <a:ext uri="{FF2B5EF4-FFF2-40B4-BE49-F238E27FC236}">
                <a16:creationId xmlns:a16="http://schemas.microsoft.com/office/drawing/2014/main" id="{BFA5E506-D1D6-41A4-88D7-AB4B94A18739}"/>
              </a:ext>
            </a:extLst>
          </p:cNvPr>
          <p:cNvPicPr>
            <a:picLocks noChangeAspect="1"/>
          </p:cNvPicPr>
          <p:nvPr/>
        </p:nvPicPr>
        <p:blipFill>
          <a:blip r:embed="rId3"/>
          <a:stretch>
            <a:fillRect/>
          </a:stretch>
        </p:blipFill>
        <p:spPr>
          <a:xfrm>
            <a:off x="6750741" y="4305300"/>
            <a:ext cx="4362450" cy="2514600"/>
          </a:xfrm>
          <a:prstGeom prst="rect">
            <a:avLst/>
          </a:prstGeom>
        </p:spPr>
      </p:pic>
    </p:spTree>
    <p:extLst>
      <p:ext uri="{BB962C8B-B14F-4D97-AF65-F5344CB8AC3E}">
        <p14:creationId xmlns:p14="http://schemas.microsoft.com/office/powerpoint/2010/main" val="7477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52400" y="265044"/>
            <a:ext cx="11887200" cy="20408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Bottom">
              <a:avLst/>
            </a:prstTxWarp>
          </a:bodyPr>
          <a:lstStyle/>
          <a:p>
            <a:pPr algn="ctr"/>
            <a:r>
              <a:rPr lang="en-US" sz="3600" kern="10" dirty="0">
                <a:ln>
                  <a:solidFill>
                    <a:srgbClr val="0070C0"/>
                  </a:solidFill>
                </a:ln>
                <a:solidFill>
                  <a:srgbClr val="7030A0"/>
                </a:solidFill>
                <a:effectLst>
                  <a:glow rad="101600">
                    <a:schemeClr val="accent6">
                      <a:satMod val="175000"/>
                      <a:alpha val="40000"/>
                    </a:schemeClr>
                  </a:glow>
                  <a:outerShdw dist="35921" dir="2700000" algn="ctr" rotWithShape="0">
                    <a:srgbClr val="C0C0C0">
                      <a:alpha val="79999"/>
                    </a:srgbClr>
                  </a:outerShdw>
                </a:effectLst>
              </a:rPr>
              <a:t>CÁM ƠN QUÝ THẦY CÔ VÀ CÁC EM HỌC SINH</a:t>
            </a:r>
          </a:p>
        </p:txBody>
      </p:sp>
      <p:sp>
        <p:nvSpPr>
          <p:cNvPr id="3" name="WordArt 8"/>
          <p:cNvSpPr>
            <a:spLocks noChangeArrowheads="1" noChangeShapeType="1" noTextEdit="1"/>
          </p:cNvSpPr>
          <p:nvPr/>
        </p:nvSpPr>
        <p:spPr bwMode="auto">
          <a:xfrm>
            <a:off x="2292113" y="2610853"/>
            <a:ext cx="7607774" cy="2040835"/>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ĐÃ VỀ DỰ TIẾT HỌC NÀY</a:t>
            </a:r>
          </a:p>
        </p:txBody>
      </p:sp>
    </p:spTree>
    <p:extLst>
      <p:ext uri="{BB962C8B-B14F-4D97-AF65-F5344CB8AC3E}">
        <p14:creationId xmlns:p14="http://schemas.microsoft.com/office/powerpoint/2010/main" val="6595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9656" y="1674253"/>
            <a:ext cx="11538857" cy="5009881"/>
          </a:xfrm>
          <a:prstGeom prst="roundRect">
            <a:avLst/>
          </a:prstGeom>
          <a:solidFill>
            <a:srgbClr val="00206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4">
                    <a:lumMod val="20000"/>
                    <a:lumOff val="80000"/>
                  </a:schemeClr>
                </a:solidFill>
              </a:rPr>
              <a:t>1. </a:t>
            </a:r>
            <a:r>
              <a:rPr lang="en-US" sz="3200" dirty="0" err="1">
                <a:solidFill>
                  <a:schemeClr val="accent4">
                    <a:lumMod val="20000"/>
                    <a:lumOff val="80000"/>
                  </a:schemeClr>
                </a:solidFill>
              </a:rPr>
              <a:t>Sau</a:t>
            </a:r>
            <a:r>
              <a:rPr lang="en-US" sz="3200" dirty="0">
                <a:solidFill>
                  <a:schemeClr val="accent4">
                    <a:lumMod val="20000"/>
                    <a:lumOff val="80000"/>
                  </a:schemeClr>
                </a:solidFill>
              </a:rPr>
              <a:t> </a:t>
            </a:r>
            <a:r>
              <a:rPr lang="en-US" sz="3200" dirty="0" err="1">
                <a:solidFill>
                  <a:schemeClr val="accent4">
                    <a:lumMod val="20000"/>
                    <a:lumOff val="80000"/>
                  </a:schemeClr>
                </a:solidFill>
              </a:rPr>
              <a:t>khi</a:t>
            </a:r>
            <a:r>
              <a:rPr lang="en-US" sz="3200" dirty="0">
                <a:solidFill>
                  <a:schemeClr val="accent4">
                    <a:lumMod val="20000"/>
                    <a:lumOff val="80000"/>
                  </a:schemeClr>
                </a:solidFill>
              </a:rPr>
              <a:t> </a:t>
            </a:r>
            <a:r>
              <a:rPr lang="en-US" sz="3200" dirty="0" err="1">
                <a:solidFill>
                  <a:schemeClr val="accent4">
                    <a:lumMod val="20000"/>
                    <a:lumOff val="80000"/>
                  </a:schemeClr>
                </a:solidFill>
              </a:rPr>
              <a:t>học</a:t>
            </a:r>
            <a:r>
              <a:rPr lang="en-US" sz="3200" dirty="0">
                <a:solidFill>
                  <a:schemeClr val="accent4">
                    <a:lumMod val="20000"/>
                    <a:lumOff val="80000"/>
                  </a:schemeClr>
                </a:solidFill>
              </a:rPr>
              <a:t> </a:t>
            </a:r>
            <a:r>
              <a:rPr lang="en-US" sz="3200" dirty="0" err="1">
                <a:solidFill>
                  <a:schemeClr val="accent4">
                    <a:lumMod val="20000"/>
                    <a:lumOff val="80000"/>
                  </a:schemeClr>
                </a:solidFill>
              </a:rPr>
              <a:t>sinh</a:t>
            </a:r>
            <a:r>
              <a:rPr lang="en-US" sz="3200" dirty="0">
                <a:solidFill>
                  <a:schemeClr val="accent4">
                    <a:lumMod val="20000"/>
                    <a:lumOff val="80000"/>
                  </a:schemeClr>
                </a:solidFill>
              </a:rPr>
              <a:t> </a:t>
            </a:r>
            <a:r>
              <a:rPr lang="en-US" sz="3200" dirty="0" err="1">
                <a:solidFill>
                  <a:schemeClr val="accent4">
                    <a:lumMod val="20000"/>
                    <a:lumOff val="80000"/>
                  </a:schemeClr>
                </a:solidFill>
              </a:rPr>
              <a:t>đọc</a:t>
            </a:r>
            <a:r>
              <a:rPr lang="en-US" sz="3200" dirty="0">
                <a:solidFill>
                  <a:schemeClr val="accent4">
                    <a:lumMod val="20000"/>
                    <a:lumOff val="80000"/>
                  </a:schemeClr>
                </a:solidFill>
              </a:rPr>
              <a:t> </a:t>
            </a:r>
            <a:r>
              <a:rPr lang="en-US" sz="3200" dirty="0" err="1">
                <a:solidFill>
                  <a:schemeClr val="accent4">
                    <a:lumMod val="20000"/>
                    <a:lumOff val="80000"/>
                  </a:schemeClr>
                </a:solidFill>
              </a:rPr>
              <a:t>câu</a:t>
            </a:r>
            <a:r>
              <a:rPr lang="en-US" sz="3200" dirty="0">
                <a:solidFill>
                  <a:schemeClr val="accent4">
                    <a:lumMod val="20000"/>
                    <a:lumOff val="80000"/>
                  </a:schemeClr>
                </a:solidFill>
              </a:rPr>
              <a:t> </a:t>
            </a:r>
            <a:r>
              <a:rPr lang="en-US" sz="3200" dirty="0" err="1">
                <a:solidFill>
                  <a:schemeClr val="accent4">
                    <a:lumMod val="20000"/>
                    <a:lumOff val="80000"/>
                  </a:schemeClr>
                </a:solidFill>
              </a:rPr>
              <a:t>hỏi</a:t>
            </a:r>
            <a:r>
              <a:rPr lang="en-US" sz="3200" dirty="0">
                <a:solidFill>
                  <a:schemeClr val="accent4">
                    <a:lumMod val="20000"/>
                    <a:lumOff val="80000"/>
                  </a:schemeClr>
                </a:solidFill>
              </a:rPr>
              <a:t>, </a:t>
            </a:r>
            <a:r>
              <a:rPr lang="en-US" sz="3200" dirty="0" err="1">
                <a:solidFill>
                  <a:schemeClr val="accent4">
                    <a:lumMod val="20000"/>
                    <a:lumOff val="80000"/>
                  </a:schemeClr>
                </a:solidFill>
              </a:rPr>
              <a:t>học</a:t>
            </a:r>
            <a:r>
              <a:rPr lang="en-US" sz="3200" dirty="0">
                <a:solidFill>
                  <a:schemeClr val="accent4">
                    <a:lumMod val="20000"/>
                    <a:lumOff val="80000"/>
                  </a:schemeClr>
                </a:solidFill>
              </a:rPr>
              <a:t> </a:t>
            </a:r>
            <a:r>
              <a:rPr lang="en-US" sz="3200" dirty="0" err="1">
                <a:solidFill>
                  <a:schemeClr val="accent4">
                    <a:lumMod val="20000"/>
                    <a:lumOff val="80000"/>
                  </a:schemeClr>
                </a:solidFill>
              </a:rPr>
              <a:t>sinh</a:t>
            </a:r>
            <a:r>
              <a:rPr lang="en-US" sz="3200" dirty="0">
                <a:solidFill>
                  <a:schemeClr val="accent4">
                    <a:lumMod val="20000"/>
                    <a:lumOff val="80000"/>
                  </a:schemeClr>
                </a:solidFill>
              </a:rPr>
              <a:t> </a:t>
            </a:r>
            <a:r>
              <a:rPr lang="en-US" sz="3200" dirty="0" err="1">
                <a:solidFill>
                  <a:schemeClr val="accent4">
                    <a:lumMod val="20000"/>
                    <a:lumOff val="80000"/>
                  </a:schemeClr>
                </a:solidFill>
              </a:rPr>
              <a:t>đợi</a:t>
            </a:r>
            <a:r>
              <a:rPr lang="en-US" sz="3200" dirty="0">
                <a:solidFill>
                  <a:schemeClr val="accent4">
                    <a:lumMod val="20000"/>
                    <a:lumOff val="80000"/>
                  </a:schemeClr>
                </a:solidFill>
              </a:rPr>
              <a:t> </a:t>
            </a:r>
            <a:r>
              <a:rPr lang="en-US" sz="3200" dirty="0" err="1">
                <a:solidFill>
                  <a:schemeClr val="accent4">
                    <a:lumMod val="20000"/>
                    <a:lumOff val="80000"/>
                  </a:schemeClr>
                </a:solidFill>
              </a:rPr>
              <a:t>hiệu</a:t>
            </a:r>
            <a:r>
              <a:rPr lang="en-US" sz="3200" dirty="0">
                <a:solidFill>
                  <a:schemeClr val="accent4">
                    <a:lumMod val="20000"/>
                    <a:lumOff val="80000"/>
                  </a:schemeClr>
                </a:solidFill>
              </a:rPr>
              <a:t> </a:t>
            </a:r>
            <a:r>
              <a:rPr lang="en-US" sz="3200" dirty="0" err="1">
                <a:solidFill>
                  <a:schemeClr val="accent4">
                    <a:lumMod val="20000"/>
                    <a:lumOff val="80000"/>
                  </a:schemeClr>
                </a:solidFill>
              </a:rPr>
              <a:t>lệnh</a:t>
            </a:r>
            <a:r>
              <a:rPr lang="en-US" sz="3200" dirty="0">
                <a:solidFill>
                  <a:schemeClr val="accent4">
                    <a:lumMod val="20000"/>
                    <a:lumOff val="80000"/>
                  </a:schemeClr>
                </a:solidFill>
              </a:rPr>
              <a:t> </a:t>
            </a:r>
            <a:r>
              <a:rPr lang="en-US" sz="3200" dirty="0" err="1">
                <a:solidFill>
                  <a:schemeClr val="accent4">
                    <a:lumMod val="20000"/>
                    <a:lumOff val="80000"/>
                  </a:schemeClr>
                </a:solidFill>
              </a:rPr>
              <a:t>của</a:t>
            </a:r>
            <a:r>
              <a:rPr lang="en-US" sz="3200" dirty="0">
                <a:solidFill>
                  <a:schemeClr val="accent4">
                    <a:lumMod val="20000"/>
                    <a:lumOff val="80000"/>
                  </a:schemeClr>
                </a:solidFill>
              </a:rPr>
              <a:t> </a:t>
            </a:r>
            <a:r>
              <a:rPr lang="en-US" sz="3200" dirty="0" err="1">
                <a:solidFill>
                  <a:schemeClr val="accent4">
                    <a:lumMod val="20000"/>
                    <a:lumOff val="80000"/>
                  </a:schemeClr>
                </a:solidFill>
              </a:rPr>
              <a:t>giáo</a:t>
            </a:r>
            <a:r>
              <a:rPr lang="en-US" sz="3200" dirty="0">
                <a:solidFill>
                  <a:schemeClr val="accent4">
                    <a:lumMod val="20000"/>
                    <a:lumOff val="80000"/>
                  </a:schemeClr>
                </a:solidFill>
              </a:rPr>
              <a:t> </a:t>
            </a:r>
            <a:r>
              <a:rPr lang="en-US" sz="3200" dirty="0" err="1">
                <a:solidFill>
                  <a:schemeClr val="accent4">
                    <a:lumMod val="20000"/>
                    <a:lumOff val="80000"/>
                  </a:schemeClr>
                </a:solidFill>
              </a:rPr>
              <a:t>viên</a:t>
            </a:r>
            <a:r>
              <a:rPr lang="en-US" sz="3200" dirty="0">
                <a:solidFill>
                  <a:schemeClr val="accent4">
                    <a:lumMod val="20000"/>
                    <a:lumOff val="80000"/>
                  </a:schemeClr>
                </a:solidFill>
              </a:rPr>
              <a:t> </a:t>
            </a:r>
            <a:r>
              <a:rPr lang="en-US" sz="3200" dirty="0" err="1">
                <a:solidFill>
                  <a:schemeClr val="accent4">
                    <a:lumMod val="20000"/>
                    <a:lumOff val="80000"/>
                  </a:schemeClr>
                </a:solidFill>
              </a:rPr>
              <a:t>và</a:t>
            </a:r>
            <a:r>
              <a:rPr lang="en-US" sz="3200" dirty="0">
                <a:solidFill>
                  <a:schemeClr val="accent4">
                    <a:lumMod val="20000"/>
                    <a:lumOff val="80000"/>
                  </a:schemeClr>
                </a:solidFill>
              </a:rPr>
              <a:t> </a:t>
            </a:r>
            <a:r>
              <a:rPr lang="en-US" sz="3200" dirty="0" err="1">
                <a:solidFill>
                  <a:schemeClr val="accent4">
                    <a:lumMod val="20000"/>
                    <a:lumOff val="80000"/>
                  </a:schemeClr>
                </a:solidFill>
              </a:rPr>
              <a:t>học</a:t>
            </a:r>
            <a:r>
              <a:rPr lang="en-US" sz="3200" dirty="0">
                <a:solidFill>
                  <a:schemeClr val="accent4">
                    <a:lumMod val="20000"/>
                    <a:lumOff val="80000"/>
                  </a:schemeClr>
                </a:solidFill>
              </a:rPr>
              <a:t> </a:t>
            </a:r>
            <a:r>
              <a:rPr lang="en-US" sz="3200" dirty="0" err="1">
                <a:solidFill>
                  <a:schemeClr val="accent4">
                    <a:lumMod val="20000"/>
                    <a:lumOff val="80000"/>
                  </a:schemeClr>
                </a:solidFill>
              </a:rPr>
              <a:t>sinh</a:t>
            </a:r>
            <a:r>
              <a:rPr lang="en-US" sz="3200" dirty="0">
                <a:solidFill>
                  <a:schemeClr val="accent4">
                    <a:lumMod val="20000"/>
                    <a:lumOff val="80000"/>
                  </a:schemeClr>
                </a:solidFill>
              </a:rPr>
              <a:t> </a:t>
            </a:r>
            <a:r>
              <a:rPr lang="en-US" sz="3200" dirty="0" err="1">
                <a:solidFill>
                  <a:schemeClr val="accent4">
                    <a:lumMod val="20000"/>
                    <a:lumOff val="80000"/>
                  </a:schemeClr>
                </a:solidFill>
              </a:rPr>
              <a:t>giơ</a:t>
            </a:r>
            <a:r>
              <a:rPr lang="en-US" sz="3200" dirty="0">
                <a:solidFill>
                  <a:schemeClr val="accent4">
                    <a:lumMod val="20000"/>
                    <a:lumOff val="80000"/>
                  </a:schemeClr>
                </a:solidFill>
              </a:rPr>
              <a:t> </a:t>
            </a:r>
            <a:r>
              <a:rPr lang="en-US" sz="3200" dirty="0" err="1">
                <a:solidFill>
                  <a:schemeClr val="accent4">
                    <a:lumMod val="20000"/>
                    <a:lumOff val="80000"/>
                  </a:schemeClr>
                </a:solidFill>
              </a:rPr>
              <a:t>thẻ</a:t>
            </a:r>
            <a:r>
              <a:rPr lang="en-US" sz="3200" dirty="0">
                <a:solidFill>
                  <a:schemeClr val="accent4">
                    <a:lumMod val="20000"/>
                    <a:lumOff val="80000"/>
                  </a:schemeClr>
                </a:solidFill>
              </a:rPr>
              <a:t> </a:t>
            </a:r>
            <a:r>
              <a:rPr lang="en-US" sz="3200" dirty="0" err="1">
                <a:solidFill>
                  <a:schemeClr val="accent4">
                    <a:lumMod val="20000"/>
                    <a:lumOff val="80000"/>
                  </a:schemeClr>
                </a:solidFill>
              </a:rPr>
              <a:t>giáo</a:t>
            </a:r>
            <a:r>
              <a:rPr lang="en-US" sz="3200" dirty="0">
                <a:solidFill>
                  <a:schemeClr val="accent4">
                    <a:lumMod val="20000"/>
                    <a:lumOff val="80000"/>
                  </a:schemeClr>
                </a:solidFill>
              </a:rPr>
              <a:t> </a:t>
            </a:r>
            <a:r>
              <a:rPr lang="en-US" sz="3200" dirty="0" err="1">
                <a:solidFill>
                  <a:schemeClr val="accent4">
                    <a:lumMod val="20000"/>
                    <a:lumOff val="80000"/>
                  </a:schemeClr>
                </a:solidFill>
              </a:rPr>
              <a:t>viên</a:t>
            </a:r>
            <a:r>
              <a:rPr lang="en-US" sz="3200" dirty="0">
                <a:solidFill>
                  <a:schemeClr val="accent4">
                    <a:lumMod val="20000"/>
                    <a:lumOff val="80000"/>
                  </a:schemeClr>
                </a:solidFill>
              </a:rPr>
              <a:t> </a:t>
            </a:r>
            <a:r>
              <a:rPr lang="en-US" sz="3200" dirty="0" err="1">
                <a:solidFill>
                  <a:schemeClr val="accent4">
                    <a:lumMod val="20000"/>
                    <a:lumOff val="80000"/>
                  </a:schemeClr>
                </a:solidFill>
              </a:rPr>
              <a:t>đã</a:t>
            </a:r>
            <a:r>
              <a:rPr lang="en-US" sz="3200" dirty="0">
                <a:solidFill>
                  <a:schemeClr val="accent4">
                    <a:lumMod val="20000"/>
                    <a:lumOff val="80000"/>
                  </a:schemeClr>
                </a:solidFill>
              </a:rPr>
              <a:t> </a:t>
            </a:r>
            <a:r>
              <a:rPr lang="en-US" sz="3200" dirty="0" err="1">
                <a:solidFill>
                  <a:schemeClr val="accent4">
                    <a:lumMod val="20000"/>
                    <a:lumOff val="80000"/>
                  </a:schemeClr>
                </a:solidFill>
              </a:rPr>
              <a:t>làm</a:t>
            </a:r>
            <a:r>
              <a:rPr lang="en-US" sz="3200" dirty="0">
                <a:solidFill>
                  <a:schemeClr val="accent4">
                    <a:lumMod val="20000"/>
                    <a:lumOff val="80000"/>
                  </a:schemeClr>
                </a:solidFill>
              </a:rPr>
              <a:t> </a:t>
            </a:r>
            <a:r>
              <a:rPr lang="en-US" sz="3200" dirty="0" err="1">
                <a:solidFill>
                  <a:schemeClr val="accent4">
                    <a:lumMod val="20000"/>
                    <a:lumOff val="80000"/>
                  </a:schemeClr>
                </a:solidFill>
              </a:rPr>
              <a:t>và</a:t>
            </a:r>
            <a:r>
              <a:rPr lang="en-US" sz="3200" dirty="0">
                <a:solidFill>
                  <a:schemeClr val="accent4">
                    <a:lumMod val="20000"/>
                    <a:lumOff val="80000"/>
                  </a:schemeClr>
                </a:solidFill>
              </a:rPr>
              <a:t> </a:t>
            </a:r>
            <a:r>
              <a:rPr lang="en-US" sz="3200" dirty="0" err="1">
                <a:solidFill>
                  <a:schemeClr val="accent4">
                    <a:lumMod val="20000"/>
                    <a:lumOff val="80000"/>
                  </a:schemeClr>
                </a:solidFill>
              </a:rPr>
              <a:t>phát</a:t>
            </a:r>
            <a:r>
              <a:rPr lang="en-US" sz="3200" dirty="0">
                <a:solidFill>
                  <a:schemeClr val="accent4">
                    <a:lumMod val="20000"/>
                    <a:lumOff val="80000"/>
                  </a:schemeClr>
                </a:solidFill>
              </a:rPr>
              <a:t> </a:t>
            </a:r>
            <a:r>
              <a:rPr lang="en-US" sz="3200" dirty="0" err="1">
                <a:solidFill>
                  <a:schemeClr val="accent4">
                    <a:lumMod val="20000"/>
                    <a:lumOff val="80000"/>
                  </a:schemeClr>
                </a:solidFill>
              </a:rPr>
              <a:t>sẵn</a:t>
            </a:r>
            <a:r>
              <a:rPr lang="en-US" sz="3200" dirty="0">
                <a:solidFill>
                  <a:schemeClr val="accent4">
                    <a:lumMod val="20000"/>
                    <a:lumOff val="80000"/>
                  </a:schemeClr>
                </a:solidFill>
              </a:rPr>
              <a:t> </a:t>
            </a:r>
            <a:r>
              <a:rPr lang="en-US" sz="3200" dirty="0" err="1">
                <a:solidFill>
                  <a:schemeClr val="accent4">
                    <a:lumMod val="20000"/>
                    <a:lumOff val="80000"/>
                  </a:schemeClr>
                </a:solidFill>
              </a:rPr>
              <a:t>cho</a:t>
            </a:r>
            <a:r>
              <a:rPr lang="en-US" sz="3200" dirty="0">
                <a:solidFill>
                  <a:schemeClr val="accent4">
                    <a:lumMod val="20000"/>
                    <a:lumOff val="80000"/>
                  </a:schemeClr>
                </a:solidFill>
              </a:rPr>
              <a:t> </a:t>
            </a:r>
            <a:r>
              <a:rPr lang="en-US" sz="3200" dirty="0" err="1">
                <a:solidFill>
                  <a:schemeClr val="accent4">
                    <a:lumMod val="20000"/>
                    <a:lumOff val="80000"/>
                  </a:schemeClr>
                </a:solidFill>
              </a:rPr>
              <a:t>học</a:t>
            </a:r>
            <a:r>
              <a:rPr lang="en-US" sz="3200" dirty="0">
                <a:solidFill>
                  <a:schemeClr val="accent4">
                    <a:lumMod val="20000"/>
                    <a:lumOff val="80000"/>
                  </a:schemeClr>
                </a:solidFill>
              </a:rPr>
              <a:t> </a:t>
            </a:r>
            <a:r>
              <a:rPr lang="en-US" sz="3200" dirty="0" err="1">
                <a:solidFill>
                  <a:schemeClr val="accent4">
                    <a:lumMod val="20000"/>
                    <a:lumOff val="80000"/>
                  </a:schemeClr>
                </a:solidFill>
              </a:rPr>
              <a:t>sinh</a:t>
            </a:r>
            <a:r>
              <a:rPr lang="en-US" sz="3200" dirty="0">
                <a:solidFill>
                  <a:schemeClr val="accent4">
                    <a:lumMod val="20000"/>
                    <a:lumOff val="80000"/>
                  </a:schemeClr>
                </a:solidFill>
              </a:rPr>
              <a:t> </a:t>
            </a:r>
            <a:r>
              <a:rPr lang="en-US" sz="3200" dirty="0" err="1">
                <a:solidFill>
                  <a:schemeClr val="accent4">
                    <a:lumMod val="20000"/>
                    <a:lumOff val="80000"/>
                  </a:schemeClr>
                </a:solidFill>
              </a:rPr>
              <a:t>để</a:t>
            </a:r>
            <a:r>
              <a:rPr lang="en-US" sz="3200" dirty="0">
                <a:solidFill>
                  <a:schemeClr val="accent4">
                    <a:lumMod val="20000"/>
                    <a:lumOff val="80000"/>
                  </a:schemeClr>
                </a:solidFill>
              </a:rPr>
              <a:t> </a:t>
            </a:r>
            <a:r>
              <a:rPr lang="en-US" sz="3200" dirty="0" err="1">
                <a:solidFill>
                  <a:schemeClr val="accent4">
                    <a:lumMod val="20000"/>
                    <a:lumOff val="80000"/>
                  </a:schemeClr>
                </a:solidFill>
              </a:rPr>
              <a:t>trả</a:t>
            </a:r>
            <a:r>
              <a:rPr lang="en-US" sz="3200" dirty="0">
                <a:solidFill>
                  <a:schemeClr val="accent4">
                    <a:lumMod val="20000"/>
                    <a:lumOff val="80000"/>
                  </a:schemeClr>
                </a:solidFill>
              </a:rPr>
              <a:t> </a:t>
            </a:r>
            <a:r>
              <a:rPr lang="en-US" sz="3200" dirty="0" err="1">
                <a:solidFill>
                  <a:schemeClr val="accent4">
                    <a:lumMod val="20000"/>
                    <a:lumOff val="80000"/>
                  </a:schemeClr>
                </a:solidFill>
              </a:rPr>
              <a:t>lời</a:t>
            </a:r>
            <a:r>
              <a:rPr lang="en-US" sz="3200" dirty="0">
                <a:solidFill>
                  <a:schemeClr val="accent4">
                    <a:lumMod val="20000"/>
                    <a:lumOff val="80000"/>
                  </a:schemeClr>
                </a:solidFill>
              </a:rPr>
              <a:t>.</a:t>
            </a:r>
          </a:p>
          <a:p>
            <a:r>
              <a:rPr lang="en-US" sz="3200" dirty="0">
                <a:solidFill>
                  <a:srgbClr val="FFFF00"/>
                </a:solidFill>
              </a:rPr>
              <a:t>2. </a:t>
            </a:r>
            <a:r>
              <a:rPr lang="en-US" sz="3200" dirty="0" err="1">
                <a:solidFill>
                  <a:srgbClr val="FFFF00"/>
                </a:solidFill>
              </a:rPr>
              <a:t>Khi</a:t>
            </a:r>
            <a:r>
              <a:rPr lang="en-US" sz="3200" dirty="0">
                <a:solidFill>
                  <a:srgbClr val="FFFF00"/>
                </a:solidFill>
              </a:rPr>
              <a:t> </a:t>
            </a:r>
            <a:r>
              <a:rPr lang="en-US" sz="3200" dirty="0" err="1">
                <a:solidFill>
                  <a:srgbClr val="FFFF00"/>
                </a:solidFill>
              </a:rPr>
              <a:t>trả</a:t>
            </a:r>
            <a:r>
              <a:rPr lang="en-US" sz="3200" dirty="0">
                <a:solidFill>
                  <a:srgbClr val="FFFF00"/>
                </a:solidFill>
              </a:rPr>
              <a:t> </a:t>
            </a:r>
            <a:r>
              <a:rPr lang="en-US" sz="3200" dirty="0" err="1">
                <a:solidFill>
                  <a:srgbClr val="FFFF00"/>
                </a:solidFill>
              </a:rPr>
              <a:t>lời</a:t>
            </a:r>
            <a:r>
              <a:rPr lang="en-US" sz="3200" dirty="0">
                <a:solidFill>
                  <a:srgbClr val="FFFF00"/>
                </a:solidFill>
              </a:rPr>
              <a:t> </a:t>
            </a:r>
            <a:r>
              <a:rPr lang="en-US" sz="3200" dirty="0" err="1">
                <a:solidFill>
                  <a:srgbClr val="FFFF00"/>
                </a:solidFill>
              </a:rPr>
              <a:t>câu</a:t>
            </a:r>
            <a:r>
              <a:rPr lang="en-US" sz="3200" dirty="0">
                <a:solidFill>
                  <a:srgbClr val="FFFF00"/>
                </a:solidFill>
              </a:rPr>
              <a:t> </a:t>
            </a:r>
            <a:r>
              <a:rPr lang="en-US" sz="3200" dirty="0" err="1">
                <a:solidFill>
                  <a:srgbClr val="FFFF00"/>
                </a:solidFill>
              </a:rPr>
              <a:t>hỏi</a:t>
            </a:r>
            <a:r>
              <a:rPr lang="en-US" sz="3200" dirty="0">
                <a:solidFill>
                  <a:srgbClr val="FFFF00"/>
                </a:solidFill>
              </a:rPr>
              <a:t>, </a:t>
            </a:r>
            <a:r>
              <a:rPr lang="en-US" sz="3200" dirty="0" err="1">
                <a:solidFill>
                  <a:srgbClr val="FFFF00"/>
                </a:solidFill>
              </a:rPr>
              <a:t>học</a:t>
            </a:r>
            <a:r>
              <a:rPr lang="en-US" sz="3200" dirty="0">
                <a:solidFill>
                  <a:srgbClr val="FFFF00"/>
                </a:solidFill>
              </a:rPr>
              <a:t> </a:t>
            </a:r>
            <a:r>
              <a:rPr lang="en-US" sz="3200" dirty="0" err="1">
                <a:solidFill>
                  <a:srgbClr val="FFFF00"/>
                </a:solidFill>
              </a:rPr>
              <a:t>sinh</a:t>
            </a:r>
            <a:r>
              <a:rPr lang="en-US" sz="3200" dirty="0">
                <a:solidFill>
                  <a:srgbClr val="FFFF00"/>
                </a:solidFill>
              </a:rPr>
              <a:t> </a:t>
            </a:r>
            <a:r>
              <a:rPr lang="en-US" sz="3200" dirty="0" err="1">
                <a:solidFill>
                  <a:srgbClr val="FFFF00"/>
                </a:solidFill>
              </a:rPr>
              <a:t>giơ</a:t>
            </a:r>
            <a:r>
              <a:rPr lang="en-US" sz="3200" dirty="0">
                <a:solidFill>
                  <a:srgbClr val="FFFF00"/>
                </a:solidFill>
              </a:rPr>
              <a:t> </a:t>
            </a:r>
            <a:r>
              <a:rPr lang="en-US" sz="3200" dirty="0" err="1">
                <a:solidFill>
                  <a:srgbClr val="FFFF00"/>
                </a:solidFill>
              </a:rPr>
              <a:t>thẻ</a:t>
            </a:r>
            <a:r>
              <a:rPr lang="en-US" sz="3200" dirty="0">
                <a:solidFill>
                  <a:srgbClr val="FFFF00"/>
                </a:solidFill>
              </a:rPr>
              <a:t> </a:t>
            </a:r>
            <a:r>
              <a:rPr lang="en-US" sz="3200" dirty="0" err="1">
                <a:solidFill>
                  <a:srgbClr val="FFFF00"/>
                </a:solidFill>
              </a:rPr>
              <a:t>của</a:t>
            </a:r>
            <a:r>
              <a:rPr lang="en-US" sz="3200" dirty="0">
                <a:solidFill>
                  <a:srgbClr val="FFFF00"/>
                </a:solidFill>
              </a:rPr>
              <a:t> </a:t>
            </a:r>
            <a:r>
              <a:rPr lang="en-US" sz="3200" dirty="0" err="1">
                <a:solidFill>
                  <a:srgbClr val="FFFF00"/>
                </a:solidFill>
              </a:rPr>
              <a:t>mình</a:t>
            </a:r>
            <a:r>
              <a:rPr lang="en-US" sz="3200" dirty="0">
                <a:solidFill>
                  <a:srgbClr val="FFFF00"/>
                </a:solidFill>
              </a:rPr>
              <a:t>, quay </a:t>
            </a:r>
            <a:r>
              <a:rPr lang="en-US" sz="3200" dirty="0" err="1">
                <a:solidFill>
                  <a:srgbClr val="FFFF00"/>
                </a:solidFill>
              </a:rPr>
              <a:t>đáp</a:t>
            </a:r>
            <a:r>
              <a:rPr lang="en-US" sz="3200" dirty="0">
                <a:solidFill>
                  <a:srgbClr val="FFFF00"/>
                </a:solidFill>
              </a:rPr>
              <a:t> </a:t>
            </a:r>
            <a:r>
              <a:rPr lang="en-US" sz="3200" dirty="0" err="1">
                <a:solidFill>
                  <a:srgbClr val="FFFF00"/>
                </a:solidFill>
              </a:rPr>
              <a:t>án</a:t>
            </a:r>
            <a:r>
              <a:rPr lang="en-US" sz="3200" dirty="0">
                <a:solidFill>
                  <a:srgbClr val="FFFF00"/>
                </a:solidFill>
              </a:rPr>
              <a:t> </a:t>
            </a:r>
            <a:r>
              <a:rPr lang="en-US" sz="3200" dirty="0" err="1">
                <a:solidFill>
                  <a:srgbClr val="FFFF00"/>
                </a:solidFill>
              </a:rPr>
              <a:t>trả</a:t>
            </a:r>
            <a:r>
              <a:rPr lang="en-US" sz="3200" dirty="0">
                <a:solidFill>
                  <a:srgbClr val="FFFF00"/>
                </a:solidFill>
              </a:rPr>
              <a:t> </a:t>
            </a:r>
            <a:r>
              <a:rPr lang="en-US" sz="3200" dirty="0" err="1">
                <a:solidFill>
                  <a:srgbClr val="FFFF00"/>
                </a:solidFill>
              </a:rPr>
              <a:t>lời</a:t>
            </a:r>
            <a:r>
              <a:rPr lang="en-US" sz="3200" dirty="0">
                <a:solidFill>
                  <a:srgbClr val="FFFF00"/>
                </a:solidFill>
              </a:rPr>
              <a:t> </a:t>
            </a:r>
            <a:r>
              <a:rPr lang="en-US" sz="3200" dirty="0" err="1">
                <a:solidFill>
                  <a:srgbClr val="FFFF00"/>
                </a:solidFill>
              </a:rPr>
              <a:t>có</a:t>
            </a:r>
            <a:r>
              <a:rPr lang="en-US" sz="3200" dirty="0">
                <a:solidFill>
                  <a:srgbClr val="FFFF00"/>
                </a:solidFill>
              </a:rPr>
              <a:t> </a:t>
            </a:r>
            <a:r>
              <a:rPr lang="en-US" sz="3200" dirty="0" err="1">
                <a:solidFill>
                  <a:srgbClr val="FFFF00"/>
                </a:solidFill>
              </a:rPr>
              <a:t>chữ</a:t>
            </a:r>
            <a:r>
              <a:rPr lang="en-US" sz="3200" dirty="0">
                <a:solidFill>
                  <a:srgbClr val="FFFF00"/>
                </a:solidFill>
              </a:rPr>
              <a:t> A </a:t>
            </a:r>
            <a:r>
              <a:rPr lang="en-US" sz="3200" dirty="0" err="1">
                <a:solidFill>
                  <a:srgbClr val="FFFF00"/>
                </a:solidFill>
              </a:rPr>
              <a:t>hoặc</a:t>
            </a:r>
            <a:r>
              <a:rPr lang="en-US" sz="3200" dirty="0">
                <a:solidFill>
                  <a:srgbClr val="FFFF00"/>
                </a:solidFill>
              </a:rPr>
              <a:t> B </a:t>
            </a:r>
            <a:r>
              <a:rPr lang="en-US" sz="3200" dirty="0" err="1">
                <a:solidFill>
                  <a:srgbClr val="FFFF00"/>
                </a:solidFill>
              </a:rPr>
              <a:t>hoặc</a:t>
            </a:r>
            <a:r>
              <a:rPr lang="en-US" sz="3200" dirty="0">
                <a:solidFill>
                  <a:srgbClr val="FFFF00"/>
                </a:solidFill>
              </a:rPr>
              <a:t> C </a:t>
            </a:r>
            <a:r>
              <a:rPr lang="en-US" sz="3200" dirty="0" err="1">
                <a:solidFill>
                  <a:srgbClr val="FFFF00"/>
                </a:solidFill>
              </a:rPr>
              <a:t>hoặc</a:t>
            </a:r>
            <a:r>
              <a:rPr lang="en-US" sz="3200" dirty="0">
                <a:solidFill>
                  <a:srgbClr val="FFFF00"/>
                </a:solidFill>
              </a:rPr>
              <a:t> D </a:t>
            </a:r>
            <a:r>
              <a:rPr lang="en-US" sz="3200" dirty="0" err="1">
                <a:solidFill>
                  <a:srgbClr val="FFFF00"/>
                </a:solidFill>
              </a:rPr>
              <a:t>lên</a:t>
            </a:r>
            <a:r>
              <a:rPr lang="en-US" sz="3200" dirty="0">
                <a:solidFill>
                  <a:srgbClr val="FFFF00"/>
                </a:solidFill>
              </a:rPr>
              <a:t> </a:t>
            </a:r>
            <a:r>
              <a:rPr lang="en-US" sz="3200" dirty="0" err="1">
                <a:solidFill>
                  <a:srgbClr val="FFFF00"/>
                </a:solidFill>
              </a:rPr>
              <a:t>phía</a:t>
            </a:r>
            <a:r>
              <a:rPr lang="en-US" sz="3200" dirty="0">
                <a:solidFill>
                  <a:srgbClr val="FFFF00"/>
                </a:solidFill>
              </a:rPr>
              <a:t> </a:t>
            </a:r>
            <a:r>
              <a:rPr lang="en-US" sz="3200" dirty="0" err="1">
                <a:solidFill>
                  <a:srgbClr val="FFFF00"/>
                </a:solidFill>
              </a:rPr>
              <a:t>trên</a:t>
            </a:r>
            <a:r>
              <a:rPr lang="en-US" sz="3200" dirty="0">
                <a:solidFill>
                  <a:srgbClr val="FFFF00"/>
                </a:solidFill>
              </a:rPr>
              <a:t>.</a:t>
            </a:r>
          </a:p>
          <a:p>
            <a:r>
              <a:rPr lang="en-US" sz="3200" dirty="0"/>
              <a:t>3. </a:t>
            </a:r>
            <a:r>
              <a:rPr lang="en-US" sz="3200" dirty="0" err="1">
                <a:solidFill>
                  <a:schemeClr val="bg1"/>
                </a:solidFill>
              </a:rPr>
              <a:t>Giáo</a:t>
            </a:r>
            <a:r>
              <a:rPr lang="en-US" sz="3200" dirty="0">
                <a:solidFill>
                  <a:schemeClr val="bg1"/>
                </a:solidFill>
              </a:rPr>
              <a:t> </a:t>
            </a:r>
            <a:r>
              <a:rPr lang="en-US" sz="3200" dirty="0" err="1">
                <a:solidFill>
                  <a:schemeClr val="bg1"/>
                </a:solidFill>
              </a:rPr>
              <a:t>viên</a:t>
            </a:r>
            <a:r>
              <a:rPr lang="en-US" sz="3200" dirty="0">
                <a:solidFill>
                  <a:schemeClr val="bg1"/>
                </a:solidFill>
              </a:rPr>
              <a:t> </a:t>
            </a:r>
            <a:r>
              <a:rPr lang="en-US" sz="3200" dirty="0" err="1">
                <a:solidFill>
                  <a:schemeClr val="bg1"/>
                </a:solidFill>
              </a:rPr>
              <a:t>sử</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điện</a:t>
            </a:r>
            <a:r>
              <a:rPr lang="en-US" sz="3200" dirty="0">
                <a:solidFill>
                  <a:schemeClr val="bg1"/>
                </a:solidFill>
              </a:rPr>
              <a:t> </a:t>
            </a:r>
            <a:r>
              <a:rPr lang="en-US" sz="3200" dirty="0" err="1">
                <a:solidFill>
                  <a:schemeClr val="bg1"/>
                </a:solidFill>
              </a:rPr>
              <a:t>thoại</a:t>
            </a:r>
            <a:r>
              <a:rPr lang="en-US" sz="3200" dirty="0">
                <a:solidFill>
                  <a:schemeClr val="bg1"/>
                </a:solidFill>
              </a:rPr>
              <a:t>, </a:t>
            </a:r>
            <a:r>
              <a:rPr lang="en-US" sz="3200" dirty="0" err="1">
                <a:solidFill>
                  <a:schemeClr val="bg1"/>
                </a:solidFill>
              </a:rPr>
              <a:t>hướng</a:t>
            </a:r>
            <a:r>
              <a:rPr lang="en-US" sz="3200" dirty="0">
                <a:solidFill>
                  <a:schemeClr val="bg1"/>
                </a:solidFill>
              </a:rPr>
              <a:t> camera </a:t>
            </a:r>
            <a:r>
              <a:rPr lang="en-US" sz="3200" dirty="0" err="1">
                <a:solidFill>
                  <a:schemeClr val="bg1"/>
                </a:solidFill>
              </a:rPr>
              <a:t>điện</a:t>
            </a:r>
            <a:r>
              <a:rPr lang="en-US" sz="3200" dirty="0">
                <a:solidFill>
                  <a:schemeClr val="bg1"/>
                </a:solidFill>
              </a:rPr>
              <a:t> </a:t>
            </a:r>
            <a:r>
              <a:rPr lang="en-US" sz="3200" dirty="0" err="1">
                <a:solidFill>
                  <a:schemeClr val="bg1"/>
                </a:solidFill>
              </a:rPr>
              <a:t>thoại</a:t>
            </a:r>
            <a:r>
              <a:rPr lang="en-US" sz="3200" dirty="0">
                <a:solidFill>
                  <a:schemeClr val="bg1"/>
                </a:solidFill>
              </a:rPr>
              <a:t> </a:t>
            </a:r>
            <a:r>
              <a:rPr lang="en-US" sz="3200" dirty="0" err="1">
                <a:solidFill>
                  <a:schemeClr val="bg1"/>
                </a:solidFill>
              </a:rPr>
              <a:t>đối</a:t>
            </a:r>
            <a:r>
              <a:rPr lang="en-US" sz="3200" dirty="0">
                <a:solidFill>
                  <a:schemeClr val="bg1"/>
                </a:solidFill>
              </a:rPr>
              <a:t> </a:t>
            </a:r>
            <a:r>
              <a:rPr lang="en-US" sz="3200" dirty="0" err="1">
                <a:solidFill>
                  <a:schemeClr val="bg1"/>
                </a:solidFill>
              </a:rPr>
              <a:t>diện</a:t>
            </a:r>
            <a:r>
              <a:rPr lang="en-US" sz="3200" dirty="0">
                <a:solidFill>
                  <a:schemeClr val="bg1"/>
                </a:solidFill>
              </a:rPr>
              <a:t> </a:t>
            </a:r>
            <a:r>
              <a:rPr lang="en-US" sz="3200" dirty="0" err="1">
                <a:solidFill>
                  <a:schemeClr val="bg1"/>
                </a:solidFill>
              </a:rPr>
              <a:t>với</a:t>
            </a:r>
            <a:r>
              <a:rPr lang="en-US" sz="3200" dirty="0">
                <a:solidFill>
                  <a:schemeClr val="bg1"/>
                </a:solidFill>
              </a:rPr>
              <a:t> </a:t>
            </a:r>
            <a:r>
              <a:rPr lang="en-US" sz="3200" dirty="0" err="1">
                <a:solidFill>
                  <a:schemeClr val="bg1"/>
                </a:solidFill>
              </a:rPr>
              <a:t>thẻ</a:t>
            </a:r>
            <a:r>
              <a:rPr lang="en-US" sz="3200" dirty="0">
                <a:solidFill>
                  <a:schemeClr val="bg1"/>
                </a:solidFill>
              </a:rPr>
              <a:t> </a:t>
            </a:r>
            <a:r>
              <a:rPr lang="en-US" sz="3200" dirty="0" err="1">
                <a:solidFill>
                  <a:schemeClr val="bg1"/>
                </a:solidFill>
              </a:rPr>
              <a:t>của</a:t>
            </a:r>
            <a:r>
              <a:rPr lang="en-US" sz="3200" dirty="0">
                <a:solidFill>
                  <a:schemeClr val="bg1"/>
                </a:solidFill>
              </a:rPr>
              <a:t> </a:t>
            </a:r>
            <a:r>
              <a:rPr lang="en-US" sz="3200" dirty="0" err="1">
                <a:solidFill>
                  <a:schemeClr val="bg1"/>
                </a:solidFill>
              </a:rPr>
              <a:t>học</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để</a:t>
            </a:r>
            <a:r>
              <a:rPr lang="en-US" sz="3200" dirty="0">
                <a:solidFill>
                  <a:schemeClr val="bg1"/>
                </a:solidFill>
              </a:rPr>
              <a:t> </a:t>
            </a:r>
            <a:r>
              <a:rPr lang="en-US" sz="3200" dirty="0" err="1">
                <a:solidFill>
                  <a:schemeClr val="bg1"/>
                </a:solidFill>
              </a:rPr>
              <a:t>máy</a:t>
            </a:r>
            <a:r>
              <a:rPr lang="en-US" sz="3200" dirty="0">
                <a:solidFill>
                  <a:schemeClr val="bg1"/>
                </a:solidFill>
              </a:rPr>
              <a:t> </a:t>
            </a:r>
            <a:r>
              <a:rPr lang="en-US" sz="3200" dirty="0" err="1">
                <a:solidFill>
                  <a:schemeClr val="bg1"/>
                </a:solidFill>
              </a:rPr>
              <a:t>nạp</a:t>
            </a:r>
            <a:r>
              <a:rPr lang="en-US" sz="3200" dirty="0">
                <a:solidFill>
                  <a:schemeClr val="bg1"/>
                </a:solidFill>
              </a:rPr>
              <a:t> </a:t>
            </a:r>
            <a:r>
              <a:rPr lang="en-US" sz="3200" dirty="0" err="1">
                <a:solidFill>
                  <a:schemeClr val="bg1"/>
                </a:solidFill>
              </a:rPr>
              <a:t>câu</a:t>
            </a:r>
            <a:r>
              <a:rPr lang="en-US" sz="3200" dirty="0">
                <a:solidFill>
                  <a:schemeClr val="bg1"/>
                </a:solidFill>
              </a:rPr>
              <a:t> </a:t>
            </a:r>
            <a:r>
              <a:rPr lang="en-US" sz="3200" dirty="0" err="1">
                <a:solidFill>
                  <a:schemeClr val="bg1"/>
                </a:solidFill>
              </a:rPr>
              <a:t>trả</a:t>
            </a:r>
            <a:r>
              <a:rPr lang="en-US" sz="3200" dirty="0">
                <a:solidFill>
                  <a:schemeClr val="bg1"/>
                </a:solidFill>
              </a:rPr>
              <a:t> </a:t>
            </a:r>
            <a:r>
              <a:rPr lang="en-US" sz="3200" dirty="0" err="1">
                <a:solidFill>
                  <a:schemeClr val="bg1"/>
                </a:solidFill>
              </a:rPr>
              <a:t>lời</a:t>
            </a:r>
            <a:r>
              <a:rPr lang="en-US" sz="3200" dirty="0">
                <a:solidFill>
                  <a:schemeClr val="bg1"/>
                </a:solidFill>
              </a:rPr>
              <a:t> </a:t>
            </a:r>
            <a:r>
              <a:rPr lang="en-US" sz="3200" dirty="0" err="1">
                <a:solidFill>
                  <a:schemeClr val="bg1"/>
                </a:solidFill>
              </a:rPr>
              <a:t>vào</a:t>
            </a:r>
            <a:r>
              <a:rPr lang="en-US" sz="3200" dirty="0">
                <a:solidFill>
                  <a:schemeClr val="bg1"/>
                </a:solidFill>
              </a:rPr>
              <a:t> </a:t>
            </a:r>
            <a:r>
              <a:rPr lang="en-US" sz="3200" dirty="0" err="1">
                <a:solidFill>
                  <a:schemeClr val="bg1"/>
                </a:solidFill>
              </a:rPr>
              <a:t>hệ</a:t>
            </a:r>
            <a:r>
              <a:rPr lang="en-US" sz="3200" dirty="0">
                <a:solidFill>
                  <a:schemeClr val="bg1"/>
                </a:solidFill>
              </a:rPr>
              <a:t> </a:t>
            </a:r>
            <a:r>
              <a:rPr lang="en-US" sz="3200" dirty="0" err="1">
                <a:solidFill>
                  <a:schemeClr val="bg1"/>
                </a:solidFill>
              </a:rPr>
              <a:t>thống</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bạn</a:t>
            </a:r>
            <a:r>
              <a:rPr lang="en-US" sz="3200" dirty="0">
                <a:solidFill>
                  <a:schemeClr val="bg1"/>
                </a:solidFill>
              </a:rPr>
              <a:t> </a:t>
            </a:r>
            <a:r>
              <a:rPr lang="en-US" sz="3200" dirty="0" err="1">
                <a:solidFill>
                  <a:schemeClr val="bg1"/>
                </a:solidFill>
              </a:rPr>
              <a:t>nào</a:t>
            </a:r>
            <a:r>
              <a:rPr lang="en-US" sz="3200" dirty="0">
                <a:solidFill>
                  <a:schemeClr val="bg1"/>
                </a:solidFill>
              </a:rPr>
              <a:t> </a:t>
            </a:r>
            <a:r>
              <a:rPr lang="en-US" sz="3200" dirty="0" err="1">
                <a:solidFill>
                  <a:schemeClr val="bg1"/>
                </a:solidFill>
              </a:rPr>
              <a:t>đã</a:t>
            </a:r>
            <a:r>
              <a:rPr lang="en-US" sz="3200" dirty="0">
                <a:solidFill>
                  <a:schemeClr val="bg1"/>
                </a:solidFill>
              </a:rPr>
              <a:t> </a:t>
            </a:r>
            <a:r>
              <a:rPr lang="en-US" sz="3200" dirty="0" err="1">
                <a:solidFill>
                  <a:schemeClr val="bg1"/>
                </a:solidFill>
              </a:rPr>
              <a:t>được</a:t>
            </a:r>
            <a:r>
              <a:rPr lang="en-US" sz="3200" dirty="0">
                <a:solidFill>
                  <a:schemeClr val="bg1"/>
                </a:solidFill>
              </a:rPr>
              <a:t> </a:t>
            </a:r>
            <a:r>
              <a:rPr lang="en-US" sz="3200" dirty="0" err="1">
                <a:solidFill>
                  <a:schemeClr val="bg1"/>
                </a:solidFill>
              </a:rPr>
              <a:t>máy</a:t>
            </a:r>
            <a:r>
              <a:rPr lang="en-US" sz="3200" dirty="0">
                <a:solidFill>
                  <a:schemeClr val="bg1"/>
                </a:solidFill>
              </a:rPr>
              <a:t> </a:t>
            </a:r>
            <a:r>
              <a:rPr lang="en-US" sz="3200" dirty="0" err="1">
                <a:solidFill>
                  <a:schemeClr val="bg1"/>
                </a:solidFill>
              </a:rPr>
              <a:t>quét</a:t>
            </a:r>
            <a:r>
              <a:rPr lang="en-US" sz="3200" dirty="0">
                <a:solidFill>
                  <a:schemeClr val="bg1"/>
                </a:solidFill>
              </a:rPr>
              <a:t> </a:t>
            </a:r>
            <a:r>
              <a:rPr lang="en-US" sz="3200" dirty="0" err="1">
                <a:solidFill>
                  <a:schemeClr val="bg1"/>
                </a:solidFill>
              </a:rPr>
              <a:t>thì</a:t>
            </a:r>
            <a:r>
              <a:rPr lang="en-US" sz="3200" dirty="0">
                <a:solidFill>
                  <a:schemeClr val="bg1"/>
                </a:solidFill>
              </a:rPr>
              <a:t> </a:t>
            </a:r>
            <a:r>
              <a:rPr lang="en-US" sz="3200" dirty="0" err="1">
                <a:solidFill>
                  <a:schemeClr val="bg1"/>
                </a:solidFill>
              </a:rPr>
              <a:t>hạ</a:t>
            </a:r>
            <a:r>
              <a:rPr lang="en-US" sz="3200" dirty="0">
                <a:solidFill>
                  <a:schemeClr val="bg1"/>
                </a:solidFill>
              </a:rPr>
              <a:t> </a:t>
            </a:r>
            <a:r>
              <a:rPr lang="en-US" sz="3200" dirty="0" err="1">
                <a:solidFill>
                  <a:schemeClr val="bg1"/>
                </a:solidFill>
              </a:rPr>
              <a:t>xuống</a:t>
            </a:r>
            <a:r>
              <a:rPr lang="en-US" sz="3200" dirty="0">
                <a:solidFill>
                  <a:schemeClr val="bg1"/>
                </a:solidFill>
              </a:rPr>
              <a:t> </a:t>
            </a:r>
            <a:r>
              <a:rPr lang="en-US" sz="3200" dirty="0" err="1">
                <a:solidFill>
                  <a:schemeClr val="bg1"/>
                </a:solidFill>
              </a:rPr>
              <a:t>để</a:t>
            </a:r>
            <a:r>
              <a:rPr lang="en-US" sz="3200" dirty="0">
                <a:solidFill>
                  <a:schemeClr val="bg1"/>
                </a:solidFill>
              </a:rPr>
              <a:t> </a:t>
            </a:r>
            <a:r>
              <a:rPr lang="en-US" sz="3200" dirty="0" err="1">
                <a:solidFill>
                  <a:schemeClr val="bg1"/>
                </a:solidFill>
              </a:rPr>
              <a:t>giáo</a:t>
            </a:r>
            <a:r>
              <a:rPr lang="en-US" sz="3200" dirty="0">
                <a:solidFill>
                  <a:schemeClr val="bg1"/>
                </a:solidFill>
              </a:rPr>
              <a:t> </a:t>
            </a:r>
            <a:r>
              <a:rPr lang="en-US" sz="3200" dirty="0" err="1">
                <a:solidFill>
                  <a:schemeClr val="bg1"/>
                </a:solidFill>
              </a:rPr>
              <a:t>viên</a:t>
            </a:r>
            <a:r>
              <a:rPr lang="en-US" sz="3200" dirty="0">
                <a:solidFill>
                  <a:schemeClr val="bg1"/>
                </a:solidFill>
              </a:rPr>
              <a:t> </a:t>
            </a:r>
            <a:r>
              <a:rPr lang="en-US" sz="3200" dirty="0" err="1">
                <a:solidFill>
                  <a:schemeClr val="bg1"/>
                </a:solidFill>
              </a:rPr>
              <a:t>quét</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bạn</a:t>
            </a:r>
            <a:r>
              <a:rPr lang="en-US" sz="3200" dirty="0">
                <a:solidFill>
                  <a:schemeClr val="bg1"/>
                </a:solidFill>
              </a:rPr>
              <a:t> </a:t>
            </a:r>
            <a:r>
              <a:rPr lang="en-US" sz="3200" dirty="0" err="1">
                <a:solidFill>
                  <a:schemeClr val="bg1"/>
                </a:solidFill>
              </a:rPr>
              <a:t>còn</a:t>
            </a:r>
            <a:r>
              <a:rPr lang="en-US" sz="3200" dirty="0">
                <a:solidFill>
                  <a:schemeClr val="bg1"/>
                </a:solidFill>
              </a:rPr>
              <a:t> </a:t>
            </a:r>
            <a:r>
              <a:rPr lang="en-US" sz="3200" dirty="0" err="1">
                <a:solidFill>
                  <a:schemeClr val="bg1"/>
                </a:solidFill>
              </a:rPr>
              <a:t>lại</a:t>
            </a:r>
            <a:r>
              <a:rPr lang="en-US" sz="3200" dirty="0">
                <a:solidFill>
                  <a:schemeClr val="bg1"/>
                </a:solidFill>
              </a:rPr>
              <a:t>.</a:t>
            </a:r>
          </a:p>
        </p:txBody>
      </p:sp>
      <p:sp>
        <p:nvSpPr>
          <p:cNvPr id="4" name="Cloud 3"/>
          <p:cNvSpPr/>
          <p:nvPr/>
        </p:nvSpPr>
        <p:spPr>
          <a:xfrm>
            <a:off x="-1" y="-200895"/>
            <a:ext cx="12443791" cy="2095956"/>
          </a:xfrm>
          <a:prstGeom prst="cloud">
            <a:avLst/>
          </a:prstGeom>
          <a:solidFill>
            <a:schemeClr val="bg1"/>
          </a:solidFill>
          <a:effectLst>
            <a:glow rad="228600">
              <a:schemeClr val="accent3">
                <a:satMod val="175000"/>
                <a:alpha val="40000"/>
              </a:schemeClr>
            </a:glow>
            <a:outerShdw blurRad="127000" dist="114300" dir="5400000" algn="ctr" rotWithShape="0">
              <a:srgbClr val="000000"/>
            </a:outerShdw>
            <a:reflection blurRad="6350" stA="50000" endA="300" endPos="54000" dist="1016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Bây</a:t>
            </a:r>
            <a:r>
              <a:rPr lang="en-US" sz="3200" dirty="0">
                <a:solidFill>
                  <a:srgbClr val="FF0000"/>
                </a:solidFill>
              </a:rPr>
              <a:t> </a:t>
            </a:r>
            <a:r>
              <a:rPr lang="en-US" sz="3200" dirty="0" err="1">
                <a:solidFill>
                  <a:srgbClr val="FF0000"/>
                </a:solidFill>
              </a:rPr>
              <a:t>giờ</a:t>
            </a:r>
            <a:r>
              <a:rPr lang="en-US" sz="3200" dirty="0">
                <a:solidFill>
                  <a:srgbClr val="FF0000"/>
                </a:solidFill>
              </a:rPr>
              <a:t> </a:t>
            </a:r>
            <a:r>
              <a:rPr lang="en-US" sz="3200" dirty="0" err="1">
                <a:solidFill>
                  <a:srgbClr val="FF0000"/>
                </a:solidFill>
              </a:rPr>
              <a:t>chúng</a:t>
            </a:r>
            <a:r>
              <a:rPr lang="en-US" sz="3200" dirty="0">
                <a:solidFill>
                  <a:srgbClr val="FF0000"/>
                </a:solidFill>
              </a:rPr>
              <a:t> ta </a:t>
            </a:r>
            <a:r>
              <a:rPr lang="en-US" sz="3200" dirty="0" err="1">
                <a:solidFill>
                  <a:srgbClr val="FF0000"/>
                </a:solidFill>
              </a:rPr>
              <a:t>cùng</a:t>
            </a:r>
            <a:r>
              <a:rPr lang="en-US" sz="3200" dirty="0">
                <a:solidFill>
                  <a:srgbClr val="FF0000"/>
                </a:solidFill>
              </a:rPr>
              <a:t> </a:t>
            </a:r>
            <a:r>
              <a:rPr lang="en-US" sz="3200" dirty="0" err="1">
                <a:solidFill>
                  <a:srgbClr val="FF0000"/>
                </a:solidFill>
              </a:rPr>
              <a:t>tham</a:t>
            </a:r>
            <a:r>
              <a:rPr lang="en-US" sz="3200" dirty="0">
                <a:solidFill>
                  <a:srgbClr val="FF0000"/>
                </a:solidFill>
              </a:rPr>
              <a:t> </a:t>
            </a:r>
            <a:r>
              <a:rPr lang="en-US" sz="3200" dirty="0" err="1">
                <a:solidFill>
                  <a:srgbClr val="FF0000"/>
                </a:solidFill>
              </a:rPr>
              <a:t>gia</a:t>
            </a:r>
            <a:r>
              <a:rPr lang="en-US" sz="3200" dirty="0">
                <a:solidFill>
                  <a:srgbClr val="FF0000"/>
                </a:solidFill>
              </a:rPr>
              <a:t> </a:t>
            </a:r>
            <a:r>
              <a:rPr lang="en-US" sz="3200" dirty="0" err="1">
                <a:solidFill>
                  <a:srgbClr val="FF0000"/>
                </a:solidFill>
              </a:rPr>
              <a:t>trò</a:t>
            </a:r>
            <a:r>
              <a:rPr lang="en-US" sz="3200" dirty="0">
                <a:solidFill>
                  <a:srgbClr val="FF0000"/>
                </a:solidFill>
              </a:rPr>
              <a:t> </a:t>
            </a:r>
            <a:r>
              <a:rPr lang="en-US" sz="3200" dirty="0" err="1">
                <a:solidFill>
                  <a:srgbClr val="FF0000"/>
                </a:solidFill>
              </a:rPr>
              <a:t>chơi</a:t>
            </a:r>
            <a:r>
              <a:rPr lang="en-US" sz="3200" dirty="0">
                <a:solidFill>
                  <a:srgbClr val="FF0000"/>
                </a:solidFill>
              </a:rPr>
              <a:t> </a:t>
            </a:r>
            <a:r>
              <a:rPr lang="en-US" sz="3200" dirty="0" err="1">
                <a:solidFill>
                  <a:srgbClr val="FF0000"/>
                </a:solidFill>
              </a:rPr>
              <a:t>nhé</a:t>
            </a:r>
            <a:r>
              <a:rPr lang="en-US" sz="3200" dirty="0">
                <a:solidFill>
                  <a:srgbClr val="FF0000"/>
                </a:solidFill>
              </a:rPr>
              <a:t>. Sau </a:t>
            </a:r>
            <a:r>
              <a:rPr lang="en-US" sz="3200" dirty="0" err="1">
                <a:solidFill>
                  <a:srgbClr val="FF0000"/>
                </a:solidFill>
              </a:rPr>
              <a:t>đây</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cách</a:t>
            </a:r>
            <a:r>
              <a:rPr lang="en-US" sz="3200" dirty="0">
                <a:solidFill>
                  <a:srgbClr val="FF0000"/>
                </a:solidFill>
              </a:rPr>
              <a:t> </a:t>
            </a:r>
            <a:r>
              <a:rPr lang="en-US" sz="3200" dirty="0" err="1">
                <a:solidFill>
                  <a:srgbClr val="FF0000"/>
                </a:solidFill>
              </a:rPr>
              <a:t>chơi</a:t>
            </a:r>
            <a:r>
              <a:rPr lang="en-US" sz="3200" dirty="0">
                <a:solidFill>
                  <a:srgbClr val="FF0000"/>
                </a:solidFill>
              </a:rPr>
              <a:t> </a:t>
            </a:r>
            <a:r>
              <a:rPr lang="en-US" sz="3200" dirty="0" err="1">
                <a:solidFill>
                  <a:srgbClr val="FF0000"/>
                </a:solidFill>
              </a:rPr>
              <a:t>trò</a:t>
            </a:r>
            <a:r>
              <a:rPr lang="en-US" sz="3200" dirty="0">
                <a:solidFill>
                  <a:srgbClr val="FF0000"/>
                </a:solidFill>
              </a:rPr>
              <a:t> </a:t>
            </a:r>
            <a:r>
              <a:rPr lang="en-US" sz="3200" dirty="0" err="1">
                <a:solidFill>
                  <a:srgbClr val="FF0000"/>
                </a:solidFill>
              </a:rPr>
              <a:t>chơi</a:t>
            </a:r>
            <a:r>
              <a:rPr lang="en-US" sz="3200" dirty="0">
                <a:solidFill>
                  <a:srgbClr val="FF0000"/>
                </a:solidFill>
              </a:rPr>
              <a:t> </a:t>
            </a:r>
            <a:r>
              <a:rPr lang="en-US" sz="3200" dirty="0" err="1">
                <a:solidFill>
                  <a:srgbClr val="FF0000"/>
                </a:solidFill>
              </a:rPr>
              <a:t>Plickers</a:t>
            </a:r>
            <a:endParaRPr lang="en-US" sz="3200" dirty="0">
              <a:solidFill>
                <a:srgbClr val="FF0000"/>
              </a:solidFill>
            </a:endParaRPr>
          </a:p>
        </p:txBody>
      </p:sp>
    </p:spTree>
    <p:extLst>
      <p:ext uri="{BB962C8B-B14F-4D97-AF65-F5344CB8AC3E}">
        <p14:creationId xmlns:p14="http://schemas.microsoft.com/office/powerpoint/2010/main" val="18613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0">
              <a:schemeClr val="bg1"/>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504" y="-526689"/>
            <a:ext cx="1765768" cy="1765768"/>
          </a:xfrm>
          <a:prstGeom prst="rect">
            <a:avLst/>
          </a:prstGeom>
        </p:spPr>
      </p:pic>
      <p:pic>
        <p:nvPicPr>
          <p:cNvPr id="1028" name="Picture 4" descr="Em đã chơi bập bênh bao giờ chưa? Trong trò chơi này, người ta dùng một  thanh gỗ dài gắn cố định lên một cái trục trên giá đỡ (H.8.35). Nếu hình">
            <a:extLst>
              <a:ext uri="{FF2B5EF4-FFF2-40B4-BE49-F238E27FC236}">
                <a16:creationId xmlns:a16="http://schemas.microsoft.com/office/drawing/2014/main" id="{20EDED80-0F60-498B-B3D3-1032C07B4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118733"/>
            <a:ext cx="12192001" cy="20540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CB8876-718D-499F-AE8C-CFC965C97793}"/>
              </a:ext>
            </a:extLst>
          </p:cNvPr>
          <p:cNvSpPr/>
          <p:nvPr/>
        </p:nvSpPr>
        <p:spPr>
          <a:xfrm>
            <a:off x="135202" y="1338730"/>
            <a:ext cx="6972734" cy="707886"/>
          </a:xfrm>
          <a:prstGeom prst="rect">
            <a:avLst/>
          </a:prstGeom>
          <a:noFill/>
        </p:spPr>
        <p:txBody>
          <a:bodyPr wrap="square" lIns="91440" tIns="45720" rIns="91440" bIns="45720">
            <a:spAutoFit/>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HOẠT ĐỘNG KHỞI ĐỘNG</a:t>
            </a:r>
          </a:p>
        </p:txBody>
      </p:sp>
    </p:spTree>
    <p:extLst>
      <p:ext uri="{BB962C8B-B14F-4D97-AF65-F5344CB8AC3E}">
        <p14:creationId xmlns:p14="http://schemas.microsoft.com/office/powerpoint/2010/main" val="28581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endParaRPr sz="2400"/>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endParaRPr sz="2400"/>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endParaRPr sz="2400"/>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endParaRPr sz="2400"/>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endParaRPr sz="2400"/>
          </a:p>
        </p:txBody>
      </p:sp>
      <p:sp>
        <p:nvSpPr>
          <p:cNvPr id="843" name="Google Shape;843;p32"/>
          <p:cNvSpPr txBox="1">
            <a:spLocks noGrp="1"/>
          </p:cNvSpPr>
          <p:nvPr>
            <p:ph type="ctrTitle"/>
          </p:nvPr>
        </p:nvSpPr>
        <p:spPr>
          <a:xfrm>
            <a:off x="4177607" y="1335347"/>
            <a:ext cx="4547600" cy="2377600"/>
          </a:xfrm>
          <a:prstGeom prst="rect">
            <a:avLst/>
          </a:prstGeom>
        </p:spPr>
        <p:txBody>
          <a:bodyPr spcFirstLastPara="1" vert="horz" wrap="square" lIns="121900" tIns="121900" rIns="121900" bIns="121900" rtlCol="0" anchor="ctr" anchorCtr="0">
            <a:noAutofit/>
          </a:bodyPr>
          <a:lstStyle/>
          <a:p>
            <a:pPr>
              <a:spcBef>
                <a:spcPts val="0"/>
              </a:spcBef>
            </a:pPr>
            <a:r>
              <a:rPr lang="en-US" sz="4800" dirty="0">
                <a:latin typeface="+mn-lt"/>
              </a:rPr>
              <a:t>BÀI 35:</a:t>
            </a:r>
            <a:br>
              <a:rPr lang="en-US" sz="4800" dirty="0">
                <a:latin typeface="+mn-lt"/>
              </a:rPr>
            </a:br>
            <a:endParaRPr sz="4800" dirty="0">
              <a:latin typeface="+mn-lt"/>
            </a:endParaRPr>
          </a:p>
        </p:txBody>
      </p:sp>
      <p:sp>
        <p:nvSpPr>
          <p:cNvPr id="73" name="Google Shape;841;p32"/>
          <p:cNvSpPr txBox="1">
            <a:spLocks noGrp="1"/>
          </p:cNvSpPr>
          <p:nvPr>
            <p:ph type="subTitle" idx="1"/>
          </p:nvPr>
        </p:nvSpPr>
        <p:spPr>
          <a:xfrm>
            <a:off x="3608342" y="2588051"/>
            <a:ext cx="5767423" cy="1207200"/>
          </a:xfrm>
          <a:prstGeom prst="rect">
            <a:avLst/>
          </a:prstGeom>
        </p:spPr>
        <p:txBody>
          <a:bodyPr spcFirstLastPara="1" vert="horz" wrap="square" lIns="121900" tIns="121900" rIns="121900" bIns="121900" rtlCol="0" anchor="t" anchorCtr="0">
            <a:noAutofit/>
          </a:bodyPr>
          <a:lstStyle/>
          <a:p>
            <a:pPr>
              <a:lnSpc>
                <a:spcPct val="150000"/>
              </a:lnSpc>
              <a:spcBef>
                <a:spcPts val="0"/>
              </a:spcBef>
            </a:pPr>
            <a:r>
              <a:rPr lang="en-US" sz="4800" b="1" dirty="0"/>
              <a:t>TRUNG ĐIỂM CỦA ĐOẠN THẲNG</a:t>
            </a:r>
            <a:endParaRPr sz="4800" b="1" dirty="0"/>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037656" y="695058"/>
            <a:ext cx="7921427"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endParaRPr sz="2400"/>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grpSp>
      <p:grpSp>
        <p:nvGrpSpPr>
          <p:cNvPr id="926" name="Google Shape;926;p36"/>
          <p:cNvGrpSpPr/>
          <p:nvPr/>
        </p:nvGrpSpPr>
        <p:grpSpPr>
          <a:xfrm>
            <a:off x="1438382" y="514240"/>
            <a:ext cx="2123191" cy="1883065"/>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endParaRPr sz="2400"/>
            </a:p>
          </p:txBody>
        </p:sp>
      </p:grpSp>
      <p:sp>
        <p:nvSpPr>
          <p:cNvPr id="932" name="Google Shape;932;p36"/>
          <p:cNvSpPr txBox="1"/>
          <p:nvPr/>
        </p:nvSpPr>
        <p:spPr>
          <a:xfrm rot="180294">
            <a:off x="1753887" y="1037099"/>
            <a:ext cx="1526099" cy="947679"/>
          </a:xfrm>
          <a:prstGeom prst="rect">
            <a:avLst/>
          </a:prstGeom>
          <a:noFill/>
          <a:ln>
            <a:noFill/>
          </a:ln>
        </p:spPr>
        <p:txBody>
          <a:bodyPr spcFirstLastPara="1" wrap="square" lIns="121900" tIns="121900" rIns="121900" bIns="121900" anchor="t" anchorCtr="0">
            <a:noAutofit/>
          </a:bodyPr>
          <a:lstStyle/>
          <a:p>
            <a:pPr algn="ctr"/>
            <a:r>
              <a:rPr lang="en-US" sz="3200" b="1" dirty="0">
                <a:ea typeface="Delius"/>
                <a:cs typeface="Delius"/>
                <a:sym typeface="Delius"/>
              </a:rPr>
              <a:t>HĐ1</a:t>
            </a:r>
            <a:endParaRPr sz="3200" b="1" dirty="0">
              <a:ea typeface="Delius"/>
              <a:cs typeface="Delius"/>
              <a:sym typeface="Delius"/>
            </a:endParaRPr>
          </a:p>
        </p:txBody>
      </p:sp>
      <p:sp>
        <p:nvSpPr>
          <p:cNvPr id="4" name="TextBox 3"/>
          <p:cNvSpPr txBox="1"/>
          <p:nvPr/>
        </p:nvSpPr>
        <p:spPr>
          <a:xfrm>
            <a:off x="2751468" y="2354291"/>
            <a:ext cx="6568275" cy="1875770"/>
          </a:xfrm>
          <a:prstGeom prst="rect">
            <a:avLst/>
          </a:prstGeom>
          <a:noFill/>
        </p:spPr>
        <p:txBody>
          <a:bodyPr wrap="square" rtlCol="0">
            <a:spAutoFit/>
          </a:bodyPr>
          <a:lstStyle/>
          <a:p>
            <a:pPr algn="just">
              <a:lnSpc>
                <a:spcPct val="150000"/>
              </a:lnSpc>
            </a:pPr>
            <a:r>
              <a:rPr lang="en-US" sz="2667" dirty="0" err="1"/>
              <a:t>Người</a:t>
            </a:r>
            <a:r>
              <a:rPr lang="en-US" sz="2667" dirty="0"/>
              <a:t> ta </a:t>
            </a:r>
            <a:r>
              <a:rPr lang="en-US" sz="2667" dirty="0" err="1"/>
              <a:t>dùng</a:t>
            </a:r>
            <a:r>
              <a:rPr lang="en-US" sz="2667" dirty="0"/>
              <a:t> </a:t>
            </a:r>
            <a:r>
              <a:rPr lang="en-US" sz="2667" dirty="0" err="1"/>
              <a:t>một</a:t>
            </a:r>
            <a:r>
              <a:rPr lang="en-US" sz="2667" dirty="0"/>
              <a:t> </a:t>
            </a:r>
            <a:r>
              <a:rPr lang="en-US" sz="2667" dirty="0" err="1"/>
              <a:t>thanh</a:t>
            </a:r>
            <a:r>
              <a:rPr lang="en-US" sz="2667" dirty="0"/>
              <a:t> </a:t>
            </a:r>
            <a:r>
              <a:rPr lang="en-US" sz="2667" dirty="0" err="1"/>
              <a:t>gỗ</a:t>
            </a:r>
            <a:r>
              <a:rPr lang="en-US" sz="2667" dirty="0"/>
              <a:t> </a:t>
            </a:r>
            <a:r>
              <a:rPr lang="en-US" sz="2667" dirty="0" err="1"/>
              <a:t>dài</a:t>
            </a:r>
            <a:r>
              <a:rPr lang="en-US" sz="2667" dirty="0"/>
              <a:t> 3m </a:t>
            </a:r>
            <a:r>
              <a:rPr lang="en-US" sz="2667" dirty="0" err="1"/>
              <a:t>để</a:t>
            </a:r>
            <a:r>
              <a:rPr lang="en-US" sz="2667" dirty="0"/>
              <a:t> </a:t>
            </a:r>
            <a:r>
              <a:rPr lang="en-US" sz="2667" dirty="0" err="1"/>
              <a:t>làm</a:t>
            </a:r>
            <a:r>
              <a:rPr lang="en-US" sz="2667" dirty="0"/>
              <a:t> </a:t>
            </a:r>
            <a:r>
              <a:rPr lang="en-US" sz="2667" dirty="0" err="1"/>
              <a:t>bập</a:t>
            </a:r>
            <a:r>
              <a:rPr lang="en-US" sz="2667" dirty="0"/>
              <a:t> </a:t>
            </a:r>
            <a:r>
              <a:rPr lang="en-US" sz="2667" dirty="0" err="1"/>
              <a:t>bênh</a:t>
            </a:r>
            <a:r>
              <a:rPr lang="en-US" sz="2667" dirty="0"/>
              <a:t>. Theo </a:t>
            </a:r>
            <a:r>
              <a:rPr lang="en-US" sz="2667" dirty="0" err="1"/>
              <a:t>em</a:t>
            </a:r>
            <a:r>
              <a:rPr lang="en-US" sz="2667" dirty="0"/>
              <a:t>, </a:t>
            </a:r>
            <a:r>
              <a:rPr lang="en-US" sz="2667" dirty="0" err="1"/>
              <a:t>điểm</a:t>
            </a:r>
            <a:r>
              <a:rPr lang="en-US" sz="2667" dirty="0"/>
              <a:t> </a:t>
            </a:r>
            <a:r>
              <a:rPr lang="en-US" sz="2667" dirty="0" err="1"/>
              <a:t>gắn</a:t>
            </a:r>
            <a:r>
              <a:rPr lang="en-US" sz="2667" dirty="0"/>
              <a:t> </a:t>
            </a:r>
            <a:r>
              <a:rPr lang="en-US" sz="2667" dirty="0" err="1"/>
              <a:t>trục</a:t>
            </a:r>
            <a:r>
              <a:rPr lang="en-US" sz="2667" dirty="0"/>
              <a:t> </a:t>
            </a:r>
            <a:r>
              <a:rPr lang="en-US" sz="2667" dirty="0" err="1"/>
              <a:t>phải</a:t>
            </a:r>
            <a:r>
              <a:rPr lang="en-US" sz="2667" dirty="0"/>
              <a:t> </a:t>
            </a:r>
            <a:r>
              <a:rPr lang="en-US" sz="2667" dirty="0" err="1"/>
              <a:t>cách</a:t>
            </a:r>
            <a:r>
              <a:rPr lang="en-US" sz="2667" dirty="0"/>
              <a:t> </a:t>
            </a:r>
            <a:r>
              <a:rPr lang="en-US" sz="2667" dirty="0" err="1"/>
              <a:t>hai</a:t>
            </a:r>
            <a:r>
              <a:rPr lang="en-US" sz="2667" dirty="0"/>
              <a:t> </a:t>
            </a:r>
            <a:r>
              <a:rPr lang="en-US" sz="2667" dirty="0" err="1"/>
              <a:t>đầu</a:t>
            </a:r>
            <a:r>
              <a:rPr lang="en-US" sz="2667" dirty="0"/>
              <a:t> </a:t>
            </a:r>
            <a:r>
              <a:rPr lang="en-US" sz="2667" dirty="0" err="1"/>
              <a:t>thanh</a:t>
            </a:r>
            <a:r>
              <a:rPr lang="en-US" sz="2667" dirty="0"/>
              <a:t> </a:t>
            </a:r>
            <a:r>
              <a:rPr lang="en-US" sz="2667" dirty="0" err="1"/>
              <a:t>gỗ</a:t>
            </a:r>
            <a:r>
              <a:rPr lang="en-US" sz="2667" dirty="0"/>
              <a:t> </a:t>
            </a:r>
            <a:r>
              <a:rPr lang="en-US" sz="2667" dirty="0" err="1"/>
              <a:t>là</a:t>
            </a:r>
            <a:r>
              <a:rPr lang="en-US" sz="2667" dirty="0"/>
              <a:t> </a:t>
            </a:r>
            <a:r>
              <a:rPr lang="en-US" sz="2667" dirty="0" err="1"/>
              <a:t>bao</a:t>
            </a:r>
            <a:r>
              <a:rPr lang="en-US" sz="2667" dirty="0"/>
              <a:t> </a:t>
            </a:r>
            <a:r>
              <a:rPr lang="en-US" sz="2667" dirty="0" err="1"/>
              <a:t>nhiêu</a:t>
            </a:r>
            <a:r>
              <a:rPr lang="en-US" sz="2667"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6588">
            <a:off x="5118250" y="707654"/>
            <a:ext cx="1834709" cy="1834709"/>
          </a:xfrm>
          <a:prstGeom prst="rect">
            <a:avLst/>
          </a:prstGeom>
        </p:spPr>
      </p:pic>
      <p:sp>
        <p:nvSpPr>
          <p:cNvPr id="6" name="TextBox 5"/>
          <p:cNvSpPr txBox="1"/>
          <p:nvPr/>
        </p:nvSpPr>
        <p:spPr>
          <a:xfrm>
            <a:off x="2383247" y="4941078"/>
            <a:ext cx="7304715" cy="913199"/>
          </a:xfrm>
          <a:prstGeom prst="rect">
            <a:avLst/>
          </a:prstGeom>
          <a:noFill/>
        </p:spPr>
        <p:txBody>
          <a:bodyPr wrap="square" rtlCol="0">
            <a:spAutoFit/>
          </a:bodyPr>
          <a:lstStyle/>
          <a:p>
            <a:pPr algn="ctr"/>
            <a:r>
              <a:rPr lang="nl-NL" sz="2667" b="1" dirty="0">
                <a:solidFill>
                  <a:srgbClr val="C00000"/>
                </a:solidFill>
              </a:rPr>
              <a:t>Điểm gắn trục cách hai đầu </a:t>
            </a:r>
            <a:r>
              <a:rPr lang="nl-NL" sz="2667" b="1" dirty="0" err="1">
                <a:solidFill>
                  <a:srgbClr val="C00000"/>
                </a:solidFill>
              </a:rPr>
              <a:t>thanh</a:t>
            </a:r>
            <a:r>
              <a:rPr lang="nl-NL" sz="2667" b="1" dirty="0">
                <a:solidFill>
                  <a:srgbClr val="C00000"/>
                </a:solidFill>
              </a:rPr>
              <a:t> </a:t>
            </a:r>
            <a:r>
              <a:rPr lang="nl-NL" sz="2667" b="1" dirty="0" err="1">
                <a:solidFill>
                  <a:srgbClr val="C00000"/>
                </a:solidFill>
              </a:rPr>
              <a:t>gỗ</a:t>
            </a:r>
            <a:r>
              <a:rPr lang="nl-NL" sz="2667" b="1" dirty="0">
                <a:solidFill>
                  <a:srgbClr val="C00000"/>
                </a:solidFill>
              </a:rPr>
              <a:t> </a:t>
            </a:r>
            <a:r>
              <a:rPr lang="nl-NL" sz="2667" b="1" dirty="0" err="1">
                <a:solidFill>
                  <a:srgbClr val="C00000"/>
                </a:solidFill>
              </a:rPr>
              <a:t>là</a:t>
            </a:r>
            <a:r>
              <a:rPr lang="nl-NL" sz="2667" b="1" dirty="0">
                <a:solidFill>
                  <a:srgbClr val="C00000"/>
                </a:solidFill>
              </a:rPr>
              <a:t>: </a:t>
            </a:r>
          </a:p>
          <a:p>
            <a:pPr algn="ctr"/>
            <a:r>
              <a:rPr lang="nl-NL" sz="2667" b="1" dirty="0">
                <a:solidFill>
                  <a:srgbClr val="C00000"/>
                </a:solidFill>
              </a:rPr>
              <a:t>3 : 2 = 1,5 (m)</a:t>
            </a:r>
            <a:endParaRPr lang="en-US" sz="2667"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 calcmode="lin" valueType="num">
                                      <p:cBhvr>
                                        <p:cTn id="7" dur="500" fill="hold"/>
                                        <p:tgtEl>
                                          <p:spTgt spid="926"/>
                                        </p:tgtEl>
                                        <p:attrNameLst>
                                          <p:attrName>ppt_w</p:attrName>
                                        </p:attrNameLst>
                                      </p:cBhvr>
                                      <p:tavLst>
                                        <p:tav tm="0">
                                          <p:val>
                                            <p:fltVal val="0"/>
                                          </p:val>
                                        </p:tav>
                                        <p:tav tm="100000">
                                          <p:val>
                                            <p:strVal val="#ppt_w"/>
                                          </p:val>
                                        </p:tav>
                                      </p:tavLst>
                                    </p:anim>
                                    <p:anim calcmode="lin" valueType="num">
                                      <p:cBhvr>
                                        <p:cTn id="8" dur="500" fill="hold"/>
                                        <p:tgtEl>
                                          <p:spTgt spid="926"/>
                                        </p:tgtEl>
                                        <p:attrNameLst>
                                          <p:attrName>ppt_h</p:attrName>
                                        </p:attrNameLst>
                                      </p:cBhvr>
                                      <p:tavLst>
                                        <p:tav tm="0">
                                          <p:val>
                                            <p:fltVal val="0"/>
                                          </p:val>
                                        </p:tav>
                                        <p:tav tm="100000">
                                          <p:val>
                                            <p:strVal val="#ppt_h"/>
                                          </p:val>
                                        </p:tav>
                                      </p:tavLst>
                                    </p:anim>
                                    <p:animEffect transition="in" filter="fade">
                                      <p:cBhvr>
                                        <p:cTn id="9" dur="500"/>
                                        <p:tgtEl>
                                          <p:spTgt spid="9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32"/>
                                        </p:tgtEl>
                                        <p:attrNameLst>
                                          <p:attrName>style.visibility</p:attrName>
                                        </p:attrNameLst>
                                      </p:cBhvr>
                                      <p:to>
                                        <p:strVal val="visible"/>
                                      </p:to>
                                    </p:set>
                                    <p:anim calcmode="lin" valueType="num">
                                      <p:cBhvr>
                                        <p:cTn id="12" dur="500" fill="hold"/>
                                        <p:tgtEl>
                                          <p:spTgt spid="932"/>
                                        </p:tgtEl>
                                        <p:attrNameLst>
                                          <p:attrName>ppt_w</p:attrName>
                                        </p:attrNameLst>
                                      </p:cBhvr>
                                      <p:tavLst>
                                        <p:tav tm="0">
                                          <p:val>
                                            <p:fltVal val="0"/>
                                          </p:val>
                                        </p:tav>
                                        <p:tav tm="100000">
                                          <p:val>
                                            <p:strVal val="#ppt_w"/>
                                          </p:val>
                                        </p:tav>
                                      </p:tavLst>
                                    </p:anim>
                                    <p:anim calcmode="lin" valueType="num">
                                      <p:cBhvr>
                                        <p:cTn id="13" dur="500" fill="hold"/>
                                        <p:tgtEl>
                                          <p:spTgt spid="932"/>
                                        </p:tgtEl>
                                        <p:attrNameLst>
                                          <p:attrName>ppt_h</p:attrName>
                                        </p:attrNameLst>
                                      </p:cBhvr>
                                      <p:tavLst>
                                        <p:tav tm="0">
                                          <p:val>
                                            <p:fltVal val="0"/>
                                          </p:val>
                                        </p:tav>
                                        <p:tav tm="100000">
                                          <p:val>
                                            <p:strVal val="#ppt_h"/>
                                          </p:val>
                                        </p:tav>
                                      </p:tavLst>
                                    </p:anim>
                                    <p:animEffect transition="in" filter="fade">
                                      <p:cBhvr>
                                        <p:cTn id="14" dur="500"/>
                                        <p:tgtEl>
                                          <p:spTgt spid="9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pSp>
        <p:nvGrpSpPr>
          <p:cNvPr id="957" name="Google Shape;957;p39"/>
          <p:cNvGrpSpPr/>
          <p:nvPr/>
        </p:nvGrpSpPr>
        <p:grpSpPr>
          <a:xfrm>
            <a:off x="1016784" y="724337"/>
            <a:ext cx="1002233" cy="992433"/>
            <a:chOff x="5395463" y="832475"/>
            <a:chExt cx="751675" cy="744325"/>
          </a:xfrm>
        </p:grpSpPr>
        <p:sp>
          <p:nvSpPr>
            <p:cNvPr id="958" name="Google Shape;958;p39"/>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959" name="Google Shape;959;p39"/>
            <p:cNvSpPr/>
            <p:nvPr/>
          </p:nvSpPr>
          <p:spPr>
            <a:xfrm>
              <a:off x="5395463" y="832475"/>
              <a:ext cx="707700" cy="707700"/>
            </a:xfrm>
            <a:prstGeom prst="rect">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968" name="Google Shape;968;p39"/>
          <p:cNvSpPr txBox="1">
            <a:spLocks noGrp="1"/>
          </p:cNvSpPr>
          <p:nvPr>
            <p:ph type="title" idx="5"/>
          </p:nvPr>
        </p:nvSpPr>
        <p:spPr>
          <a:xfrm>
            <a:off x="1016783" y="885336"/>
            <a:ext cx="938800" cy="621600"/>
          </a:xfrm>
          <a:prstGeom prst="rect">
            <a:avLst/>
          </a:prstGeom>
        </p:spPr>
        <p:txBody>
          <a:bodyPr spcFirstLastPara="1" vert="horz" wrap="square" lIns="121900" tIns="121900" rIns="121900" bIns="121900" rtlCol="0" anchor="ctr" anchorCtr="0">
            <a:noAutofit/>
          </a:bodyPr>
          <a:lstStyle/>
          <a:p>
            <a:r>
              <a:rPr lang="en" sz="2667" dirty="0">
                <a:solidFill>
                  <a:schemeClr val="lt1"/>
                </a:solidFill>
                <a:latin typeface="+mn-lt"/>
              </a:rPr>
              <a:t>HĐ2</a:t>
            </a:r>
            <a:endParaRPr sz="2667" dirty="0">
              <a:solidFill>
                <a:schemeClr val="lt1"/>
              </a:solidFill>
              <a:latin typeface="+mn-lt"/>
            </a:endParaRPr>
          </a:p>
        </p:txBody>
      </p:sp>
      <p:sp>
        <p:nvSpPr>
          <p:cNvPr id="7" name="TextBox 6"/>
          <p:cNvSpPr txBox="1"/>
          <p:nvPr/>
        </p:nvSpPr>
        <p:spPr>
          <a:xfrm>
            <a:off x="879793" y="1828937"/>
            <a:ext cx="4832639" cy="3722814"/>
          </a:xfrm>
          <a:prstGeom prst="rect">
            <a:avLst/>
          </a:prstGeom>
          <a:noFill/>
        </p:spPr>
        <p:txBody>
          <a:bodyPr wrap="square" rtlCol="0">
            <a:spAutoFit/>
          </a:bodyPr>
          <a:lstStyle/>
          <a:p>
            <a:pPr algn="just">
              <a:lnSpc>
                <a:spcPct val="150000"/>
              </a:lnSpc>
            </a:pPr>
            <a:r>
              <a:rPr lang="en-US" sz="2667" dirty="0" err="1"/>
              <a:t>Một</a:t>
            </a:r>
            <a:r>
              <a:rPr lang="en-US" sz="2667" dirty="0"/>
              <a:t> </a:t>
            </a:r>
            <a:r>
              <a:rPr lang="en-US" sz="2667" dirty="0" err="1"/>
              <a:t>sợi</a:t>
            </a:r>
            <a:r>
              <a:rPr lang="en-US" sz="2667" dirty="0"/>
              <a:t> </a:t>
            </a:r>
            <a:r>
              <a:rPr lang="en-US" sz="2667" dirty="0" err="1"/>
              <a:t>dây</a:t>
            </a:r>
            <a:r>
              <a:rPr lang="en-US" sz="2667" dirty="0"/>
              <a:t> </a:t>
            </a:r>
            <a:r>
              <a:rPr lang="en-US" sz="2667" dirty="0" err="1"/>
              <a:t>dài</a:t>
            </a:r>
            <a:r>
              <a:rPr lang="en-US" sz="2667" dirty="0"/>
              <a:t> 120cm. </a:t>
            </a:r>
            <a:r>
              <a:rPr lang="en-US" sz="2667" dirty="0" err="1"/>
              <a:t>Gấp</a:t>
            </a:r>
            <a:r>
              <a:rPr lang="en-US" sz="2667" dirty="0"/>
              <a:t> </a:t>
            </a:r>
            <a:r>
              <a:rPr lang="en-US" sz="2667" dirty="0" err="1"/>
              <a:t>đôi</a:t>
            </a:r>
            <a:r>
              <a:rPr lang="en-US" sz="2667" dirty="0"/>
              <a:t> </a:t>
            </a:r>
            <a:r>
              <a:rPr lang="en-US" sz="2667" dirty="0" err="1"/>
              <a:t>sợi</a:t>
            </a:r>
            <a:r>
              <a:rPr lang="en-US" sz="2667" dirty="0"/>
              <a:t> </a:t>
            </a:r>
            <a:r>
              <a:rPr lang="en-US" sz="2667" dirty="0" err="1"/>
              <a:t>dây</a:t>
            </a:r>
            <a:r>
              <a:rPr lang="en-US" sz="2667" dirty="0"/>
              <a:t> </a:t>
            </a:r>
            <a:r>
              <a:rPr lang="en-US" sz="2667" dirty="0" err="1"/>
              <a:t>lại</a:t>
            </a:r>
            <a:r>
              <a:rPr lang="en-US" sz="2667" dirty="0"/>
              <a:t> </a:t>
            </a:r>
            <a:r>
              <a:rPr lang="en-US" sz="2667" dirty="0" err="1"/>
              <a:t>để</a:t>
            </a:r>
            <a:r>
              <a:rPr lang="en-US" sz="2667" dirty="0"/>
              <a:t> </a:t>
            </a:r>
            <a:r>
              <a:rPr lang="en-US" sz="2667" dirty="0" err="1"/>
              <a:t>hai</a:t>
            </a:r>
            <a:r>
              <a:rPr lang="en-US" sz="2667" dirty="0"/>
              <a:t> </a:t>
            </a:r>
            <a:r>
              <a:rPr lang="en-US" sz="2667" dirty="0" err="1"/>
              <a:t>đầu</a:t>
            </a:r>
            <a:r>
              <a:rPr lang="en-US" sz="2667" dirty="0"/>
              <a:t> </a:t>
            </a:r>
            <a:r>
              <a:rPr lang="en-US" sz="2667" dirty="0" err="1"/>
              <a:t>sợi</a:t>
            </a:r>
            <a:r>
              <a:rPr lang="en-US" sz="2667" dirty="0"/>
              <a:t> </a:t>
            </a:r>
            <a:r>
              <a:rPr lang="en-US" sz="2667" dirty="0" err="1"/>
              <a:t>dây</a:t>
            </a:r>
            <a:r>
              <a:rPr lang="en-US" sz="2667" dirty="0"/>
              <a:t> </a:t>
            </a:r>
            <a:r>
              <a:rPr lang="en-US" sz="2667" dirty="0" err="1"/>
              <a:t>trùng</a:t>
            </a:r>
            <a:r>
              <a:rPr lang="en-US" sz="2667" dirty="0"/>
              <a:t> </a:t>
            </a:r>
            <a:r>
              <a:rPr lang="en-US" sz="2667" dirty="0" err="1"/>
              <a:t>nhau</a:t>
            </a:r>
            <a:r>
              <a:rPr lang="en-US" sz="2667" dirty="0"/>
              <a:t>. </a:t>
            </a:r>
            <a:r>
              <a:rPr lang="en-US" sz="2667" dirty="0" err="1"/>
              <a:t>Đánh</a:t>
            </a:r>
            <a:r>
              <a:rPr lang="en-US" sz="2667" dirty="0"/>
              <a:t> </a:t>
            </a:r>
            <a:r>
              <a:rPr lang="en-US" sz="2667" dirty="0" err="1"/>
              <a:t>dấu</a:t>
            </a:r>
            <a:r>
              <a:rPr lang="en-US" sz="2667" dirty="0"/>
              <a:t> </a:t>
            </a:r>
            <a:r>
              <a:rPr lang="en-US" sz="2667" dirty="0" err="1"/>
              <a:t>điểm</a:t>
            </a:r>
            <a:r>
              <a:rPr lang="en-US" sz="2667" dirty="0"/>
              <a:t> A </a:t>
            </a:r>
            <a:r>
              <a:rPr lang="en-US" sz="2667" dirty="0" err="1"/>
              <a:t>là</a:t>
            </a:r>
            <a:r>
              <a:rPr lang="en-US" sz="2667" dirty="0"/>
              <a:t> </a:t>
            </a:r>
            <a:r>
              <a:rPr lang="en-US" sz="2667" dirty="0" err="1"/>
              <a:t>chỗ</a:t>
            </a:r>
            <a:r>
              <a:rPr lang="en-US" sz="2667" dirty="0"/>
              <a:t> </a:t>
            </a:r>
            <a:r>
              <a:rPr lang="en-US" sz="2667" dirty="0" err="1"/>
              <a:t>bị</a:t>
            </a:r>
            <a:r>
              <a:rPr lang="en-US" sz="2667" dirty="0"/>
              <a:t> </a:t>
            </a:r>
            <a:r>
              <a:rPr lang="en-US" sz="2667" dirty="0" err="1"/>
              <a:t>gấp</a:t>
            </a:r>
            <a:r>
              <a:rPr lang="en-US" sz="2667" dirty="0"/>
              <a:t> (H.8.36). </a:t>
            </a:r>
            <a:r>
              <a:rPr lang="en-US" sz="2667" dirty="0" err="1"/>
              <a:t>Khoảng</a:t>
            </a:r>
            <a:r>
              <a:rPr lang="en-US" sz="2667" dirty="0"/>
              <a:t> </a:t>
            </a:r>
            <a:r>
              <a:rPr lang="en-US" sz="2667" dirty="0" err="1"/>
              <a:t>cách</a:t>
            </a:r>
            <a:r>
              <a:rPr lang="en-US" sz="2667" dirty="0"/>
              <a:t> </a:t>
            </a:r>
            <a:r>
              <a:rPr lang="en-US" sz="2667" dirty="0" err="1"/>
              <a:t>từ</a:t>
            </a:r>
            <a:r>
              <a:rPr lang="en-US" sz="2667" dirty="0"/>
              <a:t> </a:t>
            </a:r>
            <a:r>
              <a:rPr lang="en-US" sz="2667" dirty="0" err="1"/>
              <a:t>điểm</a:t>
            </a:r>
            <a:r>
              <a:rPr lang="en-US" sz="2667" dirty="0"/>
              <a:t> A </a:t>
            </a:r>
            <a:r>
              <a:rPr lang="en-US" sz="2667" dirty="0" err="1"/>
              <a:t>đến</a:t>
            </a:r>
            <a:r>
              <a:rPr lang="en-US" sz="2667" dirty="0"/>
              <a:t> </a:t>
            </a:r>
            <a:r>
              <a:rPr lang="en-US" sz="2667" dirty="0" err="1"/>
              <a:t>đầu</a:t>
            </a:r>
            <a:r>
              <a:rPr lang="en-US" sz="2667" dirty="0"/>
              <a:t> </a:t>
            </a:r>
            <a:r>
              <a:rPr lang="en-US" sz="2667" dirty="0" err="1"/>
              <a:t>mỗi</a:t>
            </a:r>
            <a:r>
              <a:rPr lang="en-US" sz="2667" dirty="0"/>
              <a:t> </a:t>
            </a:r>
            <a:r>
              <a:rPr lang="en-US" sz="2667" dirty="0" err="1"/>
              <a:t>sợi</a:t>
            </a:r>
            <a:r>
              <a:rPr lang="en-US" sz="2667" dirty="0"/>
              <a:t> </a:t>
            </a:r>
            <a:r>
              <a:rPr lang="en-US" sz="2667" dirty="0" err="1"/>
              <a:t>dây</a:t>
            </a:r>
            <a:r>
              <a:rPr lang="en-US" sz="2667" dirty="0"/>
              <a:t> </a:t>
            </a:r>
            <a:r>
              <a:rPr lang="en-US" sz="2667" dirty="0" err="1"/>
              <a:t>là</a:t>
            </a:r>
            <a:r>
              <a:rPr lang="en-US" sz="2667" dirty="0"/>
              <a:t> </a:t>
            </a:r>
            <a:r>
              <a:rPr lang="en-US" sz="2667" dirty="0" err="1"/>
              <a:t>bao</a:t>
            </a:r>
            <a:r>
              <a:rPr lang="en-US" sz="2667" dirty="0"/>
              <a:t> </a:t>
            </a:r>
            <a:r>
              <a:rPr lang="en-US" sz="2667" dirty="0" err="1"/>
              <a:t>nhiêu</a:t>
            </a:r>
            <a:r>
              <a:rPr lang="en-US" sz="2667"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07" y="885336"/>
            <a:ext cx="3895612" cy="3174203"/>
          </a:xfrm>
          <a:prstGeom prst="rect">
            <a:avLst/>
          </a:prstGeom>
        </p:spPr>
      </p:pic>
      <p:sp>
        <p:nvSpPr>
          <p:cNvPr id="13" name="Rounded Rectangular Callout 12"/>
          <p:cNvSpPr/>
          <p:nvPr/>
        </p:nvSpPr>
        <p:spPr>
          <a:xfrm>
            <a:off x="6767244" y="4302875"/>
            <a:ext cx="4717619" cy="1385015"/>
          </a:xfrm>
          <a:prstGeom prst="wedgeRoundRectCallout">
            <a:avLst>
              <a:gd name="adj1" fmla="val -57985"/>
              <a:gd name="adj2" fmla="val 23219"/>
              <a:gd name="adj3" fmla="val 16667"/>
            </a:avLst>
          </a:prstGeom>
          <a:solidFill>
            <a:schemeClr val="tx1">
              <a:lumMod val="25000"/>
              <a:lumOff val="75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667" dirty="0">
                <a:solidFill>
                  <a:srgbClr val="002060"/>
                </a:solidFill>
              </a:rPr>
              <a:t>Khoảng cách điểm A đến mỗi đầu sợi dây là: </a:t>
            </a:r>
            <a:r>
              <a:rPr lang="nl-NL" sz="2667" b="1" dirty="0">
                <a:solidFill>
                  <a:srgbClr val="002060"/>
                </a:solidFill>
              </a:rPr>
              <a:t>120 : 2 = 60 cm</a:t>
            </a:r>
            <a:endParaRPr lang="en-US" sz="2667" b="1" dirty="0">
              <a:solidFill>
                <a:srgbClr val="00206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anim calcmode="lin" valueType="num">
                                      <p:cBhvr>
                                        <p:cTn id="7" dur="500" fill="hold"/>
                                        <p:tgtEl>
                                          <p:spTgt spid="957"/>
                                        </p:tgtEl>
                                        <p:attrNameLst>
                                          <p:attrName>ppt_w</p:attrName>
                                        </p:attrNameLst>
                                      </p:cBhvr>
                                      <p:tavLst>
                                        <p:tav tm="0">
                                          <p:val>
                                            <p:fltVal val="0"/>
                                          </p:val>
                                        </p:tav>
                                        <p:tav tm="100000">
                                          <p:val>
                                            <p:strVal val="#ppt_w"/>
                                          </p:val>
                                        </p:tav>
                                      </p:tavLst>
                                    </p:anim>
                                    <p:anim calcmode="lin" valueType="num">
                                      <p:cBhvr>
                                        <p:cTn id="8" dur="500" fill="hold"/>
                                        <p:tgtEl>
                                          <p:spTgt spid="957"/>
                                        </p:tgtEl>
                                        <p:attrNameLst>
                                          <p:attrName>ppt_h</p:attrName>
                                        </p:attrNameLst>
                                      </p:cBhvr>
                                      <p:tavLst>
                                        <p:tav tm="0">
                                          <p:val>
                                            <p:fltVal val="0"/>
                                          </p:val>
                                        </p:tav>
                                        <p:tav tm="100000">
                                          <p:val>
                                            <p:strVal val="#ppt_h"/>
                                          </p:val>
                                        </p:tav>
                                      </p:tavLst>
                                    </p:anim>
                                    <p:animEffect transition="in" filter="fade">
                                      <p:cBhvr>
                                        <p:cTn id="9" dur="500"/>
                                        <p:tgtEl>
                                          <p:spTgt spid="9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8"/>
                                        </p:tgtEl>
                                        <p:attrNameLst>
                                          <p:attrName>style.visibility</p:attrName>
                                        </p:attrNameLst>
                                      </p:cBhvr>
                                      <p:to>
                                        <p:strVal val="visible"/>
                                      </p:to>
                                    </p:set>
                                    <p:anim calcmode="lin" valueType="num">
                                      <p:cBhvr>
                                        <p:cTn id="12" dur="500" fill="hold"/>
                                        <p:tgtEl>
                                          <p:spTgt spid="968"/>
                                        </p:tgtEl>
                                        <p:attrNameLst>
                                          <p:attrName>ppt_w</p:attrName>
                                        </p:attrNameLst>
                                      </p:cBhvr>
                                      <p:tavLst>
                                        <p:tav tm="0">
                                          <p:val>
                                            <p:fltVal val="0"/>
                                          </p:val>
                                        </p:tav>
                                        <p:tav tm="100000">
                                          <p:val>
                                            <p:strVal val="#ppt_w"/>
                                          </p:val>
                                        </p:tav>
                                      </p:tavLst>
                                    </p:anim>
                                    <p:anim calcmode="lin" valueType="num">
                                      <p:cBhvr>
                                        <p:cTn id="13" dur="500" fill="hold"/>
                                        <p:tgtEl>
                                          <p:spTgt spid="968"/>
                                        </p:tgtEl>
                                        <p:attrNameLst>
                                          <p:attrName>ppt_h</p:attrName>
                                        </p:attrNameLst>
                                      </p:cBhvr>
                                      <p:tavLst>
                                        <p:tav tm="0">
                                          <p:val>
                                            <p:fltVal val="0"/>
                                          </p:val>
                                        </p:tav>
                                        <p:tav tm="100000">
                                          <p:val>
                                            <p:strVal val="#ppt_h"/>
                                          </p:val>
                                        </p:tav>
                                      </p:tavLst>
                                    </p:anim>
                                    <p:animEffect transition="in" filter="fade">
                                      <p:cBhvr>
                                        <p:cTn id="14" dur="500"/>
                                        <p:tgtEl>
                                          <p:spTgt spid="96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ppt_w/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p:bldP spid="7"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2" name="Google Shape;942;p37"/>
          <p:cNvSpPr txBox="1">
            <a:spLocks noGrp="1"/>
          </p:cNvSpPr>
          <p:nvPr>
            <p:ph type="title" idx="2"/>
          </p:nvPr>
        </p:nvSpPr>
        <p:spPr>
          <a:xfrm>
            <a:off x="7196367" y="1270167"/>
            <a:ext cx="938800" cy="621600"/>
          </a:xfrm>
          <a:prstGeom prst="rect">
            <a:avLst/>
          </a:prstGeom>
        </p:spPr>
        <p:txBody>
          <a:bodyPr spcFirstLastPara="1" vert="horz" wrap="square" lIns="121900" tIns="121900" rIns="121900" bIns="121900" rtlCol="0" anchor="ctr" anchorCtr="0">
            <a:noAutofit/>
          </a:bodyPr>
          <a:lstStyle/>
          <a:p>
            <a:r>
              <a:rPr lang="en" dirty="0">
                <a:solidFill>
                  <a:schemeClr val="lt1"/>
                </a:solidFill>
              </a:rPr>
              <a:t>01</a:t>
            </a:r>
            <a:endParaRPr dirty="0">
              <a:solidFill>
                <a:schemeClr val="lt1"/>
              </a:solidFill>
            </a:endParaRPr>
          </a:p>
        </p:txBody>
      </p:sp>
      <p:grpSp>
        <p:nvGrpSpPr>
          <p:cNvPr id="18" name="Google Shape;960;p39"/>
          <p:cNvGrpSpPr/>
          <p:nvPr/>
        </p:nvGrpSpPr>
        <p:grpSpPr>
          <a:xfrm>
            <a:off x="1173430" y="899334"/>
            <a:ext cx="1002233" cy="992433"/>
            <a:chOff x="5395463" y="832475"/>
            <a:chExt cx="751675" cy="744325"/>
          </a:xfrm>
        </p:grpSpPr>
        <p:sp>
          <p:nvSpPr>
            <p:cNvPr id="19" name="Google Shape;961;p39"/>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endParaRPr sz="2400" b="1"/>
            </a:p>
          </p:txBody>
        </p:sp>
        <p:sp>
          <p:nvSpPr>
            <p:cNvPr id="20" name="Google Shape;962;p39"/>
            <p:cNvSpPr/>
            <p:nvPr/>
          </p:nvSpPr>
          <p:spPr>
            <a:xfrm>
              <a:off x="5395463" y="832475"/>
              <a:ext cx="707700" cy="707700"/>
            </a:xfrm>
            <a:prstGeom prst="rect">
              <a:avLst/>
            </a:prstGeom>
            <a:solidFill>
              <a:schemeClr val="accent3"/>
            </a:solidFill>
            <a:ln>
              <a:noFill/>
            </a:ln>
          </p:spPr>
          <p:txBody>
            <a:bodyPr spcFirstLastPara="1" wrap="square" lIns="121900" tIns="121900" rIns="121900" bIns="121900" anchor="ctr" anchorCtr="0">
              <a:noAutofit/>
            </a:bodyPr>
            <a:lstStyle/>
            <a:p>
              <a:endParaRPr sz="2400" b="1"/>
            </a:p>
          </p:txBody>
        </p:sp>
      </p:grpSp>
      <p:sp>
        <p:nvSpPr>
          <p:cNvPr id="21" name="Google Shape;969;p39"/>
          <p:cNvSpPr txBox="1">
            <a:spLocks noGrp="1"/>
          </p:cNvSpPr>
          <p:nvPr>
            <p:ph type="title" idx="4294967295"/>
          </p:nvPr>
        </p:nvSpPr>
        <p:spPr>
          <a:xfrm>
            <a:off x="1178229" y="1060333"/>
            <a:ext cx="938800" cy="621600"/>
          </a:xfrm>
          <a:prstGeom prst="rect">
            <a:avLst/>
          </a:prstGeom>
        </p:spPr>
        <p:txBody>
          <a:bodyPr spcFirstLastPara="1" vert="horz" wrap="square" lIns="121900" tIns="121900" rIns="121900" bIns="121900" rtlCol="0" anchor="ctr" anchorCtr="0">
            <a:noAutofit/>
          </a:bodyPr>
          <a:lstStyle/>
          <a:p>
            <a:pPr algn="ctr">
              <a:spcBef>
                <a:spcPts val="0"/>
              </a:spcBef>
            </a:pPr>
            <a:r>
              <a:rPr lang="en" sz="2667" b="1" dirty="0">
                <a:latin typeface="+mn-lt"/>
              </a:rPr>
              <a:t>HĐ3</a:t>
            </a:r>
            <a:endParaRPr sz="2667" b="1" dirty="0">
              <a:latin typeface="+mn-lt"/>
            </a:endParaRPr>
          </a:p>
        </p:txBody>
      </p:sp>
      <p:sp>
        <p:nvSpPr>
          <p:cNvPr id="4" name="Rectangle 3"/>
          <p:cNvSpPr/>
          <p:nvPr/>
        </p:nvSpPr>
        <p:spPr>
          <a:xfrm>
            <a:off x="5452154" y="397267"/>
            <a:ext cx="1369887"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2438399" y="673383"/>
            <a:ext cx="8767283" cy="2491451"/>
          </a:xfrm>
          <a:prstGeom prst="rect">
            <a:avLst/>
          </a:prstGeom>
          <a:noFill/>
        </p:spPr>
        <p:txBody>
          <a:bodyPr wrap="square" rtlCol="0">
            <a:spAutoFit/>
          </a:bodyPr>
          <a:lstStyle/>
          <a:p>
            <a:pPr algn="just">
              <a:lnSpc>
                <a:spcPct val="150000"/>
              </a:lnSpc>
            </a:pPr>
            <a:r>
              <a:rPr lang="en-US" sz="2667" dirty="0" err="1"/>
              <a:t>Một</a:t>
            </a:r>
            <a:r>
              <a:rPr lang="en-US" sz="2667" dirty="0"/>
              <a:t> </a:t>
            </a:r>
            <a:r>
              <a:rPr lang="en-US" sz="2667" dirty="0" err="1"/>
              <a:t>chiếc</a:t>
            </a:r>
            <a:r>
              <a:rPr lang="en-US" sz="2667" dirty="0"/>
              <a:t> </a:t>
            </a:r>
            <a:r>
              <a:rPr lang="en-US" sz="2667" dirty="0" err="1"/>
              <a:t>xe</a:t>
            </a:r>
            <a:r>
              <a:rPr lang="en-US" sz="2667" dirty="0"/>
              <a:t> </a:t>
            </a:r>
            <a:r>
              <a:rPr lang="en-US" sz="2667" dirty="0" err="1"/>
              <a:t>chạy</a:t>
            </a:r>
            <a:r>
              <a:rPr lang="en-US" sz="2667" dirty="0"/>
              <a:t> </a:t>
            </a:r>
            <a:r>
              <a:rPr lang="en-US" sz="2667" dirty="0" err="1"/>
              <a:t>với</a:t>
            </a:r>
            <a:r>
              <a:rPr lang="en-US" sz="2667" dirty="0"/>
              <a:t> </a:t>
            </a:r>
            <a:r>
              <a:rPr lang="en-US" sz="2667" dirty="0" err="1"/>
              <a:t>vận</a:t>
            </a:r>
            <a:r>
              <a:rPr lang="en-US" sz="2667" dirty="0"/>
              <a:t> </a:t>
            </a:r>
            <a:r>
              <a:rPr lang="en-US" sz="2667" dirty="0" err="1"/>
              <a:t>tốc</a:t>
            </a:r>
            <a:r>
              <a:rPr lang="en-US" sz="2667" dirty="0"/>
              <a:t> </a:t>
            </a:r>
            <a:r>
              <a:rPr lang="en-US" sz="2667" dirty="0" err="1"/>
              <a:t>không</a:t>
            </a:r>
            <a:r>
              <a:rPr lang="en-US" sz="2667" dirty="0"/>
              <a:t> </a:t>
            </a:r>
            <a:r>
              <a:rPr lang="en-US" sz="2667" dirty="0" err="1"/>
              <a:t>đổi</a:t>
            </a:r>
            <a:r>
              <a:rPr lang="en-US" sz="2667" dirty="0"/>
              <a:t> </a:t>
            </a:r>
            <a:r>
              <a:rPr lang="en-US" sz="2667" dirty="0" err="1"/>
              <a:t>trên</a:t>
            </a:r>
            <a:r>
              <a:rPr lang="en-US" sz="2667" dirty="0"/>
              <a:t> </a:t>
            </a:r>
            <a:r>
              <a:rPr lang="en-US" sz="2667" dirty="0" err="1"/>
              <a:t>một</a:t>
            </a:r>
            <a:r>
              <a:rPr lang="en-US" sz="2667" dirty="0"/>
              <a:t> </a:t>
            </a:r>
            <a:r>
              <a:rPr lang="en-US" sz="2667" dirty="0" err="1"/>
              <a:t>quãng</a:t>
            </a:r>
            <a:r>
              <a:rPr lang="en-US" sz="2667" dirty="0"/>
              <a:t> </a:t>
            </a:r>
            <a:r>
              <a:rPr lang="en-US" sz="2667" dirty="0" err="1"/>
              <a:t>đường</a:t>
            </a:r>
            <a:r>
              <a:rPr lang="en-US" sz="2667" dirty="0"/>
              <a:t> </a:t>
            </a:r>
            <a:r>
              <a:rPr lang="en-US" sz="2667" dirty="0" err="1"/>
              <a:t>thẳng</a:t>
            </a:r>
            <a:r>
              <a:rPr lang="en-US" sz="2667" dirty="0"/>
              <a:t> </a:t>
            </a:r>
            <a:r>
              <a:rPr lang="en-US" sz="2667" dirty="0" err="1"/>
              <a:t>dài</a:t>
            </a:r>
            <a:r>
              <a:rPr lang="en-US" sz="2667" dirty="0"/>
              <a:t> 100km </a:t>
            </a:r>
            <a:r>
              <a:rPr lang="en-US" sz="2667" dirty="0" err="1"/>
              <a:t>từ</a:t>
            </a:r>
            <a:r>
              <a:rPr lang="en-US" sz="2667" dirty="0"/>
              <a:t> </a:t>
            </a:r>
            <a:r>
              <a:rPr lang="en-US" sz="2667" dirty="0" err="1"/>
              <a:t>vị</a:t>
            </a:r>
            <a:r>
              <a:rPr lang="en-US" sz="2667" dirty="0"/>
              <a:t> </a:t>
            </a:r>
            <a:r>
              <a:rPr lang="en-US" sz="2667" dirty="0" err="1"/>
              <a:t>trí</a:t>
            </a:r>
            <a:r>
              <a:rPr lang="en-US" sz="2667" dirty="0"/>
              <a:t> A </a:t>
            </a:r>
            <a:r>
              <a:rPr lang="en-US" sz="2667" dirty="0" err="1"/>
              <a:t>đến</a:t>
            </a:r>
            <a:r>
              <a:rPr lang="en-US" sz="2667" dirty="0"/>
              <a:t> </a:t>
            </a:r>
            <a:r>
              <a:rPr lang="en-US" sz="2667" dirty="0" err="1"/>
              <a:t>vị</a:t>
            </a:r>
            <a:r>
              <a:rPr lang="en-US" sz="2667" dirty="0"/>
              <a:t> </a:t>
            </a:r>
            <a:r>
              <a:rPr lang="en-US" sz="2667" dirty="0" err="1"/>
              <a:t>trí</a:t>
            </a:r>
            <a:r>
              <a:rPr lang="en-US" sz="2667" dirty="0"/>
              <a:t> B </a:t>
            </a:r>
            <a:r>
              <a:rPr lang="en-US" sz="2667" dirty="0" err="1"/>
              <a:t>hết</a:t>
            </a:r>
            <a:r>
              <a:rPr lang="en-US" sz="2667" dirty="0"/>
              <a:t> 2 </a:t>
            </a:r>
            <a:r>
              <a:rPr lang="en-US" sz="2667" dirty="0" err="1"/>
              <a:t>giờ</a:t>
            </a:r>
            <a:r>
              <a:rPr lang="en-US" sz="2667" dirty="0"/>
              <a:t>. </a:t>
            </a:r>
          </a:p>
          <a:p>
            <a:pPr algn="just">
              <a:lnSpc>
                <a:spcPct val="150000"/>
              </a:lnSpc>
            </a:pPr>
            <a:r>
              <a:rPr lang="en-US" sz="2667" dirty="0" err="1"/>
              <a:t>Hỏi</a:t>
            </a:r>
            <a:r>
              <a:rPr lang="en-US" sz="2667" dirty="0"/>
              <a:t> </a:t>
            </a:r>
            <a:r>
              <a:rPr lang="en-US" sz="2667" dirty="0" err="1"/>
              <a:t>sau</a:t>
            </a:r>
            <a:r>
              <a:rPr lang="en-US" sz="2667" dirty="0"/>
              <a:t> </a:t>
            </a:r>
            <a:r>
              <a:rPr lang="en-US" sz="2667" dirty="0" err="1"/>
              <a:t>khi</a:t>
            </a:r>
            <a:r>
              <a:rPr lang="en-US" sz="2667" dirty="0"/>
              <a:t> </a:t>
            </a:r>
            <a:r>
              <a:rPr lang="en-US" sz="2667" dirty="0" err="1"/>
              <a:t>chạy</a:t>
            </a:r>
            <a:r>
              <a:rPr lang="en-US" sz="2667" dirty="0"/>
              <a:t> </a:t>
            </a:r>
            <a:r>
              <a:rPr lang="en-US" sz="2667" dirty="0" err="1"/>
              <a:t>được</a:t>
            </a:r>
            <a:r>
              <a:rPr lang="en-US" sz="2667" dirty="0"/>
              <a:t> 1 </a:t>
            </a:r>
            <a:r>
              <a:rPr lang="en-US" sz="2667" dirty="0" err="1"/>
              <a:t>giờ</a:t>
            </a:r>
            <a:r>
              <a:rPr lang="en-US" sz="2667" dirty="0"/>
              <a:t>, </a:t>
            </a:r>
            <a:r>
              <a:rPr lang="en-US" sz="2667" dirty="0" err="1"/>
              <a:t>xe</a:t>
            </a:r>
            <a:r>
              <a:rPr lang="en-US" sz="2667" dirty="0"/>
              <a:t> </a:t>
            </a:r>
            <a:r>
              <a:rPr lang="en-US" sz="2667" dirty="0" err="1"/>
              <a:t>rời</a:t>
            </a:r>
            <a:r>
              <a:rPr lang="en-US" sz="2667" dirty="0"/>
              <a:t> </a:t>
            </a:r>
            <a:r>
              <a:rPr lang="en-US" sz="2667" dirty="0" err="1"/>
              <a:t>vị</a:t>
            </a:r>
            <a:r>
              <a:rPr lang="en-US" sz="2667" dirty="0"/>
              <a:t> </a:t>
            </a:r>
            <a:r>
              <a:rPr lang="en-US" sz="2667" dirty="0" err="1"/>
              <a:t>trí</a:t>
            </a:r>
            <a:r>
              <a:rPr lang="en-US" sz="2667" dirty="0"/>
              <a:t> A </a:t>
            </a:r>
            <a:r>
              <a:rPr lang="en-US" sz="2667" dirty="0" err="1"/>
              <a:t>bao</a:t>
            </a:r>
            <a:r>
              <a:rPr lang="en-US" sz="2667" dirty="0"/>
              <a:t> </a:t>
            </a:r>
            <a:r>
              <a:rPr lang="en-US" sz="2667" dirty="0" err="1"/>
              <a:t>nhiêu</a:t>
            </a:r>
            <a:r>
              <a:rPr lang="en-US" sz="2667" dirty="0"/>
              <a:t> km, </a:t>
            </a:r>
            <a:r>
              <a:rPr lang="en-US" sz="2667" dirty="0" err="1"/>
              <a:t>còn</a:t>
            </a:r>
            <a:r>
              <a:rPr lang="en-US" sz="2667" dirty="0"/>
              <a:t> </a:t>
            </a:r>
            <a:r>
              <a:rPr lang="en-US" sz="2667" dirty="0" err="1"/>
              <a:t>cách</a:t>
            </a:r>
            <a:r>
              <a:rPr lang="en-US" sz="2667" dirty="0"/>
              <a:t> </a:t>
            </a:r>
            <a:r>
              <a:rPr lang="en-US" sz="2667" dirty="0" err="1"/>
              <a:t>vị</a:t>
            </a:r>
            <a:r>
              <a:rPr lang="en-US" sz="2667" dirty="0"/>
              <a:t> </a:t>
            </a:r>
            <a:r>
              <a:rPr lang="en-US" sz="2667" dirty="0" err="1"/>
              <a:t>trí</a:t>
            </a:r>
            <a:r>
              <a:rPr lang="en-US" sz="2667" dirty="0"/>
              <a:t> B </a:t>
            </a:r>
            <a:r>
              <a:rPr lang="en-US" sz="2667" dirty="0" err="1"/>
              <a:t>bao</a:t>
            </a:r>
            <a:r>
              <a:rPr lang="en-US" sz="2667" dirty="0"/>
              <a:t> </a:t>
            </a:r>
            <a:r>
              <a:rPr lang="en-US" sz="2667" dirty="0" err="1"/>
              <a:t>nhiêu</a:t>
            </a:r>
            <a:r>
              <a:rPr lang="en-US" sz="2667" dirty="0"/>
              <a:t> km?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48" y="3855031"/>
            <a:ext cx="5085669" cy="1779984"/>
          </a:xfrm>
          <a:prstGeom prst="rect">
            <a:avLst/>
          </a:prstGeom>
        </p:spPr>
      </p:pic>
      <p:sp>
        <p:nvSpPr>
          <p:cNvPr id="6" name="Rectangle 5"/>
          <p:cNvSpPr/>
          <p:nvPr/>
        </p:nvSpPr>
        <p:spPr>
          <a:xfrm>
            <a:off x="5940218" y="3258706"/>
            <a:ext cx="5087167" cy="2488823"/>
          </a:xfrm>
          <a:prstGeom prst="rect">
            <a:avLst/>
          </a:prstGeom>
        </p:spPr>
        <p:txBody>
          <a:bodyPr wrap="square">
            <a:spAutoFit/>
          </a:bodyPr>
          <a:lstStyle/>
          <a:p>
            <a:pPr algn="ctr">
              <a:lnSpc>
                <a:spcPct val="150000"/>
              </a:lnSpc>
            </a:pPr>
            <a:r>
              <a:rPr lang="en-US" sz="2667" b="1" dirty="0" err="1">
                <a:solidFill>
                  <a:srgbClr val="C00000"/>
                </a:solidFill>
              </a:rPr>
              <a:t>Giải</a:t>
            </a:r>
            <a:endParaRPr lang="en-US" sz="2667" b="1" dirty="0">
              <a:solidFill>
                <a:srgbClr val="C00000"/>
              </a:solidFill>
            </a:endParaRPr>
          </a:p>
          <a:p>
            <a:pPr algn="just">
              <a:lnSpc>
                <a:spcPct val="150000"/>
              </a:lnSpc>
            </a:pPr>
            <a:r>
              <a:rPr lang="vi-VN" sz="2667" dirty="0"/>
              <a:t>Sau khi chạy được 1 giờ</a:t>
            </a:r>
            <a:r>
              <a:rPr lang="en-US" sz="2667" dirty="0"/>
              <a:t>, </a:t>
            </a:r>
            <a:r>
              <a:rPr lang="vi-VN" sz="2667" dirty="0"/>
              <a:t>xe rời xa vị trí A: 100 : 2 = 50 km</a:t>
            </a:r>
          </a:p>
          <a:p>
            <a:pPr algn="just">
              <a:lnSpc>
                <a:spcPct val="150000"/>
              </a:lnSpc>
            </a:pPr>
            <a:r>
              <a:rPr lang="vi-VN" sz="2667" dirty="0"/>
              <a:t>Cách vị trí B : 100</a:t>
            </a:r>
            <a:r>
              <a:rPr lang="en-US" sz="2667" dirty="0"/>
              <a:t> </a:t>
            </a:r>
            <a:r>
              <a:rPr lang="vi-VN" sz="2667" dirty="0"/>
              <a:t>-</a:t>
            </a:r>
            <a:r>
              <a:rPr lang="en-US" sz="2667" dirty="0"/>
              <a:t> </a:t>
            </a:r>
            <a:r>
              <a:rPr lang="vi-VN" sz="2667" dirty="0"/>
              <a:t>50</a:t>
            </a:r>
            <a:r>
              <a:rPr lang="en-US" sz="2667" dirty="0"/>
              <a:t> </a:t>
            </a:r>
            <a:r>
              <a:rPr lang="vi-VN" sz="2667" dirty="0"/>
              <a:t>=</a:t>
            </a:r>
            <a:r>
              <a:rPr lang="en-US" sz="2667" dirty="0"/>
              <a:t> </a:t>
            </a:r>
            <a:r>
              <a:rPr lang="vi-VN" sz="2667" dirty="0"/>
              <a:t>50 km.</a:t>
            </a: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left)">
                                      <p:cBhvr>
                                        <p:cTn id="19" dur="500"/>
                                        <p:tgtEl>
                                          <p:spTgt spid="23">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500"/>
                                        <p:tgtEl>
                                          <p:spTgt spid="23">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675" decel="100000" fill="hold"/>
                                        <p:tgtEl>
                                          <p:spTgt spid="6"/>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967" y="143064"/>
            <a:ext cx="692279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effectLst/>
                <a:latin typeface="Times New Roman" panose="02020603050405020304" pitchFamily="18" charset="0"/>
                <a:cs typeface="Times New Roman" panose="02020603050405020304" pitchFamily="18" charset="0"/>
              </a:rPr>
              <a:t>1. </a:t>
            </a:r>
            <a:r>
              <a:rPr lang="en-US" sz="4000" b="1" dirty="0" err="1">
                <a:ln/>
                <a:latin typeface="Times New Roman" panose="02020603050405020304" pitchFamily="18" charset="0"/>
                <a:cs typeface="Times New Roman" panose="02020603050405020304" pitchFamily="18" charset="0"/>
              </a:rPr>
              <a:t>T</a:t>
            </a:r>
            <a:r>
              <a:rPr lang="en-US" sz="4000" b="1" cap="none" spc="0" dirty="0" err="1">
                <a:ln/>
                <a:effectLst/>
                <a:latin typeface="Times New Roman" panose="02020603050405020304" pitchFamily="18" charset="0"/>
                <a:cs typeface="Times New Roman" panose="02020603050405020304" pitchFamily="18" charset="0"/>
              </a:rPr>
              <a:t>rung</a:t>
            </a:r>
            <a:r>
              <a:rPr lang="en-US" sz="4000" b="1" cap="none" spc="0" dirty="0">
                <a:ln/>
                <a:effectLst/>
                <a:latin typeface="Times New Roman" panose="02020603050405020304" pitchFamily="18" charset="0"/>
                <a:cs typeface="Times New Roman" panose="02020603050405020304" pitchFamily="18" charset="0"/>
              </a:rPr>
              <a:t> </a:t>
            </a:r>
            <a:r>
              <a:rPr lang="en-US" sz="4000" b="1" cap="none" spc="0" dirty="0" err="1">
                <a:ln/>
                <a:effectLst/>
                <a:latin typeface="Times New Roman" panose="02020603050405020304" pitchFamily="18" charset="0"/>
                <a:cs typeface="Times New Roman" panose="02020603050405020304" pitchFamily="18" charset="0"/>
              </a:rPr>
              <a:t>điểm</a:t>
            </a:r>
            <a:r>
              <a:rPr lang="en-US" sz="4000" b="1" cap="none" spc="0" dirty="0">
                <a:ln/>
                <a:effectLst/>
                <a:latin typeface="Times New Roman" panose="02020603050405020304" pitchFamily="18" charset="0"/>
                <a:cs typeface="Times New Roman" panose="02020603050405020304" pitchFamily="18" charset="0"/>
              </a:rPr>
              <a:t> </a:t>
            </a:r>
            <a:r>
              <a:rPr lang="en-US" sz="4000" b="1" cap="none" spc="0" dirty="0" err="1">
                <a:ln/>
                <a:effectLst/>
                <a:latin typeface="Times New Roman" panose="02020603050405020304" pitchFamily="18" charset="0"/>
                <a:cs typeface="Times New Roman" panose="02020603050405020304" pitchFamily="18" charset="0"/>
              </a:rPr>
              <a:t>của</a:t>
            </a:r>
            <a:r>
              <a:rPr lang="en-US" sz="4000" b="1" cap="none" spc="0" dirty="0">
                <a:ln/>
                <a:effectLst/>
                <a:latin typeface="Times New Roman" panose="02020603050405020304" pitchFamily="18" charset="0"/>
                <a:cs typeface="Times New Roman" panose="02020603050405020304" pitchFamily="18" charset="0"/>
              </a:rPr>
              <a:t> </a:t>
            </a:r>
            <a:r>
              <a:rPr lang="en-US" sz="4000" b="1" cap="none" spc="0" dirty="0" err="1">
                <a:ln/>
                <a:effectLst/>
                <a:latin typeface="Times New Roman" panose="02020603050405020304" pitchFamily="18" charset="0"/>
                <a:cs typeface="Times New Roman" panose="02020603050405020304" pitchFamily="18" charset="0"/>
              </a:rPr>
              <a:t>đoạn</a:t>
            </a:r>
            <a:r>
              <a:rPr lang="en-US" sz="4000" b="1" cap="none" spc="0" dirty="0">
                <a:ln/>
                <a:effectLst/>
                <a:latin typeface="Times New Roman" panose="02020603050405020304" pitchFamily="18" charset="0"/>
                <a:cs typeface="Times New Roman" panose="02020603050405020304" pitchFamily="18" charset="0"/>
              </a:rPr>
              <a:t> </a:t>
            </a:r>
            <a:r>
              <a:rPr lang="en-US" sz="4000" b="1" cap="none" spc="0" dirty="0" err="1">
                <a:ln/>
                <a:effectLst/>
                <a:latin typeface="Times New Roman" panose="02020603050405020304" pitchFamily="18" charset="0"/>
                <a:cs typeface="Times New Roman" panose="02020603050405020304" pitchFamily="18" charset="0"/>
              </a:rPr>
              <a:t>thẳng</a:t>
            </a:r>
            <a:r>
              <a:rPr lang="en-US" sz="4000" b="1" cap="none" spc="0" dirty="0">
                <a:ln/>
                <a:effectLst/>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3387939" y="1463156"/>
            <a:ext cx="4192173" cy="0"/>
          </a:xfrm>
          <a:prstGeom prst="line">
            <a:avLst/>
          </a:prstGeom>
          <a:ln/>
        </p:spPr>
        <p:style>
          <a:lnRef idx="3">
            <a:schemeClr val="dk1"/>
          </a:lnRef>
          <a:fillRef idx="0">
            <a:schemeClr val="dk1"/>
          </a:fillRef>
          <a:effectRef idx="2">
            <a:schemeClr val="dk1"/>
          </a:effectRef>
          <a:fontRef idx="minor">
            <a:schemeClr val="tx1"/>
          </a:fontRef>
        </p:style>
      </p:cxnSp>
      <p:sp>
        <p:nvSpPr>
          <p:cNvPr id="7" name="Oval 6"/>
          <p:cNvSpPr/>
          <p:nvPr/>
        </p:nvSpPr>
        <p:spPr>
          <a:xfrm>
            <a:off x="5406654" y="1399748"/>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95705" y="1404439"/>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31668" y="1406783"/>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11019" y="1519426"/>
            <a:ext cx="458275" cy="523220"/>
          </a:xfrm>
          <a:prstGeom prst="rect">
            <a:avLst/>
          </a:prstGeom>
          <a:noFill/>
        </p:spPr>
        <p:txBody>
          <a:bodyPr wrap="square" rtlCol="0">
            <a:spAutoFit/>
          </a:bodyPr>
          <a:lstStyle/>
          <a:p>
            <a:r>
              <a:rPr lang="en-US" sz="2800" dirty="0"/>
              <a:t>A</a:t>
            </a:r>
          </a:p>
        </p:txBody>
      </p:sp>
      <p:sp>
        <p:nvSpPr>
          <p:cNvPr id="11" name="TextBox 10"/>
          <p:cNvSpPr txBox="1"/>
          <p:nvPr/>
        </p:nvSpPr>
        <p:spPr>
          <a:xfrm>
            <a:off x="7365042" y="1528805"/>
            <a:ext cx="458275" cy="523220"/>
          </a:xfrm>
          <a:prstGeom prst="rect">
            <a:avLst/>
          </a:prstGeom>
          <a:noFill/>
        </p:spPr>
        <p:txBody>
          <a:bodyPr wrap="square" rtlCol="0">
            <a:spAutoFit/>
          </a:bodyPr>
          <a:lstStyle/>
          <a:p>
            <a:r>
              <a:rPr lang="en-US" sz="2800" dirty="0"/>
              <a:t>B</a:t>
            </a:r>
          </a:p>
        </p:txBody>
      </p:sp>
      <p:sp>
        <p:nvSpPr>
          <p:cNvPr id="12" name="TextBox 11"/>
          <p:cNvSpPr txBox="1"/>
          <p:nvPr/>
        </p:nvSpPr>
        <p:spPr>
          <a:xfrm>
            <a:off x="5265969" y="1504396"/>
            <a:ext cx="458275" cy="523220"/>
          </a:xfrm>
          <a:prstGeom prst="rect">
            <a:avLst/>
          </a:prstGeom>
          <a:noFill/>
        </p:spPr>
        <p:txBody>
          <a:bodyPr wrap="square" rtlCol="0">
            <a:spAutoFit/>
          </a:bodyPr>
          <a:lstStyle/>
          <a:p>
            <a:r>
              <a:rPr lang="en-US" sz="2800" dirty="0"/>
              <a:t>I</a:t>
            </a:r>
          </a:p>
        </p:txBody>
      </p:sp>
      <mc:AlternateContent xmlns:mc="http://schemas.openxmlformats.org/markup-compatibility/2006" xmlns:a14="http://schemas.microsoft.com/office/drawing/2010/main">
        <mc:Choice Requires="a14">
          <p:sp>
            <p:nvSpPr>
              <p:cNvPr id="15" name="TextBox 14"/>
              <p:cNvSpPr txBox="1"/>
              <p:nvPr/>
            </p:nvSpPr>
            <p:spPr>
              <a:xfrm>
                <a:off x="700903" y="2203309"/>
                <a:ext cx="9625721" cy="26509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brk m:alnAt="7"/>
                        </m:rPr>
                        <a:rPr lang="en-US" sz="3600" i="0" smtClean="0">
                          <a:latin typeface="Cambria Math" panose="02040503050406030204" pitchFamily="18" charset="0"/>
                          <a:cs typeface="Arial" panose="020B0604020202020204" pitchFamily="34" charset="0"/>
                        </a:rPr>
                        <m:t>Đ</m:t>
                      </m:r>
                      <m:r>
                        <m:rPr>
                          <m:sty m:val="p"/>
                        </m:rPr>
                        <a:rPr lang="en-US" sz="3600" i="0">
                          <a:latin typeface="Cambria Math" panose="02040503050406030204" pitchFamily="18" charset="0"/>
                          <a:cs typeface="Arial" panose="020B0604020202020204" pitchFamily="34" charset="0"/>
                        </a:rPr>
                        <m:t>i</m:t>
                      </m:r>
                      <m:r>
                        <a:rPr lang="en-US" sz="3600" i="0">
                          <a:latin typeface="Cambria Math" panose="02040503050406030204" pitchFamily="18" charset="0"/>
                          <a:cs typeface="Arial" panose="020B0604020202020204" pitchFamily="34" charset="0"/>
                        </a:rPr>
                        <m:t>ể</m:t>
                      </m:r>
                      <m:r>
                        <m:rPr>
                          <m:sty m:val="p"/>
                        </m:rPr>
                        <a:rPr lang="en-US" sz="3600" i="0">
                          <a:latin typeface="Cambria Math" panose="02040503050406030204" pitchFamily="18" charset="0"/>
                          <a:cs typeface="Arial" panose="020B0604020202020204" pitchFamily="34" charset="0"/>
                        </a:rPr>
                        <m:t>m</m:t>
                      </m:r>
                      <m:r>
                        <a:rPr lang="en-US" sz="3600" i="0">
                          <a:latin typeface="Cambria Math" panose="02040503050406030204" pitchFamily="18" charset="0"/>
                          <a:cs typeface="Arial" panose="020B0604020202020204" pitchFamily="34" charset="0"/>
                        </a:rPr>
                        <m:t> </m:t>
                      </m:r>
                      <m:r>
                        <m:rPr>
                          <m:sty m:val="p"/>
                        </m:rPr>
                        <a:rPr lang="en-US" sz="3600" i="1" smtClean="0">
                          <a:latin typeface="Cambria Math" panose="02040503050406030204" pitchFamily="18" charset="0"/>
                          <a:cs typeface="Arial" panose="020B0604020202020204" pitchFamily="34" charset="0"/>
                        </a:rPr>
                        <m:t>I</m:t>
                      </m:r>
                      <m:r>
                        <a:rPr lang="en-US" sz="3600" i="0">
                          <a:latin typeface="Cambria Math" panose="02040503050406030204" pitchFamily="18" charset="0"/>
                          <a:cs typeface="Arial" panose="020B0604020202020204" pitchFamily="34" charset="0"/>
                        </a:rPr>
                        <m:t> </m:t>
                      </m:r>
                      <m:r>
                        <m:rPr>
                          <m:sty m:val="p"/>
                        </m:rPr>
                        <a:rPr lang="en-US" sz="3600" i="0">
                          <a:latin typeface="Cambria Math" panose="02040503050406030204" pitchFamily="18" charset="0"/>
                          <a:cs typeface="Arial" panose="020B0604020202020204" pitchFamily="34" charset="0"/>
                        </a:rPr>
                        <m:t>n</m:t>
                      </m:r>
                      <m:r>
                        <a:rPr lang="en-US" sz="3600" i="0">
                          <a:latin typeface="Cambria Math" panose="02040503050406030204" pitchFamily="18" charset="0"/>
                          <a:cs typeface="Arial" panose="020B0604020202020204" pitchFamily="34" charset="0"/>
                        </a:rPr>
                        <m:t>ằ</m:t>
                      </m:r>
                      <m:r>
                        <m:rPr>
                          <m:sty m:val="p"/>
                        </m:rPr>
                        <a:rPr lang="en-US" sz="3600" i="0">
                          <a:latin typeface="Cambria Math" panose="02040503050406030204" pitchFamily="18" charset="0"/>
                          <a:cs typeface="Arial" panose="020B0604020202020204" pitchFamily="34" charset="0"/>
                        </a:rPr>
                        <m:t>m</m:t>
                      </m:r>
                      <m:r>
                        <a:rPr lang="en-US" sz="3600" i="0">
                          <a:latin typeface="Cambria Math" panose="02040503050406030204" pitchFamily="18" charset="0"/>
                          <a:cs typeface="Arial" panose="020B0604020202020204" pitchFamily="34" charset="0"/>
                        </a:rPr>
                        <m:t> </m:t>
                      </m:r>
                      <m:r>
                        <m:rPr>
                          <m:sty m:val="p"/>
                        </m:rPr>
                        <a:rPr lang="en-US" sz="3600" i="0">
                          <a:latin typeface="Cambria Math" panose="02040503050406030204" pitchFamily="18" charset="0"/>
                          <a:cs typeface="Arial" panose="020B0604020202020204" pitchFamily="34" charset="0"/>
                        </a:rPr>
                        <m:t>gi</m:t>
                      </m:r>
                      <m:r>
                        <a:rPr lang="en-US" sz="3600" i="0">
                          <a:latin typeface="Cambria Math" panose="02040503050406030204" pitchFamily="18" charset="0"/>
                          <a:cs typeface="Arial" panose="020B0604020202020204" pitchFamily="34" charset="0"/>
                        </a:rPr>
                        <m:t>ữ</m:t>
                      </m:r>
                      <m:r>
                        <m:rPr>
                          <m:sty m:val="p"/>
                        </m:rPr>
                        <a:rPr lang="en-US" sz="3600" i="0">
                          <a:latin typeface="Cambria Math" panose="02040503050406030204" pitchFamily="18" charset="0"/>
                          <a:cs typeface="Arial" panose="020B0604020202020204" pitchFamily="34" charset="0"/>
                        </a:rPr>
                        <m:t>a</m:t>
                      </m:r>
                      <m:r>
                        <a:rPr lang="en-US" sz="3600" i="0">
                          <a:latin typeface="Cambria Math" panose="02040503050406030204" pitchFamily="18" charset="0"/>
                          <a:cs typeface="Arial" panose="020B0604020202020204" pitchFamily="34" charset="0"/>
                        </a:rPr>
                        <m:t> </m:t>
                      </m:r>
                      <m:r>
                        <m:rPr>
                          <m:sty m:val="p"/>
                          <m:brk m:alnAt="7"/>
                        </m:rPr>
                        <a:rPr lang="en-US" sz="3600" i="0">
                          <a:latin typeface="Cambria Math" panose="02040503050406030204" pitchFamily="18" charset="0"/>
                          <a:cs typeface="Arial" panose="020B0604020202020204" pitchFamily="34" charset="0"/>
                        </a:rPr>
                        <m:t>h</m:t>
                      </m:r>
                      <m:r>
                        <m:rPr>
                          <m:sty m:val="p"/>
                        </m:rPr>
                        <a:rPr lang="en-US" sz="3600" i="0">
                          <a:latin typeface="Cambria Math" panose="02040503050406030204" pitchFamily="18" charset="0"/>
                          <a:cs typeface="Arial" panose="020B0604020202020204" pitchFamily="34" charset="0"/>
                        </a:rPr>
                        <m:t>ai</m:t>
                      </m:r>
                      <m:r>
                        <a:rPr lang="en-US" sz="3600" i="0">
                          <a:latin typeface="Cambria Math" panose="02040503050406030204" pitchFamily="18" charset="0"/>
                          <a:cs typeface="Arial" panose="020B0604020202020204" pitchFamily="34" charset="0"/>
                        </a:rPr>
                        <m:t> đ</m:t>
                      </m:r>
                      <m:r>
                        <m:rPr>
                          <m:sty m:val="p"/>
                        </m:rPr>
                        <a:rPr lang="en-US" sz="3600" i="0">
                          <a:latin typeface="Cambria Math" panose="02040503050406030204" pitchFamily="18" charset="0"/>
                          <a:cs typeface="Arial" panose="020B0604020202020204" pitchFamily="34" charset="0"/>
                        </a:rPr>
                        <m:t>i</m:t>
                      </m:r>
                      <m:r>
                        <a:rPr lang="en-US" sz="3600" i="0">
                          <a:latin typeface="Cambria Math" panose="02040503050406030204" pitchFamily="18" charset="0"/>
                          <a:cs typeface="Arial" panose="020B0604020202020204" pitchFamily="34" charset="0"/>
                        </a:rPr>
                        <m:t>ể</m:t>
                      </m:r>
                      <m:r>
                        <m:rPr>
                          <m:sty m:val="p"/>
                        </m:rPr>
                        <a:rPr lang="en-US" sz="3600" i="0">
                          <a:latin typeface="Cambria Math" panose="02040503050406030204" pitchFamily="18" charset="0"/>
                          <a:cs typeface="Arial" panose="020B0604020202020204" pitchFamily="34" charset="0"/>
                        </a:rPr>
                        <m:t>m</m:t>
                      </m:r>
                      <m:r>
                        <a:rPr lang="en-US" sz="3600" i="0">
                          <a:latin typeface="Cambria Math" panose="02040503050406030204" pitchFamily="18" charset="0"/>
                          <a:cs typeface="Arial" panose="020B0604020202020204" pitchFamily="34" charset="0"/>
                        </a:rPr>
                        <m:t> </m:t>
                      </m:r>
                      <m:r>
                        <m:rPr>
                          <m:sty m:val="p"/>
                        </m:rPr>
                        <a:rPr lang="en-US" sz="3600" i="0">
                          <a:latin typeface="Cambria Math" panose="02040503050406030204" pitchFamily="18" charset="0"/>
                          <a:cs typeface="Arial" panose="020B0604020202020204" pitchFamily="34" charset="0"/>
                        </a:rPr>
                        <m:t>A</m:t>
                      </m:r>
                      <m:r>
                        <a:rPr lang="en-US" sz="3600" i="0">
                          <a:latin typeface="Cambria Math" panose="02040503050406030204" pitchFamily="18" charset="0"/>
                          <a:cs typeface="Arial" panose="020B0604020202020204" pitchFamily="34" charset="0"/>
                        </a:rPr>
                        <m:t> </m:t>
                      </m:r>
                      <m:r>
                        <m:rPr>
                          <m:sty m:val="p"/>
                        </m:rPr>
                        <a:rPr lang="en-US" sz="3600" i="0">
                          <a:latin typeface="Cambria Math" panose="02040503050406030204" pitchFamily="18" charset="0"/>
                          <a:cs typeface="Arial" panose="020B0604020202020204" pitchFamily="34" charset="0"/>
                        </a:rPr>
                        <m:t>v</m:t>
                      </m:r>
                      <m:r>
                        <a:rPr lang="en-US" sz="3600" i="0">
                          <a:latin typeface="Cambria Math" panose="02040503050406030204" pitchFamily="18" charset="0"/>
                          <a:cs typeface="Arial" panose="020B0604020202020204" pitchFamily="34" charset="0"/>
                        </a:rPr>
                        <m:t>à </m:t>
                      </m:r>
                      <m:r>
                        <m:rPr>
                          <m:sty m:val="p"/>
                        </m:rPr>
                        <a:rPr lang="en-US" sz="3600" i="0">
                          <a:latin typeface="Cambria Math" panose="02040503050406030204" pitchFamily="18" charset="0"/>
                          <a:cs typeface="Arial" panose="020B0604020202020204" pitchFamily="34" charset="0"/>
                        </a:rPr>
                        <m:t>B</m:t>
                      </m:r>
                      <m:r>
                        <m:rPr>
                          <m:nor/>
                        </m:rPr>
                        <a:rPr lang="vi-VN" sz="3600" b="0" smtClean="0">
                          <a:latin typeface="Times New Roman" panose="02020603050405020304" pitchFamily="18" charset="0"/>
                          <a:cs typeface="Times New Roman" panose="02020603050405020304" pitchFamily="18" charset="0"/>
                        </a:rPr>
                        <m:t> </m:t>
                      </m:r>
                      <m:r>
                        <m:rPr>
                          <m:sty m:val="p"/>
                        </m:rPr>
                        <a:rPr lang="vi-VN" sz="3600" i="0">
                          <a:latin typeface="Cambria Math" panose="02040503050406030204" pitchFamily="18" charset="0"/>
                          <a:cs typeface="Arial" panose="020B0604020202020204" pitchFamily="34" charset="0"/>
                        </a:rPr>
                        <m:t>sao</m:t>
                      </m:r>
                      <m:r>
                        <a:rPr lang="vi-VN" sz="3600" b="0" i="0" smtClean="0">
                          <a:latin typeface="Cambria Math" panose="02040503050406030204" pitchFamily="18" charset="0"/>
                          <a:cs typeface="Arial" panose="020B0604020202020204" pitchFamily="34" charset="0"/>
                        </a:rPr>
                        <m:t> </m:t>
                      </m:r>
                      <m:r>
                        <m:rPr>
                          <m:sty m:val="p"/>
                        </m:rPr>
                        <a:rPr lang="vi-VN" sz="3600" i="0">
                          <a:latin typeface="Cambria Math" panose="02040503050406030204" pitchFamily="18" charset="0"/>
                          <a:cs typeface="Arial" panose="020B0604020202020204" pitchFamily="34" charset="0"/>
                        </a:rPr>
                        <m:t>cho</m:t>
                      </m:r>
                      <m:r>
                        <a:rPr lang="vi-VN" sz="3600" b="0" i="0" smtClean="0">
                          <a:latin typeface="Cambria Math" panose="02040503050406030204" pitchFamily="18" charset="0"/>
                          <a:cs typeface="Arial" panose="020B0604020202020204" pitchFamily="34" charset="0"/>
                        </a:rPr>
                        <m:t> </m:t>
                      </m:r>
                      <m:r>
                        <m:rPr>
                          <m:sty m:val="p"/>
                        </m:rPr>
                        <a:rPr lang="en-US" sz="3600" i="1">
                          <a:latin typeface="Cambria Math" panose="02040503050406030204" pitchFamily="18" charset="0"/>
                          <a:cs typeface="Arial" panose="020B0604020202020204" pitchFamily="34" charset="0"/>
                        </a:rPr>
                        <m:t>I</m:t>
                      </m:r>
                      <m:r>
                        <m:rPr>
                          <m:sty m:val="p"/>
                        </m:rPr>
                        <a:rPr lang="en-US" sz="3600" i="0">
                          <a:latin typeface="Cambria Math" panose="02040503050406030204" pitchFamily="18" charset="0"/>
                          <a:cs typeface="Arial" panose="020B0604020202020204" pitchFamily="34" charset="0"/>
                        </a:rPr>
                        <m:t>A</m:t>
                      </m:r>
                      <m:r>
                        <a:rPr lang="en-US" sz="3600" i="0">
                          <a:latin typeface="Cambria Math" panose="02040503050406030204" pitchFamily="18" charset="0"/>
                          <a:cs typeface="Arial" panose="020B0604020202020204" pitchFamily="34" charset="0"/>
                        </a:rPr>
                        <m:t>=</m:t>
                      </m:r>
                      <m:r>
                        <m:rPr>
                          <m:sty m:val="p"/>
                        </m:rPr>
                        <a:rPr lang="en-US" sz="3600" i="1" smtClean="0">
                          <a:latin typeface="Cambria Math" panose="02040503050406030204" pitchFamily="18" charset="0"/>
                          <a:cs typeface="Arial" panose="020B0604020202020204" pitchFamily="34" charset="0"/>
                        </a:rPr>
                        <m:t>I</m:t>
                      </m:r>
                      <m:r>
                        <m:rPr>
                          <m:sty m:val="p"/>
                        </m:rPr>
                        <a:rPr lang="en-US" sz="3600" i="0">
                          <a:latin typeface="Cambria Math" panose="02040503050406030204" pitchFamily="18" charset="0"/>
                          <a:cs typeface="Arial" panose="020B0604020202020204" pitchFamily="34" charset="0"/>
                        </a:rPr>
                        <m:t>B</m:t>
                      </m:r>
                    </m:oMath>
                  </m:oMathPara>
                </a14:m>
                <a:endParaRPr lang="vi-VN" sz="3600" b="0" dirty="0">
                  <a:latin typeface="Times New Roman" panose="02020603050405020304" pitchFamily="18" charset="0"/>
                  <a:cs typeface="Times New Roman" panose="02020603050405020304" pitchFamily="18" charset="0"/>
                </a:endParaRPr>
              </a:p>
              <a:p>
                <a14:m>
                  <m:oMath xmlns:m="http://schemas.openxmlformats.org/officeDocument/2006/math">
                    <m:r>
                      <m:rPr>
                        <m:sty m:val="p"/>
                      </m:rPr>
                      <a:rPr lang="vi-VN" sz="3600" i="1" dirty="0">
                        <a:latin typeface="Cambria Math" panose="02040503050406030204" pitchFamily="18" charset="0"/>
                        <a:cs typeface="Arial" panose="020B0604020202020204" pitchFamily="34" charset="0"/>
                      </a:rPr>
                      <m:t>th</m:t>
                    </m:r>
                    <m:r>
                      <a:rPr lang="vi-VN" sz="3600" i="1" dirty="0">
                        <a:latin typeface="Cambria Math" panose="02040503050406030204" pitchFamily="18" charset="0"/>
                        <a:cs typeface="Arial" panose="020B0604020202020204" pitchFamily="34" charset="0"/>
                      </a:rPr>
                      <m:t>ì đ</m:t>
                    </m:r>
                    <m:r>
                      <m:rPr>
                        <m:sty m:val="p"/>
                      </m:rPr>
                      <a:rPr lang="vi-VN" sz="3600" i="1" dirty="0">
                        <a:latin typeface="Cambria Math" panose="02040503050406030204" pitchFamily="18" charset="0"/>
                        <a:cs typeface="Arial" panose="020B0604020202020204" pitchFamily="34" charset="0"/>
                      </a:rPr>
                      <m:t>i</m:t>
                    </m:r>
                    <m:r>
                      <a:rPr lang="vi-VN" sz="3600" i="1" dirty="0" smtClean="0">
                        <a:latin typeface="Cambria Math" panose="02040503050406030204" pitchFamily="18" charset="0"/>
                        <a:cs typeface="Arial" panose="020B0604020202020204" pitchFamily="34" charset="0"/>
                      </a:rPr>
                      <m:t>ể</m:t>
                    </m:r>
                    <m:r>
                      <m:rPr>
                        <m:sty m:val="p"/>
                      </m:rPr>
                      <a:rPr lang="vi-VN" sz="3600" i="1" dirty="0" smtClean="0">
                        <a:latin typeface="Cambria Math" panose="02040503050406030204" pitchFamily="18" charset="0"/>
                        <a:cs typeface="Arial" panose="020B0604020202020204" pitchFamily="34" charset="0"/>
                      </a:rPr>
                      <m:t>m</m:t>
                    </m:r>
                    <m:r>
                      <a:rPr lang="vi-VN" sz="3600" b="0" i="0" smtClean="0">
                        <a:latin typeface="Cambria Math" panose="02040503050406030204" pitchFamily="18" charset="0"/>
                        <a:cs typeface="Arial" panose="020B0604020202020204" pitchFamily="34" charset="0"/>
                      </a:rPr>
                      <m:t> </m:t>
                    </m:r>
                    <m:r>
                      <m:rPr>
                        <m:sty m:val="p"/>
                      </m:rPr>
                      <a:rPr lang="en-US" sz="3600" i="1">
                        <a:latin typeface="Cambria Math" panose="02040503050406030204" pitchFamily="18" charset="0"/>
                        <a:cs typeface="Arial" panose="020B0604020202020204" pitchFamily="34" charset="0"/>
                      </a:rPr>
                      <m:t>I</m:t>
                    </m:r>
                    <m:r>
                      <m:rPr>
                        <m:nor/>
                      </m:rPr>
                      <a:rPr lang="en-US" sz="3600" dirty="0" smtClean="0">
                        <a:solidFill>
                          <a:schemeClr val="tx1"/>
                        </a:solidFill>
                        <a:latin typeface="Times New Roman" panose="02020603050405020304" pitchFamily="18" charset="0"/>
                        <a:cs typeface="Times New Roman" panose="02020603050405020304" pitchFamily="18" charset="0"/>
                      </a:rPr>
                      <m:t> </m:t>
                    </m:r>
                    <m:r>
                      <m:rPr>
                        <m:sty m:val="p"/>
                      </m:rPr>
                      <a:rPr lang="en-US" sz="3600" i="1" dirty="0">
                        <a:latin typeface="Cambria Math" panose="02040503050406030204" pitchFamily="18" charset="0"/>
                        <a:cs typeface="Times New Roman" panose="02020603050405020304" pitchFamily="18" charset="0"/>
                      </a:rPr>
                      <m:t>g</m:t>
                    </m:r>
                    <m:r>
                      <a:rPr lang="en-US" sz="3600" i="1" dirty="0">
                        <a:latin typeface="Cambria Math" panose="02040503050406030204" pitchFamily="18" charset="0"/>
                        <a:cs typeface="Times New Roman" panose="02020603050405020304" pitchFamily="18" charset="0"/>
                      </a:rPr>
                      <m:t>ọ</m:t>
                    </m:r>
                    <m:r>
                      <m:rPr>
                        <m:sty m:val="p"/>
                      </m:rPr>
                      <a:rPr lang="en-US" sz="3600" i="1" dirty="0">
                        <a:latin typeface="Cambria Math" panose="02040503050406030204" pitchFamily="18" charset="0"/>
                        <a:cs typeface="Times New Roman" panose="02020603050405020304" pitchFamily="18" charset="0"/>
                      </a:rPr>
                      <m:t>i</m:t>
                    </m:r>
                    <m:r>
                      <a:rPr lang="vi-VN" sz="3600" b="0" i="1" dirty="0" smtClean="0">
                        <a:latin typeface="Cambria Math" panose="02040503050406030204" pitchFamily="18" charset="0"/>
                        <a:cs typeface="Times New Roman" panose="02020603050405020304" pitchFamily="18" charset="0"/>
                      </a:rPr>
                      <m:t> </m:t>
                    </m:r>
                    <m:r>
                      <m:rPr>
                        <m:nor/>
                      </m:rPr>
                      <a:rPr lang="en-US" sz="3600" dirty="0" smtClean="0">
                        <a:solidFill>
                          <a:schemeClr val="tx1"/>
                        </a:solidFill>
                        <a:latin typeface="Times New Roman" panose="02020603050405020304" pitchFamily="18" charset="0"/>
                        <a:cs typeface="Times New Roman" panose="02020603050405020304" pitchFamily="18" charset="0"/>
                      </a:rPr>
                      <m:t>l</m:t>
                    </m:r>
                    <m:r>
                      <m:rPr>
                        <m:nor/>
                      </m:rPr>
                      <a:rPr lang="en-US" sz="3600" dirty="0" smtClean="0">
                        <a:solidFill>
                          <a:schemeClr val="tx1"/>
                        </a:solidFill>
                        <a:latin typeface="Times New Roman" panose="02020603050405020304" pitchFamily="18" charset="0"/>
                        <a:cs typeface="Times New Roman" panose="02020603050405020304" pitchFamily="18" charset="0"/>
                      </a:rPr>
                      <m:t>à </m:t>
                    </m:r>
                    <m:r>
                      <m:rPr>
                        <m:nor/>
                      </m:rPr>
                      <a:rPr lang="en-US" sz="3600" dirty="0" smtClean="0">
                        <a:solidFill>
                          <a:srgbClr val="FF0000"/>
                        </a:solidFill>
                        <a:latin typeface="Times New Roman" panose="02020603050405020304" pitchFamily="18" charset="0"/>
                        <a:cs typeface="Times New Roman" panose="02020603050405020304" pitchFamily="18" charset="0"/>
                      </a:rPr>
                      <m:t>trung</m:t>
                    </m:r>
                    <m:r>
                      <m:rPr>
                        <m:nor/>
                      </m:rPr>
                      <a:rPr lang="en-US" sz="3600" dirty="0" smtClean="0">
                        <a:solidFill>
                          <a:srgbClr val="FF0000"/>
                        </a:solidFill>
                        <a:latin typeface="Times New Roman" panose="02020603050405020304" pitchFamily="18" charset="0"/>
                        <a:cs typeface="Times New Roman" panose="02020603050405020304" pitchFamily="18" charset="0"/>
                      </a:rPr>
                      <m:t> đ</m:t>
                    </m:r>
                    <m:r>
                      <m:rPr>
                        <m:nor/>
                      </m:rPr>
                      <a:rPr lang="en-US" sz="3600" dirty="0" smtClean="0">
                        <a:solidFill>
                          <a:srgbClr val="FF0000"/>
                        </a:solidFill>
                        <a:latin typeface="Times New Roman" panose="02020603050405020304" pitchFamily="18" charset="0"/>
                        <a:cs typeface="Times New Roman" panose="02020603050405020304" pitchFamily="18" charset="0"/>
                      </a:rPr>
                      <m:t>i</m:t>
                    </m:r>
                    <m:r>
                      <m:rPr>
                        <m:nor/>
                      </m:rPr>
                      <a:rPr lang="en-US" sz="3600" dirty="0" smtClean="0">
                        <a:solidFill>
                          <a:srgbClr val="FF0000"/>
                        </a:solidFill>
                        <a:latin typeface="Times New Roman" panose="02020603050405020304" pitchFamily="18" charset="0"/>
                        <a:cs typeface="Times New Roman" panose="02020603050405020304" pitchFamily="18" charset="0"/>
                      </a:rPr>
                      <m:t>ể</m:t>
                    </m:r>
                    <m:r>
                      <m:rPr>
                        <m:nor/>
                      </m:rPr>
                      <a:rPr lang="en-US" sz="3600" dirty="0" smtClean="0">
                        <a:solidFill>
                          <a:srgbClr val="FF0000"/>
                        </a:solidFill>
                        <a:latin typeface="Times New Roman" panose="02020603050405020304" pitchFamily="18" charset="0"/>
                        <a:cs typeface="Times New Roman" panose="02020603050405020304" pitchFamily="18" charset="0"/>
                      </a:rPr>
                      <m:t>m</m:t>
                    </m:r>
                    <m:r>
                      <m:rPr>
                        <m:nor/>
                      </m:rPr>
                      <a:rPr lang="en-US" sz="3600" dirty="0" smtClean="0">
                        <a:solidFill>
                          <a:srgbClr val="FF0000"/>
                        </a:solidFill>
                        <a:latin typeface="Times New Roman" panose="02020603050405020304" pitchFamily="18" charset="0"/>
                        <a:cs typeface="Times New Roman" panose="02020603050405020304" pitchFamily="18" charset="0"/>
                      </a:rPr>
                      <m:t> </m:t>
                    </m:r>
                    <m:r>
                      <m:rPr>
                        <m:nor/>
                      </m:rPr>
                      <a:rPr lang="en-US" sz="3600" dirty="0" smtClean="0">
                        <a:solidFill>
                          <a:srgbClr val="FF0000"/>
                        </a:solidFill>
                        <a:latin typeface="Times New Roman" panose="02020603050405020304" pitchFamily="18" charset="0"/>
                        <a:cs typeface="Times New Roman" panose="02020603050405020304" pitchFamily="18" charset="0"/>
                      </a:rPr>
                      <m:t>c</m:t>
                    </m:r>
                    <m:r>
                      <m:rPr>
                        <m:nor/>
                      </m:rPr>
                      <a:rPr lang="en-US" sz="3600" dirty="0" smtClean="0">
                        <a:solidFill>
                          <a:srgbClr val="FF0000"/>
                        </a:solidFill>
                        <a:latin typeface="Times New Roman" panose="02020603050405020304" pitchFamily="18" charset="0"/>
                        <a:cs typeface="Times New Roman" panose="02020603050405020304" pitchFamily="18" charset="0"/>
                      </a:rPr>
                      <m:t>ủ</m:t>
                    </m:r>
                    <m:r>
                      <m:rPr>
                        <m:nor/>
                      </m:rPr>
                      <a:rPr lang="en-US" sz="3600" dirty="0" smtClean="0">
                        <a:solidFill>
                          <a:srgbClr val="FF0000"/>
                        </a:solidFill>
                        <a:latin typeface="Times New Roman" panose="02020603050405020304" pitchFamily="18" charset="0"/>
                        <a:cs typeface="Times New Roman" panose="02020603050405020304" pitchFamily="18" charset="0"/>
                      </a:rPr>
                      <m:t>a</m:t>
                    </m:r>
                    <m:r>
                      <m:rPr>
                        <m:nor/>
                      </m:rPr>
                      <a:rPr lang="en-US" sz="3600" dirty="0" smtClean="0">
                        <a:solidFill>
                          <a:srgbClr val="FF0000"/>
                        </a:solidFill>
                        <a:latin typeface="Times New Roman" panose="02020603050405020304" pitchFamily="18" charset="0"/>
                        <a:cs typeface="Times New Roman" panose="02020603050405020304" pitchFamily="18" charset="0"/>
                      </a:rPr>
                      <m:t> đ</m:t>
                    </m:r>
                    <m:r>
                      <m:rPr>
                        <m:nor/>
                      </m:rPr>
                      <a:rPr lang="en-US" sz="3600" dirty="0" smtClean="0">
                        <a:solidFill>
                          <a:srgbClr val="FF0000"/>
                        </a:solidFill>
                        <a:latin typeface="Times New Roman" panose="02020603050405020304" pitchFamily="18" charset="0"/>
                        <a:cs typeface="Times New Roman" panose="02020603050405020304" pitchFamily="18" charset="0"/>
                      </a:rPr>
                      <m:t>o</m:t>
                    </m:r>
                    <m:r>
                      <m:rPr>
                        <m:nor/>
                      </m:rPr>
                      <a:rPr lang="en-US" sz="3600" dirty="0" smtClean="0">
                        <a:solidFill>
                          <a:srgbClr val="FF0000"/>
                        </a:solidFill>
                        <a:latin typeface="Times New Roman" panose="02020603050405020304" pitchFamily="18" charset="0"/>
                        <a:cs typeface="Times New Roman" panose="02020603050405020304" pitchFamily="18" charset="0"/>
                      </a:rPr>
                      <m:t>ạ</m:t>
                    </m:r>
                    <m:r>
                      <m:rPr>
                        <m:nor/>
                      </m:rPr>
                      <a:rPr lang="en-US" sz="3600" dirty="0" smtClean="0">
                        <a:solidFill>
                          <a:srgbClr val="FF0000"/>
                        </a:solidFill>
                        <a:latin typeface="Times New Roman" panose="02020603050405020304" pitchFamily="18" charset="0"/>
                        <a:cs typeface="Times New Roman" panose="02020603050405020304" pitchFamily="18" charset="0"/>
                      </a:rPr>
                      <m:t>n</m:t>
                    </m:r>
                    <m:r>
                      <m:rPr>
                        <m:nor/>
                      </m:rPr>
                      <a:rPr lang="en-US" sz="3600" dirty="0" smtClean="0">
                        <a:solidFill>
                          <a:srgbClr val="FF0000"/>
                        </a:solidFill>
                        <a:latin typeface="Times New Roman" panose="02020603050405020304" pitchFamily="18" charset="0"/>
                        <a:cs typeface="Times New Roman" panose="02020603050405020304" pitchFamily="18" charset="0"/>
                      </a:rPr>
                      <m:t> </m:t>
                    </m:r>
                    <m:r>
                      <m:rPr>
                        <m:nor/>
                      </m:rPr>
                      <a:rPr lang="en-US" sz="3600" dirty="0" smtClean="0">
                        <a:solidFill>
                          <a:srgbClr val="FF0000"/>
                        </a:solidFill>
                        <a:latin typeface="Times New Roman" panose="02020603050405020304" pitchFamily="18" charset="0"/>
                        <a:cs typeface="Times New Roman" panose="02020603050405020304" pitchFamily="18" charset="0"/>
                      </a:rPr>
                      <m:t>th</m:t>
                    </m:r>
                    <m:r>
                      <m:rPr>
                        <m:nor/>
                      </m:rPr>
                      <a:rPr lang="en-US" sz="3600" dirty="0" smtClean="0">
                        <a:solidFill>
                          <a:srgbClr val="FF0000"/>
                        </a:solidFill>
                        <a:latin typeface="Times New Roman" panose="02020603050405020304" pitchFamily="18" charset="0"/>
                        <a:cs typeface="Times New Roman" panose="02020603050405020304" pitchFamily="18" charset="0"/>
                      </a:rPr>
                      <m:t>ẳ</m:t>
                    </m:r>
                    <m:r>
                      <m:rPr>
                        <m:nor/>
                      </m:rPr>
                      <a:rPr lang="en-US" sz="3600" dirty="0" smtClean="0">
                        <a:solidFill>
                          <a:srgbClr val="FF0000"/>
                        </a:solidFill>
                        <a:latin typeface="Times New Roman" panose="02020603050405020304" pitchFamily="18" charset="0"/>
                        <a:cs typeface="Times New Roman" panose="02020603050405020304" pitchFamily="18" charset="0"/>
                      </a:rPr>
                      <m:t>ng</m:t>
                    </m:r>
                    <m:r>
                      <m:rPr>
                        <m:nor/>
                      </m:rPr>
                      <a:rPr lang="en-US" sz="3600" dirty="0" smtClean="0">
                        <a:solidFill>
                          <a:srgbClr val="FF0000"/>
                        </a:solidFill>
                        <a:latin typeface="Times New Roman" panose="02020603050405020304" pitchFamily="18" charset="0"/>
                        <a:cs typeface="Times New Roman" panose="02020603050405020304" pitchFamily="18" charset="0"/>
                      </a:rPr>
                      <m:t> </m:t>
                    </m:r>
                    <m:r>
                      <m:rPr>
                        <m:nor/>
                      </m:rPr>
                      <a:rPr lang="en-US" sz="3600" dirty="0" smtClean="0">
                        <a:solidFill>
                          <a:srgbClr val="FF0000"/>
                        </a:solidFill>
                        <a:latin typeface="Times New Roman" panose="02020603050405020304" pitchFamily="18" charset="0"/>
                        <a:cs typeface="Times New Roman" panose="02020603050405020304" pitchFamily="18" charset="0"/>
                      </a:rPr>
                      <m:t>AB</m:t>
                    </m:r>
                  </m:oMath>
                </a14:m>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a:t>Khi </a:t>
                </a:r>
                <a:r>
                  <a:rPr lang="en-US" sz="3600" dirty="0" err="1"/>
                  <a:t>đó</a:t>
                </a:r>
                <a:r>
                  <a:rPr lang="en-US" sz="3600" dirty="0"/>
                  <a:t> ta </a:t>
                </a:r>
                <a:r>
                  <a:rPr lang="en-US" sz="3600" dirty="0" err="1"/>
                  <a:t>có</a:t>
                </a:r>
                <a:r>
                  <a:rPr lang="en-US" sz="3600" dirty="0"/>
                  <a:t>: </a:t>
                </a:r>
                <a:r>
                  <a:rPr lang="en-US" sz="4000" i="1" dirty="0"/>
                  <a:t>IA = IB =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𝐴𝐵</m:t>
                        </m:r>
                      </m:num>
                      <m:den>
                        <m:r>
                          <a:rPr lang="en-US" sz="4400" i="1">
                            <a:latin typeface="Cambria Math" panose="02040503050406030204" pitchFamily="18" charset="0"/>
                          </a:rPr>
                          <m:t>2</m:t>
                        </m:r>
                      </m:den>
                    </m:f>
                  </m:oMath>
                </a14:m>
                <a:endParaRPr lang="en-US" sz="4000" i="1" dirty="0"/>
              </a:p>
              <a:p>
                <a:endParaRPr lang="en-US" sz="3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00903" y="2203309"/>
                <a:ext cx="9625721" cy="2650982"/>
              </a:xfrm>
              <a:prstGeom prst="rect">
                <a:avLst/>
              </a:prstGeom>
              <a:blipFill>
                <a:blip r:embed="rId2"/>
                <a:stretch>
                  <a:fillRect l="-2899" t="-2857" r="-527"/>
                </a:stretch>
              </a:blipFill>
            </p:spPr>
            <p:txBody>
              <a:bodyPr/>
              <a:lstStyle/>
              <a:p>
                <a:r>
                  <a:rPr lang="en-VN">
                    <a:noFill/>
                  </a:rPr>
                  <a:t> </a:t>
                </a:r>
              </a:p>
            </p:txBody>
          </p:sp>
        </mc:Fallback>
      </mc:AlternateContent>
      <p:cxnSp>
        <p:nvCxnSpPr>
          <p:cNvPr id="16" name="Straight Connector 15"/>
          <p:cNvCxnSpPr/>
          <p:nvPr/>
        </p:nvCxnSpPr>
        <p:spPr>
          <a:xfrm flipH="1">
            <a:off x="4369387" y="1367027"/>
            <a:ext cx="133863" cy="171160"/>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6353180" y="1372871"/>
            <a:ext cx="114546" cy="161962"/>
          </a:xfrm>
          <a:prstGeom prst="line">
            <a:avLst/>
          </a:prstGeom>
          <a:ln/>
        </p:spPr>
        <p:style>
          <a:lnRef idx="1">
            <a:schemeClr val="dk1"/>
          </a:lnRef>
          <a:fillRef idx="0">
            <a:schemeClr val="dk1"/>
          </a:fillRef>
          <a:effectRef idx="0">
            <a:schemeClr val="dk1"/>
          </a:effectRef>
          <a:fontRef idx="minor">
            <a:schemeClr val="tx1"/>
          </a:fontRef>
        </p:style>
      </p:cxnSp>
      <p:sp>
        <p:nvSpPr>
          <p:cNvPr id="18" name="Cloud 17"/>
          <p:cNvSpPr/>
          <p:nvPr/>
        </p:nvSpPr>
        <p:spPr>
          <a:xfrm>
            <a:off x="1668920" y="4530717"/>
            <a:ext cx="7507777" cy="2227462"/>
          </a:xfrm>
          <a:prstGeom prst="cloud">
            <a:avLst/>
          </a:prstGeom>
          <a:solidFill>
            <a:schemeClr val="bg1"/>
          </a:solidFill>
          <a:effectLst>
            <a:glow rad="228600">
              <a:schemeClr val="accent3">
                <a:satMod val="175000"/>
                <a:alpha val="40000"/>
              </a:schemeClr>
            </a:glow>
            <a:outerShdw blurRad="127000" dist="114300" dir="5400000" algn="ctr" rotWithShape="0">
              <a:srgbClr val="000000"/>
            </a:outerShdw>
            <a:reflection blurRad="6350" stA="50000" endA="300" endPos="54000" dist="1016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Theo </a:t>
            </a:r>
            <a:r>
              <a:rPr lang="en-US" sz="3600" dirty="0" err="1">
                <a:solidFill>
                  <a:srgbClr val="FF0000"/>
                </a:solidFill>
              </a:rPr>
              <a:t>em</a:t>
            </a:r>
            <a:r>
              <a:rPr lang="en-US" sz="3600" dirty="0">
                <a:solidFill>
                  <a:srgbClr val="FF0000"/>
                </a:solidFill>
              </a:rPr>
              <a:t>, </a:t>
            </a:r>
            <a:r>
              <a:rPr lang="en-US" sz="3600" dirty="0" err="1">
                <a:solidFill>
                  <a:srgbClr val="FF0000"/>
                </a:solidFill>
              </a:rPr>
              <a:t>mỗi</a:t>
            </a:r>
            <a:r>
              <a:rPr lang="en-US" sz="3600" dirty="0">
                <a:solidFill>
                  <a:srgbClr val="FF0000"/>
                </a:solidFill>
              </a:rPr>
              <a:t> </a:t>
            </a:r>
            <a:r>
              <a:rPr lang="en-US" sz="3600" dirty="0" err="1">
                <a:solidFill>
                  <a:srgbClr val="FF0000"/>
                </a:solidFill>
              </a:rPr>
              <a:t>đoạn</a:t>
            </a:r>
            <a:r>
              <a:rPr lang="en-US" sz="3600" dirty="0">
                <a:solidFill>
                  <a:srgbClr val="FF0000"/>
                </a:solidFill>
              </a:rPr>
              <a:t> </a:t>
            </a:r>
            <a:r>
              <a:rPr lang="en-US" sz="3600" dirty="0" err="1">
                <a:solidFill>
                  <a:srgbClr val="FF0000"/>
                </a:solidFill>
              </a:rPr>
              <a:t>thẳng</a:t>
            </a:r>
            <a:r>
              <a:rPr lang="en-US" sz="3600" dirty="0">
                <a:solidFill>
                  <a:srgbClr val="FF0000"/>
                </a:solidFill>
              </a:rPr>
              <a:t> </a:t>
            </a:r>
            <a:r>
              <a:rPr lang="en-US" sz="3600" dirty="0" err="1">
                <a:solidFill>
                  <a:srgbClr val="FF0000"/>
                </a:solidFill>
              </a:rPr>
              <a:t>có</a:t>
            </a:r>
            <a:r>
              <a:rPr lang="en-US" sz="3600" dirty="0">
                <a:solidFill>
                  <a:srgbClr val="FF0000"/>
                </a:solidFill>
              </a:rPr>
              <a:t> </a:t>
            </a:r>
            <a:r>
              <a:rPr lang="en-US" sz="3600" dirty="0" err="1">
                <a:solidFill>
                  <a:srgbClr val="FF0000"/>
                </a:solidFill>
              </a:rPr>
              <a:t>bao</a:t>
            </a:r>
            <a:r>
              <a:rPr lang="en-US" sz="3600" dirty="0">
                <a:solidFill>
                  <a:srgbClr val="FF0000"/>
                </a:solidFill>
              </a:rPr>
              <a:t> </a:t>
            </a:r>
            <a:r>
              <a:rPr lang="en-US" sz="3600" dirty="0" err="1">
                <a:solidFill>
                  <a:srgbClr val="FF0000"/>
                </a:solidFill>
              </a:rPr>
              <a:t>nhiêu</a:t>
            </a:r>
            <a:r>
              <a:rPr lang="en-US" sz="3600" dirty="0">
                <a:solidFill>
                  <a:srgbClr val="FF0000"/>
                </a:solidFill>
              </a:rPr>
              <a:t> </a:t>
            </a:r>
            <a:r>
              <a:rPr lang="en-US" sz="3600" dirty="0" err="1">
                <a:solidFill>
                  <a:srgbClr val="FF0000"/>
                </a:solidFill>
              </a:rPr>
              <a:t>trung</a:t>
            </a:r>
            <a:r>
              <a:rPr lang="en-US" sz="3600" dirty="0">
                <a:solidFill>
                  <a:srgbClr val="FF0000"/>
                </a:solidFill>
              </a:rPr>
              <a:t> </a:t>
            </a:r>
            <a:r>
              <a:rPr lang="en-US" sz="3600" dirty="0" err="1">
                <a:solidFill>
                  <a:srgbClr val="FF0000"/>
                </a:solidFill>
              </a:rPr>
              <a:t>điểm</a:t>
            </a:r>
            <a:r>
              <a:rPr lang="en-US" sz="3600" dirty="0">
                <a:solidFill>
                  <a:srgbClr val="FF0000"/>
                </a:solidFill>
              </a:rPr>
              <a:t>?</a:t>
            </a:r>
          </a:p>
        </p:txBody>
      </p:sp>
      <p:sp>
        <p:nvSpPr>
          <p:cNvPr id="20" name="Cloud 19"/>
          <p:cNvSpPr/>
          <p:nvPr/>
        </p:nvSpPr>
        <p:spPr>
          <a:xfrm>
            <a:off x="1821320" y="4683117"/>
            <a:ext cx="7507777" cy="2227462"/>
          </a:xfrm>
          <a:prstGeom prst="cloud">
            <a:avLst/>
          </a:prstGeom>
          <a:solidFill>
            <a:schemeClr val="bg1"/>
          </a:solidFill>
          <a:effectLst>
            <a:glow rad="228600">
              <a:schemeClr val="accent3">
                <a:satMod val="175000"/>
                <a:alpha val="40000"/>
              </a:schemeClr>
            </a:glow>
            <a:outerShdw blurRad="127000" dist="114300" dir="5400000" algn="ctr" rotWithShape="0">
              <a:srgbClr val="000000"/>
            </a:outerShdw>
            <a:reflection blurRad="6350" stA="50000" endA="300" endPos="54000" dist="1016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Mỗi</a:t>
            </a:r>
            <a:r>
              <a:rPr lang="en-US" sz="3600" dirty="0">
                <a:solidFill>
                  <a:srgbClr val="FF0000"/>
                </a:solidFill>
              </a:rPr>
              <a:t> </a:t>
            </a:r>
            <a:r>
              <a:rPr lang="en-US" sz="3600" dirty="0" err="1">
                <a:solidFill>
                  <a:srgbClr val="FF0000"/>
                </a:solidFill>
              </a:rPr>
              <a:t>đoạn</a:t>
            </a:r>
            <a:r>
              <a:rPr lang="en-US" sz="3600" dirty="0">
                <a:solidFill>
                  <a:srgbClr val="FF0000"/>
                </a:solidFill>
              </a:rPr>
              <a:t> </a:t>
            </a:r>
            <a:r>
              <a:rPr lang="en-US" sz="3600" dirty="0" err="1">
                <a:solidFill>
                  <a:srgbClr val="FF0000"/>
                </a:solidFill>
              </a:rPr>
              <a:t>thẳng</a:t>
            </a:r>
            <a:r>
              <a:rPr lang="en-US" sz="3600" dirty="0">
                <a:solidFill>
                  <a:srgbClr val="FF0000"/>
                </a:solidFill>
              </a:rPr>
              <a:t> </a:t>
            </a:r>
            <a:r>
              <a:rPr lang="en-US" sz="3600" dirty="0" err="1">
                <a:solidFill>
                  <a:srgbClr val="FF0000"/>
                </a:solidFill>
              </a:rPr>
              <a:t>chỉ</a:t>
            </a:r>
            <a:r>
              <a:rPr lang="en-US" sz="3600" dirty="0">
                <a:solidFill>
                  <a:srgbClr val="FF0000"/>
                </a:solidFill>
              </a:rPr>
              <a:t> </a:t>
            </a:r>
            <a:r>
              <a:rPr lang="en-US" sz="3600" dirty="0" err="1">
                <a:solidFill>
                  <a:srgbClr val="FF0000"/>
                </a:solidFill>
              </a:rPr>
              <a:t>có</a:t>
            </a:r>
            <a:r>
              <a:rPr lang="en-US" sz="3600" dirty="0">
                <a:solidFill>
                  <a:srgbClr val="FF0000"/>
                </a:solidFill>
              </a:rPr>
              <a:t> </a:t>
            </a:r>
          </a:p>
          <a:p>
            <a:pPr algn="ctr"/>
            <a:r>
              <a:rPr lang="en-US" sz="3600" dirty="0">
                <a:solidFill>
                  <a:srgbClr val="FF0000"/>
                </a:solidFill>
              </a:rPr>
              <a:t>1 </a:t>
            </a:r>
            <a:r>
              <a:rPr lang="en-US" sz="3600" dirty="0" err="1">
                <a:solidFill>
                  <a:srgbClr val="FF0000"/>
                </a:solidFill>
              </a:rPr>
              <a:t>trung</a:t>
            </a:r>
            <a:r>
              <a:rPr lang="en-US" sz="3600" dirty="0">
                <a:solidFill>
                  <a:srgbClr val="FF0000"/>
                </a:solidFill>
              </a:rPr>
              <a:t> </a:t>
            </a:r>
            <a:r>
              <a:rPr lang="en-US" sz="3600" dirty="0" err="1">
                <a:solidFill>
                  <a:srgbClr val="FF0000"/>
                </a:solidFill>
              </a:rPr>
              <a:t>điểm</a:t>
            </a:r>
            <a:r>
              <a:rPr lang="en-US" sz="3600" dirty="0">
                <a:solidFill>
                  <a:srgbClr val="FF0000"/>
                </a:solidFill>
              </a:rPr>
              <a:t>.</a:t>
            </a:r>
          </a:p>
        </p:txBody>
      </p:sp>
      <p:sp>
        <p:nvSpPr>
          <p:cNvPr id="22" name="TextBox 21"/>
          <p:cNvSpPr txBox="1"/>
          <p:nvPr/>
        </p:nvSpPr>
        <p:spPr>
          <a:xfrm>
            <a:off x="888828" y="4401428"/>
            <a:ext cx="1704508" cy="584775"/>
          </a:xfrm>
          <a:prstGeom prst="rect">
            <a:avLst/>
          </a:prstGeom>
          <a:noFill/>
        </p:spPr>
        <p:txBody>
          <a:bodyPr wrap="square" rtlCol="0">
            <a:spAutoFit/>
          </a:bodyPr>
          <a:lstStyle/>
          <a:p>
            <a:r>
              <a:rPr lang="en-US" sz="3200" dirty="0" err="1"/>
              <a:t>Chú</a:t>
            </a:r>
            <a:r>
              <a:rPr lang="en-US" sz="3200" dirty="0"/>
              <a:t> ý</a:t>
            </a:r>
          </a:p>
        </p:txBody>
      </p:sp>
    </p:spTree>
    <p:extLst>
      <p:ext uri="{BB962C8B-B14F-4D97-AF65-F5344CB8AC3E}">
        <p14:creationId xmlns:p14="http://schemas.microsoft.com/office/powerpoint/2010/main" val="23114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8"/>
                                        </p:tgtEl>
                                        <p:attrNameLst>
                                          <p:attrName>ppt_x</p:attrName>
                                        </p:attrNameLst>
                                      </p:cBhvr>
                                      <p:tavLst>
                                        <p:tav tm="0">
                                          <p:val>
                                            <p:strVal val="ppt_x"/>
                                          </p:val>
                                        </p:tav>
                                        <p:tav tm="100000">
                                          <p:val>
                                            <p:strVal val="ppt_x"/>
                                          </p:val>
                                        </p:tav>
                                      </p:tavLst>
                                    </p:anim>
                                    <p:anim calcmode="lin" valueType="num">
                                      <p:cBhvr additive="base">
                                        <p:cTn id="18" dur="500"/>
                                        <p:tgtEl>
                                          <p:spTgt spid="18"/>
                                        </p:tgtEl>
                                        <p:attrNameLst>
                                          <p:attrName>ppt_y</p:attrName>
                                        </p:attrNameLst>
                                      </p:cBhvr>
                                      <p:tavLst>
                                        <p:tav tm="0">
                                          <p:val>
                                            <p:strVal val="ppt_y"/>
                                          </p:val>
                                        </p:tav>
                                        <p:tav tm="100000">
                                          <p:val>
                                            <p:strVal val="1+ppt_h/2"/>
                                          </p:val>
                                        </p:tav>
                                      </p:tavLst>
                                    </p:anim>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8" grpId="1" animBg="1"/>
      <p:bldP spid="20"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59" y="588767"/>
            <a:ext cx="949789" cy="949789"/>
          </a:xfrm>
          <a:prstGeom prst="rect">
            <a:avLst/>
          </a:prstGeom>
        </p:spPr>
      </p:pic>
      <p:sp>
        <p:nvSpPr>
          <p:cNvPr id="5" name="TextBox 4"/>
          <p:cNvSpPr txBox="1"/>
          <p:nvPr/>
        </p:nvSpPr>
        <p:spPr>
          <a:xfrm>
            <a:off x="1863049" y="1005076"/>
            <a:ext cx="2137025" cy="502766"/>
          </a:xfrm>
          <a:prstGeom prst="rect">
            <a:avLst/>
          </a:prstGeom>
          <a:noFill/>
        </p:spPr>
        <p:txBody>
          <a:bodyPr wrap="square" rtlCol="0">
            <a:spAutoFit/>
          </a:bodyPr>
          <a:lstStyle/>
          <a:p>
            <a:r>
              <a:rPr lang="en-US" sz="2667" b="1" dirty="0" err="1"/>
              <a:t>Câu</a:t>
            </a:r>
            <a:r>
              <a:rPr lang="en-US" sz="2667" b="1" dirty="0"/>
              <a:t> </a:t>
            </a:r>
            <a:r>
              <a:rPr lang="en-US" sz="2667" b="1" dirty="0" err="1"/>
              <a:t>hỏi</a:t>
            </a:r>
            <a:r>
              <a:rPr lang="en-US" sz="2667" b="1" dirty="0"/>
              <a:t> 1:</a:t>
            </a:r>
          </a:p>
        </p:txBody>
      </p:sp>
      <p:sp>
        <p:nvSpPr>
          <p:cNvPr id="6" name="TextBox 5"/>
          <p:cNvSpPr txBox="1"/>
          <p:nvPr/>
        </p:nvSpPr>
        <p:spPr>
          <a:xfrm>
            <a:off x="913259" y="1780854"/>
            <a:ext cx="4799173" cy="3107133"/>
          </a:xfrm>
          <a:prstGeom prst="rect">
            <a:avLst/>
          </a:prstGeom>
          <a:noFill/>
        </p:spPr>
        <p:txBody>
          <a:bodyPr wrap="square" rtlCol="0">
            <a:spAutoFit/>
          </a:bodyPr>
          <a:lstStyle/>
          <a:p>
            <a:pPr algn="just">
              <a:lnSpc>
                <a:spcPct val="150000"/>
              </a:lnSpc>
            </a:pPr>
            <a:r>
              <a:rPr lang="en-US" sz="2667" dirty="0" err="1"/>
              <a:t>Dùng</a:t>
            </a:r>
            <a:r>
              <a:rPr lang="en-US" sz="2667" dirty="0"/>
              <a:t> </a:t>
            </a:r>
            <a:r>
              <a:rPr lang="en-US" sz="2667" dirty="0" err="1"/>
              <a:t>thước</a:t>
            </a:r>
            <a:r>
              <a:rPr lang="en-US" sz="2667" dirty="0"/>
              <a:t> </a:t>
            </a:r>
            <a:r>
              <a:rPr lang="en-US" sz="2667" dirty="0" err="1"/>
              <a:t>thẳng</a:t>
            </a:r>
            <a:r>
              <a:rPr lang="en-US" sz="2667" dirty="0"/>
              <a:t> </a:t>
            </a:r>
            <a:r>
              <a:rPr lang="en-US" sz="2667" dirty="0" err="1"/>
              <a:t>có</a:t>
            </a:r>
            <a:r>
              <a:rPr lang="en-US" sz="2667" dirty="0"/>
              <a:t> </a:t>
            </a:r>
            <a:r>
              <a:rPr lang="en-US" sz="2667" dirty="0" err="1"/>
              <a:t>vạch</a:t>
            </a:r>
            <a:r>
              <a:rPr lang="en-US" sz="2667" dirty="0"/>
              <a:t> chia, </a:t>
            </a:r>
            <a:r>
              <a:rPr lang="en-US" sz="2667" dirty="0" err="1"/>
              <a:t>em</a:t>
            </a:r>
            <a:r>
              <a:rPr lang="en-US" sz="2667" dirty="0"/>
              <a:t> </a:t>
            </a:r>
            <a:r>
              <a:rPr lang="en-US" sz="2667" dirty="0" err="1"/>
              <a:t>hãy</a:t>
            </a:r>
            <a:r>
              <a:rPr lang="en-US" sz="2667" dirty="0"/>
              <a:t> </a:t>
            </a:r>
            <a:r>
              <a:rPr lang="en-US" sz="2667" dirty="0" err="1"/>
              <a:t>kiểm</a:t>
            </a:r>
            <a:r>
              <a:rPr lang="en-US" sz="2667" dirty="0"/>
              <a:t> </a:t>
            </a:r>
            <a:r>
              <a:rPr lang="en-US" sz="2667" dirty="0" err="1"/>
              <a:t>tra</a:t>
            </a:r>
            <a:r>
              <a:rPr lang="en-US" sz="2667" dirty="0"/>
              <a:t> </a:t>
            </a:r>
            <a:r>
              <a:rPr lang="en-US" sz="2667" dirty="0" err="1"/>
              <a:t>xem</a:t>
            </a:r>
            <a:r>
              <a:rPr lang="en-US" sz="2667" dirty="0"/>
              <a:t> </a:t>
            </a:r>
            <a:r>
              <a:rPr lang="en-US" sz="2667" dirty="0" err="1"/>
              <a:t>các</a:t>
            </a:r>
            <a:r>
              <a:rPr lang="en-US" sz="2667" dirty="0"/>
              <a:t> </a:t>
            </a:r>
            <a:r>
              <a:rPr lang="en-US" sz="2667" dirty="0" err="1"/>
              <a:t>điểm</a:t>
            </a:r>
            <a:r>
              <a:rPr lang="en-US" sz="2667" dirty="0"/>
              <a:t> </a:t>
            </a:r>
          </a:p>
          <a:p>
            <a:pPr algn="just">
              <a:lnSpc>
                <a:spcPct val="150000"/>
              </a:lnSpc>
            </a:pPr>
            <a:r>
              <a:rPr lang="en-US" sz="2667" dirty="0"/>
              <a:t>I, J, K </a:t>
            </a:r>
            <a:r>
              <a:rPr lang="en-US" sz="2667" dirty="0" err="1"/>
              <a:t>trong</a:t>
            </a:r>
            <a:r>
              <a:rPr lang="en-US" sz="2667" dirty="0"/>
              <a:t> </a:t>
            </a:r>
            <a:r>
              <a:rPr lang="en-US" sz="2667" dirty="0" err="1"/>
              <a:t>Hình</a:t>
            </a:r>
            <a:r>
              <a:rPr lang="en-US" sz="2667" dirty="0"/>
              <a:t> 8.39 </a:t>
            </a:r>
            <a:r>
              <a:rPr lang="en-US" sz="2667" dirty="0" err="1"/>
              <a:t>có</a:t>
            </a:r>
            <a:r>
              <a:rPr lang="en-US" sz="2667" dirty="0"/>
              <a:t> </a:t>
            </a:r>
            <a:r>
              <a:rPr lang="en-US" sz="2667" dirty="0" err="1"/>
              <a:t>lần</a:t>
            </a:r>
            <a:r>
              <a:rPr lang="en-US" sz="2667" dirty="0"/>
              <a:t> </a:t>
            </a:r>
            <a:r>
              <a:rPr lang="en-US" sz="2667" dirty="0" err="1"/>
              <a:t>lượt</a:t>
            </a:r>
            <a:r>
              <a:rPr lang="en-US" sz="2667" dirty="0"/>
              <a:t> </a:t>
            </a:r>
            <a:r>
              <a:rPr lang="en-US" sz="2667" dirty="0" err="1"/>
              <a:t>là</a:t>
            </a:r>
            <a:r>
              <a:rPr lang="en-US" sz="2667" dirty="0"/>
              <a:t> </a:t>
            </a:r>
            <a:r>
              <a:rPr lang="en-US" sz="2667" dirty="0" err="1"/>
              <a:t>trung</a:t>
            </a:r>
            <a:r>
              <a:rPr lang="en-US" sz="2667" dirty="0"/>
              <a:t> </a:t>
            </a:r>
            <a:r>
              <a:rPr lang="en-US" sz="2667" dirty="0" err="1"/>
              <a:t>điểm</a:t>
            </a:r>
            <a:r>
              <a:rPr lang="en-US" sz="2667" dirty="0"/>
              <a:t> </a:t>
            </a:r>
            <a:r>
              <a:rPr lang="en-US" sz="2667" dirty="0" err="1"/>
              <a:t>của</a:t>
            </a:r>
            <a:r>
              <a:rPr lang="en-US" sz="2667" dirty="0"/>
              <a:t> </a:t>
            </a:r>
            <a:r>
              <a:rPr lang="en-US" sz="2667" dirty="0" err="1"/>
              <a:t>các</a:t>
            </a:r>
            <a:r>
              <a:rPr lang="en-US" sz="2667" dirty="0"/>
              <a:t> </a:t>
            </a:r>
            <a:r>
              <a:rPr lang="en-US" sz="2667" dirty="0" err="1"/>
              <a:t>đoạn</a:t>
            </a:r>
            <a:r>
              <a:rPr lang="en-US" sz="2667" dirty="0"/>
              <a:t> </a:t>
            </a:r>
            <a:r>
              <a:rPr lang="en-US" sz="2667" dirty="0" err="1"/>
              <a:t>thẳng</a:t>
            </a:r>
            <a:r>
              <a:rPr lang="en-US" sz="2667" dirty="0"/>
              <a:t> AB, CD, EF hay </a:t>
            </a:r>
            <a:r>
              <a:rPr lang="en-US" sz="2667" dirty="0" err="1"/>
              <a:t>không</a:t>
            </a:r>
            <a:r>
              <a:rPr lang="en-US" sz="2667"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743" y="764191"/>
            <a:ext cx="3631591" cy="2581279"/>
          </a:xfrm>
          <a:prstGeom prst="rect">
            <a:avLst/>
          </a:prstGeom>
        </p:spPr>
      </p:pic>
      <p:sp>
        <p:nvSpPr>
          <p:cNvPr id="8" name="Rounded Rectangular Callout 7"/>
          <p:cNvSpPr/>
          <p:nvPr/>
        </p:nvSpPr>
        <p:spPr>
          <a:xfrm>
            <a:off x="6609012" y="3534310"/>
            <a:ext cx="4761057" cy="2328809"/>
          </a:xfrm>
          <a:prstGeom prst="wedgeRoundRectCallout">
            <a:avLst>
              <a:gd name="adj1" fmla="val -56978"/>
              <a:gd name="adj2" fmla="val 22500"/>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a:solidFill>
                  <a:schemeClr val="tx1"/>
                </a:solidFill>
              </a:rPr>
              <a:t>I </a:t>
            </a:r>
            <a:r>
              <a:rPr lang="en-US" sz="2800" dirty="0" err="1">
                <a:solidFill>
                  <a:schemeClr val="tx1"/>
                </a:solidFill>
              </a:rPr>
              <a:t>là</a:t>
            </a:r>
            <a:r>
              <a:rPr lang="en-US" sz="2800" dirty="0">
                <a:solidFill>
                  <a:schemeClr val="tx1"/>
                </a:solidFill>
              </a:rPr>
              <a:t> </a:t>
            </a:r>
            <a:r>
              <a:rPr lang="en-US" sz="2800" dirty="0" err="1">
                <a:solidFill>
                  <a:schemeClr val="tx1"/>
                </a:solidFill>
              </a:rPr>
              <a:t>trung</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của</a:t>
            </a:r>
            <a:r>
              <a:rPr lang="en-US" sz="2800" dirty="0">
                <a:solidFill>
                  <a:schemeClr val="tx1"/>
                </a:solidFill>
              </a:rPr>
              <a:t> AB.</a:t>
            </a:r>
          </a:p>
          <a:p>
            <a:pPr algn="just">
              <a:lnSpc>
                <a:spcPct val="150000"/>
              </a:lnSpc>
            </a:pPr>
            <a:r>
              <a:rPr lang="vi-VN" sz="2400" dirty="0">
                <a:solidFill>
                  <a:schemeClr val="tx1"/>
                </a:solidFill>
              </a:rPr>
              <a:t>J không là trung điểm của CD.</a:t>
            </a:r>
            <a:endParaRPr lang="en-US" sz="2400" dirty="0">
              <a:solidFill>
                <a:schemeClr val="tx1"/>
              </a:solidFill>
            </a:endParaRPr>
          </a:p>
          <a:p>
            <a:pPr algn="just">
              <a:lnSpc>
                <a:spcPct val="150000"/>
              </a:lnSpc>
            </a:pPr>
            <a:r>
              <a:rPr lang="vi-VN" sz="2400" dirty="0">
                <a:solidFill>
                  <a:schemeClr val="tx1"/>
                </a:solidFill>
              </a:rPr>
              <a:t>K không là trung điểm của EF.</a:t>
            </a:r>
            <a:endParaRPr lang="en-US"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strVal val="#ppt_h"/>
                                          </p:val>
                                        </p:tav>
                                        <p:tav tm="100000">
                                          <p:val>
                                            <p:strVal val="#ppt_h"/>
                                          </p:val>
                                        </p:tav>
                                      </p:tavLst>
                                    </p:anim>
                                  </p:childTnLst>
                                </p:cTn>
                              </p:par>
                              <p:par>
                                <p:cTn id="23" presetID="16" presetClass="entr" presetSubtype="37"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an thang bà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160" y="959635"/>
            <a:ext cx="3821113"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6" y="735844"/>
            <a:ext cx="50006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Oval 15"/>
          <p:cNvSpPr>
            <a:spLocks noChangeArrowheads="1"/>
          </p:cNvSpPr>
          <p:nvPr/>
        </p:nvSpPr>
        <p:spPr bwMode="auto">
          <a:xfrm>
            <a:off x="2401426" y="1579911"/>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27" name="Oval 16"/>
          <p:cNvSpPr>
            <a:spLocks noChangeArrowheads="1"/>
          </p:cNvSpPr>
          <p:nvPr/>
        </p:nvSpPr>
        <p:spPr bwMode="auto">
          <a:xfrm>
            <a:off x="3677257" y="1328188"/>
            <a:ext cx="300831" cy="21784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28" name="Oval 17"/>
          <p:cNvSpPr>
            <a:spLocks noChangeArrowheads="1"/>
          </p:cNvSpPr>
          <p:nvPr/>
        </p:nvSpPr>
        <p:spPr bwMode="auto">
          <a:xfrm>
            <a:off x="4961694" y="1156229"/>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29" name="Oval 18"/>
          <p:cNvSpPr>
            <a:spLocks noChangeArrowheads="1"/>
          </p:cNvSpPr>
          <p:nvPr/>
        </p:nvSpPr>
        <p:spPr bwMode="auto">
          <a:xfrm>
            <a:off x="10422573" y="2995605"/>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30" name="Oval 19"/>
          <p:cNvSpPr>
            <a:spLocks noChangeArrowheads="1"/>
          </p:cNvSpPr>
          <p:nvPr/>
        </p:nvSpPr>
        <p:spPr bwMode="auto">
          <a:xfrm>
            <a:off x="5875338" y="2276466"/>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31" name="Oval 21"/>
          <p:cNvSpPr>
            <a:spLocks noChangeArrowheads="1"/>
          </p:cNvSpPr>
          <p:nvPr/>
        </p:nvSpPr>
        <p:spPr bwMode="auto">
          <a:xfrm>
            <a:off x="8325910" y="2590800"/>
            <a:ext cx="231748" cy="24298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132" name="Text Box 17"/>
          <p:cNvSpPr txBox="1">
            <a:spLocks noChangeArrowheads="1"/>
          </p:cNvSpPr>
          <p:nvPr/>
        </p:nvSpPr>
        <p:spPr bwMode="auto">
          <a:xfrm>
            <a:off x="1055716" y="191199"/>
            <a:ext cx="10091651" cy="461665"/>
          </a:xfrm>
          <a:prstGeom prst="rect">
            <a:avLst/>
          </a:prstGeom>
          <a:noFill/>
          <a:ln w="9525">
            <a:noFill/>
            <a:miter lim="800000"/>
            <a:headEnd/>
            <a:tailEnd/>
          </a:ln>
        </p:spPr>
        <p:txBody>
          <a:bodyPr wrap="square">
            <a:spAutoFit/>
          </a:bodyPr>
          <a:lstStyle/>
          <a:p>
            <a:pPr>
              <a:spcBef>
                <a:spcPct val="50000"/>
              </a:spcBef>
              <a:defRPr/>
            </a:pP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nằm</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giữa</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tô</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màu</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vàng</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dưới</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đây</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gì</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đặc</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sz="240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pic>
        <p:nvPicPr>
          <p:cNvPr id="5137" name="Picture 17" descr="vach n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25854"/>
            <a:ext cx="44275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Oval 19"/>
          <p:cNvSpPr>
            <a:spLocks noChangeArrowheads="1"/>
          </p:cNvSpPr>
          <p:nvPr/>
        </p:nvSpPr>
        <p:spPr bwMode="auto">
          <a:xfrm>
            <a:off x="1763252" y="4479455"/>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2" name="Oval 19"/>
          <p:cNvSpPr>
            <a:spLocks noChangeArrowheads="1"/>
          </p:cNvSpPr>
          <p:nvPr/>
        </p:nvSpPr>
        <p:spPr bwMode="auto">
          <a:xfrm>
            <a:off x="2982162" y="4616475"/>
            <a:ext cx="165390" cy="179849"/>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3" name="Oval 19"/>
          <p:cNvSpPr>
            <a:spLocks noChangeArrowheads="1"/>
          </p:cNvSpPr>
          <p:nvPr/>
        </p:nvSpPr>
        <p:spPr bwMode="auto">
          <a:xfrm>
            <a:off x="4583113" y="4811704"/>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pic>
        <p:nvPicPr>
          <p:cNvPr id="5143" name="Picture 23"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3681405"/>
            <a:ext cx="5003800" cy="28225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19"/>
          <p:cNvSpPr>
            <a:spLocks noChangeArrowheads="1"/>
          </p:cNvSpPr>
          <p:nvPr/>
        </p:nvSpPr>
        <p:spPr bwMode="auto">
          <a:xfrm>
            <a:off x="7798639" y="5084379"/>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5" name="Oval 19"/>
          <p:cNvSpPr>
            <a:spLocks noChangeArrowheads="1"/>
          </p:cNvSpPr>
          <p:nvPr/>
        </p:nvSpPr>
        <p:spPr bwMode="auto">
          <a:xfrm>
            <a:off x="9112048" y="5016492"/>
            <a:ext cx="152400" cy="152400"/>
          </a:xfrm>
          <a:prstGeom prst="ellipse">
            <a:avLst/>
          </a:prstGeom>
          <a:solidFill>
            <a:srgbClr val="FFFF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6" name="Oval 19"/>
          <p:cNvSpPr>
            <a:spLocks noChangeArrowheads="1"/>
          </p:cNvSpPr>
          <p:nvPr/>
        </p:nvSpPr>
        <p:spPr bwMode="auto">
          <a:xfrm>
            <a:off x="8472380" y="5031663"/>
            <a:ext cx="182272" cy="1889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pic>
        <p:nvPicPr>
          <p:cNvPr id="8" name="Picture 7"/>
          <p:cNvPicPr>
            <a:picLocks noChangeAspect="1"/>
          </p:cNvPicPr>
          <p:nvPr/>
        </p:nvPicPr>
        <p:blipFill>
          <a:blip r:embed="rId6"/>
          <a:stretch>
            <a:fillRect/>
          </a:stretch>
        </p:blipFill>
        <p:spPr>
          <a:xfrm>
            <a:off x="313291" y="124861"/>
            <a:ext cx="742425" cy="683667"/>
          </a:xfrm>
          <a:prstGeom prst="rect">
            <a:avLst/>
          </a:prstGeom>
        </p:spPr>
      </p:pic>
    </p:spTree>
    <p:extLst>
      <p:ext uri="{BB962C8B-B14F-4D97-AF65-F5344CB8AC3E}">
        <p14:creationId xmlns:p14="http://schemas.microsoft.com/office/powerpoint/2010/main" val="77508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additive="base">
                                        <p:cTn id="12" dur="500" fill="hold"/>
                                        <p:tgtEl>
                                          <p:spTgt spid="5132"/>
                                        </p:tgtEl>
                                        <p:attrNameLst>
                                          <p:attrName>ppt_x</p:attrName>
                                        </p:attrNameLst>
                                      </p:cBhvr>
                                      <p:tavLst>
                                        <p:tav tm="0">
                                          <p:val>
                                            <p:strVal val="#ppt_x"/>
                                          </p:val>
                                        </p:tav>
                                        <p:tav tm="100000">
                                          <p:val>
                                            <p:strVal val="#ppt_x"/>
                                          </p:val>
                                        </p:tav>
                                      </p:tavLst>
                                    </p:anim>
                                    <p:anim calcmode="lin" valueType="num">
                                      <p:cBhvr additive="base">
                                        <p:cTn id="13"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ox(in)">
                                      <p:cBhvr>
                                        <p:cTn id="18" dur="500"/>
                                        <p:tgtEl>
                                          <p:spTgt spid="5122"/>
                                        </p:tgtEl>
                                      </p:cBhvr>
                                    </p:animEffect>
                                  </p:childTnLst>
                                </p:cTn>
                              </p:par>
                            </p:childTnLst>
                          </p:cTn>
                        </p:par>
                        <p:par>
                          <p:cTn id="19" fill="hold" nodeType="withGroup">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ox(in)">
                                      <p:cBhvr>
                                        <p:cTn id="22" dur="500"/>
                                        <p:tgtEl>
                                          <p:spTgt spid="512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box(in)">
                                      <p:cBhvr>
                                        <p:cTn id="25" dur="500"/>
                                        <p:tgtEl>
                                          <p:spTgt spid="512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ox(in)">
                                      <p:cBhvr>
                                        <p:cTn id="28" dur="500"/>
                                        <p:tgtEl>
                                          <p:spTgt spid="5128"/>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checkerboard(across)">
                                      <p:cBhvr>
                                        <p:cTn id="33" dur="500"/>
                                        <p:tgtEl>
                                          <p:spTgt spid="5123"/>
                                        </p:tgtEl>
                                      </p:cBhvr>
                                    </p:animEffect>
                                  </p:childTnLst>
                                </p:cTn>
                              </p:par>
                            </p:childTnLst>
                          </p:cTn>
                        </p:par>
                        <p:par>
                          <p:cTn id="34" fill="hold" nodeType="withGroup">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5130"/>
                                        </p:tgtEl>
                                        <p:attrNameLst>
                                          <p:attrName>style.visibility</p:attrName>
                                        </p:attrNameLst>
                                      </p:cBhvr>
                                      <p:to>
                                        <p:strVal val="visible"/>
                                      </p:to>
                                    </p:set>
                                    <p:anim calcmode="lin" valueType="num">
                                      <p:cBhvr additive="base">
                                        <p:cTn id="37" dur="500" fill="hold"/>
                                        <p:tgtEl>
                                          <p:spTgt spid="5130"/>
                                        </p:tgtEl>
                                        <p:attrNameLst>
                                          <p:attrName>ppt_x</p:attrName>
                                        </p:attrNameLst>
                                      </p:cBhvr>
                                      <p:tavLst>
                                        <p:tav tm="0">
                                          <p:val>
                                            <p:strVal val="#ppt_x"/>
                                          </p:val>
                                        </p:tav>
                                        <p:tav tm="100000">
                                          <p:val>
                                            <p:strVal val="#ppt_x"/>
                                          </p:val>
                                        </p:tav>
                                      </p:tavLst>
                                    </p:anim>
                                    <p:anim calcmode="lin" valueType="num">
                                      <p:cBhvr additive="base">
                                        <p:cTn id="38" dur="500" fill="hold"/>
                                        <p:tgtEl>
                                          <p:spTgt spid="51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31"/>
                                        </p:tgtEl>
                                        <p:attrNameLst>
                                          <p:attrName>style.visibility</p:attrName>
                                        </p:attrNameLst>
                                      </p:cBhvr>
                                      <p:to>
                                        <p:strVal val="visible"/>
                                      </p:to>
                                    </p:set>
                                    <p:anim calcmode="lin" valueType="num">
                                      <p:cBhvr additive="base">
                                        <p:cTn id="41" dur="500" fill="hold"/>
                                        <p:tgtEl>
                                          <p:spTgt spid="5131"/>
                                        </p:tgtEl>
                                        <p:attrNameLst>
                                          <p:attrName>ppt_x</p:attrName>
                                        </p:attrNameLst>
                                      </p:cBhvr>
                                      <p:tavLst>
                                        <p:tav tm="0">
                                          <p:val>
                                            <p:strVal val="#ppt_x"/>
                                          </p:val>
                                        </p:tav>
                                        <p:tav tm="100000">
                                          <p:val>
                                            <p:strVal val="#ppt_x"/>
                                          </p:val>
                                        </p:tav>
                                      </p:tavLst>
                                    </p:anim>
                                    <p:anim calcmode="lin" valueType="num">
                                      <p:cBhvr additive="base">
                                        <p:cTn id="42" dur="500" fill="hold"/>
                                        <p:tgtEl>
                                          <p:spTgt spid="51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29"/>
                                        </p:tgtEl>
                                        <p:attrNameLst>
                                          <p:attrName>style.visibility</p:attrName>
                                        </p:attrNameLst>
                                      </p:cBhvr>
                                      <p:to>
                                        <p:strVal val="visible"/>
                                      </p:to>
                                    </p:set>
                                    <p:anim calcmode="lin" valueType="num">
                                      <p:cBhvr additive="base">
                                        <p:cTn id="45" dur="500" fill="hold"/>
                                        <p:tgtEl>
                                          <p:spTgt spid="5129"/>
                                        </p:tgtEl>
                                        <p:attrNameLst>
                                          <p:attrName>ppt_x</p:attrName>
                                        </p:attrNameLst>
                                      </p:cBhvr>
                                      <p:tavLst>
                                        <p:tav tm="0">
                                          <p:val>
                                            <p:strVal val="#ppt_x"/>
                                          </p:val>
                                        </p:tav>
                                        <p:tav tm="100000">
                                          <p:val>
                                            <p:strVal val="#ppt_x"/>
                                          </p:val>
                                        </p:tav>
                                      </p:tavLst>
                                    </p:anim>
                                    <p:anim calcmode="lin" valueType="num">
                                      <p:cBhvr additive="base">
                                        <p:cTn id="46"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6" fill="hold" nodeType="clickEffect">
                                  <p:stCondLst>
                                    <p:cond delay="0"/>
                                  </p:stCondLst>
                                  <p:childTnLst>
                                    <p:set>
                                      <p:cBhvr>
                                        <p:cTn id="50" dur="1" fill="hold">
                                          <p:stCondLst>
                                            <p:cond delay="0"/>
                                          </p:stCondLst>
                                        </p:cTn>
                                        <p:tgtEl>
                                          <p:spTgt spid="5143"/>
                                        </p:tgtEl>
                                        <p:attrNameLst>
                                          <p:attrName>style.visibility</p:attrName>
                                        </p:attrNameLst>
                                      </p:cBhvr>
                                      <p:to>
                                        <p:strVal val="visible"/>
                                      </p:to>
                                    </p:set>
                                    <p:animEffect transition="in" filter="barn(inHorizontal)">
                                      <p:cBhvr>
                                        <p:cTn id="51" dur="500"/>
                                        <p:tgtEl>
                                          <p:spTgt spid="5143"/>
                                        </p:tgtEl>
                                      </p:cBhvr>
                                    </p:animEffect>
                                  </p:childTnLst>
                                </p:cTn>
                              </p:par>
                            </p:childTnLst>
                          </p:cTn>
                        </p:par>
                        <p:par>
                          <p:cTn id="52" fill="hold" nodeType="withGroup">
                            <p:stCondLst>
                              <p:cond delay="500"/>
                            </p:stCondLst>
                            <p:childTnLst>
                              <p:par>
                                <p:cTn id="53" presetID="16" presetClass="entr" presetSubtype="26"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Horizontal)">
                                      <p:cBhvr>
                                        <p:cTn id="55" dur="500"/>
                                        <p:tgtEl>
                                          <p:spTgt spid="4"/>
                                        </p:tgtEl>
                                      </p:cBhvr>
                                    </p:animEffect>
                                  </p:childTnLst>
                                </p:cTn>
                              </p:par>
                              <p:par>
                                <p:cTn id="56" presetID="16" presetClass="entr" presetSubtype="2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inHorizontal)">
                                      <p:cBhvr>
                                        <p:cTn id="58" dur="500"/>
                                        <p:tgtEl>
                                          <p:spTgt spid="6"/>
                                        </p:tgtEl>
                                      </p:cBhvr>
                                    </p:animEffect>
                                  </p:childTnLst>
                                </p:cTn>
                              </p:par>
                              <p:par>
                                <p:cTn id="59" presetID="16" presetClass="entr" presetSubtype="26"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Horizontal)">
                                      <p:cBhvr>
                                        <p:cTn id="61" dur="500"/>
                                        <p:tgtEl>
                                          <p:spTgt spid="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5137"/>
                                        </p:tgtEl>
                                        <p:attrNameLst>
                                          <p:attrName>style.visibility</p:attrName>
                                        </p:attrNameLst>
                                      </p:cBhvr>
                                      <p:to>
                                        <p:strVal val="visible"/>
                                      </p:to>
                                    </p:set>
                                    <p:animEffect transition="in" filter="box(in)">
                                      <p:cBhvr>
                                        <p:cTn id="66" dur="500"/>
                                        <p:tgtEl>
                                          <p:spTgt spid="5137"/>
                                        </p:tgtEl>
                                      </p:cBhvr>
                                    </p:animEffect>
                                  </p:childTnLst>
                                </p:cTn>
                              </p:par>
                            </p:childTnLst>
                          </p:cTn>
                        </p:par>
                        <p:par>
                          <p:cTn id="67" fill="hold" nodeType="withGroup">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29715"/>
                                        </p:tgtEl>
                                        <p:attrNameLst>
                                          <p:attrName>style.visibility</p:attrName>
                                        </p:attrNameLst>
                                      </p:cBhvr>
                                      <p:to>
                                        <p:strVal val="visible"/>
                                      </p:to>
                                    </p:set>
                                    <p:anim calcmode="lin" valueType="num">
                                      <p:cBhvr additive="base">
                                        <p:cTn id="70" dur="500" fill="hold"/>
                                        <p:tgtEl>
                                          <p:spTgt spid="29715"/>
                                        </p:tgtEl>
                                        <p:attrNameLst>
                                          <p:attrName>ppt_x</p:attrName>
                                        </p:attrNameLst>
                                      </p:cBhvr>
                                      <p:tavLst>
                                        <p:tav tm="0">
                                          <p:val>
                                            <p:strVal val="#ppt_x"/>
                                          </p:val>
                                        </p:tav>
                                        <p:tav tm="100000">
                                          <p:val>
                                            <p:strVal val="#ppt_x"/>
                                          </p:val>
                                        </p:tav>
                                      </p:tavLst>
                                    </p:anim>
                                    <p:anim calcmode="lin" valueType="num">
                                      <p:cBhvr additive="base">
                                        <p:cTn id="71" dur="500" fill="hold"/>
                                        <p:tgtEl>
                                          <p:spTgt spid="2971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ppt_x"/>
                                          </p:val>
                                        </p:tav>
                                        <p:tav tm="100000">
                                          <p:val>
                                            <p:strVal val="#ppt_x"/>
                                          </p:val>
                                        </p:tav>
                                      </p:tavLst>
                                    </p:anim>
                                    <p:anim calcmode="lin" valueType="num">
                                      <p:cBhvr additive="base">
                                        <p:cTn id="7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0" grpId="0" animBg="1"/>
      <p:bldP spid="5131" grpId="0" animBg="1"/>
      <p:bldP spid="5132" grpId="0"/>
      <p:bldP spid="29715" grpId="0" animBg="1"/>
      <p:bldP spid="2" grpId="0" animBg="1"/>
      <p:bldP spid="3" grpId="0" animBg="1"/>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42814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6271</TotalTime>
  <Words>1002</Words>
  <Application>Microsoft Macintosh PowerPoint</Application>
  <PresentationFormat>Widescreen</PresentationFormat>
  <Paragraphs>95</Paragraphs>
  <Slides>19</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.VnTime</vt:lpstr>
      <vt:lpstr>Arial</vt:lpstr>
      <vt:lpstr>Calibri</vt:lpstr>
      <vt:lpstr>Calibri Light</vt:lpstr>
      <vt:lpstr>Cambria Math</vt:lpstr>
      <vt:lpstr>Delius</vt:lpstr>
      <vt:lpstr>Times New Roman</vt:lpstr>
      <vt:lpstr>Office Theme</vt:lpstr>
      <vt:lpstr>Equation</vt:lpstr>
      <vt:lpstr>PowerPoint Presentation</vt:lpstr>
      <vt:lpstr>PowerPoint Presentation</vt:lpstr>
      <vt:lpstr>BÀI 35: </vt:lpstr>
      <vt:lpstr>PowerPoint Presentation</vt:lpstr>
      <vt:lpstr>HĐ2</vt:lpstr>
      <vt:lpstr>01</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Phạm Quang Thiện - 67IT3</cp:lastModifiedBy>
  <cp:revision>84</cp:revision>
  <dcterms:created xsi:type="dcterms:W3CDTF">2020-11-30T12:31:20Z</dcterms:created>
  <dcterms:modified xsi:type="dcterms:W3CDTF">2025-02-27T08:39:24Z</dcterms:modified>
</cp:coreProperties>
</file>