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261" r:id="rId33"/>
    <p:sldId id="316" r:id="rId34"/>
    <p:sldId id="262" r:id="rId35"/>
    <p:sldId id="317" r:id="rId36"/>
    <p:sldId id="319" r:id="rId37"/>
    <p:sldId id="320" r:id="rId38"/>
    <p:sldId id="328" r:id="rId39"/>
    <p:sldId id="330" r:id="rId40"/>
    <p:sldId id="329" r:id="rId41"/>
    <p:sldId id="343" r:id="rId42"/>
    <p:sldId id="347" r:id="rId43"/>
    <p:sldId id="348" r:id="rId44"/>
    <p:sldId id="349" r:id="rId45"/>
    <p:sldId id="350" r:id="rId46"/>
    <p:sldId id="351" r:id="rId47"/>
    <p:sldId id="352" r:id="rId48"/>
    <p:sldId id="353" r:id="rId49"/>
  </p:sldIdLst>
  <p:sldSz cx="18288000" cy="10287000"/>
  <p:notesSz cx="6858000" cy="9144000"/>
  <p:embeddedFontLst>
    <p:embeddedFont>
      <p:font typeface="#9Slide05 IcielSanelma" panose="020B0604020202020204"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2" autoAdjust="0"/>
  </p:normalViewPr>
  <p:slideViewPr>
    <p:cSldViewPr>
      <p:cViewPr varScale="1">
        <p:scale>
          <a:sx n="47" d="100"/>
          <a:sy n="47" d="100"/>
        </p:scale>
        <p:origin x="5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Hoàn</a:t>
            </a:r>
            <a:r>
              <a:rPr lang="en-US" baseline="0" dirty="0" err="1"/>
              <a:t>g</a:t>
            </a:r>
            <a:r>
              <a:rPr lang="en-US" baseline="0" dirty="0"/>
              <a:t> </a:t>
            </a:r>
            <a:r>
              <a:rPr lang="en-US" baseline="0" dirty="0" err="1"/>
              <a:t>Lê</a:t>
            </a:r>
            <a:r>
              <a:rPr lang="en-US" baseline="0" dirty="0"/>
              <a:t> </a:t>
            </a:r>
            <a:r>
              <a:rPr lang="en-US" baseline="0" dirty="0" err="1"/>
              <a:t>nhất</a:t>
            </a:r>
            <a:r>
              <a:rPr lang="en-US" baseline="0" dirty="0"/>
              <a:t> </a:t>
            </a:r>
            <a:r>
              <a:rPr lang="en-US" baseline="0" dirty="0" err="1"/>
              <a:t>thống</a:t>
            </a:r>
            <a:r>
              <a:rPr lang="en-US" baseline="0" dirty="0"/>
              <a:t> </a:t>
            </a:r>
            <a:r>
              <a:rPr lang="en-US" baseline="0" dirty="0" err="1"/>
              <a:t>chí</a:t>
            </a:r>
            <a:r>
              <a:rPr lang="en-US" baseline="0" dirty="0"/>
              <a:t>” </a:t>
            </a:r>
            <a:r>
              <a:rPr lang="en-US" baseline="0" dirty="0" err="1"/>
              <a:t>được</a:t>
            </a:r>
            <a:r>
              <a:rPr lang="en-US" baseline="0" dirty="0"/>
              <a:t> </a:t>
            </a:r>
            <a:r>
              <a:rPr lang="en-US" baseline="0" dirty="0" err="1"/>
              <a:t>viết</a:t>
            </a:r>
            <a:r>
              <a:rPr lang="en-US" baseline="0" dirty="0"/>
              <a:t> </a:t>
            </a:r>
            <a:r>
              <a:rPr lang="en-US" baseline="0" dirty="0" err="1"/>
              <a:t>trong</a:t>
            </a:r>
            <a:r>
              <a:rPr lang="en-US" baseline="0" dirty="0"/>
              <a:t> </a:t>
            </a:r>
            <a:r>
              <a:rPr lang="en-US" baseline="0" dirty="0" err="1"/>
              <a:t>hàon</a:t>
            </a:r>
            <a:r>
              <a:rPr lang="en-US" baseline="0" dirty="0"/>
              <a:t> </a:t>
            </a:r>
            <a:r>
              <a:rPr lang="en-US" baseline="0" dirty="0" err="1"/>
              <a:t>cảnh</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làm</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tóm</a:t>
            </a:r>
            <a:r>
              <a:rPr lang="en-US" baseline="0" dirty="0"/>
              <a:t> </a:t>
            </a:r>
            <a:r>
              <a:rPr lang="en-US" baseline="0" dirty="0" err="1"/>
              <a:t>tắt</a:t>
            </a:r>
            <a:r>
              <a:rPr lang="en-US" baseline="0" dirty="0"/>
              <a:t> </a:t>
            </a:r>
            <a:r>
              <a:rPr lang="en-US" baseline="0" dirty="0" err="1"/>
              <a:t>ngắn</a:t>
            </a:r>
            <a:r>
              <a:rPr lang="en-US" baseline="0" dirty="0"/>
              <a:t> </a:t>
            </a:r>
            <a:r>
              <a:rPr lang="en-US" baseline="0" dirty="0" err="1"/>
              <a:t>gọn</a:t>
            </a:r>
            <a:r>
              <a:rPr lang="en-US" baseline="0" dirty="0"/>
              <a:t> </a:t>
            </a:r>
            <a:r>
              <a:rPr lang="en-US" baseline="0" dirty="0" err="1"/>
              <a:t>nội</a:t>
            </a:r>
            <a:r>
              <a:rPr lang="en-US" baseline="0" dirty="0"/>
              <a:t> dung </a:t>
            </a:r>
            <a:r>
              <a:rPr lang="en-US" baseline="0" dirty="0" err="1"/>
              <a:t>hồi</a:t>
            </a:r>
            <a:r>
              <a:rPr lang="en-US" baseline="0" dirty="0"/>
              <a:t> </a:t>
            </a:r>
            <a:r>
              <a:rPr lang="en-US" baseline="0" dirty="0" err="1"/>
              <a:t>thứ</a:t>
            </a:r>
            <a:r>
              <a:rPr lang="en-US" baseline="0" dirty="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baseline="0" dirty="0"/>
              <a:t> 2 </a:t>
            </a:r>
            <a:r>
              <a:rPr lang="en-US" baseline="0" dirty="0" err="1"/>
              <a:t>câu</a:t>
            </a:r>
            <a:r>
              <a:rPr lang="en-US" baseline="0" dirty="0"/>
              <a:t> </a:t>
            </a:r>
            <a:r>
              <a:rPr lang="en-US" baseline="0" dirty="0" err="1"/>
              <a:t>mở</a:t>
            </a:r>
            <a:r>
              <a:rPr lang="en-US" baseline="0" dirty="0"/>
              <a:t> </a:t>
            </a:r>
            <a:r>
              <a:rPr lang="en-US" baseline="0" dirty="0" err="1"/>
              <a:t>đầu</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em</a:t>
            </a:r>
            <a:r>
              <a:rPr lang="en-US" baseline="0" dirty="0"/>
              <a:t> </a:t>
            </a:r>
            <a:r>
              <a:rPr lang="en-US" baseline="0" dirty="0" err="1"/>
              <a:t>hiểu</a:t>
            </a:r>
            <a:r>
              <a:rPr lang="en-US" baseline="0" dirty="0"/>
              <a:t> (</a:t>
            </a:r>
            <a:r>
              <a:rPr lang="en-US" baseline="0" dirty="0" err="1"/>
              <a:t>dự</a:t>
            </a:r>
            <a:r>
              <a:rPr lang="en-US" baseline="0" dirty="0"/>
              <a:t> </a:t>
            </a:r>
            <a:r>
              <a:rPr lang="en-US" baseline="0" dirty="0" err="1"/>
              <a:t>đoán</a:t>
            </a:r>
            <a:r>
              <a:rPr lang="en-US" baseline="0" dirty="0"/>
              <a:t>) </a:t>
            </a:r>
            <a:r>
              <a:rPr lang="en-US" baseline="0" dirty="0" err="1"/>
              <a:t>được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Nhóm</a:t>
            </a:r>
            <a:r>
              <a:rPr lang="en-US" baseline="0" dirty="0"/>
              <a:t> 1,2 </a:t>
            </a:r>
            <a:r>
              <a:rPr lang="en-US" baseline="0" dirty="0" err="1"/>
              <a:t>làm</a:t>
            </a:r>
            <a:r>
              <a:rPr lang="en-US" baseline="0" dirty="0"/>
              <a:t> </a:t>
            </a:r>
            <a:r>
              <a:rPr lang="en-US" baseline="0" dirty="0" err="1"/>
              <a:t>câu</a:t>
            </a:r>
            <a:r>
              <a:rPr lang="en-US" baseline="0" dirty="0"/>
              <a:t> 1,2</a:t>
            </a:r>
          </a:p>
          <a:p>
            <a:r>
              <a:rPr lang="en-US" baseline="0" dirty="0" err="1"/>
              <a:t>Nhóm</a:t>
            </a:r>
            <a:r>
              <a:rPr lang="en-US" baseline="0" dirty="0"/>
              <a:t> 3,4 </a:t>
            </a:r>
            <a:r>
              <a:rPr lang="en-US" baseline="0" dirty="0" err="1"/>
              <a:t>làm</a:t>
            </a:r>
            <a:r>
              <a:rPr lang="en-US" baseline="0" dirty="0"/>
              <a:t> </a:t>
            </a:r>
            <a:r>
              <a:rPr lang="en-US" baseline="0" dirty="0" err="1"/>
              <a:t>câu</a:t>
            </a:r>
            <a:r>
              <a:rPr lang="en-US" baseline="0" dirty="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cư</a:t>
            </a:r>
            <a:r>
              <a:rPr lang="en-US" baseline="0" dirty="0"/>
              <a:t> </a:t>
            </a:r>
            <a:r>
              <a:rPr lang="en-US" baseline="0" dirty="0" err="1"/>
              <a:t>xử</a:t>
            </a:r>
            <a:r>
              <a:rPr lang="en-US" baseline="0" dirty="0"/>
              <a:t> </a:t>
            </a:r>
            <a:r>
              <a:rPr lang="en-US" baseline="0" dirty="0" err="1"/>
              <a:t>của</a:t>
            </a:r>
            <a:r>
              <a:rPr lang="en-US" baseline="0" dirty="0"/>
              <a:t> </a:t>
            </a:r>
            <a:r>
              <a:rPr lang="en-US" baseline="0" dirty="0" err="1"/>
              <a:t>vua</a:t>
            </a:r>
            <a:r>
              <a:rPr lang="en-US" baseline="0" dirty="0"/>
              <a:t> </a:t>
            </a:r>
            <a:r>
              <a:rPr lang="en-US" baseline="0" dirty="0" err="1"/>
              <a:t>với</a:t>
            </a:r>
            <a:r>
              <a:rPr lang="en-US" baseline="0" dirty="0"/>
              <a:t> </a:t>
            </a:r>
            <a:r>
              <a:rPr lang="en-US" baseline="0" dirty="0" err="1"/>
              <a:t>tướng</a:t>
            </a:r>
            <a:r>
              <a:rPr lang="en-US" baseline="0" dirty="0"/>
              <a:t> </a:t>
            </a:r>
            <a:r>
              <a:rPr lang="en-US" baseline="0" dirty="0" err="1"/>
              <a:t>lĩnh</a:t>
            </a:r>
            <a:r>
              <a:rPr lang="en-US" baseline="0" dirty="0"/>
              <a:t> (</a:t>
            </a:r>
            <a:r>
              <a:rPr lang="en-US" baseline="0" dirty="0" err="1"/>
              <a:t>Ngô</a:t>
            </a:r>
            <a:r>
              <a:rPr lang="en-US" baseline="0" dirty="0"/>
              <a:t> </a:t>
            </a:r>
            <a:r>
              <a:rPr lang="en-US" baseline="0" dirty="0" err="1"/>
              <a:t>Văn</a:t>
            </a:r>
            <a:r>
              <a:rPr lang="en-US" baseline="0" dirty="0"/>
              <a:t> </a:t>
            </a:r>
            <a:r>
              <a:rPr lang="en-US" baseline="0" dirty="0" err="1"/>
              <a:t>Sở</a:t>
            </a:r>
            <a:r>
              <a:rPr lang="en-US" baseline="0" dirty="0"/>
              <a:t> </a:t>
            </a:r>
            <a:r>
              <a:rPr lang="en-US" baseline="0" dirty="0" err="1"/>
              <a:t>và</a:t>
            </a:r>
            <a:r>
              <a:rPr lang="en-US" baseline="0" dirty="0"/>
              <a:t> Phan </a:t>
            </a:r>
            <a:r>
              <a:rPr lang="en-US" baseline="0" dirty="0" err="1"/>
              <a:t>Văn</a:t>
            </a:r>
            <a:r>
              <a:rPr lang="en-US" baseline="0" dirty="0"/>
              <a:t> </a:t>
            </a:r>
            <a:r>
              <a:rPr lang="en-US" baseline="0" dirty="0" err="1"/>
              <a:t>Lân</a:t>
            </a:r>
            <a:r>
              <a:rPr lang="en-US" baseline="0" dirty="0"/>
              <a:t>)  </a:t>
            </a:r>
            <a:r>
              <a:rPr lang="en-US" baseline="0" dirty="0" err="1"/>
              <a:t>và</a:t>
            </a:r>
            <a:r>
              <a:rPr lang="en-US" baseline="0" dirty="0"/>
              <a:t> </a:t>
            </a:r>
            <a:r>
              <a:rPr lang="en-US" baseline="0" dirty="0" err="1"/>
              <a:t>Ngô</a:t>
            </a:r>
            <a:r>
              <a:rPr lang="en-US" baseline="0" dirty="0"/>
              <a:t> </a:t>
            </a:r>
            <a:r>
              <a:rPr lang="en-US" baseline="0" dirty="0" err="1"/>
              <a:t>Thì</a:t>
            </a:r>
            <a:r>
              <a:rPr lang="en-US" baseline="0" dirty="0"/>
              <a:t> </a:t>
            </a:r>
            <a:r>
              <a:rPr lang="en-US" baseline="0" dirty="0" err="1"/>
              <a:t>Nhậm</a:t>
            </a:r>
            <a:r>
              <a:rPr lang="en-US" baseline="0" dirty="0"/>
              <a:t> </a:t>
            </a:r>
            <a:r>
              <a:rPr lang="en-US" baseline="0" dirty="0" err="1"/>
              <a:t>khi</a:t>
            </a:r>
            <a:r>
              <a:rPr lang="en-US" baseline="0" dirty="0"/>
              <a:t> </a:t>
            </a:r>
            <a:r>
              <a:rPr lang="en-US" baseline="0" dirty="0" err="1"/>
              <a:t>đến</a:t>
            </a:r>
            <a:r>
              <a:rPr lang="en-US" baseline="0" dirty="0"/>
              <a:t> Tam </a:t>
            </a:r>
            <a:r>
              <a:rPr lang="en-US" baseline="0" dirty="0" err="1"/>
              <a:t>Điệp</a:t>
            </a:r>
            <a:r>
              <a:rPr lang="en-US" baseline="0" dirty="0"/>
              <a:t>, </a:t>
            </a:r>
            <a:r>
              <a:rPr lang="en-US" baseline="0" dirty="0" err="1"/>
              <a:t>hai</a:t>
            </a:r>
            <a:r>
              <a:rPr lang="en-US" baseline="0" dirty="0"/>
              <a:t> </a:t>
            </a:r>
            <a:r>
              <a:rPr lang="en-US" baseline="0" dirty="0" err="1"/>
              <a:t>tướng</a:t>
            </a:r>
            <a:r>
              <a:rPr lang="en-US" baseline="0" dirty="0"/>
              <a:t> </a:t>
            </a:r>
            <a:r>
              <a:rPr lang="en-US" baseline="0" dirty="0" err="1"/>
              <a:t>mang</a:t>
            </a:r>
            <a:r>
              <a:rPr lang="en-US" baseline="0" dirty="0"/>
              <a:t> </a:t>
            </a:r>
            <a:r>
              <a:rPr lang="en-US" baseline="0" dirty="0" err="1"/>
              <a:t>gươm</a:t>
            </a:r>
            <a:r>
              <a:rPr lang="en-US" baseline="0" dirty="0"/>
              <a:t> </a:t>
            </a:r>
            <a:r>
              <a:rPr lang="en-US" baseline="0" dirty="0" err="1"/>
              <a:t>trên</a:t>
            </a:r>
            <a:r>
              <a:rPr lang="en-US" baseline="0" dirty="0"/>
              <a:t> </a:t>
            </a:r>
            <a:r>
              <a:rPr lang="en-US" baseline="0" dirty="0" err="1"/>
              <a:t>lưng</a:t>
            </a:r>
            <a:r>
              <a:rPr lang="en-US" baseline="0" dirty="0"/>
              <a:t> </a:t>
            </a:r>
            <a:r>
              <a:rPr lang="en-US" baseline="0" dirty="0" err="1"/>
              <a:t>và</a:t>
            </a:r>
            <a:r>
              <a:rPr lang="en-US" baseline="0" dirty="0"/>
              <a:t> </a:t>
            </a:r>
            <a:r>
              <a:rPr lang="en-US" baseline="0" dirty="0" err="1"/>
              <a:t>xin</a:t>
            </a:r>
            <a:r>
              <a:rPr lang="en-US" baseline="0" dirty="0"/>
              <a:t> </a:t>
            </a:r>
            <a:r>
              <a:rPr lang="en-US" baseline="0" dirty="0" err="1"/>
              <a:t>chịu</a:t>
            </a:r>
            <a:r>
              <a:rPr lang="en-US" baseline="0" dirty="0"/>
              <a:t> </a:t>
            </a:r>
            <a:r>
              <a:rPr lang="en-US" baseline="0" dirty="0" err="1"/>
              <a:t>tội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Vua</a:t>
            </a:r>
            <a:r>
              <a:rPr lang="en-US" dirty="0"/>
              <a:t> </a:t>
            </a:r>
            <a:r>
              <a:rPr lang="en-US" dirty="0" err="1"/>
              <a:t>Quang</a:t>
            </a:r>
            <a:r>
              <a:rPr lang="en-US" dirty="0"/>
              <a:t> </a:t>
            </a:r>
            <a:r>
              <a:rPr lang="en-US" dirty="0" err="1"/>
              <a:t>Trung</a:t>
            </a:r>
            <a:r>
              <a:rPr lang="en-US" baseline="0" dirty="0"/>
              <a:t> </a:t>
            </a:r>
            <a:r>
              <a:rPr lang="en-US" baseline="0" dirty="0" err="1"/>
              <a:t>đã</a:t>
            </a:r>
            <a:r>
              <a:rPr lang="en-US" baseline="0" dirty="0"/>
              <a:t> </a:t>
            </a:r>
            <a:r>
              <a:rPr lang="en-US" baseline="0" dirty="0" err="1"/>
              <a:t>dự</a:t>
            </a:r>
            <a:r>
              <a:rPr lang="en-US" baseline="0" dirty="0"/>
              <a:t> </a:t>
            </a:r>
            <a:r>
              <a:rPr lang="en-US" baseline="0" dirty="0" err="1"/>
              <a:t>bàn</a:t>
            </a:r>
            <a:r>
              <a:rPr lang="en-US" baseline="0" dirty="0"/>
              <a:t> </a:t>
            </a:r>
            <a:r>
              <a:rPr lang="en-US" baseline="0" dirty="0" err="1"/>
              <a:t>đến</a:t>
            </a:r>
            <a:r>
              <a:rPr lang="en-US" baseline="0" dirty="0"/>
              <a:t> </a:t>
            </a:r>
            <a:r>
              <a:rPr lang="en-US" baseline="0" dirty="0" err="1"/>
              <a:t>kế</a:t>
            </a:r>
            <a:r>
              <a:rPr lang="en-US" baseline="0" dirty="0"/>
              <a:t> </a:t>
            </a:r>
            <a:r>
              <a:rPr lang="en-US" baseline="0" dirty="0" err="1"/>
              <a:t>sách</a:t>
            </a:r>
            <a:r>
              <a:rPr lang="en-US" baseline="0" dirty="0"/>
              <a:t> </a:t>
            </a:r>
            <a:r>
              <a:rPr lang="en-US" baseline="0" dirty="0" err="1"/>
              <a:t>nào</a:t>
            </a:r>
            <a:r>
              <a:rPr lang="en-US" baseline="0" dirty="0"/>
              <a:t> </a:t>
            </a:r>
            <a:r>
              <a:rPr lang="en-US" baseline="0" dirty="0" err="1"/>
              <a:t>đẻ</a:t>
            </a:r>
            <a:r>
              <a:rPr lang="en-US" baseline="0" dirty="0"/>
              <a:t> </a:t>
            </a:r>
            <a:r>
              <a:rPr lang="en-US" baseline="0" dirty="0" err="1"/>
              <a:t>đối</a:t>
            </a:r>
            <a:r>
              <a:rPr lang="en-US" baseline="0" dirty="0"/>
              <a:t> </a:t>
            </a:r>
            <a:r>
              <a:rPr lang="en-US" baseline="0" dirty="0" err="1"/>
              <a:t>phó</a:t>
            </a:r>
            <a:r>
              <a:rPr lang="en-US" baseline="0" dirty="0"/>
              <a:t> </a:t>
            </a:r>
            <a:r>
              <a:rPr lang="en-US" baseline="0" dirty="0" err="1"/>
              <a:t>với</a:t>
            </a:r>
            <a:r>
              <a:rPr lang="en-US" baseline="0" dirty="0"/>
              <a:t> </a:t>
            </a:r>
            <a:r>
              <a:rPr lang="en-US" baseline="0" dirty="0" err="1"/>
              <a:t>nhà</a:t>
            </a:r>
            <a:r>
              <a:rPr lang="en-US" baseline="0" dirty="0"/>
              <a:t> </a:t>
            </a:r>
            <a:r>
              <a:rPr lang="en-US" baseline="0" dirty="0" err="1"/>
              <a:t>Thanh</a:t>
            </a:r>
            <a:r>
              <a:rPr lang="en-US" baseline="0" dirty="0"/>
              <a:t> </a:t>
            </a:r>
            <a:r>
              <a:rPr lang="en-US" baseline="0" dirty="0" err="1"/>
              <a:t>sau</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chứng</a:t>
            </a:r>
            <a:r>
              <a:rPr lang="en-US" baseline="0" dirty="0"/>
              <a:t> </a:t>
            </a:r>
            <a:r>
              <a:rPr lang="en-US" baseline="0" dirty="0" err="1"/>
              <a:t>tỏ</a:t>
            </a:r>
            <a:r>
              <a:rPr lang="en-US" baseline="0" dirty="0"/>
              <a:t> </a:t>
            </a:r>
            <a:r>
              <a:rPr lang="en-US" baseline="0" dirty="0" err="1"/>
              <a:t>phẩm</a:t>
            </a:r>
            <a:r>
              <a:rPr lang="en-US" baseline="0" dirty="0"/>
              <a:t> </a:t>
            </a:r>
            <a:r>
              <a:rPr lang="en-US" baseline="0" dirty="0" err="1"/>
              <a:t>chất</a:t>
            </a:r>
            <a:r>
              <a:rPr lang="en-US" baseline="0" dirty="0"/>
              <a:t> </a:t>
            </a:r>
            <a:r>
              <a:rPr lang="en-US" baseline="0" dirty="0" err="1"/>
              <a:t>nào</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vua</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Cuộc</a:t>
            </a:r>
            <a:r>
              <a:rPr lang="en-US" baseline="0" dirty="0"/>
              <a:t> </a:t>
            </a:r>
            <a:r>
              <a:rPr lang="en-US" baseline="0" dirty="0" err="1"/>
              <a:t>hành</a:t>
            </a:r>
            <a:r>
              <a:rPr lang="en-US" baseline="0" dirty="0"/>
              <a:t> </a:t>
            </a:r>
            <a:r>
              <a:rPr lang="en-US" baseline="0" dirty="0" err="1"/>
              <a:t>quân</a:t>
            </a:r>
            <a:r>
              <a:rPr lang="en-US" baseline="0" dirty="0"/>
              <a:t> </a:t>
            </a:r>
            <a:r>
              <a:rPr lang="en-US" baseline="0" dirty="0" err="1"/>
              <a:t>thần</a:t>
            </a:r>
            <a:r>
              <a:rPr lang="en-US" baseline="0" dirty="0"/>
              <a:t> </a:t>
            </a:r>
            <a:r>
              <a:rPr lang="en-US" baseline="0" dirty="0" err="1"/>
              <a:t>tốc</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Tây</a:t>
            </a:r>
            <a:r>
              <a:rPr lang="en-US" baseline="0" dirty="0"/>
              <a:t> </a:t>
            </a:r>
            <a:r>
              <a:rPr lang="en-US" baseline="0" dirty="0" err="1"/>
              <a:t>Sơn</a:t>
            </a:r>
            <a:r>
              <a:rPr lang="en-US" baseline="0" dirty="0"/>
              <a:t> </a:t>
            </a:r>
            <a:r>
              <a:rPr lang="en-US" baseline="0" dirty="0" err="1"/>
              <a:t>diễn</a:t>
            </a:r>
            <a:r>
              <a:rPr lang="en-US" baseline="0" dirty="0"/>
              <a:t> </a:t>
            </a:r>
            <a:r>
              <a:rPr lang="en-US" baseline="0" dirty="0" err="1"/>
              <a:t>ra</a:t>
            </a:r>
            <a:r>
              <a:rPr lang="en-US" baseline="0" dirty="0"/>
              <a:t> </a:t>
            </a:r>
            <a:r>
              <a:rPr lang="en-US" baseline="0" dirty="0" err="1"/>
              <a:t>thế</a:t>
            </a:r>
            <a:r>
              <a:rPr lang="en-US" baseline="0" dirty="0"/>
              <a:t> </a:t>
            </a:r>
            <a:r>
              <a:rPr lang="en-US" baseline="0" dirty="0" err="1"/>
              <a:t>nào</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trận</a:t>
            </a:r>
            <a:r>
              <a:rPr lang="en-US" baseline="0" dirty="0"/>
              <a:t> </a:t>
            </a:r>
            <a:r>
              <a:rPr lang="en-US" baseline="0" dirty="0" err="1"/>
              <a:t>đánh</a:t>
            </a:r>
            <a:r>
              <a:rPr lang="en-US" baseline="0" dirty="0"/>
              <a:t> </a:t>
            </a:r>
            <a:r>
              <a:rPr lang="en-US" baseline="0" dirty="0" err="1"/>
              <a:t>ra</a:t>
            </a:r>
            <a:r>
              <a:rPr lang="en-US" baseline="0" dirty="0"/>
              <a:t> </a:t>
            </a:r>
            <a:r>
              <a:rPr lang="en-US" baseline="0" dirty="0" err="1"/>
              <a:t>sao</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sự</a:t>
            </a:r>
            <a:r>
              <a:rPr lang="en-US" baseline="0" dirty="0"/>
              <a:t> </a:t>
            </a:r>
            <a:r>
              <a:rPr lang="en-US" baseline="0" dirty="0" err="1"/>
              <a:t>phân</a:t>
            </a:r>
            <a:r>
              <a:rPr lang="en-US" baseline="0" dirty="0"/>
              <a:t> </a:t>
            </a:r>
            <a:r>
              <a:rPr lang="en-US" baseline="0" dirty="0" err="1"/>
              <a:t>tích</a:t>
            </a:r>
            <a:r>
              <a:rPr lang="en-US" baseline="0" dirty="0"/>
              <a:t> ở </a:t>
            </a:r>
            <a:r>
              <a:rPr lang="en-US" baseline="0" dirty="0" err="1"/>
              <a:t>trên</a:t>
            </a:r>
            <a:r>
              <a:rPr lang="en-US" baseline="0" dirty="0"/>
              <a:t>, </a:t>
            </a:r>
            <a:r>
              <a:rPr lang="en-US" baseline="0" dirty="0" err="1"/>
              <a:t>nêu</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em</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trong</a:t>
            </a:r>
            <a:r>
              <a:rPr lang="en-US" baseline="0" dirty="0"/>
              <a:t> </a:t>
            </a:r>
            <a:r>
              <a:rPr lang="en-US" baseline="0" dirty="0" err="1"/>
              <a:t>toàn</a:t>
            </a:r>
            <a:r>
              <a:rPr lang="en-US" baseline="0" dirty="0"/>
              <a:t> </a:t>
            </a:r>
            <a:r>
              <a:rPr lang="en-US" baseline="0" dirty="0" err="1"/>
              <a:t>đoạn</a:t>
            </a:r>
            <a:r>
              <a:rPr lang="en-US" baseline="0" dirty="0"/>
              <a:t> </a:t>
            </a:r>
            <a:r>
              <a:rPr lang="en-US" baseline="0" dirty="0" err="1"/>
              <a:t>trích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63683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các</a:t>
            </a:r>
            <a:r>
              <a:rPr lang="en-US" baseline="0" dirty="0"/>
              <a:t> chi </a:t>
            </a:r>
            <a:r>
              <a:rPr lang="en-US" baseline="0" dirty="0" err="1"/>
              <a:t>tiết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Tôn</a:t>
            </a:r>
            <a:r>
              <a:rPr lang="en-US" baseline="0" dirty="0"/>
              <a:t> </a:t>
            </a:r>
            <a:r>
              <a:rPr lang="en-US" baseline="0" dirty="0" err="1"/>
              <a:t>Sĩ</a:t>
            </a:r>
            <a:r>
              <a:rPr lang="en-US" baseline="0" dirty="0"/>
              <a:t> </a:t>
            </a:r>
            <a:r>
              <a:rPr lang="en-US" baseline="0" dirty="0" err="1"/>
              <a:t>Nghị</a:t>
            </a:r>
            <a:r>
              <a:rPr lang="en-US" baseline="0" dirty="0"/>
              <a:t> </a:t>
            </a:r>
            <a:r>
              <a:rPr lang="en-US" baseline="0" dirty="0" err="1"/>
              <a:t>và</a:t>
            </a:r>
            <a:r>
              <a:rPr lang="en-US" baseline="0" dirty="0"/>
              <a:t> </a:t>
            </a:r>
            <a:r>
              <a:rPr lang="en-US" baseline="0" dirty="0" err="1"/>
              <a:t>sự</a:t>
            </a:r>
            <a:r>
              <a:rPr lang="en-US" baseline="0" dirty="0"/>
              <a:t> </a:t>
            </a:r>
            <a:r>
              <a:rPr lang="en-US" baseline="0" dirty="0" err="1"/>
              <a:t>thất</a:t>
            </a:r>
            <a:r>
              <a:rPr lang="en-US" baseline="0" dirty="0"/>
              <a:t> </a:t>
            </a:r>
            <a:r>
              <a:rPr lang="en-US" baseline="0" dirty="0" err="1"/>
              <a:t>bại</a:t>
            </a:r>
            <a:r>
              <a:rPr lang="en-US" baseline="0" dirty="0"/>
              <a:t> </a:t>
            </a:r>
            <a:r>
              <a:rPr lang="en-US" baseline="0" dirty="0" err="1"/>
              <a:t>thảm</a:t>
            </a:r>
            <a:r>
              <a:rPr lang="en-US" baseline="0" dirty="0"/>
              <a:t> </a:t>
            </a:r>
            <a:r>
              <a:rPr lang="en-US" baseline="0" dirty="0" err="1"/>
              <a:t>hại</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tướng</a:t>
            </a:r>
            <a:r>
              <a:rPr lang="en-US" baseline="0" dirty="0"/>
              <a:t> </a:t>
            </a:r>
            <a:r>
              <a:rPr lang="en-US" baseline="0" dirty="0" err="1"/>
              <a:t>nhà</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rõ</a:t>
            </a:r>
            <a:r>
              <a:rPr lang="en-US" baseline="0" dirty="0"/>
              <a:t> </a:t>
            </a:r>
            <a:r>
              <a:rPr lang="en-US" baseline="0" dirty="0" err="1"/>
              <a:t>nét</a:t>
            </a:r>
            <a:r>
              <a:rPr lang="en-US" baseline="0" dirty="0"/>
              <a:t> qua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nào</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chi </a:t>
            </a:r>
            <a:r>
              <a:rPr lang="en-US" baseline="0" dirty="0" err="1"/>
              <a:t>tiết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rõ</a:t>
            </a:r>
            <a:r>
              <a:rPr lang="en-US" baseline="0" dirty="0"/>
              <a:t> </a:t>
            </a:r>
            <a:r>
              <a:rPr lang="en-US" baseline="0" dirty="0" err="1"/>
              <a:t>bản</a:t>
            </a:r>
            <a:r>
              <a:rPr lang="en-US" baseline="0" dirty="0"/>
              <a:t> </a:t>
            </a:r>
            <a:r>
              <a:rPr lang="en-US" baseline="0" dirty="0" err="1"/>
              <a:t>chất</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qua </a:t>
            </a:r>
            <a:r>
              <a:rPr lang="en-US" baseline="0" dirty="0" err="1"/>
              <a:t>đó</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chính</a:t>
            </a:r>
            <a:r>
              <a:rPr lang="en-US" baseline="0" dirty="0"/>
              <a:t>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Ngô</a:t>
            </a:r>
            <a:r>
              <a:rPr lang="en-US" baseline="0" dirty="0"/>
              <a:t> </a:t>
            </a:r>
            <a:r>
              <a:rPr lang="en-US" baseline="0" dirty="0" err="1"/>
              <a:t>gia</a:t>
            </a:r>
            <a:r>
              <a:rPr lang="en-US" baseline="0" dirty="0"/>
              <a:t> </a:t>
            </a:r>
            <a:r>
              <a:rPr lang="en-US" baseline="0" dirty="0" err="1"/>
              <a:t>văn</a:t>
            </a:r>
            <a:r>
              <a:rPr lang="en-US" baseline="0" dirty="0"/>
              <a:t> </a:t>
            </a:r>
            <a:r>
              <a:rPr lang="en-US" baseline="0" dirty="0" err="1"/>
              <a:t>phái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Hãy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loại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phương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biểu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đoạn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trích</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46.xml"/><Relationship Id="rId18" Type="http://schemas.openxmlformats.org/officeDocument/2006/relationships/image" Target="../media/image64.png"/><Relationship Id="rId3" Type="http://schemas.openxmlformats.org/officeDocument/2006/relationships/audio" Target="../media/audio1.wav"/><Relationship Id="rId21" Type="http://schemas.openxmlformats.org/officeDocument/2006/relationships/image" Target="../media/image66.gif"/><Relationship Id="rId7" Type="http://schemas.openxmlformats.org/officeDocument/2006/relationships/image" Target="../media/image57.gif"/><Relationship Id="rId12" Type="http://schemas.openxmlformats.org/officeDocument/2006/relationships/image" Target="../media/image61.png"/><Relationship Id="rId17" Type="http://schemas.openxmlformats.org/officeDocument/2006/relationships/slide" Target="slide48.xml"/><Relationship Id="rId2" Type="http://schemas.openxmlformats.org/officeDocument/2006/relationships/notesSlide" Target="../notesSlides/notesSlide43.xml"/><Relationship Id="rId16" Type="http://schemas.openxmlformats.org/officeDocument/2006/relationships/image" Target="../media/image63.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slide" Target="slide45.xml"/><Relationship Id="rId5" Type="http://schemas.openxmlformats.org/officeDocument/2006/relationships/image" Target="../media/image56.png"/><Relationship Id="rId15" Type="http://schemas.openxmlformats.org/officeDocument/2006/relationships/slide" Target="slide47.xml"/><Relationship Id="rId10" Type="http://schemas.openxmlformats.org/officeDocument/2006/relationships/image" Target="../media/image60.png"/><Relationship Id="rId19" Type="http://schemas.openxmlformats.org/officeDocument/2006/relationships/image" Target="../media/image65.png"/><Relationship Id="rId4" Type="http://schemas.openxmlformats.org/officeDocument/2006/relationships/audio" Target="../media/audio2.wav"/><Relationship Id="rId9" Type="http://schemas.openxmlformats.org/officeDocument/2006/relationships/slide" Target="slide44.xml"/><Relationship Id="rId14" Type="http://schemas.openxmlformats.org/officeDocument/2006/relationships/image" Target="../media/image62.png"/><Relationship Id="rId22"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68.jpg"/><Relationship Id="rId10" Type="http://schemas.openxmlformats.org/officeDocument/2006/relationships/image" Target="../media/image72.jpeg"/><Relationship Id="rId4" Type="http://schemas.openxmlformats.org/officeDocument/2006/relationships/audio" Target="../media/audio4.wav"/><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1.png"/><Relationship Id="rId5" Type="http://schemas.openxmlformats.org/officeDocument/2006/relationships/image" Target="../media/image68.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txBody>
          <a:bodyPr/>
          <a:lstStyle/>
          <a:p>
            <a:endParaRPr lang="en-US"/>
          </a:p>
        </p:txBody>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nhóm</a:t>
            </a:r>
            <a:endParaRPr lang="en-US" sz="5400" b="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nhất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a:latin typeface="+mj-lt"/>
              </a:rPr>
              <a:t>- </a:t>
            </a:r>
            <a:r>
              <a:rPr lang="vi-VN" sz="4400" dirty="0">
                <a:latin typeface="+mj-lt"/>
              </a:rPr>
              <a:t>Dựa 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a:latin typeface="+mj-lt"/>
              </a:rPr>
              <a:t>- </a:t>
            </a:r>
            <a:r>
              <a:rPr lang="vi-VN" sz="4400" b="1" dirty="0">
                <a:latin typeface="+mj-lt"/>
              </a:rPr>
              <a:t>Phần 1 </a:t>
            </a:r>
            <a:r>
              <a:rPr lang="vi-VN" sz="4400" dirty="0">
                <a:latin typeface="+mj-lt"/>
              </a:rPr>
              <a:t>(từ đầu đến </a:t>
            </a:r>
            <a:r>
              <a:rPr lang="vi-VN" sz="4400" i="1" dirty="0">
                <a:latin typeface="+mj-lt"/>
              </a:rPr>
              <a:t>ngày 25 tháng Chạp năm Mậu Thân (1788)</a:t>
            </a:r>
            <a:r>
              <a:rPr lang="en-US" sz="4400" i="1" dirty="0">
                <a:latin typeface="+mj-lt"/>
              </a:rPr>
              <a:t>)</a:t>
            </a:r>
            <a:r>
              <a:rPr lang="vi-VN" sz="4400" i="1" dirty="0">
                <a:latin typeface="+mj-lt"/>
              </a:rPr>
              <a:t>:</a:t>
            </a:r>
            <a:r>
              <a:rPr lang="vi-VN" sz="4400" dirty="0">
                <a:latin typeface="+mj-lt"/>
              </a:rPr>
              <a:t> Được tin quân Thanh chiếm Thăng Long, Nguyễn Huệ lên ngôi vua, thân chinh đi dẹp giặc.</a:t>
            </a:r>
            <a:endParaRPr lang="en-US" sz="4400" dirty="0">
              <a:latin typeface="+mj-lt"/>
            </a:endParaRPr>
          </a:p>
          <a:p>
            <a:pPr lvl="0" algn="just"/>
            <a:r>
              <a:rPr lang="en-US" sz="4400" b="1" dirty="0">
                <a:latin typeface="+mj-lt"/>
              </a:rPr>
              <a:t>- </a:t>
            </a:r>
            <a:r>
              <a:rPr lang="vi-VN" sz="4400" b="1" dirty="0">
                <a:latin typeface="+mj-lt"/>
              </a:rPr>
              <a:t>Phần 2 </a:t>
            </a:r>
            <a:r>
              <a:rPr lang="vi-VN" sz="4400" dirty="0">
                <a:latin typeface="+mj-lt"/>
              </a:rPr>
              <a:t>(tiếp theo đến </a:t>
            </a:r>
            <a:r>
              <a:rPr lang="vi-VN" sz="4400" i="1" dirty="0">
                <a:latin typeface="+mj-lt"/>
              </a:rPr>
              <a:t>tiến binh đến Thăng Long, rồi kéo vào thành)</a:t>
            </a:r>
            <a:r>
              <a:rPr lang="en-US" sz="4400" i="1" dirty="0">
                <a:latin typeface="+mj-lt"/>
              </a:rPr>
              <a:t>:</a:t>
            </a:r>
            <a:r>
              <a:rPr lang="vi-VN" sz="4400" dirty="0">
                <a:latin typeface="+mj-lt"/>
              </a:rPr>
              <a:t> chiến thắng thần tốc của quân Tây Sơn với tài thao lược của vua Quang Trung.</a:t>
            </a:r>
            <a:endParaRPr lang="en-US" sz="4400" dirty="0">
              <a:latin typeface="+mj-lt"/>
            </a:endParaRPr>
          </a:p>
          <a:p>
            <a:pPr lvl="0" algn="just"/>
            <a:r>
              <a:rPr lang="en-US" sz="4400" b="1" dirty="0">
                <a:latin typeface="+mj-lt"/>
              </a:rPr>
              <a:t>- </a:t>
            </a:r>
            <a:r>
              <a:rPr lang="vi-VN" sz="4400" b="1" dirty="0">
                <a:latin typeface="+mj-lt"/>
              </a:rPr>
              <a:t>Phần 3 </a:t>
            </a:r>
            <a:r>
              <a:rPr lang="vi-VN" sz="4400" dirty="0">
                <a:latin typeface="+mj-lt"/>
              </a:rPr>
              <a:t>(còn lại): Sự đại bại của quần tướng nhà Thanh và tình trạng thảm hại c</a:t>
            </a:r>
            <a:r>
              <a:rPr lang="en-US" sz="4400" dirty="0">
                <a:latin typeface="Times New Roman" panose="02020603050405020304" pitchFamily="18" charset="0"/>
                <a:cs typeface="Times New Roman" panose="02020603050405020304" pitchFamily="18" charset="0"/>
              </a:rPr>
              <a:t>ủ</a:t>
            </a:r>
            <a:r>
              <a:rPr lang="vi-VN" sz="4400" dirty="0">
                <a:latin typeface="+mj-lt"/>
              </a:rPr>
              <a:t>a 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a:t>
              </a:r>
              <a:r>
                <a:rPr lang="en-US" sz="4400" b="1" dirty="0">
                  <a:solidFill>
                    <a:srgbClr val="000000"/>
                  </a:solidFill>
                  <a:latin typeface="Times New Roman" panose="02020603050405020304" pitchFamily="18" charset="0"/>
                  <a:cs typeface="Times New Roman" panose="02020603050405020304" pitchFamily="18" charset="0"/>
                </a:rPr>
                <a:t> 14</a:t>
              </a: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1. </a:t>
            </a:r>
            <a:r>
              <a:rPr lang="en-US" sz="9600" dirty="0" err="1">
                <a:latin typeface="#9Slide05 IcielSanelma" pitchFamily="2" charset="0"/>
                <a:cs typeface="Times New Roman" panose="02020603050405020304" pitchFamily="18" charset="0"/>
              </a:rPr>
              <a:t>Bối</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cảnh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lịch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sử</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endParaRPr lang="vi-VN"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 </a:t>
            </a:r>
          </a:p>
          <a:p>
            <a:pPr algn="ctr"/>
            <a:r>
              <a:rPr lang="en-US" sz="9600" dirty="0" err="1">
                <a:latin typeface="#9Slide05 IcielSanelma" pitchFamily="2" charset="0"/>
                <a:cs typeface="Times New Roman" panose="02020603050405020304" pitchFamily="18" charset="0"/>
              </a:rPr>
              <a:t>Nhân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vật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vua</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Quang</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Trung</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7"/>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Luật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Chia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4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30s,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endParaRPr lang="vi-VN" sz="4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txBody>
            <a:bodyPr/>
            <a:lstStyle/>
            <a:p>
              <a:endParaRPr lang="en-US"/>
            </a:p>
          </p:txBody>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qu</a:t>
              </a:r>
              <a:r>
                <a:rPr lang="en-US" sz="4400" dirty="0">
                  <a:latin typeface="Times New Roman" panose="02020603050405020304" pitchFamily="18" charset="0"/>
                  <a:cs typeface="Times New Roman" panose="02020603050405020304" pitchFamily="18" charset="0"/>
                </a:rPr>
                <a:t>â</a:t>
              </a:r>
              <a:r>
                <a:rPr lang="vi-VN" sz="4400" dirty="0">
                  <a:latin typeface="+mj-lt"/>
                </a:rPr>
                <a:t>n Thanh xâm lược nước ta</a:t>
              </a:r>
              <a:endParaRPr lang="vi-VN" sz="4400" dirty="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L</a:t>
              </a:r>
              <a:r>
                <a:rPr lang="vi-VN" sz="4400" dirty="0">
                  <a:latin typeface="+mj-lt"/>
                </a:rPr>
                <a:t>ên ngôi hoàng đế, tiến quân ra Bắc dẹp giặc</a:t>
              </a:r>
              <a:r>
                <a:rPr lang="en-US" sz="4400" dirty="0">
                  <a:latin typeface="+mj-lt"/>
                </a:rPr>
                <a:t> </a:t>
              </a:r>
              <a:r>
                <a:rPr lang="en-US" sz="4400" dirty="0">
                  <a:solidFill>
                    <a:srgbClr val="FF0000"/>
                  </a:solidFill>
                  <a:latin typeface="Times New Roman" panose="02020603050405020304" pitchFamily="18" charset="0"/>
                  <a:cs typeface="Times New Roman" panose="02020603050405020304" pitchFamily="18" charset="0"/>
                </a:rPr>
                <a:t>(25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1788)</a:t>
              </a:r>
              <a:endParaRPr lang="vi-VN" sz="4400" dirty="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rưng cầu ý kiến của người hi</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n tài</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txBody>
            <a:bodyPr/>
            <a:lstStyle/>
            <a:p>
              <a:endParaRPr lang="en-US"/>
            </a:p>
          </p:txBody>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Y</a:t>
              </a:r>
              <a:r>
                <a:rPr lang="vi-VN" sz="4400" dirty="0">
                  <a:latin typeface="+mj-lt"/>
                </a:rPr>
                <a:t>ên ủi quân lính</a:t>
              </a:r>
              <a:r>
                <a:rPr lang="en-US" sz="4400" dirty="0">
                  <a:latin typeface="+mj-lt"/>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r>
                <a:rPr lang="vi-VN" sz="4400" dirty="0">
                  <a:latin typeface="+mj-lt"/>
                </a:rPr>
                <a:t>, 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Chỉ</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29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bao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lớn</a:t>
            </a:r>
            <a:endParaRPr lang="vi-VN" sz="4400" dirty="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dần tộc và tinh thần quyết chiến, quyết thắng;...</a:t>
            </a:r>
            <a:endParaRPr lang="vi-VN" sz="4400" b="1" dirty="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2089998" y="1588238"/>
            <a:ext cx="6781800"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6629400"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xâm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hiện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Thăng</a:t>
            </a:r>
            <a:r>
              <a:rPr lang="en-US" sz="3800" i="1" dirty="0">
                <a:latin typeface="Times New Roman" panose="02020603050405020304" pitchFamily="18" charset="0"/>
                <a:cs typeface="Times New Roman" panose="02020603050405020304" pitchFamily="18" charset="0"/>
              </a:rPr>
              <a:t> Long,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Trong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khoảng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trụ</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nào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sao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biệt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rõ</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chia </a:t>
            </a:r>
            <a:r>
              <a:rPr lang="en-US" sz="3800" i="1" dirty="0" err="1">
                <a:latin typeface="Times New Roman" panose="02020603050405020304" pitchFamily="18" charset="0"/>
                <a:cs typeface="Times New Roman" panose="02020603050405020304" pitchFamily="18" charset="0"/>
              </a:rPr>
              <a:t>nhau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nòi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bụng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ắt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cướp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bóc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vét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mình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chịu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muốn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Nữ</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Tiên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Hoàng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Trần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nhìn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tàn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nghĩa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chỉ</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về</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riêng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bờ</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cõi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lặng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vua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truyền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ngôi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lâu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tới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đây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nỗi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nội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thuộc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kia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Mọi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lại</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mưu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đồ</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Nam ta </a:t>
            </a:r>
            <a:r>
              <a:rPr lang="en-US" sz="3800" i="1" dirty="0" err="1">
                <a:latin typeface="Times New Roman" panose="02020603050405020304" pitchFamily="18" charset="0"/>
                <a:cs typeface="Times New Roman" panose="02020603050405020304" pitchFamily="18" charset="0"/>
              </a:rPr>
              <a:t>đặt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ngày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Vì</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vậy</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kéo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kẻ</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tri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năng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hãy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cùng</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đồng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hiệp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lực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dựng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lớn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theo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ăn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hai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nếu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phát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sẽ</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ngay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tức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bảo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a:t>
            </a:r>
            <a:endParaRPr lang="vi-VN" sz="3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ông</a:t>
            </a:r>
            <a:endParaRPr lang="vi-VN"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Ra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endParaRPr lang="vi-VN" sz="4400" dirty="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hịch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yêu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truyền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anh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hùng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Tại</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Điệp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gươm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tội</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khen</a:t>
            </a:r>
            <a:endParaRPr lang="vi-VN"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đao</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tranh</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chẳng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tốc</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txBody>
            <a:bodyPr/>
            <a:lstStyle/>
            <a:p>
              <a:endParaRPr lang="en-US"/>
            </a:p>
          </p:txBody>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25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stretch>
              <a:fillRect/>
            </a:stretch>
          </a:blipFill>
        </p:spPr>
        <p:txBody>
          <a:bodyPr/>
          <a:lstStyle/>
          <a:p>
            <a:endParaRPr lang="en-US"/>
          </a:p>
        </p:txBody>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Mậu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txBody>
            <a:bodyPr/>
            <a:lstStyle/>
            <a:p>
              <a:endParaRPr lang="en-US"/>
            </a:p>
          </p:txBody>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4" y="266700"/>
            <a:ext cx="15468905" cy="3477875"/>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Theo em, nguồn cảm hứng nào đã chi phối ng</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ò</a:t>
            </a:r>
            <a:r>
              <a:rPr lang="vi-VN" sz="4400" b="1" i="1" dirty="0">
                <a:solidFill>
                  <a:srgbClr val="000000"/>
                </a:solidFill>
                <a:latin typeface="+mj-lt"/>
                <a:ea typeface="Microsoft Sans Serif" panose="020B0604020202020204" pitchFamily="34" charset="0"/>
              </a:rPr>
              <a:t>i bút của tác giả khi tạo dựng hình ảnh người anh hùng dân tộc Quang Trung? Việc tác giả </a:t>
            </a:r>
            <a:r>
              <a:rPr lang="en-US" sz="4400" b="1"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4400" b="1" i="1" dirty="0">
                <a:solidFill>
                  <a:srgbClr val="000000"/>
                </a:solidFill>
                <a:latin typeface="+mj-lt"/>
                <a:ea typeface="Microsoft Sans Serif" panose="020B0604020202020204" pitchFamily="34" charset="0"/>
              </a:rPr>
              <a:t> trung thần của nhà Lê nhưng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ại </a:t>
            </a:r>
            <a:r>
              <a:rPr lang="vi-VN" sz="4400" b="1" i="1" dirty="0">
                <a:solidFill>
                  <a:srgbClr val="000000"/>
                </a:solidFill>
                <a:latin typeface="+mj-lt"/>
                <a:ea typeface="Microsoft Sans Serif" panose="020B0604020202020204" pitchFamily="34" charset="0"/>
              </a:rPr>
              <a:t>viết v</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a:solidFill>
                  <a:srgbClr val="000000"/>
                </a:solidFill>
                <a:latin typeface="+mj-lt"/>
                <a:ea typeface="Microsoft Sans Serif" panose="020B0604020202020204" pitchFamily="34" charset="0"/>
              </a:rPr>
              <a:t> nh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a:solidFill>
                  <a:srgbClr val="000000"/>
                </a:solidFill>
                <a:latin typeface="+mj-lt"/>
                <a:ea typeface="Microsoft Sans Serif" panose="020B0604020202020204" pitchFamily="34" charset="0"/>
              </a:rPr>
              <a:t>n vật Quang Trung bằng tình cảm đó có m</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a:solidFill>
                  <a:srgbClr val="000000"/>
                </a:solidFill>
                <a:latin typeface="+mj-lt"/>
                <a:ea typeface="Microsoft Sans Serif" panose="020B0604020202020204" pitchFamily="34" charset="0"/>
              </a:rPr>
              <a:t>u thuẫn không? Em </a:t>
            </a:r>
            <a:r>
              <a:rPr lang="en-US" sz="4400" b="1"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vi-VN" sz="4400" b="1" i="1" dirty="0">
                <a:solidFill>
                  <a:srgbClr val="000000"/>
                </a:solidFill>
                <a:latin typeface="+mj-lt"/>
                <a:ea typeface="Microsoft Sans Serif" panose="020B0604020202020204" pitchFamily="34" charset="0"/>
              </a:rPr>
              <a:t> giải như thế nào về đi</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a:solidFill>
                  <a:srgbClr val="000000"/>
                </a:solidFill>
                <a:latin typeface="+mj-lt"/>
                <a:ea typeface="Microsoft Sans Serif" panose="020B0604020202020204" pitchFamily="34" charset="0"/>
              </a:rPr>
              <a:t>u này?</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6700"/>
            <a:ext cx="1676095" cy="1676095"/>
          </a:xfrm>
          <a:prstGeom prst="rect">
            <a:avLst/>
          </a:prstGeom>
        </p:spPr>
      </p:pic>
      <p:sp>
        <p:nvSpPr>
          <p:cNvPr id="14" name="Rectangle 13"/>
          <p:cNvSpPr/>
          <p:nvPr/>
        </p:nvSpPr>
        <p:spPr>
          <a:xfrm>
            <a:off x="2240281" y="4000500"/>
            <a:ext cx="15514318" cy="6186309"/>
          </a:xfrm>
          <a:prstGeom prst="rect">
            <a:avLst/>
          </a:prstGeom>
        </p:spPr>
        <p:txBody>
          <a:bodyPr wrap="square">
            <a:spAutoFit/>
          </a:bodyPr>
          <a:lstStyle/>
          <a:p>
            <a:pPr algn="just"/>
            <a:r>
              <a:rPr lang="vi-VN" sz="4400" dirty="0">
                <a:latin typeface="+mj-lt"/>
              </a:rPr>
              <a:t>Tác giả không giấu nổi giọng điệu ngợi ca khi nói vẽ trí tuệ, chiến lược của vua Quang Trung. Yêu nước, tự hào dân tộc - đó là nguồn cảm hứng mạnh mẽ của các tác giả khi xây dựng nhân vật người anh hùng kiệt xuất này. Mặc dù Ngô gia văn phái là những cựu thần, chịu ơn sâu nặng của nhà Lê, nhưng là những trí thức có lương tầm, họ đã nhìn lịch sử bằng cái nhìn khách quan, trung thực. Vì thế, qua ngòi bút của các tác giả, ông vua nhà Lê trở nên hết sức hèn hạ, nhu nhược, ngược lại, hoàng đế Quang Trung hiện ra với những phẩm chất của một anh hùng dân tộc.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 </a:t>
            </a:r>
          </a:p>
          <a:p>
            <a:pPr algn="ctr"/>
            <a:r>
              <a:rPr lang="en-US" sz="8800" dirty="0" err="1">
                <a:latin typeface="#9Slide05 IcielSanelma" pitchFamily="2" charset="0"/>
                <a:cs typeface="Times New Roman" panose="02020603050405020304" pitchFamily="18" charset="0"/>
              </a:rPr>
              <a:t>Sự</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thảm</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bại</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của</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quân</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tướng</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nhà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Thanh</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và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Lê</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Chiêu</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Thống</a:t>
            </a:r>
            <a:endParaRPr lang="vi-VN" sz="88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a16="http://schemas.microsoft.com/office/drawing/2014/main" val="1754181736"/>
                    </a:ext>
                  </a:extLst>
                </a:gridCol>
                <a:gridCol w="5562600">
                  <a:extLst>
                    <a:ext uri="{9D8B030D-6E8A-4147-A177-3AD203B41FA5}">
                      <a16:colId xmlns:a16="http://schemas.microsoft.com/office/drawing/2014/main" val="1458186248"/>
                    </a:ext>
                  </a:extLst>
                </a:gridCol>
                <a:gridCol w="10367005">
                  <a:extLst>
                    <a:ext uri="{9D8B030D-6E8A-4147-A177-3AD203B41FA5}">
                      <a16:colId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Trước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Sau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6905468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325180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6484160"/>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đội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tướng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loạn</a:t>
            </a:r>
            <a:endParaRPr lang="vi-VN"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endParaRPr lang="vi-VN" sz="4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mồng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Tằng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chất hèn nhát, vì lợi ích riêng của dòng họ mà đem vận mệnh dân tộc đặt vào tay kẻ thù 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lược của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Hành động “rước voi giày mả tổ” khiến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mất tư cách của bậc quân vương. Qua đó, tác giả tỏ thái độ phê phán một cách nghiêm khắc đối với nhân vật này.</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d</a:t>
            </a:r>
            <a:r>
              <a:rPr lang="en-US" sz="4400" dirty="0">
                <a:latin typeface="Times New Roman" panose="02020603050405020304" pitchFamily="18" charset="0"/>
                <a:cs typeface="Times New Roman" panose="02020603050405020304" pitchFamily="18" charset="0"/>
              </a:rPr>
              <a:t>â</a:t>
            </a:r>
            <a:r>
              <a:rPr lang="vi-VN" sz="4400" dirty="0">
                <a:latin typeface="+mj-lt"/>
              </a:rPr>
              <a:t>n tộc, xông pha trận mạc làm nức lòng quân sĩ, tạo ni</a:t>
            </a:r>
            <a:r>
              <a:rPr lang="en-US" sz="4400" dirty="0">
                <a:latin typeface="Times New Roman" panose="02020603050405020304" pitchFamily="18" charset="0"/>
                <a:cs typeface="Times New Roman" panose="02020603050405020304" pitchFamily="18" charset="0"/>
              </a:rPr>
              <a:t>ề</a:t>
            </a:r>
            <a:r>
              <a:rPr lang="vi-VN" sz="4400" dirty="0">
                <a:latin typeface="+mj-lt"/>
              </a:rPr>
              <a:t>m tin quyết chiến, quyết thắng. Ngược lại, Lê Chiêu Thống hiện ra là kẻ hèn nhát, vi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đ</a:t>
            </a:r>
            <a:r>
              <a:rPr lang="en-US" sz="4400" dirty="0">
                <a:latin typeface="Times New Roman" panose="02020603050405020304" pitchFamily="18" charset="0"/>
                <a:cs typeface="Times New Roman" panose="02020603050405020304" pitchFamily="18" charset="0"/>
              </a:rPr>
              <a:t>ề</a:t>
            </a:r>
            <a:r>
              <a:rPr lang="vi-VN" sz="4400" dirty="0">
                <a:latin typeface="+mj-lt"/>
              </a:rPr>
              <a:t> 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US"/>
          </a:p>
        </p:txBody>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US"/>
          </a:p>
        </p:txBody>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spTree>
    <p:extLst>
      <p:ext uri="{BB962C8B-B14F-4D97-AF65-F5344CB8AC3E}">
        <p14:creationId xmlns:p14="http://schemas.microsoft.com/office/powerpoint/2010/main" val="378207477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vi-VN" sz="4400" i="1" dirty="0">
                <a:latin typeface="Times New Roman" panose="02020603050405020304" pitchFamily="18" charset="0"/>
                <a:cs typeface="Times New Roman" panose="02020603050405020304" pitchFamily="18" charset="0"/>
              </a:rPr>
              <a:t>Trong những chi tiết đặc sắc của đoạn trích, em ấn tượng nhất với chi tiết nào? Vì sao em ấn tượng nhất với chi tiết đó? Chi tiết đó thể hiện vai trò gì trong đoạn trích (khắc hoạ 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HỎI:</a:t>
            </a:r>
            <a:r>
              <a:rPr lang="en-US" sz="5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chạy</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ông</a:t>
            </a: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a. </a:t>
            </a:r>
            <a:r>
              <a:rPr lang="en-US" sz="4800" b="1" dirty="0" err="1">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6"/>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8">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Giải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nghĩa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từ</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6"/>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Chạy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Thừa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tuyên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pháp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Tùy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cơ</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biến</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1709-1763)</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Sĩ (1726-1780)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Nhậm (1746-1803)</a:t>
            </a: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Chí (1753-1788)</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Du (1772-1840)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Hương (1774-1821),..</a:t>
            </a: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2073</TotalTime>
  <Words>4135</Words>
  <Application>Microsoft Office PowerPoint</Application>
  <PresentationFormat>Custom</PresentationFormat>
  <Paragraphs>262</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Montserrat Alternates Black</vt:lpstr>
      <vt:lpstr>Calibri</vt:lpstr>
      <vt:lpstr>Arial</vt:lpstr>
      <vt:lpstr>#9Slide05 IcielSanelma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Administrator</cp:lastModifiedBy>
  <cp:revision>92</cp:revision>
  <dcterms:created xsi:type="dcterms:W3CDTF">2006-08-16T00:00:00Z</dcterms:created>
  <dcterms:modified xsi:type="dcterms:W3CDTF">2026-02-05T03:12:39Z</dcterms:modified>
  <dc:identifier>DAFf3JSzSY4</dc:identifier>
</cp:coreProperties>
</file>