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62" r:id="rId2"/>
    <p:sldId id="256" r:id="rId3"/>
    <p:sldId id="257" r:id="rId4"/>
    <p:sldId id="258" r:id="rId5"/>
    <p:sldId id="281" r:id="rId6"/>
    <p:sldId id="284" r:id="rId7"/>
    <p:sldId id="282" r:id="rId8"/>
    <p:sldId id="283" r:id="rId9"/>
    <p:sldId id="280" r:id="rId10"/>
    <p:sldId id="259" r:id="rId11"/>
    <p:sldId id="285" r:id="rId12"/>
    <p:sldId id="286" r:id="rId13"/>
    <p:sldId id="261" r:id="rId14"/>
    <p:sldId id="287" r:id="rId15"/>
    <p:sldId id="266" r:id="rId16"/>
    <p:sldId id="288" r:id="rId17"/>
    <p:sldId id="289" r:id="rId18"/>
    <p:sldId id="264" r:id="rId19"/>
    <p:sldId id="290" r:id="rId20"/>
    <p:sldId id="291" r:id="rId21"/>
    <p:sldId id="263" r:id="rId22"/>
    <p:sldId id="260" r:id="rId23"/>
  </p:sldIdLst>
  <p:sldSz cx="18288000" cy="10287000"/>
  <p:notesSz cx="6858000" cy="9144000"/>
  <p:embeddedFontLst>
    <p:embeddedFont>
      <p:font typeface="#9Slide07 Itim" panose="020B0604020202020204" charset="-34"/>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2E9F6-84D7-4527-8858-8ED68A36C34D}"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BD50F-F924-4CD8-87F2-6BC3C95B1830}" type="slidenum">
              <a:rPr lang="en-US" smtClean="0"/>
              <a:t>‹#›</a:t>
            </a:fld>
            <a:endParaRPr lang="en-US"/>
          </a:p>
        </p:txBody>
      </p:sp>
    </p:spTree>
    <p:extLst>
      <p:ext uri="{BB962C8B-B14F-4D97-AF65-F5344CB8AC3E}">
        <p14:creationId xmlns:p14="http://schemas.microsoft.com/office/powerpoint/2010/main" val="180904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a:t>
            </a:fld>
            <a:endParaRPr lang="en-US"/>
          </a:p>
        </p:txBody>
      </p:sp>
    </p:spTree>
    <p:extLst>
      <p:ext uri="{BB962C8B-B14F-4D97-AF65-F5344CB8AC3E}">
        <p14:creationId xmlns:p14="http://schemas.microsoft.com/office/powerpoint/2010/main" val="2226606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10</a:t>
            </a:fld>
            <a:endParaRPr lang="en-US"/>
          </a:p>
        </p:txBody>
      </p:sp>
    </p:spTree>
    <p:extLst>
      <p:ext uri="{BB962C8B-B14F-4D97-AF65-F5344CB8AC3E}">
        <p14:creationId xmlns:p14="http://schemas.microsoft.com/office/powerpoint/2010/main" val="413268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11</a:t>
            </a:fld>
            <a:endParaRPr lang="en-US"/>
          </a:p>
        </p:txBody>
      </p:sp>
    </p:spTree>
    <p:extLst>
      <p:ext uri="{BB962C8B-B14F-4D97-AF65-F5344CB8AC3E}">
        <p14:creationId xmlns:p14="http://schemas.microsoft.com/office/powerpoint/2010/main" val="394995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12</a:t>
            </a:fld>
            <a:endParaRPr lang="en-US"/>
          </a:p>
        </p:txBody>
      </p:sp>
    </p:spTree>
    <p:extLst>
      <p:ext uri="{BB962C8B-B14F-4D97-AF65-F5344CB8AC3E}">
        <p14:creationId xmlns:p14="http://schemas.microsoft.com/office/powerpoint/2010/main" val="194077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13</a:t>
            </a:fld>
            <a:endParaRPr lang="en-US"/>
          </a:p>
        </p:txBody>
      </p:sp>
    </p:spTree>
    <p:extLst>
      <p:ext uri="{BB962C8B-B14F-4D97-AF65-F5344CB8AC3E}">
        <p14:creationId xmlns:p14="http://schemas.microsoft.com/office/powerpoint/2010/main" val="156087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14</a:t>
            </a:fld>
            <a:endParaRPr lang="en-US"/>
          </a:p>
        </p:txBody>
      </p:sp>
    </p:spTree>
    <p:extLst>
      <p:ext uri="{BB962C8B-B14F-4D97-AF65-F5344CB8AC3E}">
        <p14:creationId xmlns:p14="http://schemas.microsoft.com/office/powerpoint/2010/main" val="266435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15</a:t>
            </a:fld>
            <a:endParaRPr lang="en-US"/>
          </a:p>
        </p:txBody>
      </p:sp>
    </p:spTree>
    <p:extLst>
      <p:ext uri="{BB962C8B-B14F-4D97-AF65-F5344CB8AC3E}">
        <p14:creationId xmlns:p14="http://schemas.microsoft.com/office/powerpoint/2010/main" val="75079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16</a:t>
            </a:fld>
            <a:endParaRPr lang="en-US"/>
          </a:p>
        </p:txBody>
      </p:sp>
    </p:spTree>
    <p:extLst>
      <p:ext uri="{BB962C8B-B14F-4D97-AF65-F5344CB8AC3E}">
        <p14:creationId xmlns:p14="http://schemas.microsoft.com/office/powerpoint/2010/main" val="304359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17</a:t>
            </a:fld>
            <a:endParaRPr lang="en-US"/>
          </a:p>
        </p:txBody>
      </p:sp>
    </p:spTree>
    <p:extLst>
      <p:ext uri="{BB962C8B-B14F-4D97-AF65-F5344CB8AC3E}">
        <p14:creationId xmlns:p14="http://schemas.microsoft.com/office/powerpoint/2010/main" val="394670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18</a:t>
            </a:fld>
            <a:endParaRPr lang="en-US"/>
          </a:p>
        </p:txBody>
      </p:sp>
    </p:spTree>
    <p:extLst>
      <p:ext uri="{BB962C8B-B14F-4D97-AF65-F5344CB8AC3E}">
        <p14:creationId xmlns:p14="http://schemas.microsoft.com/office/powerpoint/2010/main" val="1195579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19</a:t>
            </a:fld>
            <a:endParaRPr lang="en-US"/>
          </a:p>
        </p:txBody>
      </p:sp>
    </p:spTree>
    <p:extLst>
      <p:ext uri="{BB962C8B-B14F-4D97-AF65-F5344CB8AC3E}">
        <p14:creationId xmlns:p14="http://schemas.microsoft.com/office/powerpoint/2010/main" val="36114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a:t>
            </a:fld>
            <a:endParaRPr lang="en-US"/>
          </a:p>
        </p:txBody>
      </p:sp>
    </p:spTree>
    <p:extLst>
      <p:ext uri="{BB962C8B-B14F-4D97-AF65-F5344CB8AC3E}">
        <p14:creationId xmlns:p14="http://schemas.microsoft.com/office/powerpoint/2010/main" val="56451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20</a:t>
            </a:fld>
            <a:endParaRPr lang="en-US"/>
          </a:p>
        </p:txBody>
      </p:sp>
    </p:spTree>
    <p:extLst>
      <p:ext uri="{BB962C8B-B14F-4D97-AF65-F5344CB8AC3E}">
        <p14:creationId xmlns:p14="http://schemas.microsoft.com/office/powerpoint/2010/main" val="189572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15BD50F-F924-4CD8-87F2-6BC3C95B1830}" type="slidenum">
              <a:rPr lang="en-US" smtClean="0"/>
              <a:t>21</a:t>
            </a:fld>
            <a:endParaRPr lang="en-US"/>
          </a:p>
        </p:txBody>
      </p:sp>
    </p:spTree>
    <p:extLst>
      <p:ext uri="{BB962C8B-B14F-4D97-AF65-F5344CB8AC3E}">
        <p14:creationId xmlns:p14="http://schemas.microsoft.com/office/powerpoint/2010/main" val="741940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22</a:t>
            </a:fld>
            <a:endParaRPr lang="en-US"/>
          </a:p>
        </p:txBody>
      </p:sp>
    </p:spTree>
    <p:extLst>
      <p:ext uri="{BB962C8B-B14F-4D97-AF65-F5344CB8AC3E}">
        <p14:creationId xmlns:p14="http://schemas.microsoft.com/office/powerpoint/2010/main" val="428799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3</a:t>
            </a:fld>
            <a:endParaRPr lang="en-US"/>
          </a:p>
        </p:txBody>
      </p:sp>
    </p:spTree>
    <p:extLst>
      <p:ext uri="{BB962C8B-B14F-4D97-AF65-F5344CB8AC3E}">
        <p14:creationId xmlns:p14="http://schemas.microsoft.com/office/powerpoint/2010/main" val="232741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4</a:t>
            </a:fld>
            <a:endParaRPr lang="en-US"/>
          </a:p>
        </p:txBody>
      </p:sp>
    </p:spTree>
    <p:extLst>
      <p:ext uri="{BB962C8B-B14F-4D97-AF65-F5344CB8AC3E}">
        <p14:creationId xmlns:p14="http://schemas.microsoft.com/office/powerpoint/2010/main" val="40834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5</a:t>
            </a:fld>
            <a:endParaRPr lang="en-US"/>
          </a:p>
        </p:txBody>
      </p:sp>
    </p:spTree>
    <p:extLst>
      <p:ext uri="{BB962C8B-B14F-4D97-AF65-F5344CB8AC3E}">
        <p14:creationId xmlns:p14="http://schemas.microsoft.com/office/powerpoint/2010/main" val="372630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6</a:t>
            </a:fld>
            <a:endParaRPr lang="en-US"/>
          </a:p>
        </p:txBody>
      </p:sp>
    </p:spTree>
    <p:extLst>
      <p:ext uri="{BB962C8B-B14F-4D97-AF65-F5344CB8AC3E}">
        <p14:creationId xmlns:p14="http://schemas.microsoft.com/office/powerpoint/2010/main" val="90972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7</a:t>
            </a:fld>
            <a:endParaRPr lang="en-US"/>
          </a:p>
        </p:txBody>
      </p:sp>
    </p:spTree>
    <p:extLst>
      <p:ext uri="{BB962C8B-B14F-4D97-AF65-F5344CB8AC3E}">
        <p14:creationId xmlns:p14="http://schemas.microsoft.com/office/powerpoint/2010/main" val="48488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8</a:t>
            </a:fld>
            <a:endParaRPr lang="en-US"/>
          </a:p>
        </p:txBody>
      </p:sp>
    </p:spTree>
    <p:extLst>
      <p:ext uri="{BB962C8B-B14F-4D97-AF65-F5344CB8AC3E}">
        <p14:creationId xmlns:p14="http://schemas.microsoft.com/office/powerpoint/2010/main" val="249812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9</a:t>
            </a:fld>
            <a:endParaRPr lang="en-US"/>
          </a:p>
        </p:txBody>
      </p:sp>
    </p:spTree>
    <p:extLst>
      <p:ext uri="{BB962C8B-B14F-4D97-AF65-F5344CB8AC3E}">
        <p14:creationId xmlns:p14="http://schemas.microsoft.com/office/powerpoint/2010/main" val="411638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srcRect l="30535" r="14175"/>
          <a:stretch>
            <a:fillRect/>
          </a:stretch>
        </p:blipFill>
        <p:spPr>
          <a:xfrm rot="2297281">
            <a:off x="-3535051" y="6806754"/>
            <a:ext cx="10716968" cy="5898148"/>
          </a:xfrm>
          <a:prstGeom prst="rect">
            <a:avLst/>
          </a:prstGeom>
        </p:spPr>
      </p:pic>
      <p:pic>
        <p:nvPicPr>
          <p:cNvPr id="4" name="Picture 4"/>
          <p:cNvPicPr>
            <a:picLocks noChangeAspect="1"/>
          </p:cNvPicPr>
          <p:nvPr/>
        </p:nvPicPr>
        <p:blipFill>
          <a:blip r:embed="rId6"/>
          <a:srcRect l="21898" t="28589" r="30543"/>
          <a:stretch>
            <a:fillRect/>
          </a:stretch>
        </p:blipFill>
        <p:spPr>
          <a:xfrm rot="-7946851">
            <a:off x="-3415660" y="6696921"/>
            <a:ext cx="7925042" cy="6128477"/>
          </a:xfrm>
          <a:prstGeom prst="rect">
            <a:avLst/>
          </a:prstGeom>
        </p:spPr>
      </p:pic>
      <p:grpSp>
        <p:nvGrpSpPr>
          <p:cNvPr id="10" name="Group 10"/>
          <p:cNvGrpSpPr/>
          <p:nvPr/>
        </p:nvGrpSpPr>
        <p:grpSpPr>
          <a:xfrm rot="737669">
            <a:off x="-2349429" y="4258433"/>
            <a:ext cx="7172063" cy="8546548"/>
            <a:chOff x="0" y="0"/>
            <a:chExt cx="9562750" cy="11395398"/>
          </a:xfrm>
        </p:grpSpPr>
        <p:pic>
          <p:nvPicPr>
            <p:cNvPr id="11" name="Picture 11"/>
            <p:cNvPicPr>
              <a:picLocks noChangeAspect="1"/>
            </p:cNvPicPr>
            <p:nvPr/>
          </p:nvPicPr>
          <p:blipFill>
            <a:blip r:embed="rId7"/>
            <a:srcRect r="29102"/>
            <a:stretch>
              <a:fillRect/>
            </a:stretch>
          </p:blipFill>
          <p:spPr>
            <a:xfrm rot="2700000">
              <a:off x="1570775" y="1098206"/>
              <a:ext cx="5970921" cy="6916059"/>
            </a:xfrm>
            <a:prstGeom prst="rect">
              <a:avLst/>
            </a:prstGeom>
          </p:spPr>
        </p:pic>
        <p:pic>
          <p:nvPicPr>
            <p:cNvPr id="12" name="Picture 12"/>
            <p:cNvPicPr>
              <a:picLocks noChangeAspect="1"/>
            </p:cNvPicPr>
            <p:nvPr/>
          </p:nvPicPr>
          <p:blipFill>
            <a:blip r:embed="rId7"/>
            <a:srcRect t="2740" b="2740"/>
            <a:stretch>
              <a:fillRect/>
            </a:stretch>
          </p:blipFill>
          <p:spPr>
            <a:xfrm rot="1336870">
              <a:off x="1028525" y="4191659"/>
              <a:ext cx="7689769" cy="5968773"/>
            </a:xfrm>
            <a:prstGeom prst="rect">
              <a:avLst/>
            </a:prstGeom>
          </p:spPr>
        </p:pic>
      </p:grpSp>
      <p:sp>
        <p:nvSpPr>
          <p:cNvPr id="17" name="TextBox 4"/>
          <p:cNvSpPr txBox="1"/>
          <p:nvPr/>
        </p:nvSpPr>
        <p:spPr>
          <a:xfrm>
            <a:off x="1447800" y="190500"/>
            <a:ext cx="15468600" cy="1354217"/>
          </a:xfrm>
          <a:prstGeom prst="rect">
            <a:avLst/>
          </a:prstGeom>
        </p:spPr>
        <p:txBody>
          <a:bodyPr wrap="square" lIns="0" tIns="0" rIns="0" bIns="0" rtlCol="0" anchor="t">
            <a:spAutoFit/>
          </a:bodyPr>
          <a:lstStyle/>
          <a:p>
            <a:pPr algn="ctr">
              <a:spcBef>
                <a:spcPct val="0"/>
              </a:spcBef>
            </a:pPr>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dõi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Hào Khí Thăng Long - Phim Hoạt Hình Lịch Sử Việt Nam Hay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1200" y="1920789"/>
            <a:ext cx="14401800" cy="810101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5865" t="2502" r="17444" b="27736"/>
          <a:stretch>
            <a:fillRect/>
          </a:stretch>
        </p:blipFill>
        <p:spPr>
          <a:xfrm rot="-10574215">
            <a:off x="-1502480" y="-1377606"/>
            <a:ext cx="22316004" cy="1204419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67707">
            <a:off x="2540288" y="704872"/>
            <a:ext cx="475971" cy="528124"/>
          </a:xfrm>
          <a:prstGeom prst="rect">
            <a:avLst/>
          </a:prstGeom>
        </p:spPr>
      </p:pic>
      <p:grpSp>
        <p:nvGrpSpPr>
          <p:cNvPr id="19" name="Group 19"/>
          <p:cNvGrpSpPr/>
          <p:nvPr/>
        </p:nvGrpSpPr>
        <p:grpSpPr>
          <a:xfrm rot="2024452">
            <a:off x="-2223058" y="377795"/>
            <a:ext cx="5846958" cy="6967495"/>
            <a:chOff x="0" y="0"/>
            <a:chExt cx="7795944" cy="9289993"/>
          </a:xfrm>
        </p:grpSpPr>
        <p:pic>
          <p:nvPicPr>
            <p:cNvPr id="20" name="Picture 20"/>
            <p:cNvPicPr>
              <a:picLocks noChangeAspect="1"/>
            </p:cNvPicPr>
            <p:nvPr/>
          </p:nvPicPr>
          <p:blipFill>
            <a:blip r:embed="rId6"/>
            <a:srcRect r="29102"/>
            <a:stretch>
              <a:fillRect/>
            </a:stretch>
          </p:blipFill>
          <p:spPr>
            <a:xfrm rot="2700000">
              <a:off x="1280560" y="895302"/>
              <a:ext cx="4867738" cy="5638254"/>
            </a:xfrm>
            <a:prstGeom prst="rect">
              <a:avLst/>
            </a:prstGeom>
          </p:spPr>
        </p:pic>
        <p:pic>
          <p:nvPicPr>
            <p:cNvPr id="21" name="Picture 21"/>
            <p:cNvPicPr>
              <a:picLocks noChangeAspect="1"/>
            </p:cNvPicPr>
            <p:nvPr/>
          </p:nvPicPr>
          <p:blipFill>
            <a:blip r:embed="rId6"/>
            <a:srcRect t="2740" b="2740"/>
            <a:stretch>
              <a:fillRect/>
            </a:stretch>
          </p:blipFill>
          <p:spPr>
            <a:xfrm rot="1336870">
              <a:off x="838495" y="3417211"/>
              <a:ext cx="6269014" cy="4865988"/>
            </a:xfrm>
            <a:prstGeom prst="rect">
              <a:avLst/>
            </a:prstGeom>
          </p:spPr>
        </p:pic>
      </p:grpSp>
      <p:grpSp>
        <p:nvGrpSpPr>
          <p:cNvPr id="24" name="Group 24"/>
          <p:cNvGrpSpPr/>
          <p:nvPr/>
        </p:nvGrpSpPr>
        <p:grpSpPr>
          <a:xfrm rot="737669">
            <a:off x="-3126990" y="4480679"/>
            <a:ext cx="7172063" cy="8546548"/>
            <a:chOff x="0" y="0"/>
            <a:chExt cx="9562750" cy="11395398"/>
          </a:xfrm>
        </p:grpSpPr>
        <p:pic>
          <p:nvPicPr>
            <p:cNvPr id="25" name="Picture 25"/>
            <p:cNvPicPr>
              <a:picLocks noChangeAspect="1"/>
            </p:cNvPicPr>
            <p:nvPr/>
          </p:nvPicPr>
          <p:blipFill>
            <a:blip r:embed="rId6"/>
            <a:srcRect r="29102"/>
            <a:stretch>
              <a:fillRect/>
            </a:stretch>
          </p:blipFill>
          <p:spPr>
            <a:xfrm rot="2700000">
              <a:off x="1570775" y="1098206"/>
              <a:ext cx="5970921" cy="6916059"/>
            </a:xfrm>
            <a:prstGeom prst="rect">
              <a:avLst/>
            </a:prstGeom>
          </p:spPr>
        </p:pic>
        <p:pic>
          <p:nvPicPr>
            <p:cNvPr id="26" name="Picture 26"/>
            <p:cNvPicPr>
              <a:picLocks noChangeAspect="1"/>
            </p:cNvPicPr>
            <p:nvPr/>
          </p:nvPicPr>
          <p:blipFill>
            <a:blip r:embed="rId6"/>
            <a:srcRect t="2740" b="2740"/>
            <a:stretch>
              <a:fillRect/>
            </a:stretch>
          </p:blipFill>
          <p:spPr>
            <a:xfrm rot="1336870">
              <a:off x="1028525" y="4191659"/>
              <a:ext cx="7689769" cy="5968773"/>
            </a:xfrm>
            <a:prstGeom prst="rect">
              <a:avLst/>
            </a:prstGeom>
          </p:spPr>
        </p:pic>
      </p:grpSp>
      <p:sp>
        <p:nvSpPr>
          <p:cNvPr id="27" name="TextBox 26"/>
          <p:cNvSpPr txBox="1"/>
          <p:nvPr/>
        </p:nvSpPr>
        <p:spPr>
          <a:xfrm>
            <a:off x="3116341" y="1827361"/>
            <a:ext cx="14714459"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3812945" y="3697707"/>
            <a:ext cx="14017855"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Kha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12945" y="7170932"/>
            <a:ext cx="14017855"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2778273" y="118166"/>
            <a:ext cx="3468925"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4154984"/>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4038600" y="2875281"/>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19154" y="2332934"/>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dùng để chỉ những học sinh được chọn luyện để thi đấu (li</a:t>
            </a:r>
            <a:r>
              <a:rPr lang="en-US" sz="4400" dirty="0">
                <a:latin typeface="Times New Roman" panose="02020603050405020304" pitchFamily="18" charset="0"/>
                <a:cs typeface="Times New Roman" panose="02020603050405020304" pitchFamily="18" charset="0"/>
              </a:rPr>
              <a:t>ê</a:t>
            </a:r>
            <a:r>
              <a:rPr lang="vi-VN" sz="4400" dirty="0">
                <a:latin typeface="Times New Roman" panose="02020603050405020304" pitchFamily="18" charset="0"/>
                <a:cs typeface="Times New Roman" panose="02020603050405020304" pitchFamily="18" charset="0"/>
              </a:rPr>
              <a:t>n hệ đến gà chọi)</a:t>
            </a:r>
            <a:endParaRPr lang="en-US" sz="4400" dirty="0">
              <a:latin typeface="Times New Roman" panose="02020603050405020304" pitchFamily="18" charset="0"/>
              <a:cs typeface="Times New Roman" panose="02020603050405020304" pitchFamily="18" charset="0"/>
            </a:endParaRPr>
          </a:p>
        </p:txBody>
      </p:sp>
      <p:pic>
        <p:nvPicPr>
          <p:cNvPr id="3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032" y="6134100"/>
            <a:ext cx="2978086" cy="4114800"/>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87200" y="-163549"/>
            <a:ext cx="7315200" cy="1316736"/>
          </a:xfrm>
          <a:prstGeom prst="rect">
            <a:avLst/>
          </a:prstGeom>
        </p:spPr>
      </p:pic>
    </p:spTree>
    <p:extLst>
      <p:ext uri="{BB962C8B-B14F-4D97-AF65-F5344CB8AC3E}">
        <p14:creationId xmlns:p14="http://schemas.microsoft.com/office/powerpoint/2010/main" val="2978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2895600" y="2181715"/>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8722" y="2321066"/>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chỉ tập trung học một nội dung nào đó để thi theo kiểu may rủi, nếu trúng đ</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 thì lầm bài tốt.</a:t>
            </a:r>
            <a:endParaRPr lang="en-US" sz="4400" dirty="0">
              <a:latin typeface="Times New Roman" panose="02020603050405020304" pitchFamily="18" charset="0"/>
              <a:cs typeface="Times New Roman" panose="02020603050405020304" pitchFamily="18" charset="0"/>
            </a:endParaRPr>
          </a:p>
        </p:txBody>
      </p:sp>
      <p:pic>
        <p:nvPicPr>
          <p:cNvPr id="3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860" y="-217370"/>
            <a:ext cx="7315200" cy="1316736"/>
          </a:xfrm>
          <a:prstGeom prst="rect">
            <a:avLst/>
          </a:prstGeom>
        </p:spPr>
      </p:pic>
      <p:pic>
        <p:nvPicPr>
          <p:cNvPr id="10"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6462" y="5295900"/>
            <a:ext cx="4980091" cy="4114800"/>
          </a:xfrm>
          <a:prstGeom prst="rect">
            <a:avLst/>
          </a:prstGeom>
        </p:spPr>
      </p:pic>
    </p:spTree>
    <p:extLst>
      <p:ext uri="{BB962C8B-B14F-4D97-AF65-F5344CB8AC3E}">
        <p14:creationId xmlns:p14="http://schemas.microsoft.com/office/powerpoint/2010/main" val="2353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9"/>
          <a:stretch>
            <a:fillRect/>
          </a:stretch>
        </p:blipFill>
        <p:spPr>
          <a:xfrm>
            <a:off x="985242" y="161893"/>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người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có</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thể</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hiểu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được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nội</a:t>
            </a:r>
            <a:r>
              <a:rPr lang="en-US" sz="4400" b="1" i="1" dirty="0">
                <a:latin typeface="Times New Roman" panose="02020603050405020304" pitchFamily="18" charset="0"/>
                <a:cs typeface="Times New Roman" panose="02020603050405020304" pitchFamily="18" charset="0"/>
              </a:rPr>
              <a:t> dung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chuyện</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tái hiện chân thực cách nói năng trong nội bộ một nhóm người mưu toan làm nhũng việc mờ ám, không muốn để người ngoài biết được.</a:t>
            </a:r>
            <a:endParaRPr lang="en-US" sz="4400" b="1" i="1" dirty="0">
              <a:latin typeface="Times New Roman" panose="02020603050405020304" pitchFamily="18" charset="0"/>
              <a:cs typeface="Times New Roman" panose="02020603050405020304" pitchFamily="18" charset="0"/>
            </a:endParaRPr>
          </a:p>
        </p:txBody>
      </p:sp>
      <p:sp>
        <p:nvSpPr>
          <p:cNvPr id="11" name="TextBox 18"/>
          <p:cNvSpPr txBox="1"/>
          <p:nvPr/>
        </p:nvSpPr>
        <p:spPr>
          <a:xfrm>
            <a:off x="1143000" y="47179"/>
            <a:ext cx="3467931" cy="1987724"/>
          </a:xfrm>
          <a:prstGeom prst="rect">
            <a:avLst/>
          </a:prstGeom>
        </p:spPr>
        <p:txBody>
          <a:bodyPr wrap="square" lIns="0" tIns="0" rIns="0" bIns="0" rtlCol="0" anchor="t">
            <a:spAutoFit/>
          </a:bodyPr>
          <a:lstStyle/>
          <a:p>
            <a:pPr marL="0" lvl="0" indent="0" algn="ctr">
              <a:lnSpc>
                <a:spcPts val="15539"/>
              </a:lnSpc>
              <a:spcBef>
                <a:spcPct val="0"/>
              </a:spcBef>
            </a:pPr>
            <a:r>
              <a:rPr lang="en-US" sz="4800" dirty="0" err="1">
                <a:solidFill>
                  <a:srgbClr val="000000"/>
                </a:solidFill>
                <a:latin typeface="#9Slide07 Itim" panose="00000500000000000000" pitchFamily="2" charset="-34"/>
                <a:cs typeface="#9Slide07 Itim" panose="00000500000000000000" pitchFamily="2" charset="-34"/>
              </a:rPr>
              <a:t>Bài</a:t>
            </a:r>
            <a:r>
              <a:rPr lang="en-US" sz="4800" dirty="0">
                <a:solidFill>
                  <a:srgbClr val="000000"/>
                </a:solidFill>
                <a:latin typeface="#9Slide07 Itim" panose="00000500000000000000" pitchFamily="2" charset="-34"/>
                <a:cs typeface="#9Slide07 Itim" panose="00000500000000000000" pitchFamily="2" charset="-34"/>
              </a:rPr>
              <a:t> </a:t>
            </a:r>
            <a:r>
              <a:rPr lang="en-US" sz="4800" dirty="0" err="1">
                <a:solidFill>
                  <a:srgbClr val="000000"/>
                </a:solidFill>
                <a:latin typeface="#9Slide07 Itim" panose="00000500000000000000" pitchFamily="2" charset="-34"/>
                <a:cs typeface="#9Slide07 Itim" panose="00000500000000000000" pitchFamily="2" charset="-34"/>
              </a:rPr>
              <a:t>tập</a:t>
            </a:r>
            <a:r>
              <a:rPr lang="en-US" sz="4800" dirty="0">
                <a:solidFill>
                  <a:srgbClr val="000000"/>
                </a:solidFill>
                <a:latin typeface="#9Slide07 Itim" panose="00000500000000000000" pitchFamily="2" charset="-34"/>
                <a:cs typeface="#9Slide07 Itim" panose="00000500000000000000" pitchFamily="2" charset="-34"/>
              </a:rPr>
              <a:t> 2</a:t>
            </a:r>
          </a:p>
        </p:txBody>
      </p:sp>
    </p:spTree>
    <p:extLst>
      <p:ext uri="{BB962C8B-B14F-4D97-AF65-F5344CB8AC3E}">
        <p14:creationId xmlns:p14="http://schemas.microsoft.com/office/powerpoint/2010/main" val="2841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14800" y="8727"/>
            <a:ext cx="22666205" cy="10278273"/>
            <a:chOff x="0" y="0"/>
            <a:chExt cx="30221606" cy="13704364"/>
          </a:xfrm>
        </p:grpSpPr>
        <p:pic>
          <p:nvPicPr>
            <p:cNvPr id="4" name="Picture 4"/>
            <p:cNvPicPr>
              <a:picLocks noChangeAspect="1"/>
            </p:cNvPicPr>
            <p:nvPr/>
          </p:nvPicPr>
          <p:blipFill>
            <a:blip r:embed="rId3"/>
            <a:srcRect l="2629" t="1953" r="939" b="41431"/>
            <a:stretch>
              <a:fillRect/>
            </a:stretch>
          </p:blipFill>
          <p:spPr>
            <a:xfrm>
              <a:off x="0" y="272668"/>
              <a:ext cx="25293133" cy="12734875"/>
            </a:xfrm>
            <a:prstGeom prst="rect">
              <a:avLst/>
            </a:prstGeom>
          </p:spPr>
        </p:pic>
        <p:pic>
          <p:nvPicPr>
            <p:cNvPr id="5" name="Picture 5"/>
            <p:cNvPicPr>
              <a:picLocks noChangeAspect="1"/>
            </p:cNvPicPr>
            <p:nvPr/>
          </p:nvPicPr>
          <p:blipFill>
            <a:blip r:embed="rId3"/>
            <a:srcRect l="25" t="1837" r="939" b="37236"/>
            <a:stretch>
              <a:fillRect/>
            </a:stretch>
          </p:blipFill>
          <p:spPr>
            <a:xfrm>
              <a:off x="4245469" y="0"/>
              <a:ext cx="25976137" cy="13704364"/>
            </a:xfrm>
            <a:prstGeom prst="rect">
              <a:avLst/>
            </a:prstGeom>
          </p:spPr>
        </p:pic>
      </p:grpSp>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4"/>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5"/>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6"/>
            <a:srcRect r="23221"/>
            <a:stretch>
              <a:fillRect/>
            </a:stretch>
          </p:blipFill>
          <p:spPr>
            <a:xfrm rot="4240629">
              <a:off x="1068692" y="3115962"/>
              <a:ext cx="656118" cy="2212457"/>
            </a:xfrm>
            <a:prstGeom prst="rect">
              <a:avLst/>
            </a:prstGeom>
          </p:spPr>
        </p:pic>
      </p:grpSp>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6040023" y="576451"/>
            <a:ext cx="475971" cy="528124"/>
          </a:xfrm>
          <a:prstGeom prst="rect">
            <a:avLst/>
          </a:prstGeom>
        </p:spPr>
      </p:pic>
      <p:sp>
        <p:nvSpPr>
          <p:cNvPr id="24" name="TextBox 23"/>
          <p:cNvSpPr txBox="1"/>
          <p:nvPr/>
        </p:nvSpPr>
        <p:spPr>
          <a:xfrm>
            <a:off x="529918" y="1730979"/>
            <a:ext cx="17509234"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Tam Lang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529918" y="5208854"/>
            <a:ext cx="1750923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bẫy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29918" y="7886700"/>
            <a:ext cx="17509234" cy="2123658"/>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hội</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đậm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hợp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phẩm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đầu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cần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29" name="Picture 28"/>
          <p:cNvPicPr>
            <a:picLocks noChangeAspect="1"/>
          </p:cNvPicPr>
          <p:nvPr/>
        </p:nvPicPr>
        <p:blipFill>
          <a:blip r:embed="rId9"/>
          <a:stretch>
            <a:fillRect/>
          </a:stretch>
        </p:blipFill>
        <p:spPr>
          <a:xfrm>
            <a:off x="6312440" y="-41204"/>
            <a:ext cx="3462828"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7456177" y="813391"/>
            <a:ext cx="10527023"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"Làm xe": </a:t>
            </a:r>
            <a:r>
              <a:rPr lang="vi-VN" sz="4400" dirty="0">
                <a:latin typeface="Times New Roman" panose="02020603050405020304" pitchFamily="18" charset="0"/>
                <a:cs typeface="Times New Roman" panose="02020603050405020304" pitchFamily="18" charset="0"/>
              </a:rPr>
              <a:t>biệt ngữ xã hội chỉ những người làm nghề kéo xe chở người trước Cách mạng tháng Tám năm 1945.</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456176" y="3848100"/>
            <a:ext cx="10527023" cy="4832092"/>
          </a:xfrm>
          <a:prstGeom prst="rect">
            <a:avLst/>
          </a:prstGeom>
        </p:spPr>
        <p:txBody>
          <a:bodyPr wrap="square">
            <a:spAutoFit/>
          </a:bodyPr>
          <a:lstStyle/>
          <a:p>
            <a:pPr algn="just"/>
            <a:r>
              <a:rPr lang="en-US" sz="4400" dirty="0">
                <a:latin typeface="+mj-lt"/>
              </a:rPr>
              <a:t>- </a:t>
            </a:r>
            <a:r>
              <a:rPr lang="vi-VN" sz="4400" b="1" dirty="0">
                <a:latin typeface="+mj-lt"/>
              </a:rPr>
              <a:t>"Chim mòng": </a:t>
            </a:r>
            <a:r>
              <a:rPr lang="vi-VN" sz="4400" dirty="0">
                <a:latin typeface="+mj-lt"/>
              </a:rPr>
              <a:t>biệt ngữ xã hội chỉ những người bị kẻ khác nhắm làm đối tượng bị lừa khi đánh bạc.</a:t>
            </a:r>
          </a:p>
          <a:p>
            <a:pPr algn="just"/>
            <a:r>
              <a:rPr lang="en-US" sz="4400" dirty="0">
                <a:latin typeface="+mj-lt"/>
              </a:rPr>
              <a:t>- </a:t>
            </a:r>
            <a:r>
              <a:rPr lang="vi-VN" sz="4400" b="1" dirty="0">
                <a:latin typeface="+mj-lt"/>
              </a:rPr>
              <a:t>"Nhà đi săn": </a:t>
            </a:r>
            <a:r>
              <a:rPr lang="vi-VN" sz="4400" dirty="0">
                <a:latin typeface="+mj-lt"/>
              </a:rPr>
              <a:t>biệt ngữ xã hội chỉ những người chuyên đi lừa đảo khi đánh bạc.</a:t>
            </a:r>
          </a:p>
          <a:p>
            <a:pPr algn="just"/>
            <a:r>
              <a:rPr lang="en-US" sz="4400" dirty="0">
                <a:latin typeface="+mj-lt"/>
              </a:rPr>
              <a:t>- </a:t>
            </a:r>
            <a:r>
              <a:rPr lang="vi-VN" sz="4400" b="1" dirty="0">
                <a:latin typeface="+mj-lt"/>
              </a:rPr>
              <a:t>"Viên đạn": </a:t>
            </a:r>
            <a:r>
              <a:rPr lang="vi-VN" sz="4400" dirty="0">
                <a:latin typeface="+mj-lt"/>
              </a:rPr>
              <a:t>biệt ngữ xã hội chỉ tiền bạc dùng để đánh bạc.</a:t>
            </a:r>
            <a:endParaRPr lang="en-US" sz="4400" dirty="0">
              <a:latin typeface="+mj-lt"/>
            </a:endParaRPr>
          </a:p>
        </p:txBody>
      </p:sp>
      <p:pic>
        <p:nvPicPr>
          <p:cNvPr id="1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9"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36698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7482758" y="342900"/>
            <a:ext cx="10582975" cy="5016758"/>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Biệt ngữ nêu ở bài tập này đều lấy từ tác phẩm văn học viết về cuộc sống của những người làm các ngh</a:t>
            </a:r>
            <a:r>
              <a:rPr lang="en-US" sz="4000" dirty="0">
                <a:latin typeface="Times New Roman" panose="02020603050405020304" pitchFamily="18" charset="0"/>
                <a:cs typeface="Times New Roman" panose="02020603050405020304" pitchFamily="18" charset="0"/>
              </a:rPr>
              <a:t>ề</a:t>
            </a:r>
            <a:r>
              <a:rPr lang="vi-VN" sz="4000" dirty="0">
                <a:latin typeface="Times New Roman" panose="02020603050405020304" pitchFamily="18" charset="0"/>
                <a:cs typeface="Times New Roman" panose="02020603050405020304" pitchFamily="18" charset="0"/>
              </a:rPr>
              <a:t> đặc biệt trong xã hội cũ, thường chỉ đáp ứng nhu c</a:t>
            </a:r>
            <a:r>
              <a:rPr lang="en-US" sz="4000" dirty="0">
                <a:latin typeface="Times New Roman" panose="02020603050405020304" pitchFamily="18" charset="0"/>
                <a:cs typeface="Times New Roman" panose="02020603050405020304" pitchFamily="18" charset="0"/>
              </a:rPr>
              <a:t>ầ</a:t>
            </a:r>
            <a:r>
              <a:rPr lang="vi-VN" sz="4000" dirty="0">
                <a:latin typeface="Times New Roman" panose="02020603050405020304" pitchFamily="18" charset="0"/>
                <a:cs typeface="Times New Roman" panose="02020603050405020304" pitchFamily="18" charset="0"/>
              </a:rPr>
              <a:t>u giao tiếp trong phạm vi hẹp.</a:t>
            </a:r>
            <a:endParaRPr lang="en-US" sz="4000" dirty="0">
              <a:latin typeface="Times New Roman" panose="02020603050405020304" pitchFamily="18" charset="0"/>
              <a:cs typeface="Times New Roman" panose="02020603050405020304" pitchFamily="18" charset="0"/>
            </a:endParaRPr>
          </a:p>
          <a:p>
            <a:pPr lvl="0"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Nhờ nh</a:t>
            </a:r>
            <a:r>
              <a:rPr lang="en-US" sz="4000" dirty="0">
                <a:latin typeface="Times New Roman" panose="02020603050405020304" pitchFamily="18" charset="0"/>
                <a:cs typeface="Times New Roman" panose="02020603050405020304" pitchFamily="18" charset="0"/>
              </a:rPr>
              <a:t>ữ</a:t>
            </a:r>
            <a:r>
              <a:rPr lang="vi-VN" sz="4000" dirty="0">
                <a:latin typeface="Times New Roman" panose="02020603050405020304" pitchFamily="18" charset="0"/>
                <a:cs typeface="Times New Roman" panose="02020603050405020304" pitchFamily="18" charset="0"/>
              </a:rPr>
              <a:t>ng biệt ngữ như vậy, người đọc được hiểu thêm về cung cách sinh hoạt, cách nói năng của những đối tượng khá đặc biệt, rất xa lạ so với cuộc sống hiện nay.</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82758" y="5786046"/>
            <a:ext cx="10582975" cy="3785652"/>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tác phẩm văn học, gặp những biệt ngữ như vậy, người đọc cần tìm hiểu nghĩa của chúng được nêu ở cước chú. Trường hợp không có cước chú, cần tìm hiểu từ nguồn khác, ví dụ từ in-tơ-nét hoặc từ điển tiếng Việt để nắm được nghĩa của từng biệt ngữ.</a:t>
            </a:r>
            <a:endParaRPr lang="en-US" sz="40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1"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2462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186072" y="-324710"/>
            <a:ext cx="19976577" cy="12672208"/>
          </a:xfrm>
          <a:prstGeom prst="rect">
            <a:avLst/>
          </a:prstGeom>
        </p:spPr>
      </p:pic>
      <p:pic>
        <p:nvPicPr>
          <p:cNvPr id="6" name="Picture 6"/>
          <p:cNvPicPr>
            <a:picLocks noChangeAspect="1"/>
          </p:cNvPicPr>
          <p:nvPr/>
        </p:nvPicPr>
        <p:blipFill>
          <a:blip r:embed="rId4"/>
          <a:srcRect/>
          <a:stretch>
            <a:fillRect/>
          </a:stretch>
        </p:blipFill>
        <p:spPr>
          <a:xfrm>
            <a:off x="-1046269" y="-1152563"/>
            <a:ext cx="3702631" cy="6008327"/>
          </a:xfrm>
          <a:prstGeom prst="rect">
            <a:avLst/>
          </a:prstGeom>
        </p:spPr>
      </p:pic>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867707">
            <a:off x="3175545" y="1669266"/>
            <a:ext cx="475971" cy="528124"/>
          </a:xfrm>
          <a:prstGeom prst="rect">
            <a:avLst/>
          </a:prstGeom>
        </p:spPr>
      </p:pic>
      <p:sp>
        <p:nvSpPr>
          <p:cNvPr id="21" name="TextBox 20"/>
          <p:cNvSpPr txBox="1"/>
          <p:nvPr/>
        </p:nvSpPr>
        <p:spPr>
          <a:xfrm>
            <a:off x="2895600" y="3094256"/>
            <a:ext cx="1432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895600" y="4855764"/>
            <a:ext cx="10820400"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2895600" y="6930694"/>
            <a:ext cx="14325600" cy="2123658"/>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pic>
        <p:nvPicPr>
          <p:cNvPr id="2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83800" y="218904"/>
            <a:ext cx="7315200" cy="970927"/>
          </a:xfrm>
          <a:prstGeom prst="rect">
            <a:avLst/>
          </a:prstGeom>
        </p:spPr>
      </p:pic>
      <p:pic>
        <p:nvPicPr>
          <p:cNvPr id="25" name="Picture 24"/>
          <p:cNvPicPr>
            <a:picLocks noChangeAspect="1"/>
          </p:cNvPicPr>
          <p:nvPr/>
        </p:nvPicPr>
        <p:blipFill>
          <a:blip r:embed="rId9"/>
          <a:stretch>
            <a:fillRect/>
          </a:stretch>
        </p:blipFill>
        <p:spPr>
          <a:xfrm>
            <a:off x="3413530" y="1151731"/>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456177" y="962777"/>
            <a:ext cx="10582975" cy="2123658"/>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"Lầy" </a:t>
            </a:r>
            <a:r>
              <a:rPr lang="vi-VN" sz="4400" dirty="0">
                <a:latin typeface="Times New Roman" panose="02020603050405020304" pitchFamily="18" charset="0"/>
                <a:cs typeface="Times New Roman" panose="02020603050405020304" pitchFamily="18" charset="0"/>
              </a:rPr>
              <a:t>là biệt ngữ xã hội của giới trẻ ngày nay</a:t>
            </a:r>
            <a:r>
              <a:rPr lang="en-US" sz="4400" dirty="0">
                <a:latin typeface="Times New Roman" panose="02020603050405020304" pitchFamily="18" charset="0"/>
                <a:cs typeface="Times New Roman" panose="02020603050405020304" pitchFamily="18" charset="0"/>
              </a:rPr>
              <a:t>. </a:t>
            </a:r>
          </a:p>
        </p:txBody>
      </p:sp>
      <p:sp>
        <p:nvSpPr>
          <p:cNvPr id="12" name="Oval 11"/>
          <p:cNvSpPr/>
          <p:nvPr/>
        </p:nvSpPr>
        <p:spPr>
          <a:xfrm>
            <a:off x="5735659" y="196378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2438" y="3192263"/>
            <a:ext cx="10582975" cy="6186309"/>
          </a:xfrm>
          <a:prstGeom prst="rect">
            <a:avLst/>
          </a:prstGeom>
          <a:noFill/>
        </p:spPr>
        <p:txBody>
          <a:bodyPr wrap="square" rtlCol="0">
            <a:spAutoFit/>
          </a:bodyPr>
          <a:lstStyle/>
          <a:p>
            <a:pPr lvl="0" algn="just">
              <a:lnSpc>
                <a:spcPct val="150000"/>
              </a:lnSpc>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Trong ngữ cảnh khác, chẳng hạn nói với bạn bè một cách suồng sã, có thể sử dụng từ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a:t>
            </a:r>
            <a:r>
              <a:rPr lang="en-US" sz="4400" i="1" dirty="0">
                <a:latin typeface="Times New Roman" panose="02020603050405020304" pitchFamily="18" charset="0"/>
                <a:cs typeface="Times New Roman" panose="02020603050405020304" pitchFamily="18" charset="0"/>
              </a:rPr>
              <a:t>ầ</a:t>
            </a:r>
            <a:r>
              <a:rPr lang="vi-VN" sz="4400" i="1" dirty="0">
                <a:latin typeface="Times New Roman" panose="02020603050405020304" pitchFamily="18" charset="0"/>
                <a:cs typeface="Times New Roman" panose="02020603050405020304" pitchFamily="18" charset="0"/>
              </a:rPr>
              <a:t>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với nghĩa là lôi thôi, nhếch nhác, chơi không đẹp. Nhưng khi nói với bố như trong ngữ cảnh này, sử dụng biệt ngữ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toàn </a:t>
            </a:r>
            <a:r>
              <a:rPr lang="vi-VN" sz="4400" b="1" dirty="0">
                <a:latin typeface="Times New Roman" panose="02020603050405020304" pitchFamily="18" charset="0"/>
                <a:cs typeface="Times New Roman" panose="02020603050405020304" pitchFamily="18" charset="0"/>
              </a:rPr>
              <a:t>không phù hợp.</a:t>
            </a:r>
            <a:endParaRPr lang="en-US" sz="4400" b="1" dirty="0">
              <a:latin typeface="Times New Roman" panose="02020603050405020304" pitchFamily="18" charset="0"/>
              <a:cs typeface="Times New Roman" panose="02020603050405020304" pitchFamily="18" charset="0"/>
            </a:endParaRPr>
          </a:p>
        </p:txBody>
      </p:sp>
      <p:pic>
        <p:nvPicPr>
          <p:cNvPr id="2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021" y="4991100"/>
            <a:ext cx="5878430" cy="5044762"/>
          </a:xfrm>
          <a:prstGeom prst="rect">
            <a:avLst/>
          </a:prstGeom>
        </p:spPr>
      </p:pic>
    </p:spTree>
    <p:extLst>
      <p:ext uri="{BB962C8B-B14F-4D97-AF65-F5344CB8AC3E}">
        <p14:creationId xmlns:p14="http://schemas.microsoft.com/office/powerpoint/2010/main" val="68810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3954">
            <a:off x="-1511080" y="185811"/>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440612" y="2748438"/>
            <a:ext cx="7502289" cy="10087101"/>
            <a:chOff x="0" y="0"/>
            <a:chExt cx="10003052" cy="13449468"/>
          </a:xfrm>
        </p:grpSpPr>
        <p:pic>
          <p:nvPicPr>
            <p:cNvPr id="7" name="Picture 7"/>
            <p:cNvPicPr>
              <a:picLocks noChangeAspect="1"/>
            </p:cNvPicPr>
            <p:nvPr/>
          </p:nvPicPr>
          <p:blipFill>
            <a:blip r:embed="rId4"/>
            <a:srcRect/>
            <a:stretch>
              <a:fillRect/>
            </a:stretch>
          </p:blipFill>
          <p:spPr>
            <a:xfrm rot="277096">
              <a:off x="346035" y="3891921"/>
              <a:ext cx="5158822" cy="8803364"/>
            </a:xfrm>
            <a:prstGeom prst="rect">
              <a:avLst/>
            </a:prstGeom>
          </p:spPr>
        </p:pic>
        <p:pic>
          <p:nvPicPr>
            <p:cNvPr id="8" name="Picture 8"/>
            <p:cNvPicPr>
              <a:picLocks noChangeAspect="1"/>
            </p:cNvPicPr>
            <p:nvPr/>
          </p:nvPicPr>
          <p:blipFill>
            <a:blip r:embed="rId5"/>
            <a:srcRect/>
            <a:stretch>
              <a:fillRect/>
            </a:stretch>
          </p:blipFill>
          <p:spPr>
            <a:xfrm rot="-794735">
              <a:off x="1283480" y="691393"/>
              <a:ext cx="7436092" cy="12066681"/>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91789">
            <a:off x="3520138" y="3847593"/>
            <a:ext cx="616548" cy="684103"/>
          </a:xfrm>
          <a:prstGeom prst="rect">
            <a:avLst/>
          </a:prstGeom>
        </p:spPr>
      </p:pic>
      <p:grpSp>
        <p:nvGrpSpPr>
          <p:cNvPr id="14" name="Group 13"/>
          <p:cNvGrpSpPr/>
          <p:nvPr/>
        </p:nvGrpSpPr>
        <p:grpSpPr>
          <a:xfrm>
            <a:off x="7750284" y="3543300"/>
            <a:ext cx="3854988" cy="0"/>
            <a:chOff x="7195382" y="7248509"/>
            <a:chExt cx="3854988" cy="0"/>
          </a:xfrm>
        </p:grpSpPr>
        <p:sp>
          <p:nvSpPr>
            <p:cNvPr id="11" name="AutoShape 11"/>
            <p:cNvSpPr/>
            <p:nvPr/>
          </p:nvSpPr>
          <p:spPr>
            <a:xfrm>
              <a:off x="9594344" y="7248509"/>
              <a:ext cx="1456026" cy="0"/>
            </a:xfrm>
            <a:prstGeom prst="line">
              <a:avLst/>
            </a:prstGeom>
            <a:ln w="47625" cap="flat">
              <a:solidFill>
                <a:srgbClr val="000000"/>
              </a:solidFill>
              <a:prstDash val="solid"/>
              <a:headEnd type="none" w="sm" len="sm"/>
              <a:tailEnd type="none" w="sm" len="sm"/>
            </a:ln>
          </p:spPr>
          <p:txBody>
            <a:bodyPr/>
            <a:lstStyle/>
            <a:p>
              <a:endParaRPr lang="en-US"/>
            </a:p>
          </p:txBody>
        </p:sp>
        <p:sp>
          <p:nvSpPr>
            <p:cNvPr id="13" name="AutoShape 13"/>
            <p:cNvSpPr/>
            <p:nvPr/>
          </p:nvSpPr>
          <p:spPr>
            <a:xfrm>
              <a:off x="7195382" y="7248509"/>
              <a:ext cx="1456026" cy="0"/>
            </a:xfrm>
            <a:prstGeom prst="line">
              <a:avLst/>
            </a:prstGeom>
            <a:ln w="47625" cap="flat">
              <a:solidFill>
                <a:srgbClr val="000000"/>
              </a:solidFill>
              <a:prstDash val="solid"/>
              <a:headEnd type="none" w="sm" len="sm"/>
              <a:tailEnd type="none" w="sm" len="sm"/>
            </a:ln>
          </p:spPr>
          <p:txBody>
            <a:bodyPr/>
            <a:lstStyle/>
            <a:p>
              <a:endParaRPr lang="en-US"/>
            </a:p>
          </p:txBody>
        </p:sp>
      </p:grpSp>
      <p:pic>
        <p:nvPicPr>
          <p:cNvPr id="15" name="Picture 14"/>
          <p:cNvPicPr>
            <a:picLocks noChangeAspect="1"/>
          </p:cNvPicPr>
          <p:nvPr/>
        </p:nvPicPr>
        <p:blipFill>
          <a:blip r:embed="rId8"/>
          <a:stretch>
            <a:fillRect/>
          </a:stretch>
        </p:blipFill>
        <p:spPr>
          <a:xfrm>
            <a:off x="2766259" y="1788298"/>
            <a:ext cx="15113294" cy="620016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347787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380218" y="787400"/>
            <a:ext cx="10582975"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là biệt ngữ xã hội của giới trẻ ngày nay, được hiểu là "không" (phủ định)</a:t>
            </a:r>
            <a:endParaRPr lang="en-US" sz="4400" dirty="0">
              <a:latin typeface="Times New Roman" panose="02020603050405020304" pitchFamily="18" charset="0"/>
              <a:cs typeface="Times New Roman" panose="02020603050405020304" pitchFamily="18" charset="0"/>
            </a:endParaRPr>
          </a:p>
        </p:txBody>
      </p:sp>
      <p:sp>
        <p:nvSpPr>
          <p:cNvPr id="12" name="Oval 11"/>
          <p:cNvSpPr/>
          <p:nvPr/>
        </p:nvSpPr>
        <p:spPr>
          <a:xfrm>
            <a:off x="3128680" y="264039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80218" y="2679838"/>
            <a:ext cx="10582975"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Biệt ngữ xã hội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giúp không khí cuộc hội thoại trở nên gần gũi, thoải mái hơn vì đây là cuộc hội thoại giữa hai người bạn trẻ. </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Tuy nhiên, trong trường hợp này, dùng biệt ngữ cũng </a:t>
            </a:r>
            <a:r>
              <a:rPr lang="vi-VN" sz="4400" b="1" dirty="0">
                <a:latin typeface="Times New Roman" panose="02020603050405020304" pitchFamily="18" charset="0"/>
                <a:cs typeface="Times New Roman" panose="02020603050405020304" pitchFamily="18" charset="0"/>
              </a:rPr>
              <a:t>không phù hợp</a:t>
            </a:r>
            <a:r>
              <a:rPr lang="vi-VN" sz="4400" dirty="0">
                <a:latin typeface="Times New Roman" panose="02020603050405020304" pitchFamily="18" charset="0"/>
                <a:cs typeface="Times New Roman" panose="02020603050405020304" pitchFamily="18" charset="0"/>
              </a:rPr>
              <a:t>, vì người nói cần trả lời một cách nghiêm túc câu hỏi của bạn, thể hiện sự quan tâm đến trạng thái tâm lí của một người bạn khác.</a:t>
            </a:r>
            <a:endParaRPr lang="en-US" sz="4400" dirty="0">
              <a:latin typeface="Times New Roman" panose="02020603050405020304" pitchFamily="18" charset="0"/>
              <a:cs typeface="Times New Roman" panose="02020603050405020304" pitchFamily="18" charset="0"/>
            </a:endParaRPr>
          </a:p>
          <a:p>
            <a:pPr algn="just"/>
            <a:br>
              <a:rPr lang="vi-VN"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59" y="4444724"/>
            <a:ext cx="6157042" cy="6157042"/>
          </a:xfrm>
          <a:prstGeom prst="rect">
            <a:avLst/>
          </a:prstGeom>
        </p:spPr>
      </p:pic>
      <p:pic>
        <p:nvPicPr>
          <p:cNvPr id="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2800" y="7886700"/>
            <a:ext cx="7315200" cy="4041648"/>
          </a:xfrm>
          <a:prstGeom prst="rect">
            <a:avLst/>
          </a:prstGeom>
        </p:spPr>
      </p:pic>
    </p:spTree>
    <p:extLst>
      <p:ext uri="{BB962C8B-B14F-4D97-AF65-F5344CB8AC3E}">
        <p14:creationId xmlns:p14="http://schemas.microsoft.com/office/powerpoint/2010/main" val="32118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8381" t="8391" r="40531" b="56005"/>
          <a:stretch>
            <a:fillRect/>
          </a:stretch>
        </p:blipFill>
        <p:spPr>
          <a:xfrm>
            <a:off x="3581400" y="2451216"/>
            <a:ext cx="14092611" cy="8731289"/>
          </a:xfrm>
          <a:prstGeom prst="rect">
            <a:avLst/>
          </a:prstGeom>
        </p:spPr>
      </p:pic>
      <p:sp>
        <p:nvSpPr>
          <p:cNvPr id="14" name="TextBox 13"/>
          <p:cNvSpPr txBox="1"/>
          <p:nvPr/>
        </p:nvSpPr>
        <p:spPr>
          <a:xfrm>
            <a:off x="6539002" y="5585597"/>
            <a:ext cx="10582975"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pic>
        <p:nvPicPr>
          <p:cNvPr id="1026" name="Picture 2" descr="Giải Đáp: Đăng Ký Chương Trình Nhanh Như Chớp Nhí Ở Đâu?"/>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38400" y="-495300"/>
            <a:ext cx="12651015" cy="78267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39272" y="0"/>
            <a:ext cx="2669477" cy="4114800"/>
          </a:xfrm>
          <a:prstGeom prst="rect">
            <a:avLst/>
          </a:prstGeom>
        </p:spPr>
      </p:pic>
      <p:pic>
        <p:nvPicPr>
          <p:cNvPr id="17" name="Picture 4"/>
          <p:cNvPicPr>
            <a:picLocks noChangeAspect="1"/>
          </p:cNvPicPr>
          <p:nvPr/>
        </p:nvPicPr>
        <p:blipFill>
          <a:blip r:embed="rId8"/>
          <a:srcRect/>
          <a:stretch>
            <a:fillRect/>
          </a:stretch>
        </p:blipFill>
        <p:spPr>
          <a:xfrm rot="16200000">
            <a:off x="-902487" y="5800205"/>
            <a:ext cx="5369991" cy="3651594"/>
          </a:xfrm>
          <a:prstGeom prst="rect">
            <a:avLst/>
          </a:prstGeom>
        </p:spPr>
      </p:pic>
      <p:pic>
        <p:nvPicPr>
          <p:cNvPr id="18" name="Picture 14"/>
          <p:cNvPicPr>
            <a:picLocks noChangeAspect="1"/>
          </p:cNvPicPr>
          <p:nvPr/>
        </p:nvPicPr>
        <p:blipFill>
          <a:blip r:embed="rId9"/>
          <a:srcRect/>
          <a:stretch>
            <a:fillRect/>
          </a:stretch>
        </p:blipFill>
        <p:spPr>
          <a:xfrm rot="4240629">
            <a:off x="7807512" y="160987"/>
            <a:ext cx="640921" cy="1659343"/>
          </a:xfrm>
          <a:prstGeom prst="rect">
            <a:avLst/>
          </a:prstGeom>
        </p:spPr>
      </p:pic>
      <p:pic>
        <p:nvPicPr>
          <p:cNvPr id="19" name="Picture 15"/>
          <p:cNvPicPr>
            <a:picLocks noChangeAspect="1"/>
          </p:cNvPicPr>
          <p:nvPr/>
        </p:nvPicPr>
        <p:blipFill>
          <a:blip r:embed="rId10"/>
          <a:srcRect/>
          <a:stretch>
            <a:fillRect/>
          </a:stretch>
        </p:blipFill>
        <p:spPr>
          <a:xfrm>
            <a:off x="14803402" y="460999"/>
            <a:ext cx="1085219" cy="2599327"/>
          </a:xfrm>
          <a:prstGeom prst="rect">
            <a:avLst/>
          </a:prstGeom>
        </p:spPr>
      </p:pic>
      <p:pic>
        <p:nvPicPr>
          <p:cNvPr id="20" name="Picture 16"/>
          <p:cNvPicPr>
            <a:picLocks noChangeAspect="1"/>
          </p:cNvPicPr>
          <p:nvPr/>
        </p:nvPicPr>
        <p:blipFill>
          <a:blip r:embed="rId11"/>
          <a:srcRect/>
          <a:stretch>
            <a:fillRect/>
          </a:stretch>
        </p:blipFill>
        <p:spPr>
          <a:xfrm rot="3601216">
            <a:off x="11341116" y="1115400"/>
            <a:ext cx="1011581" cy="1252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2700000">
            <a:off x="15888993" y="6007946"/>
            <a:ext cx="1613127" cy="2385306"/>
          </a:xfrm>
          <a:prstGeom prst="rect">
            <a:avLst/>
          </a:prstGeom>
        </p:spPr>
      </p:pic>
      <p:pic>
        <p:nvPicPr>
          <p:cNvPr id="4" name="Picture 4"/>
          <p:cNvPicPr>
            <a:picLocks noChangeAspect="1"/>
          </p:cNvPicPr>
          <p:nvPr/>
        </p:nvPicPr>
        <p:blipFill>
          <a:blip r:embed="rId4"/>
          <a:srcRect l="27367" r="22969" b="4617"/>
          <a:stretch>
            <a:fillRect/>
          </a:stretch>
        </p:blipFill>
        <p:spPr>
          <a:xfrm>
            <a:off x="11822926" y="1929012"/>
            <a:ext cx="4765787" cy="9691050"/>
          </a:xfrm>
          <a:prstGeom prst="rect">
            <a:avLst/>
          </a:prstGeom>
        </p:spPr>
      </p:pic>
      <p:pic>
        <p:nvPicPr>
          <p:cNvPr id="5" name="Picture 5"/>
          <p:cNvPicPr>
            <a:picLocks noChangeAspect="1"/>
          </p:cNvPicPr>
          <p:nvPr/>
        </p:nvPicPr>
        <p:blipFill>
          <a:blip r:embed="rId4"/>
          <a:srcRect t="2278" r="63623" b="20970"/>
          <a:stretch>
            <a:fillRect/>
          </a:stretch>
        </p:blipFill>
        <p:spPr>
          <a:xfrm>
            <a:off x="1726966" y="1473118"/>
            <a:ext cx="4743527" cy="10596715"/>
          </a:xfrm>
          <a:prstGeom prst="rect">
            <a:avLst/>
          </a:prstGeom>
        </p:spPr>
      </p:pic>
      <p:pic>
        <p:nvPicPr>
          <p:cNvPr id="6" name="Picture 6"/>
          <p:cNvPicPr>
            <a:picLocks noChangeAspect="1"/>
          </p:cNvPicPr>
          <p:nvPr/>
        </p:nvPicPr>
        <p:blipFill>
          <a:blip r:embed="rId5"/>
          <a:srcRect/>
          <a:stretch>
            <a:fillRect/>
          </a:stretch>
        </p:blipFill>
        <p:spPr>
          <a:xfrm rot="-1651736">
            <a:off x="5547483" y="7369564"/>
            <a:ext cx="1755353" cy="2662506"/>
          </a:xfrm>
          <a:prstGeom prst="rect">
            <a:avLst/>
          </a:prstGeom>
        </p:spPr>
      </p:pic>
      <p:pic>
        <p:nvPicPr>
          <p:cNvPr id="9" name="Picture 9"/>
          <p:cNvPicPr>
            <a:picLocks noChangeAspect="1"/>
          </p:cNvPicPr>
          <p:nvPr/>
        </p:nvPicPr>
        <p:blipFill>
          <a:blip r:embed="rId4"/>
          <a:srcRect l="44337" r="7950"/>
          <a:stretch>
            <a:fillRect/>
          </a:stretch>
        </p:blipFill>
        <p:spPr>
          <a:xfrm>
            <a:off x="6854719" y="1909585"/>
            <a:ext cx="4578563" cy="10160248"/>
          </a:xfrm>
          <a:prstGeom prst="rect">
            <a:avLst/>
          </a:prstGeom>
        </p:spPr>
      </p:pic>
      <p:sp>
        <p:nvSpPr>
          <p:cNvPr id="11" name="TextBox 11"/>
          <p:cNvSpPr txBox="1"/>
          <p:nvPr/>
        </p:nvSpPr>
        <p:spPr>
          <a:xfrm>
            <a:off x="1981200" y="3238500"/>
            <a:ext cx="4279829" cy="23203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tầng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lớp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vua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chúa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kiến</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179315" y="5841777"/>
            <a:ext cx="3532595" cy="307776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trẫm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hậu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quốc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vương</a:t>
            </a:r>
            <a:endParaRPr lang="en-US" sz="4000" i="1" dirty="0">
              <a:solidFill>
                <a:srgbClr val="0000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4163" y="5008215"/>
            <a:ext cx="1520535" cy="5794577"/>
          </a:xfrm>
          <a:prstGeom prst="rect">
            <a:avLst/>
          </a:prstGeom>
        </p:spPr>
      </p:pic>
      <p:pic>
        <p:nvPicPr>
          <p:cNvPr id="17" name="Picture 17"/>
          <p:cNvPicPr>
            <a:picLocks noChangeAspect="1"/>
          </p:cNvPicPr>
          <p:nvPr/>
        </p:nvPicPr>
        <p:blipFill>
          <a:blip r:embed="rId3"/>
          <a:srcRect/>
          <a:stretch>
            <a:fillRect/>
          </a:stretch>
        </p:blipFill>
        <p:spPr>
          <a:xfrm rot="189567">
            <a:off x="1042449" y="7960459"/>
            <a:ext cx="1306601" cy="2944894"/>
          </a:xfrm>
          <a:prstGeom prst="rect">
            <a:avLst/>
          </a:prstGeom>
        </p:spPr>
      </p:pic>
      <p:sp>
        <p:nvSpPr>
          <p:cNvPr id="18" name="TextBox 11"/>
          <p:cNvSpPr txBox="1"/>
          <p:nvPr/>
        </p:nvSpPr>
        <p:spPr>
          <a:xfrm>
            <a:off x="7073971" y="3238500"/>
            <a:ext cx="4279829" cy="1179810"/>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đạo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Phật</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9" name="TextBox 15"/>
          <p:cNvSpPr txBox="1"/>
          <p:nvPr/>
        </p:nvSpPr>
        <p:spPr>
          <a:xfrm>
            <a:off x="7351568" y="5841777"/>
            <a:ext cx="3532595" cy="2462213"/>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tiểu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nghiệp</a:t>
            </a:r>
            <a:r>
              <a:rPr lang="en-US" sz="4000" i="1" dirty="0">
                <a:solidFill>
                  <a:srgbClr val="000000"/>
                </a:solidFill>
                <a:latin typeface="Times New Roman" panose="02020603050405020304" pitchFamily="18" charset="0"/>
                <a:cs typeface="Times New Roman" panose="02020603050405020304" pitchFamily="18" charset="0"/>
              </a:rPr>
              <a:t>,...</a:t>
            </a:r>
          </a:p>
        </p:txBody>
      </p:sp>
      <p:sp>
        <p:nvSpPr>
          <p:cNvPr id="20" name="TextBox 11"/>
          <p:cNvSpPr txBox="1"/>
          <p:nvPr/>
        </p:nvSpPr>
        <p:spPr>
          <a:xfrm>
            <a:off x="12206583" y="3238500"/>
            <a:ext cx="4279829" cy="17697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giới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trẻ</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hiện</a:t>
            </a:r>
            <a:r>
              <a:rPr lang="en-US" sz="3600" b="1" dirty="0">
                <a:solidFill>
                  <a:srgbClr val="000000"/>
                </a:solidFill>
                <a:latin typeface="Times New Roman" panose="02020603050405020304" pitchFamily="18" charset="0"/>
                <a:cs typeface="Times New Roman" panose="02020603050405020304" pitchFamily="18" charset="0"/>
              </a:rPr>
              <a:t> nay</a:t>
            </a:r>
          </a:p>
        </p:txBody>
      </p:sp>
      <p:sp>
        <p:nvSpPr>
          <p:cNvPr id="21" name="TextBox 15"/>
          <p:cNvSpPr txBox="1"/>
          <p:nvPr/>
        </p:nvSpPr>
        <p:spPr>
          <a:xfrm>
            <a:off x="12404698" y="5841777"/>
            <a:ext cx="3532595" cy="123110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Trẻ</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chém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trúng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tủ</a:t>
            </a:r>
            <a:r>
              <a:rPr lang="en-US" sz="4000" i="1" dirty="0">
                <a:solidFill>
                  <a:srgbClr val="000000"/>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8"/>
          <a:stretch>
            <a:fillRect/>
          </a:stretch>
        </p:blipFill>
        <p:spPr>
          <a:xfrm>
            <a:off x="762000" y="-19366"/>
            <a:ext cx="15552244" cy="29629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068389" y="3333343"/>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pic>
        <p:nvPicPr>
          <p:cNvPr id="11" name="Picture 10"/>
          <p:cNvPicPr>
            <a:picLocks noChangeAspect="1"/>
          </p:cNvPicPr>
          <p:nvPr/>
        </p:nvPicPr>
        <p:blipFill>
          <a:blip r:embed="rId8"/>
          <a:stretch>
            <a:fillRect/>
          </a:stretch>
        </p:blipFill>
        <p:spPr>
          <a:xfrm>
            <a:off x="2139089" y="2720130"/>
            <a:ext cx="14009822" cy="48467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63976" y="4065123"/>
            <a:ext cx="1189502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mai</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963976" y="6969447"/>
            <a:ext cx="12085957"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2011)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rệp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mòm</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stretch>
            <a:fillRect/>
          </a:stretch>
        </p:blipFill>
        <p:spPr>
          <a:xfrm>
            <a:off x="2592509" y="-13586"/>
            <a:ext cx="12595428"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960432" y="4069268"/>
            <a:ext cx="11866672"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92329" y="5981700"/>
            <a:ext cx="11866672"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20211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314428" y="1028700"/>
            <a:ext cx="15659144" cy="8229600"/>
            <a:chOff x="0" y="0"/>
            <a:chExt cx="20878859" cy="7442064"/>
          </a:xfrm>
        </p:grpSpPr>
        <p:pic>
          <p:nvPicPr>
            <p:cNvPr id="3" name="Picture 4"/>
            <p:cNvPicPr>
              <a:picLocks noChangeAspect="1"/>
            </p:cNvPicPr>
            <p:nvPr/>
          </p:nvPicPr>
          <p:blipFill>
            <a:blip r:embed="rId3"/>
            <a:srcRect t="2502" r="25289" b="27303"/>
            <a:stretch>
              <a:fillRect/>
            </a:stretch>
          </p:blipFill>
          <p:spPr>
            <a:xfrm>
              <a:off x="0" y="0"/>
              <a:ext cx="20878859" cy="7301789"/>
            </a:xfrm>
            <a:prstGeom prst="rect">
              <a:avLst/>
            </a:prstGeom>
          </p:spPr>
        </p:pic>
        <p:pic>
          <p:nvPicPr>
            <p:cNvPr id="4" name="Picture 5"/>
            <p:cNvPicPr>
              <a:picLocks noChangeAspect="1"/>
            </p:cNvPicPr>
            <p:nvPr/>
          </p:nvPicPr>
          <p:blipFill>
            <a:blip r:embed="rId3"/>
            <a:srcRect t="25954" r="25551" b="3361"/>
            <a:stretch>
              <a:fillRect/>
            </a:stretch>
          </p:blipFill>
          <p:spPr>
            <a:xfrm rot="-10800000">
              <a:off x="41274" y="89358"/>
              <a:ext cx="20805549" cy="7352706"/>
            </a:xfrm>
            <a:prstGeom prst="rect">
              <a:avLst/>
            </a:prstGeom>
          </p:spPr>
        </p:pic>
      </p:grpSp>
      <p:grpSp>
        <p:nvGrpSpPr>
          <p:cNvPr id="5" name="Group 9"/>
          <p:cNvGrpSpPr/>
          <p:nvPr/>
        </p:nvGrpSpPr>
        <p:grpSpPr>
          <a:xfrm>
            <a:off x="14105664" y="4727995"/>
            <a:ext cx="4550572" cy="8700775"/>
            <a:chOff x="0" y="0"/>
            <a:chExt cx="6067429" cy="11601034"/>
          </a:xfrm>
        </p:grpSpPr>
        <p:pic>
          <p:nvPicPr>
            <p:cNvPr id="6" name="Picture 10"/>
            <p:cNvPicPr>
              <a:picLocks noChangeAspect="1"/>
            </p:cNvPicPr>
            <p:nvPr/>
          </p:nvPicPr>
          <p:blipFill>
            <a:blip r:embed="rId4"/>
            <a:srcRect/>
            <a:stretch>
              <a:fillRect/>
            </a:stretch>
          </p:blipFill>
          <p:spPr>
            <a:xfrm>
              <a:off x="0" y="0"/>
              <a:ext cx="6067429" cy="10834695"/>
            </a:xfrm>
            <a:prstGeom prst="rect">
              <a:avLst/>
            </a:prstGeom>
          </p:spPr>
        </p:pic>
        <p:pic>
          <p:nvPicPr>
            <p:cNvPr id="7" name="Picture 11"/>
            <p:cNvPicPr>
              <a:picLocks noChangeAspect="1"/>
            </p:cNvPicPr>
            <p:nvPr/>
          </p:nvPicPr>
          <p:blipFill>
            <a:blip r:embed="rId4"/>
            <a:srcRect/>
            <a:stretch>
              <a:fillRect/>
            </a:stretch>
          </p:blipFill>
          <p:spPr>
            <a:xfrm rot="-462885">
              <a:off x="814041" y="3411533"/>
              <a:ext cx="4439347" cy="7927405"/>
            </a:xfrm>
            <a:prstGeom prst="rect">
              <a:avLst/>
            </a:prstGeom>
          </p:spPr>
        </p:pic>
      </p:grpSp>
      <p:grpSp>
        <p:nvGrpSpPr>
          <p:cNvPr id="8" name="Group 12"/>
          <p:cNvGrpSpPr/>
          <p:nvPr/>
        </p:nvGrpSpPr>
        <p:grpSpPr>
          <a:xfrm>
            <a:off x="-1187055" y="5936612"/>
            <a:ext cx="4550572" cy="8700775"/>
            <a:chOff x="0" y="0"/>
            <a:chExt cx="6067429" cy="11601034"/>
          </a:xfrm>
        </p:grpSpPr>
        <p:pic>
          <p:nvPicPr>
            <p:cNvPr id="9" name="Picture 13"/>
            <p:cNvPicPr>
              <a:picLocks noChangeAspect="1"/>
            </p:cNvPicPr>
            <p:nvPr/>
          </p:nvPicPr>
          <p:blipFill>
            <a:blip r:embed="rId4"/>
            <a:srcRect/>
            <a:stretch>
              <a:fillRect/>
            </a:stretch>
          </p:blipFill>
          <p:spPr>
            <a:xfrm>
              <a:off x="0" y="0"/>
              <a:ext cx="6067429" cy="10834695"/>
            </a:xfrm>
            <a:prstGeom prst="rect">
              <a:avLst/>
            </a:prstGeom>
          </p:spPr>
        </p:pic>
        <p:pic>
          <p:nvPicPr>
            <p:cNvPr id="10" name="Picture 14"/>
            <p:cNvPicPr>
              <a:picLocks noChangeAspect="1"/>
            </p:cNvPicPr>
            <p:nvPr/>
          </p:nvPicPr>
          <p:blipFill>
            <a:blip r:embed="rId4"/>
            <a:srcRect/>
            <a:stretch>
              <a:fillRect/>
            </a:stretch>
          </p:blipFill>
          <p:spPr>
            <a:xfrm rot="-462885">
              <a:off x="814041" y="3411533"/>
              <a:ext cx="4439347" cy="7927405"/>
            </a:xfrm>
            <a:prstGeom prst="rect">
              <a:avLst/>
            </a:prstGeom>
          </p:spPr>
        </p:pic>
      </p:grpSp>
      <p:sp>
        <p:nvSpPr>
          <p:cNvPr id="12" name="TextBox 11"/>
          <p:cNvSpPr txBox="1"/>
          <p:nvPr/>
        </p:nvSpPr>
        <p:spPr>
          <a:xfrm>
            <a:off x="2238993" y="3419044"/>
            <a:ext cx="13991607"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đáp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27459" y="4780250"/>
            <a:ext cx="11931542" cy="3477875"/>
          </a:xfrm>
          <a:prstGeom prst="rect">
            <a:avLst/>
          </a:prstGeom>
          <a:noFill/>
        </p:spPr>
        <p:txBody>
          <a:bodyPr wrap="square" rtlCol="0">
            <a:spAutoFit/>
          </a:bodyPr>
          <a:lstStyle/>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kèm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họa</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869" y="4625130"/>
            <a:ext cx="954172" cy="95417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6140" y="5945901"/>
            <a:ext cx="954172" cy="954172"/>
          </a:xfrm>
          <a:prstGeom prst="rect">
            <a:avLst/>
          </a:prstGeom>
        </p:spPr>
      </p:pic>
      <p:pic>
        <p:nvPicPr>
          <p:cNvPr id="16" name="Picture 15"/>
          <p:cNvPicPr>
            <a:picLocks noChangeAspect="1"/>
          </p:cNvPicPr>
          <p:nvPr/>
        </p:nvPicPr>
        <p:blipFill>
          <a:blip r:embed="rId6"/>
          <a:stretch>
            <a:fillRect/>
          </a:stretch>
        </p:blipFill>
        <p:spPr>
          <a:xfrm>
            <a:off x="5714703" y="1522409"/>
            <a:ext cx="6858594" cy="2066723"/>
          </a:xfrm>
          <a:prstGeom prst="rect">
            <a:avLst/>
          </a:prstGeom>
        </p:spPr>
      </p:pic>
    </p:spTree>
    <p:extLst>
      <p:ext uri="{BB962C8B-B14F-4D97-AF65-F5344CB8AC3E}">
        <p14:creationId xmlns:p14="http://schemas.microsoft.com/office/powerpoint/2010/main" val="21069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57924" y="4488889"/>
            <a:ext cx="11901076"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hẹp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32091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3"/>
          <a:srcRect t="2278" r="63623" b="20970"/>
          <a:stretch>
            <a:fillRect/>
          </a:stretch>
        </p:blipFill>
        <p:spPr>
          <a:xfrm>
            <a:off x="1718363" y="2524345"/>
            <a:ext cx="6130237" cy="8583130"/>
          </a:xfrm>
          <a:prstGeom prst="rect">
            <a:avLst/>
          </a:prstGeom>
        </p:spPr>
      </p:pic>
      <p:pic>
        <p:nvPicPr>
          <p:cNvPr id="12" name="Picture 9"/>
          <p:cNvPicPr>
            <a:picLocks noChangeAspect="1"/>
          </p:cNvPicPr>
          <p:nvPr/>
        </p:nvPicPr>
        <p:blipFill>
          <a:blip r:embed="rId3"/>
          <a:srcRect l="44337" r="7950"/>
          <a:stretch>
            <a:fillRect/>
          </a:stretch>
        </p:blipFill>
        <p:spPr>
          <a:xfrm>
            <a:off x="8077200" y="2877875"/>
            <a:ext cx="7630954" cy="8229600"/>
          </a:xfrm>
          <a:prstGeom prst="rect">
            <a:avLst/>
          </a:prstGeom>
        </p:spPr>
      </p:pic>
      <p:pic>
        <p:nvPicPr>
          <p:cNvPr id="3" name="Picture 3"/>
          <p:cNvPicPr>
            <a:picLocks noChangeAspect="1"/>
          </p:cNvPicPr>
          <p:nvPr/>
        </p:nvPicPr>
        <p:blipFill>
          <a:blip r:embed="rId4"/>
          <a:srcRect l="17239" r="49952"/>
          <a:stretch>
            <a:fillRect/>
          </a:stretch>
        </p:blipFill>
        <p:spPr>
          <a:xfrm>
            <a:off x="-759906" y="-6210300"/>
            <a:ext cx="20648106" cy="9555120"/>
          </a:xfrm>
          <a:prstGeom prst="rect">
            <a:avLst/>
          </a:prstGeom>
        </p:spPr>
      </p:pic>
      <p:sp>
        <p:nvSpPr>
          <p:cNvPr id="10" name="TextBox 9"/>
          <p:cNvSpPr txBox="1"/>
          <p:nvPr/>
        </p:nvSpPr>
        <p:spPr>
          <a:xfrm>
            <a:off x="2514964" y="3956802"/>
            <a:ext cx="4876436"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8424811" y="3956802"/>
            <a:ext cx="7066223"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pic>
        <p:nvPicPr>
          <p:cNvPr id="7" name="Picture 23"/>
          <p:cNvPicPr>
            <a:picLocks noChangeAspect="1"/>
          </p:cNvPicPr>
          <p:nvPr/>
        </p:nvPicPr>
        <p:blipFill>
          <a:blip r:embed="rId5"/>
          <a:srcRect/>
          <a:stretch>
            <a:fillRect/>
          </a:stretch>
        </p:blipFill>
        <p:spPr>
          <a:xfrm flipH="1">
            <a:off x="15049933" y="379660"/>
            <a:ext cx="5059067" cy="9907340"/>
          </a:xfrm>
          <a:prstGeom prst="rect">
            <a:avLst/>
          </a:prstGeom>
        </p:spPr>
      </p:pic>
      <p:pic>
        <p:nvPicPr>
          <p:cNvPr id="2" name="Picture 1"/>
          <p:cNvPicPr>
            <a:picLocks noChangeAspect="1"/>
          </p:cNvPicPr>
          <p:nvPr/>
        </p:nvPicPr>
        <p:blipFill>
          <a:blip r:embed="rId6"/>
          <a:stretch>
            <a:fillRect/>
          </a:stretch>
        </p:blipFill>
        <p:spPr>
          <a:xfrm>
            <a:off x="2226617" y="0"/>
            <a:ext cx="12595428" cy="1774090"/>
          </a:xfrm>
          <a:prstGeom prst="rect">
            <a:avLst/>
          </a:prstGeom>
        </p:spPr>
      </p:pic>
    </p:spTree>
    <p:extLst>
      <p:ext uri="{BB962C8B-B14F-4D97-AF65-F5344CB8AC3E}">
        <p14:creationId xmlns:p14="http://schemas.microsoft.com/office/powerpoint/2010/main" val="32782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068389" y="3333343"/>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pic>
        <p:nvPicPr>
          <p:cNvPr id="10" name="Picture 9"/>
          <p:cNvPicPr>
            <a:picLocks noChangeAspect="1"/>
          </p:cNvPicPr>
          <p:nvPr/>
        </p:nvPicPr>
        <p:blipFill>
          <a:blip r:embed="rId8"/>
          <a:stretch>
            <a:fillRect/>
          </a:stretch>
        </p:blipFill>
        <p:spPr>
          <a:xfrm>
            <a:off x="2139089" y="2720130"/>
            <a:ext cx="14009822" cy="4846740"/>
          </a:xfrm>
          <a:prstGeom prst="rect">
            <a:avLst/>
          </a:prstGeom>
        </p:spPr>
      </p:pic>
    </p:spTree>
    <p:extLst>
      <p:ext uri="{BB962C8B-B14F-4D97-AF65-F5344CB8AC3E}">
        <p14:creationId xmlns:p14="http://schemas.microsoft.com/office/powerpoint/2010/main" val="12733510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1992</Words>
  <Application>Microsoft Office PowerPoint</Application>
  <PresentationFormat>Custom</PresentationFormat>
  <Paragraphs>110</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Arial</vt:lpstr>
      <vt:lpstr>#9Slide07 Itim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Scrapbook Elegant Company Profile Presentation</dc:title>
  <cp:lastModifiedBy>Administrator</cp:lastModifiedBy>
  <cp:revision>39</cp:revision>
  <dcterms:created xsi:type="dcterms:W3CDTF">2006-08-16T00:00:00Z</dcterms:created>
  <dcterms:modified xsi:type="dcterms:W3CDTF">2026-02-05T03:09:31Z</dcterms:modified>
  <dc:identifier>DAFjynlq0zg</dc:identifier>
</cp:coreProperties>
</file>