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52"/>
  </p:notesMasterIdLst>
  <p:sldIdLst>
    <p:sldId id="283" r:id="rId2"/>
    <p:sldId id="256" r:id="rId3"/>
    <p:sldId id="257" r:id="rId4"/>
    <p:sldId id="263" r:id="rId5"/>
    <p:sldId id="284" r:id="rId6"/>
    <p:sldId id="285" r:id="rId7"/>
    <p:sldId id="286" r:id="rId8"/>
    <p:sldId id="287" r:id="rId9"/>
    <p:sldId id="288" r:id="rId10"/>
    <p:sldId id="294" r:id="rId11"/>
    <p:sldId id="291" r:id="rId12"/>
    <p:sldId id="326" r:id="rId13"/>
    <p:sldId id="289" r:id="rId14"/>
    <p:sldId id="290" r:id="rId15"/>
    <p:sldId id="295" r:id="rId16"/>
    <p:sldId id="292" r:id="rId17"/>
    <p:sldId id="258" r:id="rId18"/>
    <p:sldId id="324" r:id="rId19"/>
    <p:sldId id="325" r:id="rId20"/>
    <p:sldId id="296" r:id="rId21"/>
    <p:sldId id="321" r:id="rId22"/>
    <p:sldId id="297" r:id="rId23"/>
    <p:sldId id="298" r:id="rId24"/>
    <p:sldId id="300" r:id="rId25"/>
    <p:sldId id="299" r:id="rId26"/>
    <p:sldId id="301" r:id="rId27"/>
    <p:sldId id="302" r:id="rId28"/>
    <p:sldId id="303" r:id="rId29"/>
    <p:sldId id="304" r:id="rId30"/>
    <p:sldId id="332" r:id="rId31"/>
    <p:sldId id="306" r:id="rId32"/>
    <p:sldId id="305" r:id="rId33"/>
    <p:sldId id="308" r:id="rId34"/>
    <p:sldId id="309" r:id="rId35"/>
    <p:sldId id="318" r:id="rId36"/>
    <p:sldId id="319" r:id="rId37"/>
    <p:sldId id="327" r:id="rId38"/>
    <p:sldId id="293" r:id="rId39"/>
    <p:sldId id="328" r:id="rId40"/>
    <p:sldId id="329" r:id="rId41"/>
    <p:sldId id="259" r:id="rId42"/>
    <p:sldId id="331" r:id="rId43"/>
    <p:sldId id="310" r:id="rId44"/>
    <p:sldId id="311" r:id="rId45"/>
    <p:sldId id="320" r:id="rId46"/>
    <p:sldId id="260" r:id="rId47"/>
    <p:sldId id="262" r:id="rId48"/>
    <p:sldId id="270" r:id="rId49"/>
    <p:sldId id="322" r:id="rId50"/>
    <p:sldId id="323" r:id="rId51"/>
  </p:sldIdLst>
  <p:sldSz cx="18288000" cy="10287000"/>
  <p:notesSz cx="6858000" cy="9144000"/>
  <p:embeddedFontLs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000" autoAdjust="0"/>
  </p:normalViewPr>
  <p:slideViewPr>
    <p:cSldViewPr>
      <p:cViewPr varScale="1">
        <p:scale>
          <a:sx n="46" d="100"/>
          <a:sy n="46" d="100"/>
        </p:scale>
        <p:origin x="54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Lý</a:t>
            </a:r>
            <a:r>
              <a:rPr lang="en-US" baseline="0" dirty="0"/>
              <a:t> </a:t>
            </a:r>
            <a:r>
              <a:rPr lang="en-US" baseline="0" dirty="0" err="1"/>
              <a:t>Nhân</a:t>
            </a:r>
            <a:r>
              <a:rPr lang="en-US" baseline="0" dirty="0"/>
              <a:t> </a:t>
            </a:r>
            <a:r>
              <a:rPr lang="en-US" baseline="0" dirty="0" err="1"/>
              <a:t>Tông</a:t>
            </a:r>
            <a:endParaRPr lang="en-US" baseline="0" dirty="0"/>
          </a:p>
          <a:p>
            <a:r>
              <a:rPr lang="en-US" dirty="0"/>
              <a:t>- </a:t>
            </a:r>
            <a:r>
              <a:rPr lang="en-US"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dirty="0"/>
              <a:t>-</a:t>
            </a:r>
            <a:r>
              <a:rPr lang="en-US" baseline="0" dirty="0"/>
              <a:t> </a:t>
            </a:r>
            <a:r>
              <a:rPr lang="en-US" baseline="0" dirty="0" err="1"/>
              <a:t>Lê</a:t>
            </a:r>
            <a:r>
              <a:rPr lang="en-US" baseline="0" dirty="0"/>
              <a:t> </a:t>
            </a:r>
            <a:r>
              <a:rPr lang="en-US" baseline="0" dirty="0" err="1"/>
              <a:t>Thái</a:t>
            </a:r>
            <a:r>
              <a:rPr lang="en-US" baseline="0" dirty="0"/>
              <a:t> </a:t>
            </a:r>
            <a:r>
              <a:rPr lang="en-US" baseline="0" dirty="0" err="1"/>
              <a:t>Tông</a:t>
            </a:r>
            <a:endParaRPr lang="en-US" baseline="0" dirty="0"/>
          </a:p>
          <a:p>
            <a:r>
              <a:rPr lang="en-US" dirty="0"/>
              <a:t>- </a:t>
            </a:r>
            <a:r>
              <a:rPr lang="en-US" dirty="0" err="1"/>
              <a:t>Nguyễn</a:t>
            </a:r>
            <a:r>
              <a:rPr lang="en-US" baseline="0" dirty="0"/>
              <a:t> </a:t>
            </a:r>
            <a:r>
              <a:rPr lang="en-US" baseline="0" dirty="0" err="1"/>
              <a:t>Hiền</a:t>
            </a:r>
            <a:endParaRPr lang="en-US" baseline="0" dirty="0"/>
          </a:p>
          <a:p>
            <a:r>
              <a:rPr lang="en-US" dirty="0"/>
              <a:t>- </a:t>
            </a:r>
            <a:r>
              <a:rPr lang="en-US" dirty="0" err="1"/>
              <a:t>Duy</a:t>
            </a:r>
            <a:r>
              <a:rPr lang="en-US" dirty="0"/>
              <a:t> </a:t>
            </a:r>
            <a:r>
              <a:rPr lang="en-US" dirty="0" err="1"/>
              <a:t>Tân</a:t>
            </a:r>
            <a:br>
              <a:rPr lang="en-US" dirty="0"/>
            </a:br>
            <a:r>
              <a:rPr lang="en-US" dirty="0" err="1"/>
              <a:t>Bổ</a:t>
            </a:r>
            <a:r>
              <a:rPr lang="en-US" baseline="0" dirty="0"/>
              <a:t> sung: </a:t>
            </a:r>
            <a:r>
              <a:rPr lang="vi-VN" sz="1200" b="1" i="0" kern="1200" dirty="0">
                <a:solidFill>
                  <a:schemeClr val="tx1"/>
                </a:solidFill>
                <a:effectLst/>
                <a:latin typeface="+mn-lt"/>
                <a:ea typeface="+mn-ea"/>
                <a:cs typeface="+mn-cs"/>
              </a:rPr>
              <a:t>Lý Nhân Tông:</a:t>
            </a:r>
            <a:r>
              <a:rPr lang="vi-VN" sz="1200" b="0" i="0" kern="1200" dirty="0">
                <a:solidFill>
                  <a:schemeClr val="tx1"/>
                </a:solidFill>
                <a:effectLst/>
                <a:latin typeface="+mn-lt"/>
                <a:ea typeface="+mn-ea"/>
                <a:cs typeface="+mn-cs"/>
              </a:rPr>
              <a:t> Ông tên thật là Lý Càn Đức (1066-1128), con trai đầu của vua Lý Nhân Tông. Lên ngôi khi mới 7 tuổi, dưới sự nhiếp chính của mẹ (Nguyên phi Ỷ Lan), Lý Nhân Tông không ngừng hoàn thiện bản thân, trở thành minh quân. Dưới thời trị vì của Lý Nhân Tông, triều đình cho thành lập Văn Miếu - Quốc Tử Giám, mở kỳ thi Nho học đầu tiên, đánh tan quân Tống xâm lược vào các năm 1075, 1077 cùng nhiều thành tựu kinh bang tế thế khác.</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Nguyễn Hiền</a:t>
            </a:r>
            <a:r>
              <a:rPr lang="vi-VN" sz="1200" b="0" i="0" kern="1200" dirty="0">
                <a:solidFill>
                  <a:schemeClr val="tx1"/>
                </a:solidFill>
                <a:effectLst/>
                <a:latin typeface="+mn-lt"/>
                <a:ea typeface="+mn-ea"/>
                <a:cs typeface="+mn-cs"/>
              </a:rPr>
              <a:t> chính là trạng nguyên trẻ nhất trong nghìn năm khoa bảng nước nhà. Tại kỳ thi năm 1247 thời vua Trần Thái Tông, Nguyễn Hiền (1234-1256) đỗ trạng nguyên khi 13 tuổi. Vua Trần Thái Tông cho Nguyễn Hiền về quê tu dưỡng thêm 3 năm vì còn quá nhỏ. Về sau, trạng nguyên trẻ tuổi làm quan đến chức Thượng thư bộ Công. Tiếc rằng, cái chết ở tuổi 22 của Nguyễn Hiền khiến nước ta mất đi một nhân tài khoa bảng.</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Trần Quốc Toản:</a:t>
            </a:r>
            <a:r>
              <a:rPr lang="vi-VN" sz="1200" b="0" i="0" kern="1200" dirty="0">
                <a:solidFill>
                  <a:schemeClr val="tx1"/>
                </a:solidFill>
                <a:effectLst/>
                <a:latin typeface="+mn-lt"/>
                <a:ea typeface="+mn-ea"/>
                <a:cs typeface="+mn-cs"/>
              </a:rPr>
              <a:t> Câu chuyện về thiếu niên anh hùng Trần Quốc Toản đã trở thành cảm hứng thi ca, tấm gương sáng cho nhiều thế hệ thanh thiếu niên người Việt noi theo. Không được vua Trần cho dự hội nghị bàn kế đánh giặc ở bến Bình Than vì còn quá nhỏ, với tinh thần yêu nước sôi sục, Trần Quốc Toản về nhà, tụ tập gia nô, xung phong ra trận, giết giặc lập công. Câu chuyện về lá cờ thêu 6 chữ vàng “Phá cường địch, báo hoàng ân” đã trở thành một trong những hình ảnh điển hình về tinh thần yêu nước của người Việt.</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Lê Thái Tông:</a:t>
            </a:r>
            <a:r>
              <a:rPr lang="vi-VN" sz="1200" b="0" i="0" kern="1200" dirty="0">
                <a:solidFill>
                  <a:schemeClr val="tx1"/>
                </a:solidFill>
                <a:effectLst/>
                <a:latin typeface="+mn-lt"/>
                <a:ea typeface="+mn-ea"/>
                <a:cs typeface="+mn-cs"/>
              </a:rPr>
              <a:t> Lên ngôi khi mới 11 tuổi, Lê Thái Tông nắm quyền điều hành chính sự. Trong thời gian trị vì, ông đã ổn định xã hội, nghiêm trị tham ô, hoàn thiện hệ thống nghi thức, lễ nhạc của triều đình, tăng cường chỉnh đốn quân đội, chấn hưng giáo dục. Đại Việt dưới thời trị vì của ông được đánh giá cường thịnh, như chính câu ca dao xuất hiện trong dân gian: "Đời vua Thái Tổ, Thái Tông / Thóc lúa đầy đồng, trâu chẳng buồn ăn".</a:t>
            </a:r>
            <a:endParaRPr lang="en-US" sz="1200" b="0" i="0" kern="1200" dirty="0">
              <a:solidFill>
                <a:schemeClr val="tx1"/>
              </a:solidFill>
              <a:effectLst/>
              <a:latin typeface="+mn-lt"/>
              <a:ea typeface="+mn-ea"/>
              <a:cs typeface="+mn-cs"/>
            </a:endParaRPr>
          </a:p>
          <a:p>
            <a:r>
              <a:rPr lang="vi-VN" sz="1200" b="1" i="0" kern="1200" dirty="0">
                <a:solidFill>
                  <a:schemeClr val="tx1"/>
                </a:solidFill>
                <a:effectLst/>
                <a:latin typeface="+mn-lt"/>
                <a:ea typeface="+mn-ea"/>
                <a:cs typeface="+mn-cs"/>
              </a:rPr>
              <a:t>Duy Tân:</a:t>
            </a:r>
            <a:r>
              <a:rPr lang="vi-VN" sz="1200" b="0" i="0" kern="1200" dirty="0">
                <a:solidFill>
                  <a:schemeClr val="tx1"/>
                </a:solidFill>
                <a:effectLst/>
                <a:latin typeface="+mn-lt"/>
                <a:ea typeface="+mn-ea"/>
                <a:cs typeface="+mn-cs"/>
              </a:rPr>
              <a:t> Vua có tên thật Nguyễn Phúc Vĩnh San (1900-1945). Khi đồng ý để ông lên ngôi, người Pháp hy vọng vua 7 tuổi như Duy Tân sẽ giúp chúng dễ bề thao túng triều chính. Thế nhưng, vua Duy Tân sớm bộc lộ tinh thần yêu nước và quyết tâm đánh đuổi thực dân Pháp để giành độc lập. Hiếm có vị vua nào như Duy Tân, dám từ bỏ ngôi báu để dấn thân vào cuộc đấu tranh giải phóng dân tộc. Sau này, khi bị thực dân Pháp phế truất, vua chỉ cười mỉa mai khinh bỉ, rời bỏ ngai vàng không hề tiếc nuối.</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320801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104033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50</a:t>
            </a:fld>
            <a:endParaRPr lang="en-US"/>
          </a:p>
        </p:txBody>
      </p:sp>
    </p:spTree>
    <p:extLst>
      <p:ext uri="{BB962C8B-B14F-4D97-AF65-F5344CB8AC3E}">
        <p14:creationId xmlns:p14="http://schemas.microsoft.com/office/powerpoint/2010/main" val="348127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baseline="0" dirty="0"/>
              <a:t> </a:t>
            </a:r>
            <a:r>
              <a:rPr lang="en-US" baseline="0" dirty="0" err="1"/>
              <a:t>vật</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là</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một</a:t>
            </a:r>
            <a:r>
              <a:rPr lang="en-US" baseline="0" dirty="0"/>
              <a:t> </a:t>
            </a:r>
            <a:r>
              <a:rPr lang="en-US" baseline="0" dirty="0" err="1"/>
              <a:t>thiếu</a:t>
            </a:r>
            <a:r>
              <a:rPr lang="en-US" baseline="0" dirty="0"/>
              <a:t> </a:t>
            </a:r>
            <a:r>
              <a:rPr lang="en-US" baseline="0" dirty="0" err="1"/>
              <a:t>niên</a:t>
            </a:r>
            <a:r>
              <a:rPr lang="en-US" baseline="0" dirty="0"/>
              <a:t> </a:t>
            </a:r>
            <a:r>
              <a:rPr lang="en-US" baseline="0" dirty="0" err="1"/>
              <a:t>thuộc</a:t>
            </a:r>
            <a:r>
              <a:rPr lang="en-US" baseline="0" dirty="0"/>
              <a:t> </a:t>
            </a:r>
            <a:r>
              <a:rPr lang="en-US" baseline="0" dirty="0" err="1"/>
              <a:t>dòng</a:t>
            </a:r>
            <a:r>
              <a:rPr lang="en-US" baseline="0" dirty="0"/>
              <a:t> </a:t>
            </a:r>
            <a:r>
              <a:rPr lang="en-US" baseline="0" dirty="0" err="1"/>
              <a:t>dõi</a:t>
            </a:r>
            <a:r>
              <a:rPr lang="en-US" baseline="0" dirty="0"/>
              <a:t> </a:t>
            </a:r>
            <a:r>
              <a:rPr lang="en-US" baseline="0" dirty="0" err="1"/>
              <a:t>nhà</a:t>
            </a:r>
            <a:r>
              <a:rPr lang="en-US" baseline="0" dirty="0"/>
              <a:t> </a:t>
            </a:r>
            <a:r>
              <a:rPr lang="en-US" baseline="0" dirty="0" err="1"/>
              <a:t>Trần</a:t>
            </a:r>
            <a:r>
              <a:rPr lang="en-US" baseline="0" dirty="0"/>
              <a:t>, </a:t>
            </a:r>
            <a:r>
              <a:rPr lang="en-US" baseline="0" dirty="0" err="1"/>
              <a:t>sớm</a:t>
            </a:r>
            <a:r>
              <a:rPr lang="en-US" baseline="0" dirty="0"/>
              <a:t> </a:t>
            </a:r>
            <a:r>
              <a:rPr lang="en-US" baseline="0" dirty="0" err="1"/>
              <a:t>mồ</a:t>
            </a:r>
            <a:r>
              <a:rPr lang="en-US" baseline="0" dirty="0"/>
              <a:t> </a:t>
            </a:r>
            <a:r>
              <a:rPr lang="en-US" baseline="0" dirty="0" err="1"/>
              <a:t>côi</a:t>
            </a:r>
            <a:r>
              <a:rPr lang="en-US" baseline="0" dirty="0"/>
              <a:t> cha. </a:t>
            </a:r>
            <a:r>
              <a:rPr lang="en-US" baseline="0" dirty="0" err="1"/>
              <a:t>Khi</a:t>
            </a:r>
            <a:r>
              <a:rPr lang="en-US" baseline="0" dirty="0"/>
              <a:t> </a:t>
            </a:r>
            <a:r>
              <a:rPr lang="en-US" baseline="0" dirty="0" err="1"/>
              <a:t>quân</a:t>
            </a:r>
            <a:r>
              <a:rPr lang="en-US" baseline="0" dirty="0"/>
              <a:t> </a:t>
            </a:r>
            <a:r>
              <a:rPr lang="en-US" baseline="0" dirty="0" err="1"/>
              <a:t>Nguyên</a:t>
            </a:r>
            <a:r>
              <a:rPr lang="en-US" baseline="0" dirty="0"/>
              <a:t> </a:t>
            </a:r>
            <a:r>
              <a:rPr lang="en-US" baseline="0" dirty="0" err="1"/>
              <a:t>lăm</a:t>
            </a:r>
            <a:r>
              <a:rPr lang="en-US" baseline="0" dirty="0"/>
              <a:t> le sang </a:t>
            </a:r>
            <a:r>
              <a:rPr lang="en-US" baseline="0" dirty="0" err="1"/>
              <a:t>cướp</a:t>
            </a:r>
            <a:r>
              <a:rPr lang="en-US" baseline="0" dirty="0"/>
              <a:t> </a:t>
            </a:r>
            <a:r>
              <a:rPr lang="en-US" baseline="0" dirty="0" err="1"/>
              <a:t>nước</a:t>
            </a:r>
            <a:r>
              <a:rPr lang="en-US" baseline="0" dirty="0"/>
              <a:t> ta, do </a:t>
            </a:r>
            <a:r>
              <a:rPr lang="en-US" baseline="0" dirty="0" err="1"/>
              <a:t>chưa</a:t>
            </a:r>
            <a:r>
              <a:rPr lang="en-US" baseline="0" dirty="0"/>
              <a:t> </a:t>
            </a:r>
            <a:r>
              <a:rPr lang="en-US" baseline="0" dirty="0" err="1"/>
              <a:t>đến</a:t>
            </a:r>
            <a:r>
              <a:rPr lang="en-US" baseline="0" dirty="0"/>
              <a:t> </a:t>
            </a:r>
            <a:r>
              <a:rPr lang="en-US" baseline="0" dirty="0" err="1"/>
              <a:t>tuổi</a:t>
            </a:r>
            <a:r>
              <a:rPr lang="en-US" baseline="0" dirty="0"/>
              <a:t> </a:t>
            </a:r>
            <a:r>
              <a:rPr lang="en-US" baseline="0" dirty="0" err="1"/>
              <a:t>trưởng</a:t>
            </a:r>
            <a:r>
              <a:rPr lang="en-US" baseline="0" dirty="0"/>
              <a:t> </a:t>
            </a:r>
            <a:r>
              <a:rPr lang="en-US" baseline="0" dirty="0" err="1"/>
              <a:t>thành</a:t>
            </a:r>
            <a:r>
              <a:rPr lang="en-US" baseline="0" dirty="0"/>
              <a:t>, </a:t>
            </a:r>
            <a:r>
              <a:rPr lang="en-US" baseline="0" dirty="0" err="1"/>
              <a:t>không</a:t>
            </a:r>
            <a:r>
              <a:rPr lang="en-US" baseline="0" dirty="0"/>
              <a:t> </a:t>
            </a:r>
            <a:r>
              <a:rPr lang="en-US" baseline="0" dirty="0" err="1"/>
              <a:t>được</a:t>
            </a:r>
            <a:r>
              <a:rPr lang="en-US" baseline="0" dirty="0"/>
              <a:t> </a:t>
            </a:r>
            <a:r>
              <a:rPr lang="en-US" baseline="0" dirty="0" err="1"/>
              <a:t>cùng</a:t>
            </a:r>
            <a:r>
              <a:rPr lang="en-US" baseline="0" dirty="0"/>
              <a:t> </a:t>
            </a:r>
            <a:r>
              <a:rPr lang="en-US" baseline="0" dirty="0" err="1"/>
              <a:t>vua</a:t>
            </a:r>
            <a:r>
              <a:rPr lang="en-US" baseline="0" dirty="0"/>
              <a:t> </a:t>
            </a:r>
            <a:r>
              <a:rPr lang="en-US" baseline="0" dirty="0" err="1"/>
              <a:t>và</a:t>
            </a:r>
            <a:r>
              <a:rPr lang="en-US" baseline="0" dirty="0"/>
              <a:t> </a:t>
            </a:r>
            <a:r>
              <a:rPr lang="en-US" baseline="0" dirty="0" err="1"/>
              <a:t>các</a:t>
            </a:r>
            <a:r>
              <a:rPr lang="en-US" baseline="0" dirty="0"/>
              <a:t> </a:t>
            </a:r>
            <a:r>
              <a:rPr lang="en-US" baseline="0" dirty="0" err="1"/>
              <a:t>vương</a:t>
            </a:r>
            <a:r>
              <a:rPr lang="en-US" baseline="0" dirty="0"/>
              <a:t> </a:t>
            </a:r>
            <a:r>
              <a:rPr lang="en-US" baseline="0" dirty="0" err="1"/>
              <a:t>hầu</a:t>
            </a:r>
            <a:r>
              <a:rPr lang="en-US" baseline="0" dirty="0"/>
              <a:t> </a:t>
            </a:r>
            <a:r>
              <a:rPr lang="en-US" baseline="0" dirty="0" err="1"/>
              <a:t>dự</a:t>
            </a:r>
            <a:r>
              <a:rPr lang="en-US" baseline="0" dirty="0"/>
              <a:t> </a:t>
            </a:r>
            <a:r>
              <a:rPr lang="en-US" baseline="0" dirty="0" err="1"/>
              <a:t>bàn</a:t>
            </a:r>
            <a:r>
              <a:rPr lang="en-US" baseline="0" dirty="0"/>
              <a:t> </a:t>
            </a:r>
            <a:r>
              <a:rPr lang="en-US" baseline="0" dirty="0" err="1"/>
              <a:t>việc</a:t>
            </a:r>
            <a:r>
              <a:rPr lang="en-US" baseline="0" dirty="0"/>
              <a:t> </a:t>
            </a:r>
            <a:r>
              <a:rPr lang="en-US" baseline="0" dirty="0" err="1"/>
              <a:t>đánh</a:t>
            </a:r>
            <a:r>
              <a:rPr lang="en-US" baseline="0" dirty="0"/>
              <a:t> </a:t>
            </a:r>
            <a:r>
              <a:rPr lang="en-US" baseline="0" dirty="0" err="1"/>
              <a:t>giặc</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r>
              <a:rPr lang="en-US" baseline="0" dirty="0"/>
              <a:t> </a:t>
            </a:r>
            <a:r>
              <a:rPr lang="en-US" baseline="0" dirty="0" err="1"/>
              <a:t>đã</a:t>
            </a:r>
            <a:r>
              <a:rPr lang="en-US" baseline="0" dirty="0"/>
              <a:t> </a:t>
            </a:r>
            <a:r>
              <a:rPr lang="en-US" baseline="0" dirty="0" err="1"/>
              <a:t>về</a:t>
            </a:r>
            <a:r>
              <a:rPr lang="en-US" baseline="0" dirty="0"/>
              <a:t> </a:t>
            </a:r>
            <a:r>
              <a:rPr lang="en-US" baseline="0" dirty="0" err="1"/>
              <a:t>xin</a:t>
            </a:r>
            <a:r>
              <a:rPr lang="en-US" baseline="0" dirty="0"/>
              <a:t> </a:t>
            </a:r>
            <a:r>
              <a:rPr lang="en-US" baseline="0" dirty="0" err="1"/>
              <a:t>mẹ</a:t>
            </a:r>
            <a:r>
              <a:rPr lang="en-US" baseline="0" dirty="0"/>
              <a:t> </a:t>
            </a:r>
            <a:r>
              <a:rPr lang="en-US" baseline="0" dirty="0" err="1"/>
              <a:t>được</a:t>
            </a:r>
            <a:r>
              <a:rPr lang="en-US" baseline="0" dirty="0"/>
              <a:t> </a:t>
            </a:r>
            <a:r>
              <a:rPr lang="en-US" baseline="0" dirty="0" err="1"/>
              <a:t>chiêu</a:t>
            </a:r>
            <a:r>
              <a:rPr lang="en-US" baseline="0" dirty="0"/>
              <a:t> </a:t>
            </a:r>
            <a:r>
              <a:rPr lang="en-US" baseline="0" dirty="0" err="1"/>
              <a:t>mộ</a:t>
            </a:r>
            <a:r>
              <a:rPr lang="en-US" baseline="0" dirty="0"/>
              <a:t> </a:t>
            </a:r>
            <a:r>
              <a:rPr lang="en-US" baseline="0" dirty="0" err="1"/>
              <a:t>binh</a:t>
            </a:r>
            <a:r>
              <a:rPr lang="en-US" baseline="0" dirty="0"/>
              <a:t> </a:t>
            </a:r>
            <a:r>
              <a:rPr lang="en-US" baseline="0" dirty="0" err="1"/>
              <a:t>lính</a:t>
            </a:r>
            <a:r>
              <a:rPr lang="en-US" baseline="0" dirty="0"/>
              <a:t>, </a:t>
            </a:r>
            <a:r>
              <a:rPr lang="en-US" baseline="0" dirty="0" err="1"/>
              <a:t>huấn</a:t>
            </a:r>
            <a:r>
              <a:rPr lang="en-US" baseline="0" dirty="0"/>
              <a:t> </a:t>
            </a:r>
            <a:r>
              <a:rPr lang="en-US" baseline="0" dirty="0" err="1"/>
              <a:t>luyện</a:t>
            </a:r>
            <a:r>
              <a:rPr lang="en-US" baseline="0" dirty="0"/>
              <a:t> </a:t>
            </a:r>
            <a:r>
              <a:rPr lang="en-US" baseline="0" dirty="0" err="1"/>
              <a:t>quân</a:t>
            </a:r>
            <a:r>
              <a:rPr lang="en-US" baseline="0" dirty="0"/>
              <a:t> </a:t>
            </a:r>
            <a:r>
              <a:rPr lang="en-US" baseline="0" dirty="0" err="1"/>
              <a:t>sĩ</a:t>
            </a:r>
            <a:r>
              <a:rPr lang="en-US" baseline="0" dirty="0"/>
              <a:t>, </a:t>
            </a:r>
            <a:r>
              <a:rPr lang="en-US" baseline="0" dirty="0" err="1"/>
              <a:t>dựng</a:t>
            </a:r>
            <a:r>
              <a:rPr lang="en-US" baseline="0" dirty="0"/>
              <a:t> </a:t>
            </a:r>
            <a:r>
              <a:rPr lang="en-US" baseline="0" dirty="0" err="1"/>
              <a:t>cờ</a:t>
            </a:r>
            <a:r>
              <a:rPr lang="en-US" baseline="0" dirty="0"/>
              <a:t> </a:t>
            </a:r>
            <a:r>
              <a:rPr lang="en-US" baseline="0" dirty="0" err="1"/>
              <a:t>lớn</a:t>
            </a:r>
            <a:r>
              <a:rPr lang="en-US" baseline="0" dirty="0"/>
              <a:t> </a:t>
            </a:r>
            <a:r>
              <a:rPr lang="en-US" baseline="0" dirty="0" err="1"/>
              <a:t>để</a:t>
            </a:r>
            <a:r>
              <a:rPr lang="en-US" baseline="0" dirty="0"/>
              <a:t> </a:t>
            </a:r>
            <a:r>
              <a:rPr lang="en-US" baseline="0" dirty="0" err="1"/>
              <a:t>sáu</a:t>
            </a:r>
            <a:r>
              <a:rPr lang="en-US" baseline="0" dirty="0"/>
              <a:t> </a:t>
            </a:r>
            <a:r>
              <a:rPr lang="en-US" baseline="0" dirty="0" err="1"/>
              <a:t>chứ</a:t>
            </a:r>
            <a:r>
              <a:rPr lang="en-US" baseline="0" dirty="0"/>
              <a:t> “</a:t>
            </a:r>
            <a:r>
              <a:rPr lang="en-US" baseline="0" dirty="0" err="1"/>
              <a:t>Phá</a:t>
            </a:r>
            <a:r>
              <a:rPr lang="en-US" baseline="0" dirty="0"/>
              <a:t> </a:t>
            </a:r>
            <a:r>
              <a:rPr lang="en-US" baseline="0" dirty="0" err="1"/>
              <a:t>cường</a:t>
            </a:r>
            <a:r>
              <a:rPr lang="en-US" baseline="0" dirty="0"/>
              <a:t> </a:t>
            </a:r>
            <a:r>
              <a:rPr lang="en-US" baseline="0" dirty="0" err="1"/>
              <a:t>địch</a:t>
            </a:r>
            <a:r>
              <a:rPr lang="en-US" baseline="0" dirty="0"/>
              <a:t> </a:t>
            </a:r>
            <a:r>
              <a:rPr lang="en-US" baseline="0" dirty="0" err="1"/>
              <a:t>báo</a:t>
            </a:r>
            <a:r>
              <a:rPr lang="en-US" baseline="0" dirty="0"/>
              <a:t> </a:t>
            </a:r>
            <a:r>
              <a:rPr lang="en-US" baseline="0" dirty="0" err="1"/>
              <a:t>hoàng</a:t>
            </a:r>
            <a:r>
              <a:rPr lang="en-US" baseline="0" dirty="0"/>
              <a:t> </a:t>
            </a:r>
            <a:r>
              <a:rPr lang="en-US" baseline="0" dirty="0" err="1"/>
              <a:t>ân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mạnh</a:t>
            </a:r>
            <a:r>
              <a:rPr lang="en-US" baseline="0" dirty="0"/>
              <a:t> </a:t>
            </a:r>
            <a:r>
              <a:rPr lang="en-US" baseline="0" dirty="0" err="1"/>
              <a:t>báo</a:t>
            </a:r>
            <a:r>
              <a:rPr lang="en-US" baseline="0" dirty="0"/>
              <a:t> </a:t>
            </a:r>
            <a:r>
              <a:rPr lang="en-US" baseline="0" dirty="0" err="1"/>
              <a:t>ơn</a:t>
            </a:r>
            <a:r>
              <a:rPr lang="en-US" baseline="0" dirty="0"/>
              <a:t> </a:t>
            </a:r>
            <a:r>
              <a:rPr lang="en-US" baseline="0" dirty="0" err="1"/>
              <a:t>vua</a:t>
            </a:r>
            <a:r>
              <a:rPr lang="en-US" baseline="0" dirty="0"/>
              <a:t>), </a:t>
            </a:r>
            <a:r>
              <a:rPr lang="en-US" baseline="0" dirty="0" err="1"/>
              <a:t>ra</a:t>
            </a:r>
            <a:r>
              <a:rPr lang="en-US" baseline="0" dirty="0"/>
              <a:t> </a:t>
            </a:r>
            <a:r>
              <a:rPr lang="en-US" baseline="0" dirty="0" err="1"/>
              <a:t>trận</a:t>
            </a:r>
            <a:r>
              <a:rPr lang="en-US" baseline="0" dirty="0"/>
              <a:t> </a:t>
            </a:r>
            <a:r>
              <a:rPr lang="en-US" baseline="0" dirty="0" err="1"/>
              <a:t>diệt</a:t>
            </a:r>
            <a:r>
              <a:rPr lang="en-US" baseline="0" dirty="0"/>
              <a:t> </a:t>
            </a:r>
            <a:r>
              <a:rPr lang="en-US" baseline="0" dirty="0" err="1"/>
              <a:t>giặc</a:t>
            </a:r>
            <a:r>
              <a:rPr lang="en-US" baseline="0" dirty="0"/>
              <a:t>, </a:t>
            </a:r>
            <a:r>
              <a:rPr lang="en-US" baseline="0" dirty="0" err="1"/>
              <a:t>lập</a:t>
            </a:r>
            <a:r>
              <a:rPr lang="en-US" baseline="0" dirty="0"/>
              <a:t> </a:t>
            </a:r>
            <a:r>
              <a:rPr lang="en-US" baseline="0" dirty="0" err="1"/>
              <a:t>nhiều</a:t>
            </a:r>
            <a:r>
              <a:rPr lang="en-US" baseline="0" dirty="0"/>
              <a:t> </a:t>
            </a:r>
            <a:r>
              <a:rPr lang="en-US" baseline="0" dirty="0" err="1"/>
              <a:t>chiến</a:t>
            </a:r>
            <a:r>
              <a:rPr lang="en-US" baseline="0" dirty="0"/>
              <a:t> </a:t>
            </a:r>
            <a:r>
              <a:rPr lang="en-US" baseline="0" dirty="0" err="1"/>
              <a:t>công</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15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B58C66-2070-4F03-94B1-0E2EF213A51D}"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75F22-4E91-40AD-B1D2-F3AAD71A4BEF}"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CD67B6-0098-4534-BA0E-2D525511B29A}"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B92625-8388-4891-BF63-4EC55B17238E}"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50518D-1337-4EAF-B32C-24BBA535E234}"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E6B6D6-AC81-4034-8176-9097142CA617}" type="datetime1">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3C39AA-26AD-4BAC-B8BB-0F8AEF21830B}" type="datetime1">
              <a:rPr lang="en-US" smtClean="0"/>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62590-F58F-48DB-BE2B-B48D876212EE}" type="datetime1">
              <a:rPr lang="en-US" smtClean="0"/>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F589B-46D0-4D32-A87B-CA54F416C768}" type="datetime1">
              <a:rPr lang="en-US" smtClean="0"/>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B1AE27-F647-41BE-AF22-884199FC227B}" type="datetime1">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2DF417-FB48-4FAB-8326-B940D1BB4D30}" type="datetime1">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6979D-A1E9-4136-9A01-75501DBF86E9}" type="datetime1">
              <a:rPr lang="en-US" smtClean="0"/>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2.png"/><Relationship Id="rId5" Type="http://schemas.openxmlformats.org/officeDocument/2006/relationships/image" Target="../media/image26.png"/><Relationship Id="rId10" Type="http://schemas.openxmlformats.org/officeDocument/2006/relationships/image" Target="../media/image53.svg"/><Relationship Id="rId4" Type="http://schemas.openxmlformats.org/officeDocument/2006/relationships/image" Target="../media/image21.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26.png"/><Relationship Id="rId12"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24.png"/><Relationship Id="rId4" Type="http://schemas.openxmlformats.org/officeDocument/2006/relationships/image" Target="../media/image59.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image" Target="../media/image5.svg"/><Relationship Id="rId12" Type="http://schemas.openxmlformats.org/officeDocument/2006/relationships/image" Target="../media/image70.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67.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2.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7.png"/><Relationship Id="rId4" Type="http://schemas.openxmlformats.org/officeDocument/2006/relationships/image" Target="../media/image76.sv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76.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8.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9.png"/><Relationship Id="rId10" Type="http://schemas.openxmlformats.org/officeDocument/2006/relationships/image" Target="../media/image81.svg"/><Relationship Id="rId4" Type="http://schemas.microsoft.com/office/2007/relationships/hdphoto" Target="../media/hdphoto3.wdp"/><Relationship Id="rId9"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85.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10" Type="http://schemas.openxmlformats.org/officeDocument/2006/relationships/image" Target="../media/image81.svg"/><Relationship Id="rId4" Type="http://schemas.openxmlformats.org/officeDocument/2006/relationships/image" Target="../media/image53.sv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87.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78.png"/><Relationship Id="rId7"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01.pn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02.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8.png"/><Relationship Id="rId10" Type="http://schemas.openxmlformats.org/officeDocument/2006/relationships/image" Target="../media/image100.svg"/><Relationship Id="rId4" Type="http://schemas.microsoft.com/office/2007/relationships/hdphoto" Target="../media/hdphoto11.wdp"/><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7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03.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10" Type="http://schemas.openxmlformats.org/officeDocument/2006/relationships/image" Target="../media/image107.png"/><Relationship Id="rId4" Type="http://schemas.openxmlformats.org/officeDocument/2006/relationships/image" Target="../media/image59.png"/><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81.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0.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81.svg"/></Relationships>
</file>

<file path=ppt/slides/_rels/slide41.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09.svg"/><Relationship Id="rId4" Type="http://schemas.openxmlformats.org/officeDocument/2006/relationships/image" Target="../media/image2.png"/><Relationship Id="rId9" Type="http://schemas.openxmlformats.org/officeDocument/2006/relationships/image" Target="../media/image108.png"/></Relationships>
</file>

<file path=ppt/slides/_rels/slide4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5.pn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111.svg"/><Relationship Id="rId4" Type="http://schemas.openxmlformats.org/officeDocument/2006/relationships/image" Target="../media/image2.png"/><Relationship Id="rId9"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114.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115.png"/><Relationship Id="rId4" Type="http://schemas.openxmlformats.org/officeDocument/2006/relationships/image" Target="../media/image35.sv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18.png"/><Relationship Id="rId10" Type="http://schemas.openxmlformats.org/officeDocument/2006/relationships/image" Target="../media/image89.svg"/><Relationship Id="rId4" Type="http://schemas.openxmlformats.org/officeDocument/2006/relationships/image" Target="../media/image117.png"/><Relationship Id="rId9"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9.png"/><Relationship Id="rId7" Type="http://schemas.openxmlformats.org/officeDocument/2006/relationships/image" Target="../media/image94.png"/><Relationship Id="rId12"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43.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117.png"/></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2.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13.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0.png"/><Relationship Id="rId4" Type="http://schemas.openxmlformats.org/officeDocument/2006/relationships/image" Target="../media/image70.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8.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4.png"/><Relationship Id="rId1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jpe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pic>
        <p:nvPicPr>
          <p:cNvPr id="2" name="Picture 1"/>
          <p:cNvPicPr>
            <a:picLocks noChangeAspect="1"/>
          </p:cNvPicPr>
          <p:nvPr/>
        </p:nvPicPr>
        <p:blipFill rotWithShape="1">
          <a:blip r:embed="rId8"/>
          <a:srcRect l="30674" r="30674"/>
          <a:stretch/>
        </p:blipFill>
        <p:spPr>
          <a:xfrm>
            <a:off x="8153400" y="-3086100"/>
            <a:ext cx="9601200" cy="13965382"/>
          </a:xfrm>
          <a:prstGeom prst="rect">
            <a:avLst/>
          </a:prstGeom>
        </p:spPr>
      </p:pic>
      <p:sp>
        <p:nvSpPr>
          <p:cNvPr id="5" name="TextBox 4"/>
          <p:cNvSpPr txBox="1"/>
          <p:nvPr/>
        </p:nvSpPr>
        <p:spPr>
          <a:xfrm>
            <a:off x="762000" y="3314700"/>
            <a:ext cx="6442025" cy="5909310"/>
          </a:xfrm>
          <a:prstGeom prst="rect">
            <a:avLst/>
          </a:prstGeom>
          <a:noFill/>
        </p:spPr>
        <p:txBody>
          <a:bodyPr wrap="square" rtlCol="0">
            <a:spAutoFit/>
          </a:bodyPr>
          <a:lstStyle/>
          <a:p>
            <a:pPr algn="just"/>
            <a:r>
              <a:rPr lang="en-US" sz="4200" dirty="0">
                <a:solidFill>
                  <a:prstClr val="black"/>
                </a:solidFill>
                <a:latin typeface="Times New Roman" panose="02020603050405020304" pitchFamily="18" charset="0"/>
                <a:cs typeface="Times New Roman" panose="02020603050405020304" pitchFamily="18" charset="0"/>
              </a:rPr>
              <a:t>- GV chia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nhóm</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HS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5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gọi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thiếu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Việt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sát</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vào</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9619655" y="9111662"/>
            <a:ext cx="707637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742635" y="2084735"/>
            <a:ext cx="838200" cy="42779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954328" y="5821931"/>
            <a:ext cx="719263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0" y="1871174"/>
            <a:ext cx="895478" cy="827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05264" y="3848101"/>
            <a:ext cx="6944535"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9"/>
          <a:stretch>
            <a:fillRect/>
          </a:stretch>
        </p:blipFill>
        <p:spPr>
          <a:xfrm>
            <a:off x="-369428" y="118992"/>
            <a:ext cx="9461812" cy="2566638"/>
          </a:xfrm>
          <a:prstGeom prst="rect">
            <a:avLst/>
          </a:prstGeom>
        </p:spPr>
      </p:pic>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ở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txBody>
            <a:bodyPr/>
            <a:lstStyle/>
            <a:p>
              <a:endParaRPr lang="en-US"/>
            </a:p>
          </p:txBody>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0"/>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txBody>
          <a:bodyPr/>
          <a:lstStyle/>
          <a:p>
            <a:endParaRPr lang="en-US"/>
          </a:p>
        </p:txBody>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0"/>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1"/>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txBody>
          <a:bodyPr/>
          <a:lstStyle/>
          <a:p>
            <a:endParaRPr lang="en-US"/>
          </a:p>
        </p:txBody>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C</a:t>
            </a:r>
            <a:r>
              <a:rPr lang="vi-VN" sz="4400" dirty="0">
                <a:solidFill>
                  <a:srgbClr val="00000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133661"/>
            <a:ext cx="11479763" cy="4444369"/>
          </a:xfrm>
          <a:prstGeom prst="rect">
            <a:avLst/>
          </a:prstGeom>
        </p:spPr>
      </p:pic>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rPr>
              <a:t>Trần Quốc Toản mạnh mẽ, ngay thẳng, dám làm dám chịu, đặt vận mệnh đất nước cao hơn tính mạng bản 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a:solidFill>
                  <a:srgbClr val="000000"/>
                </a:solidFill>
                <a:latin typeface="Times New Roman" panose="02020603050405020304" pitchFamily="18" charset="0"/>
                <a:cs typeface="Times New Roman" panose="02020603050405020304" pitchFamily="18" charset="0"/>
              </a:rPr>
              <a:t>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066800" y="2335000"/>
            <a:ext cx="10134600" cy="6093976"/>
          </a:xfrm>
          <a:prstGeom prst="rect">
            <a:avLst/>
          </a:prstGeom>
        </p:spPr>
        <p:txBody>
          <a:bodyPr wrap="square" lIns="0" tIns="0" rIns="0" bIns="0" rtlCol="0" anchor="t">
            <a:spAutoFit/>
          </a:bodyPr>
          <a:lstStyle/>
          <a:p>
            <a:pPr algn="just">
              <a:spcBef>
                <a:spcPct val="0"/>
              </a:spcBef>
            </a:pPr>
            <a:r>
              <a:rPr lang="vi-VN" sz="4400" i="1" dirty="0">
                <a:solidFill>
                  <a:srgbClr val="000000"/>
                </a:solidFill>
                <a:latin typeface="Times New Roman" panose="02020603050405020304" pitchFamily="18" charset="0"/>
                <a:cs typeface="Times New Roman" panose="02020603050405020304" pitchFamily="18" charset="0"/>
              </a:rPr>
              <a:t>Tác 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r</a:t>
            </a:r>
            <a:r>
              <a:rPr lang="en-US" sz="4400" i="1" dirty="0">
                <a:solidFill>
                  <a:srgbClr val="000000"/>
                </a:solidFill>
                <a:latin typeface="Times New Roman" panose="02020603050405020304" pitchFamily="18" charset="0"/>
                <a:cs typeface="Times New Roman" panose="02020603050405020304" pitchFamily="18" charset="0"/>
              </a:rPr>
              <a:t>ằ</a:t>
            </a:r>
            <a:r>
              <a:rPr lang="vi-VN" sz="4400" i="1" dirty="0">
                <a:solidFill>
                  <a:srgbClr val="000000"/>
                </a:solidFill>
                <a:latin typeface="Times New Roman" panose="02020603050405020304" pitchFamily="18" charset="0"/>
                <a:cs typeface="Times New Roman" panose="02020603050405020304" pitchFamily="18" charset="0"/>
              </a:rPr>
              <a:t>ng phạm th</a:t>
            </a:r>
            <a:r>
              <a:rPr lang="en-US" sz="4400" i="1" dirty="0" err="1">
                <a:solidFill>
                  <a:srgbClr val="000000"/>
                </a:solidFill>
                <a:latin typeface="Times New Roman" panose="02020603050405020304" pitchFamily="18" charset="0"/>
                <a:cs typeface="Times New Roman" panose="02020603050405020304" pitchFamily="18" charset="0"/>
              </a:rPr>
              <a:t>ượng</a:t>
            </a:r>
            <a:r>
              <a:rPr lang="vi-VN" sz="4400" i="1" dirty="0">
                <a:solidFill>
                  <a:srgbClr val="000000"/>
                </a:solidFill>
                <a:latin typeface="Times New Roman" panose="02020603050405020304" pitchFamily="18" charset="0"/>
                <a:cs typeface="Times New Roman" panose="02020603050405020304" pitchFamily="18" charset="0"/>
              </a:rPr>
              <a:t> sẽ gánh tội chết nhưng vẫn rất dũng cảm bày tỏ ước muốn đánh giặc của mình. Đó là tâm trạng của một người tu</a:t>
            </a:r>
            <a:r>
              <a:rPr lang="en-US" sz="4400" i="1" dirty="0">
                <a:solidFill>
                  <a:srgbClr val="000000"/>
                </a:solidFill>
                <a:latin typeface="Times New Roman" panose="02020603050405020304" pitchFamily="18" charset="0"/>
                <a:cs typeface="Times New Roman" panose="02020603050405020304" pitchFamily="18" charset="0"/>
              </a:rPr>
              <a:t>ổ</a:t>
            </a:r>
            <a:r>
              <a:rPr lang="vi-VN" sz="4400" i="1" dirty="0">
                <a:solidFill>
                  <a:srgbClr val="000000"/>
                </a:solidFill>
                <a:latin typeface="Times New Roman" panose="02020603050405020304" pitchFamily="18" charset="0"/>
                <a:cs typeface="Times New Roman" panose="02020603050405020304" pitchFamily="18" charset="0"/>
              </a:rPr>
              <a:t>i nhỏ mà chí lớn.</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huống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giữa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lý</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lý</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219200" y="1384563"/>
            <a:ext cx="11982160"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Thái</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độ</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cách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xử</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của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nhà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2417533"/>
            <a:ext cx="10201349" cy="6771084"/>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H</a:t>
            </a:r>
            <a:r>
              <a:rPr lang="en-US" sz="4400" dirty="0">
                <a:solidFill>
                  <a:srgbClr val="000000"/>
                </a:solidFill>
                <a:latin typeface="Times New Roman" panose="02020603050405020304" pitchFamily="18" charset="0"/>
                <a:cs typeface="Times New Roman" panose="02020603050405020304" pitchFamily="18" charset="0"/>
              </a:rPr>
              <a:t>ầ</a:t>
            </a:r>
            <a:r>
              <a:rPr lang="vi-VN" sz="4400" dirty="0">
                <a:solidFill>
                  <a:srgbClr val="000000"/>
                </a:solidFill>
                <a:latin typeface="Times New Roman" panose="02020603050405020304" pitchFamily="18" charset="0"/>
                <a:cs typeface="Times New Roman" panose="02020603050405020304" pitchFamily="18" charset="0"/>
              </a:rPr>
              <a:t>u, nhưng tha thứ cho hành động nóng nảy. Đặc biệt nhà vua thấy chí khí đáng trọng của một người còn trẻ mà biết lo cho vua, cho nước.</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a:solidFill>
                  <a:srgbClr val="000000"/>
                </a:solidFill>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25404"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875414" y="2797609"/>
            <a:ext cx="10185400" cy="4739759"/>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46669"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9" name="Group 2"/>
          <p:cNvGrpSpPr>
            <a:grpSpLocks noChangeAspect="1"/>
          </p:cNvGrpSpPr>
          <p:nvPr/>
        </p:nvGrpSpPr>
        <p:grpSpPr>
          <a:xfrm>
            <a:off x="-396590" y="1971015"/>
            <a:ext cx="9817829" cy="7201523"/>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stretch>
                <a:fillRect l="-3076" r="-3076"/>
              </a:stretch>
            </a:blipFill>
          </p:spPr>
          <p:txBody>
            <a:bodyPr/>
            <a:lstStyle/>
            <a:p>
              <a:endParaRPr lang="en-US"/>
            </a:p>
          </p:txBody>
        </p:sp>
      </p:grpSp>
      <p:pic>
        <p:nvPicPr>
          <p:cNvPr id="14" name="Picture 14"/>
          <p:cNvPicPr>
            <a:picLocks noChangeAspect="1"/>
          </p:cNvPicPr>
          <p:nvPr/>
        </p:nvPicPr>
        <p:blipFill>
          <a:blip r:embed="rId9"/>
          <a:srcRect/>
          <a:stretch>
            <a:fillRect/>
          </a:stretch>
        </p:blipFill>
        <p:spPr>
          <a:xfrm>
            <a:off x="3011298" y="1882755"/>
            <a:ext cx="3164472" cy="565649"/>
          </a:xfrm>
          <a:prstGeom prst="rect">
            <a:avLst/>
          </a:prstGeom>
        </p:spPr>
      </p:pic>
      <p:pic>
        <p:nvPicPr>
          <p:cNvPr id="2" name="Picture 1"/>
          <p:cNvPicPr>
            <a:picLocks noChangeAspect="1"/>
          </p:cNvPicPr>
          <p:nvPr/>
        </p:nvPicPr>
        <p:blipFill>
          <a:blip r:embed="rId10"/>
          <a:stretch>
            <a:fillRect/>
          </a:stretch>
        </p:blipFill>
        <p:spPr>
          <a:xfrm>
            <a:off x="6706881" y="2900273"/>
            <a:ext cx="12564945" cy="4359018"/>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a:t>
            </a:r>
            <a:r>
              <a:rPr lang="en-US" sz="4400" dirty="0">
                <a:latin typeface="Times New Roman" panose="02020603050405020304" pitchFamily="18" charset="0"/>
                <a:cs typeface="Times New Roman" panose="02020603050405020304" pitchFamily="18" charset="0"/>
              </a:rPr>
              <a:t>ở</a:t>
            </a:r>
            <a:r>
              <a:rPr lang="vi-VN" sz="4400" dirty="0">
                <a:latin typeface="+mj-lt"/>
              </a:rPr>
              <a:t> ngôi thứ nhất, hoặc nghe một giọng khác lạ cất lên, không thuộc giọng kể</a:t>
            </a:r>
            <a:r>
              <a:rPr lang="en-US" sz="4400" dirty="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ỗ 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8"/>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779968"/>
            <a:ext cx="8129645" cy="6771084"/>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 </a:t>
            </a:r>
            <a:r>
              <a:rPr lang="vi-VN" sz="4400" i="1" dirty="0">
                <a:latin typeface="+mj-lt"/>
              </a:rPr>
              <a:t>quan gia, đấng thiên tử, vương hầu, Hưng Đạo Vương, Chiêu Minh Vương, Chiêu Quốc Vương, Hoài Văn Hầu, quân Thánh Dực, thuyền ngự, đồ nghi trượng, ngươi nội thị,... </a:t>
            </a:r>
            <a:r>
              <a:rPr lang="en-US" sz="4400" i="1" dirty="0">
                <a:latin typeface="+mj-lt"/>
                <a:sym typeface="Wingdings" panose="05000000000000000000" pitchFamily="2" charset="2"/>
              </a:rPr>
              <a:t> </a:t>
            </a:r>
            <a:r>
              <a:rPr lang="vi-VN" sz="4400" dirty="0">
                <a:latin typeface="+mj-lt"/>
              </a:rPr>
              <a:t>Đ</a:t>
            </a:r>
            <a:r>
              <a:rPr lang="en-US" sz="4400" dirty="0">
                <a:latin typeface="Times New Roman" panose="02020603050405020304" pitchFamily="18" charset="0"/>
                <a:cs typeface="Times New Roman" panose="02020603050405020304" pitchFamily="18" charset="0"/>
              </a:rPr>
              <a:t>â</a:t>
            </a:r>
            <a:r>
              <a:rPr lang="vi-VN" sz="4400" dirty="0">
                <a:latin typeface="+mj-lt"/>
              </a:rPr>
              <a:t>y là ngôn ngữ thuộc v</a:t>
            </a:r>
            <a:r>
              <a:rPr lang="en-US" sz="4400" dirty="0">
                <a:latin typeface="Times New Roman" panose="02020603050405020304" pitchFamily="18" charset="0"/>
                <a:cs typeface="Times New Roman" panose="02020603050405020304" pitchFamily="18" charset="0"/>
              </a:rPr>
              <a:t>ề</a:t>
            </a:r>
            <a:r>
              <a:rPr lang="vi-VN" sz="4400" dirty="0">
                <a:latin typeface="+mj-lt"/>
              </a:rPr>
              <a:t> một thời xa xưa trong lịch sử.</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773706"/>
            <a:ext cx="7933980" cy="7448193"/>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xưa, ví d</a:t>
            </a:r>
            <a:r>
              <a:rPr lang="en-US" sz="4400" dirty="0">
                <a:latin typeface="Times New Roman" panose="02020603050405020304" pitchFamily="18" charset="0"/>
                <a:cs typeface="Times New Roman" panose="02020603050405020304" pitchFamily="18" charset="0"/>
              </a:rPr>
              <a:t>ụ</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vi-VN" sz="4400" i="1" dirty="0">
                <a:latin typeface="Times New Roman" panose="02020603050405020304" pitchFamily="18" charset="0"/>
                <a:cs typeface="Times New Roman" panose="02020603050405020304" pitchFamily="18" charset="0"/>
              </a:rPr>
              <a:t>, hầu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có phận sự ở đây, nên trở ra cho anh em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kẻ nào được giữ ta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ại. L</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i 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12492" y="1662241"/>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78568" y="-2341094"/>
            <a:ext cx="3556828" cy="4114800"/>
          </a:xfrm>
          <a:prstGeom prst="rect">
            <a:avLst/>
          </a:prstGeom>
        </p:spPr>
      </p:pic>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65170" y="-2775292"/>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txBody>
          <a:bodyPr/>
          <a:lstStyle/>
          <a:p>
            <a:endParaRPr lang="en-US"/>
          </a:p>
        </p:txBody>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65170" y="-2775292"/>
            <a:ext cx="4308691" cy="4114800"/>
          </a:xfrm>
          <a:prstGeom prst="rect">
            <a:avLst/>
          </a:prstGeom>
        </p:spPr>
      </p:pic>
      <p:sp>
        <p:nvSpPr>
          <p:cNvPr id="2" name="Rectangle 1"/>
          <p:cNvSpPr/>
          <p:nvPr/>
        </p:nvSpPr>
        <p:spPr>
          <a:xfrm>
            <a:off x="707432" y="5606971"/>
            <a:ext cx="16535399"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ngữ người kể chuyện và ngôn ngữ nhân vật mang màu sắc lịch sử như vậy thể hiện ch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thực, sắc nét thực tại đời sống và nét riêng của từng nhân vật, qua đó làm nổi bật chủ đề của tác phẩm.</a:t>
            </a:r>
            <a:endParaRPr lang="en-US" sz="4400"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a:t>
            </a:r>
            <a:r>
              <a:rPr lang="en-US" sz="4400" dirty="0" err="1">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Đan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txBody>
            <a:bodyPr/>
            <a:lstStyle/>
            <a:p>
              <a:endParaRPr lang="en-US"/>
            </a:p>
          </p:txBody>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txBody>
            <a:bodyPr/>
            <a:lstStyle/>
            <a:p>
              <a:endParaRPr lang="en-US"/>
            </a:p>
          </p:txBody>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txBody>
          <a:bodyPr/>
          <a:lstStyle/>
          <a:p>
            <a:endParaRPr lang="en-US"/>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10"/>
          <a:stretch>
            <a:fillRect/>
          </a:stretch>
        </p:blipFill>
        <p:spPr>
          <a:xfrm>
            <a:off x="-838200" y="2344409"/>
            <a:ext cx="11479763" cy="4444369"/>
          </a:xfrm>
          <a:prstGeom prst="rect">
            <a:avLst/>
          </a:prstGeom>
        </p:spPr>
      </p:pic>
    </p:spTree>
    <p:extLst>
      <p:ext uri="{BB962C8B-B14F-4D97-AF65-F5344CB8AC3E}">
        <p14:creationId xmlns:p14="http://schemas.microsoft.com/office/powerpoint/2010/main" val="24503748"/>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6742072"/>
            <a:ext cx="4994809"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959445" y="-104303"/>
            <a:ext cx="7262848" cy="1272718"/>
          </a:xfrm>
          <a:prstGeom prst="rect">
            <a:avLst/>
          </a:prstGeom>
        </p:spPr>
      </p:pic>
      <p:sp>
        <p:nvSpPr>
          <p:cNvPr id="23" name="TextBox 8"/>
          <p:cNvSpPr txBox="1"/>
          <p:nvPr/>
        </p:nvSpPr>
        <p:spPr>
          <a:xfrm>
            <a:off x="8493462" y="3467100"/>
            <a:ext cx="9292801" cy="2954655"/>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sân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khấu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hóa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trích</a:t>
            </a:r>
            <a:r>
              <a:rPr lang="en-US" sz="4800" dirty="0">
                <a:solidFill>
                  <a:srgbClr val="000000"/>
                </a:solidFill>
                <a:latin typeface="Times New Roman" panose="02020603050405020304" pitchFamily="18" charset="0"/>
                <a:cs typeface="Times New Roman" panose="02020603050405020304" pitchFamily="18" charset="0"/>
              </a:rPr>
              <a:t> </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tìm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các</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câu thơ về các nhân vật lịch sử trong văn bản.</a:t>
            </a:r>
            <a:endParaRPr lang="en-US" sz="4800" dirty="0">
              <a:solidFill>
                <a:srgbClr val="000000"/>
              </a:solidFill>
              <a:latin typeface="Times New Roman" panose="02020603050405020304" pitchFamily="18" charset="0"/>
              <a:cs typeface="Times New Roman" panose="02020603050405020304" pitchFamily="18" charset="0"/>
            </a:endParaRPr>
          </a:p>
        </p:txBody>
      </p:sp>
      <p:grpSp>
        <p:nvGrpSpPr>
          <p:cNvPr id="21" name="Group 6"/>
          <p:cNvGrpSpPr>
            <a:grpSpLocks noChangeAspect="1"/>
          </p:cNvGrpSpPr>
          <p:nvPr/>
        </p:nvGrpSpPr>
        <p:grpSpPr>
          <a:xfrm>
            <a:off x="2187908" y="4862105"/>
            <a:ext cx="4840651" cy="5246370"/>
            <a:chOff x="0" y="0"/>
            <a:chExt cx="4218432" cy="4572000"/>
          </a:xfrm>
        </p:grpSpPr>
        <p:sp>
          <p:nvSpPr>
            <p:cNvPr id="22"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1"/>
              <a:stretch>
                <a:fillRect l="-4697" r="-59011"/>
              </a:stretch>
            </a:blipFill>
          </p:spPr>
          <p:txBody>
            <a:bodyPr/>
            <a:lstStyle/>
            <a:p>
              <a:endParaRPr lang="en-US"/>
            </a:p>
          </p:txBody>
        </p:sp>
        <p:sp>
          <p:nvSpPr>
            <p:cNvPr id="23"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2"/>
              <a:stretch>
                <a:fillRect t="-9" b="-9"/>
              </a:stretch>
            </a:blipFill>
          </p:spPr>
          <p:txBody>
            <a:bodyPr/>
            <a:lstStyle/>
            <a:p>
              <a:endParaRPr lang="en-US"/>
            </a:p>
          </p:txBody>
        </p:sp>
      </p:grpSp>
      <p:pic>
        <p:nvPicPr>
          <p:cNvPr id="2" name="Picture 1"/>
          <p:cNvPicPr>
            <a:picLocks noChangeAspect="1"/>
          </p:cNvPicPr>
          <p:nvPr/>
        </p:nvPicPr>
        <p:blipFill>
          <a:blip r:embed="rId13"/>
          <a:stretch>
            <a:fillRect/>
          </a:stretch>
        </p:blipFill>
        <p:spPr>
          <a:xfrm>
            <a:off x="5205439" y="1140327"/>
            <a:ext cx="11485859"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04900"/>
            <a:ext cx="12039600" cy="6321731"/>
          </a:xfrm>
          <a:prstGeom prst="rect">
            <a:avLst/>
          </a:prstGeom>
        </p:spPr>
        <p:txBody>
          <a:bodyPr wrap="square">
            <a:spAutoFit/>
          </a:bodyPr>
          <a:lstStyle/>
          <a:p>
            <a:pPr>
              <a:lnSpc>
                <a:spcPct val="115000"/>
              </a:lnSpc>
              <a:tabLst>
                <a:tab pos="90170" algn="l"/>
                <a:tab pos="180340" algn="l"/>
                <a:tab pos="270510" algn="l"/>
              </a:tabLst>
            </a:pPr>
            <a:r>
              <a:rPr lang="en-US" sz="4400" i="1" dirty="0">
                <a:latin typeface="Times New Roman" panose="02020603050405020304" pitchFamily="18" charset="0"/>
                <a:ea typeface="Calibri" panose="020F0502020204030204" pitchFamily="34" charset="0"/>
              </a:rPr>
              <a:t>“</a:t>
            </a:r>
            <a:r>
              <a:rPr lang="en-US" sz="4400" i="1" dirty="0" err="1">
                <a:latin typeface="Times New Roman" panose="02020603050405020304" pitchFamily="18" charset="0"/>
                <a:ea typeface="Calibri" panose="020F0502020204030204" pitchFamily="34" charset="0"/>
              </a:rPr>
              <a:t>Phá</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cường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địch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báo</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hoàng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ân</a:t>
            </a:r>
            <a:r>
              <a:rPr lang="en-US" sz="4400" i="1" dirty="0">
                <a:latin typeface="Times New Roman" panose="02020603050405020304" pitchFamily="18" charset="0"/>
                <a:ea typeface="Calibri" panose="020F0502020204030204" pitchFamily="34" charset="0"/>
              </a:rPr>
              <a: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hiệu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tung</a:t>
            </a:r>
            <a:r>
              <a:rPr lang="en-US" sz="4400" i="1" dirty="0">
                <a:latin typeface="Times New Roman" panose="02020603050405020304" pitchFamily="18" charset="0"/>
                <a:ea typeface="Calibri" panose="020F0502020204030204" pitchFamily="34" charset="0"/>
              </a:rPr>
              <a:t> bay </a:t>
            </a:r>
            <a:r>
              <a:rPr lang="en-US" sz="4400" i="1" dirty="0" err="1">
                <a:latin typeface="Times New Roman" panose="02020603050405020304" pitchFamily="18" charset="0"/>
                <a:ea typeface="Calibri" panose="020F0502020204030204" pitchFamily="34" charset="0"/>
              </a:rPr>
              <a:t>giữa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bụi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Bóp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nát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quả</a:t>
            </a:r>
            <a:r>
              <a:rPr lang="en-US" sz="4400" i="1" dirty="0">
                <a:latin typeface="Times New Roman" panose="02020603050405020304" pitchFamily="18" charset="0"/>
                <a:ea typeface="Calibri" panose="020F0502020204030204" pitchFamily="34" charset="0"/>
              </a:rPr>
              <a:t> cam, </a:t>
            </a:r>
            <a:r>
              <a:rPr lang="en-US" sz="4400" i="1" dirty="0" err="1">
                <a:latin typeface="Times New Roman" panose="02020603050405020304" pitchFamily="18" charset="0"/>
                <a:ea typeface="Calibri" panose="020F0502020204030204" pitchFamily="34" charset="0"/>
              </a:rPr>
              <a:t>đòi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đánh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giặc</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nghĩa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quyết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ra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quân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Bạch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chém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tướng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uy</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Việt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Trận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chiến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diệt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binh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xuất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nhập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Quốc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Toản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thiếu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niên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ngời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dũng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khí</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thơm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truyền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mãi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muôn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Xuân</a:t>
            </a:r>
            <a:r>
              <a:rPr lang="en-US" sz="4400" i="1" dirty="0">
                <a:latin typeface="Times New Roman" panose="02020603050405020304" pitchFamily="18" charset="0"/>
                <a:ea typeface="Calibri" panose="020F0502020204030204" pitchFamily="34" charset="0"/>
              </a:rPr>
              <a:t>”</a:t>
            </a:r>
            <a:endParaRPr lang="en-US" sz="4400" dirty="0">
              <a:effectLst/>
              <a:latin typeface="Times New Roman" panose="02020603050405020304" pitchFamily="18" charset="0"/>
              <a:ea typeface="Calibri" panose="020F0502020204030204" pitchFamily="34" charset="0"/>
            </a:endParaRPr>
          </a:p>
        </p:txBody>
      </p:sp>
      <p:pic>
        <p:nvPicPr>
          <p:cNvPr id="3"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7"/>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523701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Giải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từ</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1476095"/>
            <a:ext cx="12039600" cy="5543056"/>
          </a:xfrm>
          <a:prstGeom prst="rect">
            <a:avLst/>
          </a:prstGeom>
        </p:spPr>
        <p:txBody>
          <a:bodyPr wrap="square">
            <a:spAutoFit/>
          </a:bodyPr>
          <a:lstStyle/>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“Quốc Toản là người có tài</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Mới mười sáu tuổi ra oai trận tiền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Mấy lần đánh thắng quân Nguyên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Được phong làm tướng cầm quyền binh nhung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Thật là một đấng anh hùng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Trẻ con nước Việt nên cùng noi theo” </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(Lịch sử nước ta).</a:t>
            </a:r>
            <a:endParaRPr lang="en-US" sz="4400" dirty="0">
              <a:effectLst/>
              <a:latin typeface="Times New Roman" panose="02020603050405020304" pitchFamily="18" charset="0"/>
              <a:ea typeface="Calibri" panose="020F0502020204030204" pitchFamily="34"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172" b="100000" l="9883" r="96559"/>
                    </a14:imgEffect>
                  </a14:imgLayer>
                </a14:imgProps>
              </a:ext>
            </a:extLst>
          </a:blip>
          <a:stretch>
            <a:fillRect/>
          </a:stretch>
        </p:blipFill>
        <p:spPr>
          <a:xfrm>
            <a:off x="-5334000" y="2959100"/>
            <a:ext cx="13011150" cy="7315200"/>
          </a:xfrm>
          <a:prstGeom prst="rect">
            <a:avLst/>
          </a:prstGeom>
        </p:spPr>
      </p:pic>
    </p:spTree>
    <p:extLst>
      <p:ext uri="{BB962C8B-B14F-4D97-AF65-F5344CB8AC3E}">
        <p14:creationId xmlns:p14="http://schemas.microsoft.com/office/powerpoint/2010/main" val="3170070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Đêm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hội</a:t>
            </a:r>
            <a:r>
              <a:rPr lang="en-US" sz="4400" i="1" dirty="0">
                <a:solidFill>
                  <a:srgbClr val="000000"/>
                </a:solidFill>
                <a:latin typeface="Times New Roman" panose="02020603050405020304" pitchFamily="18" charset="0"/>
                <a:cs typeface="Times New Roman" panose="02020603050405020304" pitchFamily="18" charset="0"/>
              </a:rPr>
              <a:t> Long </a:t>
            </a:r>
            <a:r>
              <a:rPr lang="en-US" sz="4400" i="1" dirty="0" err="1">
                <a:solidFill>
                  <a:srgbClr val="000000"/>
                </a:solidFill>
                <a:latin typeface="Times New Roman" panose="02020603050405020304" pitchFamily="18" charset="0"/>
                <a:cs typeface="Times New Roman" panose="02020603050405020304" pitchFamily="18" charset="0"/>
              </a:rPr>
              <a:t>Trì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(1942); </a:t>
            </a:r>
            <a:r>
              <a:rPr lang="en-US" sz="4400" i="1" dirty="0" err="1">
                <a:solidFill>
                  <a:srgbClr val="000000"/>
                </a:solidFill>
                <a:latin typeface="Times New Roman" panose="02020603050405020304" pitchFamily="18" charset="0"/>
                <a:cs typeface="Times New Roman" panose="02020603050405020304" pitchFamily="18" charset="0"/>
              </a:rPr>
              <a:t>Vũ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(1943); </a:t>
            </a:r>
            <a:r>
              <a:rPr lang="en-US" sz="4400" i="1" dirty="0">
                <a:solidFill>
                  <a:srgbClr val="000000"/>
                </a:solidFill>
                <a:latin typeface="Times New Roman" panose="02020603050405020304" pitchFamily="18" charset="0"/>
                <a:cs typeface="Times New Roman" panose="02020603050405020304" pitchFamily="18" charset="0"/>
              </a:rPr>
              <a:t>An </a:t>
            </a:r>
            <a:r>
              <a:rPr lang="en-US" sz="4400" i="1" dirty="0" err="1">
                <a:solidFill>
                  <a:srgbClr val="000000"/>
                </a:solidFill>
                <a:latin typeface="Times New Roman" panose="02020603050405020304" pitchFamily="18" charset="0"/>
                <a:cs typeface="Times New Roman" panose="02020603050405020304" pitchFamily="18" charset="0"/>
              </a:rPr>
              <a:t>Tư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(1944); </a:t>
            </a:r>
            <a:r>
              <a:rPr lang="en-US" sz="4400" i="1" dirty="0" err="1">
                <a:solidFill>
                  <a:srgbClr val="000000"/>
                </a:solidFill>
                <a:latin typeface="Times New Roman" panose="02020603050405020304" pitchFamily="18" charset="0"/>
                <a:cs typeface="Times New Roman" panose="02020603050405020304" pitchFamily="18" charset="0"/>
              </a:rPr>
              <a:t>Bắc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Lá</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cờ</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(1960); </a:t>
            </a:r>
            <a:r>
              <a:rPr lang="en-US" sz="4400" i="1" dirty="0" err="1">
                <a:solidFill>
                  <a:srgbClr val="000000"/>
                </a:solidFill>
                <a:latin typeface="Times New Roman" panose="02020603050405020304" pitchFamily="18" charset="0"/>
                <a:cs typeface="Times New Roman" panose="02020603050405020304" pitchFamily="18" charset="0"/>
              </a:rPr>
              <a:t>Sống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(1961)...</a:t>
            </a: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3586</Words>
  <Application>Microsoft Office PowerPoint</Application>
  <PresentationFormat>Custom</PresentationFormat>
  <Paragraphs>267</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Administrator</cp:lastModifiedBy>
  <cp:revision>79</cp:revision>
  <dcterms:created xsi:type="dcterms:W3CDTF">2006-08-16T00:00:00Z</dcterms:created>
  <dcterms:modified xsi:type="dcterms:W3CDTF">2026-02-05T03:07:37Z</dcterms:modified>
  <dc:identifier>DAFf2_-uKMI</dc:identifier>
</cp:coreProperties>
</file>