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6" r:id="rId1"/>
    <p:sldMasterId id="2147483668" r:id="rId2"/>
    <p:sldMasterId id="2147483680" r:id="rId3"/>
  </p:sldMasterIdLst>
  <p:notesMasterIdLst>
    <p:notesMasterId r:id="rId19"/>
  </p:notesMasterIdLst>
  <p:handoutMasterIdLst>
    <p:handoutMasterId r:id="rId20"/>
  </p:handoutMasterIdLst>
  <p:sldIdLst>
    <p:sldId id="412" r:id="rId4"/>
    <p:sldId id="413" r:id="rId5"/>
    <p:sldId id="422" r:id="rId6"/>
    <p:sldId id="414" r:id="rId7"/>
    <p:sldId id="423" r:id="rId8"/>
    <p:sldId id="421" r:id="rId9"/>
    <p:sldId id="425" r:id="rId10"/>
    <p:sldId id="424" r:id="rId11"/>
    <p:sldId id="420" r:id="rId12"/>
    <p:sldId id="415" r:id="rId13"/>
    <p:sldId id="416" r:id="rId14"/>
    <p:sldId id="426" r:id="rId15"/>
    <p:sldId id="427" r:id="rId16"/>
    <p:sldId id="417" r:id="rId17"/>
    <p:sldId id="418" r:id="rId18"/>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DengXian" panose="02010600030101010101" pitchFamily="2" charset="-122"/>
      <p:regular r:id="rId25"/>
      <p:bold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2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4682"/>
  </p:normalViewPr>
  <p:slideViewPr>
    <p:cSldViewPr snapToGrid="0" snapToObjects="1">
      <p:cViewPr varScale="1">
        <p:scale>
          <a:sx n="70" d="100"/>
          <a:sy n="70" d="100"/>
        </p:scale>
        <p:origin x="400"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2026/2/5</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2026/2/5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17749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16575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402982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29194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14738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171885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87905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0064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68771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27503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16327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69939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0053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19475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12509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45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61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15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415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83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655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362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420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962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35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22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085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15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693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541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43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721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991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658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583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30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13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842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313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78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52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9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9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60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57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44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48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56713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2458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9016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2.sv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2.sv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svg"/><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2.svg"/><Relationship Id="rId9" Type="http://schemas.openxmlformats.org/officeDocument/2006/relationships/image" Target="../media/image14.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6.svg"/><Relationship Id="rId5" Type="http://schemas.openxmlformats.org/officeDocument/2006/relationships/image" Target="../media/image22.png"/><Relationship Id="rId15" Type="http://schemas.openxmlformats.org/officeDocument/2006/relationships/image" Target="../media/image8.svg"/><Relationship Id="rId10" Type="http://schemas.openxmlformats.org/officeDocument/2006/relationships/image" Target="../media/image25.png"/><Relationship Id="rId4" Type="http://schemas.openxmlformats.org/officeDocument/2006/relationships/image" Target="../media/image2.svg"/><Relationship Id="rId9" Type="http://schemas.openxmlformats.org/officeDocument/2006/relationships/image" Target="../media/image24.pn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34.png"/><Relationship Id="rId5" Type="http://schemas.openxmlformats.org/officeDocument/2006/relationships/image" Target="../media/image1.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notesSlide" Target="../notesSlides/notesSlide5.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6.svg"/><Relationship Id="rId5" Type="http://schemas.openxmlformats.org/officeDocument/2006/relationships/image" Target="../media/image22.png"/><Relationship Id="rId15" Type="http://schemas.openxmlformats.org/officeDocument/2006/relationships/image" Target="../media/image8.svg"/><Relationship Id="rId10" Type="http://schemas.openxmlformats.org/officeDocument/2006/relationships/image" Target="../media/image25.png"/><Relationship Id="rId4" Type="http://schemas.openxmlformats.org/officeDocument/2006/relationships/image" Target="../media/image2.svg"/><Relationship Id="rId9" Type="http://schemas.openxmlformats.org/officeDocument/2006/relationships/image" Target="../media/image24.png"/><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notesSlide" Target="../notesSlides/notesSlide8.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6.svg"/><Relationship Id="rId5" Type="http://schemas.openxmlformats.org/officeDocument/2006/relationships/image" Target="../media/image22.png"/><Relationship Id="rId15" Type="http://schemas.openxmlformats.org/officeDocument/2006/relationships/image" Target="../media/image8.svg"/><Relationship Id="rId10" Type="http://schemas.openxmlformats.org/officeDocument/2006/relationships/image" Target="../media/image25.png"/><Relationship Id="rId4" Type="http://schemas.openxmlformats.org/officeDocument/2006/relationships/image" Target="../media/image2.svg"/><Relationship Id="rId9" Type="http://schemas.openxmlformats.org/officeDocument/2006/relationships/image" Target="../media/image24.png"/><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8.png"/><Relationship Id="rId1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25.png"/><Relationship Id="rId12" Type="http://schemas.openxmlformats.org/officeDocument/2006/relationships/image" Target="../media/image8.svg"/><Relationship Id="rId17" Type="http://schemas.openxmlformats.org/officeDocument/2006/relationships/image" Target="../media/image42.svg"/><Relationship Id="rId2" Type="http://schemas.openxmlformats.org/officeDocument/2006/relationships/notesSlide" Target="../notesSlides/notesSlide9.xml"/><Relationship Id="rId16"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23.svg"/><Relationship Id="rId11" Type="http://schemas.openxmlformats.org/officeDocument/2006/relationships/image" Target="../media/image7.png"/><Relationship Id="rId5" Type="http://schemas.openxmlformats.org/officeDocument/2006/relationships/image" Target="../media/image22.png"/><Relationship Id="rId15" Type="http://schemas.openxmlformats.org/officeDocument/2006/relationships/image" Target="../media/image40.png"/><Relationship Id="rId10" Type="http://schemas.openxmlformats.org/officeDocument/2006/relationships/image" Target="../media/image6.svg"/><Relationship Id="rId4" Type="http://schemas.openxmlformats.org/officeDocument/2006/relationships/image" Target="../media/image2.svg"/><Relationship Id="rId9" Type="http://schemas.openxmlformats.org/officeDocument/2006/relationships/image" Target="../media/image5.pn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5791" y="1092201"/>
            <a:ext cx="5929686" cy="3954974"/>
          </a:xfrm>
          <a:prstGeom prst="rect">
            <a:avLst/>
          </a:prstGeom>
        </p:spPr>
      </p:pic>
      <p:sp>
        <p:nvSpPr>
          <p:cNvPr id="2" name="TextBox 1"/>
          <p:cNvSpPr txBox="1"/>
          <p:nvPr/>
        </p:nvSpPr>
        <p:spPr>
          <a:xfrm>
            <a:off x="5958836" y="1970670"/>
            <a:ext cx="4223596" cy="1754326"/>
          </a:xfrm>
          <a:prstGeom prst="rect">
            <a:avLst/>
          </a:prstGeom>
          <a:noFill/>
        </p:spPr>
        <p:txBody>
          <a:bodyPr wrap="square" rtlCol="0">
            <a:spAutoFit/>
          </a:bodyPr>
          <a:lstStyle/>
          <a:p>
            <a:pPr algn="just"/>
            <a:r>
              <a:rPr lang="en-US" sz="3600" b="1" dirty="0" err="1">
                <a:solidFill>
                  <a:prstClr val="black"/>
                </a:solidFill>
                <a:latin typeface="Times New Roman" panose="02020603050405020304" pitchFamily="18" charset="0"/>
                <a:cs typeface="Times New Roman" panose="02020603050405020304" pitchFamily="18" charset="0"/>
              </a:rPr>
              <a:t>Hãy</a:t>
            </a:r>
            <a:r>
              <a:rPr lang="en-US" sz="3600" b="1" dirty="0">
                <a:solidFill>
                  <a:prstClr val="black"/>
                </a:solidFill>
                <a:latin typeface="Times New Roman" panose="02020603050405020304" pitchFamily="18" charset="0"/>
                <a:cs typeface="Times New Roman" panose="02020603050405020304" pitchFamily="18" charset="0"/>
              </a:rPr>
              <a:t> chia </a:t>
            </a:r>
            <a:r>
              <a:rPr lang="en-US" sz="3600" b="1" dirty="0" err="1">
                <a:solidFill>
                  <a:prstClr val="black"/>
                </a:solidFill>
                <a:latin typeface="Times New Roman" panose="02020603050405020304" pitchFamily="18" charset="0"/>
                <a:cs typeface="Times New Roman" panose="02020603050405020304" pitchFamily="18" charset="0"/>
              </a:rPr>
              <a:t>sẻ</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một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vài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trải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nghiệm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đáng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nhớ</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của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em</a:t>
            </a:r>
            <a:r>
              <a:rPr lang="en-US" sz="3600" b="1" dirty="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472454" y="5169176"/>
            <a:ext cx="2888733" cy="2647131"/>
          </a:xfrm>
          <a:prstGeom prst="rect">
            <a:avLst/>
          </a:prstGeom>
        </p:spPr>
      </p:pic>
      <p:pic>
        <p:nvPicPr>
          <p:cNvPr id="8"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166164" flipV="1">
            <a:off x="-366476" y="2018157"/>
            <a:ext cx="1691356" cy="2048999"/>
          </a:xfrm>
          <a:prstGeom prst="rect">
            <a:avLst/>
          </a:prstGeom>
        </p:spPr>
      </p:pic>
      <p:pic>
        <p:nvPicPr>
          <p:cNvPr id="9" name="Picture 3"/>
          <p:cNvPicPr>
            <a:picLocks noChangeAspect="1"/>
          </p:cNvPicPr>
          <p:nvPr/>
        </p:nvPicPr>
        <p:blipFill>
          <a:blip r:embed="rId11"/>
          <a:srcRect/>
          <a:stretch>
            <a:fillRect/>
          </a:stretch>
        </p:blipFill>
        <p:spPr>
          <a:xfrm>
            <a:off x="274649" y="1930102"/>
            <a:ext cx="4247681" cy="4939163"/>
          </a:xfrm>
          <a:prstGeom prst="rect">
            <a:avLst/>
          </a:prstGeom>
        </p:spPr>
      </p:pic>
    </p:spTree>
    <p:extLst>
      <p:ext uri="{BB962C8B-B14F-4D97-AF65-F5344CB8AC3E}">
        <p14:creationId xmlns:p14="http://schemas.microsoft.com/office/powerpoint/2010/main" val="879738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7600" y="6074212"/>
            <a:ext cx="9364079" cy="4518169"/>
          </a:xfrm>
          <a:prstGeom prst="rect">
            <a:avLst/>
          </a:prstGeom>
        </p:spPr>
      </p:pic>
      <p:sp>
        <p:nvSpPr>
          <p:cNvPr id="2" name="TextBox 1"/>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Trước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7"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05757">
            <a:off x="9212468" y="-3072516"/>
            <a:ext cx="5424489" cy="5254973"/>
          </a:xfrm>
          <a:prstGeom prst="rect">
            <a:avLst/>
          </a:prstGeom>
        </p:spPr>
      </p:pic>
      <p:pic>
        <p:nvPicPr>
          <p:cNvPr id="8"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82054">
            <a:off x="8482682" y="-1458067"/>
            <a:ext cx="2857813" cy="291613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932622" y="5168478"/>
            <a:ext cx="2518757" cy="2743200"/>
          </a:xfrm>
          <a:prstGeom prst="rect">
            <a:avLst/>
          </a:prstGeom>
        </p:spPr>
      </p:pic>
      <p:sp>
        <p:nvSpPr>
          <p:cNvPr id="11" name="Rectangle 10"/>
          <p:cNvSpPr/>
          <p:nvPr/>
        </p:nvSpPr>
        <p:spPr>
          <a:xfrm>
            <a:off x="498143" y="1839419"/>
            <a:ext cx="11150220" cy="4401205"/>
          </a:xfrm>
          <a:prstGeom prst="rect">
            <a:avLst/>
          </a:prstGeom>
        </p:spPr>
        <p:txBody>
          <a:bodyPr wrap="square">
            <a:spAutoFit/>
          </a:bodyPr>
          <a:lstStyle/>
          <a:p>
            <a:pPr algn="just"/>
            <a:r>
              <a:rPr lang="vi-VN" sz="2800" dirty="0">
                <a:solidFill>
                  <a:srgbClr val="001A33"/>
                </a:solidFill>
                <a:latin typeface="Times New Roman" panose="02020603050405020304" pitchFamily="18" charset="0"/>
                <a:cs typeface="Times New Roman" panose="02020603050405020304" pitchFamily="18" charset="0"/>
              </a:rPr>
              <a:t>- Nghĩ về những sự việc quan trọng đã xảy ra với em. Liệt kê ra giấy các sự việc đáng nhớ.</a:t>
            </a:r>
          </a:p>
          <a:p>
            <a:pPr algn="just"/>
            <a:r>
              <a:rPr lang="vi-VN" sz="2800" dirty="0">
                <a:solidFill>
                  <a:srgbClr val="001A33"/>
                </a:solidFill>
                <a:latin typeface="Times New Roman" panose="02020603050405020304" pitchFamily="18" charset="0"/>
                <a:cs typeface="Times New Roman" panose="02020603050405020304" pitchFamily="18" charset="0"/>
              </a:rPr>
              <a:t>- Có thể tham khảo một vài ý tưởng sau đây:</a:t>
            </a:r>
          </a:p>
          <a:p>
            <a:pPr algn="just"/>
            <a:r>
              <a:rPr lang="en-US" sz="2800" dirty="0">
                <a:solidFill>
                  <a:srgbClr val="001A33"/>
                </a:solidFill>
                <a:latin typeface="Times New Roman" panose="02020603050405020304" pitchFamily="18" charset="0"/>
                <a:cs typeface="Times New Roman" panose="02020603050405020304" pitchFamily="18" charset="0"/>
              </a:rPr>
              <a:t>+ </a:t>
            </a:r>
            <a:r>
              <a:rPr lang="vi-VN" sz="2800" dirty="0">
                <a:solidFill>
                  <a:srgbClr val="001A33"/>
                </a:solidFill>
                <a:latin typeface="Times New Roman" panose="02020603050405020304" pitchFamily="18" charset="0"/>
                <a:cs typeface="Times New Roman" panose="02020603050405020304" pitchFamily="18" charset="0"/>
              </a:rPr>
              <a:t>Một trải nghiệm vui vẻ, hạnh phúc (một lần kết bạn, chuyến đi có ý nghĩa, bữa tiệc sinh nhật, một thành tích hay chiến thắng, một lần em giúp đỡ người khác hay được người khác giúp đỡ…)</a:t>
            </a:r>
          </a:p>
          <a:p>
            <a:pPr algn="just"/>
            <a:r>
              <a:rPr lang="en-US" sz="2800" dirty="0">
                <a:solidFill>
                  <a:srgbClr val="001A33"/>
                </a:solidFill>
                <a:latin typeface="Times New Roman" panose="02020603050405020304" pitchFamily="18" charset="0"/>
                <a:cs typeface="Times New Roman" panose="02020603050405020304" pitchFamily="18" charset="0"/>
              </a:rPr>
              <a:t>+ </a:t>
            </a:r>
            <a:r>
              <a:rPr lang="vi-VN" sz="2800" dirty="0">
                <a:solidFill>
                  <a:srgbClr val="001A33"/>
                </a:solidFill>
                <a:latin typeface="Times New Roman" panose="02020603050405020304" pitchFamily="18" charset="0"/>
                <a:cs typeface="Times New Roman" panose="02020603050405020304" pitchFamily="18" charset="0"/>
              </a:rPr>
              <a:t>Một trải nghiệm buồn, tiếc nuối (chia xa một người bạn, hiểu lầm một người, một lần mắc lỗi…)</a:t>
            </a:r>
          </a:p>
          <a:p>
            <a:pPr algn="just"/>
            <a:r>
              <a:rPr lang="en-US" sz="2800" dirty="0">
                <a:solidFill>
                  <a:srgbClr val="001A33"/>
                </a:solidFill>
                <a:latin typeface="Times New Roman" panose="02020603050405020304" pitchFamily="18" charset="0"/>
                <a:cs typeface="Times New Roman" panose="02020603050405020304" pitchFamily="18" charset="0"/>
              </a:rPr>
              <a:t>+ </a:t>
            </a:r>
            <a:r>
              <a:rPr lang="vi-VN" sz="2800" dirty="0">
                <a:solidFill>
                  <a:srgbClr val="001A33"/>
                </a:solidFill>
                <a:latin typeface="Times New Roman" panose="02020603050405020304" pitchFamily="18" charset="0"/>
                <a:cs typeface="Times New Roman" panose="02020603050405020304" pitchFamily="18" charset="0"/>
              </a:rPr>
              <a:t>Một trải nghiệm khiến em thay đổi, tự hoàn thiện bản thân, học được một bài học trong cuộc sống (một hành trình khám phá, một lần thất bại…)</a:t>
            </a:r>
            <a:endParaRPr lang="vi-VN" sz="2800" b="0" i="0" dirty="0">
              <a:solidFill>
                <a:srgbClr val="001A33"/>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498143" y="973486"/>
            <a:ext cx="3930556" cy="584775"/>
          </a:xfrm>
          <a:prstGeom prst="rect">
            <a:avLst/>
          </a:prstGeom>
          <a:solidFill>
            <a:srgbClr val="0B2755"/>
          </a:solidFill>
        </p:spPr>
        <p:txBody>
          <a:bodyPr wrap="square">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cs typeface="Times New Roman" panose="02020603050405020304" pitchFamily="18" charset="0"/>
              </a:rPr>
              <a:t> Lựa chọn đề tài</a:t>
            </a:r>
          </a:p>
        </p:txBody>
      </p:sp>
    </p:spTree>
    <p:extLst>
      <p:ext uri="{BB962C8B-B14F-4D97-AF65-F5344CB8AC3E}">
        <p14:creationId xmlns:p14="http://schemas.microsoft.com/office/powerpoint/2010/main" val="13563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9959" y="-863931"/>
            <a:ext cx="2993943" cy="2743200"/>
          </a:xfrm>
          <a:prstGeom prst="rect">
            <a:avLst/>
          </a:prstGeom>
        </p:spPr>
      </p:pic>
      <p:sp>
        <p:nvSpPr>
          <p:cNvPr id="8" name="TextBox 7"/>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Trước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498143" y="973486"/>
            <a:ext cx="3930556" cy="584775"/>
          </a:xfrm>
          <a:prstGeom prst="rect">
            <a:avLst/>
          </a:prstGeom>
          <a:solidFill>
            <a:srgbClr val="0B2755"/>
          </a:solidFill>
        </p:spPr>
        <p:txBody>
          <a:bodyPr wrap="square">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b. </a:t>
            </a:r>
            <a:r>
              <a:rPr lang="en-US" sz="3200" dirty="0" err="1">
                <a:solidFill>
                  <a:schemeClr val="bg1"/>
                </a:solidFill>
                <a:latin typeface="Times New Roman" panose="02020603050405020304" pitchFamily="18" charset="0"/>
                <a:cs typeface="Times New Roman" panose="02020603050405020304" pitchFamily="18" charset="0"/>
              </a:rPr>
              <a:t>Tìm</a:t>
            </a:r>
            <a:r>
              <a:rPr lang="en-US" sz="3200" dirty="0">
                <a:solidFill>
                  <a:schemeClr val="bg1"/>
                </a:solidFill>
                <a:latin typeface="Times New Roman" panose="02020603050405020304" pitchFamily="18" charset="0"/>
                <a:cs typeface="Times New Roman" panose="02020603050405020304" pitchFamily="18" charset="0"/>
              </a:rPr>
              <a:t> ý</a:t>
            </a:r>
            <a:endParaRPr lang="vi-VN" sz="3200" dirty="0">
              <a:solidFill>
                <a:schemeClr val="bg1"/>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5"/>
          <a:stretch>
            <a:fillRect/>
          </a:stretch>
        </p:blipFill>
        <p:spPr>
          <a:xfrm>
            <a:off x="6868216" y="279400"/>
            <a:ext cx="4651651" cy="6316003"/>
          </a:xfrm>
          <a:prstGeom prst="rect">
            <a:avLst/>
          </a:prstGeom>
        </p:spPr>
      </p:pic>
      <p:sp>
        <p:nvSpPr>
          <p:cNvPr id="18" name="TextBox 17"/>
          <p:cNvSpPr txBox="1"/>
          <p:nvPr/>
        </p:nvSpPr>
        <p:spPr>
          <a:xfrm>
            <a:off x="418677" y="2180230"/>
            <a:ext cx="4622800" cy="2554545"/>
          </a:xfrm>
          <a:prstGeom prst="rect">
            <a:avLst/>
          </a:prstGeom>
          <a:noFill/>
        </p:spPr>
        <p:txBody>
          <a:bodyPr wrap="square" rtlCol="0">
            <a:spAutoFit/>
          </a:bodyPr>
          <a:lstStyle/>
          <a:p>
            <a:pPr algn="ctr"/>
            <a:r>
              <a:rPr lang="en-US" sz="3200" b="1" dirty="0" err="1">
                <a:solidFill>
                  <a:prstClr val="black"/>
                </a:solidFill>
                <a:latin typeface="Times New Roman" panose="02020603050405020304" pitchFamily="18" charset="0"/>
                <a:cs typeface="Times New Roman" panose="02020603050405020304" pitchFamily="18" charset="0"/>
              </a:rPr>
              <a:t>Hoạt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động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nhóm</a:t>
            </a:r>
            <a:endParaRPr lang="en-US" sz="3200" b="1" dirty="0">
              <a:solidFill>
                <a:prstClr val="black"/>
              </a:solidFill>
              <a:latin typeface="Times New Roman" panose="02020603050405020304" pitchFamily="18" charset="0"/>
              <a:cs typeface="Times New Roman" panose="02020603050405020304" pitchFamily="18" charset="0"/>
            </a:endParaRPr>
          </a:p>
          <a:p>
            <a:pPr marL="457223" indent="-457223" algn="just">
              <a:buFontTx/>
              <a:buChar char="-"/>
            </a:pPr>
            <a:r>
              <a:rPr lang="en-US" sz="3200" dirty="0">
                <a:solidFill>
                  <a:prstClr val="black"/>
                </a:solidFill>
                <a:latin typeface="Times New Roman" panose="02020603050405020304" pitchFamily="18" charset="0"/>
                <a:cs typeface="Times New Roman" panose="02020603050405020304" pitchFamily="18" charset="0"/>
              </a:rPr>
              <a:t>Chia </a:t>
            </a:r>
            <a:r>
              <a:rPr lang="en-US" sz="3200" dirty="0" err="1">
                <a:solidFill>
                  <a:prstClr val="black"/>
                </a:solidFill>
                <a:latin typeface="Times New Roman" panose="02020603050405020304" pitchFamily="18" charset="0"/>
                <a:cs typeface="Times New Roman" panose="02020603050405020304" pitchFamily="18" charset="0"/>
              </a:rPr>
              <a:t>lớp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4 </a:t>
            </a:r>
            <a:r>
              <a:rPr lang="en-US" sz="3200" dirty="0" err="1">
                <a:solidFill>
                  <a:prstClr val="black"/>
                </a:solidFill>
                <a:latin typeface="Times New Roman" panose="02020603050405020304" pitchFamily="18" charset="0"/>
                <a:cs typeface="Times New Roman" panose="02020603050405020304" pitchFamily="18" charset="0"/>
              </a:rPr>
              <a:t>nhóm</a:t>
            </a:r>
            <a:endParaRPr lang="en-US" sz="3200" dirty="0">
              <a:solidFill>
                <a:prstClr val="black"/>
              </a:solidFill>
              <a:latin typeface="Times New Roman" panose="02020603050405020304" pitchFamily="18" charset="0"/>
              <a:cs typeface="Times New Roman" panose="02020603050405020304" pitchFamily="18" charset="0"/>
            </a:endParaRPr>
          </a:p>
          <a:p>
            <a:pPr marL="457223" indent="-457223" algn="just">
              <a:buFontTx/>
              <a:buChar char="-"/>
            </a:pPr>
            <a:r>
              <a:rPr lang="en-US" sz="3200" dirty="0" err="1">
                <a:solidFill>
                  <a:prstClr val="black"/>
                </a:solidFill>
                <a:latin typeface="Times New Roman" panose="02020603050405020304" pitchFamily="18" charset="0"/>
                <a:cs typeface="Times New Roman" panose="02020603050405020304" pitchFamily="18" charset="0"/>
              </a:rPr>
              <a:t>Hoàn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Phiếu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tập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p>
          <a:p>
            <a:pPr marL="457223" indent="-457223" algn="just">
              <a:buFontTx/>
              <a:buChar char="-"/>
            </a:pPr>
            <a:r>
              <a:rPr lang="en-US" sz="3200" dirty="0" err="1">
                <a:solidFill>
                  <a:prstClr val="black"/>
                </a:solidFill>
                <a:latin typeface="Times New Roman" panose="02020603050405020304" pitchFamily="18" charset="0"/>
                <a:cs typeface="Times New Roman" panose="02020603050405020304" pitchFamily="18" charset="0"/>
              </a:rPr>
              <a:t>Thời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gian</a:t>
            </a:r>
            <a:r>
              <a:rPr lang="en-US" sz="3200" dirty="0">
                <a:solidFill>
                  <a:prstClr val="black"/>
                </a:solidFill>
                <a:latin typeface="Times New Roman" panose="02020603050405020304" pitchFamily="18" charset="0"/>
                <a:cs typeface="Times New Roman" panose="02020603050405020304" pitchFamily="18" charset="0"/>
              </a:rPr>
              <a:t>: 5 </a:t>
            </a:r>
            <a:r>
              <a:rPr lang="en-US" sz="3200" dirty="0" err="1">
                <a:solidFill>
                  <a:prstClr val="black"/>
                </a:solidFill>
                <a:latin typeface="Times New Roman" panose="02020603050405020304" pitchFamily="18" charset="0"/>
                <a:cs typeface="Times New Roman" panose="02020603050405020304" pitchFamily="18" charset="0"/>
              </a:rPr>
              <a:t>phút</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8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1571907" y="-1850565"/>
            <a:ext cx="7670735" cy="3701129"/>
          </a:xfrm>
          <a:prstGeom prst="rect">
            <a:avLst/>
          </a:prstGeom>
        </p:spPr>
      </p:pic>
      <p:pic>
        <p:nvPicPr>
          <p:cNvPr id="6"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9959" y="-863931"/>
            <a:ext cx="2993943" cy="2743200"/>
          </a:xfrm>
          <a:prstGeom prst="rect">
            <a:avLst/>
          </a:prstGeom>
        </p:spPr>
      </p:pic>
      <p:sp>
        <p:nvSpPr>
          <p:cNvPr id="8" name="Rectangle 7"/>
          <p:cNvSpPr/>
          <p:nvPr/>
        </p:nvSpPr>
        <p:spPr>
          <a:xfrm>
            <a:off x="436728" y="1558261"/>
            <a:ext cx="3930556" cy="523220"/>
          </a:xfrm>
          <a:prstGeom prst="rect">
            <a:avLst/>
          </a:prstGeom>
          <a:solidFill>
            <a:srgbClr val="0B2755"/>
          </a:solidFill>
        </p:spPr>
        <p:txBody>
          <a:bodyPr wrap="square">
            <a:spAutoFit/>
          </a:bodyPr>
          <a:lstStyle/>
          <a:p>
            <a:pPr algn="just"/>
            <a:r>
              <a:rPr lang="en-US" sz="2800" dirty="0">
                <a:solidFill>
                  <a:prstClr val="white"/>
                </a:solidFill>
                <a:latin typeface="Times New Roman" panose="02020603050405020304" pitchFamily="18" charset="0"/>
                <a:cs typeface="Times New Roman" panose="02020603050405020304" pitchFamily="18" charset="0"/>
              </a:rPr>
              <a:t>c. </a:t>
            </a:r>
            <a:r>
              <a:rPr lang="vi-VN" sz="2800" dirty="0">
                <a:solidFill>
                  <a:prstClr val="white"/>
                </a:solidFill>
                <a:latin typeface="Times New Roman" panose="02020603050405020304" pitchFamily="18" charset="0"/>
                <a:cs typeface="Times New Roman" panose="02020603050405020304" pitchFamily="18" charset="0"/>
              </a:rPr>
              <a:t>Lập dàn ý</a:t>
            </a:r>
          </a:p>
        </p:txBody>
      </p:sp>
      <p:sp>
        <p:nvSpPr>
          <p:cNvPr id="9" name="Rectangle 8"/>
          <p:cNvSpPr/>
          <p:nvPr/>
        </p:nvSpPr>
        <p:spPr>
          <a:xfrm>
            <a:off x="775315" y="2442884"/>
            <a:ext cx="10586834" cy="3970318"/>
          </a:xfrm>
          <a:prstGeom prst="rect">
            <a:avLst/>
          </a:prstGeom>
        </p:spPr>
        <p:txBody>
          <a:bodyPr wrap="square">
            <a:spAutoFit/>
          </a:bodyPr>
          <a:lstStyle/>
          <a:p>
            <a:pPr algn="just">
              <a:defRPr/>
            </a:pPr>
            <a:r>
              <a:rPr lang="vi-VN" sz="28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Lập dàn ý bằng cách dựa vào các ý đã tìm được, sắp xếp lại theo ba phần lớn của bài văn, gồm:</a:t>
            </a:r>
            <a:endParaRPr lang="en-US" sz="2800" dirty="0">
              <a:solidFill>
                <a:schemeClr val="tx1">
                  <a:lumMod val="95000"/>
                  <a:lumOff val="5000"/>
                </a:schemeClr>
              </a:solidFill>
              <a:latin typeface="Times New Roman" panose="02020603050405020304" pitchFamily="18" charset="0"/>
              <a:ea typeface="Calibri" panose="020F0502020204030204" pitchFamily="34" charset="0"/>
            </a:endParaRPr>
          </a:p>
          <a:p>
            <a:pPr algn="just">
              <a:tabLst>
                <a:tab pos="1386840" algn="l"/>
              </a:tabLst>
              <a:defRPr/>
            </a:pPr>
            <a:endParaRPr lang="en-US" sz="2800" b="1" dirty="0">
              <a:solidFill>
                <a:schemeClr val="tx1">
                  <a:lumMod val="95000"/>
                  <a:lumOff val="5000"/>
                </a:schemeClr>
              </a:solidFill>
              <a:latin typeface="Times New Roman" panose="02020603050405020304" pitchFamily="18" charset="0"/>
              <a:ea typeface="MS Mincho"/>
            </a:endParaRPr>
          </a:p>
          <a:p>
            <a:pPr algn="just">
              <a:tabLst>
                <a:tab pos="1386840" algn="l"/>
              </a:tabLst>
              <a:defRPr/>
            </a:pP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Mở</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Giới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thiệu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câu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chuyện</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Thân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Kể</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lại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diễn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biến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của</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câu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chuyện</a:t>
            </a:r>
            <a:r>
              <a:rPr lang="en-US" sz="2800" b="1" dirty="0">
                <a:solidFill>
                  <a:schemeClr val="tx1">
                    <a:lumMod val="95000"/>
                    <a:lumOff val="5000"/>
                  </a:schemeClr>
                </a:solidFill>
                <a:latin typeface="Times New Roman" panose="02020603050405020304" pitchFamily="18" charset="0"/>
                <a:ea typeface="MS Mincho"/>
              </a:rPr>
              <a:t> </a:t>
            </a:r>
          </a:p>
          <a:p>
            <a:pPr algn="just">
              <a:tabLst>
                <a:tab pos="1386840" algn="l"/>
              </a:tabLst>
              <a:defRPr/>
            </a:pPr>
            <a:r>
              <a:rPr lang="en-US" sz="2800" dirty="0">
                <a:solidFill>
                  <a:schemeClr val="tx1">
                    <a:lumMod val="95000"/>
                    <a:lumOff val="5000"/>
                  </a:schemeClr>
                </a:solidFill>
                <a:latin typeface="Times New Roman" panose="02020603050405020304" pitchFamily="18" charset="0"/>
                <a:ea typeface="MS Mincho"/>
              </a:rPr>
              <a:t>+</a:t>
            </a:r>
            <a:r>
              <a:rPr lang="en-US" sz="2800" b="1"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Giới</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thiệu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không</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gian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thời</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gian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xảy</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ra</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câu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chuyện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và</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những</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nhân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vật</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có</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liên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quan</a:t>
            </a:r>
            <a:r>
              <a:rPr lang="en-US" sz="2800" dirty="0">
                <a:solidFill>
                  <a:schemeClr val="tx1">
                    <a:lumMod val="95000"/>
                    <a:lumOff val="5000"/>
                  </a:schemeClr>
                </a:solidFill>
                <a:latin typeface="Times New Roman" panose="02020603050405020304" pitchFamily="18" charset="0"/>
                <a:ea typeface="MS Mincho"/>
              </a:rPr>
              <a:t>.</a:t>
            </a:r>
          </a:p>
          <a:p>
            <a:pPr algn="just">
              <a:tabLst>
                <a:tab pos="1386840" algn="l"/>
              </a:tabLst>
              <a:defRPr/>
            </a:pP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Kể</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lại</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các</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sự</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việc</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có</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trong</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câu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chuyện</a:t>
            </a:r>
            <a:r>
              <a:rPr lang="en-US" sz="2800" dirty="0">
                <a:solidFill>
                  <a:schemeClr val="tx1">
                    <a:lumMod val="95000"/>
                    <a:lumOff val="5000"/>
                  </a:schemeClr>
                </a:solidFill>
                <a:latin typeface="Times New Roman" panose="02020603050405020304" pitchFamily="18" charset="0"/>
                <a:ea typeface="MS Mincho"/>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Kết</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Nêu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cảm</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nghĩ</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về</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câu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chuyện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đó</a:t>
            </a:r>
            <a:r>
              <a:rPr lang="en-US" sz="2800" dirty="0">
                <a:solidFill>
                  <a:schemeClr val="tx1">
                    <a:lumMod val="95000"/>
                    <a:lumOff val="5000"/>
                  </a:schemeClr>
                </a:solidFill>
                <a:latin typeface="Times New Roman" panose="02020603050405020304" pitchFamily="18" charset="0"/>
                <a:ea typeface="MS Mincho"/>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Trước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23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7600" y="6074212"/>
            <a:ext cx="9364079" cy="4518169"/>
          </a:xfrm>
          <a:prstGeom prst="rect">
            <a:avLst/>
          </a:prstGeom>
        </p:spPr>
      </p:pic>
      <p:sp>
        <p:nvSpPr>
          <p:cNvPr id="2" name="TextBox 1"/>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2. </a:t>
            </a:r>
            <a:r>
              <a:rPr lang="en-US" sz="3200" b="1" dirty="0" err="1">
                <a:solidFill>
                  <a:prstClr val="black"/>
                </a:solidFill>
                <a:latin typeface="Times New Roman" panose="02020603050405020304" pitchFamily="18" charset="0"/>
                <a:cs typeface="Times New Roman" panose="02020603050405020304" pitchFamily="18" charset="0"/>
              </a:rPr>
              <a:t>Viết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bài</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7"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05757">
            <a:off x="9212468" y="-3072516"/>
            <a:ext cx="5424489" cy="5254973"/>
          </a:xfrm>
          <a:prstGeom prst="rect">
            <a:avLst/>
          </a:prstGeom>
        </p:spPr>
      </p:pic>
      <p:pic>
        <p:nvPicPr>
          <p:cNvPr id="8"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82054">
            <a:off x="8482682" y="-1458067"/>
            <a:ext cx="2857813" cy="291613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932622" y="5168478"/>
            <a:ext cx="2518757" cy="2743200"/>
          </a:xfrm>
          <a:prstGeom prst="rect">
            <a:avLst/>
          </a:prstGeom>
        </p:spPr>
      </p:pic>
      <p:sp>
        <p:nvSpPr>
          <p:cNvPr id="11" name="Rectangle 10"/>
          <p:cNvSpPr/>
          <p:nvPr/>
        </p:nvSpPr>
        <p:spPr>
          <a:xfrm>
            <a:off x="498143" y="1839419"/>
            <a:ext cx="11150220" cy="3046988"/>
          </a:xfrm>
          <a:prstGeom prst="rect">
            <a:avLst/>
          </a:prstGeom>
        </p:spPr>
        <p:txBody>
          <a:bodyPr wrap="square">
            <a:spAutoFit/>
          </a:bodyPr>
          <a:lstStyle/>
          <a:p>
            <a:pPr algn="just">
              <a:lnSpc>
                <a:spcPct val="150000"/>
              </a:lnSpc>
            </a:pPr>
            <a:r>
              <a:rPr lang="en-US" sz="3200" dirty="0" err="1">
                <a:solidFill>
                  <a:srgbClr val="001A33"/>
                </a:solidFill>
                <a:latin typeface="Times New Roman" panose="02020603050405020304" pitchFamily="18" charset="0"/>
                <a:cs typeface="Times New Roman" panose="02020603050405020304" pitchFamily="18" charset="0"/>
              </a:rPr>
              <a:t>Bám</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sát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dàn</a:t>
            </a:r>
            <a:r>
              <a:rPr lang="en-US" sz="3200" dirty="0">
                <a:solidFill>
                  <a:srgbClr val="001A33"/>
                </a:solidFill>
                <a:latin typeface="Times New Roman" panose="02020603050405020304" pitchFamily="18" charset="0"/>
                <a:cs typeface="Times New Roman" panose="02020603050405020304" pitchFamily="18" charset="0"/>
              </a:rPr>
              <a:t> ý. </a:t>
            </a:r>
            <a:r>
              <a:rPr lang="en-US" sz="3200" dirty="0" err="1">
                <a:solidFill>
                  <a:srgbClr val="001A33"/>
                </a:solidFill>
                <a:latin typeface="Times New Roman" panose="02020603050405020304" pitchFamily="18" charset="0"/>
                <a:cs typeface="Times New Roman" panose="02020603050405020304" pitchFamily="18" charset="0"/>
              </a:rPr>
              <a:t>Khi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viết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bài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em</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cần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lưu</a:t>
            </a:r>
            <a:r>
              <a:rPr lang="en-US" sz="3200" dirty="0">
                <a:solidFill>
                  <a:srgbClr val="001A33"/>
                </a:solidFill>
                <a:latin typeface="Times New Roman" panose="02020603050405020304" pitchFamily="18" charset="0"/>
                <a:cs typeface="Times New Roman" panose="02020603050405020304" pitchFamily="18" charset="0"/>
              </a:rPr>
              <a:t> ý:</a:t>
            </a:r>
          </a:p>
          <a:p>
            <a:pPr algn="just">
              <a:lnSpc>
                <a:spcPct val="150000"/>
              </a:lnSpc>
            </a:pPr>
            <a:r>
              <a:rPr lang="en-US" sz="3200"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Nhất</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quán</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về</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ngôi</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kể</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Trong</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bài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văn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này</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em</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sẽ</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dùng</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ngôi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kể</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thứ</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nhất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xưng</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tôi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hoặc</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em</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để</a:t>
            </a:r>
            <a:r>
              <a:rPr lang="en-US" sz="3200" dirty="0">
                <a:solidFill>
                  <a:srgbClr val="001A33"/>
                </a:solidFill>
                <a:latin typeface="Times New Roman" panose="02020603050405020304" pitchFamily="18" charset="0"/>
                <a:cs typeface="Times New Roman" panose="02020603050405020304" pitchFamily="18" charset="0"/>
              </a:rPr>
              <a:t> chia </a:t>
            </a:r>
            <a:r>
              <a:rPr lang="en-US" sz="3200" dirty="0" err="1">
                <a:solidFill>
                  <a:srgbClr val="001A33"/>
                </a:solidFill>
                <a:latin typeface="Times New Roman" panose="02020603050405020304" pitchFamily="18" charset="0"/>
                <a:cs typeface="Times New Roman" panose="02020603050405020304" pitchFamily="18" charset="0"/>
              </a:rPr>
              <a:t>sẻ</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câu</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chuyện</a:t>
            </a:r>
            <a:r>
              <a:rPr lang="en-US" sz="3200" dirty="0">
                <a:solidFill>
                  <a:srgbClr val="001A33"/>
                </a:solidFill>
                <a:latin typeface="Times New Roman" panose="02020603050405020304" pitchFamily="18" charset="0"/>
                <a:cs typeface="Times New Roman" panose="02020603050405020304" pitchFamily="18" charset="0"/>
              </a:rPr>
              <a:t>.</a:t>
            </a:r>
          </a:p>
          <a:p>
            <a:pPr algn="just">
              <a:lnSpc>
                <a:spcPct val="150000"/>
              </a:lnSpc>
            </a:pPr>
            <a:r>
              <a:rPr lang="en-US" sz="3200"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Sử</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dụng</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các</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yếu</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tố</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của</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truyện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cốt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truyện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nhân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vật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sự</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việc</a:t>
            </a:r>
            <a:r>
              <a:rPr lang="en-US" sz="3200" dirty="0">
                <a:solidFill>
                  <a:srgbClr val="001A33"/>
                </a:solidFill>
                <a:latin typeface="Times New Roman" panose="02020603050405020304" pitchFamily="18" charset="0"/>
                <a:cs typeface="Times New Roman" panose="02020603050405020304" pitchFamily="18" charset="0"/>
              </a:rPr>
              <a:t>…</a:t>
            </a:r>
            <a:endParaRPr lang="vi-VN" sz="3200" dirty="0">
              <a:solidFill>
                <a:srgbClr val="001A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2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680" t="1200" r="31624" b="46420"/>
          <a:stretch>
            <a:fillRect/>
          </a:stretch>
        </p:blipFill>
        <p:spPr>
          <a:xfrm rot="-6291302">
            <a:off x="7973125" y="-206722"/>
            <a:ext cx="5320255" cy="4109315"/>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93757" y="-1111259"/>
            <a:ext cx="3560671" cy="274320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917013" y="5716255"/>
            <a:ext cx="5553559" cy="4644164"/>
          </a:xfrm>
          <a:prstGeom prst="rect">
            <a:avLst/>
          </a:prstGeom>
        </p:spPr>
      </p:pic>
      <p:sp>
        <p:nvSpPr>
          <p:cNvPr id="10" name="TextBox 9"/>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3. </a:t>
            </a:r>
            <a:r>
              <a:rPr lang="en-US" sz="3200" b="1" dirty="0" err="1">
                <a:solidFill>
                  <a:prstClr val="black"/>
                </a:solidFill>
                <a:latin typeface="Times New Roman" panose="02020603050405020304" pitchFamily="18" charset="0"/>
                <a:cs typeface="Times New Roman" panose="02020603050405020304" pitchFamily="18" charset="0"/>
              </a:rPr>
              <a:t>Chỉnh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sửa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bài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9"/>
          <a:stretch>
            <a:fillRect/>
          </a:stretch>
        </p:blipFill>
        <p:spPr>
          <a:xfrm>
            <a:off x="276863" y="1707358"/>
            <a:ext cx="11638273" cy="5200339"/>
          </a:xfrm>
          <a:prstGeom prst="rect">
            <a:avLst/>
          </a:prstGeom>
        </p:spPr>
      </p:pic>
      <p:pic>
        <p:nvPicPr>
          <p:cNvPr id="28" name="Picture 27"/>
          <p:cNvPicPr>
            <a:picLocks noChangeAspect="1"/>
          </p:cNvPicPr>
          <p:nvPr/>
        </p:nvPicPr>
        <p:blipFill>
          <a:blip r:embed="rId10"/>
          <a:stretch>
            <a:fillRect/>
          </a:stretch>
        </p:blipFill>
        <p:spPr>
          <a:xfrm>
            <a:off x="3136246" y="693833"/>
            <a:ext cx="5334462" cy="1457070"/>
          </a:xfrm>
          <a:prstGeom prst="rect">
            <a:avLst/>
          </a:prstGeom>
        </p:spPr>
      </p:pic>
    </p:spTree>
    <p:extLst>
      <p:ext uri="{BB962C8B-B14F-4D97-AF65-F5344CB8AC3E}">
        <p14:creationId xmlns:p14="http://schemas.microsoft.com/office/powerpoint/2010/main" val="32193170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8"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7823" r="44139"/>
          <a:stretch>
            <a:fillRect/>
          </a:stretch>
        </p:blipFill>
        <p:spPr>
          <a:xfrm rot="-5317407">
            <a:off x="196810" y="-1090556"/>
            <a:ext cx="5706666" cy="6774375"/>
          </a:xfrm>
          <a:prstGeom prst="rect">
            <a:avLst/>
          </a:prstGeom>
        </p:spPr>
      </p:pic>
      <p:pic>
        <p:nvPicPr>
          <p:cNvPr id="10"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472454" y="5169176"/>
            <a:ext cx="2888733" cy="2647131"/>
          </a:xfrm>
          <a:prstGeom prst="rect">
            <a:avLst/>
          </a:prstGeom>
        </p:spPr>
      </p:pic>
      <p:sp>
        <p:nvSpPr>
          <p:cNvPr id="11" name="Rectangle 10"/>
          <p:cNvSpPr/>
          <p:nvPr/>
        </p:nvSpPr>
        <p:spPr>
          <a:xfrm>
            <a:off x="95535" y="138712"/>
            <a:ext cx="11982734" cy="6494085"/>
          </a:xfrm>
          <a:prstGeom prst="rect">
            <a:avLst/>
          </a:prstGeom>
          <a:solidFill>
            <a:schemeClr val="bg1"/>
          </a:solidFill>
        </p:spPr>
        <p:txBody>
          <a:bodyPr wrap="square">
            <a:spAutoFit/>
          </a:bodyPr>
          <a:lstStyle/>
          <a:p>
            <a:pPr algn="just"/>
            <a:r>
              <a:rPr lang="vi-VN" sz="2000" dirty="0">
                <a:solidFill>
                  <a:srgbClr val="001A33"/>
                </a:solidFill>
                <a:latin typeface="Times New Roman" panose="02020603050405020304" pitchFamily="18" charset="0"/>
                <a:cs typeface="Times New Roman" panose="02020603050405020304" pitchFamily="18" charset="0"/>
              </a:rPr>
              <a:t>     Câu chuyện xảy ra cách đây hai tháng trước, nhưng mỗi lần nhớ lại, tôi lại cảm thấy mọi thứ như vừa mới xảy ra. Bởi vì đó là lần đầu tiên tôi có một trải nghiệm tuyệt vời như vậy.</a:t>
            </a:r>
          </a:p>
          <a:p>
            <a:pPr algn="just"/>
            <a:r>
              <a:rPr lang="vi-VN" sz="2000" dirty="0">
                <a:solidFill>
                  <a:srgbClr val="001A33"/>
                </a:solidFill>
                <a:latin typeface="Times New Roman" panose="02020603050405020304" pitchFamily="18" charset="0"/>
                <a:cs typeface="Times New Roman" panose="02020603050405020304" pitchFamily="18" charset="0"/>
              </a:rPr>
              <a:t>    Nhân dịp mùng 8 tháng 3, bố, tôi và em Thu đã quyết định sẽ tặng cho mẹ một món quà đặc biệt - đó là một bữa tiệc thịnh soạn do chính tay ba bố con tôi chuẩn bị. Tôi đã lên kế hoạch để nhờ cô Hòa - đồng nghiệp của mẹ giúp đỡ. Cô sẽ rủ mẹ đi mua sắm sau giờ làm để bố con tôi có thời gian chuẩn bị mọi thứ.</a:t>
            </a:r>
          </a:p>
          <a:p>
            <a:pPr algn="just"/>
            <a:r>
              <a:rPr lang="vi-VN" sz="2000" dirty="0">
                <a:solidFill>
                  <a:srgbClr val="001A33"/>
                </a:solidFill>
                <a:latin typeface="Times New Roman" panose="02020603050405020304" pitchFamily="18" charset="0"/>
                <a:cs typeface="Times New Roman" panose="02020603050405020304" pitchFamily="18" charset="0"/>
              </a:rPr>
              <a:t>     Buổi chiều hôm đó, sau khi tan học, tôi cố gắng về nhà thật sớm. Bố cũng đã xin công ty cho về sớm. Lúc về đến nhà, tôi thấy trên bàn đã có một bó hoa rất đẹp. Một bó hoa hồng nhung thật đẹp. Loài hoa tượng trưng cho tình yêu. Tôi thầm nghĩ khi nhận được bó hoa này chắc chắn mẹ sẽ rất hạnh phúc.</a:t>
            </a:r>
          </a:p>
          <a:p>
            <a:pPr algn="just"/>
            <a:r>
              <a:rPr lang="vi-VN" sz="2000" dirty="0">
                <a:solidFill>
                  <a:srgbClr val="001A33"/>
                </a:solidFill>
                <a:latin typeface="Times New Roman" panose="02020603050405020304" pitchFamily="18" charset="0"/>
                <a:cs typeface="Times New Roman" panose="02020603050405020304" pitchFamily="18" charset="0"/>
              </a:rPr>
              <a:t>     Sau khi dọn cất sách vở, tôi liền vào bếp giúp bố. Tôi phụ trách rửa rau, thái thịt và nấu cơm. Còn việc chế biến món ăn sẽ do đảm nhận. Em Thu phụ trách dọn lau dọn bàn ăn, chuẩn bị bát đũa. Hơn hai tiếng đồng hồ trôi qua, ba bố con tôi đã hoàn thành những món ăn mà mẹ thích: sườn xào chua ngọt, đậu kho thịt, canh cá chua ngọt… Những món ăn hấp dẫn, đẹp mắt đã được dọn lên bàn. Ở giữa bàn còn là một lọ hoa hồng do chính tay tôi tự cắm. Sau khi làm xong hết mọi công việc, ba bố con tôi đều đồng ý với nhau rằng công việc quả nội trợ quả thật rất vất vả.</a:t>
            </a:r>
          </a:p>
          <a:p>
            <a:pPr algn="just"/>
            <a:r>
              <a:rPr lang="vi-VN" sz="2000" dirty="0">
                <a:solidFill>
                  <a:srgbClr val="001A33"/>
                </a:solidFill>
                <a:latin typeface="Times New Roman" panose="02020603050405020304" pitchFamily="18" charset="0"/>
                <a:cs typeface="Times New Roman" panose="02020603050405020304" pitchFamily="18" charset="0"/>
              </a:rPr>
              <a:t>     Đến bảy giờ tối, tôi nhắn tin báo cho cô Hòa mọi việc chuẩn bị đã xong. Khoảng mười lăm phút sau thì mẹ đã về đến nhà. Em Thu được giao nhiệm vụ đón mẹ. Khi mẹ bước vào bếp, bố đã cầm bó hoa hồng tặng mẹ. Lúc đó tôi nhìn thấy khuôn mặt của mẹ rất ngạc nhiên, kế tiếp là nụ cười hạnh phúc. Cả gia đình ngồi vào bàn ăn. Mẹ đã rất ngạc nhiên khi nghe tôi kể về quá trình nấu ăn của ba bố con. Chúng tôi cùng nhau ăn cơm thật vui vẻ, mẹ còn khen các món ăn rất ngon. Buổi tối hôm đó, gia đình tôi ngập tràn tiếng cười hạnh phúc.</a:t>
            </a:r>
          </a:p>
          <a:p>
            <a:pPr algn="just"/>
            <a:r>
              <a:rPr lang="vi-VN" sz="2000" dirty="0">
                <a:solidFill>
                  <a:srgbClr val="001A33"/>
                </a:solidFill>
                <a:latin typeface="Times New Roman" panose="02020603050405020304" pitchFamily="18" charset="0"/>
                <a:cs typeface="Times New Roman" panose="02020603050405020304" pitchFamily="18" charset="0"/>
              </a:rPr>
              <a:t>     Đó là lần đầu tiên tôi được trải nghiệm công việc nấu ăn. Nhờ vậy mà tôi nhận ra mẹ đã vất vả như thế nào để nấu cho chúng tôi những bữa cơm ngon. Bởi vậy mà tôi cảm thấy thương và yêu mẹ nhiều hơn</a:t>
            </a:r>
            <a:endParaRPr lang="vi-VN" sz="2000" b="0" i="0" dirty="0">
              <a:solidFill>
                <a:srgbClr val="001A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3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4970" y="5070864"/>
            <a:ext cx="6180909" cy="2982289"/>
          </a:xfrm>
          <a:prstGeom prst="rect">
            <a:avLst/>
          </a:prstGeom>
        </p:spPr>
      </p:pic>
      <p:pic>
        <p:nvPicPr>
          <p:cNvPr id="4" name="Picture 4"/>
          <p:cNvPicPr>
            <a:picLocks noChangeAspect="1"/>
          </p:cNvPicPr>
          <p:nvPr/>
        </p:nvPicPr>
        <p:blipFill>
          <a:blip r:embed="rId5"/>
          <a:srcRect/>
          <a:stretch>
            <a:fillRect/>
          </a:stretch>
        </p:blipFill>
        <p:spPr>
          <a:xfrm>
            <a:off x="473762" y="2503596"/>
            <a:ext cx="4513610" cy="376886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264321" y="345104"/>
            <a:ext cx="7596659" cy="945151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flipV="1">
            <a:off x="9084646" y="3964298"/>
            <a:ext cx="3958093" cy="346872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934319">
            <a:off x="-1646943" y="329711"/>
            <a:ext cx="4876800" cy="78638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795828" y="5698663"/>
            <a:ext cx="1975345" cy="1891393"/>
          </a:xfrm>
          <a:prstGeom prst="rect">
            <a:avLst/>
          </a:prstGeom>
        </p:spPr>
      </p:pic>
      <p:pic>
        <p:nvPicPr>
          <p:cNvPr id="1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00484" y="137996"/>
            <a:ext cx="5523210" cy="1313005"/>
          </a:xfrm>
          <a:prstGeom prst="rect">
            <a:avLst/>
          </a:prstGeom>
        </p:spPr>
      </p:pic>
      <p:pic>
        <p:nvPicPr>
          <p:cNvPr id="12" name="Picture 11"/>
          <p:cNvPicPr>
            <a:picLocks noChangeAspect="1"/>
          </p:cNvPicPr>
          <p:nvPr/>
        </p:nvPicPr>
        <p:blipFill>
          <a:blip r:embed="rId16"/>
          <a:stretch>
            <a:fillRect/>
          </a:stretch>
        </p:blipFill>
        <p:spPr>
          <a:xfrm>
            <a:off x="4737385" y="1721666"/>
            <a:ext cx="7373583" cy="3078533"/>
          </a:xfrm>
          <a:prstGeom prst="rect">
            <a:avLst/>
          </a:prstGeom>
        </p:spPr>
      </p:pic>
    </p:spTree>
    <p:extLst>
      <p:ext uri="{BB962C8B-B14F-4D97-AF65-F5344CB8AC3E}">
        <p14:creationId xmlns:p14="http://schemas.microsoft.com/office/powerpoint/2010/main" val="258954632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7823" r="44139"/>
          <a:stretch>
            <a:fillRect/>
          </a:stretch>
        </p:blipFill>
        <p:spPr>
          <a:xfrm rot="-5317407">
            <a:off x="196810" y="-1090556"/>
            <a:ext cx="5706666" cy="677437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815221" y="456727"/>
            <a:ext cx="5929686" cy="5944547"/>
          </a:xfrm>
          <a:prstGeom prst="rect">
            <a:avLst/>
          </a:prstGeom>
        </p:spPr>
      </p:pic>
      <p:pic>
        <p:nvPicPr>
          <p:cNvPr id="5" name="Picture 5"/>
          <p:cNvPicPr>
            <a:picLocks noChangeAspect="1"/>
          </p:cNvPicPr>
          <p:nvPr/>
        </p:nvPicPr>
        <p:blipFill>
          <a:blip r:embed="rId9"/>
          <a:srcRect/>
          <a:stretch>
            <a:fillRect/>
          </a:stretch>
        </p:blipFill>
        <p:spPr>
          <a:xfrm>
            <a:off x="-389916" y="2823458"/>
            <a:ext cx="6709406" cy="4444981"/>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527810">
            <a:off x="-1389445" y="-591590"/>
            <a:ext cx="4876800" cy="266598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72454" y="5169176"/>
            <a:ext cx="2888733" cy="264713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26331">
            <a:off x="10241799" y="896994"/>
            <a:ext cx="2512096" cy="304328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66164" flipV="1">
            <a:off x="-366476" y="2018157"/>
            <a:ext cx="1691356" cy="2048999"/>
          </a:xfrm>
          <a:prstGeom prst="rect">
            <a:avLst/>
          </a:prstGeom>
        </p:spPr>
      </p:pic>
      <p:pic>
        <p:nvPicPr>
          <p:cNvPr id="10" name="Picture 9"/>
          <p:cNvPicPr>
            <a:picLocks noChangeAspect="1"/>
          </p:cNvPicPr>
          <p:nvPr/>
        </p:nvPicPr>
        <p:blipFill>
          <a:blip r:embed="rId16"/>
          <a:stretch>
            <a:fillRect/>
          </a:stretch>
        </p:blipFill>
        <p:spPr>
          <a:xfrm>
            <a:off x="4247568" y="1858730"/>
            <a:ext cx="6892340" cy="2267758"/>
          </a:xfrm>
          <a:prstGeom prst="rect">
            <a:avLst/>
          </a:prstGeom>
        </p:spPr>
      </p:pic>
    </p:spTree>
    <p:extLst>
      <p:ext uri="{BB962C8B-B14F-4D97-AF65-F5344CB8AC3E}">
        <p14:creationId xmlns:p14="http://schemas.microsoft.com/office/powerpoint/2010/main" val="10803557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51783" y="-1677513"/>
            <a:ext cx="9542861" cy="1012505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60571">
            <a:off x="9557312" y="1259562"/>
            <a:ext cx="6180909" cy="298228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9807" r="39918" b="62102"/>
          <a:stretch>
            <a:fillRect/>
          </a:stretch>
        </p:blipFill>
        <p:spPr>
          <a:xfrm rot="-1939430">
            <a:off x="7840919" y="4927240"/>
            <a:ext cx="5645104" cy="362770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993430">
            <a:off x="8392916" y="5295961"/>
            <a:ext cx="4876800" cy="1141984"/>
          </a:xfrm>
          <a:prstGeom prst="rect">
            <a:avLst/>
          </a:prstGeom>
        </p:spPr>
      </p:pic>
      <p:sp>
        <p:nvSpPr>
          <p:cNvPr id="13" name="Rectangle 12"/>
          <p:cNvSpPr/>
          <p:nvPr/>
        </p:nvSpPr>
        <p:spPr>
          <a:xfrm>
            <a:off x="728019" y="2133550"/>
            <a:ext cx="9836817" cy="2862322"/>
          </a:xfrm>
          <a:prstGeom prst="rect">
            <a:avLst/>
          </a:prstGeom>
          <a:noFill/>
          <a:ln>
            <a:noFill/>
          </a:ln>
        </p:spPr>
        <p:txBody>
          <a:bodyPr wrap="square">
            <a:spAutoFit/>
          </a:bodyPr>
          <a:lstStyle/>
          <a:p>
            <a:pPr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từ</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người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chuyện</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ngôi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thứ</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nhất</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Giới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thiệu</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trải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nghiệm</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đáng</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nhớ</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3000" dirty="0">
                <a:latin typeface="Times New Roman" panose="02020603050405020304" pitchFamily="18" charset="0"/>
                <a:ea typeface="MS Mincho"/>
              </a:rPr>
              <a:t>-</a:t>
            </a:r>
            <a:r>
              <a:rPr lang="en-US" sz="3000" dirty="0" err="1">
                <a:latin typeface="Times New Roman" panose="02020603050405020304" pitchFamily="18" charset="0"/>
                <a:ea typeface="MS Mincho"/>
              </a:rPr>
              <a:t>Tập</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trung</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vào</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sự</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việc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đã</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xảy</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ra.</a:t>
            </a:r>
            <a:endParaRPr lang="en-US" sz="3000" dirty="0">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3000" dirty="0">
                <a:latin typeface="Times New Roman" panose="02020603050405020304" pitchFamily="18" charset="0"/>
                <a:ea typeface="MS Mincho"/>
              </a:rPr>
              <a:t>-</a:t>
            </a:r>
            <a:r>
              <a:rPr lang="en-US" sz="3000" dirty="0" err="1">
                <a:latin typeface="Times New Roman" panose="02020603050405020304" pitchFamily="18" charset="0"/>
                <a:ea typeface="MS Mincho"/>
              </a:rPr>
              <a:t>Thể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hiện</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cảm</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xúc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của</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người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viết</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trước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sự</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việc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11"/>
          <a:stretch>
            <a:fillRect/>
          </a:stretch>
        </p:blipFill>
        <p:spPr>
          <a:xfrm>
            <a:off x="589054" y="901153"/>
            <a:ext cx="7358510" cy="1182727"/>
          </a:xfrm>
          <a:prstGeom prst="rect">
            <a:avLst/>
          </a:prstGeom>
        </p:spPr>
      </p:pic>
    </p:spTree>
    <p:extLst>
      <p:ext uri="{BB962C8B-B14F-4D97-AF65-F5344CB8AC3E}">
        <p14:creationId xmlns:p14="http://schemas.microsoft.com/office/powerpoint/2010/main" val="234539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7823" r="44139"/>
          <a:stretch>
            <a:fillRect/>
          </a:stretch>
        </p:blipFill>
        <p:spPr>
          <a:xfrm rot="-5317407">
            <a:off x="196810" y="-1090556"/>
            <a:ext cx="5706666" cy="677437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815221" y="456727"/>
            <a:ext cx="5929686" cy="5944547"/>
          </a:xfrm>
          <a:prstGeom prst="rect">
            <a:avLst/>
          </a:prstGeom>
        </p:spPr>
      </p:pic>
      <p:pic>
        <p:nvPicPr>
          <p:cNvPr id="5" name="Picture 5"/>
          <p:cNvPicPr>
            <a:picLocks noChangeAspect="1"/>
          </p:cNvPicPr>
          <p:nvPr/>
        </p:nvPicPr>
        <p:blipFill>
          <a:blip r:embed="rId9"/>
          <a:srcRect/>
          <a:stretch>
            <a:fillRect/>
          </a:stretch>
        </p:blipFill>
        <p:spPr>
          <a:xfrm>
            <a:off x="-389916" y="2823458"/>
            <a:ext cx="6709406" cy="4444981"/>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527810">
            <a:off x="-1389445" y="-591590"/>
            <a:ext cx="4876800" cy="266598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72454" y="5169176"/>
            <a:ext cx="2888733" cy="264713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26331">
            <a:off x="10241799" y="896994"/>
            <a:ext cx="2512096" cy="304328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66164" flipV="1">
            <a:off x="-366476" y="2018157"/>
            <a:ext cx="1691356" cy="2048999"/>
          </a:xfrm>
          <a:prstGeom prst="rect">
            <a:avLst/>
          </a:prstGeom>
        </p:spPr>
      </p:pic>
      <p:pic>
        <p:nvPicPr>
          <p:cNvPr id="12" name="Picture 11"/>
          <p:cNvPicPr>
            <a:picLocks noChangeAspect="1"/>
          </p:cNvPicPr>
          <p:nvPr/>
        </p:nvPicPr>
        <p:blipFill>
          <a:blip r:embed="rId16"/>
          <a:stretch>
            <a:fillRect/>
          </a:stretch>
        </p:blipFill>
        <p:spPr>
          <a:xfrm>
            <a:off x="4806230" y="1809956"/>
            <a:ext cx="5938164" cy="2492055"/>
          </a:xfrm>
          <a:prstGeom prst="rect">
            <a:avLst/>
          </a:prstGeom>
        </p:spPr>
      </p:pic>
    </p:spTree>
    <p:extLst>
      <p:ext uri="{BB962C8B-B14F-4D97-AF65-F5344CB8AC3E}">
        <p14:creationId xmlns:p14="http://schemas.microsoft.com/office/powerpoint/2010/main" val="210319938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84745" y="1166728"/>
            <a:ext cx="9207255" cy="444250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9807" r="39918" b="62102"/>
          <a:stretch>
            <a:fillRect/>
          </a:stretch>
        </p:blipFill>
        <p:spPr>
          <a:xfrm rot="4330530">
            <a:off x="-1836394" y="6032534"/>
            <a:ext cx="5645104" cy="3627707"/>
          </a:xfrm>
          <a:prstGeom prst="rect">
            <a:avLst/>
          </a:prstGeom>
        </p:spPr>
      </p:pic>
      <p:pic>
        <p:nvPicPr>
          <p:cNvPr id="4" name="Picture 3"/>
          <p:cNvPicPr>
            <a:picLocks noChangeAspect="1"/>
          </p:cNvPicPr>
          <p:nvPr/>
        </p:nvPicPr>
        <p:blipFill>
          <a:blip r:embed="rId7"/>
          <a:stretch>
            <a:fillRect/>
          </a:stretch>
        </p:blipFill>
        <p:spPr>
          <a:xfrm>
            <a:off x="566341" y="893773"/>
            <a:ext cx="2731245" cy="5267401"/>
          </a:xfrm>
          <a:prstGeom prst="rect">
            <a:avLst/>
          </a:prstGeom>
        </p:spPr>
      </p:pic>
      <p:sp>
        <p:nvSpPr>
          <p:cNvPr id="11" name="Rectangle 10"/>
          <p:cNvSpPr/>
          <p:nvPr/>
        </p:nvSpPr>
        <p:spPr>
          <a:xfrm>
            <a:off x="3097137" y="1259639"/>
            <a:ext cx="8607183" cy="4256678"/>
          </a:xfrm>
          <a:prstGeom prst="rect">
            <a:avLst/>
          </a:prstGeom>
          <a:noFill/>
          <a:ln>
            <a:noFill/>
          </a:ln>
        </p:spPr>
        <p:txBody>
          <a:bodyPr wrap="square">
            <a:spAutoFit/>
          </a:bodyPr>
          <a:lstStyle/>
          <a:p>
            <a:pPr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Bài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viết</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nói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về</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nội</a:t>
            </a:r>
            <a:r>
              <a:rPr lang="en-US" sz="3000" dirty="0">
                <a:latin typeface="Times New Roman" panose="02020603050405020304" pitchFamily="18" charset="0"/>
                <a:ea typeface="MS Mincho"/>
              </a:rPr>
              <a:t> dung </a:t>
            </a:r>
            <a:r>
              <a:rPr lang="en-US" sz="3000" dirty="0" err="1">
                <a:latin typeface="Times New Roman" panose="02020603050405020304" pitchFamily="18" charset="0"/>
                <a:ea typeface="MS Mincho"/>
              </a:rPr>
              <a:t>gì</a:t>
            </a:r>
            <a:r>
              <a:rPr lang="en-US" sz="3000" dirty="0">
                <a:latin typeface="Times New Roman" panose="02020603050405020304" pitchFamily="18" charset="0"/>
                <a:ea typeface="MS Mincho"/>
              </a:rPr>
              <a:t>?</a:t>
            </a:r>
          </a:p>
          <a:p>
            <a:pPr algn="just">
              <a:lnSpc>
                <a:spcPct val="150000"/>
              </a:lnSpc>
              <a:tabLst>
                <a:tab pos="1386840" algn="l"/>
              </a:tabLst>
              <a:defRPr/>
            </a:pP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Vì</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sao</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em</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biết</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câu</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chuyện</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này</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được</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kể</a:t>
            </a:r>
            <a:r>
              <a:rPr lang="en-US" sz="3000" dirty="0">
                <a:solidFill>
                  <a:schemeClr val="tx1">
                    <a:lumMod val="95000"/>
                    <a:lumOff val="5000"/>
                  </a:schemeClr>
                </a:solidFill>
                <a:latin typeface="Times New Roman" pitchFamily="18" charset="0"/>
                <a:ea typeface="MS Mincho" pitchFamily="49" charset="-128"/>
                <a:cs typeface="Arial" charset="0"/>
              </a:rPr>
              <a:t> ở </a:t>
            </a:r>
            <a:r>
              <a:rPr lang="en-US" sz="3000" dirty="0" err="1">
                <a:solidFill>
                  <a:schemeClr val="tx1">
                    <a:lumMod val="95000"/>
                    <a:lumOff val="5000"/>
                  </a:schemeClr>
                </a:solidFill>
                <a:latin typeface="Times New Roman" pitchFamily="18" charset="0"/>
                <a:ea typeface="MS Mincho" pitchFamily="49" charset="-128"/>
                <a:cs typeface="Arial" charset="0"/>
              </a:rPr>
              <a:t>ngôi</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thứ</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nhất</a:t>
            </a:r>
            <a:r>
              <a:rPr lang="en-US" sz="3000" dirty="0">
                <a:solidFill>
                  <a:schemeClr val="tx1">
                    <a:lumMod val="95000"/>
                    <a:lumOff val="5000"/>
                  </a:schemeClr>
                </a:solidFill>
                <a:latin typeface="Times New Roman" pitchFamily="18" charset="0"/>
                <a:ea typeface="MS Mincho" pitchFamily="49" charset="-128"/>
                <a:cs typeface="Arial" charset="0"/>
              </a:rPr>
              <a:t>?</a:t>
            </a:r>
            <a:endParaRPr lang="en-US" sz="3000" dirty="0">
              <a:latin typeface="Times New Roman" panose="02020603050405020304" pitchFamily="18" charset="0"/>
              <a:ea typeface="MS Mincho"/>
            </a:endParaRPr>
          </a:p>
          <a:p>
            <a:pPr algn="just">
              <a:lnSpc>
                <a:spcPct val="150000"/>
              </a:lnSpc>
              <a:tabLst>
                <a:tab pos="1386840" algn="l"/>
              </a:tabLst>
              <a:defRPr/>
            </a:pP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Thời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điểm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gian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thời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gian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xảy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ra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việc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những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việc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nào</a:t>
            </a:r>
            <a:r>
              <a:rPr lang="en-US" sz="3000" dirty="0">
                <a:latin typeface="Times New Roman" panose="02020603050405020304" pitchFamily="18" charset="0"/>
                <a:ea typeface="Times New Roman" panose="02020603050405020304" pitchFamily="18" charset="0"/>
              </a:rPr>
              <a:t>?</a:t>
            </a:r>
          </a:p>
          <a:p>
            <a:pPr algn="just">
              <a:lnSpc>
                <a:spcPct val="150000"/>
              </a:lnSpc>
              <a:tabLst>
                <a:tab pos="1386840" algn="l"/>
              </a:tabLst>
              <a:defRPr/>
            </a:pP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Đoạn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cuối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bài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nói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về</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nội</a:t>
            </a:r>
            <a:r>
              <a:rPr lang="en-US" sz="3000" dirty="0">
                <a:latin typeface="Times New Roman" panose="02020603050405020304" pitchFamily="18" charset="0"/>
                <a:ea typeface="Times New Roman" panose="02020603050405020304" pitchFamily="18" charset="0"/>
              </a:rPr>
              <a:t> dung </a:t>
            </a:r>
            <a:r>
              <a:rPr lang="en-US" sz="3000" dirty="0" err="1">
                <a:latin typeface="Times New Roman" panose="02020603050405020304" pitchFamily="18" charset="0"/>
                <a:ea typeface="Times New Roman" panose="02020603050405020304" pitchFamily="18" charset="0"/>
              </a:rPr>
              <a:t>gì</a:t>
            </a:r>
            <a:r>
              <a:rPr lang="en-US" sz="30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156448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381677"/>
            <a:ext cx="12192000" cy="624430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9807" r="39918" b="62102"/>
          <a:stretch>
            <a:fillRect/>
          </a:stretch>
        </p:blipFill>
        <p:spPr>
          <a:xfrm rot="4330530">
            <a:off x="-1836394" y="5800518"/>
            <a:ext cx="5645104" cy="3627707"/>
          </a:xfrm>
          <a:prstGeom prst="rect">
            <a:avLst/>
          </a:prstGeom>
        </p:spPr>
      </p:pic>
      <p:sp>
        <p:nvSpPr>
          <p:cNvPr id="11" name="Rectangle 10"/>
          <p:cNvSpPr/>
          <p:nvPr/>
        </p:nvSpPr>
        <p:spPr>
          <a:xfrm>
            <a:off x="472671" y="476064"/>
            <a:ext cx="11246660" cy="5693866"/>
          </a:xfrm>
          <a:prstGeom prst="rect">
            <a:avLst/>
          </a:prstGeom>
          <a:noFill/>
          <a:ln>
            <a:noFill/>
          </a:ln>
        </p:spPr>
        <p:txBody>
          <a:bodyPr wrap="square">
            <a:spAutoFit/>
          </a:bodyPr>
          <a:lstStyle/>
          <a:p>
            <a:pPr algn="just">
              <a:tabLst>
                <a:tab pos="1386840" algn="l"/>
              </a:tabLst>
              <a:defRPr/>
            </a:pP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Bài</a:t>
            </a: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viết</a:t>
            </a: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nói</a:t>
            </a: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về</a:t>
            </a: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nội</a:t>
            </a:r>
            <a:r>
              <a:rPr lang="en-US" sz="2800" b="1" dirty="0">
                <a:solidFill>
                  <a:prstClr val="black"/>
                </a:solidFill>
                <a:latin typeface="Times New Roman" panose="02020603050405020304" pitchFamily="18" charset="0"/>
                <a:ea typeface="MS Mincho"/>
              </a:rPr>
              <a:t> dung </a:t>
            </a:r>
            <a:r>
              <a:rPr lang="en-US" sz="2800" b="1" dirty="0" err="1">
                <a:solidFill>
                  <a:prstClr val="black"/>
                </a:solidFill>
                <a:latin typeface="Times New Roman" panose="02020603050405020304" pitchFamily="18" charset="0"/>
                <a:ea typeface="MS Mincho"/>
              </a:rPr>
              <a:t>gì</a:t>
            </a:r>
            <a:r>
              <a:rPr lang="en-US" sz="2800" b="1" dirty="0">
                <a:solidFill>
                  <a:prstClr val="black"/>
                </a:solidFill>
                <a:latin typeface="Times New Roman" panose="02020603050405020304" pitchFamily="18" charset="0"/>
                <a:ea typeface="MS Mincho"/>
              </a:rPr>
              <a:t>? </a:t>
            </a:r>
            <a:r>
              <a:rPr lang="en-US" sz="2800" b="1"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Kể</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lại</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một</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trải</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nghiệm</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của</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bạn</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nhỏ</a:t>
            </a:r>
            <a:endParaRPr lang="en-US" sz="2800" dirty="0">
              <a:solidFill>
                <a:prstClr val="black"/>
              </a:solidFill>
              <a:latin typeface="Times New Roman" panose="02020603050405020304" pitchFamily="18" charset="0"/>
              <a:ea typeface="MS Mincho"/>
            </a:endParaRPr>
          </a:p>
          <a:p>
            <a:pPr algn="just">
              <a:tabLst>
                <a:tab pos="1386840" algn="l"/>
              </a:tabLst>
              <a:defRPr/>
            </a:pP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Vì</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sao</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em</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biết</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câu</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chuyện</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này</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được</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kể</a:t>
            </a:r>
            <a:r>
              <a:rPr lang="en-US" sz="2800" b="1" dirty="0">
                <a:solidFill>
                  <a:prstClr val="black">
                    <a:lumMod val="95000"/>
                    <a:lumOff val="5000"/>
                  </a:prstClr>
                </a:solidFill>
                <a:latin typeface="Times New Roman" pitchFamily="18" charset="0"/>
                <a:ea typeface="MS Mincho" pitchFamily="49" charset="-128"/>
                <a:cs typeface="Arial" charset="0"/>
              </a:rPr>
              <a:t> ở </a:t>
            </a:r>
            <a:r>
              <a:rPr lang="en-US" sz="2800" b="1" dirty="0" err="1">
                <a:solidFill>
                  <a:prstClr val="black">
                    <a:lumMod val="95000"/>
                    <a:lumOff val="5000"/>
                  </a:prstClr>
                </a:solidFill>
                <a:latin typeface="Times New Roman" pitchFamily="18" charset="0"/>
                <a:ea typeface="MS Mincho" pitchFamily="49" charset="-128"/>
                <a:cs typeface="Arial" charset="0"/>
              </a:rPr>
              <a:t>ngôi</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thứ</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nhất</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Vì</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người</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kể</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xưng</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tôi</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a:t>
            </a:r>
            <a:endParaRPr lang="en-US" sz="2800" b="1" dirty="0">
              <a:solidFill>
                <a:prstClr val="black"/>
              </a:solidFill>
              <a:latin typeface="Times New Roman" panose="02020603050405020304" pitchFamily="18" charset="0"/>
              <a:ea typeface="MS Mincho"/>
            </a:endParaRP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Thời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điểm</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không</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gian</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thời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gian</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xảy</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ra</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sự</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việc</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Đó</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là</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những</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sự</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việc</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nào</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Thời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điểm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hơn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một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năm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rồi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Không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ở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Thời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khi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học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lớp</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5</a:t>
            </a: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SV1: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chuyển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Bông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mẹ</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bị</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chuột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gặm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a:t>
            </a: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SV2: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ngoại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gửi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lên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tập</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trung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tả</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kể</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về</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sự</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xuất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hiện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trong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vai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trò</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bảo</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vệ</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đối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với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ngôi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a:t>
            </a: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SV3: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biến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mất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tập</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trung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thể</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hiện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cảm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cảm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xúc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các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thành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viên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trong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đối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với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sự</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việc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a:t>
            </a:r>
            <a:endParaRPr lang="en-US" sz="2800" b="1" dirty="0">
              <a:solidFill>
                <a:prstClr val="black"/>
              </a:solidFill>
              <a:latin typeface="Times New Roman" panose="02020603050405020304" pitchFamily="18" charset="0"/>
              <a:ea typeface="Times New Roman" panose="02020603050405020304" pitchFamily="18" charset="0"/>
            </a:endParaRP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Đoạn</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cuối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của</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bài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viết</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nói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về</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nội</a:t>
            </a:r>
            <a:r>
              <a:rPr lang="en-US" sz="2800" b="1" dirty="0">
                <a:solidFill>
                  <a:prstClr val="black"/>
                </a:solidFill>
                <a:latin typeface="Times New Roman" panose="02020603050405020304" pitchFamily="18" charset="0"/>
                <a:ea typeface="Times New Roman" panose="02020603050405020304" pitchFamily="18" charset="0"/>
              </a:rPr>
              <a:t> dung </a:t>
            </a:r>
            <a:r>
              <a:rPr lang="en-US" sz="2800" b="1" dirty="0" err="1">
                <a:solidFill>
                  <a:prstClr val="black"/>
                </a:solidFill>
                <a:latin typeface="Times New Roman" panose="02020603050405020304" pitchFamily="18" charset="0"/>
                <a:ea typeface="Times New Roman" panose="02020603050405020304" pitchFamily="18" charset="0"/>
              </a:rPr>
              <a:t>gì</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cảm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xúc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trước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sự</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việc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được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kể</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không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quên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được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biết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ơn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endPar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824290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Effect transition="in" filter="fade">
                                      <p:cBhvr>
                                        <p:cTn id="49" dur="1000"/>
                                        <p:tgtEl>
                                          <p:spTgt spid="11">
                                            <p:txEl>
                                              <p:pRg st="6" end="6"/>
                                            </p:txEl>
                                          </p:spTgt>
                                        </p:tgtEl>
                                      </p:cBhvr>
                                    </p:animEffect>
                                    <p:anim calcmode="lin" valueType="num">
                                      <p:cBhvr>
                                        <p:cTn id="5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7823" r="44139"/>
          <a:stretch>
            <a:fillRect/>
          </a:stretch>
        </p:blipFill>
        <p:spPr>
          <a:xfrm rot="-5317407">
            <a:off x="196810" y="-1090556"/>
            <a:ext cx="5706666" cy="677437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815221" y="456727"/>
            <a:ext cx="5929686" cy="5944547"/>
          </a:xfrm>
          <a:prstGeom prst="rect">
            <a:avLst/>
          </a:prstGeom>
        </p:spPr>
      </p:pic>
      <p:pic>
        <p:nvPicPr>
          <p:cNvPr id="5" name="Picture 5"/>
          <p:cNvPicPr>
            <a:picLocks noChangeAspect="1"/>
          </p:cNvPicPr>
          <p:nvPr/>
        </p:nvPicPr>
        <p:blipFill>
          <a:blip r:embed="rId9"/>
          <a:srcRect/>
          <a:stretch>
            <a:fillRect/>
          </a:stretch>
        </p:blipFill>
        <p:spPr>
          <a:xfrm>
            <a:off x="-389916" y="2823458"/>
            <a:ext cx="6709406" cy="4444981"/>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527810">
            <a:off x="-1389445" y="-591590"/>
            <a:ext cx="4876800" cy="266598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72454" y="5169176"/>
            <a:ext cx="2888733" cy="264713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26331">
            <a:off x="10241799" y="896994"/>
            <a:ext cx="2512096" cy="304328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66164" flipV="1">
            <a:off x="-366476" y="2018157"/>
            <a:ext cx="1691356" cy="2048999"/>
          </a:xfrm>
          <a:prstGeom prst="rect">
            <a:avLst/>
          </a:prstGeom>
        </p:spPr>
      </p:pic>
      <p:pic>
        <p:nvPicPr>
          <p:cNvPr id="12" name="Picture 11"/>
          <p:cNvPicPr>
            <a:picLocks noChangeAspect="1"/>
          </p:cNvPicPr>
          <p:nvPr/>
        </p:nvPicPr>
        <p:blipFill>
          <a:blip r:embed="rId16"/>
          <a:stretch>
            <a:fillRect/>
          </a:stretch>
        </p:blipFill>
        <p:spPr>
          <a:xfrm>
            <a:off x="4716879" y="1938071"/>
            <a:ext cx="6275789" cy="2633745"/>
          </a:xfrm>
          <a:prstGeom prst="rect">
            <a:avLst/>
          </a:prstGeom>
        </p:spPr>
      </p:pic>
    </p:spTree>
    <p:extLst>
      <p:ext uri="{BB962C8B-B14F-4D97-AF65-F5344CB8AC3E}">
        <p14:creationId xmlns:p14="http://schemas.microsoft.com/office/powerpoint/2010/main" val="235278260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354633">
            <a:off x="7125007" y="1418832"/>
            <a:ext cx="8511895" cy="4106989"/>
          </a:xfrm>
          <a:prstGeom prst="rect">
            <a:avLst/>
          </a:prstGeom>
        </p:spPr>
      </p:pic>
      <p:pic>
        <p:nvPicPr>
          <p:cNvPr id="1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7823" r="44139"/>
          <a:stretch>
            <a:fillRect/>
          </a:stretch>
        </p:blipFill>
        <p:spPr>
          <a:xfrm rot="-5317407">
            <a:off x="-1567764" y="-1151892"/>
            <a:ext cx="5706666" cy="6774375"/>
          </a:xfrm>
          <a:prstGeom prst="rect">
            <a:avLst/>
          </a:prstGeom>
        </p:spPr>
      </p:pic>
      <p:pic>
        <p:nvPicPr>
          <p:cNvPr id="13"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27810">
            <a:off x="-1389445" y="-591590"/>
            <a:ext cx="4876800" cy="2665984"/>
          </a:xfrm>
          <a:prstGeom prst="rect">
            <a:avLst/>
          </a:prstGeom>
        </p:spPr>
      </p:pic>
      <p:pic>
        <p:nvPicPr>
          <p:cNvPr id="14"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472454" y="5169176"/>
            <a:ext cx="2888733" cy="2647131"/>
          </a:xfrm>
          <a:prstGeom prst="rect">
            <a:avLst/>
          </a:prstGeom>
        </p:spPr>
      </p:pic>
      <p:pic>
        <p:nvPicPr>
          <p:cNvPr id="15"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526331">
            <a:off x="10241799" y="896994"/>
            <a:ext cx="2512096" cy="3043288"/>
          </a:xfrm>
          <a:prstGeom prst="rect">
            <a:avLst/>
          </a:prstGeom>
        </p:spPr>
      </p:pic>
      <p:pic>
        <p:nvPicPr>
          <p:cNvPr id="16"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166164" flipV="1">
            <a:off x="-366476" y="2018157"/>
            <a:ext cx="1691356" cy="2048999"/>
          </a:xfrm>
          <a:prstGeom prst="rect">
            <a:avLst/>
          </a:prstGeom>
        </p:spPr>
      </p:pic>
      <p:sp>
        <p:nvSpPr>
          <p:cNvPr id="6" name="TextBox 5"/>
          <p:cNvSpPr txBox="1"/>
          <p:nvPr/>
        </p:nvSpPr>
        <p:spPr>
          <a:xfrm>
            <a:off x="4613483" y="2875202"/>
            <a:ext cx="1746260" cy="1077218"/>
          </a:xfrm>
          <a:prstGeom prst="rect">
            <a:avLst/>
          </a:prstGeom>
          <a:noFill/>
        </p:spPr>
        <p:txBody>
          <a:bodyPr wrap="square" rtlCol="0">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Trước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viết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7" name="Google Shape;100;p2"/>
          <p:cNvPicPr preferRelativeResize="0"/>
          <p:nvPr/>
        </p:nvPicPr>
        <p:blipFill rotWithShape="1">
          <a:blip r:embed="rId13">
            <a:alphaModFix/>
          </a:blip>
          <a:srcRect/>
          <a:stretch/>
        </p:blipFill>
        <p:spPr>
          <a:xfrm>
            <a:off x="4450512" y="259943"/>
            <a:ext cx="1423898" cy="2381348"/>
          </a:xfrm>
          <a:prstGeom prst="rect">
            <a:avLst/>
          </a:prstGeom>
          <a:noFill/>
          <a:ln>
            <a:noFill/>
          </a:ln>
        </p:spPr>
      </p:pic>
      <p:pic>
        <p:nvPicPr>
          <p:cNvPr id="8" name="Google Shape;101;p2"/>
          <p:cNvPicPr preferRelativeResize="0"/>
          <p:nvPr/>
        </p:nvPicPr>
        <p:blipFill rotWithShape="1">
          <a:blip r:embed="rId14">
            <a:alphaModFix/>
          </a:blip>
          <a:srcRect/>
          <a:stretch/>
        </p:blipFill>
        <p:spPr>
          <a:xfrm>
            <a:off x="7975601" y="1092200"/>
            <a:ext cx="1249651" cy="2016621"/>
          </a:xfrm>
          <a:prstGeom prst="rect">
            <a:avLst/>
          </a:prstGeom>
          <a:noFill/>
          <a:ln>
            <a:noFill/>
          </a:ln>
        </p:spPr>
      </p:pic>
      <p:pic>
        <p:nvPicPr>
          <p:cNvPr id="9" name="Google Shape;104;p2"/>
          <p:cNvPicPr preferRelativeResize="0"/>
          <p:nvPr/>
        </p:nvPicPr>
        <p:blipFill rotWithShape="1">
          <a:blip r:embed="rId15">
            <a:alphaModFix/>
          </a:blip>
          <a:srcRect/>
          <a:stretch/>
        </p:blipFill>
        <p:spPr>
          <a:xfrm>
            <a:off x="6359742" y="3478184"/>
            <a:ext cx="1287890" cy="2072817"/>
          </a:xfrm>
          <a:prstGeom prst="rect">
            <a:avLst/>
          </a:prstGeom>
          <a:noFill/>
          <a:ln>
            <a:noFill/>
          </a:ln>
        </p:spPr>
      </p:pic>
      <p:sp>
        <p:nvSpPr>
          <p:cNvPr id="10" name="TextBox 9"/>
          <p:cNvSpPr txBox="1"/>
          <p:nvPr/>
        </p:nvSpPr>
        <p:spPr>
          <a:xfrm>
            <a:off x="7954816" y="3180473"/>
            <a:ext cx="2325077" cy="584775"/>
          </a:xfrm>
          <a:prstGeom prst="rect">
            <a:avLst/>
          </a:prstGeom>
          <a:noFill/>
        </p:spPr>
        <p:txBody>
          <a:bodyPr wrap="square" rtlCol="0">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107350" y="5622653"/>
            <a:ext cx="3989193" cy="584775"/>
          </a:xfrm>
          <a:prstGeom prst="rect">
            <a:avLst/>
          </a:prstGeom>
          <a:noFill/>
        </p:spPr>
        <p:txBody>
          <a:bodyPr wrap="square" rtlCol="0">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Chỉnh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sửa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viết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60099">
            <a:off x="268723" y="5102575"/>
            <a:ext cx="3498525" cy="3276951"/>
          </a:xfrm>
          <a:prstGeom prst="rect">
            <a:avLst/>
          </a:prstGeom>
        </p:spPr>
      </p:pic>
      <p:pic>
        <p:nvPicPr>
          <p:cNvPr id="20" name="Picture 3"/>
          <p:cNvPicPr>
            <a:picLocks noChangeAspect="1"/>
          </p:cNvPicPr>
          <p:nvPr/>
        </p:nvPicPr>
        <p:blipFill>
          <a:blip r:embed="rId18"/>
          <a:srcRect/>
          <a:stretch>
            <a:fillRect/>
          </a:stretch>
        </p:blipFill>
        <p:spPr>
          <a:xfrm>
            <a:off x="-654416" y="1930102"/>
            <a:ext cx="4247681" cy="4939163"/>
          </a:xfrm>
          <a:prstGeom prst="rect">
            <a:avLst/>
          </a:prstGeom>
        </p:spPr>
      </p:pic>
    </p:spTree>
    <p:extLst>
      <p:ext uri="{BB962C8B-B14F-4D97-AF65-F5344CB8AC3E}">
        <p14:creationId xmlns:p14="http://schemas.microsoft.com/office/powerpoint/2010/main" val="155109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5042</TotalTime>
  <Words>1249</Words>
  <Application>Microsoft Office PowerPoint</Application>
  <PresentationFormat>Widescreen</PresentationFormat>
  <Paragraphs>67</Paragraphs>
  <Slides>15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Calibri</vt:lpstr>
      <vt:lpstr>Arial</vt:lpstr>
      <vt:lpstr>DengXian</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Administrator</cp:lastModifiedBy>
  <cp:revision>718</cp:revision>
  <dcterms:created xsi:type="dcterms:W3CDTF">2018-06-17T04:53:58Z</dcterms:created>
  <dcterms:modified xsi:type="dcterms:W3CDTF">2026-02-05T03:54:27Z</dcterms:modified>
</cp:coreProperties>
</file>