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2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42" r:id="rId3"/>
    <p:sldMasterId id="2147483763" r:id="rId4"/>
    <p:sldMasterId id="2147483773" r:id="rId5"/>
    <p:sldMasterId id="2147483885" r:id="rId6"/>
    <p:sldMasterId id="2147484025" r:id="rId7"/>
    <p:sldMasterId id="2147484037" r:id="rId8"/>
    <p:sldMasterId id="2147484059" r:id="rId9"/>
    <p:sldMasterId id="2147484093" r:id="rId10"/>
    <p:sldMasterId id="2147484105" r:id="rId11"/>
    <p:sldMasterId id="2147484117" r:id="rId12"/>
    <p:sldMasterId id="2147484141" r:id="rId13"/>
  </p:sldMasterIdLst>
  <p:notesMasterIdLst>
    <p:notesMasterId r:id="rId42"/>
  </p:notesMasterIdLst>
  <p:sldIdLst>
    <p:sldId id="1307" r:id="rId14"/>
    <p:sldId id="1220" r:id="rId15"/>
    <p:sldId id="1308" r:id="rId16"/>
    <p:sldId id="1314" r:id="rId17"/>
    <p:sldId id="1318" r:id="rId18"/>
    <p:sldId id="1315" r:id="rId19"/>
    <p:sldId id="1316" r:id="rId20"/>
    <p:sldId id="1317" r:id="rId21"/>
    <p:sldId id="1319" r:id="rId22"/>
    <p:sldId id="1313" r:id="rId23"/>
    <p:sldId id="1320" r:id="rId24"/>
    <p:sldId id="1321" r:id="rId25"/>
    <p:sldId id="1325" r:id="rId26"/>
    <p:sldId id="1322" r:id="rId27"/>
    <p:sldId id="1323" r:id="rId28"/>
    <p:sldId id="1312" r:id="rId29"/>
    <p:sldId id="1290" r:id="rId30"/>
    <p:sldId id="1291" r:id="rId31"/>
    <p:sldId id="1324" r:id="rId32"/>
    <p:sldId id="1326" r:id="rId33"/>
    <p:sldId id="1294" r:id="rId34"/>
    <p:sldId id="1295" r:id="rId35"/>
    <p:sldId id="1296" r:id="rId36"/>
    <p:sldId id="1297" r:id="rId37"/>
    <p:sldId id="1298" r:id="rId38"/>
    <p:sldId id="1299" r:id="rId39"/>
    <p:sldId id="1300" r:id="rId40"/>
    <p:sldId id="130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863A"/>
    <a:srgbClr val="FF0000"/>
    <a:srgbClr val="F0F8FA"/>
    <a:srgbClr val="E8F4F8"/>
    <a:srgbClr val="FFFFFF"/>
    <a:srgbClr val="FFEFBD"/>
    <a:srgbClr val="DD8E19"/>
    <a:srgbClr val="FDEADA"/>
    <a:srgbClr val="FFE285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3178" autoAdjust="0"/>
  </p:normalViewPr>
  <p:slideViewPr>
    <p:cSldViewPr snapToGrid="0">
      <p:cViewPr varScale="1">
        <p:scale>
          <a:sx n="69" d="100"/>
          <a:sy n="69" d="100"/>
        </p:scale>
        <p:origin x="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62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5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9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52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88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93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6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69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97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2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3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7113A-D6B9-4252-AB20-C5885235C62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3483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99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49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3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8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00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40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65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1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2/5/2026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160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0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073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018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362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133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95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1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0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2/5/2026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2/5/2026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2026/2/5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2/5/2026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84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28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3pPr>
            <a:lvl4pPr marL="182820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1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923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19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502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009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932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5" indent="0">
              <a:buNone/>
              <a:defRPr sz="2666"/>
            </a:lvl4pPr>
            <a:lvl5pPr marL="2437607" indent="0">
              <a:buNone/>
              <a:defRPr sz="2666"/>
            </a:lvl5pPr>
            <a:lvl6pPr marL="3047010" indent="0">
              <a:buNone/>
              <a:defRPr sz="2666"/>
            </a:lvl6pPr>
            <a:lvl7pPr marL="3656412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509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2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273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03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92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540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2/5/2026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121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602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864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850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988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7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774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303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738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5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846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346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744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926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420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593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10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411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425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2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5" r:id="rId6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3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2" indent="-457052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6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0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5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  <p:sldLayoutId id="2147483769" r:id="rId5"/>
    <p:sldLayoutId id="2147483772" r:id="rId6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2" r:id="rId4"/>
    <p:sldLayoutId id="2147484043" r:id="rId5"/>
    <p:sldLayoutId id="2147484046" r:id="rId6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12.svg"/><Relationship Id="rId5" Type="http://schemas.openxmlformats.org/officeDocument/2006/relationships/image" Target="../media/image27.png"/><Relationship Id="rId1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1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svg"/><Relationship Id="rId11" Type="http://schemas.openxmlformats.org/officeDocument/2006/relationships/image" Target="../media/image30.svg"/><Relationship Id="rId5" Type="http://schemas.openxmlformats.org/officeDocument/2006/relationships/image" Target="../media/image43.png"/><Relationship Id="rId10" Type="http://schemas.openxmlformats.org/officeDocument/2006/relationships/image" Target="../media/image29.png"/><Relationship Id="rId4" Type="http://schemas.openxmlformats.org/officeDocument/2006/relationships/image" Target="../media/image12.svg"/><Relationship Id="rId9" Type="http://schemas.openxmlformats.org/officeDocument/2006/relationships/image" Target="../media/image59.pn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.svg"/><Relationship Id="rId11" Type="http://schemas.openxmlformats.org/officeDocument/2006/relationships/image" Target="../media/image55.png"/><Relationship Id="rId5" Type="http://schemas.openxmlformats.org/officeDocument/2006/relationships/image" Target="../media/image11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1.png"/><Relationship Id="rId3" Type="http://schemas.openxmlformats.org/officeDocument/2006/relationships/image" Target="../media/image62.png"/><Relationship Id="rId7" Type="http://schemas.openxmlformats.org/officeDocument/2006/relationships/image" Target="../media/image37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3.svg"/><Relationship Id="rId11" Type="http://schemas.openxmlformats.org/officeDocument/2006/relationships/image" Target="../media/image59.png"/><Relationship Id="rId5" Type="http://schemas.openxmlformats.org/officeDocument/2006/relationships/image" Target="../media/image32.png"/><Relationship Id="rId10" Type="http://schemas.openxmlformats.org/officeDocument/2006/relationships/image" Target="../media/image40.svg"/><Relationship Id="rId4" Type="http://schemas.microsoft.com/office/2007/relationships/hdphoto" Target="../media/hdphoto6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12.sv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12.svg"/><Relationship Id="rId5" Type="http://schemas.openxmlformats.org/officeDocument/2006/relationships/image" Target="../media/image27.png"/><Relationship Id="rId1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62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.svg"/><Relationship Id="rId11" Type="http://schemas.openxmlformats.org/officeDocument/2006/relationships/image" Target="../media/image70.png"/><Relationship Id="rId5" Type="http://schemas.openxmlformats.org/officeDocument/2006/relationships/image" Target="../media/image11.png"/><Relationship Id="rId10" Type="http://schemas.openxmlformats.org/officeDocument/2006/relationships/image" Target="../media/image35.svg"/><Relationship Id="rId4" Type="http://schemas.openxmlformats.org/officeDocument/2006/relationships/image" Target="../media/image25.svg"/><Relationship Id="rId9" Type="http://schemas.openxmlformats.org/officeDocument/2006/relationships/image" Target="../media/image34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.png"/><Relationship Id="rId5" Type="http://schemas.openxmlformats.org/officeDocument/2006/relationships/image" Target="../media/image71.png"/><Relationship Id="rId10" Type="http://schemas.microsoft.com/office/2007/relationships/hdphoto" Target="../media/hdphoto6.wdp"/><Relationship Id="rId4" Type="http://schemas.openxmlformats.org/officeDocument/2006/relationships/image" Target="../media/image25.sv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75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microsoft.com/office/2007/relationships/hdphoto" Target="../media/hdphoto8.wdp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3.jpeg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85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73.jpeg"/><Relationship Id="rId9" Type="http://schemas.openxmlformats.org/officeDocument/2006/relationships/image" Target="../media/image84.png"/><Relationship Id="rId1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87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11.wdp"/><Relationship Id="rId4" Type="http://schemas.openxmlformats.org/officeDocument/2006/relationships/image" Target="../media/image73.jpeg"/><Relationship Id="rId9" Type="http://schemas.openxmlformats.org/officeDocument/2006/relationships/image" Target="../media/image86.pn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89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13.wdp"/><Relationship Id="rId4" Type="http://schemas.openxmlformats.org/officeDocument/2006/relationships/image" Target="../media/image73.jpeg"/><Relationship Id="rId9" Type="http://schemas.openxmlformats.org/officeDocument/2006/relationships/image" Target="../media/image88.png"/><Relationship Id="rId1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90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8.wdp"/><Relationship Id="rId4" Type="http://schemas.openxmlformats.org/officeDocument/2006/relationships/image" Target="../media/image73.jpeg"/><Relationship Id="rId9" Type="http://schemas.openxmlformats.org/officeDocument/2006/relationships/image" Target="../media/image80.png"/><Relationship Id="rId1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91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12.wdp"/><Relationship Id="rId4" Type="http://schemas.openxmlformats.org/officeDocument/2006/relationships/image" Target="../media/image73.jpeg"/><Relationship Id="rId9" Type="http://schemas.openxmlformats.org/officeDocument/2006/relationships/image" Target="../media/image87.png"/><Relationship Id="rId1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8.svg"/><Relationship Id="rId11" Type="http://schemas.openxmlformats.org/officeDocument/2006/relationships/image" Target="../media/image12.svg"/><Relationship Id="rId5" Type="http://schemas.openxmlformats.org/officeDocument/2006/relationships/image" Target="../media/image27.png"/><Relationship Id="rId1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3.sv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image" Target="../media/image12.sv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4.sv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openxmlformats.org/officeDocument/2006/relationships/image" Target="../media/image12.sv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2.svg"/><Relationship Id="rId11" Type="http://schemas.openxmlformats.org/officeDocument/2006/relationships/image" Target="../media/image55.png"/><Relationship Id="rId5" Type="http://schemas.openxmlformats.org/officeDocument/2006/relationships/image" Target="../media/image11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8.svg"/><Relationship Id="rId11" Type="http://schemas.openxmlformats.org/officeDocument/2006/relationships/image" Target="../media/image57.png"/><Relationship Id="rId5" Type="http://schemas.openxmlformats.org/officeDocument/2006/relationships/image" Target="../media/image37.png"/><Relationship Id="rId10" Type="http://schemas.openxmlformats.org/officeDocument/2006/relationships/image" Target="../media/image30.svg"/><Relationship Id="rId4" Type="http://schemas.openxmlformats.org/officeDocument/2006/relationships/image" Target="../media/image33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8137" y="-3548002"/>
            <a:ext cx="11342381" cy="547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28018" y="2166296"/>
            <a:ext cx="2457280" cy="46917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9487" y="363353"/>
            <a:ext cx="1297171" cy="1084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577007" flipV="1">
            <a:off x="-1179141" y="1398897"/>
            <a:ext cx="4876800" cy="11419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26331">
            <a:off x="9006736" y="-1589890"/>
            <a:ext cx="226438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4939" y="2079119"/>
            <a:ext cx="3833381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9983" y="2079119"/>
            <a:ext cx="3588550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1607" y="-20867"/>
            <a:ext cx="782794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8807" y="5139094"/>
            <a:ext cx="7713541" cy="12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0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8609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0970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0370" y="115922"/>
            <a:ext cx="6785436" cy="21398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13880" y="2046280"/>
            <a:ext cx="4116121" cy="3477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vi-VN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thơ, hình ảnh, từ ngữ thể hiện thái độ của tác giả đối với </a:t>
            </a:r>
            <a:r>
              <a:rPr lang="vi-VN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BỊ BẮT NẠT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47413" y="3081477"/>
            <a:ext cx="4424688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thơ, hình ảnh, từ ngữ thể hiện thái độ của tác giả đối với </a:t>
            </a:r>
            <a:r>
              <a:rPr lang="vi-VN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BẮT NẠT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65740"/>
          <a:stretch/>
        </p:blipFill>
        <p:spPr>
          <a:xfrm rot="152830">
            <a:off x="346036" y="1579184"/>
            <a:ext cx="5314802" cy="110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654" y="1302841"/>
            <a:ext cx="5151566" cy="1932599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50812" y="4721725"/>
            <a:ext cx="2384357" cy="2281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78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171920" y="-1677513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10123"/>
              </p:ext>
            </p:extLst>
          </p:nvPr>
        </p:nvGraphicFramePr>
        <p:xfrm>
          <a:off x="476215" y="200024"/>
          <a:ext cx="11153811" cy="65293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3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937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+mj-lt"/>
                        </a:rPr>
                        <a:t>Đối với</a:t>
                      </a:r>
                      <a:r>
                        <a:rPr lang="vi-VN" sz="28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 các bạn bắt nạt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+mj-lt"/>
                        </a:rPr>
                        <a:t>Đối</a:t>
                      </a:r>
                      <a:r>
                        <a:rPr lang="vi-VN" sz="28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 với các bạn bị bắt nạt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6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61971" y="941720"/>
            <a:ext cx="37040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Bắt nạt là xấu lắm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Bất cứ ai trên đời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Đều không cần bắt nạt</a:t>
            </a:r>
            <a:br>
              <a:rPr lang="vi-VN" sz="2600" dirty="0">
                <a:solidFill>
                  <a:srgbClr val="001A33"/>
                </a:solidFill>
                <a:latin typeface="+mj-lt"/>
              </a:rPr>
            </a:br>
            <a:r>
              <a:rPr lang="vi-VN" sz="2600" dirty="0">
                <a:solidFill>
                  <a:srgbClr val="001A33"/>
                </a:solidFill>
                <a:latin typeface="+mj-lt"/>
              </a:rPr>
              <a:t>+ Vẫn không thích bắt nạt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Vì bắt nạt rất hôi</a:t>
            </a:r>
          </a:p>
          <a:p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4017751" y="1099779"/>
            <a:ext cx="331002" cy="1878562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66002" y="941720"/>
            <a:ext cx="24836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Phê bình thẳng thắn, phủ định dứt khoát, mạnh mẽ chuyện bắt nạt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1972" y="3099287"/>
            <a:ext cx="306705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 Trò chuyện, tâm tình: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1970" y="3560952"/>
            <a:ext cx="35671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Đừng bắt nạt bạn ơi!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7203" y="4080367"/>
            <a:ext cx="3571883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 Câu hỏi dí dỏm, hài hước: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384" y="4599933"/>
            <a:ext cx="3567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Tại sao không học hát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Nhảy hip-hóp cho hay?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Sao không ăn mù tạt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Đối diện thử thách đi?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Sao không trêu mù tạt?</a:t>
            </a: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4429117" y="3496213"/>
            <a:ext cx="331002" cy="3018887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60119" y="4496939"/>
            <a:ext cx="1877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Cởi mở, thân thiện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10431" y="1099779"/>
            <a:ext cx="41338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Những bạn nào nhút nhát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Thì là giống thỏ non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Trông đáng yêu đấy chứ.</a:t>
            </a: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>
            <a:off x="8817593" y="1379381"/>
            <a:ext cx="373665" cy="2399785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67618" y="2815509"/>
            <a:ext cx="26318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Gẫn gũi, tôn trọng, yêu mến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08107" y="3981459"/>
            <a:ext cx="3567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Bạn nào bắt nạt bạn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Cứ đưa bài thơ này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Bảo nếu cần bắt nạt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Thì đến gặp tớ ngay</a:t>
            </a:r>
            <a:br>
              <a:rPr lang="vi-VN" sz="2600" dirty="0">
                <a:solidFill>
                  <a:srgbClr val="001A33"/>
                </a:solidFill>
                <a:latin typeface="+mj-lt"/>
              </a:rPr>
            </a:br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rot="5400000">
            <a:off x="9004537" y="4633313"/>
            <a:ext cx="373665" cy="2399785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50634" y="6090780"/>
            <a:ext cx="4081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Sẵn sàng bênh vực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6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304" y="1992317"/>
            <a:ext cx="4136636" cy="1097242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370" y="115922"/>
            <a:ext cx="6785436" cy="213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6214">
            <a:off x="1075165" y="1794114"/>
            <a:ext cx="3846909" cy="149364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06352" y="2101271"/>
            <a:ext cx="4947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Xuất hiện 7 lần </a:t>
            </a:r>
          </a:p>
          <a:p>
            <a:r>
              <a:rPr lang="vi-VN" sz="2800" b="1" dirty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 Điệp ngữ, điệp cấu trúc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5399" y="3705489"/>
            <a:ext cx="69349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b="1" dirty="0">
                <a:latin typeface="+mj-lt"/>
              </a:rPr>
              <a:t>Tác dụng: </a:t>
            </a:r>
          </a:p>
          <a:p>
            <a:pPr algn="just"/>
            <a:r>
              <a:rPr lang="vi-VN" sz="2800" dirty="0">
                <a:latin typeface="+mj-lt"/>
              </a:rPr>
              <a:t>+ Tạo nhịp điệu, nhấn mạnh thái độ phủ định đối với thói bắt nạt</a:t>
            </a:r>
          </a:p>
          <a:p>
            <a:pPr algn="just"/>
            <a:r>
              <a:rPr lang="vi-VN" sz="2800" dirty="0">
                <a:latin typeface="+mj-lt"/>
              </a:rPr>
              <a:t>+ Khuyên nhủ, nhắc nhở mọi người không nên bắt nạt</a:t>
            </a: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8092684" y="3089559"/>
            <a:ext cx="3430670" cy="37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60571">
            <a:off x="-3271997" y="1910726"/>
            <a:ext cx="6180909" cy="298228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60099">
            <a:off x="9313918" y="4879642"/>
            <a:ext cx="3498525" cy="3276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92" y="0"/>
            <a:ext cx="6114818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75" y="1403283"/>
            <a:ext cx="6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1A33"/>
                </a:solidFill>
                <a:latin typeface="+mj-lt"/>
              </a:rPr>
              <a:t>a. Yếu tố hài hước trong bài thơ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6375" y="2248411"/>
            <a:ext cx="91639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Cách nói, hỏi hồn nhiên: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Tại sao không...; sao không...; đấy chứ...</a:t>
            </a:r>
          </a:p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Chi tiết ngộ nghĩnh, thú vị</a:t>
            </a:r>
            <a:r>
              <a:rPr lang="vi-VN" sz="2800" b="1" i="1" dirty="0">
                <a:solidFill>
                  <a:srgbClr val="001A33"/>
                </a:solidFill>
                <a:latin typeface="+mj-lt"/>
              </a:rPr>
              <a:t>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nhảy Hip-hop, mù tạt, bắt nạt mèo, chó, cái cây...</a:t>
            </a:r>
          </a:p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Từ ngữ: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bắt  nạt dễ lây, bắt nạt rất hôi </a:t>
            </a:r>
          </a:p>
          <a:p>
            <a:pPr algn="just"/>
            <a:r>
              <a:rPr lang="vi-VN" sz="2800" b="1" i="1" dirty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  Giọng điệu tươi vui, hồn nhiên, nhí nhảnh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113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92" y="0"/>
            <a:ext cx="6114818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75" y="1403283"/>
            <a:ext cx="6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1A33"/>
                </a:solidFill>
                <a:latin typeface="+mj-lt"/>
              </a:rPr>
              <a:t>b. Lời khuyên và bài học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5246" y="2220182"/>
            <a:ext cx="7320110" cy="1941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09804" y="2473748"/>
            <a:ext cx="67909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- Không nên bắt nạt bất cứ ai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- Hãy sống chan hòa, đoàn kết, yêu thương</a:t>
            </a:r>
          </a:p>
        </p:txBody>
      </p:sp>
    </p:spTree>
    <p:extLst>
      <p:ext uri="{BB962C8B-B14F-4D97-AF65-F5344CB8AC3E}">
        <p14:creationId xmlns:p14="http://schemas.microsoft.com/office/powerpoint/2010/main" val="782535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7501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989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152571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dỏm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652" y="380939"/>
            <a:ext cx="4424263" cy="20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357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đắn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7030" y="67914"/>
            <a:ext cx="5083113" cy="24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9825166" y="3553552"/>
            <a:ext cx="8652287" cy="7348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208479">
            <a:off x="600483" y="-3515458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582054">
            <a:off x="-1789705" y="4454235"/>
            <a:ext cx="2857813" cy="2916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441" y="211819"/>
            <a:ext cx="7119971" cy="52302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4586" y="179112"/>
            <a:ext cx="45594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Bắt nạt học đường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Mình sợ mai lại bị chặn đường nữa.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Bạn là đồ mít ướt.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Đưa cặp đây kiểm tra xem có đồ gì ăn không nào?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Sao các bạn lại nói mình như thế nhỉ?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174" y="5684986"/>
            <a:ext cx="11740238" cy="9147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7732" y="5852824"/>
            <a:ext cx="1089162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</a:rPr>
              <a:t>Chia sẻ cảm xúc của em (khi là người bắt nạt và khi là người bị bắt nạt).</a:t>
            </a:r>
          </a:p>
        </p:txBody>
      </p:sp>
    </p:spTree>
    <p:extLst>
      <p:ext uri="{BB962C8B-B14F-4D97-AF65-F5344CB8AC3E}">
        <p14:creationId xmlns:p14="http://schemas.microsoft.com/office/powerpoint/2010/main" val="881616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4" y="214312"/>
            <a:ext cx="8411849" cy="4708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28150" y="6199950"/>
            <a:ext cx="623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00172">
            <a:off x="-2299879" y="2491199"/>
            <a:ext cx="6180909" cy="2982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7674" y="4660433"/>
            <a:ext cx="4873678" cy="24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5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4651" y="216946"/>
            <a:ext cx="10772366" cy="6340078"/>
            <a:chOff x="314324" y="324743"/>
            <a:chExt cx="10772366" cy="63400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324" y="324743"/>
              <a:ext cx="10144125" cy="6340078"/>
            </a:xfrm>
            <a:prstGeom prst="rect">
              <a:avLst/>
            </a:prstGeom>
          </p:spPr>
        </p:pic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460571">
              <a:off x="6614151" y="-1508"/>
              <a:ext cx="3031672" cy="38927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3284" y="324743"/>
              <a:ext cx="5913406" cy="3524151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620" y="3457238"/>
            <a:ext cx="3804233" cy="20845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92837" y="3513026"/>
            <a:ext cx="37502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 em sẽ nhận 1 mẩu giấy và viết những lời yêu thương/ xin lỗi đến một người bạn của mình.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22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5648" y="3926950"/>
            <a:ext cx="7098173" cy="912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5331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33" y="4851030"/>
            <a:ext cx="1277046" cy="6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7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1152" y="808588"/>
            <a:ext cx="2094028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3" y="5278506"/>
            <a:ext cx="3119196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Chơi bóng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55946" y="5278506"/>
            <a:ext cx="3233360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B. Học nhạc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1168" y="3141043"/>
            <a:ext cx="5114650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Đâu không phải là hoạt động mà tác giả gợi ý thay vì bắt nạt?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674" y="78042"/>
            <a:ext cx="1633186" cy="11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1432" y="-548464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6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651" y="-48688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0455" y="774134"/>
            <a:ext cx="2018957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215295"/>
            <a:ext cx="3191185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063" indent="-457063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Thỏ non</a:t>
            </a:r>
            <a:endParaRPr lang="en-US" altLang="en-US" sz="31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83957" y="5231782"/>
            <a:ext cx="3267117" cy="154914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en-US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 non</a:t>
            </a:r>
            <a:endParaRPr lang="en-US" altLang="en-US" sz="31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4502" y="3186905"/>
            <a:ext cx="4799497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 tác giả, những bạn nhút nhát được miêu tả giống con gì?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10" y="30781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1377" y="-309075"/>
            <a:ext cx="2440653" cy="16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66" y="23766"/>
            <a:ext cx="2020891" cy="13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0068" y="1027725"/>
            <a:ext cx="1799731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359627"/>
            <a:ext cx="3227906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«tôi»</a:t>
            </a:r>
            <a:endParaRPr lang="en-US" alt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4" y="5359627"/>
            <a:ext cx="3191184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của mình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3781" y="3559894"/>
            <a:ext cx="5347585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liên hệ với ai khi nhắc đến việc «bắt nạt»?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2450" y="-46452"/>
            <a:ext cx="2056896" cy="14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6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4046" y="853747"/>
            <a:ext cx="1451775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366335" y="5215295"/>
            <a:ext cx="3284739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215295"/>
            <a:ext cx="3114396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2276" y="3549440"/>
            <a:ext cx="5649952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bài, cụm từ «bắt nạt» xuất hiện bao nhiêu lần?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9506" y="-63564"/>
            <a:ext cx="1813512" cy="136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942" y="-154559"/>
            <a:ext cx="1513514" cy="15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4047" y="883747"/>
            <a:ext cx="1511774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149352"/>
            <a:ext cx="3097466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49408" y="5149352"/>
            <a:ext cx="3301667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4724" y="3603159"/>
            <a:ext cx="5526725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«bắt nạt» được viết theo thể thơ gì?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223980" y="-390177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2" name="Picture 2" descr="C:\Users\ADMIN\Desktop\Doremon cau ca ( trac nghiem )\рыбы-собрания-тропические-2071593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765" flipH="1">
            <a:off x="2613027" y="10509"/>
            <a:ext cx="2543570" cy="13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1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9937" y="837857"/>
            <a:ext cx="1419993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044269"/>
            <a:ext cx="3227906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B. Đúng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044269"/>
            <a:ext cx="3171228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A. Sai 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5638" y="3375889"/>
            <a:ext cx="5941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«Đừng bắt nạt, bạn ơi» là câu thơ thể hiện lời khuyên của tác giả, đúng hay sai?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3346" y="-205291"/>
            <a:ext cx="3176553" cy="21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0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23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92" y="4868947"/>
            <a:ext cx="8109912" cy="21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0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1723" y="2430190"/>
            <a:ext cx="607823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0859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grpSp>
        <p:nvGrpSpPr>
          <p:cNvPr id="14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06400" y="3302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0515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9127" y="2368416"/>
            <a:ext cx="6065838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7388975" y="2316563"/>
            <a:ext cx="3510050" cy="38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 rot="14258869">
            <a:off x="-5015986" y="-144067"/>
            <a:ext cx="8652287" cy="734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002152">
            <a:off x="-1420263" y="1563124"/>
            <a:ext cx="4041527" cy="1890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0633" y="27039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Bắt nạt là xấu lắm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nạt, bạn ơi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Bất cứ ai trên đời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Đều không cần bắt nạt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Tại sao không học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Nhảy híp-hóp (2) cho hay?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Thời gian trong một ngày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Đâu để dành bắt nạt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ăn mù tạt(3)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Đối diện thử thách đi?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Thử kẻ yếu làm gì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trêu mù tạt?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14908" y="-126801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bạn nào nhút nhát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là giống thỏ non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Trông đáng yêu đấy chứ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yêu, lại còn…?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người lớn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trẻ con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nước khác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Trên khắp trái đất tròn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mèo, chó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cái cây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ai cả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dễ lây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72534" y="-15466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Bạn nào bắt nạt bạn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đưa bài thơ này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Bảo nếu cần bắt nạt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đến gặp tớ ngay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đến bắt nạt tớ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Bị bắt nạt quen rồi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Vẫn không thích bắt nạt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rất hôi!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139" y="3658851"/>
            <a:ext cx="4233862" cy="306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5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4201" y="4826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401" y="12039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98954" y="1837647"/>
            <a:ext cx="3482410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Híp</a:t>
            </a:r>
            <a:r>
              <a:rPr lang="en-US" sz="29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hóp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8656" y="1850398"/>
            <a:ext cx="4019510" cy="212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9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35" b="9697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8093" y="2614892"/>
            <a:ext cx="3886548" cy="3886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7885">
            <a:off x="8969460" y="3453401"/>
            <a:ext cx="3457411" cy="25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46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0404"/>
          <a:stretch/>
        </p:blipFill>
        <p:spPr>
          <a:xfrm>
            <a:off x="8092941" y="724494"/>
            <a:ext cx="3831771" cy="5600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0890" y="1995423"/>
            <a:ext cx="694531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1982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tuổi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hồn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nghĩnh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tươi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vui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Ra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814" y="564285"/>
            <a:ext cx="5719203" cy="197828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13746" y="2193792"/>
            <a:ext cx="800100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20889" y="2757186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19092" y="3395173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347925" y="4073244"/>
            <a:ext cx="101827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546161" y="4730607"/>
            <a:ext cx="4626164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08000" y="6046136"/>
            <a:ext cx="310673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1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886023" y="-1363439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1352" y="1937142"/>
            <a:ext cx="10555305" cy="1078100"/>
            <a:chOff x="2004781" y="527924"/>
            <a:chExt cx="6230009" cy="84463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004781" y="569831"/>
              <a:ext cx="6191303" cy="80272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ounded Rectangle 4"/>
            <p:cNvSpPr/>
            <p:nvPr/>
          </p:nvSpPr>
          <p:spPr>
            <a:xfrm>
              <a:off x="2090509" y="527924"/>
              <a:ext cx="6144281" cy="75570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Ra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2017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8217" y="2936426"/>
            <a:ext cx="6191403" cy="786944"/>
            <a:chOff x="2028292" y="1705769"/>
            <a:chExt cx="6191403" cy="522228"/>
          </a:xfrm>
          <a:noFill/>
        </p:grpSpPr>
        <p:sp>
          <p:nvSpPr>
            <p:cNvPr id="20" name="Rounded Rectangle 19"/>
            <p:cNvSpPr/>
            <p:nvPr/>
          </p:nvSpPr>
          <p:spPr>
            <a:xfrm>
              <a:off x="2028292" y="1705769"/>
              <a:ext cx="6191403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ounded Rectangle 6"/>
            <p:cNvSpPr/>
            <p:nvPr/>
          </p:nvSpPr>
          <p:spPr>
            <a:xfrm>
              <a:off x="2043588" y="1721065"/>
              <a:ext cx="6160811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5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99486" y="3758064"/>
            <a:ext cx="6199325" cy="786944"/>
            <a:chOff x="2028292" y="2358555"/>
            <a:chExt cx="6199325" cy="522228"/>
          </a:xfrm>
          <a:noFill/>
        </p:grpSpPr>
        <p:sp>
          <p:nvSpPr>
            <p:cNvPr id="23" name="Rounded Rectangle 22"/>
            <p:cNvSpPr/>
            <p:nvPr/>
          </p:nvSpPr>
          <p:spPr>
            <a:xfrm>
              <a:off x="2028292" y="2358555"/>
              <a:ext cx="6199325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ounded Rectangle 8"/>
            <p:cNvSpPr/>
            <p:nvPr/>
          </p:nvSpPr>
          <p:spPr>
            <a:xfrm>
              <a:off x="2043588" y="2373851"/>
              <a:ext cx="6168733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nạt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65530" y="4615401"/>
            <a:ext cx="6185120" cy="786944"/>
            <a:chOff x="2028292" y="3011340"/>
            <a:chExt cx="6185120" cy="522228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2028292" y="3011340"/>
              <a:ext cx="618512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ounded Rectangle 10"/>
            <p:cNvSpPr/>
            <p:nvPr/>
          </p:nvSpPr>
          <p:spPr>
            <a:xfrm>
              <a:off x="2043588" y="3026636"/>
              <a:ext cx="615452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51943" y="5437697"/>
            <a:ext cx="6634862" cy="786944"/>
            <a:chOff x="2028292" y="3664125"/>
            <a:chExt cx="6173790" cy="522228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2028292" y="3664125"/>
              <a:ext cx="617379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ounded Rectangle 12"/>
            <p:cNvSpPr/>
            <p:nvPr/>
          </p:nvSpPr>
          <p:spPr>
            <a:xfrm>
              <a:off x="2043588" y="3679421"/>
              <a:ext cx="614319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1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3926240" y="2205340"/>
            <a:ext cx="6432198" cy="4216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2,3,4)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5,6)</a:t>
            </a: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7,8)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ời nhắn nhủ của tác giả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65740"/>
          <a:stretch/>
        </p:blipFill>
        <p:spPr>
          <a:xfrm rot="16464286">
            <a:off x="438981" y="3460424"/>
            <a:ext cx="4346751" cy="147566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795223">
            <a:off x="1255162" y="2883741"/>
            <a:ext cx="315800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10845</TotalTime>
  <Words>1259</Words>
  <Application>Microsoft Office PowerPoint</Application>
  <PresentationFormat>Widescreen</PresentationFormat>
  <Paragraphs>185</Paragraphs>
  <Slides>28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3_Office Theme</vt:lpstr>
      <vt:lpstr>6_Office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Office Theme</vt:lpstr>
      <vt:lpstr>1_Office Theme</vt:lpstr>
      <vt:lpstr>7_Office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3342</cp:revision>
  <dcterms:created xsi:type="dcterms:W3CDTF">2022-02-10T03:12:31Z</dcterms:created>
  <dcterms:modified xsi:type="dcterms:W3CDTF">2026-02-05T03:52:26Z</dcterms:modified>
</cp:coreProperties>
</file>