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1"/>
  </p:notesMasterIdLst>
  <p:sldIdLst>
    <p:sldId id="256" r:id="rId3"/>
    <p:sldId id="272" r:id="rId4"/>
    <p:sldId id="271" r:id="rId5"/>
    <p:sldId id="259" r:id="rId6"/>
    <p:sldId id="274" r:id="rId7"/>
    <p:sldId id="261" r:id="rId8"/>
    <p:sldId id="276" r:id="rId9"/>
    <p:sldId id="277" r:id="rId10"/>
    <p:sldId id="278" r:id="rId11"/>
    <p:sldId id="258" r:id="rId12"/>
    <p:sldId id="280" r:id="rId13"/>
    <p:sldId id="289" r:id="rId14"/>
    <p:sldId id="291" r:id="rId15"/>
    <p:sldId id="292" r:id="rId16"/>
    <p:sldId id="294" r:id="rId17"/>
    <p:sldId id="293" r:id="rId18"/>
    <p:sldId id="295" r:id="rId19"/>
    <p:sldId id="281" r:id="rId20"/>
    <p:sldId id="283" r:id="rId21"/>
    <p:sldId id="297" r:id="rId22"/>
    <p:sldId id="285" r:id="rId23"/>
    <p:sldId id="298" r:id="rId24"/>
    <p:sldId id="287" r:id="rId25"/>
    <p:sldId id="262" r:id="rId26"/>
    <p:sldId id="299" r:id="rId27"/>
    <p:sldId id="300" r:id="rId28"/>
    <p:sldId id="260" r:id="rId29"/>
    <p:sldId id="270" r:id="rId30"/>
  </p:sldIdLst>
  <p:sldSz cx="18288000" cy="10287000"/>
  <p:notesSz cx="6858000" cy="9144000"/>
  <p:embeddedFontLst>
    <p:embeddedFont>
      <p:font typeface="Calibri" panose="020F0502020204030204" pitchFamily="34" charset="0"/>
      <p:regular r:id="rId32"/>
      <p:bold r:id="rId33"/>
      <p:italic r:id="rId34"/>
      <p:boldItalic r:id="rId35"/>
    </p:embeddedFont>
    <p:embeddedFont>
      <p:font typeface="Cambria Math" panose="02040503050406030204" pitchFamily="18" charset="0"/>
      <p:regular r:id="rId36"/>
    </p:embeddedFont>
    <p:embeddedFont>
      <p:font typeface="Calibri Light" panose="020F0302020204030204" pitchFamily="34" charset="0"/>
      <p:regular r:id="rId37"/>
      <p:italic r:id="rId38"/>
    </p:embeddedFont>
    <p:embeddedFont>
      <p:font typeface="Dotum" panose="020B0600000101010101" pitchFamily="34" charset="-127"/>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3F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4" d="100"/>
          <a:sy n="34" d="100"/>
        </p:scale>
        <p:origin x="739"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ACDE3F-B1DA-47D9-8D08-07F6E35BF117}" type="datetimeFigureOut">
              <a:rPr lang="en-US" smtClean="0"/>
              <a:t>26/9/2023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35D956-71D1-4F4B-AD65-894C5FD26B47}" type="slidenum">
              <a:rPr lang="en-US" smtClean="0"/>
              <a:t>‹#›</a:t>
            </a:fld>
            <a:endParaRPr lang="en-US"/>
          </a:p>
        </p:txBody>
      </p:sp>
    </p:spTree>
    <p:extLst>
      <p:ext uri="{BB962C8B-B14F-4D97-AF65-F5344CB8AC3E}">
        <p14:creationId xmlns:p14="http://schemas.microsoft.com/office/powerpoint/2010/main" val="4176936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7A3E7-939A-4CF6-9EF9-8A8C4D902BB0}"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5856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17C81-300A-4938-B8BA-BF8074D48A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7620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17C81-300A-4938-B8BA-BF8074D48A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775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17C81-300A-4938-B8BA-BF8074D48A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3989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smtClean="0"/>
              <a:t>Click to edit Master title style</a:t>
            </a:r>
            <a:endParaRPr lang="vi-VN"/>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48101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01689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smtClean="0"/>
              <a:t>Click to edit Master title style</a:t>
            </a:r>
            <a:endParaRPr lang="vi-VN"/>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7001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1257300" y="2738438"/>
            <a:ext cx="7772400" cy="65270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9258300" y="2738438"/>
            <a:ext cx="7772400" cy="65270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6897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976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02731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6888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vi-VN"/>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90066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vi-VN"/>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8766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3428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99619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26/9/2023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26/9/2023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26/9/2023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15014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8" Type="http://schemas.openxmlformats.org/officeDocument/2006/relationships/image" Target="../media/image24.png"/><Relationship Id="rId21" Type="http://schemas.openxmlformats.org/officeDocument/2006/relationships/image" Target="../media/image27.png"/><Relationship Id="rId17" Type="http://schemas.openxmlformats.org/officeDocument/2006/relationships/image" Target="../media/image23.png"/><Relationship Id="rId2" Type="http://schemas.openxmlformats.org/officeDocument/2006/relationships/image" Target="../media/image18.png"/><Relationship Id="rId16" Type="http://schemas.openxmlformats.org/officeDocument/2006/relationships/image" Target="NULL"/><Relationship Id="rId20" Type="http://schemas.openxmlformats.org/officeDocument/2006/relationships/image" Target="../media/image26.png"/><Relationship Id="rId1" Type="http://schemas.openxmlformats.org/officeDocument/2006/relationships/slideLayout" Target="../slideLayouts/slideLayout7.xml"/><Relationship Id="rId19" Type="http://schemas.openxmlformats.org/officeDocument/2006/relationships/image" Target="../media/image25.png"/><Relationship Id="rId22"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29.png"/><Relationship Id="rId10" Type="http://schemas.openxmlformats.org/officeDocument/2006/relationships/image" Target="../media/image36.png"/><Relationship Id="rId4" Type="http://schemas.microsoft.com/office/2007/relationships/hdphoto" Target="../media/hdphoto1.wdp"/><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0.png"/><Relationship Id="rId7"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29.png"/><Relationship Id="rId10" Type="http://schemas.openxmlformats.org/officeDocument/2006/relationships/image" Target="../media/image41.png"/><Relationship Id="rId4" Type="http://schemas.microsoft.com/office/2007/relationships/hdphoto" Target="../media/hdphoto1.wdp"/><Relationship Id="rId9" Type="http://schemas.openxmlformats.org/officeDocument/2006/relationships/image" Target="../media/image40.pn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0.png"/><Relationship Id="rId7"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29.png"/><Relationship Id="rId10" Type="http://schemas.openxmlformats.org/officeDocument/2006/relationships/image" Target="../media/image46.png"/><Relationship Id="rId4" Type="http://schemas.microsoft.com/office/2007/relationships/hdphoto" Target="../media/hdphoto1.wdp"/><Relationship Id="rId9"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13.xml"/><Relationship Id="rId5" Type="http://schemas.openxmlformats.org/officeDocument/2006/relationships/image" Target="../media/image47.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3" Type="http://schemas.microsoft.com/office/2007/relationships/hdphoto" Target="../media/hdphoto1.wdp"/><Relationship Id="rId7" Type="http://schemas.openxmlformats.org/officeDocument/2006/relationships/image" Target="../media/image50.png"/><Relationship Id="rId2"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29.png"/><Relationship Id="rId9" Type="http://schemas.openxmlformats.org/officeDocument/2006/relationships/image" Target="../media/image52.png"/></Relationships>
</file>

<file path=ppt/slides/_rels/slide1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3.png"/><Relationship Id="rId7"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61.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1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15.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7.png"/><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71.png"/></Relationships>
</file>

<file path=ppt/slides/_rels/slide2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72.pn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7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8" Type="http://schemas.openxmlformats.org/officeDocument/2006/relationships/image" Target="../media/image20.png"/><Relationship Id="rId17" Type="http://schemas.openxmlformats.org/officeDocument/2006/relationships/image" Target="../media/image19.png"/><Relationship Id="rId2" Type="http://schemas.openxmlformats.org/officeDocument/2006/relationships/image" Target="../media/image18.png"/><Relationship Id="rId16" Type="http://schemas.openxmlformats.org/officeDocument/2006/relationships/image" Target="NULL"/><Relationship Id="rId1" Type="http://schemas.openxmlformats.org/officeDocument/2006/relationships/slideLayout" Target="../slideLayouts/slideLayout7.xml"/><Relationship Id="rId1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268" b="11304"/>
          <a:stretch>
            <a:fillRect/>
          </a:stretch>
        </p:blipFill>
        <p:spPr>
          <a:xfrm>
            <a:off x="0" y="0"/>
            <a:ext cx="18288000" cy="10287000"/>
          </a:xfrm>
          <a:prstGeom prst="rect">
            <a:avLst/>
          </a:prstGeom>
        </p:spPr>
      </p:pic>
      <p:sp>
        <p:nvSpPr>
          <p:cNvPr id="4" name="TextBox 4"/>
          <p:cNvSpPr txBox="1"/>
          <p:nvPr/>
        </p:nvSpPr>
        <p:spPr>
          <a:xfrm>
            <a:off x="1028700" y="800100"/>
            <a:ext cx="16230600" cy="3462486"/>
          </a:xfrm>
          <a:prstGeom prst="rect">
            <a:avLst/>
          </a:prstGeom>
        </p:spPr>
        <p:txBody>
          <a:bodyPr lIns="0" tIns="0" rIns="0" bIns="0" rtlCol="0" anchor="t">
            <a:spAutoFit/>
          </a:bodyPr>
          <a:lstStyle/>
          <a:p>
            <a:pPr algn="ctr">
              <a:lnSpc>
                <a:spcPct val="150000"/>
              </a:lnSpc>
              <a:spcBef>
                <a:spcPct val="0"/>
              </a:spcBef>
            </a:pPr>
            <a:r>
              <a:rPr lang="en-US" sz="7500" b="1">
                <a:solidFill>
                  <a:srgbClr val="5A3F2B"/>
                </a:solidFill>
                <a:latin typeface="Arial" panose="020B0604020202020204" pitchFamily="34" charset="0"/>
                <a:cs typeface="Arial" panose="020B0604020202020204" pitchFamily="34" charset="0"/>
              </a:rPr>
              <a:t>CHÀO MỪNG CÁC EM </a:t>
            </a:r>
          </a:p>
          <a:p>
            <a:pPr algn="ctr">
              <a:lnSpc>
                <a:spcPct val="150000"/>
              </a:lnSpc>
              <a:spcBef>
                <a:spcPct val="0"/>
              </a:spcBef>
            </a:pPr>
            <a:r>
              <a:rPr lang="en-US" sz="7500" b="1">
                <a:solidFill>
                  <a:srgbClr val="5A3F2B"/>
                </a:solidFill>
                <a:latin typeface="Arial" panose="020B0604020202020204" pitchFamily="34" charset="0"/>
                <a:cs typeface="Arial" panose="020B0604020202020204" pitchFamily="34" charset="0"/>
              </a:rPr>
              <a:t>ĐẾN VỚI </a:t>
            </a:r>
            <a:r>
              <a:rPr lang="en-US" sz="7500" b="1" smtClean="0">
                <a:solidFill>
                  <a:srgbClr val="5A3F2B"/>
                </a:solidFill>
                <a:latin typeface="Arial" panose="020B0604020202020204" pitchFamily="34" charset="0"/>
                <a:cs typeface="Arial" panose="020B0604020202020204" pitchFamily="34" charset="0"/>
              </a:rPr>
              <a:t>BUỔI </a:t>
            </a:r>
            <a:r>
              <a:rPr lang="en-US" sz="7500" b="1">
                <a:solidFill>
                  <a:srgbClr val="5A3F2B"/>
                </a:solidFill>
                <a:latin typeface="Arial" panose="020B0604020202020204" pitchFamily="34" charset="0"/>
                <a:cs typeface="Arial" panose="020B0604020202020204" pitchFamily="34" charset="0"/>
              </a:rPr>
              <a:t>HỌC HÔM NAY!</a:t>
            </a: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2" name="Group 2"/>
          <p:cNvGrpSpPr/>
          <p:nvPr/>
        </p:nvGrpSpPr>
        <p:grpSpPr>
          <a:xfrm>
            <a:off x="16926404" y="-34089"/>
            <a:ext cx="4841184" cy="10287000"/>
            <a:chOff x="0" y="0"/>
            <a:chExt cx="1766077" cy="3752725"/>
          </a:xfrm>
        </p:grpSpPr>
        <p:sp>
          <p:nvSpPr>
            <p:cNvPr id="3" name="Freeform 3"/>
            <p:cNvSpPr/>
            <p:nvPr/>
          </p:nvSpPr>
          <p:spPr>
            <a:xfrm>
              <a:off x="0" y="0"/>
              <a:ext cx="1766077" cy="3752726"/>
            </a:xfrm>
            <a:custGeom>
              <a:avLst/>
              <a:gdLst/>
              <a:ahLst/>
              <a:cxnLst/>
              <a:rect l="l" t="t" r="r" b="b"/>
              <a:pathLst>
                <a:path w="1766077" h="3752726">
                  <a:moveTo>
                    <a:pt x="0" y="0"/>
                  </a:moveTo>
                  <a:lnTo>
                    <a:pt x="1766077" y="0"/>
                  </a:lnTo>
                  <a:lnTo>
                    <a:pt x="1766077" y="3752726"/>
                  </a:lnTo>
                  <a:lnTo>
                    <a:pt x="0" y="3752726"/>
                  </a:lnTo>
                  <a:close/>
                </a:path>
              </a:pathLst>
            </a:custGeom>
            <a:solidFill>
              <a:srgbClr val="5A3F2B"/>
            </a:solidFill>
          </p:spPr>
        </p:sp>
      </p:grpSp>
      <p:grpSp>
        <p:nvGrpSpPr>
          <p:cNvPr id="8" name="Group 8"/>
          <p:cNvGrpSpPr/>
          <p:nvPr/>
        </p:nvGrpSpPr>
        <p:grpSpPr>
          <a:xfrm>
            <a:off x="-135221" y="252396"/>
            <a:ext cx="334857" cy="1563010"/>
            <a:chOff x="0" y="0"/>
            <a:chExt cx="505184" cy="2358041"/>
          </a:xfrm>
        </p:grpSpPr>
        <p:sp>
          <p:nvSpPr>
            <p:cNvPr id="9" name="Freeform 9"/>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grpSp>
        <p:nvGrpSpPr>
          <p:cNvPr id="16" name="Group 15"/>
          <p:cNvGrpSpPr/>
          <p:nvPr/>
        </p:nvGrpSpPr>
        <p:grpSpPr>
          <a:xfrm>
            <a:off x="5791200" y="379198"/>
            <a:ext cx="4038600" cy="1106702"/>
            <a:chOff x="310794" y="402440"/>
            <a:chExt cx="4038600" cy="1106702"/>
          </a:xfrm>
        </p:grpSpPr>
        <p:sp>
          <p:nvSpPr>
            <p:cNvPr id="14" name="TextBox 6"/>
            <p:cNvSpPr txBox="1"/>
            <p:nvPr/>
          </p:nvSpPr>
          <p:spPr>
            <a:xfrm>
              <a:off x="1148994" y="419100"/>
              <a:ext cx="3200400" cy="1090042"/>
            </a:xfrm>
            <a:prstGeom prst="rect">
              <a:avLst/>
            </a:prstGeom>
          </p:spPr>
          <p:txBody>
            <a:bodyPr wrap="square" lIns="0" tIns="0" rIns="0" bIns="0" rtlCol="0" anchor="t">
              <a:spAutoFit/>
            </a:bodyPr>
            <a:lstStyle/>
            <a:p>
              <a:pPr marL="0" marR="0" lvl="0" indent="0" algn="l" defTabSz="914400" rtl="0" eaLnBrk="1" fontAlgn="auto" latinLnBrk="0" hangingPunct="1">
                <a:lnSpc>
                  <a:spcPts val="8450"/>
                </a:lnSpc>
                <a:spcBef>
                  <a:spcPts val="0"/>
                </a:spcBef>
                <a:spcAft>
                  <a:spcPts val="0"/>
                </a:spcAft>
                <a:buClrTx/>
                <a:buSzTx/>
                <a:buFontTx/>
                <a:buNone/>
                <a:tabLst/>
                <a:defRPr/>
              </a:pPr>
              <a:r>
                <a:rPr kumimoji="0" lang="en-US" sz="42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CÂU</a:t>
              </a:r>
              <a:r>
                <a:rPr kumimoji="0" lang="en-US" sz="4200" b="1" i="0" u="none" strike="noStrike" kern="1200" cap="none" spc="0" normalizeH="0" noProof="0" smtClean="0">
                  <a:ln>
                    <a:noFill/>
                  </a:ln>
                  <a:solidFill>
                    <a:srgbClr val="C00000"/>
                  </a:solidFill>
                  <a:effectLst/>
                  <a:uLnTx/>
                  <a:uFillTx/>
                  <a:latin typeface="Arial" panose="020B0604020202020204" pitchFamily="34" charset="0"/>
                  <a:ea typeface="+mn-ea"/>
                  <a:cs typeface="Arial" panose="020B0604020202020204" pitchFamily="34" charset="0"/>
                </a:rPr>
                <a:t> HỎI 2:</a:t>
              </a:r>
              <a:endParaRPr kumimoji="0" lang="en-US" sz="42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5" name="Freeform 9"/>
            <p:cNvSpPr/>
            <p:nvPr/>
          </p:nvSpPr>
          <p:spPr>
            <a:xfrm>
              <a:off x="310794" y="402440"/>
              <a:ext cx="762000" cy="905331"/>
            </a:xfrm>
            <a:custGeom>
              <a:avLst/>
              <a:gdLst/>
              <a:ahLst/>
              <a:cxnLst/>
              <a:rect l="l" t="t" r="r" b="b"/>
              <a:pathLst>
                <a:path w="2746629" h="4114800">
                  <a:moveTo>
                    <a:pt x="0" y="0"/>
                  </a:moveTo>
                  <a:lnTo>
                    <a:pt x="2746628" y="0"/>
                  </a:lnTo>
                  <a:lnTo>
                    <a:pt x="2746628" y="4114800"/>
                  </a:lnTo>
                  <a:lnTo>
                    <a:pt x="0" y="4114800"/>
                  </a:lnTo>
                  <a:lnTo>
                    <a:pt x="0" y="0"/>
                  </a:lnTo>
                  <a:close/>
                </a:path>
              </a:pathLst>
            </a:custGeom>
            <a:blipFill>
              <a:blip r:embed="rId2">
                <a:extLst>
                  <a:ext uri="{96DAC541-7B7A-43D3-8B79-37D633B846F1}">
                    <asvg:svgBlip xmlns:asvg="http://schemas.microsoft.com/office/drawing/2016/SVG/main" xmlns="" r:embed="rId16"/>
                  </a:ext>
                </a:extLst>
              </a:blip>
              <a:stretch>
                <a:fillRect/>
              </a:stretch>
            </a:blipFill>
          </p:spPr>
        </p:sp>
      </p:grpSp>
      <mc:AlternateContent xmlns:mc="http://schemas.openxmlformats.org/markup-compatibility/2006" xmlns:a14="http://schemas.microsoft.com/office/drawing/2010/main">
        <mc:Choice Requires="a14">
          <p:sp>
            <p:nvSpPr>
              <p:cNvPr id="17" name="Rectangle 16"/>
              <p:cNvSpPr/>
              <p:nvPr/>
            </p:nvSpPr>
            <p:spPr>
              <a:xfrm>
                <a:off x="533400" y="1804533"/>
                <a:ext cx="16992600" cy="3610797"/>
              </a:xfrm>
              <a:prstGeom prst="rect">
                <a:avLst/>
              </a:prstGeom>
            </p:spPr>
            <p:txBody>
              <a:bodyPr wrap="square">
                <a:spAutoFit/>
              </a:bodyPr>
              <a:lstStyle/>
              <a:p>
                <a:pPr algn="just">
                  <a:lnSpc>
                    <a:spcPct val="150000"/>
                  </a:lnSpc>
                </a:pPr>
                <a:r>
                  <a:rPr lang="nl-NL" sz="3800" smtClean="0">
                    <a:solidFill>
                      <a:srgbClr val="000000"/>
                    </a:solidFill>
                    <a:latin typeface="Arial" panose="020B0604020202020204" pitchFamily="34" charset="0"/>
                    <a:ea typeface="Calibri" panose="020F0502020204030204" pitchFamily="34" charset="0"/>
                    <a:cs typeface="Arial" panose="020B0604020202020204" pitchFamily="34" charset="0"/>
                  </a:rPr>
                  <a:t>a) </a:t>
                </a:r>
                <a:r>
                  <a:rPr lang="en-US" sz="3800">
                    <a:solidFill>
                      <a:srgbClr val="000000"/>
                    </a:solidFill>
                    <a:effectLst/>
                    <a:latin typeface="Arial" panose="020B0604020202020204" pitchFamily="34" charset="0"/>
                    <a:ea typeface="Calibri" panose="020F0502020204030204" pitchFamily="34" charset="0"/>
                    <a:cs typeface="Arial" panose="020B0604020202020204" pitchFamily="34" charset="0"/>
                  </a:rPr>
                  <a:t>Tìm điều kiện của n để đa thức </a:t>
                </a:r>
                <a14:m>
                  <m:oMath xmlns:m="http://schemas.openxmlformats.org/officeDocument/2006/math">
                    <m:r>
                      <a:rPr lang="en-US" sz="38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oMath>
                </a14:m>
                <a:r>
                  <a:rPr lang="en-US" sz="3800">
                    <a:solidFill>
                      <a:srgbClr val="000000"/>
                    </a:solidFill>
                    <a:effectLst/>
                    <a:latin typeface="Arial" panose="020B0604020202020204" pitchFamily="34" charset="0"/>
                    <a:ea typeface="Calibri" panose="020F0502020204030204" pitchFamily="34" charset="0"/>
                    <a:cs typeface="Arial" panose="020B0604020202020204" pitchFamily="34" charset="0"/>
                  </a:rPr>
                  <a:t> chia hết cho đa thức </a:t>
                </a:r>
                <a14:m>
                  <m:oMath xmlns:m="http://schemas.openxmlformats.org/officeDocument/2006/math">
                    <m:r>
                      <a:rPr lang="en-US" sz="38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oMath>
                </a14:m>
                <a:r>
                  <a:rPr lang="en-US" sz="380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pPr>
                <a:r>
                  <a:rPr lang="en-US" sz="3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=14</m:t>
                    </m:r>
                    <m:sSup>
                      <m:sSupPr>
                        <m:ctrlP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8</m:t>
                        </m:r>
                      </m:sup>
                    </m:sSup>
                    <m:sSup>
                      <m:sSupPr>
                        <m:ctrlP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𝑛</m:t>
                        </m:r>
                      </m:sup>
                    </m:sSup>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3800">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en-US" sz="3800" i="1">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m:t>
                    </m:r>
                    <m:sSup>
                      <m:sSupPr>
                        <m:ctrlP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m:t>
                        </m:r>
                      </m:sup>
                    </m:sSup>
                    <m:sSup>
                      <m:sSupPr>
                        <m:ctrlP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sup>
                    </m:sSup>
                  </m:oMath>
                </a14:m>
                <a:endParaRPr lang="en-US" sz="3800" i="1">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3800">
                    <a:solidFill>
                      <a:srgbClr val="000000"/>
                    </a:solidFill>
                    <a:effectLst/>
                    <a:latin typeface="Arial" panose="020B0604020202020204" pitchFamily="34" charset="0"/>
                    <a:ea typeface="Calibri" panose="020F0502020204030204" pitchFamily="34" charset="0"/>
                    <a:cs typeface="Arial" panose="020B0604020202020204" pitchFamily="34" charset="0"/>
                  </a:rPr>
                  <a:t>b) Tính giá trị của các biểu thức sau:</a:t>
                </a:r>
                <a:endParaRPr lang="en-US" sz="38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pPr>
                <a14:m>
                  <m:oMath xmlns:m="http://schemas.openxmlformats.org/officeDocument/2006/math">
                    <m:r>
                      <a:rPr lang="en-US" sz="38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8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15</m:t>
                    </m:r>
                    <m:sSup>
                      <m:sSupPr>
                        <m:ctrlPr>
                          <a:rPr lang="en-US" sz="38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sup>
                    </m:sSup>
                    <m:sSup>
                      <m:sSupPr>
                        <m:ctrlPr>
                          <a:rPr lang="en-US" sz="38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38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38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+20</m:t>
                    </m:r>
                    <m:sSup>
                      <m:sSupPr>
                        <m:ctrlPr>
                          <a:rPr lang="en-US" sz="38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sup>
                    </m:sSup>
                    <m:sSup>
                      <m:sSupPr>
                        <m:ctrlPr>
                          <a:rPr lang="en-US" sz="38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sup>
                    </m:sSup>
                    <m:r>
                      <a:rPr lang="en-US" sz="38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:(5</m:t>
                    </m:r>
                    <m:sSup>
                      <m:sSupPr>
                        <m:ctrlPr>
                          <a:rPr lang="en-US" sz="38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38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80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với </a:t>
                </a:r>
                <a14:m>
                  <m:oMath xmlns:m="http://schemas.openxmlformats.org/officeDocument/2006/math">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oMath>
                </a14:m>
                <a:endParaRPr lang="en-US" sz="3800" i="1">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533400" y="1804533"/>
                <a:ext cx="16992600" cy="3610797"/>
              </a:xfrm>
              <a:prstGeom prst="rect">
                <a:avLst/>
              </a:prstGeom>
              <a:blipFill>
                <a:blip r:embed="rId17"/>
                <a:stretch>
                  <a:fillRect l="-1184" b="-3041"/>
                </a:stretch>
              </a:blipFill>
            </p:spPr>
            <p:txBody>
              <a:bodyPr/>
              <a:lstStyle/>
              <a:p>
                <a:r>
                  <a:rPr lang="en-US">
                    <a:noFill/>
                  </a:rPr>
                  <a:t> </a:t>
                </a:r>
              </a:p>
            </p:txBody>
          </p:sp>
        </mc:Fallback>
      </mc:AlternateContent>
      <p:sp>
        <p:nvSpPr>
          <p:cNvPr id="19" name="Freeform 12"/>
          <p:cNvSpPr/>
          <p:nvPr/>
        </p:nvSpPr>
        <p:spPr>
          <a:xfrm>
            <a:off x="8150927" y="5733125"/>
            <a:ext cx="1755073" cy="934375"/>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1" name="Rectangle 20"/>
              <p:cNvSpPr/>
              <p:nvPr/>
            </p:nvSpPr>
            <p:spPr>
              <a:xfrm>
                <a:off x="685800" y="6985295"/>
                <a:ext cx="9144000" cy="860941"/>
              </a:xfrm>
              <a:prstGeom prst="rect">
                <a:avLst/>
              </a:prstGeom>
            </p:spPr>
            <p:txBody>
              <a:bodyPr wrap="square">
                <a:spAutoFit/>
              </a:bodyPr>
              <a:lstStyle/>
              <a:p>
                <a:pPr algn="just">
                  <a:lnSpc>
                    <a:spcPct val="150000"/>
                  </a:lnSpc>
                  <a:spcAft>
                    <a:spcPts val="800"/>
                  </a:spcAft>
                </a:pPr>
                <a:r>
                  <a:rPr lang="en-US" sz="3800">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
                      <a:rPr lang="en-US" sz="3800" i="1">
                        <a:latin typeface="Cambria Math" panose="02040503050406030204" pitchFamily="18" charset="0"/>
                        <a:ea typeface="Arial" panose="020B0604020202020204" pitchFamily="34" charset="0"/>
                        <a:cs typeface="Times New Roman" panose="02020603050405020304" pitchFamily="18" charset="0"/>
                      </a:rPr>
                      <m:t>𝐴</m:t>
                    </m:r>
                    <m:r>
                      <a:rPr lang="en-US" sz="3800" i="1">
                        <a:latin typeface="Cambria Math" panose="02040503050406030204" pitchFamily="18" charset="0"/>
                        <a:ea typeface="Arial" panose="020B0604020202020204" pitchFamily="34" charset="0"/>
                        <a:cs typeface="Times New Roman" panose="02020603050405020304" pitchFamily="18" charset="0"/>
                      </a:rPr>
                      <m:t>=14</m:t>
                    </m:r>
                    <m:sSup>
                      <m:sSupPr>
                        <m:ctrlPr>
                          <a:rPr lang="en-US" sz="3800" i="1">
                            <a:latin typeface="Cambria Math" panose="02040503050406030204" pitchFamily="18" charset="0"/>
                            <a:ea typeface="Arial" panose="020B0604020202020204" pitchFamily="34" charset="0"/>
                            <a:cs typeface="Times New Roman" panose="02020603050405020304" pitchFamily="18" charset="0"/>
                          </a:rPr>
                        </m:ctrlPr>
                      </m:sSupPr>
                      <m:e>
                        <m:r>
                          <a:rPr lang="en-US" sz="3800" i="1">
                            <a:latin typeface="Cambria Math" panose="02040503050406030204" pitchFamily="18" charset="0"/>
                            <a:ea typeface="Arial" panose="020B0604020202020204" pitchFamily="34" charset="0"/>
                            <a:cs typeface="Times New Roman" panose="02020603050405020304" pitchFamily="18" charset="0"/>
                          </a:rPr>
                          <m:t>𝑥</m:t>
                        </m:r>
                      </m:e>
                      <m:sup>
                        <m:r>
                          <a:rPr lang="en-US" sz="3800" i="1">
                            <a:latin typeface="Cambria Math" panose="02040503050406030204" pitchFamily="18" charset="0"/>
                            <a:ea typeface="Arial" panose="020B0604020202020204" pitchFamily="34" charset="0"/>
                            <a:cs typeface="Times New Roman" panose="02020603050405020304" pitchFamily="18" charset="0"/>
                          </a:rPr>
                          <m:t>8</m:t>
                        </m:r>
                      </m:sup>
                    </m:sSup>
                    <m:sSup>
                      <m:sSupPr>
                        <m:ctrlPr>
                          <a:rPr lang="en-US" sz="3800" i="1">
                            <a:latin typeface="Cambria Math" panose="02040503050406030204" pitchFamily="18" charset="0"/>
                            <a:ea typeface="Arial" panose="020B0604020202020204" pitchFamily="34" charset="0"/>
                            <a:cs typeface="Times New Roman" panose="02020603050405020304" pitchFamily="18" charset="0"/>
                          </a:rPr>
                        </m:ctrlPr>
                      </m:sSupPr>
                      <m:e>
                        <m:r>
                          <a:rPr lang="en-US" sz="3800" i="1">
                            <a:latin typeface="Cambria Math" panose="02040503050406030204" pitchFamily="18" charset="0"/>
                            <a:ea typeface="Arial" panose="020B0604020202020204" pitchFamily="34" charset="0"/>
                            <a:cs typeface="Times New Roman" panose="02020603050405020304" pitchFamily="18" charset="0"/>
                          </a:rPr>
                          <m:t>𝑦</m:t>
                        </m:r>
                      </m:e>
                      <m:sup>
                        <m:r>
                          <a:rPr lang="en-US" sz="3800" i="1">
                            <a:latin typeface="Cambria Math" panose="02040503050406030204" pitchFamily="18" charset="0"/>
                            <a:ea typeface="Arial" panose="020B0604020202020204" pitchFamily="34" charset="0"/>
                            <a:cs typeface="Times New Roman" panose="02020603050405020304" pitchFamily="18" charset="0"/>
                          </a:rPr>
                          <m:t>𝑛</m:t>
                        </m:r>
                      </m:sup>
                    </m:sSup>
                    <m:r>
                      <a:rPr lang="en-US" sz="3800">
                        <a:latin typeface="Cambria Math" panose="02040503050406030204" pitchFamily="18" charset="0"/>
                        <a:ea typeface="Arial" panose="020B0604020202020204" pitchFamily="34" charset="0"/>
                        <a:cs typeface="Times New Roman" panose="02020603050405020304" pitchFamily="18" charset="0"/>
                      </a:rPr>
                      <m:t>  </m:t>
                    </m:r>
                    <m:r>
                      <m:rPr>
                        <m:sty m:val="p"/>
                      </m:rPr>
                      <a:rPr lang="en-US" sz="3800">
                        <a:latin typeface="Cambria Math" panose="02040503050406030204" pitchFamily="18" charset="0"/>
                        <a:ea typeface="Arial" panose="020B0604020202020204" pitchFamily="34" charset="0"/>
                        <a:cs typeface="Times New Roman" panose="02020603050405020304" pitchFamily="18" charset="0"/>
                      </a:rPr>
                      <m:t>v</m:t>
                    </m:r>
                    <m:r>
                      <a:rPr lang="en-US" sz="3800">
                        <a:latin typeface="Cambria Math" panose="02040503050406030204" pitchFamily="18" charset="0"/>
                        <a:ea typeface="Arial" panose="020B0604020202020204" pitchFamily="34" charset="0"/>
                        <a:cs typeface="Times New Roman" panose="02020603050405020304" pitchFamily="18" charset="0"/>
                      </a:rPr>
                      <m:t>à </m:t>
                    </m:r>
                    <m:r>
                      <a:rPr lang="en-US" sz="3800" i="1">
                        <a:latin typeface="Cambria Math" panose="02040503050406030204" pitchFamily="18" charset="0"/>
                        <a:ea typeface="Arial" panose="020B0604020202020204" pitchFamily="34" charset="0"/>
                        <a:cs typeface="Times New Roman" panose="02020603050405020304" pitchFamily="18" charset="0"/>
                      </a:rPr>
                      <m:t>𝐵</m:t>
                    </m:r>
                    <m:r>
                      <a:rPr lang="en-US" sz="3800" i="1">
                        <a:latin typeface="Cambria Math" panose="02040503050406030204" pitchFamily="18" charset="0"/>
                        <a:ea typeface="Arial" panose="020B0604020202020204" pitchFamily="34" charset="0"/>
                        <a:cs typeface="Times New Roman" panose="02020603050405020304" pitchFamily="18" charset="0"/>
                      </a:rPr>
                      <m:t>=−7</m:t>
                    </m:r>
                    <m:sSup>
                      <m:sSupPr>
                        <m:ctrlPr>
                          <a:rPr lang="en-US" sz="3800" i="1">
                            <a:latin typeface="Cambria Math" panose="02040503050406030204" pitchFamily="18" charset="0"/>
                            <a:ea typeface="Arial" panose="020B0604020202020204" pitchFamily="34" charset="0"/>
                            <a:cs typeface="Times New Roman" panose="02020603050405020304" pitchFamily="18" charset="0"/>
                          </a:rPr>
                        </m:ctrlPr>
                      </m:sSupPr>
                      <m:e>
                        <m:r>
                          <a:rPr lang="en-US" sz="3800" i="1">
                            <a:latin typeface="Cambria Math" panose="02040503050406030204" pitchFamily="18" charset="0"/>
                            <a:ea typeface="Arial" panose="020B0604020202020204" pitchFamily="34" charset="0"/>
                            <a:cs typeface="Times New Roman" panose="02020603050405020304" pitchFamily="18" charset="0"/>
                          </a:rPr>
                          <m:t>𝑥</m:t>
                        </m:r>
                      </m:e>
                      <m:sup>
                        <m:r>
                          <a:rPr lang="en-US" sz="3800" i="1">
                            <a:latin typeface="Cambria Math" panose="02040503050406030204" pitchFamily="18" charset="0"/>
                            <a:ea typeface="Arial" panose="020B0604020202020204" pitchFamily="34" charset="0"/>
                            <a:cs typeface="Times New Roman" panose="02020603050405020304" pitchFamily="18" charset="0"/>
                          </a:rPr>
                          <m:t>7</m:t>
                        </m:r>
                      </m:sup>
                    </m:sSup>
                    <m:sSup>
                      <m:sSupPr>
                        <m:ctrlPr>
                          <a:rPr lang="en-US" sz="3800" i="1">
                            <a:latin typeface="Cambria Math" panose="02040503050406030204" pitchFamily="18" charset="0"/>
                            <a:ea typeface="Arial" panose="020B0604020202020204" pitchFamily="34" charset="0"/>
                            <a:cs typeface="Times New Roman" panose="02020603050405020304" pitchFamily="18" charset="0"/>
                          </a:rPr>
                        </m:ctrlPr>
                      </m:sSupPr>
                      <m:e>
                        <m:r>
                          <a:rPr lang="en-US" sz="3800" i="1">
                            <a:latin typeface="Cambria Math" panose="02040503050406030204" pitchFamily="18" charset="0"/>
                            <a:ea typeface="Arial" panose="020B0604020202020204" pitchFamily="34" charset="0"/>
                            <a:cs typeface="Times New Roman" panose="02020603050405020304" pitchFamily="18" charset="0"/>
                          </a:rPr>
                          <m:t>𝑦</m:t>
                        </m:r>
                      </m:e>
                      <m:sup>
                        <m:r>
                          <a:rPr lang="en-US" sz="3800" i="1">
                            <a:latin typeface="Cambria Math" panose="02040503050406030204" pitchFamily="18" charset="0"/>
                            <a:ea typeface="Arial" panose="020B0604020202020204" pitchFamily="34" charset="0"/>
                            <a:cs typeface="Times New Roman" panose="02020603050405020304" pitchFamily="18" charset="0"/>
                          </a:rPr>
                          <m:t>4</m:t>
                        </m:r>
                      </m:sup>
                    </m:sSup>
                  </m:oMath>
                </a14:m>
                <a:endParaRPr lang="en-US" sz="3800" i="1">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685800" y="6985295"/>
                <a:ext cx="9144000" cy="860941"/>
              </a:xfrm>
              <a:prstGeom prst="rect">
                <a:avLst/>
              </a:prstGeom>
              <a:blipFill>
                <a:blip r:embed="rId18"/>
                <a:stretch>
                  <a:fillRect l="-2200" b="-27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219200" y="8471295"/>
                <a:ext cx="1938544" cy="969496"/>
              </a:xfrm>
              <a:prstGeom prst="rect">
                <a:avLst/>
              </a:prstGeom>
            </p:spPr>
            <p:txBody>
              <a:bodyPr wrap="none">
                <a:spAutoFit/>
              </a:bodyPr>
              <a:lstStyle/>
              <a:p>
                <a:pPr lvl="0" algn="just">
                  <a:lnSpc>
                    <a:spcPct val="150000"/>
                  </a:lnSpc>
                  <a:spcAft>
                    <a:spcPts val="800"/>
                  </a:spcAft>
                </a:pPr>
                <a:r>
                  <a:rPr lang="en-US" sz="3800">
                    <a:solidFill>
                      <a:prstClr val="black"/>
                    </a:solidFill>
                    <a:latin typeface="Arial" panose="020B0604020202020204" pitchFamily="34" charset="0"/>
                    <a:ea typeface="Arial" panose="020B0604020202020204" pitchFamily="34" charset="0"/>
                    <a:cs typeface="Arial" panose="020B0604020202020204" pitchFamily="34" charset="0"/>
                  </a:rPr>
                  <a:t>Để </a:t>
                </a:r>
                <a14:m>
                  <m:oMath xmlns:m="http://schemas.openxmlformats.org/officeDocument/2006/math">
                    <m:r>
                      <a:rPr lang="en-US" sz="3800" i="1" smtClean="0">
                        <a:solidFill>
                          <a:prstClr val="black"/>
                        </a:solidFill>
                        <a:latin typeface="Cambria Math" panose="02040503050406030204" pitchFamily="18" charset="0"/>
                        <a:ea typeface="Arial" panose="020B0604020202020204" pitchFamily="34" charset="0"/>
                        <a:cs typeface="Arial" panose="020B0604020202020204" pitchFamily="34" charset="0"/>
                      </a:rPr>
                      <m:t>𝐴</m:t>
                    </m:r>
                    <m:r>
                      <a:rPr lang="en-US" sz="3800" i="1" smtClean="0">
                        <a:solidFill>
                          <a:prstClr val="black"/>
                        </a:solidFill>
                        <a:latin typeface="Cambria Math" panose="02040503050406030204" pitchFamily="18" charset="0"/>
                        <a:ea typeface="Arial" panose="020B0604020202020204" pitchFamily="34" charset="0"/>
                        <a:cs typeface="Arial" panose="020B0604020202020204" pitchFamily="34" charset="0"/>
                      </a:rPr>
                      <m:t> ⁝ </m:t>
                    </m:r>
                    <m:r>
                      <a:rPr lang="en-US" sz="3800" i="1" smtClean="0">
                        <a:solidFill>
                          <a:prstClr val="black"/>
                        </a:solidFill>
                        <a:latin typeface="Cambria Math" panose="02040503050406030204" pitchFamily="18" charset="0"/>
                        <a:ea typeface="Arial" panose="020B0604020202020204" pitchFamily="34" charset="0"/>
                        <a:cs typeface="Arial" panose="020B0604020202020204" pitchFamily="34" charset="0"/>
                      </a:rPr>
                      <m:t>𝐵</m:t>
                    </m:r>
                  </m:oMath>
                </a14:m>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1219200" y="8471295"/>
                <a:ext cx="1938544" cy="969496"/>
              </a:xfrm>
              <a:prstGeom prst="rect">
                <a:avLst/>
              </a:prstGeom>
              <a:blipFill>
                <a:blip r:embed="rId19"/>
                <a:stretch>
                  <a:fillRect l="-10377"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149567" y="7810500"/>
                <a:ext cx="5504135" cy="2176237"/>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380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A</m:t>
                          </m:r>
                        </m:num>
                        <m:den>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B</m:t>
                          </m:r>
                        </m:den>
                      </m:f>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14</m:t>
                          </m:r>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8</m:t>
                              </m:r>
                            </m:sup>
                          </m:sSup>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e>
                            <m:sup>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n</m:t>
                              </m:r>
                            </m:sup>
                          </m:sSup>
                        </m:num>
                        <m:den>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7</m:t>
                          </m:r>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7</m:t>
                              </m:r>
                            </m:sup>
                          </m:sSup>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sup>
                          </m:sSup>
                        </m:den>
                      </m:f>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d>
                        <m:dPr>
                          <m:begChr m:val="{"/>
                          <m:endChr m:val=""/>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dPr>
                        <m:e>
                          <m:eqArr>
                            <m:eqArr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eqArr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n</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e>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n</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N</m:t>
                              </m:r>
                            </m:e>
                          </m:eqArr>
                        </m:e>
                      </m:d>
                    </m:oMath>
                  </m:oMathPara>
                </a14:m>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149567" y="7810500"/>
                <a:ext cx="5504135" cy="2176237"/>
              </a:xfrm>
              <a:prstGeom prst="rect">
                <a:avLst/>
              </a:prstGeom>
              <a:blipFill>
                <a:blip r:embed="rId20"/>
                <a:stretch>
                  <a:fillRect/>
                </a:stretch>
              </a:blipFill>
            </p:spPr>
            <p:txBody>
              <a:bodyPr/>
              <a:lstStyle/>
              <a:p>
                <a:r>
                  <a:rPr lang="en-US">
                    <a:noFill/>
                  </a:rPr>
                  <a:t> </a:t>
                </a:r>
              </a:p>
            </p:txBody>
          </p:sp>
        </mc:Fallback>
      </mc:AlternateContent>
      <p:pic>
        <p:nvPicPr>
          <p:cNvPr id="24" name="Picture 23"/>
          <p:cNvPicPr>
            <a:picLocks noChangeAspect="1"/>
          </p:cNvPicPr>
          <p:nvPr/>
        </p:nvPicPr>
        <p:blipFill>
          <a:blip r:embed="rId21"/>
          <a:stretch>
            <a:fillRect/>
          </a:stretch>
        </p:blipFill>
        <p:spPr>
          <a:xfrm>
            <a:off x="14325600" y="6338637"/>
            <a:ext cx="2149845" cy="3646095"/>
          </a:xfrm>
          <a:prstGeom prst="rect">
            <a:avLst/>
          </a:prstGeom>
        </p:spPr>
      </p:pic>
      <p:pic>
        <p:nvPicPr>
          <p:cNvPr id="25" name="Picture 24"/>
          <p:cNvPicPr>
            <a:picLocks noChangeAspect="1"/>
          </p:cNvPicPr>
          <p:nvPr/>
        </p:nvPicPr>
        <p:blipFill>
          <a:blip r:embed="rId22"/>
          <a:stretch>
            <a:fillRect/>
          </a:stretch>
        </p:blipFill>
        <p:spPr>
          <a:xfrm rot="18023162">
            <a:off x="15515958" y="662448"/>
            <a:ext cx="1692888" cy="12955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par>
                          <p:cTn id="22" fill="hold">
                            <p:stCondLst>
                              <p:cond delay="500"/>
                            </p:stCondLst>
                            <p:childTnLst>
                              <p:par>
                                <p:cTn id="23" presetID="14" presetClass="entr" presetSubtype="1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horizontal)">
                                      <p:cBhvr>
                                        <p:cTn id="25" dur="500"/>
                                        <p:tgtEl>
                                          <p:spTgt spid="22"/>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2" name="Group 2"/>
          <p:cNvGrpSpPr/>
          <p:nvPr/>
        </p:nvGrpSpPr>
        <p:grpSpPr>
          <a:xfrm>
            <a:off x="16926404" y="-34089"/>
            <a:ext cx="4841184" cy="10287000"/>
            <a:chOff x="0" y="0"/>
            <a:chExt cx="1766077" cy="3752725"/>
          </a:xfrm>
        </p:grpSpPr>
        <p:sp>
          <p:nvSpPr>
            <p:cNvPr id="3" name="Freeform 3"/>
            <p:cNvSpPr/>
            <p:nvPr/>
          </p:nvSpPr>
          <p:spPr>
            <a:xfrm>
              <a:off x="0" y="0"/>
              <a:ext cx="1766077" cy="3752726"/>
            </a:xfrm>
            <a:custGeom>
              <a:avLst/>
              <a:gdLst/>
              <a:ahLst/>
              <a:cxnLst/>
              <a:rect l="l" t="t" r="r" b="b"/>
              <a:pathLst>
                <a:path w="1766077" h="3752726">
                  <a:moveTo>
                    <a:pt x="0" y="0"/>
                  </a:moveTo>
                  <a:lnTo>
                    <a:pt x="1766077" y="0"/>
                  </a:lnTo>
                  <a:lnTo>
                    <a:pt x="1766077" y="3752726"/>
                  </a:lnTo>
                  <a:lnTo>
                    <a:pt x="0" y="3752726"/>
                  </a:lnTo>
                  <a:close/>
                </a:path>
              </a:pathLst>
            </a:custGeom>
            <a:solidFill>
              <a:srgbClr val="5A3F2B"/>
            </a:solidFill>
          </p:spPr>
        </p:sp>
      </p:grpSp>
      <p:grpSp>
        <p:nvGrpSpPr>
          <p:cNvPr id="8" name="Group 8"/>
          <p:cNvGrpSpPr/>
          <p:nvPr/>
        </p:nvGrpSpPr>
        <p:grpSpPr>
          <a:xfrm>
            <a:off x="-135221" y="252396"/>
            <a:ext cx="334857" cy="1563010"/>
            <a:chOff x="0" y="0"/>
            <a:chExt cx="505184" cy="2358041"/>
          </a:xfrm>
        </p:grpSpPr>
        <p:sp>
          <p:nvSpPr>
            <p:cNvPr id="9" name="Freeform 9"/>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sp>
        <p:nvSpPr>
          <p:cNvPr id="19" name="Freeform 12"/>
          <p:cNvSpPr/>
          <p:nvPr/>
        </p:nvSpPr>
        <p:spPr>
          <a:xfrm>
            <a:off x="7685484" y="1101924"/>
            <a:ext cx="1755073" cy="934375"/>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4" name="Picture 23"/>
          <p:cNvPicPr>
            <a:picLocks noChangeAspect="1"/>
          </p:cNvPicPr>
          <p:nvPr/>
        </p:nvPicPr>
        <p:blipFill>
          <a:blip r:embed="rId2"/>
          <a:stretch>
            <a:fillRect/>
          </a:stretch>
        </p:blipFill>
        <p:spPr>
          <a:xfrm>
            <a:off x="14478000" y="6433886"/>
            <a:ext cx="2069726" cy="3510214"/>
          </a:xfrm>
          <a:prstGeom prst="rect">
            <a:avLst/>
          </a:prstGeom>
        </p:spPr>
      </p:pic>
      <p:pic>
        <p:nvPicPr>
          <p:cNvPr id="25" name="Picture 24"/>
          <p:cNvPicPr>
            <a:picLocks noChangeAspect="1"/>
          </p:cNvPicPr>
          <p:nvPr/>
        </p:nvPicPr>
        <p:blipFill>
          <a:blip r:embed="rId3"/>
          <a:stretch>
            <a:fillRect/>
          </a:stretch>
        </p:blipFill>
        <p:spPr>
          <a:xfrm rot="18023162">
            <a:off x="15515958" y="662448"/>
            <a:ext cx="1692888" cy="1295578"/>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984359" y="2647379"/>
                <a:ext cx="15942045" cy="5620321"/>
              </a:xfrm>
              <a:prstGeom prst="rect">
                <a:avLst/>
              </a:prstGeom>
            </p:spPr>
            <p:txBody>
              <a:bodyPr wrap="square">
                <a:spAutoFit/>
              </a:bodyPr>
              <a:lstStyle/>
              <a:p>
                <a:pPr lvl="0">
                  <a:lnSpc>
                    <a:spcPct val="150000"/>
                  </a:lnSpc>
                  <a:spcBef>
                    <a:spcPts val="2400"/>
                  </a:spcBef>
                </a:pPr>
                <a:r>
                  <a:rPr lang="en-US" sz="3800" smtClean="0">
                    <a:solidFill>
                      <a:prstClr val="black"/>
                    </a:solidFill>
                    <a:latin typeface="Arial" panose="020B0604020202020204" pitchFamily="34" charset="0"/>
                    <a:ea typeface="Arial" panose="020B0604020202020204" pitchFamily="34" charset="0"/>
                    <a:cs typeface="Arial" panose="020B0604020202020204" pitchFamily="34" charset="0"/>
                  </a:rPr>
                  <a:t>b</a:t>
                </a:r>
                <a:r>
                  <a:rPr lang="en-US" sz="3800">
                    <a:solidFill>
                      <a:prstClr val="black"/>
                    </a:solidFill>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a:rPr lang="en-US" sz="3800">
                        <a:solidFill>
                          <a:srgbClr val="000000"/>
                        </a:solidFill>
                        <a:latin typeface="Cambria Math" panose="02040503050406030204" pitchFamily="18" charset="0"/>
                        <a:ea typeface="Calibri" panose="020F0502020204030204" pitchFamily="34" charset="0"/>
                        <a:cs typeface="Times New Roman" panose="02020603050405020304" pitchFamily="18" charset="0"/>
                      </a:rPr>
                      <m:t>(15</m:t>
                    </m:r>
                    <m:sSup>
                      <m:sSupPr>
                        <m:ctrlPr>
                          <a:rPr lang="en-US" sz="3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e>
                      <m:sup>
                        <m:r>
                          <a:rPr lang="en-US" sz="3800">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sup>
                    </m:sSup>
                    <m:sSup>
                      <m:sSupPr>
                        <m:ctrlPr>
                          <a:rPr lang="en-US" sz="3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en-US" sz="3800">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3800">
                        <a:solidFill>
                          <a:srgbClr val="000000"/>
                        </a:solidFill>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3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e>
                      <m:sup>
                        <m:r>
                          <a:rPr lang="en-US" sz="3800">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3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en-US" sz="38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a:solidFill>
                          <a:srgbClr val="000000"/>
                        </a:solidFill>
                        <a:latin typeface="Cambria Math" panose="02040503050406030204" pitchFamily="18" charset="0"/>
                        <a:ea typeface="Calibri" panose="020F0502020204030204" pitchFamily="34" charset="0"/>
                        <a:cs typeface="Times New Roman" panose="02020603050405020304" pitchFamily="18" charset="0"/>
                      </a:rPr>
                      <m:t>+20</m:t>
                    </m:r>
                    <m:sSup>
                      <m:sSupPr>
                        <m:ctrlPr>
                          <a:rPr lang="en-US" sz="3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e>
                      <m:sup>
                        <m:r>
                          <a:rPr lang="en-US" sz="380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sup>
                    </m:sSup>
                    <m:sSup>
                      <m:sSupPr>
                        <m:ctrlPr>
                          <a:rPr lang="en-US" sz="3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en-US" sz="380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sup>
                    </m:sSup>
                    <m:r>
                      <a:rPr lang="en-US" sz="3800">
                        <a:solidFill>
                          <a:srgbClr val="000000"/>
                        </a:solidFill>
                        <a:latin typeface="Cambria Math" panose="02040503050406030204" pitchFamily="18" charset="0"/>
                        <a:ea typeface="Calibri" panose="020F0502020204030204" pitchFamily="34" charset="0"/>
                        <a:cs typeface="Times New Roman" panose="02020603050405020304" pitchFamily="18" charset="0"/>
                      </a:rPr>
                      <m:t>) :(5</m:t>
                    </m:r>
                    <m:sSup>
                      <m:sSupPr>
                        <m:ctrlPr>
                          <a:rPr lang="en-US" sz="3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e>
                      <m:sup>
                        <m:r>
                          <a:rPr lang="en-US" sz="38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3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en-US" sz="38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380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380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spcBef>
                    <a:spcPts val="2400"/>
                  </a:spcBef>
                </a:pPr>
                <a:r>
                  <a:rPr lang="en-US" sz="3800" smtClean="0">
                    <a:solidFill>
                      <a:prstClr val="black"/>
                    </a:solidFill>
                    <a:ea typeface="Arial" panose="020B0604020202020204" pitchFamily="34" charset="0"/>
                    <a:cs typeface="Times New Roman" panose="02020603050405020304" pitchFamily="18" charset="0"/>
                  </a:rPr>
                  <a:t>      </a:t>
                </a:r>
                <a14:m>
                  <m:oMath xmlns:m="http://schemas.openxmlformats.org/officeDocument/2006/math">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=15</m:t>
                    </m:r>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5</m:t>
                        </m:r>
                      </m:sup>
                    </m:sSup>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sup>
                    </m:s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:5</m:t>
                    </m:r>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10</m:t>
                    </m:r>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sup>
                    </m:sSup>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:5</m:t>
                    </m:r>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+20</m:t>
                    </m:r>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sup>
                    </m:sSup>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sup>
                    </m:s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:5</m:t>
                    </m:r>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oMath>
                </a14:m>
                <a:r>
                  <a:rPr lang="en-US" sz="3800">
                    <a:solidFill>
                      <a:prstClr val="black"/>
                    </a:solidFill>
                    <a:latin typeface="Arial" panose="020B0604020202020204" pitchFamily="34" charset="0"/>
                    <a:ea typeface="Dotum" panose="020B0600000101010101" pitchFamily="34" charset="-127"/>
                    <a:cs typeface="Arial" panose="020B0604020202020204" pitchFamily="34" charset="0"/>
                  </a:rPr>
                  <a:t> </a:t>
                </a:r>
                <a:endParaRPr lang="en-US" sz="3800" smtClean="0">
                  <a:solidFill>
                    <a:prstClr val="black"/>
                  </a:solidFill>
                  <a:latin typeface="Arial" panose="020B0604020202020204" pitchFamily="34" charset="0"/>
                  <a:ea typeface="Dotum" panose="020B0600000101010101" pitchFamily="34" charset="-127"/>
                  <a:cs typeface="Arial" panose="020B0604020202020204" pitchFamily="34" charset="0"/>
                </a:endParaRPr>
              </a:p>
              <a:p>
                <a:pPr lvl="0">
                  <a:lnSpc>
                    <a:spcPct val="150000"/>
                  </a:lnSpc>
                  <a:spcBef>
                    <a:spcPts val="2400"/>
                  </a:spcBef>
                </a:pPr>
                <a:r>
                  <a:rPr lang="en-US" sz="3800" smtClean="0">
                    <a:solidFill>
                      <a:prstClr val="black"/>
                    </a:solidFill>
                    <a:ea typeface="Arial" panose="020B0604020202020204" pitchFamily="34" charset="0"/>
                    <a:cs typeface="Times New Roman" panose="02020603050405020304" pitchFamily="18" charset="0"/>
                  </a:rPr>
                  <a:t>      </a:t>
                </a:r>
                <a14:m>
                  <m:oMath xmlns:m="http://schemas.openxmlformats.org/officeDocument/2006/math">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sup>
                    </m:sSup>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 </m:t>
                    </m:r>
                  </m:oMath>
                </a14:m>
                <a:r>
                  <a:rPr lang="en-US" sz="3800">
                    <a:solidFill>
                      <a:prstClr val="black"/>
                    </a:solidFill>
                    <a:latin typeface="Arial" panose="020B0604020202020204" pitchFamily="34" charset="0"/>
                    <a:ea typeface="Dotum" panose="020B0600000101010101" pitchFamily="34" charset="-127"/>
                    <a:cs typeface="Arial" panose="020B0604020202020204" pitchFamily="34" charset="0"/>
                  </a:rPr>
                  <a:t> </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2400"/>
                  </a:spcBef>
                  <a:defRPr/>
                </a:pPr>
                <a:r>
                  <a:rPr lang="en-US" sz="3800">
                    <a:solidFill>
                      <a:prstClr val="black"/>
                    </a:solidFill>
                    <a:latin typeface="Arial" panose="020B0604020202020204" pitchFamily="34" charset="0"/>
                    <a:ea typeface="Arial" panose="020B0604020202020204" pitchFamily="34" charset="0"/>
                    <a:cs typeface="Arial" panose="020B0604020202020204" pitchFamily="34" charset="0"/>
                  </a:rPr>
                  <a:t>Thay </a:t>
                </a:r>
                <a14:m>
                  <m:oMath xmlns:m="http://schemas.openxmlformats.org/officeDocument/2006/math">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1;</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oMath>
                </a14:m>
                <a:r>
                  <a:rPr lang="en-US" sz="3800">
                    <a:solidFill>
                      <a:prstClr val="black"/>
                    </a:solidFill>
                    <a:latin typeface="Arial" panose="020B0604020202020204" pitchFamily="34" charset="0"/>
                    <a:ea typeface="Arial" panose="020B0604020202020204" pitchFamily="34" charset="0"/>
                    <a:cs typeface="Arial" panose="020B0604020202020204" pitchFamily="34" charset="0"/>
                  </a:rPr>
                  <a:t> vào đa thức, có:</a:t>
                </a:r>
              </a:p>
              <a:p>
                <a:pPr lvl="0" algn="ctr">
                  <a:lnSpc>
                    <a:spcPct val="150000"/>
                  </a:lnSpc>
                  <a:spcBef>
                    <a:spcPts val="2400"/>
                  </a:spcBef>
                  <a:defRPr/>
                </a:pPr>
                <a14:m>
                  <m:oMath xmlns:m="http://schemas.openxmlformats.org/officeDocument/2006/math">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dPr>
                          <m:e>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1</m:t>
                            </m:r>
                          </m:e>
                        </m:d>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sup>
                    </m:sSup>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d>
                      <m:d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dPr>
                      <m:e>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1</m:t>
                        </m:r>
                      </m:e>
                    </m:d>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dPr>
                          <m:e>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1</m:t>
                            </m:r>
                          </m:e>
                        </m:d>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dPr>
                          <m:e>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e>
                        </m:d>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oMath>
                </a14:m>
                <a:r>
                  <a:rPr lang="en-US" sz="3800">
                    <a:solidFill>
                      <a:prstClr val="black"/>
                    </a:solidFill>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=15</m:t>
                    </m:r>
                  </m:oMath>
                </a14:m>
                <a:endParaRPr lang="en-US" sz="3800">
                  <a:solidFill>
                    <a:prstClr val="black"/>
                  </a:solidFill>
                  <a:latin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984359" y="2647379"/>
                <a:ext cx="15942045" cy="5620321"/>
              </a:xfrm>
              <a:prstGeom prst="rect">
                <a:avLst/>
              </a:prstGeom>
              <a:blipFill>
                <a:blip r:embed="rId4"/>
                <a:stretch>
                  <a:fillRect l="-1261"/>
                </a:stretch>
              </a:blipFill>
            </p:spPr>
            <p:txBody>
              <a:bodyPr/>
              <a:lstStyle/>
              <a:p>
                <a:r>
                  <a:rPr lang="en-US">
                    <a:noFill/>
                  </a:rPr>
                  <a:t> </a:t>
                </a:r>
              </a:p>
            </p:txBody>
          </p:sp>
        </mc:Fallback>
      </mc:AlternateContent>
    </p:spTree>
    <p:extLst>
      <p:ext uri="{BB962C8B-B14F-4D97-AF65-F5344CB8AC3E}">
        <p14:creationId xmlns:p14="http://schemas.microsoft.com/office/powerpoint/2010/main" val="74454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5" dur="500"/>
                                        <p:tgtEl>
                                          <p:spTgt spid="4">
                                            <p:txEl>
                                              <p:pRg st="2" end="2"/>
                                            </p:txEl>
                                          </p:spTgt>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anim calcmode="lin" valueType="num">
                                      <p:cBhvr>
                                        <p:cTn id="2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4">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anim calcmode="lin" valueType="num">
                                      <p:cBhvr>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2" name="Group 11"/>
          <p:cNvGrpSpPr/>
          <p:nvPr/>
        </p:nvGrpSpPr>
        <p:grpSpPr>
          <a:xfrm>
            <a:off x="13332716" y="1071344"/>
            <a:ext cx="1064526" cy="1064526"/>
            <a:chOff x="8625386" y="109182"/>
            <a:chExt cx="709684" cy="709684"/>
          </a:xfrm>
        </p:grpSpPr>
        <p:sp>
          <p:nvSpPr>
            <p:cNvPr id="8" name="Oval 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TextBox 10"/>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18" name="Group 17"/>
          <p:cNvGrpSpPr/>
          <p:nvPr/>
        </p:nvGrpSpPr>
        <p:grpSpPr>
          <a:xfrm>
            <a:off x="15252117" y="1071344"/>
            <a:ext cx="1064526" cy="1064526"/>
            <a:chOff x="11169555" y="109182"/>
            <a:chExt cx="709684" cy="709684"/>
          </a:xfrm>
        </p:grpSpPr>
        <p:sp>
          <p:nvSpPr>
            <p:cNvPr id="10" name="Oval 9"/>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5" name="Picture 1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16" name="Picture 15"/>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17" name="Picture 16"/>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110174108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0" tmFilter="0, 0; .2, .5; .8, .5; 1, 0"/>
                                        <p:tgtEl>
                                          <p:spTgt spid="12"/>
                                        </p:tgtEl>
                                      </p:cBhvr>
                                    </p:animEffect>
                                    <p:animScale>
                                      <p:cBhvr>
                                        <p:cTn id="7" dur="1000" autoRev="1" fill="hold"/>
                                        <p:tgtEl>
                                          <p:spTgt spid="12"/>
                                        </p:tgtEl>
                                      </p:cBhvr>
                                      <p:by x="105000" y="105000"/>
                                    </p:animScale>
                                  </p:childTnLst>
                                </p:cTn>
                              </p:par>
                              <p:par>
                                <p:cTn id="8" presetID="26" presetClass="emph" presetSubtype="0" fill="hold" nodeType="withEffect">
                                  <p:stCondLst>
                                    <p:cond delay="1000"/>
                                  </p:stCondLst>
                                  <p:childTnLst>
                                    <p:animEffect transition="out" filter="fade">
                                      <p:cBhvr>
                                        <p:cTn id="9" dur="2000" tmFilter="0, 0; .2, .5; .8, .5; 1, 0"/>
                                        <p:tgtEl>
                                          <p:spTgt spid="18"/>
                                        </p:tgtEl>
                                      </p:cBhvr>
                                    </p:animEffect>
                                    <p:animScale>
                                      <p:cBhvr>
                                        <p:cTn id="10" dur="100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2195484" y="2400299"/>
            <a:ext cx="14608230" cy="30335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2195484" y="59936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277330" y="8205158"/>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41742" y="594191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2194011" y="8219894"/>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2" name="Rectangle 1"/>
              <p:cNvSpPr/>
              <p:nvPr/>
            </p:nvSpPr>
            <p:spPr>
              <a:xfrm>
                <a:off x="3263428" y="6273436"/>
                <a:ext cx="4330481" cy="1015663"/>
              </a:xfrm>
              <a:prstGeom prst="rect">
                <a:avLst/>
              </a:prstGeom>
            </p:spPr>
            <p:txBody>
              <a:bodyPr wrap="none">
                <a:spAutoFit/>
              </a:bodyPr>
              <a:lstStyle/>
              <a:p>
                <a:pPr lvl="0" algn="just">
                  <a:lnSpc>
                    <a:spcPct val="150000"/>
                  </a:lnSpc>
                  <a:spcAft>
                    <a:spcPts val="600"/>
                  </a:spcAft>
                  <a:defRPr/>
                </a:pPr>
                <a:r>
                  <a:rPr lang="en-US" sz="4000" smtClean="0">
                    <a:solidFill>
                      <a:schemeClr val="bg1"/>
                    </a:solidFill>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sSup>
                      <m:sSupPr>
                        <m:ctrlPr>
                          <a:rPr lang="en-US" sz="4000" i="1">
                            <a:solidFill>
                              <a:schemeClr val="bg1"/>
                            </a:solidFill>
                            <a:effectLst/>
                            <a:latin typeface="Cambria Math" panose="020405030504060302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baseline="30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+ 12</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+ 9</m:t>
                    </m:r>
                  </m:oMath>
                </a14:m>
                <a:r>
                  <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rPr>
                  <a:t> </a:t>
                </a:r>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263428" y="6273436"/>
                <a:ext cx="4330481" cy="1015663"/>
              </a:xfrm>
              <a:prstGeom prst="rect">
                <a:avLst/>
              </a:prstGeom>
              <a:blipFill>
                <a:blip r:embed="rId6"/>
                <a:stretch>
                  <a:fillRect l="-4923"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167649" y="8047442"/>
                <a:ext cx="2522037" cy="1363258"/>
              </a:xfrm>
              <a:prstGeom prst="rect">
                <a:avLst/>
              </a:prstGeom>
            </p:spPr>
            <p:txBody>
              <a:bodyPr wrap="none">
                <a:spAutoFit/>
              </a:bodyPr>
              <a:lstStyle/>
              <a:p>
                <a:pPr lvl="0">
                  <a:lnSpc>
                    <a:spcPct val="250000"/>
                  </a:lnSpc>
                  <a:spcAft>
                    <a:spcPts val="800"/>
                  </a:spcAft>
                  <a:defRPr/>
                </a:pPr>
                <a:r>
                  <a:rPr lang="en-US" sz="4000" smtClean="0">
                    <a:solidFill>
                      <a:schemeClr val="bg1"/>
                    </a:solidFill>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sSup>
                      <m:sSupPr>
                        <m:ctrlPr>
                          <a:rPr lang="en-US" sz="4000" i="1">
                            <a:solidFill>
                              <a:schemeClr val="bg1"/>
                            </a:solidFill>
                            <a:effectLst/>
                            <a:latin typeface="Cambria Math" panose="020405030504060302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baseline="30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9</m:t>
                    </m:r>
                  </m:oMath>
                </a14:m>
                <a:r>
                  <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rPr>
                  <a:t> </a:t>
                </a:r>
                <a:endParaRPr kumimoji="0" lang="en-US" sz="40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167649" y="8047442"/>
                <a:ext cx="2522037" cy="1363258"/>
              </a:xfrm>
              <a:prstGeom prst="rect">
                <a:avLst/>
              </a:prstGeom>
              <a:blipFill>
                <a:blip r:embed="rId7"/>
                <a:stretch>
                  <a:fillRect l="-8717" b="-183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2106922" y="8453349"/>
                <a:ext cx="2738955" cy="901593"/>
              </a:xfrm>
              <a:prstGeom prst="rect">
                <a:avLst/>
              </a:prstGeom>
            </p:spPr>
            <p:txBody>
              <a:bodyPr wrap="none">
                <a:spAutoFit/>
              </a:bodyPr>
              <a:lstStyle/>
              <a:p>
                <a:pPr marL="30480" marR="30480">
                  <a:lnSpc>
                    <a:spcPct val="150000"/>
                  </a:lnSpc>
                  <a:spcAft>
                    <a:spcPts val="0"/>
                  </a:spcAft>
                </a:pP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en-US" sz="4000">
                        <a:solidFill>
                          <a:schemeClr val="bg1"/>
                        </a:solidFill>
                        <a:effectLst/>
                        <a:latin typeface="Cambria Math" panose="02040503050406030204" pitchFamily="18" charset="0"/>
                        <a:ea typeface="Times New Roman" panose="02020603050405020304" pitchFamily="18" charset="0"/>
                      </a:rPr>
                      <m:t>4</m:t>
                    </m:r>
                    <m:sSup>
                      <m:sSupPr>
                        <m:ctrlPr>
                          <a:rPr lang="en-US" sz="4000" i="1">
                            <a:solidFill>
                              <a:schemeClr val="bg1"/>
                            </a:solidFill>
                            <a:effectLst/>
                            <a:latin typeface="Cambria Math" panose="02040503050406030204" pitchFamily="18" charset="0"/>
                            <a:ea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rPr>
                          <m:t>x</m:t>
                        </m:r>
                      </m:e>
                      <m:sup>
                        <m:r>
                          <a:rPr lang="en-US" sz="4000" baseline="30000">
                            <a:solidFill>
                              <a:schemeClr val="bg1"/>
                            </a:solidFill>
                            <a:effectLst/>
                            <a:latin typeface="Cambria Math" panose="02040503050406030204" pitchFamily="18" charset="0"/>
                            <a:ea typeface="Times New Roman" panose="02020603050405020304" pitchFamily="18" charset="0"/>
                          </a:rPr>
                          <m:t>2</m:t>
                        </m:r>
                      </m:sup>
                    </m:sSup>
                    <m:r>
                      <a:rPr lang="en-US" sz="4000" i="1">
                        <a:solidFill>
                          <a:schemeClr val="bg1"/>
                        </a:solidFill>
                        <a:effectLst/>
                        <a:latin typeface="Cambria Math" panose="02040503050406030204" pitchFamily="18" charset="0"/>
                        <a:ea typeface="Times New Roman" panose="02020603050405020304" pitchFamily="18" charset="0"/>
                      </a:rPr>
                      <m:t> </m:t>
                    </m:r>
                    <m:r>
                      <a:rPr lang="en-US" sz="4000">
                        <a:solidFill>
                          <a:schemeClr val="bg1"/>
                        </a:solidFill>
                        <a:effectLst/>
                        <a:latin typeface="Cambria Math" panose="02040503050406030204" pitchFamily="18" charset="0"/>
                        <a:ea typeface="Times New Roman" panose="02020603050405020304" pitchFamily="18" charset="0"/>
                      </a:rPr>
                      <m:t>+ 9</m:t>
                    </m:r>
                  </m:oMath>
                </a14:m>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2106922" y="8453349"/>
                <a:ext cx="2738955" cy="901593"/>
              </a:xfrm>
              <a:prstGeom prst="rect">
                <a:avLst/>
              </a:prstGeom>
              <a:blipFill>
                <a:blip r:embed="rId8"/>
                <a:stretch>
                  <a:fillRect l="-6682"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004001" y="6210300"/>
                <a:ext cx="3159799" cy="901593"/>
              </a:xfrm>
              <a:prstGeom prst="rect">
                <a:avLst/>
              </a:prstGeom>
            </p:spPr>
            <p:txBody>
              <a:bodyPr wrap="square">
                <a:spAutoFit/>
              </a:bodyPr>
              <a:lstStyle/>
              <a:p>
                <a:pPr lvl="0" algn="just">
                  <a:lnSpc>
                    <a:spcPct val="150000"/>
                  </a:lnSpc>
                  <a:defRPr/>
                </a:pPr>
                <a:r>
                  <a:rPr lang="en-US" sz="4000" smtClean="0">
                    <a:solidFill>
                      <a:schemeClr val="bg1"/>
                    </a:solidFill>
                    <a:latin typeface="Arial" panose="020B0604020202020204" pitchFamily="34" charset="0"/>
                    <a:ea typeface="Arial" panose="020B0604020202020204" pitchFamily="34" charset="0"/>
                    <a:cs typeface="Arial" panose="020B0604020202020204" pitchFamily="34" charset="0"/>
                  </a:rPr>
                  <a:t>C. </a:t>
                </a:r>
                <a14:m>
                  <m:oMath xmlns:m="http://schemas.openxmlformats.org/officeDocument/2006/math">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solidFill>
                              <a:schemeClr val="bg1"/>
                            </a:solidFill>
                            <a:effectLst/>
                            <a:latin typeface="Cambria Math" panose="020405030504060302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baseline="30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3</m:t>
                    </m:r>
                  </m:oMath>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2004001" y="6210300"/>
                <a:ext cx="3159799" cy="901593"/>
              </a:xfrm>
              <a:prstGeom prst="rect">
                <a:avLst/>
              </a:prstGeom>
              <a:blipFill>
                <a:blip r:embed="rId9"/>
                <a:stretch>
                  <a:fillRect l="-6744" b="-28378"/>
                </a:stretch>
              </a:blipFill>
            </p:spPr>
            <p:txBody>
              <a:bodyPr/>
              <a:lstStyle/>
              <a:p>
                <a:r>
                  <a:rPr lang="en-US">
                    <a:noFill/>
                  </a:rPr>
                  <a:t> </a:t>
                </a:r>
              </a:p>
            </p:txBody>
          </p:sp>
        </mc:Fallback>
      </mc:AlternateContent>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mc:AlternateContent xmlns:mc="http://schemas.openxmlformats.org/markup-compatibility/2006" xmlns:a14="http://schemas.microsoft.com/office/drawing/2010/main">
        <mc:Choice Requires="a14">
          <p:sp>
            <p:nvSpPr>
              <p:cNvPr id="12" name="Rectangle 11"/>
              <p:cNvSpPr/>
              <p:nvPr/>
            </p:nvSpPr>
            <p:spPr>
              <a:xfrm>
                <a:off x="3447715" y="3351535"/>
                <a:ext cx="12039600" cy="1131079"/>
              </a:xfrm>
              <a:prstGeom prst="rect">
                <a:avLst/>
              </a:prstGeom>
            </p:spPr>
            <p:txBody>
              <a:bodyPr wrap="square">
                <a:spAutoFit/>
              </a:bodyPr>
              <a:lstStyle/>
              <a:p>
                <a:pPr marL="30480" marR="30480" algn="just">
                  <a:lnSpc>
                    <a:spcPct val="150000"/>
                  </a:lnSpc>
                  <a:spcAft>
                    <a:spcPts val="0"/>
                  </a:spcAft>
                </a:pPr>
                <a:r>
                  <a:rPr kumimoji="0" lang="en-US" sz="4500" b="1" i="0" u="none" strike="noStrike" kern="1200" cap="none" spc="0" normalizeH="0" baseline="0" noProof="0" smtClean="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1. </a:t>
                </a:r>
                <a:r>
                  <a:rPr lang="fr-FR" sz="4500">
                    <a:solidFill>
                      <a:schemeClr val="bg1"/>
                    </a:solidFill>
                    <a:latin typeface="Arial" panose="020B0604020202020204" pitchFamily="34" charset="0"/>
                    <a:ea typeface="Times New Roman" panose="02020603050405020304" pitchFamily="18" charset="0"/>
                    <a:cs typeface="Arial" panose="020B0604020202020204" pitchFamily="34" charset="0"/>
                  </a:rPr>
                  <a:t>Tích </a:t>
                </a:r>
                <a14:m>
                  <m:oMath xmlns:m="http://schemas.openxmlformats.org/officeDocument/2006/math">
                    <m:r>
                      <a:rPr lang="fr-FR" sz="4500">
                        <a:solidFill>
                          <a:schemeClr val="bg1"/>
                        </a:solidFill>
                        <a:effectLst/>
                        <a:latin typeface="Cambria Math" panose="02040503050406030204" pitchFamily="18" charset="0"/>
                        <a:ea typeface="Times New Roman" panose="02020603050405020304" pitchFamily="18" charset="0"/>
                      </a:rPr>
                      <m:t>(2</m:t>
                    </m:r>
                    <m:r>
                      <m:rPr>
                        <m:sty m:val="p"/>
                      </m:rPr>
                      <a:rPr lang="fr-FR" sz="4500">
                        <a:solidFill>
                          <a:schemeClr val="bg1"/>
                        </a:solidFill>
                        <a:effectLst/>
                        <a:latin typeface="Cambria Math" panose="02040503050406030204" pitchFamily="18" charset="0"/>
                        <a:ea typeface="Times New Roman" panose="02020603050405020304" pitchFamily="18" charset="0"/>
                      </a:rPr>
                      <m:t>x</m:t>
                    </m:r>
                    <m:r>
                      <a:rPr lang="fr-FR" sz="4500">
                        <a:solidFill>
                          <a:schemeClr val="bg1"/>
                        </a:solidFill>
                        <a:effectLst/>
                        <a:latin typeface="Cambria Math" panose="02040503050406030204" pitchFamily="18" charset="0"/>
                        <a:ea typeface="Times New Roman" panose="02020603050405020304" pitchFamily="18" charset="0"/>
                      </a:rPr>
                      <m:t> – 3)(2</m:t>
                    </m:r>
                    <m:r>
                      <m:rPr>
                        <m:sty m:val="p"/>
                      </m:rPr>
                      <a:rPr lang="fr-FR" sz="4500">
                        <a:solidFill>
                          <a:schemeClr val="bg1"/>
                        </a:solidFill>
                        <a:effectLst/>
                        <a:latin typeface="Cambria Math" panose="02040503050406030204" pitchFamily="18" charset="0"/>
                        <a:ea typeface="Times New Roman" panose="02020603050405020304" pitchFamily="18" charset="0"/>
                      </a:rPr>
                      <m:t>x</m:t>
                    </m:r>
                    <m:r>
                      <a:rPr lang="fr-FR" sz="4500">
                        <a:solidFill>
                          <a:schemeClr val="bg1"/>
                        </a:solidFill>
                        <a:effectLst/>
                        <a:latin typeface="Cambria Math" panose="02040503050406030204" pitchFamily="18" charset="0"/>
                        <a:ea typeface="Times New Roman" panose="02020603050405020304" pitchFamily="18" charset="0"/>
                      </a:rPr>
                      <m:t> + 3)</m:t>
                    </m:r>
                  </m:oMath>
                </a14:m>
                <a:r>
                  <a:rPr lang="fr-FR" sz="45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có kết quả bằng</a:t>
                </a:r>
                <a:endParaRPr lang="en-US" sz="45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447715" y="3351535"/>
                <a:ext cx="12039600" cy="1131079"/>
              </a:xfrm>
              <a:prstGeom prst="rect">
                <a:avLst/>
              </a:prstGeom>
              <a:blipFill>
                <a:blip r:embed="rId10"/>
                <a:stretch>
                  <a:fillRect l="-1873" r="-1013" b="-15135"/>
                </a:stretch>
              </a:blipFill>
            </p:spPr>
            <p:txBody>
              <a:bodyPr/>
              <a:lstStyle/>
              <a:p>
                <a:r>
                  <a:rPr lang="en-US">
                    <a:noFill/>
                  </a:rPr>
                  <a:t> </a:t>
                </a:r>
              </a:p>
            </p:txBody>
          </p:sp>
        </mc:Fallback>
      </mc:AlternateContent>
    </p:spTree>
    <p:extLst>
      <p:ext uri="{BB962C8B-B14F-4D97-AF65-F5344CB8AC3E}">
        <p14:creationId xmlns:p14="http://schemas.microsoft.com/office/powerpoint/2010/main" val="387189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1162827" y="2252946"/>
            <a:ext cx="15999343" cy="304295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143000" y="5905500"/>
            <a:ext cx="7768984"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9601200" y="8205158"/>
            <a:ext cx="7543202"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9601200" y="5941910"/>
            <a:ext cx="7543202"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143000" y="8219894"/>
            <a:ext cx="7768984"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2" name="Rectangle 1"/>
              <p:cNvSpPr/>
              <p:nvPr/>
            </p:nvSpPr>
            <p:spPr>
              <a:xfrm>
                <a:off x="3962400" y="5650538"/>
                <a:ext cx="1402050" cy="1845826"/>
              </a:xfrm>
              <a:prstGeom prst="rect">
                <a:avLst/>
              </a:prstGeom>
            </p:spPr>
            <p:txBody>
              <a:bodyPr wrap="none">
                <a:spAutoFit/>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n-US" sz="40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𝐴</m:t>
                      </m:r>
                      <m:r>
                        <a:rPr lang="en-US" sz="40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f>
                        <m:f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m:t>
                          </m:r>
                        </m:num>
                        <m:den>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16</m:t>
                          </m:r>
                        </m:den>
                      </m:f>
                    </m:oMath>
                  </m:oMathPara>
                </a14:m>
                <a:endParaRPr lang="en-US" sz="40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962400" y="5650538"/>
                <a:ext cx="1402050" cy="184582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810531" y="8005398"/>
                <a:ext cx="1705788" cy="1845826"/>
              </a:xfrm>
              <a:prstGeom prst="rect">
                <a:avLst/>
              </a:prstGeom>
            </p:spPr>
            <p:txBody>
              <a:bodyPr wrap="none">
                <a:spAutoFit/>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n-US" sz="40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𝐵</m:t>
                      </m:r>
                      <m:r>
                        <a:rPr lang="en-US" sz="40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f>
                        <m:f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255</m:t>
                          </m:r>
                        </m:num>
                        <m:den>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16</m:t>
                          </m:r>
                        </m:den>
                      </m:f>
                    </m:oMath>
                  </m:oMathPara>
                </a14:m>
                <a:endParaRPr lang="en-US" sz="40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810531" y="8005398"/>
                <a:ext cx="1705788" cy="184582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2786198" y="8420479"/>
                <a:ext cx="1173206" cy="1015663"/>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Arial" panose="020B0604020202020204" pitchFamily="34" charset="0"/>
                        </a:rPr>
                        <m:t>𝐷</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Arial" panose="020B0604020202020204" pitchFamily="34" charset="0"/>
                        </a:rPr>
                        <m:t>. 0</m:t>
                      </m:r>
                    </m:oMath>
                  </m:oMathPara>
                </a14:m>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2786198" y="8420479"/>
                <a:ext cx="1173206" cy="101566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267901" y="6229897"/>
                <a:ext cx="2209800" cy="101566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Arial" panose="020B0604020202020204" pitchFamily="34" charset="0"/>
                        </a:rPr>
                        <m:t>𝐶</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Arial" panose="020B0604020202020204" pitchFamily="34" charset="0"/>
                        </a:rPr>
                        <m:t>. 1</m:t>
                      </m:r>
                    </m:oMath>
                  </m:oMathPara>
                </a14:m>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2267901" y="6229897"/>
                <a:ext cx="2209800" cy="1015663"/>
              </a:xfrm>
              <a:prstGeom prst="rect">
                <a:avLst/>
              </a:prstGeom>
              <a:blipFill>
                <a:blip r:embed="rId9"/>
                <a:stretch>
                  <a:fillRect/>
                </a:stretch>
              </a:blipFill>
            </p:spPr>
            <p:txBody>
              <a:bodyPr/>
              <a:lstStyle/>
              <a:p>
                <a:r>
                  <a:rPr lang="en-US">
                    <a:noFill/>
                  </a:rPr>
                  <a:t> </a:t>
                </a:r>
              </a:p>
            </p:txBody>
          </p:sp>
        </mc:Fallback>
      </mc:AlternateContent>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mc:AlternateContent xmlns:mc="http://schemas.openxmlformats.org/markup-compatibility/2006" xmlns:a14="http://schemas.microsoft.com/office/drawing/2010/main">
        <mc:Choice Requires="a14">
          <p:sp>
            <p:nvSpPr>
              <p:cNvPr id="12" name="Rectangle 11"/>
              <p:cNvSpPr/>
              <p:nvPr/>
            </p:nvSpPr>
            <p:spPr>
              <a:xfrm>
                <a:off x="1742584" y="2509323"/>
                <a:ext cx="14699469" cy="2319481"/>
              </a:xfrm>
              <a:prstGeom prst="rect">
                <a:avLst/>
              </a:prstGeom>
            </p:spPr>
            <p:txBody>
              <a:bodyPr wrap="square">
                <a:spAutoFit/>
              </a:bodyPr>
              <a:lstStyle/>
              <a:p>
                <a:pPr marR="30480" algn="just">
                  <a:lnSpc>
                    <a:spcPct val="150000"/>
                  </a:lnSpc>
                  <a:spcAft>
                    <a:spcPts val="0"/>
                  </a:spcAft>
                </a:pPr>
                <a:r>
                  <a:rPr kumimoji="0" lang="en-US" sz="4000" b="1"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Câu </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2. </a:t>
                </a: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Thực hiện các phép tính, sau đó tính giá trị biểu thức: </a:t>
                </a:r>
                <a14:m>
                  <m:oMath xmlns:m="http://schemas.openxmlformats.org/officeDocument/2006/math">
                    <m:r>
                      <m:rPr>
                        <m:sty m:val="p"/>
                      </m:rPr>
                      <a:rPr lang="en-US" sz="4000">
                        <a:solidFill>
                          <a:schemeClr val="bg1"/>
                        </a:solidFill>
                        <a:effectLst/>
                        <a:latin typeface="Cambria Math" panose="02040503050406030204" pitchFamily="18" charset="0"/>
                        <a:ea typeface="Times New Roman" panose="02020603050405020304" pitchFamily="18" charset="0"/>
                      </a:rPr>
                      <m:t>A</m:t>
                    </m:r>
                    <m:r>
                      <a:rPr lang="en-US" sz="4000">
                        <a:solidFill>
                          <a:schemeClr val="bg1"/>
                        </a:solidFill>
                        <a:effectLst/>
                        <a:latin typeface="Cambria Math" panose="02040503050406030204" pitchFamily="18" charset="0"/>
                        <a:ea typeface="Times New Roman" panose="02020603050405020304" pitchFamily="18" charset="0"/>
                      </a:rPr>
                      <m:t>=(</m:t>
                    </m:r>
                    <m:sSup>
                      <m:sSupPr>
                        <m:ctrlPr>
                          <a:rPr lang="en-US" sz="4000" i="1">
                            <a:solidFill>
                              <a:schemeClr val="bg1"/>
                            </a:solidFill>
                            <a:effectLst/>
                            <a:latin typeface="Cambria Math" panose="02040503050406030204" pitchFamily="18" charset="0"/>
                            <a:ea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rPr>
                          <m:t>3</m:t>
                        </m:r>
                      </m:sup>
                    </m:sSup>
                    <m:r>
                      <a:rPr lang="en-US" sz="4000" i="1">
                        <a:solidFill>
                          <a:schemeClr val="bg1"/>
                        </a:solidFill>
                        <a:effectLst/>
                        <a:latin typeface="Cambria Math" panose="02040503050406030204" pitchFamily="18" charset="0"/>
                        <a:ea typeface="Times New Roman" panose="02020603050405020304" pitchFamily="18" charset="0"/>
                      </a:rPr>
                      <m:t>−</m:t>
                    </m:r>
                    <m:sSup>
                      <m:sSupPr>
                        <m:ctrlPr>
                          <a:rPr lang="en-US" sz="4000" i="1">
                            <a:solidFill>
                              <a:schemeClr val="bg1"/>
                            </a:solidFill>
                            <a:effectLst/>
                            <a:latin typeface="Cambria Math" panose="02040503050406030204" pitchFamily="18" charset="0"/>
                            <a:ea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rPr>
                          <m:t>2</m:t>
                        </m:r>
                      </m:sup>
                    </m:sSup>
                    <m:r>
                      <m:rPr>
                        <m:sty m:val="p"/>
                      </m:rPr>
                      <a:rPr lang="en-US" sz="4000">
                        <a:solidFill>
                          <a:schemeClr val="bg1"/>
                        </a:solidFill>
                        <a:effectLst/>
                        <a:latin typeface="Cambria Math" panose="02040503050406030204" pitchFamily="18" charset="0"/>
                        <a:ea typeface="Times New Roman" panose="02020603050405020304" pitchFamily="18" charset="0"/>
                      </a:rPr>
                      <m:t>y</m:t>
                    </m:r>
                    <m:r>
                      <a:rPr lang="en-US" sz="4000">
                        <a:solidFill>
                          <a:schemeClr val="bg1"/>
                        </a:solidFill>
                        <a:effectLst/>
                        <a:latin typeface="Cambria Math" panose="02040503050406030204" pitchFamily="18" charset="0"/>
                        <a:ea typeface="Times New Roman" panose="02020603050405020304" pitchFamily="18" charset="0"/>
                      </a:rPr>
                      <m:t>+</m:t>
                    </m:r>
                    <m:r>
                      <m:rPr>
                        <m:sty m:val="p"/>
                      </m:rPr>
                      <a:rPr lang="en-US" sz="4000">
                        <a:solidFill>
                          <a:schemeClr val="bg1"/>
                        </a:solidFill>
                        <a:effectLst/>
                        <a:latin typeface="Cambria Math" panose="02040503050406030204" pitchFamily="18" charset="0"/>
                        <a:ea typeface="Times New Roman" panose="02020603050405020304" pitchFamily="18" charset="0"/>
                      </a:rPr>
                      <m:t>x</m:t>
                    </m:r>
                    <m:sSup>
                      <m:sSupPr>
                        <m:ctrlPr>
                          <a:rPr lang="en-US" sz="4000" i="1">
                            <a:solidFill>
                              <a:schemeClr val="bg1"/>
                            </a:solidFill>
                            <a:effectLst/>
                            <a:latin typeface="Cambria Math" panose="02040503050406030204" pitchFamily="18" charset="0"/>
                            <a:ea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rPr>
                          <m:t>y</m:t>
                        </m:r>
                      </m:e>
                      <m:sup>
                        <m:r>
                          <a:rPr lang="en-US" sz="4000">
                            <a:solidFill>
                              <a:schemeClr val="bg1"/>
                            </a:solidFill>
                            <a:effectLst/>
                            <a:latin typeface="Cambria Math" panose="02040503050406030204" pitchFamily="18" charset="0"/>
                            <a:ea typeface="Times New Roman" panose="02020603050405020304" pitchFamily="18" charset="0"/>
                          </a:rPr>
                          <m:t>2</m:t>
                        </m:r>
                      </m:sup>
                    </m:sSup>
                    <m:r>
                      <a:rPr lang="en-US" sz="4000" i="1">
                        <a:solidFill>
                          <a:schemeClr val="bg1"/>
                        </a:solidFill>
                        <a:effectLst/>
                        <a:latin typeface="Cambria Math" panose="02040503050406030204" pitchFamily="18" charset="0"/>
                        <a:ea typeface="Times New Roman" panose="02020603050405020304" pitchFamily="18" charset="0"/>
                      </a:rPr>
                      <m:t>−</m:t>
                    </m:r>
                    <m:sSup>
                      <m:sSupPr>
                        <m:ctrlPr>
                          <a:rPr lang="en-US" sz="4000" i="1">
                            <a:solidFill>
                              <a:schemeClr val="bg1"/>
                            </a:solidFill>
                            <a:effectLst/>
                            <a:latin typeface="Cambria Math" panose="02040503050406030204" pitchFamily="18" charset="0"/>
                            <a:ea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rPr>
                          <m:t>y</m:t>
                        </m:r>
                      </m:e>
                      <m:sup>
                        <m:r>
                          <a:rPr lang="en-US" sz="4000">
                            <a:solidFill>
                              <a:schemeClr val="bg1"/>
                            </a:solidFill>
                            <a:effectLst/>
                            <a:latin typeface="Cambria Math" panose="02040503050406030204" pitchFamily="18" charset="0"/>
                            <a:ea typeface="Times New Roman" panose="02020603050405020304" pitchFamily="18" charset="0"/>
                          </a:rPr>
                          <m:t>3</m:t>
                        </m:r>
                      </m:sup>
                    </m:sSup>
                    <m:r>
                      <a:rPr lang="en-US" sz="4000">
                        <a:solidFill>
                          <a:schemeClr val="bg1"/>
                        </a:solidFill>
                        <a:effectLst/>
                        <a:latin typeface="Cambria Math" panose="02040503050406030204" pitchFamily="18" charset="0"/>
                        <a:ea typeface="Times New Roman" panose="02020603050405020304" pitchFamily="18" charset="0"/>
                      </a:rPr>
                      <m:t>)(</m:t>
                    </m:r>
                    <m:r>
                      <m:rPr>
                        <m:sty m:val="p"/>
                      </m:rPr>
                      <a:rPr lang="en-US" sz="4000">
                        <a:solidFill>
                          <a:schemeClr val="bg1"/>
                        </a:solidFill>
                        <a:effectLst/>
                        <a:latin typeface="Cambria Math" panose="02040503050406030204" pitchFamily="18" charset="0"/>
                        <a:ea typeface="Times New Roman" panose="02020603050405020304" pitchFamily="18" charset="0"/>
                      </a:rPr>
                      <m:t>x</m:t>
                    </m:r>
                    <m:r>
                      <a:rPr lang="en-US" sz="4000">
                        <a:solidFill>
                          <a:schemeClr val="bg1"/>
                        </a:solidFill>
                        <a:effectLst/>
                        <a:latin typeface="Cambria Math" panose="02040503050406030204" pitchFamily="18" charset="0"/>
                        <a:ea typeface="Times New Roman" panose="02020603050405020304" pitchFamily="18" charset="0"/>
                      </a:rPr>
                      <m:t>+</m:t>
                    </m:r>
                    <m:r>
                      <m:rPr>
                        <m:sty m:val="p"/>
                      </m:rPr>
                      <a:rPr lang="en-US" sz="4000">
                        <a:solidFill>
                          <a:schemeClr val="bg1"/>
                        </a:solidFill>
                        <a:effectLst/>
                        <a:latin typeface="Cambria Math" panose="02040503050406030204" pitchFamily="18" charset="0"/>
                        <a:ea typeface="Times New Roman" panose="02020603050405020304" pitchFamily="18" charset="0"/>
                      </a:rPr>
                      <m:t>y</m:t>
                    </m:r>
                    <m:r>
                      <a:rPr lang="en-US" sz="4000">
                        <a:solidFill>
                          <a:schemeClr val="bg1"/>
                        </a:solidFill>
                        <a:effectLst/>
                        <a:latin typeface="Cambria Math" panose="02040503050406030204" pitchFamily="18" charset="0"/>
                        <a:ea typeface="Times New Roman" panose="02020603050405020304" pitchFamily="18" charset="0"/>
                      </a:rPr>
                      <m:t>)</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 Với </a:t>
                </a:r>
                <a14:m>
                  <m:oMath xmlns:m="http://schemas.openxmlformats.org/officeDocument/2006/math">
                    <m:r>
                      <m:rPr>
                        <m:sty m:val="p"/>
                      </m:rPr>
                      <a:rPr lang="en-US" sz="4000">
                        <a:solidFill>
                          <a:schemeClr val="bg1"/>
                        </a:solidFill>
                        <a:effectLst/>
                        <a:latin typeface="Cambria Math" panose="02040503050406030204" pitchFamily="18" charset="0"/>
                        <a:ea typeface="Times New Roman" panose="02020603050405020304" pitchFamily="18" charset="0"/>
                      </a:rPr>
                      <m:t>x</m:t>
                    </m:r>
                    <m:r>
                      <a:rPr lang="en-US" sz="4000">
                        <a:solidFill>
                          <a:schemeClr val="bg1"/>
                        </a:solidFill>
                        <a:effectLst/>
                        <a:latin typeface="Cambria Math" panose="02040503050406030204" pitchFamily="18" charset="0"/>
                        <a:ea typeface="Times New Roman" panose="02020603050405020304" pitchFamily="18" charset="0"/>
                      </a:rPr>
                      <m:t>=2;</m:t>
                    </m:r>
                    <m:r>
                      <m:rPr>
                        <m:sty m:val="p"/>
                      </m:rPr>
                      <a:rPr lang="en-US" sz="4000">
                        <a:solidFill>
                          <a:schemeClr val="bg1"/>
                        </a:solidFill>
                        <a:effectLst/>
                        <a:latin typeface="Cambria Math" panose="02040503050406030204" pitchFamily="18" charset="0"/>
                        <a:ea typeface="Times New Roman" panose="02020603050405020304" pitchFamily="18" charset="0"/>
                      </a:rPr>
                      <m:t>y</m:t>
                    </m:r>
                    <m:r>
                      <a:rPr lang="en-US" sz="4000">
                        <a:solidFill>
                          <a:schemeClr val="bg1"/>
                        </a:solidFill>
                        <a:effectLst/>
                        <a:latin typeface="Cambria Math" panose="02040503050406030204" pitchFamily="18" charset="0"/>
                        <a:ea typeface="Times New Roman" panose="02020603050405020304" pitchFamily="18" charset="0"/>
                      </a:rPr>
                      <m:t>=</m:t>
                    </m:r>
                    <m:r>
                      <a:rPr lang="en-US" sz="4000" i="1">
                        <a:solidFill>
                          <a:schemeClr val="bg1"/>
                        </a:solidFill>
                        <a:effectLst/>
                        <a:latin typeface="Cambria Math" panose="02040503050406030204" pitchFamily="18" charset="0"/>
                        <a:ea typeface="Times New Roman" panose="02020603050405020304" pitchFamily="18" charset="0"/>
                      </a:rPr>
                      <m:t>−</m:t>
                    </m:r>
                    <m:f>
                      <m:fPr>
                        <m:ctrlPr>
                          <a:rPr lang="en-US" sz="4000" i="1">
                            <a:solidFill>
                              <a:schemeClr val="bg1"/>
                            </a:solidFill>
                            <a:effectLst/>
                            <a:latin typeface="Cambria Math" panose="02040503050406030204" pitchFamily="18" charset="0"/>
                            <a:ea typeface="Times New Roman" panose="02020603050405020304" pitchFamily="18" charset="0"/>
                          </a:rPr>
                        </m:ctrlPr>
                      </m:fPr>
                      <m:num>
                        <m:r>
                          <a:rPr lang="en-US" sz="4000">
                            <a:solidFill>
                              <a:schemeClr val="bg1"/>
                            </a:solidFill>
                            <a:effectLst/>
                            <a:latin typeface="Cambria Math" panose="02040503050406030204" pitchFamily="18" charset="0"/>
                            <a:ea typeface="Times New Roman" panose="02020603050405020304" pitchFamily="18" charset="0"/>
                          </a:rPr>
                          <m:t>1</m:t>
                        </m:r>
                      </m:num>
                      <m:den>
                        <m:r>
                          <a:rPr lang="en-US" sz="4000">
                            <a:solidFill>
                              <a:schemeClr val="bg1"/>
                            </a:solidFill>
                            <a:effectLst/>
                            <a:latin typeface="Cambria Math" panose="02040503050406030204" pitchFamily="18" charset="0"/>
                            <a:ea typeface="Times New Roman" panose="02020603050405020304" pitchFamily="18" charset="0"/>
                          </a:rPr>
                          <m:t>2</m:t>
                        </m:r>
                      </m:den>
                    </m:f>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có kết </a:t>
                </a:r>
                <a:r>
                  <a:rPr lang="en-US" sz="40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quả:</a:t>
                </a:r>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742584" y="2509323"/>
                <a:ext cx="14699469" cy="2319481"/>
              </a:xfrm>
              <a:prstGeom prst="rect">
                <a:avLst/>
              </a:prstGeom>
              <a:blipFill>
                <a:blip r:embed="rId10"/>
                <a:stretch>
                  <a:fillRect l="-1493" r="-1244"/>
                </a:stretch>
              </a:blipFill>
            </p:spPr>
            <p:txBody>
              <a:bodyPr/>
              <a:lstStyle/>
              <a:p>
                <a:r>
                  <a:rPr lang="en-US">
                    <a:noFill/>
                  </a:rPr>
                  <a:t> </a:t>
                </a:r>
              </a:p>
            </p:txBody>
          </p:sp>
        </mc:Fallback>
      </mc:AlternateContent>
    </p:spTree>
    <p:extLst>
      <p:ext uri="{BB962C8B-B14F-4D97-AF65-F5344CB8AC3E}">
        <p14:creationId xmlns:p14="http://schemas.microsoft.com/office/powerpoint/2010/main" val="395254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1162827" y="2252946"/>
            <a:ext cx="15999343" cy="304295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143000" y="5905500"/>
            <a:ext cx="7768984"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9601200" y="8205158"/>
            <a:ext cx="7543202"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9601200" y="5941910"/>
            <a:ext cx="7543202"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143000" y="8219894"/>
            <a:ext cx="7768984"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2" name="Rectangle 1"/>
              <p:cNvSpPr/>
              <p:nvPr/>
            </p:nvSpPr>
            <p:spPr>
              <a:xfrm>
                <a:off x="3453568" y="6095100"/>
                <a:ext cx="3147848" cy="1128386"/>
              </a:xfrm>
              <a:prstGeom prst="rect">
                <a:avLst/>
              </a:prstGeom>
            </p:spPr>
            <p:txBody>
              <a:bodyPr wrap="none">
                <a:spAutoFit/>
              </a:bodyPr>
              <a:lstStyle/>
              <a:p>
                <a:pPr marL="30480" marR="30480">
                  <a:lnSpc>
                    <a:spcPct val="150000"/>
                  </a:lnSpc>
                  <a:spcAft>
                    <a:spcPts val="0"/>
                  </a:spcAft>
                </a:pPr>
                <a14:m>
                  <m:oMathPara xmlns:m="http://schemas.openxmlformats.org/officeDocument/2006/math">
                    <m:oMathParaPr>
                      <m:jc m:val="centerGroup"/>
                    </m:oMathParaPr>
                    <m:oMath xmlns:m="http://schemas.openxmlformats.org/officeDocument/2006/math">
                      <m:r>
                        <m:rPr>
                          <m:nor/>
                        </m:rP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m:t>A</m:t>
                      </m:r>
                      <m:r>
                        <m:rPr>
                          <m:nor/>
                        </m:rP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m:t>. </m:t>
                      </m:r>
                      <m:sSup>
                        <m:sSupPr>
                          <m:ctrlPr>
                            <a:rPr lang="en-US" sz="4000" i="1">
                              <a:solidFill>
                                <a:schemeClr val="bg1"/>
                              </a:solidFill>
                              <a:effectLst/>
                              <a:latin typeface="Cambria Math" panose="02040503050406030204" pitchFamily="18" charset="0"/>
                              <a:ea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Times New Roman" panose="02020603050405020304" pitchFamily="18" charset="0"/>
                                </a:rPr>
                              </m:ctrlPr>
                            </m:dPr>
                            <m:e>
                              <m:r>
                                <a:rPr lang="en-US" sz="4000">
                                  <a:solidFill>
                                    <a:schemeClr val="bg1"/>
                                  </a:solidFill>
                                  <a:effectLst/>
                                  <a:latin typeface="Cambria Math" panose="02040503050406030204" pitchFamily="18" charset="0"/>
                                  <a:ea typeface="Times New Roman" panose="02020603050405020304" pitchFamily="18" charset="0"/>
                                </a:rPr>
                                <m:t>3</m:t>
                              </m:r>
                              <m:r>
                                <m:rPr>
                                  <m:sty m:val="p"/>
                                </m:rPr>
                                <a:rPr lang="en-US" sz="4000">
                                  <a:solidFill>
                                    <a:schemeClr val="bg1"/>
                                  </a:solidFill>
                                  <a:effectLst/>
                                  <a:latin typeface="Cambria Math" panose="02040503050406030204" pitchFamily="18" charset="0"/>
                                  <a:ea typeface="Times New Roman" panose="02020603050405020304" pitchFamily="18" charset="0"/>
                                </a:rPr>
                                <m:t>x</m:t>
                              </m:r>
                              <m:r>
                                <a:rPr lang="en-US" sz="4000">
                                  <a:solidFill>
                                    <a:schemeClr val="bg1"/>
                                  </a:solidFill>
                                  <a:effectLst/>
                                  <a:latin typeface="Cambria Math" panose="02040503050406030204" pitchFamily="18" charset="0"/>
                                  <a:ea typeface="Times New Roman" panose="02020603050405020304" pitchFamily="18" charset="0"/>
                                </a:rPr>
                                <m:t>+1</m:t>
                              </m:r>
                            </m:e>
                          </m:d>
                        </m:e>
                        <m:sup>
                          <m:r>
                            <a:rPr lang="en-US" sz="4000" baseline="30000">
                              <a:solidFill>
                                <a:schemeClr val="bg1"/>
                              </a:solidFill>
                              <a:effectLst/>
                              <a:latin typeface="Cambria Math" panose="02040503050406030204" pitchFamily="18" charset="0"/>
                              <a:ea typeface="Times New Roman" panose="02020603050405020304" pitchFamily="18" charset="0"/>
                            </a:rPr>
                            <m:t>5</m:t>
                          </m:r>
                        </m:sup>
                      </m:sSup>
                      <m:r>
                        <m:rPr>
                          <m:nor/>
                        </m:rP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m:t> </m:t>
                      </m:r>
                    </m:oMath>
                  </m:oMathPara>
                </a14:m>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453568" y="6095100"/>
                <a:ext cx="3147848" cy="112838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581400" y="8343900"/>
                <a:ext cx="3354828" cy="1133580"/>
              </a:xfrm>
              <a:prstGeom prst="rect">
                <a:avLst/>
              </a:prstGeom>
            </p:spPr>
            <p:txBody>
              <a:bodyPr wrap="none">
                <a:spAutoFit/>
              </a:bodyPr>
              <a:lstStyle/>
              <a:p>
                <a:pPr marL="30480" marR="30480">
                  <a:lnSpc>
                    <a:spcPct val="150000"/>
                  </a:lnSpc>
                  <a:spcAft>
                    <a:spcPts val="0"/>
                  </a:spcAft>
                </a:pPr>
                <a14:m>
                  <m:oMathPara xmlns:m="http://schemas.openxmlformats.org/officeDocument/2006/math">
                    <m:oMathParaPr>
                      <m:jc m:val="centerGroup"/>
                    </m:oMathParaPr>
                    <m:oMath xmlns:m="http://schemas.openxmlformats.org/officeDocument/2006/math">
                      <m:r>
                        <m:rPr>
                          <m:nor/>
                        </m:rP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m:t>B</m:t>
                      </m:r>
                      <m:r>
                        <m:rPr>
                          <m:nor/>
                        </m:rP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m:t>. </m:t>
                      </m:r>
                      <m:r>
                        <a:rPr lang="en-US" sz="4000">
                          <a:solidFill>
                            <a:schemeClr val="bg1"/>
                          </a:solidFill>
                          <a:effectLst/>
                          <a:latin typeface="Cambria Math" panose="02040503050406030204" pitchFamily="18" charset="0"/>
                          <a:ea typeface="Times New Roman" panose="02020603050405020304" pitchFamily="18" charset="0"/>
                        </a:rPr>
                        <m:t>3</m:t>
                      </m:r>
                      <m:r>
                        <m:rPr>
                          <m:sty m:val="p"/>
                        </m:rPr>
                        <a:rPr lang="en-US" sz="4000">
                          <a:solidFill>
                            <a:schemeClr val="bg1"/>
                          </a:solidFill>
                          <a:effectLst/>
                          <a:latin typeface="Cambria Math" panose="02040503050406030204" pitchFamily="18" charset="0"/>
                          <a:ea typeface="Times New Roman" panose="02020603050405020304" pitchFamily="18" charset="0"/>
                        </a:rPr>
                        <m:t>x</m:t>
                      </m:r>
                      <m:r>
                        <a:rPr lang="en-US" sz="4000">
                          <a:solidFill>
                            <a:schemeClr val="bg1"/>
                          </a:solidFill>
                          <a:effectLst/>
                          <a:latin typeface="Cambria Math" panose="02040503050406030204" pitchFamily="18" charset="0"/>
                          <a:ea typeface="Times New Roman" panose="02020603050405020304" pitchFamily="18" charset="0"/>
                        </a:rPr>
                        <m:t>+1</m:t>
                      </m:r>
                      <m:r>
                        <m:rPr>
                          <m:nor/>
                        </m:rP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m:t>  </m:t>
                      </m:r>
                      <m:r>
                        <m:rPr>
                          <m:nor/>
                        </m:rPr>
                        <a:rPr lang="en-US" sz="4000">
                          <a:effectLst/>
                          <a:latin typeface="Times New Roman" panose="02020603050405020304" pitchFamily="18" charset="0"/>
                          <a:ea typeface="Times New Roman" panose="02020603050405020304" pitchFamily="18" charset="0"/>
                        </a:rPr>
                        <m:t>     </m:t>
                      </m:r>
                    </m:oMath>
                  </m:oMathPara>
                </a14:m>
                <a:endParaRPr lang="en-US" sz="3600">
                  <a:effectLst/>
                  <a:latin typeface="Times New Roman" panose="02020603050405020304" pitchFamily="18" charset="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581400" y="8343900"/>
                <a:ext cx="3354828" cy="113358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1887200" y="8414843"/>
                <a:ext cx="3062890" cy="1015663"/>
              </a:xfrm>
              <a:prstGeom prst="rect">
                <a:avLst/>
              </a:prstGeom>
            </p:spPr>
            <p:txBody>
              <a:bodyPr wrap="none">
                <a:spAutoFit/>
              </a:bodyPr>
              <a:lstStyle/>
              <a:p>
                <a:pPr marL="30480" marR="30480">
                  <a:lnSpc>
                    <a:spcPct val="150000"/>
                  </a:lnSpc>
                  <a:spcAft>
                    <a:spcPts val="0"/>
                  </a:spcAft>
                </a:pPr>
                <a14:m>
                  <m:oMathPara xmlns:m="http://schemas.openxmlformats.org/officeDocument/2006/math">
                    <m:oMathParaPr>
                      <m:jc m:val="centerGroup"/>
                    </m:oMathParaPr>
                    <m:oMath xmlns:m="http://schemas.openxmlformats.org/officeDocument/2006/math">
                      <m:r>
                        <m:rPr>
                          <m:nor/>
                        </m:rP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m:t>D</m:t>
                      </m:r>
                      <m:r>
                        <m:rPr>
                          <m:nor/>
                        </m:rP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m:t>. </m:t>
                      </m:r>
                      <m:sSup>
                        <m:sSupPr>
                          <m:ctrlPr>
                            <a:rPr lang="en-US" sz="4000" i="1">
                              <a:solidFill>
                                <a:schemeClr val="bg1"/>
                              </a:solidFill>
                              <a:effectLst/>
                              <a:latin typeface="Cambria Math" panose="02040503050406030204" pitchFamily="18" charset="0"/>
                              <a:ea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Times New Roman" panose="02020603050405020304" pitchFamily="18" charset="0"/>
                                </a:rPr>
                              </m:ctrlPr>
                            </m:dPr>
                            <m:e>
                              <m:r>
                                <a:rPr lang="en-US" sz="4000">
                                  <a:solidFill>
                                    <a:schemeClr val="bg1"/>
                                  </a:solidFill>
                                  <a:effectLst/>
                                  <a:latin typeface="Cambria Math" panose="02040503050406030204" pitchFamily="18" charset="0"/>
                                  <a:ea typeface="Times New Roman" panose="02020603050405020304" pitchFamily="18" charset="0"/>
                                </a:rPr>
                                <m:t>3</m:t>
                              </m:r>
                              <m:r>
                                <m:rPr>
                                  <m:sty m:val="p"/>
                                </m:rPr>
                                <a:rPr lang="en-US" sz="4000">
                                  <a:solidFill>
                                    <a:schemeClr val="bg1"/>
                                  </a:solidFill>
                                  <a:effectLst/>
                                  <a:latin typeface="Cambria Math" panose="02040503050406030204" pitchFamily="18" charset="0"/>
                                  <a:ea typeface="Times New Roman" panose="02020603050405020304" pitchFamily="18" charset="0"/>
                                </a:rPr>
                                <m:t>x</m:t>
                              </m:r>
                              <m:r>
                                <a:rPr lang="en-US" sz="4000">
                                  <a:solidFill>
                                    <a:schemeClr val="bg1"/>
                                  </a:solidFill>
                                  <a:effectLst/>
                                  <a:latin typeface="Cambria Math" panose="02040503050406030204" pitchFamily="18" charset="0"/>
                                  <a:ea typeface="Times New Roman" panose="02020603050405020304" pitchFamily="18" charset="0"/>
                                </a:rPr>
                                <m:t>+1</m:t>
                              </m:r>
                            </m:e>
                          </m:d>
                        </m:e>
                        <m:sup>
                          <m:r>
                            <a:rPr lang="en-US" sz="4000" baseline="30000">
                              <a:solidFill>
                                <a:schemeClr val="bg1"/>
                              </a:solidFill>
                              <a:effectLst/>
                              <a:latin typeface="Cambria Math" panose="02040503050406030204" pitchFamily="18" charset="0"/>
                              <a:ea typeface="Times New Roman" panose="02020603050405020304" pitchFamily="18" charset="0"/>
                            </a:rPr>
                            <m:t>3</m:t>
                          </m:r>
                        </m:sup>
                      </m:sSup>
                    </m:oMath>
                  </m:oMathPara>
                </a14:m>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1887200" y="8414843"/>
                <a:ext cx="3062890" cy="101566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267901" y="6064467"/>
                <a:ext cx="2209800" cy="1128386"/>
              </a:xfrm>
              <a:prstGeom prst="rect">
                <a:avLst/>
              </a:prstGeom>
            </p:spPr>
            <p:txBody>
              <a:bodyPr wrap="square">
                <a:spAutoFit/>
              </a:bodyPr>
              <a:lstStyle/>
              <a:p>
                <a:pPr lvl="0">
                  <a:lnSpc>
                    <a:spcPct val="150000"/>
                  </a:lnSpc>
                </a:pPr>
                <a14:m>
                  <m:oMathPara xmlns:m="http://schemas.openxmlformats.org/officeDocument/2006/math">
                    <m:oMathParaPr>
                      <m:jc m:val="centerGroup"/>
                    </m:oMathParaPr>
                    <m:oMath xmlns:m="http://schemas.openxmlformats.org/officeDocument/2006/math">
                      <m:r>
                        <m:rPr>
                          <m:nor/>
                        </m:rPr>
                        <a:rPr lang="en-US" sz="4000" smtClean="0">
                          <a:solidFill>
                            <a:schemeClr val="bg1"/>
                          </a:solidFill>
                          <a:latin typeface="Arial" panose="020B0604020202020204" pitchFamily="34" charset="0"/>
                          <a:ea typeface="Arial" panose="020B0604020202020204" pitchFamily="34" charset="0"/>
                          <a:cs typeface="Arial" panose="020B0604020202020204" pitchFamily="34" charset="0"/>
                        </a:rPr>
                        <m:t>C</m:t>
                      </m:r>
                      <m:r>
                        <m:rPr>
                          <m:nor/>
                        </m:rPr>
                        <a:rPr lang="en-US" sz="4000" smtClean="0">
                          <a:solidFill>
                            <a:schemeClr val="bg1"/>
                          </a:solidFill>
                          <a:latin typeface="Arial" panose="020B0604020202020204" pitchFamily="34" charset="0"/>
                          <a:ea typeface="Arial" panose="020B0604020202020204" pitchFamily="34" charset="0"/>
                          <a:cs typeface="Arial" panose="020B0604020202020204" pitchFamily="34" charset="0"/>
                        </a:rPr>
                        <m:t>. </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–1</m:t>
                      </m:r>
                      <m:r>
                        <m:rPr>
                          <m:nor/>
                        </m:rPr>
                        <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rPr>
                        <m:t>    </m:t>
                      </m:r>
                    </m:oMath>
                  </m:oMathPara>
                </a14:m>
                <a:endParaRPr kumimoji="0" lang="en-US" sz="40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2267901" y="6064467"/>
                <a:ext cx="2209800" cy="1128386"/>
              </a:xfrm>
              <a:prstGeom prst="rect">
                <a:avLst/>
              </a:prstGeom>
              <a:blipFill>
                <a:blip r:embed="rId9"/>
                <a:stretch>
                  <a:fillRect/>
                </a:stretch>
              </a:blipFill>
            </p:spPr>
            <p:txBody>
              <a:bodyPr/>
              <a:lstStyle/>
              <a:p>
                <a:r>
                  <a:rPr lang="en-US">
                    <a:noFill/>
                  </a:rPr>
                  <a:t> </a:t>
                </a:r>
              </a:p>
            </p:txBody>
          </p:sp>
        </mc:Fallback>
      </mc:AlternateContent>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mc:AlternateContent xmlns:mc="http://schemas.openxmlformats.org/markup-compatibility/2006" xmlns:a14="http://schemas.microsoft.com/office/drawing/2010/main">
        <mc:Choice Requires="a14">
          <p:sp>
            <p:nvSpPr>
              <p:cNvPr id="12" name="Rectangle 11"/>
              <p:cNvSpPr/>
              <p:nvPr/>
            </p:nvSpPr>
            <p:spPr>
              <a:xfrm>
                <a:off x="1742584" y="2644100"/>
                <a:ext cx="14699469" cy="2118400"/>
              </a:xfrm>
              <a:prstGeom prst="rect">
                <a:avLst/>
              </a:prstGeom>
            </p:spPr>
            <p:txBody>
              <a:bodyPr wrap="square">
                <a:spAutoFit/>
              </a:bodyPr>
              <a:lstStyle/>
              <a:p>
                <a:pPr marL="30480" marR="30480" algn="ctr">
                  <a:lnSpc>
                    <a:spcPct val="150000"/>
                  </a:lnSpc>
                  <a:spcBef>
                    <a:spcPts val="600"/>
                  </a:spcBef>
                  <a:spcAft>
                    <a:spcPts val="0"/>
                  </a:spcAft>
                </a:pPr>
                <a:r>
                  <a:rPr kumimoji="0" lang="en-US" sz="4500" b="1" i="0" u="none" strike="noStrike" kern="1200" cap="none" spc="0" normalizeH="0" baseline="0" noProof="0" smtClean="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3. </a:t>
                </a:r>
                <a:r>
                  <a:rPr lang="en-US" sz="4500">
                    <a:solidFill>
                      <a:schemeClr val="bg1"/>
                    </a:solidFill>
                    <a:latin typeface="Arial" panose="020B0604020202020204" pitchFamily="34" charset="0"/>
                    <a:ea typeface="Times New Roman" panose="02020603050405020304" pitchFamily="18" charset="0"/>
                    <a:cs typeface="Arial" panose="020B0604020202020204" pitchFamily="34" charset="0"/>
                  </a:rPr>
                  <a:t>Cho </a:t>
                </a:r>
                <a14:m>
                  <m:oMath xmlns:m="http://schemas.openxmlformats.org/officeDocument/2006/math">
                    <m:r>
                      <a:rPr lang="en-US" sz="4500">
                        <a:solidFill>
                          <a:schemeClr val="bg1"/>
                        </a:solidFill>
                        <a:effectLst/>
                        <a:latin typeface="Cambria Math" panose="02040503050406030204" pitchFamily="18" charset="0"/>
                        <a:ea typeface="Times New Roman" panose="02020603050405020304" pitchFamily="18" charset="0"/>
                      </a:rPr>
                      <m:t>(27</m:t>
                    </m:r>
                    <m:sSup>
                      <m:sSupPr>
                        <m:ctrlPr>
                          <a:rPr lang="en-US" sz="4500" i="1">
                            <a:solidFill>
                              <a:schemeClr val="bg1"/>
                            </a:solidFill>
                            <a:effectLst/>
                            <a:latin typeface="Cambria Math" panose="02040503050406030204" pitchFamily="18" charset="0"/>
                            <a:ea typeface="Times New Roman" panose="02020603050405020304" pitchFamily="18" charset="0"/>
                          </a:rPr>
                        </m:ctrlPr>
                      </m:sSupPr>
                      <m:e>
                        <m:r>
                          <m:rPr>
                            <m:sty m:val="p"/>
                          </m:rPr>
                          <a:rPr lang="en-US" sz="4500">
                            <a:solidFill>
                              <a:schemeClr val="bg1"/>
                            </a:solidFill>
                            <a:effectLst/>
                            <a:latin typeface="Cambria Math" panose="02040503050406030204" pitchFamily="18" charset="0"/>
                            <a:ea typeface="Times New Roman" panose="02020603050405020304" pitchFamily="18" charset="0"/>
                          </a:rPr>
                          <m:t>x</m:t>
                        </m:r>
                      </m:e>
                      <m:sup>
                        <m:r>
                          <a:rPr lang="en-US" sz="4500" baseline="30000">
                            <a:solidFill>
                              <a:schemeClr val="bg1"/>
                            </a:solidFill>
                            <a:effectLst/>
                            <a:latin typeface="Cambria Math" panose="02040503050406030204" pitchFamily="18" charset="0"/>
                            <a:ea typeface="Times New Roman" panose="02020603050405020304" pitchFamily="18" charset="0"/>
                          </a:rPr>
                          <m:t>3</m:t>
                        </m:r>
                      </m:sup>
                    </m:sSup>
                    <m:r>
                      <a:rPr lang="en-US" sz="4500">
                        <a:solidFill>
                          <a:schemeClr val="bg1"/>
                        </a:solidFill>
                        <a:effectLst/>
                        <a:latin typeface="Cambria Math" panose="02040503050406030204" pitchFamily="18" charset="0"/>
                        <a:ea typeface="Times New Roman" panose="02020603050405020304" pitchFamily="18" charset="0"/>
                      </a:rPr>
                      <m:t>+27</m:t>
                    </m:r>
                    <m:sSup>
                      <m:sSupPr>
                        <m:ctrlPr>
                          <a:rPr lang="en-US" sz="4500" i="1">
                            <a:solidFill>
                              <a:schemeClr val="bg1"/>
                            </a:solidFill>
                            <a:effectLst/>
                            <a:latin typeface="Cambria Math" panose="02040503050406030204" pitchFamily="18" charset="0"/>
                            <a:ea typeface="Times New Roman" panose="02020603050405020304" pitchFamily="18" charset="0"/>
                          </a:rPr>
                        </m:ctrlPr>
                      </m:sSupPr>
                      <m:e>
                        <m:r>
                          <m:rPr>
                            <m:sty m:val="p"/>
                          </m:rPr>
                          <a:rPr lang="en-US" sz="4500">
                            <a:solidFill>
                              <a:schemeClr val="bg1"/>
                            </a:solidFill>
                            <a:effectLst/>
                            <a:latin typeface="Cambria Math" panose="02040503050406030204" pitchFamily="18" charset="0"/>
                            <a:ea typeface="Times New Roman" panose="02020603050405020304" pitchFamily="18" charset="0"/>
                          </a:rPr>
                          <m:t>x</m:t>
                        </m:r>
                      </m:e>
                      <m:sup>
                        <m:r>
                          <a:rPr lang="en-US" sz="4500" baseline="30000">
                            <a:solidFill>
                              <a:schemeClr val="bg1"/>
                            </a:solidFill>
                            <a:effectLst/>
                            <a:latin typeface="Cambria Math" panose="02040503050406030204" pitchFamily="18" charset="0"/>
                            <a:ea typeface="Times New Roman" panose="02020603050405020304" pitchFamily="18" charset="0"/>
                          </a:rPr>
                          <m:t>2</m:t>
                        </m:r>
                      </m:sup>
                    </m:sSup>
                    <m:r>
                      <a:rPr lang="en-US" sz="4500">
                        <a:solidFill>
                          <a:schemeClr val="bg1"/>
                        </a:solidFill>
                        <a:effectLst/>
                        <a:latin typeface="Cambria Math" panose="02040503050406030204" pitchFamily="18" charset="0"/>
                        <a:ea typeface="Times New Roman" panose="02020603050405020304" pitchFamily="18" charset="0"/>
                      </a:rPr>
                      <m:t>+9</m:t>
                    </m:r>
                    <m:r>
                      <m:rPr>
                        <m:sty m:val="p"/>
                      </m:rPr>
                      <a:rPr lang="en-US" sz="4500">
                        <a:solidFill>
                          <a:schemeClr val="bg1"/>
                        </a:solidFill>
                        <a:effectLst/>
                        <a:latin typeface="Cambria Math" panose="02040503050406030204" pitchFamily="18" charset="0"/>
                        <a:ea typeface="Times New Roman" panose="02020603050405020304" pitchFamily="18" charset="0"/>
                      </a:rPr>
                      <m:t>x</m:t>
                    </m:r>
                    <m:r>
                      <a:rPr lang="en-US" sz="4500">
                        <a:solidFill>
                          <a:schemeClr val="bg1"/>
                        </a:solidFill>
                        <a:effectLst/>
                        <a:latin typeface="Cambria Math" panose="02040503050406030204" pitchFamily="18" charset="0"/>
                        <a:ea typeface="Times New Roman" panose="02020603050405020304" pitchFamily="18" charset="0"/>
                      </a:rPr>
                      <m:t>+1) :</m:t>
                    </m:r>
                    <m:sSup>
                      <m:sSupPr>
                        <m:ctrlPr>
                          <a:rPr lang="en-US" sz="4500" i="1">
                            <a:solidFill>
                              <a:schemeClr val="bg1"/>
                            </a:solidFill>
                            <a:effectLst/>
                            <a:latin typeface="Cambria Math" panose="02040503050406030204" pitchFamily="18" charset="0"/>
                            <a:ea typeface="Times New Roman" panose="02020603050405020304" pitchFamily="18" charset="0"/>
                          </a:rPr>
                        </m:ctrlPr>
                      </m:sSupPr>
                      <m:e>
                        <m:d>
                          <m:dPr>
                            <m:ctrlPr>
                              <a:rPr lang="en-US" sz="4500" i="1">
                                <a:solidFill>
                                  <a:schemeClr val="bg1"/>
                                </a:solidFill>
                                <a:effectLst/>
                                <a:latin typeface="Cambria Math" panose="02040503050406030204" pitchFamily="18" charset="0"/>
                                <a:ea typeface="Times New Roman" panose="02020603050405020304" pitchFamily="18" charset="0"/>
                              </a:rPr>
                            </m:ctrlPr>
                          </m:dPr>
                          <m:e>
                            <m:r>
                              <a:rPr lang="en-US" sz="4500">
                                <a:solidFill>
                                  <a:schemeClr val="bg1"/>
                                </a:solidFill>
                                <a:effectLst/>
                                <a:latin typeface="Cambria Math" panose="02040503050406030204" pitchFamily="18" charset="0"/>
                                <a:ea typeface="Times New Roman" panose="02020603050405020304" pitchFamily="18" charset="0"/>
                              </a:rPr>
                              <m:t>3</m:t>
                            </m:r>
                            <m:r>
                              <m:rPr>
                                <m:sty m:val="p"/>
                              </m:rPr>
                              <a:rPr lang="en-US" sz="4500">
                                <a:solidFill>
                                  <a:schemeClr val="bg1"/>
                                </a:solidFill>
                                <a:effectLst/>
                                <a:latin typeface="Cambria Math" panose="02040503050406030204" pitchFamily="18" charset="0"/>
                                <a:ea typeface="Times New Roman" panose="02020603050405020304" pitchFamily="18" charset="0"/>
                              </a:rPr>
                              <m:t>x</m:t>
                            </m:r>
                            <m:r>
                              <a:rPr lang="en-US" sz="4500">
                                <a:solidFill>
                                  <a:schemeClr val="bg1"/>
                                </a:solidFill>
                                <a:effectLst/>
                                <a:latin typeface="Cambria Math" panose="02040503050406030204" pitchFamily="18" charset="0"/>
                                <a:ea typeface="Times New Roman" panose="02020603050405020304" pitchFamily="18" charset="0"/>
                              </a:rPr>
                              <m:t>+1</m:t>
                            </m:r>
                          </m:e>
                        </m:d>
                      </m:e>
                      <m:sup>
                        <m:r>
                          <a:rPr lang="en-US" sz="4500" baseline="30000">
                            <a:solidFill>
                              <a:schemeClr val="bg1"/>
                            </a:solidFill>
                            <a:effectLst/>
                            <a:latin typeface="Cambria Math" panose="02040503050406030204" pitchFamily="18" charset="0"/>
                            <a:ea typeface="Times New Roman" panose="02020603050405020304" pitchFamily="18" charset="0"/>
                          </a:rPr>
                          <m:t>2</m:t>
                        </m:r>
                      </m:sup>
                    </m:sSup>
                    <m:r>
                      <a:rPr lang="en-US" sz="4500">
                        <a:solidFill>
                          <a:schemeClr val="bg1"/>
                        </a:solidFill>
                        <a:effectLst/>
                        <a:latin typeface="Cambria Math" panose="02040503050406030204" pitchFamily="18" charset="0"/>
                        <a:ea typeface="Times New Roman" panose="02020603050405020304" pitchFamily="18" charset="0"/>
                      </a:rPr>
                      <m:t>=(…)</m:t>
                    </m:r>
                  </m:oMath>
                </a14:m>
                <a:endParaRPr lang="en-US" sz="45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30480" marR="30480" algn="ctr">
                  <a:lnSpc>
                    <a:spcPct val="150000"/>
                  </a:lnSpc>
                  <a:spcBef>
                    <a:spcPts val="600"/>
                  </a:spcBef>
                  <a:spcAft>
                    <a:spcPts val="0"/>
                  </a:spcAft>
                </a:pPr>
                <a:r>
                  <a:rPr lang="en-US" sz="4500">
                    <a:solidFill>
                      <a:schemeClr val="bg1"/>
                    </a:solidFill>
                    <a:effectLst/>
                    <a:latin typeface="Arial" panose="020B0604020202020204" pitchFamily="34" charset="0"/>
                    <a:ea typeface="Times New Roman" panose="02020603050405020304" pitchFamily="18" charset="0"/>
                    <a:cs typeface="Arial" panose="020B0604020202020204" pitchFamily="34" charset="0"/>
                  </a:rPr>
                  <a:t>Điền vào chỗ trống đa thức thích hợp</a:t>
                </a:r>
              </a:p>
            </p:txBody>
          </p:sp>
        </mc:Choice>
        <mc:Fallback xmlns="">
          <p:sp>
            <p:nvSpPr>
              <p:cNvPr id="12" name="Rectangle 11"/>
              <p:cNvSpPr>
                <a:spLocks noRot="1" noChangeAspect="1" noMove="1" noResize="1" noEditPoints="1" noAdjustHandles="1" noChangeArrowheads="1" noChangeShapeType="1" noTextEdit="1"/>
              </p:cNvSpPr>
              <p:nvPr/>
            </p:nvSpPr>
            <p:spPr>
              <a:xfrm>
                <a:off x="1742584" y="2644100"/>
                <a:ext cx="14699469" cy="2118400"/>
              </a:xfrm>
              <a:prstGeom prst="rect">
                <a:avLst/>
              </a:prstGeom>
              <a:blipFill>
                <a:blip r:embed="rId10"/>
                <a:stretch>
                  <a:fillRect b="-13545"/>
                </a:stretch>
              </a:blipFill>
            </p:spPr>
            <p:txBody>
              <a:bodyPr/>
              <a:lstStyle/>
              <a:p>
                <a:r>
                  <a:rPr lang="en-US">
                    <a:noFill/>
                  </a:rPr>
                  <a:t> </a:t>
                </a:r>
              </a:p>
            </p:txBody>
          </p:sp>
        </mc:Fallback>
      </mc:AlternateContent>
    </p:spTree>
    <p:extLst>
      <p:ext uri="{BB962C8B-B14F-4D97-AF65-F5344CB8AC3E}">
        <p14:creationId xmlns:p14="http://schemas.microsoft.com/office/powerpoint/2010/main" val="409891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304516" y="1914477"/>
            <a:ext cx="13678967" cy="33541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134600" y="6134100"/>
            <a:ext cx="6470299" cy="134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5583" y="8422373"/>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28800" y="8191500"/>
            <a:ext cx="6472514"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31998" y="6210300"/>
            <a:ext cx="6469316"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 name="Rectangle 2"/>
              <p:cNvSpPr/>
              <p:nvPr/>
            </p:nvSpPr>
            <p:spPr>
              <a:xfrm>
                <a:off x="2764358" y="2365284"/>
                <a:ext cx="13085242" cy="2323713"/>
              </a:xfrm>
              <a:prstGeom prst="rect">
                <a:avLst/>
              </a:prstGeom>
            </p:spPr>
            <p:txBody>
              <a:bodyPr wrap="square">
                <a:spAutoFit/>
              </a:bodyPr>
              <a:lstStyle/>
              <a:p>
                <a:pPr>
                  <a:lnSpc>
                    <a:spcPct val="150000"/>
                  </a:lnSpc>
                  <a:spcBef>
                    <a:spcPts val="1200"/>
                  </a:spcBef>
                </a:pPr>
                <a:r>
                  <a:rPr kumimoji="0" lang="en-US" sz="4500" b="1" i="0" u="none" strike="noStrike" kern="1200" cap="none" spc="0" normalizeH="0" baseline="0" noProof="0" smtClean="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4.</a:t>
                </a:r>
                <a:r>
                  <a:rPr kumimoji="0" lang="en-US" sz="4500" b="0" i="0" u="none" strike="noStrike" kern="1200" cap="none" spc="0" normalizeH="0" baseline="0" noProof="0" smtClean="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 </a:t>
                </a:r>
                <a:r>
                  <a:rPr lang="en-US" sz="4500">
                    <a:solidFill>
                      <a:schemeClr val="bg1"/>
                    </a:solidFill>
                    <a:latin typeface="Arial" panose="020B0604020202020204" pitchFamily="34" charset="0"/>
                    <a:cs typeface="Arial" panose="020B0604020202020204" pitchFamily="34" charset="0"/>
                  </a:rPr>
                  <a:t>Cho </a:t>
                </a:r>
                <a14:m>
                  <m:oMath xmlns:m="http://schemas.openxmlformats.org/officeDocument/2006/math">
                    <m:r>
                      <m:rPr>
                        <m:sty m:val="p"/>
                      </m:rPr>
                      <a:rPr lang="en-US" sz="4500">
                        <a:solidFill>
                          <a:schemeClr val="bg1"/>
                        </a:solidFill>
                        <a:latin typeface="Cambria Math" panose="02040503050406030204" pitchFamily="18" charset="0"/>
                      </a:rPr>
                      <m:t>A</m:t>
                    </m:r>
                    <m:r>
                      <a:rPr lang="en-US" sz="4500">
                        <a:solidFill>
                          <a:schemeClr val="bg1"/>
                        </a:solidFill>
                        <a:latin typeface="Cambria Math" panose="02040503050406030204" pitchFamily="18" charset="0"/>
                      </a:rPr>
                      <m:t> = </m:t>
                    </m:r>
                    <m:sSup>
                      <m:sSupPr>
                        <m:ctrlPr>
                          <a:rPr lang="en-US" sz="4500" i="1">
                            <a:solidFill>
                              <a:schemeClr val="bg1"/>
                            </a:solidFill>
                            <a:latin typeface="Cambria Math" panose="02040503050406030204" pitchFamily="18" charset="0"/>
                          </a:rPr>
                        </m:ctrlPr>
                      </m:sSupPr>
                      <m:e>
                        <m:r>
                          <m:rPr>
                            <m:sty m:val="p"/>
                          </m:rPr>
                          <a:rPr lang="en-US" sz="4500">
                            <a:solidFill>
                              <a:schemeClr val="bg1"/>
                            </a:solidFill>
                            <a:latin typeface="Cambria Math" panose="02040503050406030204" pitchFamily="18" charset="0"/>
                          </a:rPr>
                          <m:t>x</m:t>
                        </m:r>
                      </m:e>
                      <m:sup>
                        <m:r>
                          <a:rPr lang="en-US" sz="4500" baseline="30000">
                            <a:solidFill>
                              <a:schemeClr val="bg1"/>
                            </a:solidFill>
                            <a:latin typeface="Cambria Math" panose="02040503050406030204" pitchFamily="18" charset="0"/>
                          </a:rPr>
                          <m:t>5</m:t>
                        </m:r>
                      </m:sup>
                    </m:sSup>
                    <m:sSup>
                      <m:sSupPr>
                        <m:ctrlPr>
                          <a:rPr lang="en-US" sz="4500" i="1">
                            <a:solidFill>
                              <a:schemeClr val="bg1"/>
                            </a:solidFill>
                            <a:latin typeface="Cambria Math" panose="02040503050406030204" pitchFamily="18" charset="0"/>
                          </a:rPr>
                        </m:ctrlPr>
                      </m:sSupPr>
                      <m:e>
                        <m:r>
                          <m:rPr>
                            <m:sty m:val="p"/>
                          </m:rPr>
                          <a:rPr lang="en-US" sz="4500">
                            <a:solidFill>
                              <a:schemeClr val="bg1"/>
                            </a:solidFill>
                            <a:latin typeface="Cambria Math" panose="02040503050406030204" pitchFamily="18" charset="0"/>
                          </a:rPr>
                          <m:t>y</m:t>
                        </m:r>
                      </m:e>
                      <m:sup>
                        <m:r>
                          <m:rPr>
                            <m:sty m:val="p"/>
                          </m:rPr>
                          <a:rPr lang="en-US" sz="4500" baseline="30000">
                            <a:solidFill>
                              <a:schemeClr val="bg1"/>
                            </a:solidFill>
                            <a:latin typeface="Cambria Math" panose="02040503050406030204" pitchFamily="18" charset="0"/>
                          </a:rPr>
                          <m:t>n</m:t>
                        </m:r>
                      </m:sup>
                    </m:sSup>
                    <m:r>
                      <a:rPr lang="en-US" sz="4500" i="1">
                        <a:solidFill>
                          <a:schemeClr val="bg1"/>
                        </a:solidFill>
                        <a:latin typeface="Cambria Math" panose="02040503050406030204" pitchFamily="18" charset="0"/>
                      </a:rPr>
                      <m:t> </m:t>
                    </m:r>
                    <m:r>
                      <a:rPr lang="en-US" sz="4500">
                        <a:solidFill>
                          <a:schemeClr val="bg1"/>
                        </a:solidFill>
                        <a:latin typeface="Cambria Math" panose="02040503050406030204" pitchFamily="18" charset="0"/>
                      </a:rPr>
                      <m:t>– 12</m:t>
                    </m:r>
                    <m:sSup>
                      <m:sSupPr>
                        <m:ctrlPr>
                          <a:rPr lang="en-US" sz="4500" i="1" smtClean="0">
                            <a:solidFill>
                              <a:schemeClr val="bg1"/>
                            </a:solidFill>
                            <a:latin typeface="Cambria Math" panose="02040503050406030204" pitchFamily="18" charset="0"/>
                          </a:rPr>
                        </m:ctrlPr>
                      </m:sSupPr>
                      <m:e>
                        <m:r>
                          <m:rPr>
                            <m:sty m:val="p"/>
                          </m:rPr>
                          <a:rPr lang="en-US" sz="4500" b="0" i="0" smtClean="0">
                            <a:solidFill>
                              <a:schemeClr val="bg1"/>
                            </a:solidFill>
                            <a:latin typeface="Cambria Math" panose="02040503050406030204" pitchFamily="18" charset="0"/>
                          </a:rPr>
                          <m:t>x</m:t>
                        </m:r>
                      </m:e>
                      <m:sup>
                        <m:r>
                          <m:rPr>
                            <m:sty m:val="p"/>
                          </m:rPr>
                          <a:rPr lang="en-US" sz="4500" b="0" i="0" smtClean="0">
                            <a:solidFill>
                              <a:schemeClr val="bg1"/>
                            </a:solidFill>
                            <a:latin typeface="Cambria Math" panose="02040503050406030204" pitchFamily="18" charset="0"/>
                          </a:rPr>
                          <m:t>n</m:t>
                        </m:r>
                        <m:r>
                          <a:rPr lang="en-US" sz="4500" b="0" i="0" smtClean="0">
                            <a:solidFill>
                              <a:schemeClr val="bg1"/>
                            </a:solidFill>
                            <a:latin typeface="Cambria Math" panose="02040503050406030204" pitchFamily="18" charset="0"/>
                          </a:rPr>
                          <m:t>+1</m:t>
                        </m:r>
                      </m:sup>
                    </m:sSup>
                    <m:sSup>
                      <m:sSupPr>
                        <m:ctrlPr>
                          <a:rPr lang="en-US" sz="4500" i="1">
                            <a:solidFill>
                              <a:schemeClr val="bg1"/>
                            </a:solidFill>
                            <a:latin typeface="Cambria Math" panose="02040503050406030204" pitchFamily="18" charset="0"/>
                          </a:rPr>
                        </m:ctrlPr>
                      </m:sSupPr>
                      <m:e>
                        <m:r>
                          <m:rPr>
                            <m:sty m:val="p"/>
                          </m:rPr>
                          <a:rPr lang="en-US" sz="4500">
                            <a:solidFill>
                              <a:schemeClr val="bg1"/>
                            </a:solidFill>
                            <a:latin typeface="Cambria Math" panose="02040503050406030204" pitchFamily="18" charset="0"/>
                          </a:rPr>
                          <m:t>y</m:t>
                        </m:r>
                      </m:e>
                      <m:sup>
                        <m:r>
                          <a:rPr lang="en-US" sz="4500" baseline="30000">
                            <a:solidFill>
                              <a:schemeClr val="bg1"/>
                            </a:solidFill>
                            <a:latin typeface="Cambria Math" panose="02040503050406030204" pitchFamily="18" charset="0"/>
                          </a:rPr>
                          <m:t>4</m:t>
                        </m:r>
                      </m:sup>
                    </m:sSup>
                    <m:r>
                      <a:rPr lang="en-US" sz="4500">
                        <a:solidFill>
                          <a:schemeClr val="bg1"/>
                        </a:solidFill>
                        <a:latin typeface="Cambria Math" panose="02040503050406030204" pitchFamily="18" charset="0"/>
                      </a:rPr>
                      <m:t>; </m:t>
                    </m:r>
                    <m:r>
                      <m:rPr>
                        <m:sty m:val="p"/>
                      </m:rPr>
                      <a:rPr lang="en-US" sz="4500">
                        <a:solidFill>
                          <a:schemeClr val="bg1"/>
                        </a:solidFill>
                        <a:latin typeface="Cambria Math" panose="02040503050406030204" pitchFamily="18" charset="0"/>
                      </a:rPr>
                      <m:t>B</m:t>
                    </m:r>
                    <m:r>
                      <a:rPr lang="en-US" sz="4500">
                        <a:solidFill>
                          <a:schemeClr val="bg1"/>
                        </a:solidFill>
                        <a:latin typeface="Cambria Math" panose="02040503050406030204" pitchFamily="18" charset="0"/>
                      </a:rPr>
                      <m:t> = 24</m:t>
                    </m:r>
                    <m:sSup>
                      <m:sSupPr>
                        <m:ctrlPr>
                          <a:rPr lang="en-US" sz="4500" i="1">
                            <a:solidFill>
                              <a:prstClr val="white"/>
                            </a:solidFill>
                            <a:latin typeface="Cambria Math" panose="02040503050406030204" pitchFamily="18" charset="0"/>
                          </a:rPr>
                        </m:ctrlPr>
                      </m:sSupPr>
                      <m:e>
                        <m:r>
                          <m:rPr>
                            <m:sty m:val="p"/>
                          </m:rPr>
                          <a:rPr lang="en-US" sz="4500">
                            <a:solidFill>
                              <a:prstClr val="white"/>
                            </a:solidFill>
                            <a:latin typeface="Cambria Math" panose="02040503050406030204" pitchFamily="18" charset="0"/>
                          </a:rPr>
                          <m:t>x</m:t>
                        </m:r>
                      </m:e>
                      <m:sup>
                        <m:r>
                          <m:rPr>
                            <m:sty m:val="p"/>
                          </m:rPr>
                          <a:rPr lang="en-US" sz="4500">
                            <a:solidFill>
                              <a:prstClr val="white"/>
                            </a:solidFill>
                            <a:latin typeface="Cambria Math" panose="02040503050406030204" pitchFamily="18" charset="0"/>
                          </a:rPr>
                          <m:t>n</m:t>
                        </m:r>
                        <m:r>
                          <a:rPr lang="en-US" sz="4500" b="0" i="0" smtClean="0">
                            <a:solidFill>
                              <a:prstClr val="white"/>
                            </a:solidFill>
                            <a:latin typeface="Cambria Math" panose="02040503050406030204" pitchFamily="18" charset="0"/>
                          </a:rPr>
                          <m:t>−</m:t>
                        </m:r>
                        <m:r>
                          <a:rPr lang="en-US" sz="4500">
                            <a:solidFill>
                              <a:prstClr val="white"/>
                            </a:solidFill>
                            <a:latin typeface="Cambria Math" panose="02040503050406030204" pitchFamily="18" charset="0"/>
                          </a:rPr>
                          <m:t>1</m:t>
                        </m:r>
                      </m:sup>
                    </m:sSup>
                    <m:sSup>
                      <m:sSupPr>
                        <m:ctrlPr>
                          <a:rPr lang="en-US" sz="4500" i="1">
                            <a:solidFill>
                              <a:schemeClr val="bg1"/>
                            </a:solidFill>
                            <a:latin typeface="Cambria Math" panose="02040503050406030204" pitchFamily="18" charset="0"/>
                          </a:rPr>
                        </m:ctrlPr>
                      </m:sSupPr>
                      <m:e>
                        <m:r>
                          <m:rPr>
                            <m:sty m:val="p"/>
                          </m:rPr>
                          <a:rPr lang="en-US" sz="4500">
                            <a:solidFill>
                              <a:schemeClr val="bg1"/>
                            </a:solidFill>
                            <a:latin typeface="Cambria Math" panose="02040503050406030204" pitchFamily="18" charset="0"/>
                          </a:rPr>
                          <m:t>y</m:t>
                        </m:r>
                      </m:e>
                      <m:sup>
                        <m:r>
                          <a:rPr lang="en-US" sz="4500" baseline="30000">
                            <a:solidFill>
                              <a:schemeClr val="bg1"/>
                            </a:solidFill>
                            <a:latin typeface="Cambria Math" panose="02040503050406030204" pitchFamily="18" charset="0"/>
                          </a:rPr>
                          <m:t>3</m:t>
                        </m:r>
                      </m:sup>
                    </m:sSup>
                  </m:oMath>
                </a14:m>
                <a:r>
                  <a:rPr lang="en-US" sz="4500">
                    <a:solidFill>
                      <a:schemeClr val="bg1"/>
                    </a:solidFill>
                    <a:latin typeface="Arial" panose="020B0604020202020204" pitchFamily="34" charset="0"/>
                    <a:cs typeface="Arial" panose="020B0604020202020204" pitchFamily="34" charset="0"/>
                  </a:rPr>
                  <a:t>.</a:t>
                </a:r>
              </a:p>
              <a:p>
                <a:pPr>
                  <a:lnSpc>
                    <a:spcPct val="150000"/>
                  </a:lnSpc>
                  <a:spcBef>
                    <a:spcPts val="1200"/>
                  </a:spcBef>
                </a:pPr>
                <a:r>
                  <a:rPr lang="en-US" sz="4500">
                    <a:solidFill>
                      <a:schemeClr val="bg1"/>
                    </a:solidFill>
                    <a:latin typeface="Arial" panose="020B0604020202020204" pitchFamily="34" charset="0"/>
                    <a:cs typeface="Arial" panose="020B0604020202020204" pitchFamily="34" charset="0"/>
                  </a:rPr>
                  <a:t>Tìm số tự nhiên </a:t>
                </a:r>
                <a14:m>
                  <m:oMath xmlns:m="http://schemas.openxmlformats.org/officeDocument/2006/math">
                    <m:r>
                      <m:rPr>
                        <m:sty m:val="p"/>
                      </m:rPr>
                      <a:rPr lang="en-US" sz="4500">
                        <a:solidFill>
                          <a:schemeClr val="bg1"/>
                        </a:solidFill>
                        <a:latin typeface="Cambria Math" panose="02040503050406030204" pitchFamily="18" charset="0"/>
                      </a:rPr>
                      <m:t>n</m:t>
                    </m:r>
                    <m:r>
                      <a:rPr lang="en-US" sz="4500">
                        <a:solidFill>
                          <a:schemeClr val="bg1"/>
                        </a:solidFill>
                        <a:latin typeface="Cambria Math" panose="02040503050406030204" pitchFamily="18" charset="0"/>
                      </a:rPr>
                      <m:t> &gt; 0</m:t>
                    </m:r>
                  </m:oMath>
                </a14:m>
                <a:r>
                  <a:rPr lang="en-US" sz="4500">
                    <a:solidFill>
                      <a:schemeClr val="bg1"/>
                    </a:solidFill>
                    <a:latin typeface="Arial" panose="020B0604020202020204" pitchFamily="34" charset="0"/>
                    <a:cs typeface="Arial" panose="020B0604020202020204" pitchFamily="34" charset="0"/>
                  </a:rPr>
                  <a:t> để A ⁝ </a:t>
                </a:r>
                <a:r>
                  <a:rPr lang="en-US" sz="4500" smtClean="0">
                    <a:solidFill>
                      <a:schemeClr val="bg1"/>
                    </a:solidFill>
                    <a:latin typeface="Arial" panose="020B0604020202020204" pitchFamily="34" charset="0"/>
                    <a:cs typeface="Arial" panose="020B0604020202020204" pitchFamily="34" charset="0"/>
                  </a:rPr>
                  <a:t>B</a:t>
                </a:r>
                <a:endParaRPr lang="en-US" sz="4500">
                  <a:solidFill>
                    <a:schemeClr val="bg1"/>
                  </a:solidFill>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764358" y="2365284"/>
                <a:ext cx="13085242" cy="2323713"/>
              </a:xfrm>
              <a:prstGeom prst="rect">
                <a:avLst/>
              </a:prstGeom>
              <a:blipFill>
                <a:blip r:embed="rId5"/>
                <a:stretch>
                  <a:fillRect l="-1956" b="-6824"/>
                </a:stretch>
              </a:blipFill>
            </p:spPr>
            <p:txBody>
              <a:bodyPr/>
              <a:lstStyle/>
              <a:p>
                <a:r>
                  <a:rPr lang="en-US">
                    <a:noFill/>
                  </a:rPr>
                  <a:t> </a:t>
                </a:r>
              </a:p>
            </p:txBody>
          </p:sp>
        </mc:Fallback>
      </mc:AlternateContent>
      <p:sp>
        <p:nvSpPr>
          <p:cNvPr id="2" name="Rectangle 1"/>
          <p:cNvSpPr/>
          <p:nvPr/>
        </p:nvSpPr>
        <p:spPr>
          <a:xfrm>
            <a:off x="2936322" y="6375507"/>
            <a:ext cx="4226478" cy="901593"/>
          </a:xfrm>
          <a:prstGeom prst="rect">
            <a:avLst/>
          </a:prstGeom>
        </p:spPr>
        <p:txBody>
          <a:bodyPr wrap="none">
            <a:spAutoFit/>
          </a:bodyPr>
          <a:lstStyle/>
          <a:p>
            <a:pPr marL="30480" marR="30480">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A. n  = {3;4;5;6}   </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11085154" y="6243433"/>
            <a:ext cx="4764446" cy="1015663"/>
          </a:xfrm>
          <a:prstGeom prst="rect">
            <a:avLst/>
          </a:prstGeom>
        </p:spPr>
        <p:txBody>
          <a:bodyPr wrap="none">
            <a:spAutoFit/>
          </a:bodyPr>
          <a:lstStyle/>
          <a:p>
            <a:pPr lvl="0" algn="just">
              <a:lnSpc>
                <a:spcPct val="150000"/>
              </a:lnSpc>
              <a:spcAft>
                <a:spcPts val="800"/>
              </a:spcAft>
              <a:defRPr/>
            </a:pP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C. n  = {1;2;3;4;5;6} </a:t>
            </a:r>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3200400" y="8309101"/>
            <a:ext cx="3308919" cy="901593"/>
          </a:xfrm>
          <a:prstGeom prst="rect">
            <a:avLst/>
          </a:prstGeom>
        </p:spPr>
        <p:txBody>
          <a:bodyPr wrap="none">
            <a:spAutoFit/>
          </a:bodyPr>
          <a:lstStyle/>
          <a:p>
            <a:pPr lvl="0" algn="just">
              <a:lnSpc>
                <a:spcPct val="150000"/>
              </a:lnSpc>
              <a:spcAft>
                <a:spcPts val="800"/>
              </a:spcAft>
              <a:defRPr/>
            </a:pP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B. n  = {4;5;6</a:t>
            </a:r>
            <a:r>
              <a:rPr lang="en-US" sz="4000" smtClean="0">
                <a:solidFill>
                  <a:schemeClr val="bg1"/>
                </a:solidFill>
                <a:latin typeface="Arial" panose="020B0604020202020204" pitchFamily="34" charset="0"/>
                <a:ea typeface="Arial" panose="020B0604020202020204" pitchFamily="34" charset="0"/>
                <a:cs typeface="Arial" panose="020B0604020202020204" pitchFamily="34" charset="0"/>
              </a:rPr>
              <a:t>}</a:t>
            </a:r>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11991332" y="8472456"/>
            <a:ext cx="2952090" cy="905056"/>
          </a:xfrm>
          <a:prstGeom prst="rect">
            <a:avLst/>
          </a:prstGeom>
        </p:spPr>
        <p:txBody>
          <a:bodyPr wrap="none">
            <a:spAutoFit/>
          </a:bodyPr>
          <a:lstStyle/>
          <a:p>
            <a:pPr marL="30480" marR="30480">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D. n  = {4;5}</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198340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304516" y="1914477"/>
            <a:ext cx="13678967" cy="33541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134600" y="6134100"/>
            <a:ext cx="6470299" cy="134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5583" y="8422373"/>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28800" y="8191500"/>
            <a:ext cx="6472514"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31998" y="6210300"/>
            <a:ext cx="6469316"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 name="Rectangle 2"/>
              <p:cNvSpPr/>
              <p:nvPr/>
            </p:nvSpPr>
            <p:spPr>
              <a:xfrm>
                <a:off x="2634049" y="2516475"/>
                <a:ext cx="12986951" cy="2169825"/>
              </a:xfrm>
              <a:prstGeom prst="rect">
                <a:avLst/>
              </a:prstGeom>
            </p:spPr>
            <p:txBody>
              <a:bodyPr wrap="square">
                <a:spAutoFit/>
              </a:bodyPr>
              <a:lstStyle/>
              <a:p>
                <a:pPr marR="30480" algn="just">
                  <a:lnSpc>
                    <a:spcPct val="150000"/>
                  </a:lnSpc>
                  <a:spcAft>
                    <a:spcPts val="0"/>
                  </a:spcAft>
                </a:pPr>
                <a:r>
                  <a:rPr kumimoji="0" lang="en-US" sz="4500" b="1"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Câu 5.</a:t>
                </a:r>
                <a:r>
                  <a:rPr kumimoji="0" lang="en-US" sz="45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US" sz="4500" smtClean="0">
                    <a:solidFill>
                      <a:schemeClr val="bg1"/>
                    </a:solidFill>
                    <a:latin typeface="Arial" panose="020B0604020202020204" pitchFamily="34" charset="0"/>
                    <a:ea typeface="Times New Roman" panose="02020603050405020304" pitchFamily="18" charset="0"/>
                    <a:cs typeface="Arial" panose="020B0604020202020204" pitchFamily="34" charset="0"/>
                  </a:rPr>
                  <a:t>Chia đa thức </a:t>
                </a:r>
                <a14:m>
                  <m:oMath xmlns:m="http://schemas.openxmlformats.org/officeDocument/2006/math">
                    <m:r>
                      <a:rPr lang="en-US" sz="4500">
                        <a:solidFill>
                          <a:schemeClr val="bg1"/>
                        </a:solidFill>
                        <a:effectLst/>
                        <a:latin typeface="Cambria Math" panose="02040503050406030204" pitchFamily="18" charset="0"/>
                        <a:ea typeface="Times New Roman" panose="02020603050405020304" pitchFamily="18" charset="0"/>
                      </a:rPr>
                      <m:t>(4</m:t>
                    </m:r>
                    <m:sSup>
                      <m:sSupPr>
                        <m:ctrlPr>
                          <a:rPr lang="en-US" sz="4500" i="1">
                            <a:solidFill>
                              <a:schemeClr val="bg1"/>
                            </a:solidFill>
                            <a:effectLst/>
                            <a:latin typeface="Cambria Math" panose="02040503050406030204" pitchFamily="18" charset="0"/>
                            <a:ea typeface="Times New Roman" panose="02020603050405020304" pitchFamily="18" charset="0"/>
                          </a:rPr>
                        </m:ctrlPr>
                      </m:sSupPr>
                      <m:e>
                        <m:r>
                          <m:rPr>
                            <m:sty m:val="p"/>
                          </m:rPr>
                          <a:rPr lang="en-US" sz="4500">
                            <a:solidFill>
                              <a:schemeClr val="bg1"/>
                            </a:solidFill>
                            <a:effectLst/>
                            <a:latin typeface="Cambria Math" panose="02040503050406030204" pitchFamily="18" charset="0"/>
                            <a:ea typeface="Times New Roman" panose="02020603050405020304" pitchFamily="18" charset="0"/>
                          </a:rPr>
                          <m:t>x</m:t>
                        </m:r>
                      </m:e>
                      <m:sup>
                        <m:r>
                          <a:rPr lang="en-US" sz="4500" baseline="30000">
                            <a:solidFill>
                              <a:schemeClr val="bg1"/>
                            </a:solidFill>
                            <a:effectLst/>
                            <a:latin typeface="Cambria Math" panose="02040503050406030204" pitchFamily="18" charset="0"/>
                            <a:ea typeface="Times New Roman" panose="02020603050405020304" pitchFamily="18" charset="0"/>
                          </a:rPr>
                          <m:t>2</m:t>
                        </m:r>
                      </m:sup>
                    </m:sSup>
                    <m:r>
                      <m:rPr>
                        <m:sty m:val="p"/>
                      </m:rPr>
                      <a:rPr lang="en-US" sz="4500">
                        <a:solidFill>
                          <a:schemeClr val="bg1"/>
                        </a:solidFill>
                        <a:effectLst/>
                        <a:latin typeface="Cambria Math" panose="02040503050406030204" pitchFamily="18" charset="0"/>
                        <a:ea typeface="Times New Roman" panose="02020603050405020304" pitchFamily="18" charset="0"/>
                      </a:rPr>
                      <m:t>y</m:t>
                    </m:r>
                    <m:sSup>
                      <m:sSupPr>
                        <m:ctrlPr>
                          <a:rPr lang="en-US" sz="4500" i="1">
                            <a:solidFill>
                              <a:schemeClr val="bg1"/>
                            </a:solidFill>
                            <a:effectLst/>
                            <a:latin typeface="Cambria Math" panose="02040503050406030204" pitchFamily="18" charset="0"/>
                            <a:ea typeface="Times New Roman" panose="02020603050405020304" pitchFamily="18" charset="0"/>
                          </a:rPr>
                        </m:ctrlPr>
                      </m:sSupPr>
                      <m:e>
                        <m:r>
                          <m:rPr>
                            <m:sty m:val="p"/>
                          </m:rPr>
                          <a:rPr lang="en-US" sz="4500">
                            <a:solidFill>
                              <a:schemeClr val="bg1"/>
                            </a:solidFill>
                            <a:effectLst/>
                            <a:latin typeface="Cambria Math" panose="02040503050406030204" pitchFamily="18" charset="0"/>
                            <a:ea typeface="Times New Roman" panose="02020603050405020304" pitchFamily="18" charset="0"/>
                          </a:rPr>
                          <m:t>z</m:t>
                        </m:r>
                      </m:e>
                      <m:sup>
                        <m:r>
                          <a:rPr lang="en-US" sz="4500" baseline="30000">
                            <a:solidFill>
                              <a:schemeClr val="bg1"/>
                            </a:solidFill>
                            <a:effectLst/>
                            <a:latin typeface="Cambria Math" panose="02040503050406030204" pitchFamily="18" charset="0"/>
                            <a:ea typeface="Times New Roman" panose="02020603050405020304" pitchFamily="18" charset="0"/>
                          </a:rPr>
                          <m:t>4</m:t>
                        </m:r>
                      </m:sup>
                    </m:sSup>
                    <m:r>
                      <a:rPr lang="en-US" sz="4500" i="1">
                        <a:solidFill>
                          <a:schemeClr val="bg1"/>
                        </a:solidFill>
                        <a:effectLst/>
                        <a:latin typeface="Cambria Math" panose="02040503050406030204" pitchFamily="18" charset="0"/>
                        <a:ea typeface="Times New Roman" panose="02020603050405020304" pitchFamily="18" charset="0"/>
                      </a:rPr>
                      <m:t> </m:t>
                    </m:r>
                    <m:r>
                      <a:rPr lang="en-US" sz="4500">
                        <a:solidFill>
                          <a:schemeClr val="bg1"/>
                        </a:solidFill>
                        <a:effectLst/>
                        <a:latin typeface="Cambria Math" panose="02040503050406030204" pitchFamily="18" charset="0"/>
                        <a:ea typeface="Times New Roman" panose="02020603050405020304" pitchFamily="18" charset="0"/>
                      </a:rPr>
                      <m:t>+ 2</m:t>
                    </m:r>
                    <m:sSup>
                      <m:sSupPr>
                        <m:ctrlPr>
                          <a:rPr lang="en-US" sz="4500" i="1">
                            <a:solidFill>
                              <a:schemeClr val="bg1"/>
                            </a:solidFill>
                            <a:effectLst/>
                            <a:latin typeface="Cambria Math" panose="02040503050406030204" pitchFamily="18" charset="0"/>
                            <a:ea typeface="Times New Roman" panose="02020603050405020304" pitchFamily="18" charset="0"/>
                          </a:rPr>
                        </m:ctrlPr>
                      </m:sSupPr>
                      <m:e>
                        <m:r>
                          <m:rPr>
                            <m:sty m:val="p"/>
                          </m:rPr>
                          <a:rPr lang="en-US" sz="4500">
                            <a:solidFill>
                              <a:schemeClr val="bg1"/>
                            </a:solidFill>
                            <a:effectLst/>
                            <a:latin typeface="Cambria Math" panose="02040503050406030204" pitchFamily="18" charset="0"/>
                            <a:ea typeface="Times New Roman" panose="02020603050405020304" pitchFamily="18" charset="0"/>
                          </a:rPr>
                          <m:t>x</m:t>
                        </m:r>
                      </m:e>
                      <m:sup>
                        <m:r>
                          <a:rPr lang="en-US" sz="4500" baseline="30000">
                            <a:solidFill>
                              <a:schemeClr val="bg1"/>
                            </a:solidFill>
                            <a:effectLst/>
                            <a:latin typeface="Cambria Math" panose="02040503050406030204" pitchFamily="18" charset="0"/>
                            <a:ea typeface="Times New Roman" panose="02020603050405020304" pitchFamily="18" charset="0"/>
                          </a:rPr>
                          <m:t>2</m:t>
                        </m:r>
                      </m:sup>
                    </m:sSup>
                    <m:sSup>
                      <m:sSupPr>
                        <m:ctrlPr>
                          <a:rPr lang="en-US" sz="4500" i="1">
                            <a:solidFill>
                              <a:schemeClr val="bg1"/>
                            </a:solidFill>
                            <a:effectLst/>
                            <a:latin typeface="Cambria Math" panose="02040503050406030204" pitchFamily="18" charset="0"/>
                            <a:ea typeface="Times New Roman" panose="02020603050405020304" pitchFamily="18" charset="0"/>
                          </a:rPr>
                        </m:ctrlPr>
                      </m:sSupPr>
                      <m:e>
                        <m:r>
                          <m:rPr>
                            <m:sty m:val="p"/>
                          </m:rPr>
                          <a:rPr lang="en-US" sz="4500">
                            <a:solidFill>
                              <a:schemeClr val="bg1"/>
                            </a:solidFill>
                            <a:effectLst/>
                            <a:latin typeface="Cambria Math" panose="02040503050406030204" pitchFamily="18" charset="0"/>
                            <a:ea typeface="Times New Roman" panose="02020603050405020304" pitchFamily="18" charset="0"/>
                          </a:rPr>
                          <m:t>y</m:t>
                        </m:r>
                      </m:e>
                      <m:sup>
                        <m:r>
                          <a:rPr lang="en-US" sz="4500" baseline="30000">
                            <a:solidFill>
                              <a:schemeClr val="bg1"/>
                            </a:solidFill>
                            <a:effectLst/>
                            <a:latin typeface="Cambria Math" panose="02040503050406030204" pitchFamily="18" charset="0"/>
                            <a:ea typeface="Times New Roman" panose="02020603050405020304" pitchFamily="18" charset="0"/>
                          </a:rPr>
                          <m:t>2</m:t>
                        </m:r>
                      </m:sup>
                    </m:sSup>
                    <m:sSup>
                      <m:sSupPr>
                        <m:ctrlPr>
                          <a:rPr lang="en-US" sz="4500" i="1">
                            <a:solidFill>
                              <a:schemeClr val="bg1"/>
                            </a:solidFill>
                            <a:effectLst/>
                            <a:latin typeface="Cambria Math" panose="02040503050406030204" pitchFamily="18" charset="0"/>
                            <a:ea typeface="Times New Roman" panose="02020603050405020304" pitchFamily="18" charset="0"/>
                          </a:rPr>
                        </m:ctrlPr>
                      </m:sSupPr>
                      <m:e>
                        <m:r>
                          <m:rPr>
                            <m:sty m:val="p"/>
                          </m:rPr>
                          <a:rPr lang="en-US" sz="4500">
                            <a:solidFill>
                              <a:schemeClr val="bg1"/>
                            </a:solidFill>
                            <a:effectLst/>
                            <a:latin typeface="Cambria Math" panose="02040503050406030204" pitchFamily="18" charset="0"/>
                            <a:ea typeface="Times New Roman" panose="02020603050405020304" pitchFamily="18" charset="0"/>
                          </a:rPr>
                          <m:t>z</m:t>
                        </m:r>
                      </m:e>
                      <m:sup>
                        <m:r>
                          <a:rPr lang="en-US" sz="4500" baseline="30000">
                            <a:solidFill>
                              <a:schemeClr val="bg1"/>
                            </a:solidFill>
                            <a:effectLst/>
                            <a:latin typeface="Cambria Math" panose="02040503050406030204" pitchFamily="18" charset="0"/>
                            <a:ea typeface="Times New Roman" panose="02020603050405020304" pitchFamily="18" charset="0"/>
                          </a:rPr>
                          <m:t>2</m:t>
                        </m:r>
                      </m:sup>
                    </m:sSup>
                    <m:r>
                      <a:rPr lang="en-US" sz="4500" i="1">
                        <a:solidFill>
                          <a:schemeClr val="bg1"/>
                        </a:solidFill>
                        <a:effectLst/>
                        <a:latin typeface="Cambria Math" panose="02040503050406030204" pitchFamily="18" charset="0"/>
                        <a:ea typeface="Times New Roman" panose="02020603050405020304" pitchFamily="18" charset="0"/>
                      </a:rPr>
                      <m:t> </m:t>
                    </m:r>
                    <m:r>
                      <a:rPr lang="en-US" sz="4500">
                        <a:solidFill>
                          <a:schemeClr val="bg1"/>
                        </a:solidFill>
                        <a:effectLst/>
                        <a:latin typeface="Cambria Math" panose="02040503050406030204" pitchFamily="18" charset="0"/>
                        <a:ea typeface="Times New Roman" panose="02020603050405020304" pitchFamily="18" charset="0"/>
                      </a:rPr>
                      <m:t>– 3</m:t>
                    </m:r>
                    <m:r>
                      <m:rPr>
                        <m:sty m:val="p"/>
                      </m:rPr>
                      <a:rPr lang="en-US" sz="4500">
                        <a:solidFill>
                          <a:schemeClr val="bg1"/>
                        </a:solidFill>
                        <a:effectLst/>
                        <a:latin typeface="Cambria Math" panose="02040503050406030204" pitchFamily="18" charset="0"/>
                        <a:ea typeface="Times New Roman" panose="02020603050405020304" pitchFamily="18" charset="0"/>
                      </a:rPr>
                      <m:t>xyz</m:t>
                    </m:r>
                    <m:r>
                      <a:rPr lang="en-US" sz="4500">
                        <a:solidFill>
                          <a:schemeClr val="bg1"/>
                        </a:solidFill>
                        <a:effectLst/>
                        <a:latin typeface="Cambria Math" panose="02040503050406030204" pitchFamily="18" charset="0"/>
                        <a:ea typeface="Times New Roman" panose="02020603050405020304" pitchFamily="18" charset="0"/>
                      </a:rPr>
                      <m:t>)</m:t>
                    </m:r>
                  </m:oMath>
                </a14:m>
                <a:r>
                  <a:rPr lang="en-US" sz="45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500">
                    <a:solidFill>
                      <a:schemeClr val="bg1"/>
                    </a:solidFill>
                    <a:effectLst/>
                    <a:latin typeface="Arial" panose="020B0604020202020204" pitchFamily="34" charset="0"/>
                    <a:ea typeface="Times New Roman" panose="02020603050405020304" pitchFamily="18" charset="0"/>
                    <a:cs typeface="Arial" panose="020B0604020202020204" pitchFamily="34" charset="0"/>
                  </a:rPr>
                  <a:t>cho đơn thức xy ta được kết quả là?</a:t>
                </a:r>
              </a:p>
            </p:txBody>
          </p:sp>
        </mc:Choice>
        <mc:Fallback xmlns="">
          <p:sp>
            <p:nvSpPr>
              <p:cNvPr id="3" name="Rectangle 2"/>
              <p:cNvSpPr>
                <a:spLocks noRot="1" noChangeAspect="1" noMove="1" noResize="1" noEditPoints="1" noAdjustHandles="1" noChangeArrowheads="1" noChangeShapeType="1" noTextEdit="1"/>
              </p:cNvSpPr>
              <p:nvPr/>
            </p:nvSpPr>
            <p:spPr>
              <a:xfrm>
                <a:off x="2634049" y="2516475"/>
                <a:ext cx="12986951" cy="2169825"/>
              </a:xfrm>
              <a:prstGeom prst="rect">
                <a:avLst/>
              </a:prstGeom>
              <a:blipFill>
                <a:blip r:embed="rId5"/>
                <a:stretch>
                  <a:fillRect l="-1971" b="-70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2361426" y="6332551"/>
                <a:ext cx="5520357" cy="901593"/>
              </a:xfrm>
              <a:prstGeom prst="rect">
                <a:avLst/>
              </a:prstGeom>
            </p:spPr>
            <p:txBody>
              <a:bodyPr wrap="none">
                <a:spAutoFit/>
              </a:bodyPr>
              <a:lstStyle/>
              <a:p>
                <a:pPr marL="30480" marR="30480" lvl="0">
                  <a:lnSpc>
                    <a:spcPct val="150000"/>
                  </a:lnSpc>
                </a:pPr>
                <a:r>
                  <a:rPr lang="en-US" sz="4000" smtClean="0">
                    <a:solidFill>
                      <a:schemeClr val="bg1"/>
                    </a:solidFill>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sSup>
                      <m:sSupPr>
                        <m:ctrlPr>
                          <a:rPr lang="en-US" sz="4000" i="1">
                            <a:solidFill>
                              <a:schemeClr val="bg1"/>
                            </a:solidFill>
                            <a:effectLst/>
                            <a:latin typeface="Cambria Math" panose="020405030504060302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z</m:t>
                        </m:r>
                      </m:e>
                      <m:sup>
                        <m:r>
                          <a:rPr lang="en-US" sz="4000" baseline="30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sup>
                    </m:sSup>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+ 2</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xy</m:t>
                    </m:r>
                    <m:sSup>
                      <m:sSupPr>
                        <m:ctrlPr>
                          <a:rPr lang="en-US" sz="4000" i="1">
                            <a:solidFill>
                              <a:schemeClr val="bg1"/>
                            </a:solidFill>
                            <a:effectLst/>
                            <a:latin typeface="Cambria Math" panose="020405030504060302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z</m:t>
                        </m:r>
                      </m:e>
                      <m:sup>
                        <m:r>
                          <a:rPr lang="en-US" sz="4000" baseline="30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3</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z</m:t>
                    </m:r>
                  </m:oMath>
                </a14:m>
                <a:r>
                  <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rPr>
                  <a:t>    </a:t>
                </a:r>
                <a:endParaRPr kumimoji="0" lang="en-US" sz="3600" b="0" i="0" u="none" strike="noStrike" kern="1200" cap="none" spc="0" normalizeH="0" baseline="0" noProof="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361426" y="6332551"/>
                <a:ext cx="5520357" cy="901593"/>
              </a:xfrm>
              <a:prstGeom prst="rect">
                <a:avLst/>
              </a:prstGeom>
              <a:blipFill>
                <a:blip r:embed="rId6"/>
                <a:stretch>
                  <a:fillRect l="-3311"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0773900" y="6226342"/>
                <a:ext cx="5121210" cy="901593"/>
              </a:xfrm>
              <a:prstGeom prst="rect">
                <a:avLst/>
              </a:prstGeom>
            </p:spPr>
            <p:txBody>
              <a:bodyPr wrap="none">
                <a:spAutoFit/>
              </a:bodyPr>
              <a:lstStyle/>
              <a:p>
                <a:pPr marL="30480" marR="30480">
                  <a:lnSpc>
                    <a:spcPct val="150000"/>
                  </a:lnSpc>
                  <a:spcAft>
                    <a:spcPts val="0"/>
                  </a:spcAft>
                </a:pP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en-US" sz="4000">
                        <a:solidFill>
                          <a:schemeClr val="bg1"/>
                        </a:solidFill>
                        <a:effectLst/>
                        <a:latin typeface="Cambria Math" panose="02040503050406030204" pitchFamily="18" charset="0"/>
                        <a:ea typeface="Times New Roman" panose="02020603050405020304" pitchFamily="18" charset="0"/>
                      </a:rPr>
                      <m:t>4</m:t>
                    </m:r>
                    <m:r>
                      <m:rPr>
                        <m:sty m:val="p"/>
                      </m:rPr>
                      <a:rPr lang="en-US" sz="4000">
                        <a:solidFill>
                          <a:schemeClr val="bg1"/>
                        </a:solidFill>
                        <a:effectLst/>
                        <a:latin typeface="Cambria Math" panose="02040503050406030204" pitchFamily="18" charset="0"/>
                        <a:ea typeface="Times New Roman" panose="02020603050405020304" pitchFamily="18" charset="0"/>
                      </a:rPr>
                      <m:t>x</m:t>
                    </m:r>
                    <m:sSup>
                      <m:sSupPr>
                        <m:ctrlPr>
                          <a:rPr lang="en-US" sz="4000" i="1">
                            <a:solidFill>
                              <a:schemeClr val="bg1"/>
                            </a:solidFill>
                            <a:effectLst/>
                            <a:latin typeface="Cambria Math" panose="02040503050406030204" pitchFamily="18" charset="0"/>
                            <a:ea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rPr>
                          <m:t>z</m:t>
                        </m:r>
                      </m:e>
                      <m:sup>
                        <m:r>
                          <a:rPr lang="en-US" sz="4000" baseline="30000">
                            <a:solidFill>
                              <a:schemeClr val="bg1"/>
                            </a:solidFill>
                            <a:effectLst/>
                            <a:latin typeface="Cambria Math" panose="02040503050406030204" pitchFamily="18" charset="0"/>
                            <a:ea typeface="Times New Roman" panose="02020603050405020304" pitchFamily="18" charset="0"/>
                          </a:rPr>
                          <m:t>4</m:t>
                        </m:r>
                      </m:sup>
                    </m:sSup>
                    <m:r>
                      <a:rPr lang="en-US" sz="4000" i="1">
                        <a:solidFill>
                          <a:schemeClr val="bg1"/>
                        </a:solidFill>
                        <a:effectLst/>
                        <a:latin typeface="Cambria Math" panose="02040503050406030204" pitchFamily="18" charset="0"/>
                        <a:ea typeface="Times New Roman" panose="02020603050405020304" pitchFamily="18" charset="0"/>
                      </a:rPr>
                      <m:t> </m:t>
                    </m:r>
                    <m:r>
                      <a:rPr lang="en-US" sz="4000">
                        <a:solidFill>
                          <a:schemeClr val="bg1"/>
                        </a:solidFill>
                        <a:effectLst/>
                        <a:latin typeface="Cambria Math" panose="02040503050406030204" pitchFamily="18" charset="0"/>
                        <a:ea typeface="Times New Roman" panose="02020603050405020304" pitchFamily="18" charset="0"/>
                      </a:rPr>
                      <m:t>– 2</m:t>
                    </m:r>
                    <m:r>
                      <m:rPr>
                        <m:sty m:val="p"/>
                      </m:rPr>
                      <a:rPr lang="en-US" sz="4000">
                        <a:solidFill>
                          <a:schemeClr val="bg1"/>
                        </a:solidFill>
                        <a:effectLst/>
                        <a:latin typeface="Cambria Math" panose="02040503050406030204" pitchFamily="18" charset="0"/>
                        <a:ea typeface="Times New Roman" panose="02020603050405020304" pitchFamily="18" charset="0"/>
                      </a:rPr>
                      <m:t>xy</m:t>
                    </m:r>
                    <m:sSup>
                      <m:sSupPr>
                        <m:ctrlPr>
                          <a:rPr lang="en-US" sz="4000" i="1">
                            <a:solidFill>
                              <a:schemeClr val="bg1"/>
                            </a:solidFill>
                            <a:effectLst/>
                            <a:latin typeface="Cambria Math" panose="02040503050406030204" pitchFamily="18" charset="0"/>
                            <a:ea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rPr>
                          <m:t>z</m:t>
                        </m:r>
                      </m:e>
                      <m:sup>
                        <m:r>
                          <a:rPr lang="en-US" sz="4000" baseline="30000">
                            <a:solidFill>
                              <a:schemeClr val="bg1"/>
                            </a:solidFill>
                            <a:effectLst/>
                            <a:latin typeface="Cambria Math" panose="02040503050406030204" pitchFamily="18" charset="0"/>
                            <a:ea typeface="Times New Roman" panose="02020603050405020304" pitchFamily="18" charset="0"/>
                          </a:rPr>
                          <m:t>2</m:t>
                        </m:r>
                      </m:sup>
                    </m:sSup>
                    <m:r>
                      <a:rPr lang="en-US" sz="4000" i="1">
                        <a:solidFill>
                          <a:schemeClr val="bg1"/>
                        </a:solidFill>
                        <a:effectLst/>
                        <a:latin typeface="Cambria Math" panose="02040503050406030204" pitchFamily="18" charset="0"/>
                        <a:ea typeface="Times New Roman" panose="02020603050405020304" pitchFamily="18" charset="0"/>
                      </a:rPr>
                      <m:t> </m:t>
                    </m:r>
                    <m:r>
                      <a:rPr lang="en-US" sz="4000">
                        <a:solidFill>
                          <a:schemeClr val="bg1"/>
                        </a:solidFill>
                        <a:effectLst/>
                        <a:latin typeface="Cambria Math" panose="02040503050406030204" pitchFamily="18" charset="0"/>
                        <a:ea typeface="Times New Roman" panose="02020603050405020304" pitchFamily="18" charset="0"/>
                      </a:rPr>
                      <m:t>+ 3</m:t>
                    </m:r>
                    <m:r>
                      <m:rPr>
                        <m:sty m:val="p"/>
                      </m:rPr>
                      <a:rPr lang="en-US" sz="4000">
                        <a:solidFill>
                          <a:schemeClr val="bg1"/>
                        </a:solidFill>
                        <a:effectLst/>
                        <a:latin typeface="Cambria Math" panose="02040503050406030204" pitchFamily="18" charset="0"/>
                        <a:ea typeface="Times New Roman" panose="02020603050405020304" pitchFamily="18" charset="0"/>
                      </a:rPr>
                      <m:t>z</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0773900" y="6226342"/>
                <a:ext cx="5121210" cy="901593"/>
              </a:xfrm>
              <a:prstGeom prst="rect">
                <a:avLst/>
              </a:prstGeom>
              <a:blipFill>
                <a:blip r:embed="rId7"/>
                <a:stretch>
                  <a:fillRect l="-3571"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325331" y="8283742"/>
                <a:ext cx="5190011" cy="905056"/>
              </a:xfrm>
              <a:prstGeom prst="rect">
                <a:avLst/>
              </a:prstGeom>
            </p:spPr>
            <p:txBody>
              <a:bodyPr wrap="none">
                <a:spAutoFit/>
              </a:bodyPr>
              <a:lstStyle/>
              <a:p>
                <a:pPr marL="30480" marR="30480">
                  <a:lnSpc>
                    <a:spcPct val="150000"/>
                  </a:lnSpc>
                  <a:spcAft>
                    <a:spcPts val="0"/>
                  </a:spcAft>
                </a:pP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en-US" sz="4000">
                        <a:solidFill>
                          <a:schemeClr val="bg1"/>
                        </a:solidFill>
                        <a:effectLst/>
                        <a:latin typeface="Cambria Math" panose="02040503050406030204" pitchFamily="18" charset="0"/>
                        <a:ea typeface="Times New Roman" panose="02020603050405020304" pitchFamily="18" charset="0"/>
                      </a:rPr>
                      <m:t>4</m:t>
                    </m:r>
                    <m:r>
                      <m:rPr>
                        <m:sty m:val="p"/>
                      </m:rPr>
                      <a:rPr lang="en-US" sz="4000">
                        <a:solidFill>
                          <a:schemeClr val="bg1"/>
                        </a:solidFill>
                        <a:effectLst/>
                        <a:latin typeface="Cambria Math" panose="02040503050406030204" pitchFamily="18" charset="0"/>
                        <a:ea typeface="Times New Roman" panose="02020603050405020304" pitchFamily="18" charset="0"/>
                      </a:rPr>
                      <m:t>x</m:t>
                    </m:r>
                    <m:sSup>
                      <m:sSupPr>
                        <m:ctrlPr>
                          <a:rPr lang="en-US" sz="4000" i="1">
                            <a:solidFill>
                              <a:schemeClr val="bg1"/>
                            </a:solidFill>
                            <a:effectLst/>
                            <a:latin typeface="Cambria Math" panose="02040503050406030204" pitchFamily="18" charset="0"/>
                            <a:ea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rPr>
                          <m:t>z</m:t>
                        </m:r>
                      </m:e>
                      <m:sup>
                        <m:r>
                          <a:rPr lang="en-US" sz="4000" baseline="30000">
                            <a:solidFill>
                              <a:schemeClr val="bg1"/>
                            </a:solidFill>
                            <a:effectLst/>
                            <a:latin typeface="Cambria Math" panose="02040503050406030204" pitchFamily="18" charset="0"/>
                            <a:ea typeface="Times New Roman" panose="02020603050405020304" pitchFamily="18" charset="0"/>
                          </a:rPr>
                          <m:t>4</m:t>
                        </m:r>
                      </m:sup>
                    </m:sSup>
                    <m:r>
                      <a:rPr lang="en-US" sz="4000" i="1">
                        <a:solidFill>
                          <a:schemeClr val="bg1"/>
                        </a:solidFill>
                        <a:effectLst/>
                        <a:latin typeface="Cambria Math" panose="02040503050406030204" pitchFamily="18" charset="0"/>
                        <a:ea typeface="Times New Roman" panose="02020603050405020304" pitchFamily="18" charset="0"/>
                      </a:rPr>
                      <m:t> </m:t>
                    </m:r>
                    <m:r>
                      <a:rPr lang="en-US" sz="4000">
                        <a:solidFill>
                          <a:schemeClr val="bg1"/>
                        </a:solidFill>
                        <a:effectLst/>
                        <a:latin typeface="Cambria Math" panose="02040503050406030204" pitchFamily="18" charset="0"/>
                        <a:ea typeface="Times New Roman" panose="02020603050405020304" pitchFamily="18" charset="0"/>
                      </a:rPr>
                      <m:t>+ 2</m:t>
                    </m:r>
                    <m:r>
                      <m:rPr>
                        <m:sty m:val="p"/>
                      </m:rPr>
                      <a:rPr lang="en-US" sz="4000">
                        <a:solidFill>
                          <a:schemeClr val="bg1"/>
                        </a:solidFill>
                        <a:effectLst/>
                        <a:latin typeface="Cambria Math" panose="02040503050406030204" pitchFamily="18" charset="0"/>
                        <a:ea typeface="Times New Roman" panose="02020603050405020304" pitchFamily="18" charset="0"/>
                      </a:rPr>
                      <m:t>xy</m:t>
                    </m:r>
                    <m:sSup>
                      <m:sSupPr>
                        <m:ctrlPr>
                          <a:rPr lang="en-US" sz="4000" i="1">
                            <a:solidFill>
                              <a:schemeClr val="bg1"/>
                            </a:solidFill>
                            <a:effectLst/>
                            <a:latin typeface="Cambria Math" panose="02040503050406030204" pitchFamily="18" charset="0"/>
                            <a:ea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rPr>
                          <m:t>z</m:t>
                        </m:r>
                      </m:e>
                      <m:sup>
                        <m:r>
                          <a:rPr lang="en-US" sz="4000" baseline="30000">
                            <a:solidFill>
                              <a:schemeClr val="bg1"/>
                            </a:solidFill>
                            <a:effectLst/>
                            <a:latin typeface="Cambria Math" panose="02040503050406030204" pitchFamily="18" charset="0"/>
                            <a:ea typeface="Times New Roman" panose="02020603050405020304" pitchFamily="18" charset="0"/>
                          </a:rPr>
                          <m:t>2</m:t>
                        </m:r>
                      </m:sup>
                    </m:sSup>
                    <m:r>
                      <a:rPr lang="en-US" sz="4000" i="1">
                        <a:solidFill>
                          <a:schemeClr val="bg1"/>
                        </a:solidFill>
                        <a:effectLst/>
                        <a:latin typeface="Cambria Math" panose="02040503050406030204" pitchFamily="18" charset="0"/>
                        <a:ea typeface="Times New Roman" panose="02020603050405020304" pitchFamily="18" charset="0"/>
                      </a:rPr>
                      <m:t> </m:t>
                    </m:r>
                    <m:r>
                      <a:rPr lang="en-US" sz="4000">
                        <a:solidFill>
                          <a:schemeClr val="bg1"/>
                        </a:solidFill>
                        <a:effectLst/>
                        <a:latin typeface="Cambria Math" panose="02040503050406030204" pitchFamily="18" charset="0"/>
                        <a:ea typeface="Times New Roman" panose="02020603050405020304" pitchFamily="18" charset="0"/>
                      </a:rPr>
                      <m:t>+ 3</m:t>
                    </m:r>
                    <m:r>
                      <m:rPr>
                        <m:sty m:val="p"/>
                      </m:rPr>
                      <a:rPr lang="en-US" sz="4000">
                        <a:solidFill>
                          <a:schemeClr val="bg1"/>
                        </a:solidFill>
                        <a:effectLst/>
                        <a:latin typeface="Cambria Math" panose="02040503050406030204" pitchFamily="18" charset="0"/>
                        <a:ea typeface="Times New Roman" panose="02020603050405020304" pitchFamily="18" charset="0"/>
                      </a:rPr>
                      <m:t>z</m:t>
                    </m:r>
                  </m:oMath>
                </a14:m>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325331" y="8283742"/>
                <a:ext cx="5190011" cy="905056"/>
              </a:xfrm>
              <a:prstGeom prst="rect">
                <a:avLst/>
              </a:prstGeom>
              <a:blipFill>
                <a:blip r:embed="rId8"/>
                <a:stretch>
                  <a:fillRect l="-3521"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036316" y="8539006"/>
                <a:ext cx="4770024" cy="905056"/>
              </a:xfrm>
              <a:prstGeom prst="rect">
                <a:avLst/>
              </a:prstGeom>
            </p:spPr>
            <p:txBody>
              <a:bodyPr wrap="none">
                <a:spAutoFit/>
              </a:bodyPr>
              <a:lstStyle/>
              <a:p>
                <a:pPr marL="30480" marR="30480">
                  <a:lnSpc>
                    <a:spcPct val="150000"/>
                  </a:lnSpc>
                  <a:spcAft>
                    <a:spcPts val="0"/>
                  </a:spcAft>
                </a:pP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en-US" sz="4000">
                        <a:solidFill>
                          <a:schemeClr val="bg1"/>
                        </a:solidFill>
                        <a:effectLst/>
                        <a:latin typeface="Cambria Math" panose="02040503050406030204" pitchFamily="18" charset="0"/>
                        <a:ea typeface="Times New Roman" panose="02020603050405020304" pitchFamily="18" charset="0"/>
                      </a:rPr>
                      <m:t>4</m:t>
                    </m:r>
                    <m:r>
                      <m:rPr>
                        <m:sty m:val="p"/>
                      </m:rPr>
                      <a:rPr lang="en-US" sz="4000">
                        <a:solidFill>
                          <a:schemeClr val="bg1"/>
                        </a:solidFill>
                        <a:effectLst/>
                        <a:latin typeface="Cambria Math" panose="02040503050406030204" pitchFamily="18" charset="0"/>
                        <a:ea typeface="Times New Roman" panose="02020603050405020304" pitchFamily="18" charset="0"/>
                      </a:rPr>
                      <m:t>x</m:t>
                    </m:r>
                    <m:sSup>
                      <m:sSupPr>
                        <m:ctrlPr>
                          <a:rPr lang="en-US" sz="4000" i="1">
                            <a:solidFill>
                              <a:schemeClr val="bg1"/>
                            </a:solidFill>
                            <a:effectLst/>
                            <a:latin typeface="Cambria Math" panose="02040503050406030204" pitchFamily="18" charset="0"/>
                            <a:ea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rPr>
                          <m:t>z</m:t>
                        </m:r>
                      </m:e>
                      <m:sup>
                        <m:r>
                          <a:rPr lang="en-US" sz="4000" baseline="30000">
                            <a:solidFill>
                              <a:schemeClr val="bg1"/>
                            </a:solidFill>
                            <a:effectLst/>
                            <a:latin typeface="Cambria Math" panose="02040503050406030204" pitchFamily="18" charset="0"/>
                            <a:ea typeface="Times New Roman" panose="02020603050405020304" pitchFamily="18" charset="0"/>
                          </a:rPr>
                          <m:t>4</m:t>
                        </m:r>
                      </m:sup>
                    </m:sSup>
                    <m:r>
                      <a:rPr lang="en-US" sz="4000">
                        <a:solidFill>
                          <a:schemeClr val="bg1"/>
                        </a:solidFill>
                        <a:effectLst/>
                        <a:latin typeface="Cambria Math" panose="02040503050406030204" pitchFamily="18" charset="0"/>
                        <a:ea typeface="Times New Roman" panose="02020603050405020304" pitchFamily="18" charset="0"/>
                      </a:rPr>
                      <m:t>+4</m:t>
                    </m:r>
                    <m:r>
                      <m:rPr>
                        <m:sty m:val="p"/>
                      </m:rPr>
                      <a:rPr lang="en-US" sz="4000">
                        <a:solidFill>
                          <a:schemeClr val="bg1"/>
                        </a:solidFill>
                        <a:effectLst/>
                        <a:latin typeface="Cambria Math" panose="02040503050406030204" pitchFamily="18" charset="0"/>
                        <a:ea typeface="Times New Roman" panose="02020603050405020304" pitchFamily="18" charset="0"/>
                      </a:rPr>
                      <m:t>xy</m:t>
                    </m:r>
                    <m:sSup>
                      <m:sSupPr>
                        <m:ctrlPr>
                          <a:rPr lang="en-US" sz="4000" i="1">
                            <a:solidFill>
                              <a:schemeClr val="bg1"/>
                            </a:solidFill>
                            <a:effectLst/>
                            <a:latin typeface="Cambria Math" panose="02040503050406030204" pitchFamily="18" charset="0"/>
                            <a:ea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rPr>
                          <m:t>z</m:t>
                        </m:r>
                      </m:e>
                      <m:sup>
                        <m:r>
                          <a:rPr lang="en-US" sz="4000" baseline="30000">
                            <a:solidFill>
                              <a:schemeClr val="bg1"/>
                            </a:solidFill>
                            <a:effectLst/>
                            <a:latin typeface="Cambria Math" panose="02040503050406030204" pitchFamily="18" charset="0"/>
                            <a:ea typeface="Times New Roman" panose="02020603050405020304" pitchFamily="18" charset="0"/>
                          </a:rPr>
                          <m:t>2</m:t>
                        </m:r>
                      </m:sup>
                    </m:sSup>
                    <m:r>
                      <a:rPr lang="en-US" sz="4000">
                        <a:solidFill>
                          <a:schemeClr val="bg1"/>
                        </a:solidFill>
                        <a:effectLst/>
                        <a:latin typeface="Cambria Math" panose="02040503050406030204" pitchFamily="18" charset="0"/>
                        <a:ea typeface="Times New Roman" panose="02020603050405020304" pitchFamily="18" charset="0"/>
                      </a:rPr>
                      <m:t>+3</m:t>
                    </m:r>
                    <m:r>
                      <m:rPr>
                        <m:sty m:val="p"/>
                      </m:rPr>
                      <a:rPr lang="en-US" sz="4000">
                        <a:solidFill>
                          <a:schemeClr val="bg1"/>
                        </a:solidFill>
                        <a:effectLst/>
                        <a:latin typeface="Cambria Math" panose="02040503050406030204" pitchFamily="18" charset="0"/>
                        <a:ea typeface="Times New Roman" panose="02020603050405020304" pitchFamily="18" charset="0"/>
                      </a:rPr>
                      <m:t>z</m:t>
                    </m:r>
                  </m:oMath>
                </a14:m>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036316" y="8539006"/>
                <a:ext cx="4770024" cy="905056"/>
              </a:xfrm>
              <a:prstGeom prst="rect">
                <a:avLst/>
              </a:prstGeom>
              <a:blipFill>
                <a:blip r:embed="rId9"/>
                <a:stretch>
                  <a:fillRect l="-3831" b="-28378"/>
                </a:stretch>
              </a:blipFill>
            </p:spPr>
            <p:txBody>
              <a:bodyPr/>
              <a:lstStyle/>
              <a:p>
                <a:r>
                  <a:rPr lang="en-US">
                    <a:noFill/>
                  </a:rPr>
                  <a:t> </a:t>
                </a:r>
              </a:p>
            </p:txBody>
          </p:sp>
        </mc:Fallback>
      </mc:AlternateContent>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165711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4" name="Group 4"/>
          <p:cNvGrpSpPr/>
          <p:nvPr/>
        </p:nvGrpSpPr>
        <p:grpSpPr>
          <a:xfrm>
            <a:off x="-66833" y="8486147"/>
            <a:ext cx="334857" cy="1563010"/>
            <a:chOff x="0" y="0"/>
            <a:chExt cx="505184" cy="2358041"/>
          </a:xfrm>
        </p:grpSpPr>
        <p:sp>
          <p:nvSpPr>
            <p:cNvPr id="5" name="Freeform 5"/>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sp>
        <p:nvSpPr>
          <p:cNvPr id="9" name="TextBox 8"/>
          <p:cNvSpPr txBox="1"/>
          <p:nvPr/>
        </p:nvSpPr>
        <p:spPr>
          <a:xfrm>
            <a:off x="6555634" y="423791"/>
            <a:ext cx="4874366" cy="1015663"/>
          </a:xfrm>
          <a:prstGeom prst="rect">
            <a:avLst/>
          </a:prstGeom>
          <a:noFill/>
        </p:spPr>
        <p:txBody>
          <a:bodyPr wrap="square" rtlCol="0">
            <a:spAutoFit/>
          </a:bodyPr>
          <a:lstStyle/>
          <a:p>
            <a:pPr lvl="0">
              <a:lnSpc>
                <a:spcPct val="150000"/>
              </a:lnSpc>
            </a:pPr>
            <a:r>
              <a:rPr lang="en-US" sz="4000">
                <a:solidFill>
                  <a:srgbClr val="000000"/>
                </a:solidFill>
                <a:latin typeface="Arial" panose="020B0604020202020204" pitchFamily="34" charset="0"/>
                <a:cs typeface="Arial" panose="020B0604020202020204" pitchFamily="34" charset="0"/>
              </a:rPr>
              <a:t>Rút gọn biểu thức:</a:t>
            </a:r>
            <a:endParaRPr kumimoji="0" lang="en-US" sz="4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1" name="Freeform 12"/>
          <p:cNvSpPr/>
          <p:nvPr/>
        </p:nvSpPr>
        <p:spPr>
          <a:xfrm>
            <a:off x="8217336" y="3467100"/>
            <a:ext cx="1755073" cy="934375"/>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TextBox 6"/>
          <p:cNvSpPr txBox="1"/>
          <p:nvPr/>
        </p:nvSpPr>
        <p:spPr>
          <a:xfrm>
            <a:off x="1143000" y="319658"/>
            <a:ext cx="5412634" cy="1090042"/>
          </a:xfrm>
          <a:prstGeom prst="rect">
            <a:avLst/>
          </a:prstGeom>
        </p:spPr>
        <p:txBody>
          <a:bodyPr wrap="square" lIns="0" tIns="0" rIns="0" bIns="0" rtlCol="0" anchor="t">
            <a:spAutoFit/>
          </a:bodyPr>
          <a:lstStyle/>
          <a:p>
            <a:pPr lvl="0">
              <a:lnSpc>
                <a:spcPts val="8450"/>
              </a:lnSpc>
            </a:pPr>
            <a:r>
              <a:rPr lang="en-US" sz="4200" b="1">
                <a:solidFill>
                  <a:srgbClr val="C00000"/>
                </a:solidFill>
                <a:latin typeface="Arial" panose="020B0604020202020204" pitchFamily="34" charset="0"/>
                <a:cs typeface="Arial" panose="020B0604020202020204" pitchFamily="34" charset="0"/>
              </a:rPr>
              <a:t>Bài </a:t>
            </a:r>
            <a:r>
              <a:rPr lang="en-US" sz="4200" b="1" smtClean="0">
                <a:solidFill>
                  <a:srgbClr val="C00000"/>
                </a:solidFill>
                <a:latin typeface="Arial" panose="020B0604020202020204" pitchFamily="34" charset="0"/>
                <a:cs typeface="Arial" panose="020B0604020202020204" pitchFamily="34" charset="0"/>
              </a:rPr>
              <a:t>1.34 </a:t>
            </a:r>
            <a:r>
              <a:rPr lang="en-US" sz="4200" b="1">
                <a:solidFill>
                  <a:srgbClr val="C00000"/>
                </a:solidFill>
                <a:latin typeface="Arial" panose="020B0604020202020204" pitchFamily="34" charset="0"/>
                <a:cs typeface="Arial" panose="020B0604020202020204" pitchFamily="34" charset="0"/>
              </a:rPr>
              <a:t>(SGK – </a:t>
            </a:r>
            <a:r>
              <a:rPr lang="en-US" sz="4200" b="1" smtClean="0">
                <a:solidFill>
                  <a:srgbClr val="C00000"/>
                </a:solidFill>
                <a:latin typeface="Arial" panose="020B0604020202020204" pitchFamily="34" charset="0"/>
                <a:cs typeface="Arial" panose="020B0604020202020204" pitchFamily="34" charset="0"/>
              </a:rPr>
              <a:t>tr25)</a:t>
            </a:r>
            <a:endParaRPr lang="en-US" sz="4200" b="1">
              <a:solidFill>
                <a:srgbClr val="C00000"/>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2"/>
          <a:stretch>
            <a:fillRect/>
          </a:stretch>
        </p:blipFill>
        <p:spPr>
          <a:xfrm>
            <a:off x="15763548" y="-123078"/>
            <a:ext cx="2158171" cy="2109399"/>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2065421" y="1181100"/>
                <a:ext cx="14058901" cy="2166940"/>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d>
                        <m:dPr>
                          <m:ctrlPr>
                            <a:rPr lang="en-US" sz="40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e>
                      </m:d>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e>
                      </m:d>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sSup>
                            <m:sSupPr>
                              <m:ctrlPr>
                                <a:rPr lang="fr-FR" sz="40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p>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e>
                      </m:d>
                      <m: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e>
                      </m:d>
                    </m:oMath>
                  </m:oMathPara>
                </a14:m>
                <a:endParaRPr lang="en-US" sz="400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065421" y="1181100"/>
                <a:ext cx="14058901" cy="216694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963366" y="4229100"/>
                <a:ext cx="14058901" cy="2166940"/>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d>
                        <m:dPr>
                          <m:ctrlPr>
                            <a:rPr lang="en-US" sz="40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e>
                      </m:d>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e>
                      </m:d>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sSup>
                            <m:sSupPr>
                              <m:ctrlPr>
                                <a:rPr lang="fr-FR" sz="40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p>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e>
                      </m:d>
                      <m: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e>
                      </m:d>
                    </m:oMath>
                  </m:oMathPara>
                </a14:m>
                <a:endParaRPr lang="en-US" sz="400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963366" y="4229100"/>
                <a:ext cx="14058901" cy="216694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92818" y="6743700"/>
                <a:ext cx="16804106"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sz="40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p>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m:oMathPara>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692818" y="6743700"/>
                <a:ext cx="16804106" cy="70788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295400" y="8245614"/>
                <a:ext cx="1189946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oMath>
                  </m:oMathPara>
                </a14:m>
                <a:endParaRPr lang="en-US"/>
              </a:p>
            </p:txBody>
          </p:sp>
        </mc:Choice>
        <mc:Fallback xmlns="">
          <p:sp>
            <p:nvSpPr>
              <p:cNvPr id="8" name="Rectangle 7"/>
              <p:cNvSpPr>
                <a:spLocks noRot="1" noChangeAspect="1" noMove="1" noResize="1" noEditPoints="1" noAdjustHandles="1" noChangeArrowheads="1" noChangeShapeType="1" noTextEdit="1"/>
              </p:cNvSpPr>
              <p:nvPr/>
            </p:nvSpPr>
            <p:spPr>
              <a:xfrm>
                <a:off x="-1295400" y="8245614"/>
                <a:ext cx="11899464" cy="707886"/>
              </a:xfrm>
              <a:prstGeom prst="rect">
                <a:avLst/>
              </a:prstGeom>
              <a:blipFill>
                <a:blip r:embed="rId6"/>
                <a:stretch>
                  <a:fillRect/>
                </a:stretch>
              </a:blipFill>
            </p:spPr>
            <p:txBody>
              <a:bodyPr/>
              <a:lstStyle/>
              <a:p>
                <a:r>
                  <a:rPr lang="en-US">
                    <a:noFill/>
                  </a:rPr>
                  <a:t> </a:t>
                </a:r>
              </a:p>
            </p:txBody>
          </p:sp>
        </mc:Fallback>
      </mc:AlternateContent>
      <p:pic>
        <p:nvPicPr>
          <p:cNvPr id="10" name="Picture 9"/>
          <p:cNvPicPr>
            <a:picLocks noChangeAspect="1"/>
          </p:cNvPicPr>
          <p:nvPr/>
        </p:nvPicPr>
        <p:blipFill>
          <a:blip r:embed="rId7"/>
          <a:stretch>
            <a:fillRect/>
          </a:stretch>
        </p:blipFill>
        <p:spPr>
          <a:xfrm>
            <a:off x="16449123" y="8115300"/>
            <a:ext cx="1472596" cy="1933857"/>
          </a:xfrm>
          <a:prstGeom prst="rect">
            <a:avLst/>
          </a:prstGeom>
        </p:spPr>
      </p:pic>
      <p:pic>
        <p:nvPicPr>
          <p:cNvPr id="18" name="Picture 17"/>
          <p:cNvPicPr>
            <a:picLocks noChangeAspect="1"/>
          </p:cNvPicPr>
          <p:nvPr/>
        </p:nvPicPr>
        <p:blipFill>
          <a:blip r:embed="rId8"/>
          <a:stretch>
            <a:fillRect/>
          </a:stretch>
        </p:blipFill>
        <p:spPr>
          <a:xfrm rot="20463190">
            <a:off x="-430540" y="3329270"/>
            <a:ext cx="1465773" cy="1519811"/>
          </a:xfrm>
          <a:prstGeom prst="rect">
            <a:avLst/>
          </a:prstGeom>
        </p:spPr>
      </p:pic>
    </p:spTree>
    <p:extLst>
      <p:ext uri="{BB962C8B-B14F-4D97-AF65-F5344CB8AC3E}">
        <p14:creationId xmlns:p14="http://schemas.microsoft.com/office/powerpoint/2010/main" val="76446261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4" grpId="0"/>
      <p:bldP spid="6" grpId="0"/>
      <p:bldP spid="17"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grpSp>
        <p:nvGrpSpPr>
          <p:cNvPr id="6" name="Group 6"/>
          <p:cNvGrpSpPr/>
          <p:nvPr/>
        </p:nvGrpSpPr>
        <p:grpSpPr>
          <a:xfrm>
            <a:off x="17953143" y="8272232"/>
            <a:ext cx="334857" cy="1563010"/>
            <a:chOff x="0" y="0"/>
            <a:chExt cx="505184" cy="2358041"/>
          </a:xfrm>
        </p:grpSpPr>
        <p:sp>
          <p:nvSpPr>
            <p:cNvPr id="7" name="Freeform 7"/>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sp>
        <p:nvSpPr>
          <p:cNvPr id="11" name="Rounded Rectangle 10"/>
          <p:cNvSpPr/>
          <p:nvPr/>
        </p:nvSpPr>
        <p:spPr>
          <a:xfrm>
            <a:off x="641684" y="462642"/>
            <a:ext cx="16992600" cy="9372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6"/>
          <p:cNvSpPr txBox="1"/>
          <p:nvPr/>
        </p:nvSpPr>
        <p:spPr>
          <a:xfrm>
            <a:off x="6431667" y="653336"/>
            <a:ext cx="5412634" cy="940129"/>
          </a:xfrm>
          <a:prstGeom prst="rect">
            <a:avLst/>
          </a:prstGeom>
        </p:spPr>
        <p:txBody>
          <a:bodyPr wrap="square" lIns="0" tIns="0" rIns="0" bIns="0" rtlCol="0" anchor="t">
            <a:spAutoFit/>
          </a:bodyPr>
          <a:lstStyle/>
          <a:p>
            <a:pPr lvl="0">
              <a:lnSpc>
                <a:spcPts val="8450"/>
              </a:lnSpc>
            </a:pPr>
            <a:r>
              <a:rPr lang="en-US" sz="4200" b="1">
                <a:solidFill>
                  <a:srgbClr val="1F497D"/>
                </a:solidFill>
                <a:latin typeface="Arial" panose="020B0604020202020204" pitchFamily="34" charset="0"/>
                <a:cs typeface="Arial" panose="020B0604020202020204" pitchFamily="34" charset="0"/>
              </a:rPr>
              <a:t>Bài </a:t>
            </a:r>
            <a:r>
              <a:rPr lang="en-US" sz="4200" b="1" smtClean="0">
                <a:solidFill>
                  <a:srgbClr val="1F497D"/>
                </a:solidFill>
                <a:latin typeface="Arial" panose="020B0604020202020204" pitchFamily="34" charset="0"/>
                <a:cs typeface="Arial" panose="020B0604020202020204" pitchFamily="34" charset="0"/>
              </a:rPr>
              <a:t>1.36 </a:t>
            </a:r>
            <a:r>
              <a:rPr lang="en-US" sz="4200" b="1">
                <a:solidFill>
                  <a:srgbClr val="1F497D"/>
                </a:solidFill>
                <a:latin typeface="Arial" panose="020B0604020202020204" pitchFamily="34" charset="0"/>
                <a:cs typeface="Arial" panose="020B0604020202020204" pitchFamily="34" charset="0"/>
              </a:rPr>
              <a:t>(SGK – </a:t>
            </a:r>
            <a:r>
              <a:rPr lang="en-US" sz="4200" b="1" smtClean="0">
                <a:solidFill>
                  <a:srgbClr val="1F497D"/>
                </a:solidFill>
                <a:latin typeface="Arial" panose="020B0604020202020204" pitchFamily="34" charset="0"/>
                <a:cs typeface="Arial" panose="020B0604020202020204" pitchFamily="34" charset="0"/>
              </a:rPr>
              <a:t>tr26)</a:t>
            </a:r>
            <a:endParaRPr lang="en-US" sz="4200" b="1">
              <a:solidFill>
                <a:srgbClr val="1F497D"/>
              </a:solidFill>
              <a:latin typeface="Arial" panose="020B0604020202020204" pitchFamily="34" charset="0"/>
              <a:cs typeface="Arial" panose="020B0604020202020204" pitchFamily="34" charset="0"/>
            </a:endParaRPr>
          </a:p>
        </p:txBody>
      </p:sp>
      <p:sp>
        <p:nvSpPr>
          <p:cNvPr id="16" name="Freeform 12"/>
          <p:cNvSpPr/>
          <p:nvPr/>
        </p:nvSpPr>
        <p:spPr>
          <a:xfrm>
            <a:off x="7957947" y="5275925"/>
            <a:ext cx="1755073" cy="934375"/>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8" name="Rectangle 17"/>
              <p:cNvSpPr/>
              <p:nvPr/>
            </p:nvSpPr>
            <p:spPr>
              <a:xfrm>
                <a:off x="3429000" y="7605900"/>
                <a:ext cx="8270352" cy="1036566"/>
              </a:xfrm>
              <a:prstGeom prst="rect">
                <a:avLst/>
              </a:prstGeom>
            </p:spPr>
            <p:txBody>
              <a:bodyPr wrap="square">
                <a:spAutoFit/>
              </a:bodyPr>
              <a:lstStyle/>
              <a:p>
                <a:pPr algn="just">
                  <a:lnSpc>
                    <a:spcPct val="150000"/>
                  </a:lnSpc>
                  <a:spcAft>
                    <a:spcPts val="0"/>
                  </a:spcAft>
                </a:pPr>
                <a14:m>
                  <m:oMathPara xmlns:m="http://schemas.openxmlformats.org/officeDocument/2006/math">
                    <m:oMathParaPr>
                      <m:jc m:val="left"/>
                    </m:oMathParaPr>
                    <m:oMath xmlns:m="http://schemas.openxmlformats.org/officeDocument/2006/math">
                      <m:r>
                        <a:rPr lang="vi-VN" sz="4000" i="1" smtClean="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B</m:t>
                      </m:r>
                      <m:r>
                        <a:rPr lang="vi-VN" sz="4000">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y</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4000" i="1">
                              <a:effectLst/>
                              <a:latin typeface="Cambria Math" panose="02040503050406030204" pitchFamily="18" charset="0"/>
                              <a:ea typeface="Calibri" panose="020F0502020204030204" pitchFamily="34" charset="0"/>
                              <a:cs typeface="Times New Roman" panose="02020603050405020304" pitchFamily="18" charset="0"/>
                            </a:rPr>
                            <m:t>−</m:t>
                          </m:r>
                          <m:r>
                            <a:rPr lang="vi-VN" sz="40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xy</m:t>
                          </m:r>
                        </m:e>
                      </m:d>
                      <m:r>
                        <a:rPr lang="vi-VN" sz="4000">
                          <a:effectLst/>
                          <a:latin typeface="Cambria Math" panose="02040503050406030204" pitchFamily="18" charset="0"/>
                          <a:ea typeface="Calibri" panose="020F0502020204030204" pitchFamily="34" charset="0"/>
                          <a:cs typeface="Times New Roman" panose="02020603050405020304" pitchFamily="18" charset="0"/>
                        </a:rPr>
                        <m:t>=</m:t>
                      </m:r>
                      <m:r>
                        <a:rPr lang="vi-VN" sz="4000" i="1">
                          <a:effectLst/>
                          <a:latin typeface="Cambria Math" panose="02040503050406030204" pitchFamily="18" charset="0"/>
                          <a:ea typeface="Calibri" panose="020F0502020204030204" pitchFamily="34" charset="0"/>
                          <a:cs typeface="Times New Roman" panose="02020603050405020304" pitchFamily="18" charset="0"/>
                        </a:rPr>
                        <m:t>−</m:t>
                      </m:r>
                      <m:r>
                        <a:rPr lang="vi-VN" sz="400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y</m:t>
                      </m:r>
                    </m:oMath>
                  </m:oMathPara>
                </a14:m>
                <a:endParaRPr lang="en-US" sz="4000">
                  <a:effectLst/>
                  <a:ea typeface="Arial" panose="020B060402020202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429000" y="7605900"/>
                <a:ext cx="8270352" cy="1036566"/>
              </a:xfrm>
              <a:prstGeom prst="rect">
                <a:avLst/>
              </a:prstGeom>
              <a:blipFill>
                <a:blip r:embed="rId2"/>
                <a:stretch>
                  <a:fillRect/>
                </a:stretch>
              </a:blipFill>
            </p:spPr>
            <p:txBody>
              <a:bodyPr/>
              <a:lstStyle/>
              <a:p>
                <a:r>
                  <a:rPr lang="en-US">
                    <a:noFill/>
                  </a:rPr>
                  <a:t> </a:t>
                </a:r>
              </a:p>
            </p:txBody>
          </p:sp>
        </mc:Fallback>
      </mc:AlternateContent>
      <p:pic>
        <p:nvPicPr>
          <p:cNvPr id="19" name="Picture 18"/>
          <p:cNvPicPr>
            <a:picLocks noChangeAspect="1"/>
          </p:cNvPicPr>
          <p:nvPr/>
        </p:nvPicPr>
        <p:blipFill>
          <a:blip r:embed="rId3">
            <a:duotone>
              <a:schemeClr val="accent1">
                <a:shade val="45000"/>
                <a:satMod val="135000"/>
              </a:schemeClr>
              <a:prstClr val="white"/>
            </a:duotone>
          </a:blip>
          <a:stretch>
            <a:fillRect/>
          </a:stretch>
        </p:blipFill>
        <p:spPr>
          <a:xfrm>
            <a:off x="16110412" y="403798"/>
            <a:ext cx="1832418" cy="1614729"/>
          </a:xfrm>
          <a:prstGeom prst="rect">
            <a:avLst/>
          </a:prstGeom>
        </p:spPr>
      </p:pic>
      <p:pic>
        <p:nvPicPr>
          <p:cNvPr id="20" name="Picture 19"/>
          <p:cNvPicPr>
            <a:picLocks noChangeAspect="1"/>
          </p:cNvPicPr>
          <p:nvPr/>
        </p:nvPicPr>
        <p:blipFill>
          <a:blip r:embed="rId4"/>
          <a:stretch>
            <a:fillRect/>
          </a:stretch>
        </p:blipFill>
        <p:spPr>
          <a:xfrm rot="18023162">
            <a:off x="140513" y="6020739"/>
            <a:ext cx="1692888" cy="1295578"/>
          </a:xfrm>
          <a:prstGeom prst="rect">
            <a:avLst/>
          </a:prstGeom>
        </p:spPr>
      </p:pic>
      <p:pic>
        <p:nvPicPr>
          <p:cNvPr id="21" name="Picture 20"/>
          <p:cNvPicPr>
            <a:picLocks noChangeAspect="1"/>
          </p:cNvPicPr>
          <p:nvPr/>
        </p:nvPicPr>
        <p:blipFill>
          <a:blip r:embed="rId5"/>
          <a:stretch>
            <a:fillRect/>
          </a:stretch>
        </p:blipFill>
        <p:spPr>
          <a:xfrm rot="1498245">
            <a:off x="623532" y="551811"/>
            <a:ext cx="1139791" cy="1143178"/>
          </a:xfrm>
          <a:prstGeom prst="rect">
            <a:avLst/>
          </a:prstGeom>
        </p:spPr>
      </p:pic>
      <p:sp>
        <p:nvSpPr>
          <p:cNvPr id="2" name="Rectangle 1"/>
          <p:cNvSpPr>
            <a:spLocks noChangeArrowheads="1"/>
          </p:cNvSpPr>
          <p:nvPr/>
        </p:nvSpPr>
        <p:spPr bwMode="auto">
          <a:xfrm>
            <a:off x="1745168" y="1784159"/>
            <a:ext cx="14180632" cy="2902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50000"/>
              </a:lnSpc>
              <a:spcBef>
                <a:spcPts val="600"/>
              </a:spcBef>
              <a:spcAft>
                <a:spcPct val="0"/>
              </a:spcAft>
              <a:buClrTx/>
              <a:buSzTx/>
              <a:buFontTx/>
              <a:buNone/>
              <a:tabLst/>
            </a:pPr>
            <a:r>
              <a:rPr kumimoji="0" lang="en-US" altLang="en-US" sz="4000" b="0" i="0" u="none" strike="noStrike" cap="none" normalizeH="0" baseline="0" smtClean="0">
                <a:ln>
                  <a:noFill/>
                </a:ln>
                <a:solidFill>
                  <a:srgbClr val="000000"/>
                </a:solidFill>
                <a:effectLst/>
                <a:cs typeface="Arial" panose="020B0604020202020204" pitchFamily="34" charset="0"/>
              </a:rPr>
              <a:t>a) Tìm đơn thức B nếu 4x</a:t>
            </a:r>
            <a:r>
              <a:rPr kumimoji="0" lang="en-US" altLang="en-US" sz="4000" b="0" i="0" u="none" strike="noStrike" cap="none" normalizeH="0" baseline="30000" smtClean="0">
                <a:ln>
                  <a:noFill/>
                </a:ln>
                <a:solidFill>
                  <a:srgbClr val="000000"/>
                </a:solidFill>
                <a:effectLst/>
                <a:cs typeface="Arial" panose="020B0604020202020204" pitchFamily="34" charset="0"/>
              </a:rPr>
              <a:t>3</a:t>
            </a:r>
            <a:r>
              <a:rPr kumimoji="0" lang="en-US" altLang="en-US" sz="4000" b="0" i="0" u="none" strike="noStrike" cap="none" normalizeH="0" baseline="0" smtClean="0">
                <a:ln>
                  <a:noFill/>
                </a:ln>
                <a:solidFill>
                  <a:srgbClr val="000000"/>
                </a:solidFill>
                <a:effectLst/>
                <a:cs typeface="Arial" panose="020B0604020202020204" pitchFamily="34" charset="0"/>
              </a:rPr>
              <a:t>y</a:t>
            </a:r>
            <a:r>
              <a:rPr kumimoji="0" lang="en-US" altLang="en-US" sz="4000" b="0" i="0" u="none" strike="noStrike" cap="none" normalizeH="0" baseline="30000" smtClean="0">
                <a:ln>
                  <a:noFill/>
                </a:ln>
                <a:solidFill>
                  <a:srgbClr val="000000"/>
                </a:solidFill>
                <a:effectLst/>
                <a:cs typeface="Arial" panose="020B0604020202020204" pitchFamily="34" charset="0"/>
              </a:rPr>
              <a:t>2</a:t>
            </a:r>
            <a:r>
              <a:rPr kumimoji="0" lang="en-US" altLang="en-US" sz="4000" b="0" i="0" u="none" strike="noStrike" cap="none" normalizeH="0" baseline="0" smtClean="0">
                <a:ln>
                  <a:noFill/>
                </a:ln>
                <a:solidFill>
                  <a:srgbClr val="000000"/>
                </a:solidFill>
                <a:effectLst/>
                <a:cs typeface="Arial" panose="020B0604020202020204" pitchFamily="34" charset="0"/>
              </a:rPr>
              <a:t> : B = −2xy.</a:t>
            </a:r>
            <a:endParaRPr kumimoji="0" lang="en-US" altLang="en-US" sz="4000" b="0" i="0" u="none" strike="noStrike" cap="none" normalizeH="0" baseline="0" smtClean="0">
              <a:ln>
                <a:noFill/>
              </a:ln>
              <a:solidFill>
                <a:schemeClr val="tx1"/>
              </a:solidFill>
              <a:effectLst/>
              <a:cs typeface="Arial" panose="020B0604020202020204" pitchFamily="34" charset="0"/>
            </a:endParaRPr>
          </a:p>
          <a:p>
            <a:pPr marL="0" marR="0" lvl="0" indent="0" defTabSz="914400" rtl="0" eaLnBrk="0" fontAlgn="base" latinLnBrk="0" hangingPunct="0">
              <a:lnSpc>
                <a:spcPct val="150000"/>
              </a:lnSpc>
              <a:spcBef>
                <a:spcPts val="600"/>
              </a:spcBef>
              <a:spcAft>
                <a:spcPct val="0"/>
              </a:spcAft>
              <a:buClrTx/>
              <a:buSzTx/>
              <a:buFontTx/>
              <a:buNone/>
              <a:tabLst/>
            </a:pPr>
            <a:r>
              <a:rPr kumimoji="0" lang="en-US" altLang="en-US" sz="4000" b="0" i="0" u="none" strike="noStrike" cap="none" normalizeH="0" baseline="0" smtClean="0">
                <a:ln>
                  <a:noFill/>
                </a:ln>
                <a:solidFill>
                  <a:srgbClr val="000000"/>
                </a:solidFill>
                <a:effectLst/>
                <a:cs typeface="Arial" panose="020B0604020202020204" pitchFamily="34" charset="0"/>
              </a:rPr>
              <a:t>b) Với đơn thức B tìm được ở câu a, hãy tìm đơn thức H để</a:t>
            </a:r>
            <a:endParaRPr kumimoji="0" lang="en-US" altLang="en-US" sz="4000" b="0" i="0" u="none" strike="noStrike" cap="none" normalizeH="0" baseline="0" smtClean="0">
              <a:ln>
                <a:noFill/>
              </a:ln>
              <a:solidFill>
                <a:schemeClr val="tx1"/>
              </a:solidFill>
              <a:effectLst/>
              <a:cs typeface="Arial" panose="020B0604020202020204" pitchFamily="34" charset="0"/>
            </a:endParaRPr>
          </a:p>
          <a:p>
            <a:pPr marL="0" marR="0" lvl="0" indent="0" algn="ctr" defTabSz="914400" rtl="0" eaLnBrk="0" fontAlgn="base" latinLnBrk="0" hangingPunct="0">
              <a:lnSpc>
                <a:spcPct val="150000"/>
              </a:lnSpc>
              <a:spcBef>
                <a:spcPts val="600"/>
              </a:spcBef>
              <a:spcAft>
                <a:spcPct val="0"/>
              </a:spcAft>
              <a:buClrTx/>
              <a:buSzTx/>
              <a:buFontTx/>
              <a:buNone/>
              <a:tabLst/>
            </a:pPr>
            <a:r>
              <a:rPr kumimoji="0" lang="en-US" altLang="en-US" sz="4000" b="0" i="0" u="none" strike="noStrike" cap="none" normalizeH="0" baseline="0" smtClean="0">
                <a:ln>
                  <a:noFill/>
                </a:ln>
                <a:solidFill>
                  <a:srgbClr val="000000"/>
                </a:solidFill>
                <a:effectLst/>
                <a:cs typeface="Arial" panose="020B0604020202020204" pitchFamily="34" charset="0"/>
              </a:rPr>
              <a:t>(4x</a:t>
            </a:r>
            <a:r>
              <a:rPr kumimoji="0" lang="en-US" altLang="en-US" sz="4000" b="0" i="0" u="none" strike="noStrike" cap="none" normalizeH="0" baseline="30000" smtClean="0">
                <a:ln>
                  <a:noFill/>
                </a:ln>
                <a:solidFill>
                  <a:srgbClr val="000000"/>
                </a:solidFill>
                <a:effectLst/>
                <a:cs typeface="Arial" panose="020B0604020202020204" pitchFamily="34" charset="0"/>
              </a:rPr>
              <a:t>3</a:t>
            </a:r>
            <a:r>
              <a:rPr kumimoji="0" lang="en-US" altLang="en-US" sz="4000" b="0" i="0" u="none" strike="noStrike" cap="none" normalizeH="0" baseline="0" smtClean="0">
                <a:ln>
                  <a:noFill/>
                </a:ln>
                <a:solidFill>
                  <a:srgbClr val="000000"/>
                </a:solidFill>
                <a:effectLst/>
                <a:cs typeface="Arial" panose="020B0604020202020204" pitchFamily="34" charset="0"/>
              </a:rPr>
              <a:t>y</a:t>
            </a:r>
            <a:r>
              <a:rPr kumimoji="0" lang="en-US" altLang="en-US" sz="4000" b="0" i="0" u="none" strike="noStrike" cap="none" normalizeH="0" baseline="30000" smtClean="0">
                <a:ln>
                  <a:noFill/>
                </a:ln>
                <a:solidFill>
                  <a:srgbClr val="000000"/>
                </a:solidFill>
                <a:effectLst/>
                <a:cs typeface="Arial" panose="020B0604020202020204" pitchFamily="34" charset="0"/>
              </a:rPr>
              <a:t>2</a:t>
            </a:r>
            <a:r>
              <a:rPr kumimoji="0" lang="en-US" altLang="en-US" sz="4000" b="0" i="0" u="none" strike="noStrike" cap="none" normalizeH="0" baseline="0" smtClean="0">
                <a:ln>
                  <a:noFill/>
                </a:ln>
                <a:solidFill>
                  <a:srgbClr val="000000"/>
                </a:solidFill>
                <a:effectLst/>
                <a:cs typeface="Arial" panose="020B0604020202020204" pitchFamily="34" charset="0"/>
              </a:rPr>
              <a:t> – 3x</a:t>
            </a:r>
            <a:r>
              <a:rPr kumimoji="0" lang="en-US" altLang="en-US" sz="4000" b="0" i="0" u="none" strike="noStrike" cap="none" normalizeH="0" baseline="30000" smtClean="0">
                <a:ln>
                  <a:noFill/>
                </a:ln>
                <a:solidFill>
                  <a:srgbClr val="000000"/>
                </a:solidFill>
                <a:effectLst/>
                <a:cs typeface="Arial" panose="020B0604020202020204" pitchFamily="34" charset="0"/>
              </a:rPr>
              <a:t>2</a:t>
            </a:r>
            <a:r>
              <a:rPr kumimoji="0" lang="en-US" altLang="en-US" sz="4000" b="0" i="0" u="none" strike="noStrike" cap="none" normalizeH="0" baseline="0" smtClean="0">
                <a:ln>
                  <a:noFill/>
                </a:ln>
                <a:solidFill>
                  <a:srgbClr val="000000"/>
                </a:solidFill>
                <a:effectLst/>
                <a:cs typeface="Arial" panose="020B0604020202020204" pitchFamily="34" charset="0"/>
              </a:rPr>
              <a:t>y</a:t>
            </a:r>
            <a:r>
              <a:rPr kumimoji="0" lang="en-US" altLang="en-US" sz="4000" b="0" i="0" u="none" strike="noStrike" cap="none" normalizeH="0" baseline="30000" smtClean="0">
                <a:ln>
                  <a:noFill/>
                </a:ln>
                <a:solidFill>
                  <a:srgbClr val="000000"/>
                </a:solidFill>
                <a:effectLst/>
                <a:cs typeface="Arial" panose="020B0604020202020204" pitchFamily="34" charset="0"/>
              </a:rPr>
              <a:t>3</a:t>
            </a:r>
            <a:r>
              <a:rPr kumimoji="0" lang="en-US" altLang="en-US" sz="4000" b="0" i="0" u="none" strike="noStrike" cap="none" normalizeH="0" baseline="0" smtClean="0">
                <a:ln>
                  <a:noFill/>
                </a:ln>
                <a:solidFill>
                  <a:srgbClr val="000000"/>
                </a:solidFill>
                <a:effectLst/>
                <a:cs typeface="Arial" panose="020B0604020202020204" pitchFamily="34" charset="0"/>
              </a:rPr>
              <a:t>) : B = −2xy + H.</a:t>
            </a:r>
            <a:endParaRPr kumimoji="0" lang="en-US" altLang="en-US" sz="4000" b="0" i="0" u="none" strike="noStrike" cap="none" normalizeH="0" baseline="0" smtClean="0">
              <a:ln>
                <a:noFill/>
              </a:ln>
              <a:solidFill>
                <a:schemeClr val="tx1"/>
              </a:solidFill>
              <a:effectLst/>
              <a:cs typeface="Arial" panose="020B0604020202020204" pitchFamily="34" charset="0"/>
            </a:endParaRPr>
          </a:p>
        </p:txBody>
      </p:sp>
      <p:pic>
        <p:nvPicPr>
          <p:cNvPr id="4" name="Picture 3"/>
          <p:cNvPicPr>
            <a:picLocks noChangeAspect="1"/>
          </p:cNvPicPr>
          <p:nvPr/>
        </p:nvPicPr>
        <p:blipFill>
          <a:blip r:embed="rId6"/>
          <a:stretch>
            <a:fillRect/>
          </a:stretch>
        </p:blipFill>
        <p:spPr>
          <a:xfrm flipH="1">
            <a:off x="15596090" y="6819900"/>
            <a:ext cx="1762414" cy="3027047"/>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3441032" y="6515100"/>
                <a:ext cx="4687694" cy="1015663"/>
              </a:xfrm>
              <a:prstGeom prst="rect">
                <a:avLst/>
              </a:prstGeom>
            </p:spPr>
            <p:txBody>
              <a:bodyPr wrap="none">
                <a:spAutoFit/>
              </a:bodyPr>
              <a:lstStyle/>
              <a:p>
                <a:pPr lvl="0" algn="just">
                  <a:lnSpc>
                    <a:spcPct val="150000"/>
                  </a:lnSpc>
                </a:pPr>
                <a:r>
                  <a:rPr lang="vi-VN" sz="4000">
                    <a:solidFill>
                      <a:prstClr val="black"/>
                    </a:solidFill>
                    <a:ea typeface="Calibri" panose="020F0502020204030204" pitchFamily="34" charset="0"/>
                    <a:cs typeface="Times New Roman" panose="02020603050405020304" pitchFamily="18" charset="0"/>
                  </a:rPr>
                  <a:t>a) </a:t>
                </a:r>
                <a14:m>
                  <m:oMath xmlns:m="http://schemas.openxmlformats.org/officeDocument/2006/math">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B</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oMath>
                </a14:m>
                <a:endParaRPr lang="en-US" sz="4000">
                  <a:solidFill>
                    <a:prstClr val="black"/>
                  </a:solidFill>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441032" y="6515100"/>
                <a:ext cx="4687694" cy="1015663"/>
              </a:xfrm>
              <a:prstGeom prst="rect">
                <a:avLst/>
              </a:prstGeom>
              <a:blipFill>
                <a:blip r:embed="rId7"/>
                <a:stretch>
                  <a:fillRect l="-4551" b="-14458"/>
                </a:stretch>
              </a:blipFill>
            </p:spPr>
            <p:txBody>
              <a:bodyPr/>
              <a:lstStyle/>
              <a:p>
                <a:r>
                  <a:rPr lang="en-US">
                    <a:noFill/>
                  </a:rPr>
                  <a:t> </a:t>
                </a:r>
              </a:p>
            </p:txBody>
          </p:sp>
        </mc:Fallback>
      </mc:AlternateContent>
    </p:spTree>
    <p:extLst>
      <p:ext uri="{BB962C8B-B14F-4D97-AF65-F5344CB8AC3E}">
        <p14:creationId xmlns:p14="http://schemas.microsoft.com/office/powerpoint/2010/main" val="398399887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18" grpId="0"/>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4" name="Group 4"/>
          <p:cNvGrpSpPr/>
          <p:nvPr/>
        </p:nvGrpSpPr>
        <p:grpSpPr>
          <a:xfrm>
            <a:off x="381000" y="3381464"/>
            <a:ext cx="8534400" cy="5572036"/>
            <a:chOff x="0" y="0"/>
            <a:chExt cx="3668599" cy="2032694"/>
          </a:xfrm>
        </p:grpSpPr>
        <p:sp>
          <p:nvSpPr>
            <p:cNvPr id="5" name="Freeform 5"/>
            <p:cNvSpPr/>
            <p:nvPr/>
          </p:nvSpPr>
          <p:spPr>
            <a:xfrm>
              <a:off x="0" y="0"/>
              <a:ext cx="3668599" cy="2032694"/>
            </a:xfrm>
            <a:custGeom>
              <a:avLst/>
              <a:gdLst/>
              <a:ahLst/>
              <a:cxnLst/>
              <a:rect l="l" t="t" r="r" b="b"/>
              <a:pathLst>
                <a:path w="3668599" h="2032694">
                  <a:moveTo>
                    <a:pt x="0" y="0"/>
                  </a:moveTo>
                  <a:lnTo>
                    <a:pt x="3668599" y="0"/>
                  </a:lnTo>
                  <a:lnTo>
                    <a:pt x="3668599" y="2032694"/>
                  </a:lnTo>
                  <a:lnTo>
                    <a:pt x="0" y="2032694"/>
                  </a:lnTo>
                  <a:close/>
                </a:path>
              </a:pathLst>
            </a:custGeom>
            <a:solidFill>
              <a:srgbClr val="5A3F2B"/>
            </a:solidFill>
          </p:spPr>
        </p:sp>
      </p:grpSp>
      <p:sp>
        <p:nvSpPr>
          <p:cNvPr id="9" name="Google Shape;107;p2"/>
          <p:cNvSpPr txBox="1"/>
          <p:nvPr/>
        </p:nvSpPr>
        <p:spPr>
          <a:xfrm>
            <a:off x="4709329" y="495300"/>
            <a:ext cx="8720951" cy="15604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56316"/>
              </a:lnSpc>
              <a:spcBef>
                <a:spcPts val="0"/>
              </a:spcBef>
              <a:spcAft>
                <a:spcPts val="0"/>
              </a:spcAft>
              <a:buClrTx/>
              <a:buSzTx/>
              <a:buFontTx/>
              <a:buNone/>
              <a:tabLst/>
              <a:defRPr/>
            </a:pPr>
            <a:r>
              <a:rPr kumimoji="0" lang="en-US" sz="6500" b="1" i="0" u="none" strike="noStrike" kern="1200" cap="none" spc="0" normalizeH="0" baseline="0" noProof="0" dirty="0">
                <a:ln>
                  <a:noFill/>
                </a:ln>
                <a:solidFill>
                  <a:srgbClr val="C00000"/>
                </a:solidFill>
                <a:effectLst/>
                <a:uLnTx/>
                <a:uFillTx/>
                <a:latin typeface="Arial"/>
                <a:ea typeface="Arial"/>
                <a:cs typeface="Arial"/>
                <a:sym typeface="Arial"/>
              </a:rPr>
              <a:t>KHỞI ĐỘNG</a:t>
            </a:r>
            <a:endParaRPr kumimoji="0" sz="6500" b="1" i="0" u="none" strike="noStrike" kern="1200" cap="none" spc="0" normalizeH="0" baseline="0" noProof="0" dirty="0">
              <a:ln>
                <a:noFill/>
              </a:ln>
              <a:solidFill>
                <a:srgbClr val="C00000"/>
              </a:solidFill>
              <a:effectLst/>
              <a:uLnTx/>
              <a:uFillTx/>
              <a:latin typeface="Arial"/>
              <a:ea typeface="Arial"/>
              <a:cs typeface="Arial"/>
              <a:sym typeface="Arial"/>
            </a:endParaRPr>
          </a:p>
        </p:txBody>
      </p:sp>
      <p:sp>
        <p:nvSpPr>
          <p:cNvPr id="14" name="Rounded Rectangle 13"/>
          <p:cNvSpPr/>
          <p:nvPr/>
        </p:nvSpPr>
        <p:spPr>
          <a:xfrm>
            <a:off x="2895600" y="2809964"/>
            <a:ext cx="3429000" cy="1143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NHÓM 1</a:t>
            </a:r>
            <a:endPar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a:blip r:embed="rId2"/>
          <a:stretch>
            <a:fillRect/>
          </a:stretch>
        </p:blipFill>
        <p:spPr>
          <a:xfrm>
            <a:off x="228600" y="266700"/>
            <a:ext cx="2057400" cy="1574541"/>
          </a:xfrm>
          <a:prstGeom prst="rect">
            <a:avLst/>
          </a:prstGeom>
        </p:spPr>
      </p:pic>
      <p:pic>
        <p:nvPicPr>
          <p:cNvPr id="7" name="Picture 6"/>
          <p:cNvPicPr>
            <a:picLocks noChangeAspect="1"/>
          </p:cNvPicPr>
          <p:nvPr/>
        </p:nvPicPr>
        <p:blipFill>
          <a:blip r:embed="rId3"/>
          <a:stretch>
            <a:fillRect/>
          </a:stretch>
        </p:blipFill>
        <p:spPr>
          <a:xfrm rot="20675176">
            <a:off x="16772829" y="400942"/>
            <a:ext cx="1288784" cy="2059004"/>
          </a:xfrm>
          <a:prstGeom prst="rect">
            <a:avLst/>
          </a:prstGeom>
        </p:spPr>
      </p:pic>
      <p:sp>
        <p:nvSpPr>
          <p:cNvPr id="8" name="Rectangle 7"/>
          <p:cNvSpPr/>
          <p:nvPr/>
        </p:nvSpPr>
        <p:spPr>
          <a:xfrm>
            <a:off x="762000" y="4229100"/>
            <a:ext cx="7658100" cy="4478149"/>
          </a:xfrm>
          <a:prstGeom prst="rect">
            <a:avLst/>
          </a:prstGeom>
        </p:spPr>
        <p:txBody>
          <a:bodyPr wrap="square">
            <a:spAutoFit/>
          </a:bodyPr>
          <a:lstStyle/>
          <a:p>
            <a:pPr marL="571500" lvl="0" indent="-571500" algn="just">
              <a:lnSpc>
                <a:spcPct val="150000"/>
              </a:lnSpc>
              <a:buFontTx/>
              <a:buChar char="-"/>
            </a:pPr>
            <a:r>
              <a:rPr lang="nl-NL" sz="3800" smtClean="0">
                <a:solidFill>
                  <a:prstClr val="white"/>
                </a:solidFill>
                <a:latin typeface="Arial" panose="020B0604020202020204" pitchFamily="34" charset="0"/>
                <a:ea typeface="Calibri" panose="020F0502020204030204" pitchFamily="34" charset="0"/>
                <a:cs typeface="Arial" panose="020B0604020202020204" pitchFamily="34" charset="0"/>
              </a:rPr>
              <a:t>Nêu </a:t>
            </a:r>
            <a:r>
              <a:rPr lang="nl-NL" sz="3800">
                <a:solidFill>
                  <a:prstClr val="white"/>
                </a:solidFill>
                <a:latin typeface="Arial" panose="020B0604020202020204" pitchFamily="34" charset="0"/>
                <a:ea typeface="Calibri" panose="020F0502020204030204" pitchFamily="34" charset="0"/>
                <a:cs typeface="Arial" panose="020B0604020202020204" pitchFamily="34" charset="0"/>
              </a:rPr>
              <a:t>quy tắc nhân hai đa </a:t>
            </a:r>
            <a:r>
              <a:rPr lang="nl-NL" sz="3800" smtClean="0">
                <a:solidFill>
                  <a:prstClr val="white"/>
                </a:solidFill>
                <a:latin typeface="Arial" panose="020B0604020202020204" pitchFamily="34" charset="0"/>
                <a:ea typeface="Calibri" panose="020F0502020204030204" pitchFamily="34" charset="0"/>
                <a:cs typeface="Arial" panose="020B0604020202020204" pitchFamily="34" charset="0"/>
              </a:rPr>
              <a:t>thức?</a:t>
            </a:r>
          </a:p>
          <a:p>
            <a:pPr marL="571500" lvl="0" indent="-571500" algn="just">
              <a:lnSpc>
                <a:spcPct val="150000"/>
              </a:lnSpc>
              <a:buFontTx/>
              <a:buChar char="-"/>
            </a:pPr>
            <a:r>
              <a:rPr lang="nl-NL" sz="3800" smtClean="0">
                <a:solidFill>
                  <a:prstClr val="white"/>
                </a:solidFill>
                <a:latin typeface="Arial" panose="020B0604020202020204" pitchFamily="34" charset="0"/>
                <a:ea typeface="Calibri" panose="020F0502020204030204" pitchFamily="34" charset="0"/>
                <a:cs typeface="Arial" panose="020B0604020202020204" pitchFamily="34" charset="0"/>
              </a:rPr>
              <a:t>Lấy </a:t>
            </a:r>
            <a:r>
              <a:rPr lang="nl-NL" sz="3800">
                <a:solidFill>
                  <a:prstClr val="white"/>
                </a:solidFill>
                <a:latin typeface="Arial" panose="020B0604020202020204" pitchFamily="34" charset="0"/>
                <a:ea typeface="Calibri" panose="020F0502020204030204" pitchFamily="34" charset="0"/>
                <a:cs typeface="Arial" panose="020B0604020202020204" pitchFamily="34" charset="0"/>
              </a:rPr>
              <a:t>1 ví dụ về nhân đơn thức với đa </a:t>
            </a:r>
            <a:r>
              <a:rPr lang="nl-NL" sz="3800" smtClean="0">
                <a:solidFill>
                  <a:prstClr val="white"/>
                </a:solidFill>
                <a:latin typeface="Arial" panose="020B0604020202020204" pitchFamily="34" charset="0"/>
                <a:ea typeface="Calibri" panose="020F0502020204030204" pitchFamily="34" charset="0"/>
                <a:cs typeface="Arial" panose="020B0604020202020204" pitchFamily="34" charset="0"/>
              </a:rPr>
              <a:t>thức?</a:t>
            </a:r>
            <a:endParaRPr lang="en-US" sz="3800" smtClean="0">
              <a:solidFill>
                <a:prstClr val="white"/>
              </a:solidFill>
              <a:latin typeface="Arial" panose="020B0604020202020204" pitchFamily="34" charset="0"/>
              <a:ea typeface="Calibri" panose="020F0502020204030204" pitchFamily="34" charset="0"/>
              <a:cs typeface="Arial" panose="020B0604020202020204" pitchFamily="34" charset="0"/>
            </a:endParaRPr>
          </a:p>
          <a:p>
            <a:pPr marL="571500" lvl="0" indent="-571500" algn="just">
              <a:lnSpc>
                <a:spcPct val="150000"/>
              </a:lnSpc>
              <a:buFontTx/>
              <a:buChar char="-"/>
            </a:pPr>
            <a:r>
              <a:rPr lang="nl-NL" sz="3800" smtClean="0">
                <a:solidFill>
                  <a:prstClr val="white"/>
                </a:solidFill>
                <a:latin typeface="Arial" panose="020B0604020202020204" pitchFamily="34" charset="0"/>
                <a:ea typeface="Calibri" panose="020F0502020204030204" pitchFamily="34" charset="0"/>
                <a:cs typeface="Arial" panose="020B0604020202020204" pitchFamily="34" charset="0"/>
              </a:rPr>
              <a:t>Lấy </a:t>
            </a:r>
            <a:r>
              <a:rPr lang="nl-NL" sz="3800">
                <a:solidFill>
                  <a:prstClr val="white"/>
                </a:solidFill>
                <a:latin typeface="Arial" panose="020B0604020202020204" pitchFamily="34" charset="0"/>
                <a:ea typeface="Calibri" panose="020F0502020204030204" pitchFamily="34" charset="0"/>
                <a:cs typeface="Arial" panose="020B0604020202020204" pitchFamily="34" charset="0"/>
              </a:rPr>
              <a:t>1 ví dụ về nhân đa thức với đa thức?</a:t>
            </a:r>
            <a:endParaRPr lang="en-US" sz="3800">
              <a:solidFill>
                <a:prstClr val="white"/>
              </a:solidFill>
              <a:latin typeface="Arial" panose="020B0604020202020204" pitchFamily="34" charset="0"/>
              <a:ea typeface="Arial" panose="020B0604020202020204" pitchFamily="34" charset="0"/>
              <a:cs typeface="Arial" panose="020B0604020202020204" pitchFamily="34" charset="0"/>
            </a:endParaRPr>
          </a:p>
        </p:txBody>
      </p:sp>
      <p:grpSp>
        <p:nvGrpSpPr>
          <p:cNvPr id="19" name="Group 4"/>
          <p:cNvGrpSpPr/>
          <p:nvPr/>
        </p:nvGrpSpPr>
        <p:grpSpPr>
          <a:xfrm>
            <a:off x="9296400" y="3381464"/>
            <a:ext cx="8534400" cy="5572036"/>
            <a:chOff x="0" y="0"/>
            <a:chExt cx="3668599" cy="2032694"/>
          </a:xfrm>
        </p:grpSpPr>
        <p:sp>
          <p:nvSpPr>
            <p:cNvPr id="20" name="Freeform 5"/>
            <p:cNvSpPr/>
            <p:nvPr/>
          </p:nvSpPr>
          <p:spPr>
            <a:xfrm>
              <a:off x="0" y="0"/>
              <a:ext cx="3668599" cy="2032694"/>
            </a:xfrm>
            <a:custGeom>
              <a:avLst/>
              <a:gdLst/>
              <a:ahLst/>
              <a:cxnLst/>
              <a:rect l="l" t="t" r="r" b="b"/>
              <a:pathLst>
                <a:path w="3668599" h="2032694">
                  <a:moveTo>
                    <a:pt x="0" y="0"/>
                  </a:moveTo>
                  <a:lnTo>
                    <a:pt x="3668599" y="0"/>
                  </a:lnTo>
                  <a:lnTo>
                    <a:pt x="3668599" y="2032694"/>
                  </a:lnTo>
                  <a:lnTo>
                    <a:pt x="0" y="2032694"/>
                  </a:lnTo>
                  <a:close/>
                </a:path>
              </a:pathLst>
            </a:custGeom>
            <a:solidFill>
              <a:srgbClr val="5A3F2B"/>
            </a:solidFill>
          </p:spPr>
        </p:sp>
      </p:grpSp>
      <p:sp>
        <p:nvSpPr>
          <p:cNvPr id="21" name="Rounded Rectangle 20"/>
          <p:cNvSpPr/>
          <p:nvPr/>
        </p:nvSpPr>
        <p:spPr>
          <a:xfrm>
            <a:off x="11887200" y="2809964"/>
            <a:ext cx="3429000" cy="1143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NHÓM 2</a:t>
            </a:r>
            <a:endPar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2" name="Picture 21"/>
          <p:cNvPicPr>
            <a:picLocks noChangeAspect="1"/>
          </p:cNvPicPr>
          <p:nvPr/>
        </p:nvPicPr>
        <p:blipFill>
          <a:blip r:embed="rId4"/>
          <a:stretch>
            <a:fillRect/>
          </a:stretch>
        </p:blipFill>
        <p:spPr>
          <a:xfrm>
            <a:off x="7376676" y="8256301"/>
            <a:ext cx="3380453" cy="1840199"/>
          </a:xfrm>
          <a:prstGeom prst="rect">
            <a:avLst/>
          </a:prstGeom>
        </p:spPr>
      </p:pic>
      <p:sp>
        <p:nvSpPr>
          <p:cNvPr id="23" name="Rectangle 22"/>
          <p:cNvSpPr/>
          <p:nvPr/>
        </p:nvSpPr>
        <p:spPr>
          <a:xfrm>
            <a:off x="9772650" y="4214157"/>
            <a:ext cx="7658100" cy="3492623"/>
          </a:xfrm>
          <a:prstGeom prst="rect">
            <a:avLst/>
          </a:prstGeom>
        </p:spPr>
        <p:txBody>
          <a:bodyPr wrap="square">
            <a:spAutoFit/>
          </a:bodyPr>
          <a:lstStyle/>
          <a:p>
            <a:pPr marL="571500" lvl="0" indent="-571500" algn="just">
              <a:lnSpc>
                <a:spcPct val="150000"/>
              </a:lnSpc>
              <a:buFontTx/>
              <a:buChar char="-"/>
            </a:pPr>
            <a:r>
              <a:rPr lang="vi-VN" sz="3800" smtClean="0">
                <a:solidFill>
                  <a:prstClr val="white"/>
                </a:solidFill>
                <a:ea typeface="Calibri" panose="020F0502020204030204" pitchFamily="34" charset="0"/>
                <a:cs typeface="Arial" panose="020B0604020202020204" pitchFamily="34" charset="0"/>
              </a:rPr>
              <a:t>Nếu </a:t>
            </a:r>
            <a:r>
              <a:rPr lang="vi-VN" sz="3800">
                <a:solidFill>
                  <a:prstClr val="white"/>
                </a:solidFill>
                <a:ea typeface="Calibri" panose="020F0502020204030204" pitchFamily="34" charset="0"/>
                <a:cs typeface="Arial" panose="020B0604020202020204" pitchFamily="34" charset="0"/>
              </a:rPr>
              <a:t>quy tắc chia đơn/ đa thức cho đơn </a:t>
            </a:r>
            <a:r>
              <a:rPr lang="vi-VN" sz="3800" smtClean="0">
                <a:solidFill>
                  <a:prstClr val="white"/>
                </a:solidFill>
                <a:ea typeface="Calibri" panose="020F0502020204030204" pitchFamily="34" charset="0"/>
                <a:cs typeface="Arial" panose="020B0604020202020204" pitchFamily="34" charset="0"/>
              </a:rPr>
              <a:t>thức?</a:t>
            </a:r>
            <a:endParaRPr lang="en-US" sz="3800">
              <a:solidFill>
                <a:prstClr val="white"/>
              </a:solidFill>
              <a:ea typeface="Calibri" panose="020F0502020204030204" pitchFamily="34" charset="0"/>
              <a:cs typeface="Arial" panose="020B0604020202020204" pitchFamily="34" charset="0"/>
            </a:endParaRPr>
          </a:p>
          <a:p>
            <a:pPr marL="571500" lvl="0" indent="-571500" algn="just">
              <a:lnSpc>
                <a:spcPct val="150000"/>
              </a:lnSpc>
              <a:buFontTx/>
              <a:buChar char="-"/>
            </a:pPr>
            <a:r>
              <a:rPr lang="vi-VN" sz="3800" smtClean="0">
                <a:solidFill>
                  <a:prstClr val="white"/>
                </a:solidFill>
                <a:ea typeface="Calibri" panose="020F0502020204030204" pitchFamily="34" charset="0"/>
                <a:cs typeface="Arial" panose="020B0604020202020204" pitchFamily="34" charset="0"/>
              </a:rPr>
              <a:t>Lấy </a:t>
            </a:r>
            <a:r>
              <a:rPr lang="vi-VN" sz="3800">
                <a:solidFill>
                  <a:prstClr val="white"/>
                </a:solidFill>
                <a:ea typeface="Calibri" panose="020F0502020204030204" pitchFamily="34" charset="0"/>
                <a:cs typeface="Arial" panose="020B0604020202020204" pitchFamily="34" charset="0"/>
              </a:rPr>
              <a:t>2 ví dụ về chia đa thức cho đơn thức?</a:t>
            </a:r>
          </a:p>
        </p:txBody>
      </p:sp>
    </p:spTree>
    <p:extLst>
      <p:ext uri="{BB962C8B-B14F-4D97-AF65-F5344CB8AC3E}">
        <p14:creationId xmlns:p14="http://schemas.microsoft.com/office/powerpoint/2010/main" val="272700408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anim calcmode="lin" valueType="num">
                                      <p:cBhvr>
                                        <p:cTn id="23" dur="500" fill="hold"/>
                                        <p:tgtEl>
                                          <p:spTgt spid="21"/>
                                        </p:tgtEl>
                                        <p:attrNameLst>
                                          <p:attrName>ppt_x</p:attrName>
                                        </p:attrNameLst>
                                      </p:cBhvr>
                                      <p:tavLst>
                                        <p:tav tm="0">
                                          <p:val>
                                            <p:strVal val="#ppt_x"/>
                                          </p:val>
                                        </p:tav>
                                        <p:tav tm="100000">
                                          <p:val>
                                            <p:strVal val="#ppt_x"/>
                                          </p:val>
                                        </p:tav>
                                      </p:tavLst>
                                    </p:anim>
                                    <p:anim calcmode="lin" valueType="num">
                                      <p:cBhvr>
                                        <p:cTn id="24" dur="5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anim calcmode="lin" valueType="num">
                                      <p:cBhvr>
                                        <p:cTn id="28" dur="500" fill="hold"/>
                                        <p:tgtEl>
                                          <p:spTgt spid="19"/>
                                        </p:tgtEl>
                                        <p:attrNameLst>
                                          <p:attrName>ppt_x</p:attrName>
                                        </p:attrNameLst>
                                      </p:cBhvr>
                                      <p:tavLst>
                                        <p:tav tm="0">
                                          <p:val>
                                            <p:strVal val="#ppt_x"/>
                                          </p:val>
                                        </p:tav>
                                        <p:tav tm="100000">
                                          <p:val>
                                            <p:strVal val="#ppt_x"/>
                                          </p:val>
                                        </p:tav>
                                      </p:tavLst>
                                    </p:anim>
                                    <p:anim calcmode="lin" valueType="num">
                                      <p:cBhvr>
                                        <p:cTn id="29" dur="5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anim calcmode="lin" valueType="num">
                                      <p:cBhvr>
                                        <p:cTn id="33" dur="500" fill="hold"/>
                                        <p:tgtEl>
                                          <p:spTgt spid="23"/>
                                        </p:tgtEl>
                                        <p:attrNameLst>
                                          <p:attrName>ppt_x</p:attrName>
                                        </p:attrNameLst>
                                      </p:cBhvr>
                                      <p:tavLst>
                                        <p:tav tm="0">
                                          <p:val>
                                            <p:strVal val="#ppt_x"/>
                                          </p:val>
                                        </p:tav>
                                        <p:tav tm="100000">
                                          <p:val>
                                            <p:strVal val="#ppt_x"/>
                                          </p:val>
                                        </p:tav>
                                      </p:tavLst>
                                    </p:anim>
                                    <p:anim calcmode="lin" valueType="num">
                                      <p:cBhvr>
                                        <p:cTn id="3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8" grpId="0"/>
      <p:bldP spid="21" grpId="0" animBg="1"/>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grpSp>
        <p:nvGrpSpPr>
          <p:cNvPr id="6" name="Group 6"/>
          <p:cNvGrpSpPr/>
          <p:nvPr/>
        </p:nvGrpSpPr>
        <p:grpSpPr>
          <a:xfrm>
            <a:off x="17953143" y="8272232"/>
            <a:ext cx="334857" cy="1563010"/>
            <a:chOff x="0" y="0"/>
            <a:chExt cx="505184" cy="2358041"/>
          </a:xfrm>
        </p:grpSpPr>
        <p:sp>
          <p:nvSpPr>
            <p:cNvPr id="7" name="Freeform 7"/>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sp>
        <p:nvSpPr>
          <p:cNvPr id="11" name="Rounded Rectangle 10"/>
          <p:cNvSpPr/>
          <p:nvPr/>
        </p:nvSpPr>
        <p:spPr>
          <a:xfrm>
            <a:off x="641684" y="462642"/>
            <a:ext cx="16992600" cy="9372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6"/>
          <p:cNvSpPr txBox="1"/>
          <p:nvPr/>
        </p:nvSpPr>
        <p:spPr>
          <a:xfrm>
            <a:off x="6431666" y="621971"/>
            <a:ext cx="5412634" cy="940129"/>
          </a:xfrm>
          <a:prstGeom prst="rect">
            <a:avLst/>
          </a:prstGeom>
        </p:spPr>
        <p:txBody>
          <a:bodyPr wrap="square" lIns="0" tIns="0" rIns="0" bIns="0" rtlCol="0" anchor="t">
            <a:spAutoFit/>
          </a:bodyPr>
          <a:lstStyle/>
          <a:p>
            <a:pPr marL="0" marR="0" lvl="0" indent="0" algn="l" defTabSz="914400" rtl="0" eaLnBrk="1" fontAlgn="auto" latinLnBrk="0" hangingPunct="1">
              <a:lnSpc>
                <a:spcPts val="8450"/>
              </a:lnSpc>
              <a:spcBef>
                <a:spcPts val="0"/>
              </a:spcBef>
              <a:spcAft>
                <a:spcPts val="0"/>
              </a:spcAft>
              <a:buClrTx/>
              <a:buSzTx/>
              <a:buFontTx/>
              <a:buNone/>
              <a:tabLst/>
              <a:defRPr/>
            </a:pPr>
            <a:r>
              <a:rPr kumimoji="0" lang="en-US" sz="42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Bài </a:t>
            </a:r>
            <a:r>
              <a:rPr kumimoji="0" lang="en-US" sz="42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1.36 </a:t>
            </a:r>
            <a:r>
              <a:rPr kumimoji="0" lang="en-US" sz="42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(SGK – </a:t>
            </a:r>
            <a:r>
              <a:rPr kumimoji="0" lang="en-US" sz="42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tr26)</a:t>
            </a:r>
            <a:endParaRPr kumimoji="0" lang="en-US" sz="42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16" name="Freeform 12"/>
          <p:cNvSpPr/>
          <p:nvPr/>
        </p:nvSpPr>
        <p:spPr>
          <a:xfrm>
            <a:off x="7957947" y="5143500"/>
            <a:ext cx="1755073" cy="934375"/>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8" name="Rectangle 17"/>
              <p:cNvSpPr/>
              <p:nvPr/>
            </p:nvSpPr>
            <p:spPr>
              <a:xfrm>
                <a:off x="1879300" y="6153609"/>
                <a:ext cx="7924800" cy="2176750"/>
              </a:xfrm>
              <a:prstGeom prst="rect">
                <a:avLst/>
              </a:prstGeom>
            </p:spPr>
            <p:txBody>
              <a:bodyPr wrap="square">
                <a:spAutoFit/>
              </a:bodyPr>
              <a:lstStyle/>
              <a:p>
                <a:pPr lvl="0" algn="just">
                  <a:lnSpc>
                    <a:spcPct val="150000"/>
                  </a:lnSpc>
                  <a:defRPr/>
                </a:pPr>
                <a:r>
                  <a:rPr lang="vi-VN" sz="4000">
                    <a:solidFill>
                      <a:prstClr val="black"/>
                    </a:solidFill>
                    <a:ea typeface="Calibri" panose="020F0502020204030204" pitchFamily="34" charset="0"/>
                    <a:cs typeface="Times New Roman" panose="02020603050405020304" pitchFamily="18" charset="0"/>
                  </a:rPr>
                  <a:t>b) </a:t>
                </a:r>
                <a14:m>
                  <m:oMath xmlns:m="http://schemas.openxmlformats.org/officeDocument/2006/math">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e>
                    </m:d>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B</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H</m:t>
                    </m:r>
                  </m:oMath>
                </a14:m>
                <a:endParaRPr lang="en-US" sz="4000">
                  <a:solidFill>
                    <a:prstClr val="black"/>
                  </a:solidFill>
                  <a:ea typeface="Arial" panose="020B0604020202020204" pitchFamily="34" charset="0"/>
                  <a:cs typeface="Times New Roman" panose="02020603050405020304" pitchFamily="18" charset="0"/>
                </a:endParaRPr>
              </a:p>
              <a:p>
                <a:pPr lvl="0" algn="just">
                  <a:lnSpc>
                    <a:spcPct val="150000"/>
                  </a:lnSpc>
                  <a:defRPr/>
                </a:pPr>
                <a14:m>
                  <m:oMathPara xmlns:m="http://schemas.openxmlformats.org/officeDocument/2006/math">
                    <m:oMathParaPr>
                      <m:jc m:val="left"/>
                    </m:oMathParaPr>
                    <m:oMath xmlns:m="http://schemas.openxmlformats.org/officeDocument/2006/math">
                      <m:r>
                        <a:rPr lang="vi-VN" sz="400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H</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e>
                      </m:d>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B</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oMath>
                  </m:oMathPara>
                </a14:m>
                <a:endParaRPr lang="en-US" sz="4000">
                  <a:solidFill>
                    <a:prstClr val="black"/>
                  </a:solidFill>
                  <a:ea typeface="Arial" panose="020B060402020202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879300" y="6153609"/>
                <a:ext cx="7924800" cy="2176750"/>
              </a:xfrm>
              <a:prstGeom prst="rect">
                <a:avLst/>
              </a:prstGeom>
              <a:blipFill>
                <a:blip r:embed="rId2"/>
                <a:stretch>
                  <a:fillRect l="-2692"/>
                </a:stretch>
              </a:blipFill>
            </p:spPr>
            <p:txBody>
              <a:bodyPr/>
              <a:lstStyle/>
              <a:p>
                <a:r>
                  <a:rPr lang="en-US">
                    <a:noFill/>
                  </a:rPr>
                  <a:t> </a:t>
                </a:r>
              </a:p>
            </p:txBody>
          </p:sp>
        </mc:Fallback>
      </mc:AlternateContent>
      <p:pic>
        <p:nvPicPr>
          <p:cNvPr id="19" name="Picture 18"/>
          <p:cNvPicPr>
            <a:picLocks noChangeAspect="1"/>
          </p:cNvPicPr>
          <p:nvPr/>
        </p:nvPicPr>
        <p:blipFill>
          <a:blip r:embed="rId3">
            <a:duotone>
              <a:schemeClr val="accent1">
                <a:shade val="45000"/>
                <a:satMod val="135000"/>
              </a:schemeClr>
              <a:prstClr val="white"/>
            </a:duotone>
          </a:blip>
          <a:stretch>
            <a:fillRect/>
          </a:stretch>
        </p:blipFill>
        <p:spPr>
          <a:xfrm>
            <a:off x="16110412" y="403798"/>
            <a:ext cx="1832418" cy="1614729"/>
          </a:xfrm>
          <a:prstGeom prst="rect">
            <a:avLst/>
          </a:prstGeom>
        </p:spPr>
      </p:pic>
      <p:pic>
        <p:nvPicPr>
          <p:cNvPr id="20" name="Picture 19"/>
          <p:cNvPicPr>
            <a:picLocks noChangeAspect="1"/>
          </p:cNvPicPr>
          <p:nvPr/>
        </p:nvPicPr>
        <p:blipFill>
          <a:blip r:embed="rId4"/>
          <a:stretch>
            <a:fillRect/>
          </a:stretch>
        </p:blipFill>
        <p:spPr>
          <a:xfrm rot="18023162">
            <a:off x="16250925" y="5272536"/>
            <a:ext cx="1692888" cy="1295578"/>
          </a:xfrm>
          <a:prstGeom prst="rect">
            <a:avLst/>
          </a:prstGeom>
        </p:spPr>
      </p:pic>
      <p:pic>
        <p:nvPicPr>
          <p:cNvPr id="21" name="Picture 20"/>
          <p:cNvPicPr>
            <a:picLocks noChangeAspect="1"/>
          </p:cNvPicPr>
          <p:nvPr/>
        </p:nvPicPr>
        <p:blipFill>
          <a:blip r:embed="rId5"/>
          <a:stretch>
            <a:fillRect/>
          </a:stretch>
        </p:blipFill>
        <p:spPr>
          <a:xfrm rot="1498245">
            <a:off x="623532" y="551811"/>
            <a:ext cx="1139791" cy="1143178"/>
          </a:xfrm>
          <a:prstGeom prst="rect">
            <a:avLst/>
          </a:prstGeom>
        </p:spPr>
      </p:pic>
      <p:sp>
        <p:nvSpPr>
          <p:cNvPr id="2" name="Rectangle 1"/>
          <p:cNvSpPr>
            <a:spLocks noChangeArrowheads="1"/>
          </p:cNvSpPr>
          <p:nvPr/>
        </p:nvSpPr>
        <p:spPr bwMode="auto">
          <a:xfrm>
            <a:off x="1745168" y="1784159"/>
            <a:ext cx="14180632" cy="2902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ts val="600"/>
              </a:spcBef>
              <a:spcAft>
                <a:spcPct val="0"/>
              </a:spcAft>
              <a:buClrTx/>
              <a:buSzTx/>
              <a:buFontTx/>
              <a:buNone/>
              <a:tabLst/>
              <a:defRPr/>
            </a:pPr>
            <a:r>
              <a:rPr kumimoji="0" lang="en-US" altLang="en-US"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 Tìm đơn thức B nếu 4x</a:t>
            </a:r>
            <a:r>
              <a:rPr kumimoji="0" lang="en-US" altLang="en-US" sz="4000" b="0" i="0" u="none" strike="noStrike" kern="1200" cap="none" spc="0" normalizeH="0" baseline="30000" noProof="0" smtClean="0">
                <a:ln>
                  <a:noFill/>
                </a:ln>
                <a:solidFill>
                  <a:srgbClr val="000000"/>
                </a:solidFill>
                <a:effectLst/>
                <a:uLnTx/>
                <a:uFillTx/>
                <a:latin typeface="Arial" panose="020B0604020202020204" pitchFamily="34" charset="0"/>
                <a:ea typeface="+mn-ea"/>
                <a:cs typeface="Arial" panose="020B0604020202020204" pitchFamily="34" charset="0"/>
              </a:rPr>
              <a:t>3</a:t>
            </a:r>
            <a:r>
              <a:rPr kumimoji="0" lang="en-US" altLang="en-US"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y</a:t>
            </a:r>
            <a:r>
              <a:rPr kumimoji="0" lang="en-US" altLang="en-US" sz="4000" b="0" i="0" u="none" strike="noStrike" kern="1200" cap="none" spc="0" normalizeH="0" baseline="30000" noProof="0" smtClean="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altLang="en-US"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 : B = −2xy.</a:t>
            </a:r>
            <a:endParaRPr kumimoji="0" lang="en-US" altLang="en-US" sz="4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50000"/>
              </a:lnSpc>
              <a:spcBef>
                <a:spcPts val="600"/>
              </a:spcBef>
              <a:spcAft>
                <a:spcPct val="0"/>
              </a:spcAft>
              <a:buClrTx/>
              <a:buSzTx/>
              <a:buFontTx/>
              <a:buNone/>
              <a:tabLst/>
              <a:defRPr/>
            </a:pPr>
            <a:r>
              <a:rPr kumimoji="0" lang="en-US" altLang="en-US"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b) Với đơn thức B tìm được ở câu a, hãy tìm đơn thức H để</a:t>
            </a:r>
            <a:endParaRPr kumimoji="0" lang="en-US" altLang="en-US" sz="4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50000"/>
              </a:lnSpc>
              <a:spcBef>
                <a:spcPts val="600"/>
              </a:spcBef>
              <a:spcAft>
                <a:spcPct val="0"/>
              </a:spcAft>
              <a:buClrTx/>
              <a:buSzTx/>
              <a:buFontTx/>
              <a:buNone/>
              <a:tabLst/>
              <a:defRPr/>
            </a:pPr>
            <a:r>
              <a:rPr kumimoji="0" lang="en-US" altLang="en-US"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(4x</a:t>
            </a:r>
            <a:r>
              <a:rPr kumimoji="0" lang="en-US" altLang="en-US" sz="4000" b="0" i="0" u="none" strike="noStrike" kern="1200" cap="none" spc="0" normalizeH="0" baseline="30000" noProof="0" smtClean="0">
                <a:ln>
                  <a:noFill/>
                </a:ln>
                <a:solidFill>
                  <a:srgbClr val="000000"/>
                </a:solidFill>
                <a:effectLst/>
                <a:uLnTx/>
                <a:uFillTx/>
                <a:latin typeface="Arial" panose="020B0604020202020204" pitchFamily="34" charset="0"/>
                <a:ea typeface="+mn-ea"/>
                <a:cs typeface="Arial" panose="020B0604020202020204" pitchFamily="34" charset="0"/>
              </a:rPr>
              <a:t>3</a:t>
            </a:r>
            <a:r>
              <a:rPr kumimoji="0" lang="en-US" altLang="en-US"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y</a:t>
            </a:r>
            <a:r>
              <a:rPr kumimoji="0" lang="en-US" altLang="en-US" sz="4000" b="0" i="0" u="none" strike="noStrike" kern="1200" cap="none" spc="0" normalizeH="0" baseline="30000" noProof="0" smtClean="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altLang="en-US"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 – 3x</a:t>
            </a:r>
            <a:r>
              <a:rPr kumimoji="0" lang="en-US" altLang="en-US" sz="4000" b="0" i="0" u="none" strike="noStrike" kern="1200" cap="none" spc="0" normalizeH="0" baseline="30000" noProof="0" smtClean="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altLang="en-US"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y</a:t>
            </a:r>
            <a:r>
              <a:rPr kumimoji="0" lang="en-US" altLang="en-US" sz="4000" b="0" i="0" u="none" strike="noStrike" kern="1200" cap="none" spc="0" normalizeH="0" baseline="30000" noProof="0" smtClean="0">
                <a:ln>
                  <a:noFill/>
                </a:ln>
                <a:solidFill>
                  <a:srgbClr val="000000"/>
                </a:solidFill>
                <a:effectLst/>
                <a:uLnTx/>
                <a:uFillTx/>
                <a:latin typeface="Arial" panose="020B0604020202020204" pitchFamily="34" charset="0"/>
                <a:ea typeface="+mn-ea"/>
                <a:cs typeface="Arial" panose="020B0604020202020204" pitchFamily="34" charset="0"/>
              </a:rPr>
              <a:t>3</a:t>
            </a:r>
            <a:r>
              <a:rPr kumimoji="0" lang="en-US" altLang="en-US"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 : B = −2xy + H.</a:t>
            </a:r>
            <a:endParaRPr kumimoji="0" lang="en-US" altLang="en-US" sz="4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1847216" y="7894424"/>
                <a:ext cx="15787068" cy="1821076"/>
              </a:xfrm>
              <a:prstGeom prst="rect">
                <a:avLst/>
              </a:prstGeom>
            </p:spPr>
            <p:txBody>
              <a:bodyPr wrap="square">
                <a:spAutoFit/>
              </a:bodyPr>
              <a:lstStyle/>
              <a:p>
                <a:pPr lvl="0" algn="just">
                  <a:lnSpc>
                    <a:spcPct val="150000"/>
                  </a:lnSpc>
                  <a:defRPr/>
                </a:pPr>
                <a14:m>
                  <m:oMathPara xmlns:m="http://schemas.openxmlformats.org/officeDocument/2006/math">
                    <m:oMathParaPr>
                      <m:jc m:val="left"/>
                    </m:oMathParaPr>
                    <m:oMath xmlns:m="http://schemas.openxmlformats.org/officeDocument/2006/math">
                      <m:r>
                        <a:rPr lang="vi-VN" sz="4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H</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e>
                      </m:d>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d>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num>
                        <m:den>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num>
                        <m:den>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00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847216" y="7894424"/>
                <a:ext cx="15787068" cy="1821076"/>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3348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animEffect transition="in" filter="wipe(down)">
                                      <p:cBhvr>
                                        <p:cTn id="11" dur="500"/>
                                        <p:tgtEl>
                                          <p:spTgt spid="18">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4" name="Group 4"/>
          <p:cNvGrpSpPr/>
          <p:nvPr/>
        </p:nvGrpSpPr>
        <p:grpSpPr>
          <a:xfrm>
            <a:off x="838200" y="723900"/>
            <a:ext cx="16687800" cy="8839200"/>
            <a:chOff x="0" y="0"/>
            <a:chExt cx="6671512" cy="1635764"/>
          </a:xfrm>
        </p:grpSpPr>
        <p:sp>
          <p:nvSpPr>
            <p:cNvPr id="5" name="Freeform 5"/>
            <p:cNvSpPr/>
            <p:nvPr/>
          </p:nvSpPr>
          <p:spPr>
            <a:xfrm>
              <a:off x="0" y="0"/>
              <a:ext cx="6671512" cy="1635764"/>
            </a:xfrm>
            <a:custGeom>
              <a:avLst/>
              <a:gdLst/>
              <a:ahLst/>
              <a:cxnLst/>
              <a:rect l="l" t="t" r="r" b="b"/>
              <a:pathLst>
                <a:path w="6671512" h="1635764">
                  <a:moveTo>
                    <a:pt x="0" y="0"/>
                  </a:moveTo>
                  <a:lnTo>
                    <a:pt x="6671512" y="0"/>
                  </a:lnTo>
                  <a:lnTo>
                    <a:pt x="6671512" y="1635764"/>
                  </a:lnTo>
                  <a:lnTo>
                    <a:pt x="0" y="1635764"/>
                  </a:lnTo>
                  <a:close/>
                </a:path>
              </a:pathLst>
            </a:custGeom>
            <a:solidFill>
              <a:srgbClr val="5A3F2B">
                <a:alpha val="89804"/>
              </a:srgbClr>
            </a:solidFill>
          </p:spPr>
        </p:sp>
      </p:grpSp>
      <p:pic>
        <p:nvPicPr>
          <p:cNvPr id="13" name="Picture 12"/>
          <p:cNvPicPr>
            <a:picLocks noChangeAspect="1"/>
          </p:cNvPicPr>
          <p:nvPr/>
        </p:nvPicPr>
        <p:blipFill>
          <a:blip r:embed="rId2"/>
          <a:stretch>
            <a:fillRect/>
          </a:stretch>
        </p:blipFill>
        <p:spPr>
          <a:xfrm>
            <a:off x="14401800" y="5447943"/>
            <a:ext cx="2530059" cy="4115157"/>
          </a:xfrm>
          <a:prstGeom prst="rect">
            <a:avLst/>
          </a:prstGeom>
        </p:spPr>
      </p:pic>
      <p:pic>
        <p:nvPicPr>
          <p:cNvPr id="15" name="Picture 14"/>
          <p:cNvPicPr>
            <a:picLocks noChangeAspect="1"/>
          </p:cNvPicPr>
          <p:nvPr/>
        </p:nvPicPr>
        <p:blipFill>
          <a:blip r:embed="rId3"/>
          <a:stretch>
            <a:fillRect/>
          </a:stretch>
        </p:blipFill>
        <p:spPr>
          <a:xfrm>
            <a:off x="15777410" y="622014"/>
            <a:ext cx="1844258" cy="1768288"/>
          </a:xfrm>
          <a:prstGeom prst="rect">
            <a:avLst/>
          </a:prstGeom>
        </p:spPr>
      </p:pic>
      <p:sp>
        <p:nvSpPr>
          <p:cNvPr id="3" name="Rectangle 2"/>
          <p:cNvSpPr/>
          <p:nvPr/>
        </p:nvSpPr>
        <p:spPr>
          <a:xfrm>
            <a:off x="1371600" y="876300"/>
            <a:ext cx="5482591" cy="1182375"/>
          </a:xfrm>
          <a:prstGeom prst="rect">
            <a:avLst/>
          </a:prstGeom>
        </p:spPr>
        <p:txBody>
          <a:bodyPr wrap="none">
            <a:spAutoFit/>
          </a:bodyPr>
          <a:lstStyle/>
          <a:p>
            <a:pPr lvl="0">
              <a:lnSpc>
                <a:spcPts val="8450"/>
              </a:lnSpc>
            </a:pPr>
            <a:r>
              <a:rPr lang="en-US" sz="4200" b="1">
                <a:solidFill>
                  <a:srgbClr val="FFFF00"/>
                </a:solidFill>
                <a:latin typeface="Arial" panose="020B0604020202020204" pitchFamily="34" charset="0"/>
                <a:cs typeface="Arial" panose="020B0604020202020204" pitchFamily="34" charset="0"/>
              </a:rPr>
              <a:t>Bài </a:t>
            </a:r>
            <a:r>
              <a:rPr lang="en-US" sz="4200" b="1" smtClean="0">
                <a:solidFill>
                  <a:srgbClr val="FFFF00"/>
                </a:solidFill>
                <a:latin typeface="Arial" panose="020B0604020202020204" pitchFamily="34" charset="0"/>
                <a:cs typeface="Arial" panose="020B0604020202020204" pitchFamily="34" charset="0"/>
              </a:rPr>
              <a:t>1.37 </a:t>
            </a:r>
            <a:r>
              <a:rPr lang="en-US" sz="4200" b="1">
                <a:solidFill>
                  <a:srgbClr val="FFFF00"/>
                </a:solidFill>
                <a:latin typeface="Arial" panose="020B0604020202020204" pitchFamily="34" charset="0"/>
                <a:cs typeface="Arial" panose="020B0604020202020204" pitchFamily="34" charset="0"/>
              </a:rPr>
              <a:t>(SGK – tr26)</a:t>
            </a:r>
          </a:p>
        </p:txBody>
      </p:sp>
      <p:sp>
        <p:nvSpPr>
          <p:cNvPr id="6" name="Rectangle 5"/>
          <p:cNvSpPr/>
          <p:nvPr/>
        </p:nvSpPr>
        <p:spPr>
          <a:xfrm>
            <a:off x="1447800" y="2019300"/>
            <a:ext cx="15407859" cy="3056029"/>
          </a:xfrm>
          <a:prstGeom prst="rect">
            <a:avLst/>
          </a:prstGeom>
        </p:spPr>
        <p:txBody>
          <a:bodyPr wrap="square">
            <a:spAutoFit/>
          </a:bodyPr>
          <a:lstStyle/>
          <a:p>
            <a:pPr algn="just">
              <a:lnSpc>
                <a:spcPct val="150000"/>
              </a:lnSpc>
              <a:spcBef>
                <a:spcPts val="1200"/>
              </a:spcBef>
            </a:pPr>
            <a:r>
              <a:rPr lang="vi-VN" sz="4000">
                <a:solidFill>
                  <a:schemeClr val="bg1"/>
                </a:solidFill>
              </a:rPr>
              <a:t>a) Tìm đơn thức C nếu 5xy</a:t>
            </a:r>
            <a:r>
              <a:rPr lang="vi-VN" sz="4000" baseline="30000">
                <a:solidFill>
                  <a:schemeClr val="bg1"/>
                </a:solidFill>
              </a:rPr>
              <a:t>2</a:t>
            </a:r>
            <a:r>
              <a:rPr lang="vi-VN" sz="4000">
                <a:solidFill>
                  <a:schemeClr val="bg1"/>
                </a:solidFill>
              </a:rPr>
              <a:t> . C = </a:t>
            </a:r>
            <a:r>
              <a:rPr lang="vi-VN" sz="4000" smtClean="0">
                <a:solidFill>
                  <a:schemeClr val="bg1"/>
                </a:solidFill>
              </a:rPr>
              <a:t>10x</a:t>
            </a:r>
            <a:r>
              <a:rPr lang="vi-VN" sz="4000" baseline="30000" smtClean="0">
                <a:solidFill>
                  <a:schemeClr val="bg1"/>
                </a:solidFill>
              </a:rPr>
              <a:t>3</a:t>
            </a:r>
            <a:r>
              <a:rPr lang="vi-VN" sz="4000" smtClean="0">
                <a:solidFill>
                  <a:schemeClr val="bg1"/>
                </a:solidFill>
              </a:rPr>
              <a:t>y</a:t>
            </a:r>
            <a:r>
              <a:rPr lang="vi-VN" sz="4000" baseline="30000" smtClean="0">
                <a:solidFill>
                  <a:schemeClr val="bg1"/>
                </a:solidFill>
              </a:rPr>
              <a:t>3</a:t>
            </a:r>
            <a:endParaRPr lang="vi-VN" sz="4000" smtClean="0">
              <a:solidFill>
                <a:schemeClr val="bg1"/>
              </a:solidFill>
            </a:endParaRPr>
          </a:p>
          <a:p>
            <a:pPr algn="just">
              <a:lnSpc>
                <a:spcPct val="150000"/>
              </a:lnSpc>
              <a:spcBef>
                <a:spcPts val="1200"/>
              </a:spcBef>
            </a:pPr>
            <a:r>
              <a:rPr lang="vi-VN" sz="4000" smtClean="0">
                <a:solidFill>
                  <a:schemeClr val="bg1"/>
                </a:solidFill>
              </a:rPr>
              <a:t>b) Với đơn thức C tìm được ở câu a, hãy tìm đơn thức K sao cho</a:t>
            </a:r>
          </a:p>
          <a:p>
            <a:pPr algn="ctr">
              <a:lnSpc>
                <a:spcPct val="150000"/>
              </a:lnSpc>
              <a:spcBef>
                <a:spcPts val="1200"/>
              </a:spcBef>
            </a:pPr>
            <a:r>
              <a:rPr lang="vi-VN" sz="4000" smtClean="0">
                <a:solidFill>
                  <a:schemeClr val="bg1"/>
                </a:solidFill>
              </a:rPr>
              <a:t>(</a:t>
            </a:r>
            <a:r>
              <a:rPr lang="vi-VN" sz="4000">
                <a:solidFill>
                  <a:schemeClr val="bg1"/>
                </a:solidFill>
              </a:rPr>
              <a:t>K + 5xy</a:t>
            </a:r>
            <a:r>
              <a:rPr lang="vi-VN" sz="4000" baseline="30000">
                <a:solidFill>
                  <a:schemeClr val="bg1"/>
                </a:solidFill>
              </a:rPr>
              <a:t>2</a:t>
            </a:r>
            <a:r>
              <a:rPr lang="vi-VN" sz="4000">
                <a:solidFill>
                  <a:schemeClr val="bg1"/>
                </a:solidFill>
              </a:rPr>
              <a:t>) . C = 6x</a:t>
            </a:r>
            <a:r>
              <a:rPr lang="vi-VN" sz="4000" baseline="30000">
                <a:solidFill>
                  <a:schemeClr val="bg1"/>
                </a:solidFill>
              </a:rPr>
              <a:t>4</a:t>
            </a:r>
            <a:r>
              <a:rPr lang="vi-VN" sz="4000">
                <a:solidFill>
                  <a:schemeClr val="bg1"/>
                </a:solidFill>
              </a:rPr>
              <a:t>y + </a:t>
            </a:r>
            <a:r>
              <a:rPr lang="vi-VN" sz="4000" smtClean="0">
                <a:solidFill>
                  <a:schemeClr val="bg1"/>
                </a:solidFill>
              </a:rPr>
              <a:t>10x</a:t>
            </a:r>
            <a:r>
              <a:rPr lang="vi-VN" sz="4000" baseline="30000" smtClean="0">
                <a:solidFill>
                  <a:schemeClr val="bg1"/>
                </a:solidFill>
              </a:rPr>
              <a:t>3</a:t>
            </a:r>
            <a:r>
              <a:rPr lang="vi-VN" sz="4000" smtClean="0">
                <a:solidFill>
                  <a:schemeClr val="bg1"/>
                </a:solidFill>
              </a:rPr>
              <a:t>y</a:t>
            </a:r>
            <a:r>
              <a:rPr lang="vi-VN" sz="4000" baseline="30000" smtClean="0">
                <a:solidFill>
                  <a:schemeClr val="bg1"/>
                </a:solidFill>
              </a:rPr>
              <a:t>3</a:t>
            </a:r>
            <a:endParaRPr lang="vi-VN" sz="4000" b="0" i="0">
              <a:solidFill>
                <a:schemeClr val="bg1"/>
              </a:solidFill>
              <a:effectLst/>
            </a:endParaRPr>
          </a:p>
        </p:txBody>
      </p:sp>
      <p:sp>
        <p:nvSpPr>
          <p:cNvPr id="14" name="Freeform 12"/>
          <p:cNvSpPr/>
          <p:nvPr/>
        </p:nvSpPr>
        <p:spPr>
          <a:xfrm>
            <a:off x="8304563" y="5580725"/>
            <a:ext cx="1755073" cy="934375"/>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3505200" y="6896100"/>
                <a:ext cx="9144000" cy="1980799"/>
              </a:xfrm>
              <a:prstGeom prst="rect">
                <a:avLst/>
              </a:prstGeom>
            </p:spPr>
            <p:txBody>
              <a:bodyPr>
                <a:spAutoFit/>
              </a:bodyPr>
              <a:lstStyle/>
              <a:p>
                <a:pPr algn="just">
                  <a:lnSpc>
                    <a:spcPct val="150000"/>
                  </a:lnSpc>
                  <a:spcBef>
                    <a:spcPts val="1800"/>
                  </a:spcBef>
                  <a:spcAft>
                    <a:spcPts val="0"/>
                  </a:spcAft>
                </a:pPr>
                <a:r>
                  <a:rPr lang="vi-VN" sz="4000" smtClean="0">
                    <a:solidFill>
                      <a:schemeClr val="bg1"/>
                    </a:solidFill>
                    <a:ea typeface="Calibri" panose="020F0502020204030204" pitchFamily="34" charset="0"/>
                    <a:cs typeface="Times New Roman" panose="02020603050405020304" pitchFamily="18" charset="0"/>
                  </a:rPr>
                  <a:t>a) </a:t>
                </a:r>
                <a14:m>
                  <m:oMath xmlns:m="http://schemas.openxmlformats.org/officeDocument/2006/math">
                    <m: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C</m:t>
                    </m:r>
                    <m: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sup>
                    </m:sSup>
                  </m:oMath>
                </a14:m>
                <a:endParaRPr lang="en-US" sz="4000">
                  <a:solidFill>
                    <a:schemeClr val="bg1"/>
                  </a:solidFill>
                  <a:effectLst/>
                  <a:ea typeface="Arial" panose="020B0604020202020204" pitchFamily="34" charset="0"/>
                  <a:cs typeface="Times New Roman" panose="02020603050405020304" pitchFamily="18" charset="0"/>
                </a:endParaRPr>
              </a:p>
              <a:p>
                <a:pPr algn="just">
                  <a:lnSpc>
                    <a:spcPct val="150000"/>
                  </a:lnSpc>
                  <a:spcBef>
                    <a:spcPts val="1800"/>
                  </a:spcBef>
                  <a:spcAft>
                    <a:spcPts val="0"/>
                  </a:spcAft>
                </a:pPr>
                <a14:m>
                  <m:oMathPara xmlns:m="http://schemas.openxmlformats.org/officeDocument/2006/math">
                    <m:oMathParaPr>
                      <m:jc m:val="centerGroup"/>
                    </m:oMathParaPr>
                    <m:oMath xmlns:m="http://schemas.openxmlformats.org/officeDocument/2006/math">
                      <m:r>
                        <a:rPr lang="en-US" sz="4000" b="0" i="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C</m:t>
                      </m:r>
                      <m: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sup>
                      </m:sSup>
                      <m: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:5</m:t>
                      </m:r>
                      <m:r>
                        <m:rPr>
                          <m:sty m:val="p"/>
                        </m:rP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y</m:t>
                      </m:r>
                    </m:oMath>
                  </m:oMathPara>
                </a14:m>
                <a:endParaRPr lang="en-US" sz="4000">
                  <a:solidFill>
                    <a:schemeClr val="bg1"/>
                  </a:solidFill>
                  <a:effectLst/>
                  <a:ea typeface="Arial" panose="020B060402020202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505200" y="6896100"/>
                <a:ext cx="9144000" cy="1980799"/>
              </a:xfrm>
              <a:prstGeom prst="rect">
                <a:avLst/>
              </a:prstGeom>
              <a:blipFill>
                <a:blip r:embed="rId4"/>
                <a:stretch>
                  <a:fillRect l="-2333"/>
                </a:stretch>
              </a:blipFill>
            </p:spPr>
            <p:txBody>
              <a:bodyPr/>
              <a:lstStyle/>
              <a:p>
                <a:r>
                  <a:rPr lang="en-US">
                    <a:noFill/>
                  </a:rPr>
                  <a:t> </a:t>
                </a:r>
              </a:p>
            </p:txBody>
          </p:sp>
        </mc:Fallback>
      </mc:AlternateContent>
    </p:spTree>
    <p:extLst>
      <p:ext uri="{BB962C8B-B14F-4D97-AF65-F5344CB8AC3E}">
        <p14:creationId xmlns:p14="http://schemas.microsoft.com/office/powerpoint/2010/main" val="360931893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wipe(down)">
                                      <p:cBhvr>
                                        <p:cTn id="26"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4" name="Group 4"/>
          <p:cNvGrpSpPr/>
          <p:nvPr/>
        </p:nvGrpSpPr>
        <p:grpSpPr>
          <a:xfrm>
            <a:off x="838200" y="723900"/>
            <a:ext cx="16687800" cy="8839200"/>
            <a:chOff x="0" y="0"/>
            <a:chExt cx="6671512" cy="1635764"/>
          </a:xfrm>
        </p:grpSpPr>
        <p:sp>
          <p:nvSpPr>
            <p:cNvPr id="5" name="Freeform 5"/>
            <p:cNvSpPr/>
            <p:nvPr/>
          </p:nvSpPr>
          <p:spPr>
            <a:xfrm>
              <a:off x="0" y="0"/>
              <a:ext cx="6671512" cy="1635764"/>
            </a:xfrm>
            <a:custGeom>
              <a:avLst/>
              <a:gdLst/>
              <a:ahLst/>
              <a:cxnLst/>
              <a:rect l="l" t="t" r="r" b="b"/>
              <a:pathLst>
                <a:path w="6671512" h="1635764">
                  <a:moveTo>
                    <a:pt x="0" y="0"/>
                  </a:moveTo>
                  <a:lnTo>
                    <a:pt x="6671512" y="0"/>
                  </a:lnTo>
                  <a:lnTo>
                    <a:pt x="6671512" y="1635764"/>
                  </a:lnTo>
                  <a:lnTo>
                    <a:pt x="0" y="1635764"/>
                  </a:lnTo>
                  <a:close/>
                </a:path>
              </a:pathLst>
            </a:custGeom>
            <a:solidFill>
              <a:srgbClr val="5A3F2B">
                <a:alpha val="89804"/>
              </a:srgbClr>
            </a:solidFill>
          </p:spPr>
        </p:sp>
      </p:grpSp>
      <p:pic>
        <p:nvPicPr>
          <p:cNvPr id="13" name="Picture 12"/>
          <p:cNvPicPr>
            <a:picLocks noChangeAspect="1"/>
          </p:cNvPicPr>
          <p:nvPr/>
        </p:nvPicPr>
        <p:blipFill>
          <a:blip r:embed="rId2"/>
          <a:stretch>
            <a:fillRect/>
          </a:stretch>
        </p:blipFill>
        <p:spPr>
          <a:xfrm>
            <a:off x="14530138" y="5873994"/>
            <a:ext cx="1931215" cy="3141133"/>
          </a:xfrm>
          <a:prstGeom prst="rect">
            <a:avLst/>
          </a:prstGeom>
        </p:spPr>
      </p:pic>
      <p:pic>
        <p:nvPicPr>
          <p:cNvPr id="15" name="Picture 14"/>
          <p:cNvPicPr>
            <a:picLocks noChangeAspect="1"/>
          </p:cNvPicPr>
          <p:nvPr/>
        </p:nvPicPr>
        <p:blipFill>
          <a:blip r:embed="rId3"/>
          <a:stretch>
            <a:fillRect/>
          </a:stretch>
        </p:blipFill>
        <p:spPr>
          <a:xfrm rot="2499411">
            <a:off x="448816" y="540709"/>
            <a:ext cx="2209799" cy="2118771"/>
          </a:xfrm>
          <a:prstGeom prst="rect">
            <a:avLst/>
          </a:prstGeom>
        </p:spPr>
      </p:pic>
      <p:sp>
        <p:nvSpPr>
          <p:cNvPr id="10" name="Freeform 12"/>
          <p:cNvSpPr/>
          <p:nvPr/>
        </p:nvSpPr>
        <p:spPr>
          <a:xfrm>
            <a:off x="8304563" y="1465925"/>
            <a:ext cx="1755073" cy="934375"/>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3962400" y="2781300"/>
                <a:ext cx="9753600" cy="6247864"/>
              </a:xfrm>
              <a:prstGeom prst="rect">
                <a:avLst/>
              </a:prstGeom>
            </p:spPr>
            <p:txBody>
              <a:bodyPr wrap="square">
                <a:spAutoFit/>
              </a:bodyPr>
              <a:lstStyle/>
              <a:p>
                <a:pPr lvl="0" algn="just">
                  <a:lnSpc>
                    <a:spcPct val="200000"/>
                  </a:lnSpc>
                  <a:spcBef>
                    <a:spcPts val="2400"/>
                  </a:spcBef>
                </a:pPr>
                <a:r>
                  <a:rPr lang="vi-VN" sz="4000">
                    <a:solidFill>
                      <a:prstClr val="white"/>
                    </a:solidFill>
                    <a:ea typeface="Calibri" panose="020F0502020204030204" pitchFamily="34" charset="0"/>
                    <a:cs typeface="Times New Roman" panose="02020603050405020304" pitchFamily="18" charset="0"/>
                  </a:rPr>
                  <a:t>b) </a:t>
                </a:r>
                <a14:m>
                  <m:oMath xmlns:m="http://schemas.openxmlformats.org/officeDocument/2006/math">
                    <m:d>
                      <m:d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K</m:t>
                        </m:r>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e>
                    </m:d>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C</m:t>
                    </m:r>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=6</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sup>
                    </m:sSup>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oMath>
                </a14:m>
                <a:endParaRPr lang="en-US" sz="4000">
                  <a:solidFill>
                    <a:prstClr val="white"/>
                  </a:solidFill>
                  <a:ea typeface="Arial" panose="020B0604020202020204" pitchFamily="34" charset="0"/>
                  <a:cs typeface="Times New Roman" panose="02020603050405020304" pitchFamily="18" charset="0"/>
                </a:endParaRPr>
              </a:p>
              <a:p>
                <a:pPr lvl="0" algn="just">
                  <a:lnSpc>
                    <a:spcPct val="200000"/>
                  </a:lnSpc>
                  <a:spcBef>
                    <a:spcPts val="2400"/>
                  </a:spcBef>
                </a:pPr>
                <a14:m>
                  <m:oMathPara xmlns:m="http://schemas.openxmlformats.org/officeDocument/2006/math">
                    <m:oMathParaPr>
                      <m:jc m:val="left"/>
                    </m:oMathParaPr>
                    <m:oMath xmlns:m="http://schemas.openxmlformats.org/officeDocument/2006/math">
                      <m:r>
                        <a:rPr lang="vi-VN" sz="4000" i="1" smtClean="0">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K</m:t>
                      </m:r>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6</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sup>
                          </m:sSup>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e>
                      </m:d>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C</m:t>
                      </m:r>
                      <m:r>
                        <a:rPr lang="vi-VN"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000">
                  <a:solidFill>
                    <a:prstClr val="white"/>
                  </a:solidFill>
                  <a:ea typeface="Arial" panose="020B0604020202020204" pitchFamily="34" charset="0"/>
                  <a:cs typeface="Times New Roman" panose="02020603050405020304" pitchFamily="18" charset="0"/>
                </a:endParaRPr>
              </a:p>
              <a:p>
                <a:pPr lvl="0" algn="just">
                  <a:lnSpc>
                    <a:spcPct val="200000"/>
                  </a:lnSpc>
                  <a:spcBef>
                    <a:spcPts val="2400"/>
                  </a:spcBef>
                </a:pPr>
                <a14:m>
                  <m:oMathPara xmlns:m="http://schemas.openxmlformats.org/officeDocument/2006/math">
                    <m:oMathParaPr>
                      <m:jc m:val="left"/>
                    </m:oMathParaPr>
                    <m:oMath xmlns:m="http://schemas.openxmlformats.org/officeDocument/2006/math">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K</m:t>
                      </m:r>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6</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sup>
                          </m:sSup>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e>
                      </m:d>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r>
                        <a:rPr lang="vi-VN"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000">
                  <a:solidFill>
                    <a:prstClr val="white"/>
                  </a:solidFill>
                  <a:ea typeface="Arial" panose="020B0604020202020204" pitchFamily="34" charset="0"/>
                  <a:cs typeface="Times New Roman" panose="02020603050405020304" pitchFamily="18" charset="0"/>
                </a:endParaRPr>
              </a:p>
              <a:p>
                <a:pPr lvl="0" algn="just">
                  <a:lnSpc>
                    <a:spcPct val="200000"/>
                  </a:lnSpc>
                  <a:spcBef>
                    <a:spcPts val="2400"/>
                  </a:spcBef>
                </a:pPr>
                <a14:m>
                  <m:oMathPara xmlns:m="http://schemas.openxmlformats.org/officeDocument/2006/math">
                    <m:oMathParaPr>
                      <m:jc m:val="left"/>
                    </m:oMathParaPr>
                    <m:oMath xmlns:m="http://schemas.openxmlformats.org/officeDocument/2006/math">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K</m:t>
                      </m:r>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vi-VN"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000">
                  <a:solidFill>
                    <a:prstClr val="white"/>
                  </a:solidFill>
                  <a:ea typeface="Arial" panose="020B0604020202020204" pitchFamily="34" charset="0"/>
                  <a:cs typeface="Times New Roman" panose="02020603050405020304" pitchFamily="18" charset="0"/>
                </a:endParaRPr>
              </a:p>
              <a:p>
                <a:pPr lvl="0" algn="just">
                  <a:lnSpc>
                    <a:spcPct val="200000"/>
                  </a:lnSpc>
                  <a:spcBef>
                    <a:spcPts val="2400"/>
                  </a:spcBef>
                </a:pPr>
                <a14:m>
                  <m:oMathPara xmlns:m="http://schemas.openxmlformats.org/officeDocument/2006/math">
                    <m:oMathParaPr>
                      <m:jc m:val="left"/>
                    </m:oMathParaPr>
                    <m:oMath xmlns:m="http://schemas.openxmlformats.org/officeDocument/2006/math">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K</m:t>
                      </m:r>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000">
                  <a:solidFill>
                    <a:prstClr val="white"/>
                  </a:solidFill>
                  <a:ea typeface="Arial" panose="020B060402020202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962400" y="2781300"/>
                <a:ext cx="9753600" cy="6247864"/>
              </a:xfrm>
              <a:prstGeom prst="rect">
                <a:avLst/>
              </a:prstGeom>
              <a:blipFill>
                <a:blip r:embed="rId4"/>
                <a:stretch>
                  <a:fillRect l="-2188"/>
                </a:stretch>
              </a:blipFill>
            </p:spPr>
            <p:txBody>
              <a:bodyPr/>
              <a:lstStyle/>
              <a:p>
                <a:r>
                  <a:rPr lang="en-US">
                    <a:noFill/>
                  </a:rPr>
                  <a:t> </a:t>
                </a:r>
              </a:p>
            </p:txBody>
          </p:sp>
        </mc:Fallback>
      </mc:AlternateContent>
    </p:spTree>
    <p:extLst>
      <p:ext uri="{BB962C8B-B14F-4D97-AF65-F5344CB8AC3E}">
        <p14:creationId xmlns:p14="http://schemas.microsoft.com/office/powerpoint/2010/main" val="132334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down)">
                                      <p:cBhvr>
                                        <p:cTn id="15" dur="500"/>
                                        <p:tgtEl>
                                          <p:spTgt spid="11">
                                            <p:txEl>
                                              <p:pRg st="2" end="2"/>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19" dur="500"/>
                                        <p:tgtEl>
                                          <p:spTgt spid="11">
                                            <p:txEl>
                                              <p:pRg st="3" end="3"/>
                                            </p:txEl>
                                          </p:spTgt>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p:cTn id="23" dur="5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11">
                                            <p:txEl>
                                              <p:pRg st="4" end="4"/>
                                            </p:txEl>
                                          </p:spTgt>
                                        </p:tgtEl>
                                        <p:attrNameLst>
                                          <p:attrName>ppt_h</p:attrName>
                                        </p:attrNameLst>
                                      </p:cBhvr>
                                      <p:tavLst>
                                        <p:tav tm="0">
                                          <p:val>
                                            <p:fltVal val="0"/>
                                          </p:val>
                                        </p:tav>
                                        <p:tav tm="100000">
                                          <p:val>
                                            <p:strVal val="#ppt_h"/>
                                          </p:val>
                                        </p:tav>
                                      </p:tavLst>
                                    </p:anim>
                                    <p:animEffect transition="in" filter="fade">
                                      <p:cBhvr>
                                        <p:cTn id="25"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2" name="Group 2"/>
          <p:cNvGrpSpPr/>
          <p:nvPr/>
        </p:nvGrpSpPr>
        <p:grpSpPr>
          <a:xfrm>
            <a:off x="16926404" y="-34089"/>
            <a:ext cx="4841184" cy="10287000"/>
            <a:chOff x="0" y="0"/>
            <a:chExt cx="1766077" cy="3752725"/>
          </a:xfrm>
        </p:grpSpPr>
        <p:sp>
          <p:nvSpPr>
            <p:cNvPr id="3" name="Freeform 3"/>
            <p:cNvSpPr/>
            <p:nvPr/>
          </p:nvSpPr>
          <p:spPr>
            <a:xfrm>
              <a:off x="0" y="0"/>
              <a:ext cx="1766077" cy="3752726"/>
            </a:xfrm>
            <a:custGeom>
              <a:avLst/>
              <a:gdLst/>
              <a:ahLst/>
              <a:cxnLst/>
              <a:rect l="l" t="t" r="r" b="b"/>
              <a:pathLst>
                <a:path w="1766077" h="3752726">
                  <a:moveTo>
                    <a:pt x="0" y="0"/>
                  </a:moveTo>
                  <a:lnTo>
                    <a:pt x="1766077" y="0"/>
                  </a:lnTo>
                  <a:lnTo>
                    <a:pt x="1766077" y="3752726"/>
                  </a:lnTo>
                  <a:lnTo>
                    <a:pt x="0" y="3752726"/>
                  </a:lnTo>
                  <a:close/>
                </a:path>
              </a:pathLst>
            </a:custGeom>
            <a:solidFill>
              <a:srgbClr val="5A3F2B"/>
            </a:solidFill>
          </p:spPr>
        </p:sp>
      </p:grpSp>
      <p:grpSp>
        <p:nvGrpSpPr>
          <p:cNvPr id="8" name="Group 8"/>
          <p:cNvGrpSpPr/>
          <p:nvPr/>
        </p:nvGrpSpPr>
        <p:grpSpPr>
          <a:xfrm>
            <a:off x="-135221" y="252396"/>
            <a:ext cx="334857" cy="1563010"/>
            <a:chOff x="0" y="0"/>
            <a:chExt cx="505184" cy="2358041"/>
          </a:xfrm>
        </p:grpSpPr>
        <p:sp>
          <p:nvSpPr>
            <p:cNvPr id="9" name="Freeform 9"/>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pic>
        <p:nvPicPr>
          <p:cNvPr id="24" name="Picture 23"/>
          <p:cNvPicPr>
            <a:picLocks noChangeAspect="1"/>
          </p:cNvPicPr>
          <p:nvPr/>
        </p:nvPicPr>
        <p:blipFill>
          <a:blip r:embed="rId2"/>
          <a:stretch>
            <a:fillRect/>
          </a:stretch>
        </p:blipFill>
        <p:spPr>
          <a:xfrm>
            <a:off x="14325600" y="6338637"/>
            <a:ext cx="2149845" cy="3646095"/>
          </a:xfrm>
          <a:prstGeom prst="rect">
            <a:avLst/>
          </a:prstGeom>
        </p:spPr>
      </p:pic>
      <p:pic>
        <p:nvPicPr>
          <p:cNvPr id="25" name="Picture 24"/>
          <p:cNvPicPr>
            <a:picLocks noChangeAspect="1"/>
          </p:cNvPicPr>
          <p:nvPr/>
        </p:nvPicPr>
        <p:blipFill>
          <a:blip r:embed="rId3"/>
          <a:stretch>
            <a:fillRect/>
          </a:stretch>
        </p:blipFill>
        <p:spPr>
          <a:xfrm rot="18023162">
            <a:off x="15515958" y="662448"/>
            <a:ext cx="1692888" cy="1295578"/>
          </a:xfrm>
          <a:prstGeom prst="rect">
            <a:avLst/>
          </a:prstGeom>
        </p:spPr>
      </p:pic>
      <p:sp>
        <p:nvSpPr>
          <p:cNvPr id="5" name="Rectangle 4"/>
          <p:cNvSpPr/>
          <p:nvPr/>
        </p:nvSpPr>
        <p:spPr>
          <a:xfrm>
            <a:off x="6589562" y="110170"/>
            <a:ext cx="3946914" cy="1243161"/>
          </a:xfrm>
          <a:prstGeom prst="rect">
            <a:avLst/>
          </a:prstGeom>
        </p:spPr>
        <p:txBody>
          <a:bodyPr wrap="none">
            <a:spAutoFit/>
          </a:bodyPr>
          <a:lstStyle/>
          <a:p>
            <a:pPr lvl="0" algn="ctr">
              <a:lnSpc>
                <a:spcPct val="156316"/>
              </a:lnSpc>
              <a:defRPr/>
            </a:pPr>
            <a:r>
              <a:rPr lang="en-US" sz="5500" b="1" smtClean="0">
                <a:solidFill>
                  <a:srgbClr val="C00000"/>
                </a:solidFill>
                <a:latin typeface="Arial"/>
                <a:ea typeface="Arial"/>
                <a:cs typeface="Arial"/>
                <a:sym typeface="Arial"/>
              </a:rPr>
              <a:t>VẬN DỤNG</a:t>
            </a:r>
            <a:endParaRPr lang="en-US" sz="5500" b="1" dirty="0">
              <a:solidFill>
                <a:srgbClr val="C00000"/>
              </a:solidFill>
              <a:latin typeface="Arial"/>
              <a:ea typeface="Arial"/>
              <a:cs typeface="Arial"/>
              <a:sym typeface="Arial"/>
            </a:endParaRPr>
          </a:p>
        </p:txBody>
      </p:sp>
      <p:sp>
        <p:nvSpPr>
          <p:cNvPr id="18" name="TextBox 17"/>
          <p:cNvSpPr txBox="1"/>
          <p:nvPr/>
        </p:nvSpPr>
        <p:spPr>
          <a:xfrm>
            <a:off x="533400" y="2400300"/>
            <a:ext cx="15744946" cy="3492623"/>
          </a:xfrm>
          <a:prstGeom prst="rect">
            <a:avLst/>
          </a:prstGeom>
          <a:noFill/>
        </p:spPr>
        <p:txBody>
          <a:bodyPr wrap="square" rtlCol="0">
            <a:spAutoFit/>
          </a:bodyPr>
          <a:lstStyle/>
          <a:p>
            <a:pPr algn="just">
              <a:lnSpc>
                <a:spcPct val="150000"/>
              </a:lnSpc>
            </a:pPr>
            <a:r>
              <a:rPr lang="en-US" sz="3800" smtClean="0">
                <a:solidFill>
                  <a:srgbClr val="000000"/>
                </a:solidFill>
                <a:latin typeface="Arial" panose="020B0604020202020204" pitchFamily="34" charset="0"/>
                <a:cs typeface="Arial" panose="020B0604020202020204" pitchFamily="34" charset="0"/>
              </a:rPr>
              <a:t>Cho </a:t>
            </a:r>
            <a:r>
              <a:rPr lang="en-US" sz="3800">
                <a:solidFill>
                  <a:srgbClr val="000000"/>
                </a:solidFill>
                <a:latin typeface="Arial" panose="020B0604020202020204" pitchFamily="34" charset="0"/>
                <a:cs typeface="Arial" panose="020B0604020202020204" pitchFamily="34" charset="0"/>
              </a:rPr>
              <a:t>biểu thức P = 5x(3x</a:t>
            </a:r>
            <a:r>
              <a:rPr lang="en-US" sz="3800" baseline="30000">
                <a:solidFill>
                  <a:srgbClr val="000000"/>
                </a:solidFill>
                <a:latin typeface="Arial" panose="020B0604020202020204" pitchFamily="34" charset="0"/>
                <a:cs typeface="Arial" panose="020B0604020202020204" pitchFamily="34" charset="0"/>
              </a:rPr>
              <a:t>2</a:t>
            </a:r>
            <a:r>
              <a:rPr lang="en-US" sz="3800">
                <a:solidFill>
                  <a:srgbClr val="000000"/>
                </a:solidFill>
                <a:latin typeface="Arial" panose="020B0604020202020204" pitchFamily="34" charset="0"/>
                <a:cs typeface="Arial" panose="020B0604020202020204" pitchFamily="34" charset="0"/>
              </a:rPr>
              <a:t>y – 2xy</a:t>
            </a:r>
            <a:r>
              <a:rPr lang="en-US" sz="3800" baseline="30000">
                <a:solidFill>
                  <a:srgbClr val="000000"/>
                </a:solidFill>
                <a:latin typeface="Arial" panose="020B0604020202020204" pitchFamily="34" charset="0"/>
                <a:cs typeface="Arial" panose="020B0604020202020204" pitchFamily="34" charset="0"/>
              </a:rPr>
              <a:t>2</a:t>
            </a:r>
            <a:r>
              <a:rPr lang="en-US" sz="3800">
                <a:solidFill>
                  <a:srgbClr val="000000"/>
                </a:solidFill>
                <a:latin typeface="Arial" panose="020B0604020202020204" pitchFamily="34" charset="0"/>
                <a:cs typeface="Arial" panose="020B0604020202020204" pitchFamily="34" charset="0"/>
              </a:rPr>
              <a:t> + 1) – 3xy(5x</a:t>
            </a:r>
            <a:r>
              <a:rPr lang="en-US" sz="3800" baseline="30000">
                <a:solidFill>
                  <a:srgbClr val="000000"/>
                </a:solidFill>
                <a:latin typeface="Arial" panose="020B0604020202020204" pitchFamily="34" charset="0"/>
                <a:cs typeface="Arial" panose="020B0604020202020204" pitchFamily="34" charset="0"/>
              </a:rPr>
              <a:t>2</a:t>
            </a:r>
            <a:r>
              <a:rPr lang="en-US" sz="3800">
                <a:solidFill>
                  <a:srgbClr val="000000"/>
                </a:solidFill>
                <a:latin typeface="Arial" panose="020B0604020202020204" pitchFamily="34" charset="0"/>
                <a:cs typeface="Arial" panose="020B0604020202020204" pitchFamily="34" charset="0"/>
              </a:rPr>
              <a:t> – 3xy) + x</a:t>
            </a:r>
            <a:r>
              <a:rPr lang="en-US" sz="3800" baseline="30000">
                <a:solidFill>
                  <a:srgbClr val="000000"/>
                </a:solidFill>
                <a:latin typeface="Arial" panose="020B0604020202020204" pitchFamily="34" charset="0"/>
                <a:cs typeface="Arial" panose="020B0604020202020204" pitchFamily="34" charset="0"/>
              </a:rPr>
              <a:t>2</a:t>
            </a:r>
            <a:r>
              <a:rPr lang="en-US" sz="3800">
                <a:solidFill>
                  <a:srgbClr val="000000"/>
                </a:solidFill>
                <a:latin typeface="Arial" panose="020B0604020202020204" pitchFamily="34" charset="0"/>
                <a:cs typeface="Arial" panose="020B0604020202020204" pitchFamily="34" charset="0"/>
              </a:rPr>
              <a:t>y</a:t>
            </a:r>
            <a:r>
              <a:rPr lang="en-US" sz="3800" baseline="30000">
                <a:solidFill>
                  <a:srgbClr val="000000"/>
                </a:solidFill>
                <a:latin typeface="Arial" panose="020B0604020202020204" pitchFamily="34" charset="0"/>
                <a:cs typeface="Arial" panose="020B0604020202020204" pitchFamily="34" charset="0"/>
              </a:rPr>
              <a:t>2</a:t>
            </a:r>
            <a:r>
              <a:rPr lang="en-US" sz="3800">
                <a:solidFill>
                  <a:srgbClr val="000000"/>
                </a:solidFill>
                <a:latin typeface="Arial" panose="020B0604020202020204" pitchFamily="34" charset="0"/>
                <a:cs typeface="Arial" panose="020B0604020202020204" pitchFamily="34" charset="0"/>
              </a:rPr>
              <a:t>.</a:t>
            </a:r>
          </a:p>
          <a:p>
            <a:pPr algn="just">
              <a:lnSpc>
                <a:spcPct val="150000"/>
              </a:lnSpc>
            </a:pPr>
            <a:r>
              <a:rPr lang="en-US" sz="3800">
                <a:solidFill>
                  <a:srgbClr val="000000"/>
                </a:solidFill>
                <a:latin typeface="Arial" panose="020B0604020202020204" pitchFamily="34" charset="0"/>
                <a:cs typeface="Arial" panose="020B0604020202020204" pitchFamily="34" charset="0"/>
              </a:rPr>
              <a:t>a) Bằng cách thu gọn, chứng tỏ rằng giá trị của biểu thức P chỉ phụ thuộc vào biến x mà không phụ thuộc vào biến y.</a:t>
            </a:r>
          </a:p>
          <a:p>
            <a:pPr algn="just">
              <a:lnSpc>
                <a:spcPct val="150000"/>
              </a:lnSpc>
            </a:pPr>
            <a:r>
              <a:rPr lang="en-US" sz="3800">
                <a:solidFill>
                  <a:srgbClr val="000000"/>
                </a:solidFill>
                <a:latin typeface="Arial" panose="020B0604020202020204" pitchFamily="34" charset="0"/>
                <a:cs typeface="Arial" panose="020B0604020202020204" pitchFamily="34" charset="0"/>
              </a:rPr>
              <a:t>b) Tìm giá trị của x sao cho P = 10.</a:t>
            </a:r>
            <a:endParaRPr lang="en-US" sz="3800" b="0" i="0">
              <a:solidFill>
                <a:srgbClr val="000000"/>
              </a:solidFill>
              <a:effectLst/>
              <a:latin typeface="Arial" panose="020B0604020202020204" pitchFamily="34" charset="0"/>
              <a:cs typeface="Arial" panose="020B0604020202020204" pitchFamily="34" charset="0"/>
            </a:endParaRPr>
          </a:p>
        </p:txBody>
      </p:sp>
      <p:sp>
        <p:nvSpPr>
          <p:cNvPr id="20" name="TextBox 6"/>
          <p:cNvSpPr txBox="1"/>
          <p:nvPr/>
        </p:nvSpPr>
        <p:spPr>
          <a:xfrm>
            <a:off x="636787" y="1409700"/>
            <a:ext cx="5412634" cy="940129"/>
          </a:xfrm>
          <a:prstGeom prst="rect">
            <a:avLst/>
          </a:prstGeom>
        </p:spPr>
        <p:txBody>
          <a:bodyPr wrap="square" lIns="0" tIns="0" rIns="0" bIns="0" rtlCol="0" anchor="t">
            <a:spAutoFit/>
          </a:bodyPr>
          <a:lstStyle/>
          <a:p>
            <a:pPr lvl="0">
              <a:lnSpc>
                <a:spcPts val="8450"/>
              </a:lnSpc>
            </a:pPr>
            <a:r>
              <a:rPr lang="en-US" sz="4000" b="1">
                <a:solidFill>
                  <a:schemeClr val="tx2"/>
                </a:solidFill>
                <a:latin typeface="Arial" panose="020B0604020202020204" pitchFamily="34" charset="0"/>
                <a:cs typeface="Arial" panose="020B0604020202020204" pitchFamily="34" charset="0"/>
              </a:rPr>
              <a:t>Bài </a:t>
            </a:r>
            <a:r>
              <a:rPr lang="en-US" sz="4000" b="1" smtClean="0">
                <a:solidFill>
                  <a:schemeClr val="tx2"/>
                </a:solidFill>
                <a:latin typeface="Arial" panose="020B0604020202020204" pitchFamily="34" charset="0"/>
                <a:cs typeface="Arial" panose="020B0604020202020204" pitchFamily="34" charset="0"/>
              </a:rPr>
              <a:t>1.33 </a:t>
            </a:r>
            <a:r>
              <a:rPr lang="en-US" sz="4000" b="1">
                <a:solidFill>
                  <a:schemeClr val="tx2"/>
                </a:solidFill>
                <a:latin typeface="Arial" panose="020B0604020202020204" pitchFamily="34" charset="0"/>
                <a:cs typeface="Arial" panose="020B0604020202020204" pitchFamily="34" charset="0"/>
              </a:rPr>
              <a:t>(SGK – </a:t>
            </a:r>
            <a:r>
              <a:rPr lang="en-US" sz="4000" b="1" smtClean="0">
                <a:solidFill>
                  <a:schemeClr val="tx2"/>
                </a:solidFill>
                <a:latin typeface="Arial" panose="020B0604020202020204" pitchFamily="34" charset="0"/>
                <a:cs typeface="Arial" panose="020B0604020202020204" pitchFamily="34" charset="0"/>
              </a:rPr>
              <a:t>tr25)</a:t>
            </a:r>
            <a:endParaRPr lang="en-US" sz="4000" b="1">
              <a:solidFill>
                <a:schemeClr val="tx2"/>
              </a:solidFill>
              <a:latin typeface="Arial" panose="020B0604020202020204" pitchFamily="34" charset="0"/>
              <a:cs typeface="Arial" panose="020B0604020202020204" pitchFamily="34" charset="0"/>
            </a:endParaRPr>
          </a:p>
        </p:txBody>
      </p:sp>
      <p:sp>
        <p:nvSpPr>
          <p:cNvPr id="26" name="Freeform 12"/>
          <p:cNvSpPr/>
          <p:nvPr/>
        </p:nvSpPr>
        <p:spPr>
          <a:xfrm>
            <a:off x="3962400" y="6186237"/>
            <a:ext cx="1610917" cy="862263"/>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636787" y="7200900"/>
                <a:ext cx="13487400" cy="2877711"/>
              </a:xfrm>
              <a:prstGeom prst="rect">
                <a:avLst/>
              </a:prstGeom>
            </p:spPr>
            <p:txBody>
              <a:bodyPr wrap="square">
                <a:spAutoFit/>
              </a:bodyPr>
              <a:lstStyle/>
              <a:p>
                <a:pPr algn="just">
                  <a:lnSpc>
                    <a:spcPct val="150000"/>
                  </a:lnSpc>
                  <a:spcBef>
                    <a:spcPts val="600"/>
                  </a:spcBef>
                  <a:spcAft>
                    <a:spcPts val="0"/>
                  </a:spcAft>
                </a:pPr>
                <a:r>
                  <a:rPr lang="en-US" sz="3800" smtClean="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P</m:t>
                    </m:r>
                    <m:r>
                      <a:rPr lang="en-US" sz="380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x</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y</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a:effectLst/>
                            <a:latin typeface="Cambria Math" panose="02040503050406030204" pitchFamily="18" charset="0"/>
                            <a:ea typeface="Calibri" panose="020F0502020204030204" pitchFamily="34" charset="0"/>
                            <a:cs typeface="Times New Roman" panose="02020603050405020304" pitchFamily="18" charset="0"/>
                          </a:rPr>
                          <m:t>+1</m:t>
                        </m:r>
                      </m:e>
                    </m:d>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xy</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xy</m:t>
                        </m:r>
                      </m:e>
                    </m:d>
                    <m:r>
                      <a:rPr lang="en-US" sz="3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en-US" sz="3800" smtClean="0">
                    <a:effectLst/>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P</m:t>
                    </m:r>
                    <m:r>
                      <a:rPr lang="en-US" sz="3800">
                        <a:effectLst/>
                        <a:latin typeface="Cambria Math" panose="02040503050406030204" pitchFamily="18" charset="0"/>
                        <a:ea typeface="Calibri" panose="020F0502020204030204" pitchFamily="34" charset="0"/>
                        <a:cs typeface="Times New Roman" panose="02020603050405020304" pitchFamily="18" charset="0"/>
                      </a:rPr>
                      <m:t>=15</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y</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3800" i="1" smtClean="0">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x</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15</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y</m:t>
                    </m:r>
                    <m:r>
                      <a:rPr lang="en-US" sz="3800">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x</m:t>
                    </m:r>
                  </m:oMath>
                </a14:m>
                <a:r>
                  <a:rPr lang="en-US" sz="3800">
                    <a:effectLst/>
                    <a:latin typeface="Arial" panose="020B0604020202020204" pitchFamily="34" charset="0"/>
                    <a:ea typeface="Calibri" panose="020F0502020204030204" pitchFamily="34" charset="0"/>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en-US" sz="380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P</m:t>
                    </m:r>
                    <m:r>
                      <a:rPr lang="en-US" sz="380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x</m:t>
                    </m:r>
                    <m:r>
                      <a:rPr lang="en-US" sz="3800">
                        <a:effectLst/>
                        <a:latin typeface="Cambria Math" panose="02040503050406030204" pitchFamily="18" charset="0"/>
                        <a:ea typeface="Calibri" panose="020F0502020204030204" pitchFamily="34" charset="0"/>
                        <a:cs typeface="Times New Roman" panose="02020603050405020304" pitchFamily="18" charset="0"/>
                      </a:rPr>
                      <m:t>=10</m:t>
                    </m:r>
                  </m:oMath>
                </a14:m>
                <a:r>
                  <a:rPr lang="en-US" sz="3800">
                    <a:effectLst/>
                    <a:latin typeface="Arial" panose="020B0604020202020204" pitchFamily="34" charset="0"/>
                    <a:ea typeface="Calibri" panose="020F0502020204030204" pitchFamily="34" charset="0"/>
                    <a:cs typeface="Arial" panose="020B0604020202020204" pitchFamily="34" charset="0"/>
                  </a:rPr>
                  <a:t> nên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x</m:t>
                    </m:r>
                    <m:r>
                      <a:rPr lang="en-US" sz="3800">
                        <a:effectLst/>
                        <a:latin typeface="Cambria Math" panose="02040503050406030204" pitchFamily="18" charset="0"/>
                        <a:ea typeface="Calibri" panose="020F0502020204030204" pitchFamily="34" charset="0"/>
                        <a:cs typeface="Times New Roman" panose="02020603050405020304" pitchFamily="18" charset="0"/>
                      </a:rPr>
                      <m:t>=10 :5=2</m:t>
                    </m:r>
                  </m:oMath>
                </a14:m>
                <a:r>
                  <a:rPr lang="en-US" sz="3800">
                    <a:effectLst/>
                    <a:latin typeface="Arial" panose="020B0604020202020204" pitchFamily="34" charset="0"/>
                    <a:ea typeface="Calibri" panose="020F0502020204030204" pitchFamily="34" charset="0"/>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636787" y="7200900"/>
                <a:ext cx="13487400" cy="2877711"/>
              </a:xfrm>
              <a:prstGeom prst="rect">
                <a:avLst/>
              </a:prstGeom>
              <a:blipFill>
                <a:blip r:embed="rId4"/>
                <a:stretch>
                  <a:fillRect l="-1491" b="-4025"/>
                </a:stretch>
              </a:blipFill>
            </p:spPr>
            <p:txBody>
              <a:bodyPr/>
              <a:lstStyle/>
              <a:p>
                <a:r>
                  <a:rPr lang="en-US">
                    <a:noFill/>
                  </a:rPr>
                  <a:t> </a:t>
                </a:r>
              </a:p>
            </p:txBody>
          </p:sp>
        </mc:Fallback>
      </mc:AlternateContent>
    </p:spTree>
    <p:extLst>
      <p:ext uri="{BB962C8B-B14F-4D97-AF65-F5344CB8AC3E}">
        <p14:creationId xmlns:p14="http://schemas.microsoft.com/office/powerpoint/2010/main" val="3111522618"/>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randombar(horizont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500"/>
                                        <p:tgtEl>
                                          <p:spTgt spid="6">
                                            <p:txEl>
                                              <p:pRg st="0" end="0"/>
                                            </p:txEl>
                                          </p:spTgt>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wipe(left)">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 calcmode="lin" valueType="num">
                                      <p:cBhvr>
                                        <p:cTn id="35"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3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20" grpId="0"/>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4" name="Group 4"/>
          <p:cNvGrpSpPr/>
          <p:nvPr/>
        </p:nvGrpSpPr>
        <p:grpSpPr>
          <a:xfrm>
            <a:off x="1" y="0"/>
            <a:ext cx="1066800" cy="10287000"/>
            <a:chOff x="0" y="0"/>
            <a:chExt cx="1659891" cy="3752725"/>
          </a:xfrm>
        </p:grpSpPr>
        <p:sp>
          <p:nvSpPr>
            <p:cNvPr id="5" name="Freeform 5"/>
            <p:cNvSpPr/>
            <p:nvPr/>
          </p:nvSpPr>
          <p:spPr>
            <a:xfrm>
              <a:off x="0" y="0"/>
              <a:ext cx="1659891" cy="3752726"/>
            </a:xfrm>
            <a:custGeom>
              <a:avLst/>
              <a:gdLst/>
              <a:ahLst/>
              <a:cxnLst/>
              <a:rect l="l" t="t" r="r" b="b"/>
              <a:pathLst>
                <a:path w="1659891" h="3752726">
                  <a:moveTo>
                    <a:pt x="0" y="0"/>
                  </a:moveTo>
                  <a:lnTo>
                    <a:pt x="1659891" y="0"/>
                  </a:lnTo>
                  <a:lnTo>
                    <a:pt x="1659891" y="3752726"/>
                  </a:lnTo>
                  <a:lnTo>
                    <a:pt x="0" y="3752726"/>
                  </a:lnTo>
                  <a:close/>
                </a:path>
              </a:pathLst>
            </a:custGeom>
            <a:solidFill>
              <a:srgbClr val="5A3F2B"/>
            </a:solidFill>
          </p:spPr>
        </p:sp>
      </p:grpSp>
      <p:grpSp>
        <p:nvGrpSpPr>
          <p:cNvPr id="8" name="Group 8"/>
          <p:cNvGrpSpPr/>
          <p:nvPr/>
        </p:nvGrpSpPr>
        <p:grpSpPr>
          <a:xfrm>
            <a:off x="0" y="7695290"/>
            <a:ext cx="334857" cy="1563010"/>
            <a:chOff x="0" y="0"/>
            <a:chExt cx="505184" cy="2358041"/>
          </a:xfrm>
        </p:grpSpPr>
        <p:sp>
          <p:nvSpPr>
            <p:cNvPr id="9" name="Freeform 9"/>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sp>
        <p:nvSpPr>
          <p:cNvPr id="17" name="TextBox 16"/>
          <p:cNvSpPr txBox="1"/>
          <p:nvPr/>
        </p:nvSpPr>
        <p:spPr>
          <a:xfrm>
            <a:off x="1628654" y="1269877"/>
            <a:ext cx="15744946" cy="3492623"/>
          </a:xfrm>
          <a:prstGeom prst="rect">
            <a:avLst/>
          </a:prstGeom>
          <a:noFill/>
        </p:spPr>
        <p:txBody>
          <a:bodyPr wrap="square" rtlCol="0">
            <a:spAutoFit/>
          </a:bodyPr>
          <a:lstStyle/>
          <a:p>
            <a:pPr algn="just">
              <a:lnSpc>
                <a:spcPct val="150000"/>
              </a:lnSpc>
            </a:pPr>
            <a:r>
              <a:rPr lang="vi-VN" sz="3800">
                <a:solidFill>
                  <a:srgbClr val="000000"/>
                </a:solidFill>
                <a:cs typeface="Arial" panose="020B0604020202020204" pitchFamily="34" charset="0"/>
              </a:rPr>
              <a:t>Bà Khanh dự định mua x hộp sữa, mỗi hộp giá y đồng. Nhưng khi đến cửa hàng, bà Khanh thấy giá sữa đã giảm 1 500 đồng mỗi hộp nên quyết định mua thêm 3 hộp </a:t>
            </a:r>
            <a:r>
              <a:rPr lang="vi-VN" sz="3800" smtClean="0">
                <a:solidFill>
                  <a:srgbClr val="000000"/>
                </a:solidFill>
                <a:cs typeface="Arial" panose="020B0604020202020204" pitchFamily="34" charset="0"/>
              </a:rPr>
              <a:t>sữa.Tìm </a:t>
            </a:r>
            <a:r>
              <a:rPr lang="vi-VN" sz="3800">
                <a:solidFill>
                  <a:srgbClr val="000000"/>
                </a:solidFill>
                <a:cs typeface="Arial" panose="020B0604020202020204" pitchFamily="34" charset="0"/>
              </a:rPr>
              <a:t>đa thức biểu thị số tiền bà Khanh phải trả cho tổng số hộp sữa đã mua.</a:t>
            </a:r>
            <a:endParaRPr lang="en-US" sz="3800" b="0" i="0">
              <a:solidFill>
                <a:srgbClr val="000000"/>
              </a:solidFill>
              <a:effectLst/>
              <a:latin typeface="Arial" panose="020B0604020202020204" pitchFamily="34" charset="0"/>
              <a:cs typeface="Arial" panose="020B0604020202020204" pitchFamily="34" charset="0"/>
            </a:endParaRPr>
          </a:p>
        </p:txBody>
      </p:sp>
      <p:sp>
        <p:nvSpPr>
          <p:cNvPr id="18" name="TextBox 6"/>
          <p:cNvSpPr txBox="1"/>
          <p:nvPr/>
        </p:nvSpPr>
        <p:spPr>
          <a:xfrm>
            <a:off x="1676400" y="258600"/>
            <a:ext cx="5412634" cy="1090042"/>
          </a:xfrm>
          <a:prstGeom prst="rect">
            <a:avLst/>
          </a:prstGeom>
        </p:spPr>
        <p:txBody>
          <a:bodyPr wrap="square" lIns="0" tIns="0" rIns="0" bIns="0" rtlCol="0" anchor="t">
            <a:spAutoFit/>
          </a:bodyPr>
          <a:lstStyle/>
          <a:p>
            <a:pPr lvl="0">
              <a:lnSpc>
                <a:spcPts val="8450"/>
              </a:lnSpc>
            </a:pPr>
            <a:r>
              <a:rPr lang="en-US" sz="4000" b="1">
                <a:solidFill>
                  <a:schemeClr val="tx2"/>
                </a:solidFill>
                <a:latin typeface="Arial" panose="020B0604020202020204" pitchFamily="34" charset="0"/>
                <a:cs typeface="Arial" panose="020B0604020202020204" pitchFamily="34" charset="0"/>
              </a:rPr>
              <a:t>Bài </a:t>
            </a:r>
            <a:r>
              <a:rPr lang="en-US" sz="4000" b="1" smtClean="0">
                <a:solidFill>
                  <a:schemeClr val="tx2"/>
                </a:solidFill>
                <a:latin typeface="Arial" panose="020B0604020202020204" pitchFamily="34" charset="0"/>
                <a:cs typeface="Arial" panose="020B0604020202020204" pitchFamily="34" charset="0"/>
              </a:rPr>
              <a:t>1.35 </a:t>
            </a:r>
            <a:r>
              <a:rPr lang="en-US" sz="4000" b="1">
                <a:solidFill>
                  <a:schemeClr val="tx2"/>
                </a:solidFill>
                <a:latin typeface="Arial" panose="020B0604020202020204" pitchFamily="34" charset="0"/>
                <a:cs typeface="Arial" panose="020B0604020202020204" pitchFamily="34" charset="0"/>
              </a:rPr>
              <a:t>(SGK – </a:t>
            </a:r>
            <a:r>
              <a:rPr lang="en-US" sz="4000" b="1" smtClean="0">
                <a:solidFill>
                  <a:schemeClr val="tx2"/>
                </a:solidFill>
                <a:latin typeface="Arial" panose="020B0604020202020204" pitchFamily="34" charset="0"/>
                <a:cs typeface="Arial" panose="020B0604020202020204" pitchFamily="34" charset="0"/>
              </a:rPr>
              <a:t>tr26)</a:t>
            </a:r>
            <a:endParaRPr lang="en-US" sz="4000" b="1">
              <a:solidFill>
                <a:schemeClr val="tx2"/>
              </a:solidFill>
              <a:latin typeface="Arial" panose="020B0604020202020204" pitchFamily="34" charset="0"/>
              <a:cs typeface="Arial" panose="020B0604020202020204" pitchFamily="34" charset="0"/>
            </a:endParaRPr>
          </a:p>
        </p:txBody>
      </p:sp>
      <p:sp>
        <p:nvSpPr>
          <p:cNvPr id="19" name="Freeform 12"/>
          <p:cNvSpPr/>
          <p:nvPr/>
        </p:nvSpPr>
        <p:spPr>
          <a:xfrm>
            <a:off x="8695668" y="5195637"/>
            <a:ext cx="1610917" cy="862263"/>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0" name="Rectangle 19"/>
              <p:cNvSpPr/>
              <p:nvPr/>
            </p:nvSpPr>
            <p:spPr>
              <a:xfrm>
                <a:off x="1628654" y="6343114"/>
                <a:ext cx="16459200" cy="3600986"/>
              </a:xfrm>
              <a:prstGeom prst="rect">
                <a:avLst/>
              </a:prstGeom>
            </p:spPr>
            <p:txBody>
              <a:bodyPr wrap="square">
                <a:spAutoFit/>
              </a:bodyPr>
              <a:lstStyle/>
              <a:p>
                <a:pPr algn="just">
                  <a:lnSpc>
                    <a:spcPct val="150000"/>
                  </a:lnSpc>
                  <a:spcAft>
                    <a:spcPts val="0"/>
                  </a:spcAft>
                </a:pPr>
                <a:r>
                  <a:rPr lang="en-US" sz="3800">
                    <a:latin typeface="Arial" panose="020B0604020202020204" pitchFamily="34" charset="0"/>
                    <a:ea typeface="Calibri" panose="020F0502020204030204" pitchFamily="34" charset="0"/>
                    <a:cs typeface="Arial" panose="020B0604020202020204" pitchFamily="34" charset="0"/>
                  </a:rPr>
                  <a:t>Giá mỗi hộp sau khi giảm: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y</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1500</m:t>
                    </m:r>
                  </m:oMath>
                </a14:m>
                <a:r>
                  <a:rPr lang="en-US" sz="3800">
                    <a:effectLst/>
                    <a:latin typeface="Arial" panose="020B0604020202020204" pitchFamily="34" charset="0"/>
                    <a:ea typeface="Calibri" panose="020F0502020204030204" pitchFamily="34" charset="0"/>
                    <a:cs typeface="Arial" panose="020B0604020202020204" pitchFamily="34" charset="0"/>
                  </a:rPr>
                  <a:t> (đồng)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en-US" sz="3800">
                    <a:effectLst/>
                    <a:latin typeface="Arial" panose="020B0604020202020204" pitchFamily="34" charset="0"/>
                    <a:ea typeface="Calibri" panose="020F0502020204030204" pitchFamily="34" charset="0"/>
                    <a:cs typeface="Arial" panose="020B0604020202020204" pitchFamily="34" charset="0"/>
                  </a:rPr>
                  <a:t>Số hộp sữa bà Khanh mua: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x</m:t>
                    </m:r>
                    <m:r>
                      <a:rPr lang="en-US" sz="3800">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sz="3800">
                    <a:effectLst/>
                    <a:latin typeface="Arial" panose="020B0604020202020204" pitchFamily="34" charset="0"/>
                    <a:ea typeface="Calibri" panose="020F0502020204030204" pitchFamily="34" charset="0"/>
                    <a:cs typeface="Arial" panose="020B0604020202020204" pitchFamily="34" charset="0"/>
                  </a:rPr>
                  <a:t> (hộp)</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en-US" sz="3800">
                    <a:effectLst/>
                    <a:latin typeface="Arial" panose="020B0604020202020204" pitchFamily="34" charset="0"/>
                    <a:ea typeface="Calibri" panose="020F0502020204030204" pitchFamily="34" charset="0"/>
                    <a:cs typeface="Arial" panose="020B0604020202020204" pitchFamily="34" charset="0"/>
                  </a:rPr>
                  <a:t>Đa thức biểu thị số tiền bà Khanh phải trả cho tổng số hộp sữa đã mua:</a:t>
                </a:r>
                <a:endParaRPr lang="en-US" sz="38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Aft>
                    <a:spcPts val="0"/>
                  </a:spcAft>
                </a:pPr>
                <a14:m>
                  <m:oMath xmlns:m="http://schemas.openxmlformats.org/officeDocument/2006/math">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x</m:t>
                        </m:r>
                        <m:r>
                          <a:rPr lang="en-US" sz="3800">
                            <a:effectLst/>
                            <a:latin typeface="Cambria Math" panose="02040503050406030204" pitchFamily="18" charset="0"/>
                            <a:ea typeface="Calibri" panose="020F0502020204030204" pitchFamily="34" charset="0"/>
                            <a:cs typeface="Times New Roman" panose="02020603050405020304" pitchFamily="18" charset="0"/>
                          </a:rPr>
                          <m:t>+3</m:t>
                        </m:r>
                      </m:e>
                    </m:d>
                    <m:r>
                      <a:rPr lang="en-US" sz="38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y</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1500</m:t>
                        </m:r>
                      </m:e>
                    </m:d>
                    <m:r>
                      <a:rPr lang="en-US" sz="3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xy</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1500</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x</m:t>
                    </m:r>
                    <m:r>
                      <a:rPr lang="en-US" sz="38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y</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4500</m:t>
                    </m:r>
                  </m:oMath>
                </a14:m>
                <a:r>
                  <a:rPr lang="en-US" sz="3800">
                    <a:effectLst/>
                    <a:latin typeface="Arial" panose="020B0604020202020204" pitchFamily="34" charset="0"/>
                    <a:ea typeface="Calibri" panose="020F0502020204030204" pitchFamily="34" charset="0"/>
                    <a:cs typeface="Arial" panose="020B0604020202020204" pitchFamily="34" charset="0"/>
                  </a:rPr>
                  <a:t> (đồng).</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1628654" y="6343114"/>
                <a:ext cx="16459200" cy="3600986"/>
              </a:xfrm>
              <a:prstGeom prst="rect">
                <a:avLst/>
              </a:prstGeom>
              <a:blipFill>
                <a:blip r:embed="rId2"/>
                <a:stretch>
                  <a:fillRect l="-1222" b="-2881"/>
                </a:stretch>
              </a:blipFill>
            </p:spPr>
            <p:txBody>
              <a:bodyPr/>
              <a:lstStyle/>
              <a:p>
                <a:r>
                  <a:rPr lang="en-US">
                    <a:noFill/>
                  </a:rPr>
                  <a:t> </a:t>
                </a:r>
              </a:p>
            </p:txBody>
          </p:sp>
        </mc:Fallback>
      </mc:AlternateContent>
      <p:pic>
        <p:nvPicPr>
          <p:cNvPr id="21" name="Picture 20"/>
          <p:cNvPicPr>
            <a:picLocks noChangeAspect="1"/>
          </p:cNvPicPr>
          <p:nvPr/>
        </p:nvPicPr>
        <p:blipFill>
          <a:blip r:embed="rId3"/>
          <a:stretch>
            <a:fillRect/>
          </a:stretch>
        </p:blipFill>
        <p:spPr>
          <a:xfrm rot="305480">
            <a:off x="16154206" y="222346"/>
            <a:ext cx="1719497" cy="1106566"/>
          </a:xfrm>
          <a:prstGeom prst="rect">
            <a:avLst/>
          </a:prstGeom>
        </p:spPr>
      </p:pic>
      <p:pic>
        <p:nvPicPr>
          <p:cNvPr id="22" name="Picture 21"/>
          <p:cNvPicPr>
            <a:picLocks noChangeAspect="1"/>
          </p:cNvPicPr>
          <p:nvPr/>
        </p:nvPicPr>
        <p:blipFill>
          <a:blip r:embed="rId4"/>
          <a:stretch>
            <a:fillRect/>
          </a:stretch>
        </p:blipFill>
        <p:spPr>
          <a:xfrm>
            <a:off x="16277508" y="5123448"/>
            <a:ext cx="1786283" cy="17314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anim calcmode="lin" valueType="num">
                                      <p:cBhvr>
                                        <p:cTn id="17" dur="500" fill="hold"/>
                                        <p:tgtEl>
                                          <p:spTgt spid="19"/>
                                        </p:tgtEl>
                                        <p:attrNameLst>
                                          <p:attrName>ppt_x</p:attrName>
                                        </p:attrNameLst>
                                      </p:cBhvr>
                                      <p:tavLst>
                                        <p:tav tm="0">
                                          <p:val>
                                            <p:strVal val="#ppt_x"/>
                                          </p:val>
                                        </p:tav>
                                        <p:tav tm="100000">
                                          <p:val>
                                            <p:strVal val="#ppt_x"/>
                                          </p:val>
                                        </p:tav>
                                      </p:tavLst>
                                    </p:anim>
                                    <p:anim calcmode="lin" valueType="num">
                                      <p:cBhvr>
                                        <p:cTn id="18" dur="500" fill="hold"/>
                                        <p:tgtEl>
                                          <p:spTgt spid="19"/>
                                        </p:tgtEl>
                                        <p:attrNameLst>
                                          <p:attrName>ppt_y</p:attrName>
                                        </p:attrNameLst>
                                      </p:cBhvr>
                                      <p:tavLst>
                                        <p:tav tm="0">
                                          <p:val>
                                            <p:strVal val="#ppt_y+.1"/>
                                          </p:val>
                                        </p:tav>
                                        <p:tav tm="100000">
                                          <p:val>
                                            <p:strVal val="#ppt_y"/>
                                          </p:val>
                                        </p:tav>
                                      </p:tavLst>
                                    </p:anim>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wipe(down)">
                                      <p:cBhvr>
                                        <p:cTn id="22" dur="500"/>
                                        <p:tgtEl>
                                          <p:spTgt spid="20">
                                            <p:txEl>
                                              <p:pRg st="0" end="0"/>
                                            </p:txEl>
                                          </p:spTgt>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20">
                                            <p:txEl>
                                              <p:pRg st="1" end="1"/>
                                            </p:txEl>
                                          </p:spTgt>
                                        </p:tgtEl>
                                        <p:attrNameLst>
                                          <p:attrName>style.visibility</p:attrName>
                                        </p:attrNameLst>
                                      </p:cBhvr>
                                      <p:to>
                                        <p:strVal val="visible"/>
                                      </p:to>
                                    </p:set>
                                    <p:animEffect transition="in" filter="fade">
                                      <p:cBhvr>
                                        <p:cTn id="26" dur="500"/>
                                        <p:tgtEl>
                                          <p:spTgt spid="20">
                                            <p:txEl>
                                              <p:pRg st="1" end="1"/>
                                            </p:txEl>
                                          </p:spTgt>
                                        </p:tgtEl>
                                      </p:cBhvr>
                                    </p:animEffect>
                                  </p:childTnLst>
                                </p:cTn>
                              </p:par>
                            </p:childTnLst>
                          </p:cTn>
                        </p:par>
                        <p:par>
                          <p:cTn id="27" fill="hold">
                            <p:stCondLst>
                              <p:cond delay="1500"/>
                            </p:stCondLst>
                            <p:childTnLst>
                              <p:par>
                                <p:cTn id="28" presetID="14" presetClass="entr" presetSubtype="10" fill="hold" nodeType="afterEffect">
                                  <p:stCondLst>
                                    <p:cond delay="0"/>
                                  </p:stCondLst>
                                  <p:childTnLst>
                                    <p:set>
                                      <p:cBhvr>
                                        <p:cTn id="29"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30" dur="500"/>
                                        <p:tgtEl>
                                          <p:spTgt spid="20">
                                            <p:txEl>
                                              <p:pRg st="2" end="2"/>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20">
                                            <p:txEl>
                                              <p:pRg st="3" end="3"/>
                                            </p:txEl>
                                          </p:spTgt>
                                        </p:tgtEl>
                                        <p:attrNameLst>
                                          <p:attrName>style.visibility</p:attrName>
                                        </p:attrNameLst>
                                      </p:cBhvr>
                                      <p:to>
                                        <p:strVal val="visible"/>
                                      </p:to>
                                    </p:set>
                                    <p:animEffect transition="in" filter="randombar(horizontal)">
                                      <p:cBhvr>
                                        <p:cTn id="33"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grpSp>
        <p:nvGrpSpPr>
          <p:cNvPr id="6" name="Group 6"/>
          <p:cNvGrpSpPr/>
          <p:nvPr/>
        </p:nvGrpSpPr>
        <p:grpSpPr>
          <a:xfrm>
            <a:off x="17953143" y="8272232"/>
            <a:ext cx="334857" cy="1563010"/>
            <a:chOff x="0" y="0"/>
            <a:chExt cx="505184" cy="2358041"/>
          </a:xfrm>
        </p:grpSpPr>
        <p:sp>
          <p:nvSpPr>
            <p:cNvPr id="7" name="Freeform 7"/>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sp>
        <p:nvSpPr>
          <p:cNvPr id="11" name="Rounded Rectangle 10"/>
          <p:cNvSpPr/>
          <p:nvPr/>
        </p:nvSpPr>
        <p:spPr>
          <a:xfrm>
            <a:off x="641684" y="462642"/>
            <a:ext cx="16992600" cy="9372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6"/>
          <p:cNvSpPr txBox="1"/>
          <p:nvPr/>
        </p:nvSpPr>
        <p:spPr>
          <a:xfrm>
            <a:off x="6431667" y="592450"/>
            <a:ext cx="5412634" cy="1090042"/>
          </a:xfrm>
          <a:prstGeom prst="rect">
            <a:avLst/>
          </a:prstGeom>
        </p:spPr>
        <p:txBody>
          <a:bodyPr wrap="square" lIns="0" tIns="0" rIns="0" bIns="0" rtlCol="0" anchor="t">
            <a:spAutoFit/>
          </a:bodyPr>
          <a:lstStyle/>
          <a:p>
            <a:pPr lvl="0">
              <a:lnSpc>
                <a:spcPts val="8450"/>
              </a:lnSpc>
            </a:pPr>
            <a:r>
              <a:rPr lang="en-US" sz="4000" b="1">
                <a:solidFill>
                  <a:schemeClr val="tx2"/>
                </a:solidFill>
                <a:latin typeface="Arial" panose="020B0604020202020204" pitchFamily="34" charset="0"/>
                <a:cs typeface="Arial" panose="020B0604020202020204" pitchFamily="34" charset="0"/>
              </a:rPr>
              <a:t>Bài </a:t>
            </a:r>
            <a:r>
              <a:rPr lang="en-US" sz="4000" b="1" smtClean="0">
                <a:solidFill>
                  <a:schemeClr val="tx2"/>
                </a:solidFill>
                <a:latin typeface="Arial" panose="020B0604020202020204" pitchFamily="34" charset="0"/>
                <a:cs typeface="Arial" panose="020B0604020202020204" pitchFamily="34" charset="0"/>
              </a:rPr>
              <a:t>1.38 </a:t>
            </a:r>
            <a:r>
              <a:rPr lang="en-US" sz="4000" b="1">
                <a:solidFill>
                  <a:schemeClr val="tx2"/>
                </a:solidFill>
                <a:latin typeface="Arial" panose="020B0604020202020204" pitchFamily="34" charset="0"/>
                <a:cs typeface="Arial" panose="020B0604020202020204" pitchFamily="34" charset="0"/>
              </a:rPr>
              <a:t>(SGK – </a:t>
            </a:r>
            <a:r>
              <a:rPr lang="en-US" sz="4000" b="1" smtClean="0">
                <a:solidFill>
                  <a:schemeClr val="tx2"/>
                </a:solidFill>
                <a:latin typeface="Arial" panose="020B0604020202020204" pitchFamily="34" charset="0"/>
                <a:cs typeface="Arial" panose="020B0604020202020204" pitchFamily="34" charset="0"/>
              </a:rPr>
              <a:t>tr26)</a:t>
            </a:r>
            <a:endParaRPr lang="en-US" sz="4000" b="1">
              <a:solidFill>
                <a:schemeClr val="tx2"/>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rot="1657976">
            <a:off x="824653" y="391804"/>
            <a:ext cx="895976" cy="1343964"/>
          </a:xfrm>
          <a:prstGeom prst="rect">
            <a:avLst/>
          </a:prstGeom>
        </p:spPr>
      </p:pic>
      <p:pic>
        <p:nvPicPr>
          <p:cNvPr id="5" name="Picture 4"/>
          <p:cNvPicPr>
            <a:picLocks noChangeAspect="1"/>
          </p:cNvPicPr>
          <p:nvPr/>
        </p:nvPicPr>
        <p:blipFill>
          <a:blip r:embed="rId3"/>
          <a:stretch>
            <a:fillRect/>
          </a:stretch>
        </p:blipFill>
        <p:spPr>
          <a:xfrm>
            <a:off x="11989784" y="7474422"/>
            <a:ext cx="2412016" cy="2012478"/>
          </a:xfrm>
          <a:prstGeom prst="rect">
            <a:avLst/>
          </a:prstGeom>
        </p:spPr>
      </p:pic>
      <p:pic>
        <p:nvPicPr>
          <p:cNvPr id="8" name="Picture 7"/>
          <p:cNvPicPr>
            <a:picLocks noChangeAspect="1"/>
          </p:cNvPicPr>
          <p:nvPr/>
        </p:nvPicPr>
        <p:blipFill>
          <a:blip r:embed="rId4"/>
          <a:stretch>
            <a:fillRect/>
          </a:stretch>
        </p:blipFill>
        <p:spPr>
          <a:xfrm>
            <a:off x="14478000" y="5743770"/>
            <a:ext cx="2366835" cy="3666930"/>
          </a:xfrm>
          <a:prstGeom prst="rect">
            <a:avLst/>
          </a:prstGeom>
        </p:spPr>
      </p:pic>
      <p:sp>
        <p:nvSpPr>
          <p:cNvPr id="23" name="TextBox 22"/>
          <p:cNvSpPr txBox="1"/>
          <p:nvPr/>
        </p:nvSpPr>
        <p:spPr>
          <a:xfrm>
            <a:off x="1084657" y="1737742"/>
            <a:ext cx="16106654" cy="7109639"/>
          </a:xfrm>
          <a:prstGeom prst="rect">
            <a:avLst/>
          </a:prstGeom>
          <a:noFill/>
        </p:spPr>
        <p:txBody>
          <a:bodyPr wrap="square" rtlCol="0">
            <a:spAutoFit/>
          </a:bodyPr>
          <a:lstStyle/>
          <a:p>
            <a:pPr algn="just">
              <a:lnSpc>
                <a:spcPct val="150000"/>
              </a:lnSpc>
            </a:pPr>
            <a:r>
              <a:rPr lang="vi-VN" sz="3800">
                <a:solidFill>
                  <a:srgbClr val="000000"/>
                </a:solidFill>
                <a:cs typeface="Arial" panose="020B0604020202020204" pitchFamily="34" charset="0"/>
              </a:rPr>
              <a:t>Chuyện rằng Rùa chạy đua với Thỏ. Thỏ chạy nhanh gấp 60 lần rùa, nhưng chỉ sau t phút chạy, Thỏ đã dừng lại mặc dù chưa đến đích. Do mải chơi, Thỏ không biết rằng Rùa vẫn cần mẫn chạy liên tục trong 90t phút và đến đích trước Thỏ</a:t>
            </a:r>
            <a:r>
              <a:rPr lang="vi-VN" sz="3800" smtClean="0">
                <a:solidFill>
                  <a:srgbClr val="000000"/>
                </a:solidFill>
                <a:cs typeface="Arial" panose="020B0604020202020204" pitchFamily="34" charset="0"/>
              </a:rPr>
              <a:t>.</a:t>
            </a:r>
            <a:endParaRPr lang="vi-VN" sz="3800">
              <a:solidFill>
                <a:srgbClr val="000000"/>
              </a:solidFill>
              <a:cs typeface="Arial" panose="020B0604020202020204" pitchFamily="34" charset="0"/>
            </a:endParaRPr>
          </a:p>
          <a:p>
            <a:pPr algn="just">
              <a:lnSpc>
                <a:spcPct val="150000"/>
              </a:lnSpc>
            </a:pPr>
            <a:r>
              <a:rPr lang="vi-VN" sz="3800">
                <a:solidFill>
                  <a:srgbClr val="000000"/>
                </a:solidFill>
                <a:cs typeface="Arial" panose="020B0604020202020204" pitchFamily="34" charset="0"/>
              </a:rPr>
              <a:t>a) Gọi v (m/phút) là vận tốc chạy của Rùa. Hãy viết các đơn thức biểu thị quãng đường mà Thỏ và Rùa đã chạy</a:t>
            </a:r>
            <a:r>
              <a:rPr lang="vi-VN" sz="3800" smtClean="0">
                <a:solidFill>
                  <a:srgbClr val="000000"/>
                </a:solidFill>
                <a:cs typeface="Arial" panose="020B0604020202020204" pitchFamily="34" charset="0"/>
              </a:rPr>
              <a:t>.</a:t>
            </a:r>
            <a:endParaRPr lang="vi-VN" sz="3800">
              <a:solidFill>
                <a:srgbClr val="000000"/>
              </a:solidFill>
              <a:cs typeface="Arial" panose="020B0604020202020204" pitchFamily="34" charset="0"/>
            </a:endParaRPr>
          </a:p>
          <a:p>
            <a:pPr algn="just">
              <a:lnSpc>
                <a:spcPct val="150000"/>
              </a:lnSpc>
            </a:pPr>
            <a:r>
              <a:rPr lang="vi-VN" sz="3800">
                <a:solidFill>
                  <a:srgbClr val="000000"/>
                </a:solidFill>
                <a:cs typeface="Arial" panose="020B0604020202020204" pitchFamily="34" charset="0"/>
              </a:rPr>
              <a:t>b) Hỏi Rùa đã chạy được quãng đường dài </a:t>
            </a:r>
            <a:endParaRPr lang="en-US" sz="3800" smtClean="0">
              <a:solidFill>
                <a:srgbClr val="000000"/>
              </a:solidFill>
              <a:cs typeface="Arial" panose="020B0604020202020204" pitchFamily="34" charset="0"/>
            </a:endParaRPr>
          </a:p>
          <a:p>
            <a:pPr algn="just">
              <a:lnSpc>
                <a:spcPct val="150000"/>
              </a:lnSpc>
            </a:pPr>
            <a:r>
              <a:rPr lang="vi-VN" sz="3800" smtClean="0">
                <a:solidFill>
                  <a:srgbClr val="000000"/>
                </a:solidFill>
                <a:cs typeface="Arial" panose="020B0604020202020204" pitchFamily="34" charset="0"/>
              </a:rPr>
              <a:t>gấp </a:t>
            </a:r>
            <a:r>
              <a:rPr lang="vi-VN" sz="3800">
                <a:solidFill>
                  <a:srgbClr val="000000"/>
                </a:solidFill>
                <a:cs typeface="Arial" panose="020B0604020202020204" pitchFamily="34" charset="0"/>
              </a:rPr>
              <a:t>bao nhiêu lần quãng đường Thỏ đã chạy?</a:t>
            </a:r>
            <a:endParaRPr lang="en-US" sz="3800" b="0" i="0">
              <a:solidFill>
                <a:srgbClr val="000000"/>
              </a:solidFill>
              <a:effectLst/>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a:stretch>
            <a:fillRect/>
          </a:stretch>
        </p:blipFill>
        <p:spPr>
          <a:xfrm rot="3458711">
            <a:off x="16252950" y="266235"/>
            <a:ext cx="1751343" cy="1704009"/>
          </a:xfrm>
          <a:prstGeom prst="rect">
            <a:avLst/>
          </a:prstGeom>
        </p:spPr>
      </p:pic>
    </p:spTree>
    <p:extLst>
      <p:ext uri="{BB962C8B-B14F-4D97-AF65-F5344CB8AC3E}">
        <p14:creationId xmlns:p14="http://schemas.microsoft.com/office/powerpoint/2010/main" val="239171662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anim calcmode="lin" valueType="num">
                                      <p:cBhvr>
                                        <p:cTn id="12" dur="500" fill="hold"/>
                                        <p:tgtEl>
                                          <p:spTgt spid="23"/>
                                        </p:tgtEl>
                                        <p:attrNameLst>
                                          <p:attrName>ppt_x</p:attrName>
                                        </p:attrNameLst>
                                      </p:cBhvr>
                                      <p:tavLst>
                                        <p:tav tm="0">
                                          <p:val>
                                            <p:strVal val="#ppt_x"/>
                                          </p:val>
                                        </p:tav>
                                        <p:tav tm="100000">
                                          <p:val>
                                            <p:strVal val="#ppt_x"/>
                                          </p:val>
                                        </p:tav>
                                      </p:tavLst>
                                    </p:anim>
                                    <p:anim calcmode="lin" valueType="num">
                                      <p:cBhvr>
                                        <p:cTn id="13" dur="5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grpSp>
        <p:nvGrpSpPr>
          <p:cNvPr id="6" name="Group 6"/>
          <p:cNvGrpSpPr/>
          <p:nvPr/>
        </p:nvGrpSpPr>
        <p:grpSpPr>
          <a:xfrm>
            <a:off x="17953143" y="8272232"/>
            <a:ext cx="334857" cy="1563010"/>
            <a:chOff x="0" y="0"/>
            <a:chExt cx="505184" cy="2358041"/>
          </a:xfrm>
        </p:grpSpPr>
        <p:sp>
          <p:nvSpPr>
            <p:cNvPr id="7" name="Freeform 7"/>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sp>
        <p:nvSpPr>
          <p:cNvPr id="11" name="Rounded Rectangle 10"/>
          <p:cNvSpPr/>
          <p:nvPr/>
        </p:nvSpPr>
        <p:spPr>
          <a:xfrm>
            <a:off x="641684" y="462642"/>
            <a:ext cx="16992600" cy="9372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p:cNvPicPr>
            <a:picLocks noChangeAspect="1"/>
          </p:cNvPicPr>
          <p:nvPr/>
        </p:nvPicPr>
        <p:blipFill>
          <a:blip r:embed="rId2"/>
          <a:stretch>
            <a:fillRect/>
          </a:stretch>
        </p:blipFill>
        <p:spPr>
          <a:xfrm rot="190629" flipH="1">
            <a:off x="1562661" y="734836"/>
            <a:ext cx="1802456" cy="1445092"/>
          </a:xfrm>
          <a:prstGeom prst="rect">
            <a:avLst/>
          </a:prstGeom>
        </p:spPr>
      </p:pic>
      <p:pic>
        <p:nvPicPr>
          <p:cNvPr id="8" name="Picture 7"/>
          <p:cNvPicPr>
            <a:picLocks noChangeAspect="1"/>
          </p:cNvPicPr>
          <p:nvPr/>
        </p:nvPicPr>
        <p:blipFill>
          <a:blip r:embed="rId3"/>
          <a:stretch>
            <a:fillRect/>
          </a:stretch>
        </p:blipFill>
        <p:spPr>
          <a:xfrm>
            <a:off x="15392400" y="6362700"/>
            <a:ext cx="1995664" cy="3091875"/>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rot="3458711">
            <a:off x="16252950" y="266235"/>
            <a:ext cx="1751343" cy="1704009"/>
          </a:xfrm>
          <a:prstGeom prst="rect">
            <a:avLst/>
          </a:prstGeom>
        </p:spPr>
      </p:pic>
      <p:sp>
        <p:nvSpPr>
          <p:cNvPr id="12" name="Freeform 12"/>
          <p:cNvSpPr/>
          <p:nvPr/>
        </p:nvSpPr>
        <p:spPr>
          <a:xfrm>
            <a:off x="8332525" y="1104900"/>
            <a:ext cx="1610917" cy="862263"/>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914400" y="2224861"/>
                <a:ext cx="16595106" cy="7109639"/>
              </a:xfrm>
              <a:prstGeom prst="rect">
                <a:avLst/>
              </a:prstGeom>
            </p:spPr>
            <p:txBody>
              <a:bodyPr wrap="square">
                <a:spAutoFit/>
              </a:bodyPr>
              <a:lstStyle/>
              <a:p>
                <a:pPr algn="just">
                  <a:lnSpc>
                    <a:spcPct val="150000"/>
                  </a:lnSpc>
                  <a:spcAft>
                    <a:spcPts val="0"/>
                  </a:spcAft>
                </a:pPr>
                <a:r>
                  <a:rPr lang="en-US" sz="3800">
                    <a:latin typeface="Arial" panose="020B0604020202020204" pitchFamily="34" charset="0"/>
                    <a:ea typeface="Arial" panose="020B0604020202020204" pitchFamily="34" charset="0"/>
                    <a:cs typeface="Arial" panose="020B0604020202020204" pitchFamily="34" charset="0"/>
                  </a:rPr>
                  <a:t>a) Thời gian của Thỏ chạy là t (phút); thời gian của Rùa chạy là 90t (phút).</a:t>
                </a:r>
              </a:p>
              <a:p>
                <a:pPr algn="just">
                  <a:lnSpc>
                    <a:spcPct val="150000"/>
                  </a:lnSpc>
                  <a:spcAft>
                    <a:spcPts val="0"/>
                  </a:spcAft>
                </a:pPr>
                <a:r>
                  <a:rPr lang="en-US" sz="3800">
                    <a:effectLst/>
                    <a:latin typeface="Arial" panose="020B0604020202020204" pitchFamily="34" charset="0"/>
                    <a:ea typeface="Arial" panose="020B0604020202020204" pitchFamily="34" charset="0"/>
                    <a:cs typeface="Arial" panose="020B0604020202020204" pitchFamily="34" charset="0"/>
                  </a:rPr>
                  <a:t>Vận tốc của Rùa chạy là v (m/phút).</a:t>
                </a:r>
              </a:p>
              <a:p>
                <a:pPr algn="just">
                  <a:lnSpc>
                    <a:spcPct val="150000"/>
                  </a:lnSpc>
                  <a:spcAft>
                    <a:spcPts val="0"/>
                  </a:spcAft>
                </a:pPr>
                <a:r>
                  <a:rPr lang="en-US" sz="3800">
                    <a:effectLst/>
                    <a:latin typeface="Arial" panose="020B0604020202020204" pitchFamily="34" charset="0"/>
                    <a:ea typeface="Arial" panose="020B0604020202020204" pitchFamily="34" charset="0"/>
                    <a:cs typeface="Arial" panose="020B0604020202020204" pitchFamily="34" charset="0"/>
                  </a:rPr>
                  <a:t>Vì Thỏ chạy nhanh gấp 60 lần rùa nên vận tốc của Thỏ chạy là 60v (m/phút).</a:t>
                </a:r>
              </a:p>
              <a:p>
                <a:pPr algn="just">
                  <a:lnSpc>
                    <a:spcPct val="150000"/>
                  </a:lnSpc>
                  <a:spcAft>
                    <a:spcPts val="0"/>
                  </a:spcAft>
                </a:pPr>
                <a:r>
                  <a:rPr lang="en-US" sz="3800">
                    <a:effectLst/>
                    <a:latin typeface="Arial" panose="020B0604020202020204" pitchFamily="34" charset="0"/>
                    <a:ea typeface="Arial" panose="020B0604020202020204" pitchFamily="34" charset="0"/>
                    <a:cs typeface="Arial" panose="020B0604020202020204" pitchFamily="34" charset="0"/>
                  </a:rPr>
                  <a:t>Do đó, quãng đường mà Thỏ đã chạy: 60vt (m).</a:t>
                </a:r>
              </a:p>
              <a:p>
                <a:pPr algn="just">
                  <a:lnSpc>
                    <a:spcPct val="150000"/>
                  </a:lnSpc>
                  <a:spcAft>
                    <a:spcPts val="0"/>
                  </a:spcAft>
                </a:pPr>
                <a:r>
                  <a:rPr lang="en-US" sz="3800">
                    <a:effectLst/>
                    <a:latin typeface="Arial" panose="020B0604020202020204" pitchFamily="34" charset="0"/>
                    <a:ea typeface="Arial" panose="020B0604020202020204" pitchFamily="34" charset="0"/>
                    <a:cs typeface="Arial" panose="020B0604020202020204" pitchFamily="34" charset="0"/>
                  </a:rPr>
                  <a:t>Quãng đường mà Rùa đã chạy: 90vt (m).</a:t>
                </a:r>
              </a:p>
              <a:p>
                <a:pPr algn="just">
                  <a:lnSpc>
                    <a:spcPct val="150000"/>
                  </a:lnSpc>
                  <a:spcAft>
                    <a:spcPts val="0"/>
                  </a:spcAft>
                </a:pPr>
                <a:r>
                  <a:rPr lang="en-US" sz="3800">
                    <a:effectLst/>
                    <a:latin typeface="Arial" panose="020B0604020202020204" pitchFamily="34" charset="0"/>
                    <a:ea typeface="Arial" panose="020B0604020202020204" pitchFamily="34" charset="0"/>
                    <a:cs typeface="Arial" panose="020B0604020202020204" pitchFamily="34" charset="0"/>
                  </a:rPr>
                  <a:t>b) Rùa đã chạy được quãng đường dài gấp số lần quãng đường mà </a:t>
                </a:r>
                <a:endParaRPr lang="en-US" sz="3800" smtClean="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en-US" sz="3800" smtClean="0">
                    <a:effectLst/>
                    <a:latin typeface="Arial" panose="020B0604020202020204" pitchFamily="34" charset="0"/>
                    <a:ea typeface="Arial" panose="020B0604020202020204" pitchFamily="34" charset="0"/>
                    <a:cs typeface="Arial" panose="020B0604020202020204" pitchFamily="34" charset="0"/>
                  </a:rPr>
                  <a:t>Thỏ </a:t>
                </a:r>
                <a:r>
                  <a:rPr lang="en-US" sz="3800">
                    <a:effectLst/>
                    <a:latin typeface="Arial" panose="020B0604020202020204" pitchFamily="34" charset="0"/>
                    <a:ea typeface="Arial" panose="020B0604020202020204" pitchFamily="34" charset="0"/>
                    <a:cs typeface="Arial" panose="020B0604020202020204" pitchFamily="34" charset="0"/>
                  </a:rPr>
                  <a:t>đã chạy là:</a:t>
                </a:r>
              </a:p>
              <a:p>
                <a:pPr algn="ctr">
                  <a:lnSpc>
                    <a:spcPct val="150000"/>
                  </a:lnSpc>
                  <a:spcAft>
                    <a:spcPts val="0"/>
                  </a:spcAft>
                </a:pP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90</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vt</m:t>
                    </m:r>
                    <m:r>
                      <a:rPr lang="en-US" sz="3800">
                        <a:effectLst/>
                        <a:latin typeface="Cambria Math" panose="02040503050406030204" pitchFamily="18" charset="0"/>
                        <a:ea typeface="Arial" panose="020B0604020202020204" pitchFamily="34" charset="0"/>
                        <a:cs typeface="Times New Roman" panose="02020603050405020304" pitchFamily="18" charset="0"/>
                      </a:rPr>
                      <m:t> :60</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vt</m:t>
                    </m:r>
                    <m:r>
                      <a:rPr lang="en-US" sz="3800">
                        <a:effectLst/>
                        <a:latin typeface="Cambria Math" panose="02040503050406030204" pitchFamily="18" charset="0"/>
                        <a:ea typeface="Arial" panose="020B0604020202020204" pitchFamily="34" charset="0"/>
                        <a:cs typeface="Times New Roman" panose="02020603050405020304" pitchFamily="18" charset="0"/>
                      </a:rPr>
                      <m:t>=1,5</m:t>
                    </m:r>
                  </m:oMath>
                </a14:m>
                <a:r>
                  <a:rPr lang="en-US" sz="3800">
                    <a:effectLst/>
                    <a:latin typeface="Arial" panose="020B0604020202020204" pitchFamily="34" charset="0"/>
                    <a:ea typeface="Dotum" panose="020B0600000101010101" pitchFamily="34" charset="-127"/>
                    <a:cs typeface="Arial" panose="020B0604020202020204" pitchFamily="34" charset="0"/>
                  </a:rPr>
                  <a:t> (lần).</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14400" y="2224861"/>
                <a:ext cx="16595106" cy="7109639"/>
              </a:xfrm>
              <a:prstGeom prst="rect">
                <a:avLst/>
              </a:prstGeom>
              <a:blipFill>
                <a:blip r:embed="rId5"/>
                <a:stretch>
                  <a:fillRect l="-1212" r="-992" b="-943"/>
                </a:stretch>
              </a:blipFill>
            </p:spPr>
            <p:txBody>
              <a:bodyPr/>
              <a:lstStyle/>
              <a:p>
                <a:r>
                  <a:rPr lang="en-US">
                    <a:noFill/>
                  </a:rPr>
                  <a:t> </a:t>
                </a:r>
              </a:p>
            </p:txBody>
          </p:sp>
        </mc:Fallback>
      </mc:AlternateContent>
    </p:spTree>
    <p:extLst>
      <p:ext uri="{BB962C8B-B14F-4D97-AF65-F5344CB8AC3E}">
        <p14:creationId xmlns:p14="http://schemas.microsoft.com/office/powerpoint/2010/main" val="256454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down)">
                                      <p:cBhvr>
                                        <p:cTn id="16" dur="500"/>
                                        <p:tgtEl>
                                          <p:spTgt spid="2">
                                            <p:txEl>
                                              <p:pRg st="1" end="1"/>
                                            </p:txEl>
                                          </p:spTgt>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0" dur="500"/>
                                        <p:tgtEl>
                                          <p:spTgt spid="2">
                                            <p:txEl>
                                              <p:pRg st="2" end="2"/>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wipe(left)">
                                      <p:cBhvr>
                                        <p:cTn id="24" dur="500"/>
                                        <p:tgtEl>
                                          <p:spTgt spid="2">
                                            <p:txEl>
                                              <p:pRg st="3" end="3"/>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500"/>
                                        <p:tgtEl>
                                          <p:spTgt spid="2">
                                            <p:txEl>
                                              <p:pRg st="4" end="4"/>
                                            </p:txEl>
                                          </p:spTgt>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500"/>
                                        <p:tgtEl>
                                          <p:spTgt spid="2">
                                            <p:txEl>
                                              <p:pRg st="6" end="6"/>
                                            </p:txEl>
                                          </p:spTgt>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p:cTn id="39"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40"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4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sp>
        <p:nvSpPr>
          <p:cNvPr id="24" name="Rectangle 23"/>
          <p:cNvSpPr/>
          <p:nvPr/>
        </p:nvSpPr>
        <p:spPr>
          <a:xfrm>
            <a:off x="4482562" y="1333500"/>
            <a:ext cx="8861721" cy="1452385"/>
          </a:xfrm>
          <a:prstGeom prst="rect">
            <a:avLst/>
          </a:prstGeom>
        </p:spPr>
        <p:txBody>
          <a:bodyPr wrap="none">
            <a:spAutoFit/>
          </a:bodyPr>
          <a:lstStyle/>
          <a:p>
            <a:pPr lvl="0" algn="ctr">
              <a:lnSpc>
                <a:spcPct val="156316"/>
              </a:lnSpc>
              <a:defRPr/>
            </a:pPr>
            <a:r>
              <a:rPr lang="vi-VN" sz="6500" b="1">
                <a:solidFill>
                  <a:srgbClr val="C00000"/>
                </a:solidFill>
                <a:latin typeface="Arial"/>
                <a:ea typeface="Arial"/>
                <a:cs typeface="Arial"/>
                <a:sym typeface="Arial"/>
              </a:rPr>
              <a:t>HƯỚNG DẪN VỀ NHÀ</a:t>
            </a:r>
          </a:p>
        </p:txBody>
      </p:sp>
      <p:grpSp>
        <p:nvGrpSpPr>
          <p:cNvPr id="25" name="Google Shape;1097;p63"/>
          <p:cNvGrpSpPr/>
          <p:nvPr/>
        </p:nvGrpSpPr>
        <p:grpSpPr>
          <a:xfrm>
            <a:off x="1026411" y="3898627"/>
            <a:ext cx="4447408" cy="3378473"/>
            <a:chOff x="1026411" y="3000040"/>
            <a:chExt cx="4447408" cy="4574994"/>
          </a:xfrm>
        </p:grpSpPr>
        <p:sp>
          <p:nvSpPr>
            <p:cNvPr id="26" name="Google Shape;1098;p63"/>
            <p:cNvSpPr/>
            <p:nvPr/>
          </p:nvSpPr>
          <p:spPr>
            <a:xfrm rot="10800000">
              <a:off x="1026411" y="3000040"/>
              <a:ext cx="4447408" cy="4574994"/>
            </a:xfrm>
            <a:custGeom>
              <a:avLst/>
              <a:gdLst/>
              <a:ahLst/>
              <a:cxnLst/>
              <a:rect l="l" t="t" r="r" b="b"/>
              <a:pathLst>
                <a:path w="15047908" h="15923210" extrusionOk="0">
                  <a:moveTo>
                    <a:pt x="14109009" y="15912021"/>
                  </a:moveTo>
                  <a:cubicBezTo>
                    <a:pt x="14109009" y="15912021"/>
                    <a:pt x="13689256" y="15923210"/>
                    <a:pt x="13226672" y="15920588"/>
                  </a:cubicBezTo>
                  <a:cubicBezTo>
                    <a:pt x="4710410" y="15918426"/>
                    <a:pt x="1057073" y="15910601"/>
                    <a:pt x="1057073" y="15910601"/>
                  </a:cubicBezTo>
                  <a:cubicBezTo>
                    <a:pt x="812931" y="15901766"/>
                    <a:pt x="565145" y="15884786"/>
                    <a:pt x="398404" y="15826608"/>
                  </a:cubicBezTo>
                  <a:cubicBezTo>
                    <a:pt x="120505" y="15729646"/>
                    <a:pt x="0" y="15552118"/>
                    <a:pt x="0" y="4794363"/>
                  </a:cubicBezTo>
                  <a:lnTo>
                    <a:pt x="0" y="4794241"/>
                  </a:lnTo>
                  <a:cubicBezTo>
                    <a:pt x="8536" y="440430"/>
                    <a:pt x="34263" y="311302"/>
                    <a:pt x="140291" y="225758"/>
                  </a:cubicBezTo>
                  <a:cubicBezTo>
                    <a:pt x="342602" y="62530"/>
                    <a:pt x="736658" y="7673"/>
                    <a:pt x="1155311" y="7673"/>
                  </a:cubicBezTo>
                  <a:cubicBezTo>
                    <a:pt x="1155311" y="7673"/>
                    <a:pt x="1551711" y="15681"/>
                    <a:pt x="10638329" y="7673"/>
                  </a:cubicBezTo>
                  <a:cubicBezTo>
                    <a:pt x="13470330" y="0"/>
                    <a:pt x="13934256" y="7673"/>
                    <a:pt x="13934256" y="7673"/>
                  </a:cubicBezTo>
                  <a:cubicBezTo>
                    <a:pt x="14302564" y="15152"/>
                    <a:pt x="14665877" y="84484"/>
                    <a:pt x="14863617" y="207066"/>
                  </a:cubicBezTo>
                  <a:cubicBezTo>
                    <a:pt x="15014634" y="300683"/>
                    <a:pt x="15047908" y="425358"/>
                    <a:pt x="15038769" y="4794364"/>
                  </a:cubicBezTo>
                  <a:lnTo>
                    <a:pt x="15038769" y="4794487"/>
                  </a:lnTo>
                  <a:cubicBezTo>
                    <a:pt x="15038769" y="15670083"/>
                    <a:pt x="14755772" y="15884181"/>
                    <a:pt x="14109009" y="15912021"/>
                  </a:cubicBezTo>
                  <a:close/>
                </a:path>
              </a:pathLst>
            </a:custGeom>
            <a:solidFill>
              <a:srgbClr val="5A3F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latin typeface="Calibri"/>
                <a:ea typeface="+mn-ea"/>
                <a:cs typeface="+mn-cs"/>
              </a:endParaRPr>
            </a:p>
          </p:txBody>
        </p:sp>
        <p:sp>
          <p:nvSpPr>
            <p:cNvPr id="28" name="Google Shape;1100;p63"/>
            <p:cNvSpPr txBox="1"/>
            <p:nvPr/>
          </p:nvSpPr>
          <p:spPr>
            <a:xfrm>
              <a:off x="1219192" y="4054462"/>
              <a:ext cx="4030937" cy="233527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Ôn</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tập</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kiến</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thức</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err="1">
                  <a:ln>
                    <a:noFill/>
                  </a:ln>
                  <a:solidFill>
                    <a:schemeClr val="bg1"/>
                  </a:solidFill>
                  <a:effectLst/>
                  <a:uLnTx/>
                  <a:uFillTx/>
                  <a:latin typeface="Arial"/>
                  <a:ea typeface="Arial"/>
                  <a:cs typeface="Arial"/>
                  <a:sym typeface="Arial"/>
                </a:rPr>
                <a:t>đã</a:t>
              </a:r>
              <a:r>
                <a:rPr kumimoji="0" lang="en-US" sz="4000" b="0" i="0" u="none" strike="noStrike" kern="1200" cap="none" spc="0" normalizeH="0" baseline="0" noProof="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smtClean="0">
                  <a:ln>
                    <a:noFill/>
                  </a:ln>
                  <a:solidFill>
                    <a:schemeClr val="bg1"/>
                  </a:solidFill>
                  <a:effectLst/>
                  <a:uLnTx/>
                  <a:uFillTx/>
                  <a:latin typeface="Arial"/>
                  <a:ea typeface="Arial"/>
                  <a:cs typeface="Arial"/>
                  <a:sym typeface="Arial"/>
                </a:rPr>
                <a:t>học.</a:t>
              </a:r>
              <a:endParaRPr kumimoji="0" sz="4000" b="0" i="0" u="none" strike="noStrike" kern="1200" cap="none" spc="0" normalizeH="0" baseline="0" noProof="0" dirty="0">
                <a:ln>
                  <a:noFill/>
                </a:ln>
                <a:solidFill>
                  <a:schemeClr val="bg1"/>
                </a:solidFill>
                <a:effectLst/>
                <a:uLnTx/>
                <a:uFillTx/>
                <a:latin typeface="Arial"/>
                <a:ea typeface="Arial"/>
                <a:cs typeface="Arial"/>
                <a:sym typeface="Arial"/>
              </a:endParaRPr>
            </a:p>
          </p:txBody>
        </p:sp>
      </p:grpSp>
      <p:grpSp>
        <p:nvGrpSpPr>
          <p:cNvPr id="29" name="Google Shape;1101;p63"/>
          <p:cNvGrpSpPr/>
          <p:nvPr/>
        </p:nvGrpSpPr>
        <p:grpSpPr>
          <a:xfrm>
            <a:off x="6514545" y="3898628"/>
            <a:ext cx="4797758" cy="3378472"/>
            <a:chOff x="6899689" y="2868931"/>
            <a:chExt cx="4797758" cy="3798570"/>
          </a:xfrm>
        </p:grpSpPr>
        <p:sp>
          <p:nvSpPr>
            <p:cNvPr id="30" name="Google Shape;1102;p63"/>
            <p:cNvSpPr/>
            <p:nvPr/>
          </p:nvSpPr>
          <p:spPr>
            <a:xfrm rot="10800000">
              <a:off x="6899689" y="2868931"/>
              <a:ext cx="4797758" cy="3798570"/>
            </a:xfrm>
            <a:custGeom>
              <a:avLst/>
              <a:gdLst/>
              <a:ahLst/>
              <a:cxnLst/>
              <a:rect l="l" t="t" r="r" b="b"/>
              <a:pathLst>
                <a:path w="15047908" h="15923210" extrusionOk="0">
                  <a:moveTo>
                    <a:pt x="14109009" y="15912021"/>
                  </a:moveTo>
                  <a:cubicBezTo>
                    <a:pt x="14109009" y="15912021"/>
                    <a:pt x="13689256" y="15923210"/>
                    <a:pt x="13226672" y="15920588"/>
                  </a:cubicBezTo>
                  <a:cubicBezTo>
                    <a:pt x="4710410" y="15918426"/>
                    <a:pt x="1057073" y="15910601"/>
                    <a:pt x="1057073" y="15910601"/>
                  </a:cubicBezTo>
                  <a:cubicBezTo>
                    <a:pt x="812931" y="15901766"/>
                    <a:pt x="565145" y="15884786"/>
                    <a:pt x="398404" y="15826608"/>
                  </a:cubicBezTo>
                  <a:cubicBezTo>
                    <a:pt x="120505" y="15729646"/>
                    <a:pt x="0" y="15552118"/>
                    <a:pt x="0" y="4794363"/>
                  </a:cubicBezTo>
                  <a:lnTo>
                    <a:pt x="0" y="4794241"/>
                  </a:lnTo>
                  <a:cubicBezTo>
                    <a:pt x="8536" y="440430"/>
                    <a:pt x="34263" y="311302"/>
                    <a:pt x="140291" y="225758"/>
                  </a:cubicBezTo>
                  <a:cubicBezTo>
                    <a:pt x="342602" y="62530"/>
                    <a:pt x="736658" y="7673"/>
                    <a:pt x="1155311" y="7673"/>
                  </a:cubicBezTo>
                  <a:cubicBezTo>
                    <a:pt x="1155311" y="7673"/>
                    <a:pt x="1551711" y="15681"/>
                    <a:pt x="10638329" y="7673"/>
                  </a:cubicBezTo>
                  <a:cubicBezTo>
                    <a:pt x="13470330" y="0"/>
                    <a:pt x="13934256" y="7673"/>
                    <a:pt x="13934256" y="7673"/>
                  </a:cubicBezTo>
                  <a:cubicBezTo>
                    <a:pt x="14302564" y="15152"/>
                    <a:pt x="14665877" y="84484"/>
                    <a:pt x="14863617" y="207066"/>
                  </a:cubicBezTo>
                  <a:cubicBezTo>
                    <a:pt x="15014634" y="300683"/>
                    <a:pt x="15047908" y="425358"/>
                    <a:pt x="15038769" y="4794364"/>
                  </a:cubicBezTo>
                  <a:lnTo>
                    <a:pt x="15038769" y="4794487"/>
                  </a:lnTo>
                  <a:cubicBezTo>
                    <a:pt x="15038769" y="15670083"/>
                    <a:pt x="14755772" y="15884181"/>
                    <a:pt x="14109009" y="15912021"/>
                  </a:cubicBezTo>
                  <a:close/>
                </a:path>
              </a:pathLst>
            </a:custGeom>
            <a:solidFill>
              <a:srgbClr val="5A3F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latin typeface="Calibri"/>
                <a:ea typeface="+mn-ea"/>
                <a:cs typeface="+mn-cs"/>
              </a:endParaRPr>
            </a:p>
          </p:txBody>
        </p:sp>
        <p:sp>
          <p:nvSpPr>
            <p:cNvPr id="32" name="Google Shape;1104;p63"/>
            <p:cNvSpPr txBox="1"/>
            <p:nvPr/>
          </p:nvSpPr>
          <p:spPr>
            <a:xfrm>
              <a:off x="6982285" y="3798506"/>
              <a:ext cx="4632565" cy="193899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Hoàn</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thành</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bài</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tập</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err="1">
                  <a:ln>
                    <a:noFill/>
                  </a:ln>
                  <a:solidFill>
                    <a:schemeClr val="bg1"/>
                  </a:solidFill>
                  <a:effectLst/>
                  <a:uLnTx/>
                  <a:uFillTx/>
                  <a:latin typeface="Arial"/>
                  <a:ea typeface="Arial"/>
                  <a:cs typeface="Arial"/>
                  <a:sym typeface="Arial"/>
                </a:rPr>
                <a:t>trong</a:t>
              </a:r>
              <a:r>
                <a:rPr kumimoji="0" lang="en-US" sz="4000" b="0" i="0" u="none" strike="noStrike" kern="1200" cap="none" spc="0" normalizeH="0" baseline="0" noProof="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smtClean="0">
                  <a:ln>
                    <a:noFill/>
                  </a:ln>
                  <a:solidFill>
                    <a:schemeClr val="bg1"/>
                  </a:solidFill>
                  <a:effectLst/>
                  <a:uLnTx/>
                  <a:uFillTx/>
                  <a:latin typeface="Arial"/>
                  <a:ea typeface="Arial"/>
                  <a:cs typeface="Arial"/>
                  <a:sym typeface="Arial"/>
                </a:rPr>
                <a:t>SBT.</a:t>
              </a:r>
              <a:endParaRPr kumimoji="0" sz="4000" b="0" i="0" u="none" strike="noStrike" kern="1200" cap="none" spc="0" normalizeH="0" baseline="0" noProof="0" dirty="0">
                <a:ln>
                  <a:noFill/>
                </a:ln>
                <a:solidFill>
                  <a:schemeClr val="bg1"/>
                </a:solidFill>
                <a:effectLst/>
                <a:uLnTx/>
                <a:uFillTx/>
                <a:latin typeface="Arial"/>
                <a:ea typeface="Arial"/>
                <a:cs typeface="Arial"/>
                <a:sym typeface="Arial"/>
              </a:endParaRPr>
            </a:p>
          </p:txBody>
        </p:sp>
      </p:grpSp>
      <p:grpSp>
        <p:nvGrpSpPr>
          <p:cNvPr id="33" name="Google Shape;1105;p63"/>
          <p:cNvGrpSpPr/>
          <p:nvPr/>
        </p:nvGrpSpPr>
        <p:grpSpPr>
          <a:xfrm>
            <a:off x="12263298" y="3898627"/>
            <a:ext cx="4962749" cy="3378473"/>
            <a:chOff x="12263298" y="3009914"/>
            <a:chExt cx="4962749" cy="4565119"/>
          </a:xfrm>
        </p:grpSpPr>
        <p:sp>
          <p:nvSpPr>
            <p:cNvPr id="34" name="Google Shape;1106;p63"/>
            <p:cNvSpPr/>
            <p:nvPr/>
          </p:nvSpPr>
          <p:spPr>
            <a:xfrm rot="10800000">
              <a:off x="12263298" y="3009914"/>
              <a:ext cx="4957847" cy="4565119"/>
            </a:xfrm>
            <a:custGeom>
              <a:avLst/>
              <a:gdLst/>
              <a:ahLst/>
              <a:cxnLst/>
              <a:rect l="l" t="t" r="r" b="b"/>
              <a:pathLst>
                <a:path w="15047908" h="15923210" extrusionOk="0">
                  <a:moveTo>
                    <a:pt x="14109009" y="15912021"/>
                  </a:moveTo>
                  <a:cubicBezTo>
                    <a:pt x="14109009" y="15912021"/>
                    <a:pt x="13689256" y="15923210"/>
                    <a:pt x="13226672" y="15920588"/>
                  </a:cubicBezTo>
                  <a:cubicBezTo>
                    <a:pt x="4710410" y="15918426"/>
                    <a:pt x="1057073" y="15910601"/>
                    <a:pt x="1057073" y="15910601"/>
                  </a:cubicBezTo>
                  <a:cubicBezTo>
                    <a:pt x="812931" y="15901766"/>
                    <a:pt x="565145" y="15884786"/>
                    <a:pt x="398404" y="15826608"/>
                  </a:cubicBezTo>
                  <a:cubicBezTo>
                    <a:pt x="120505" y="15729646"/>
                    <a:pt x="0" y="15552118"/>
                    <a:pt x="0" y="4794363"/>
                  </a:cubicBezTo>
                  <a:lnTo>
                    <a:pt x="0" y="4794241"/>
                  </a:lnTo>
                  <a:cubicBezTo>
                    <a:pt x="8536" y="440430"/>
                    <a:pt x="34263" y="311302"/>
                    <a:pt x="140291" y="225758"/>
                  </a:cubicBezTo>
                  <a:cubicBezTo>
                    <a:pt x="342602" y="62530"/>
                    <a:pt x="736658" y="7673"/>
                    <a:pt x="1155311" y="7673"/>
                  </a:cubicBezTo>
                  <a:cubicBezTo>
                    <a:pt x="1155311" y="7673"/>
                    <a:pt x="1551711" y="15681"/>
                    <a:pt x="10638329" y="7673"/>
                  </a:cubicBezTo>
                  <a:cubicBezTo>
                    <a:pt x="13470330" y="0"/>
                    <a:pt x="13934256" y="7673"/>
                    <a:pt x="13934256" y="7673"/>
                  </a:cubicBezTo>
                  <a:cubicBezTo>
                    <a:pt x="14302564" y="15152"/>
                    <a:pt x="14665877" y="84484"/>
                    <a:pt x="14863617" y="207066"/>
                  </a:cubicBezTo>
                  <a:cubicBezTo>
                    <a:pt x="15014634" y="300683"/>
                    <a:pt x="15047908" y="425358"/>
                    <a:pt x="15038769" y="4794364"/>
                  </a:cubicBezTo>
                  <a:lnTo>
                    <a:pt x="15038769" y="4794487"/>
                  </a:lnTo>
                  <a:cubicBezTo>
                    <a:pt x="15038769" y="15670083"/>
                    <a:pt x="14755772" y="15884181"/>
                    <a:pt x="14109009" y="15912021"/>
                  </a:cubicBezTo>
                  <a:close/>
                </a:path>
              </a:pathLst>
            </a:custGeom>
            <a:solidFill>
              <a:srgbClr val="5A3F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latin typeface="Calibri"/>
                <a:ea typeface="+mn-ea"/>
                <a:cs typeface="+mn-cs"/>
              </a:endParaRPr>
            </a:p>
          </p:txBody>
        </p:sp>
        <p:sp>
          <p:nvSpPr>
            <p:cNvPr id="36" name="Google Shape;1108;p63"/>
            <p:cNvSpPr txBox="1"/>
            <p:nvPr/>
          </p:nvSpPr>
          <p:spPr>
            <a:xfrm>
              <a:off x="12268200" y="3406328"/>
              <a:ext cx="4957847" cy="343989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Đọc</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trước</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bài</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sau</a:t>
              </a:r>
              <a:endParaRPr kumimoji="0" sz="4000" b="0" i="0" u="none" strike="noStrike" kern="1200" cap="none" spc="0" normalizeH="0" baseline="0" noProof="0" dirty="0">
                <a:ln>
                  <a:noFill/>
                </a:ln>
                <a:solidFill>
                  <a:schemeClr val="bg1"/>
                </a:solidFill>
                <a:effectLst/>
                <a:uLnTx/>
                <a:uFillTx/>
                <a:latin typeface="Arial"/>
                <a:ea typeface="Arial"/>
                <a:cs typeface="Arial"/>
                <a:sym typeface="Arial"/>
              </a:endParaRPr>
            </a:p>
            <a:p>
              <a:pPr lvl="0" algn="ctr">
                <a:lnSpc>
                  <a:spcPct val="150000"/>
                </a:lnSpc>
              </a:pPr>
              <a:r>
                <a:rPr lang="vi-VN" sz="4000" b="1">
                  <a:solidFill>
                    <a:schemeClr val="bg1"/>
                  </a:solidFill>
                  <a:ea typeface="Times New Roman" panose="02020603050405020304" pitchFamily="18" charset="0"/>
                </a:rPr>
                <a:t>Bài tập cuối </a:t>
              </a:r>
              <a:r>
                <a:rPr lang="vi-VN" sz="4000" b="1" smtClean="0">
                  <a:solidFill>
                    <a:schemeClr val="bg1"/>
                  </a:solidFill>
                  <a:ea typeface="Times New Roman" panose="02020603050405020304" pitchFamily="18" charset="0"/>
                </a:rPr>
                <a:t>chương</a:t>
              </a:r>
              <a:r>
                <a:rPr lang="en-US" sz="4000" b="1" smtClean="0">
                  <a:solidFill>
                    <a:schemeClr val="bg1"/>
                  </a:solidFill>
                  <a:ea typeface="Times New Roman" panose="02020603050405020304" pitchFamily="18" charset="0"/>
                </a:rPr>
                <a:t> I.</a:t>
              </a:r>
              <a:endParaRPr kumimoji="0" sz="4000" b="1" i="1" u="none" strike="noStrike" kern="1200" cap="none" spc="0" normalizeH="0" baseline="0" noProof="0" dirty="0">
                <a:ln>
                  <a:noFill/>
                </a:ln>
                <a:solidFill>
                  <a:schemeClr val="bg1"/>
                </a:solidFill>
                <a:effectLst/>
                <a:uLnTx/>
                <a:uFillTx/>
                <a:latin typeface="Calibri"/>
                <a:ea typeface="Calibri"/>
                <a:cs typeface="Calibri"/>
                <a:sym typeface="Calibri"/>
              </a:endParaRPr>
            </a:p>
          </p:txBody>
        </p:sp>
      </p:grpSp>
      <p:pic>
        <p:nvPicPr>
          <p:cNvPr id="37" name="Picture 36"/>
          <p:cNvPicPr>
            <a:picLocks noChangeAspect="1"/>
          </p:cNvPicPr>
          <p:nvPr/>
        </p:nvPicPr>
        <p:blipFill>
          <a:blip r:embed="rId2"/>
          <a:stretch>
            <a:fillRect/>
          </a:stretch>
        </p:blipFill>
        <p:spPr>
          <a:xfrm>
            <a:off x="6605986" y="8478069"/>
            <a:ext cx="4793747" cy="1694631"/>
          </a:xfrm>
          <a:prstGeom prst="rect">
            <a:avLst/>
          </a:prstGeom>
        </p:spPr>
      </p:pic>
      <p:grpSp>
        <p:nvGrpSpPr>
          <p:cNvPr id="39" name="Group 4"/>
          <p:cNvGrpSpPr/>
          <p:nvPr/>
        </p:nvGrpSpPr>
        <p:grpSpPr>
          <a:xfrm rot="5400000">
            <a:off x="8155597" y="-10632096"/>
            <a:ext cx="1028700" cy="21911894"/>
            <a:chOff x="0" y="0"/>
            <a:chExt cx="1659891" cy="3752725"/>
          </a:xfrm>
        </p:grpSpPr>
        <p:sp>
          <p:nvSpPr>
            <p:cNvPr id="40" name="Freeform 5"/>
            <p:cNvSpPr/>
            <p:nvPr/>
          </p:nvSpPr>
          <p:spPr>
            <a:xfrm>
              <a:off x="0" y="0"/>
              <a:ext cx="1659891" cy="3752726"/>
            </a:xfrm>
            <a:custGeom>
              <a:avLst/>
              <a:gdLst/>
              <a:ahLst/>
              <a:cxnLst/>
              <a:rect l="l" t="t" r="r" b="b"/>
              <a:pathLst>
                <a:path w="1659891" h="3752726">
                  <a:moveTo>
                    <a:pt x="0" y="0"/>
                  </a:moveTo>
                  <a:lnTo>
                    <a:pt x="1659891" y="0"/>
                  </a:lnTo>
                  <a:lnTo>
                    <a:pt x="1659891" y="3752726"/>
                  </a:lnTo>
                  <a:lnTo>
                    <a:pt x="0" y="3752726"/>
                  </a:lnTo>
                  <a:close/>
                </a:path>
              </a:pathLst>
            </a:custGeom>
            <a:solidFill>
              <a:srgbClr val="5A3F2B"/>
            </a:solidFill>
          </p:spPr>
        </p:sp>
      </p:grpSp>
      <p:pic>
        <p:nvPicPr>
          <p:cNvPr id="41" name="Picture 40"/>
          <p:cNvPicPr>
            <a:picLocks noChangeAspect="1"/>
          </p:cNvPicPr>
          <p:nvPr/>
        </p:nvPicPr>
        <p:blipFill>
          <a:blip r:embed="rId3"/>
          <a:stretch>
            <a:fillRect/>
          </a:stretch>
        </p:blipFill>
        <p:spPr>
          <a:xfrm rot="1278468">
            <a:off x="396172" y="523043"/>
            <a:ext cx="1260475" cy="1306944"/>
          </a:xfrm>
          <a:prstGeom prst="rect">
            <a:avLst/>
          </a:prstGeom>
        </p:spPr>
      </p:pic>
      <p:pic>
        <p:nvPicPr>
          <p:cNvPr id="42" name="Picture 41"/>
          <p:cNvPicPr>
            <a:picLocks noChangeAspect="1"/>
          </p:cNvPicPr>
          <p:nvPr/>
        </p:nvPicPr>
        <p:blipFill>
          <a:blip r:embed="rId4"/>
          <a:stretch>
            <a:fillRect/>
          </a:stretch>
        </p:blipFill>
        <p:spPr>
          <a:xfrm>
            <a:off x="16212345" y="8819485"/>
            <a:ext cx="1008800" cy="10117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2" name="Group 2"/>
          <p:cNvGrpSpPr/>
          <p:nvPr/>
        </p:nvGrpSpPr>
        <p:grpSpPr>
          <a:xfrm>
            <a:off x="0" y="6884429"/>
            <a:ext cx="18288000" cy="3402571"/>
            <a:chOff x="0" y="0"/>
            <a:chExt cx="6671512" cy="1241267"/>
          </a:xfrm>
        </p:grpSpPr>
        <p:sp>
          <p:nvSpPr>
            <p:cNvPr id="3" name="Freeform 3"/>
            <p:cNvSpPr/>
            <p:nvPr/>
          </p:nvSpPr>
          <p:spPr>
            <a:xfrm>
              <a:off x="0" y="0"/>
              <a:ext cx="6671512" cy="1241267"/>
            </a:xfrm>
            <a:custGeom>
              <a:avLst/>
              <a:gdLst/>
              <a:ahLst/>
              <a:cxnLst/>
              <a:rect l="l" t="t" r="r" b="b"/>
              <a:pathLst>
                <a:path w="6671512" h="1241267">
                  <a:moveTo>
                    <a:pt x="0" y="0"/>
                  </a:moveTo>
                  <a:lnTo>
                    <a:pt x="6671512" y="0"/>
                  </a:lnTo>
                  <a:lnTo>
                    <a:pt x="6671512" y="1241267"/>
                  </a:lnTo>
                  <a:lnTo>
                    <a:pt x="0" y="1241267"/>
                  </a:lnTo>
                  <a:close/>
                </a:path>
              </a:pathLst>
            </a:custGeom>
            <a:solidFill>
              <a:srgbClr val="5A3F2B"/>
            </a:solidFill>
          </p:spPr>
        </p:sp>
      </p:grpSp>
      <p:sp>
        <p:nvSpPr>
          <p:cNvPr id="8" name="TextBox 8"/>
          <p:cNvSpPr txBox="1"/>
          <p:nvPr/>
        </p:nvSpPr>
        <p:spPr>
          <a:xfrm>
            <a:off x="-1828800" y="1016571"/>
            <a:ext cx="16230600" cy="5193729"/>
          </a:xfrm>
          <a:prstGeom prst="rect">
            <a:avLst/>
          </a:prstGeom>
        </p:spPr>
        <p:txBody>
          <a:bodyPr lIns="0" tIns="0" rIns="0" bIns="0" rtlCol="0" anchor="t">
            <a:spAutoFit/>
          </a:bodyPr>
          <a:lstStyle/>
          <a:p>
            <a:pPr algn="ctr">
              <a:lnSpc>
                <a:spcPct val="150000"/>
              </a:lnSpc>
              <a:spcBef>
                <a:spcPct val="0"/>
              </a:spcBef>
            </a:pPr>
            <a:r>
              <a:rPr lang="vi-VN" sz="7500" b="1">
                <a:solidFill>
                  <a:srgbClr val="5A3F2B"/>
                </a:solidFill>
              </a:rPr>
              <a:t>CẢM ƠN CÁC EM </a:t>
            </a:r>
          </a:p>
          <a:p>
            <a:pPr algn="ctr">
              <a:lnSpc>
                <a:spcPct val="150000"/>
              </a:lnSpc>
              <a:spcBef>
                <a:spcPct val="0"/>
              </a:spcBef>
            </a:pPr>
            <a:r>
              <a:rPr lang="vi-VN" sz="7500" b="1">
                <a:solidFill>
                  <a:srgbClr val="5A3F2B"/>
                </a:solidFill>
              </a:rPr>
              <a:t>ĐÃ </a:t>
            </a:r>
            <a:r>
              <a:rPr lang="en-US" sz="7500" b="1" smtClean="0">
                <a:solidFill>
                  <a:srgbClr val="5A3F2B"/>
                </a:solidFill>
                <a:latin typeface="Arial" panose="020B0604020202020204" pitchFamily="34" charset="0"/>
                <a:cs typeface="Arial" panose="020B0604020202020204" pitchFamily="34" charset="0"/>
              </a:rPr>
              <a:t>THEO DÕI </a:t>
            </a:r>
            <a:r>
              <a:rPr lang="vi-VN" sz="7500" b="1" smtClean="0">
                <a:solidFill>
                  <a:srgbClr val="5A3F2B"/>
                </a:solidFill>
              </a:rPr>
              <a:t>BÀI HỌC</a:t>
            </a:r>
            <a:endParaRPr lang="en-US" sz="7500" b="1" smtClean="0">
              <a:solidFill>
                <a:srgbClr val="5A3F2B"/>
              </a:solidFill>
            </a:endParaRPr>
          </a:p>
          <a:p>
            <a:pPr algn="ctr">
              <a:lnSpc>
                <a:spcPct val="150000"/>
              </a:lnSpc>
              <a:spcBef>
                <a:spcPct val="0"/>
              </a:spcBef>
            </a:pPr>
            <a:r>
              <a:rPr lang="en-US" sz="7500" b="1" smtClean="0">
                <a:solidFill>
                  <a:srgbClr val="5A3F2B"/>
                </a:solidFill>
              </a:rPr>
              <a:t> </a:t>
            </a:r>
            <a:r>
              <a:rPr lang="en-US" sz="7500" b="1" smtClean="0">
                <a:solidFill>
                  <a:srgbClr val="5A3F2B"/>
                </a:solidFill>
                <a:latin typeface="Arial" panose="020B0604020202020204" pitchFamily="34" charset="0"/>
                <a:cs typeface="Arial" panose="020B0604020202020204" pitchFamily="34" charset="0"/>
              </a:rPr>
              <a:t>HÔM NAY</a:t>
            </a:r>
            <a:r>
              <a:rPr lang="vi-VN" sz="7500" b="1" smtClean="0">
                <a:solidFill>
                  <a:srgbClr val="5A3F2B"/>
                </a:solidFill>
              </a:rPr>
              <a:t>!</a:t>
            </a:r>
            <a:endParaRPr lang="vi-VN" sz="7500" b="1">
              <a:solidFill>
                <a:srgbClr val="5A3F2B"/>
              </a:solidFill>
            </a:endParaRPr>
          </a:p>
        </p:txBody>
      </p:sp>
      <p:grpSp>
        <p:nvGrpSpPr>
          <p:cNvPr id="9" name="Group 9"/>
          <p:cNvGrpSpPr/>
          <p:nvPr/>
        </p:nvGrpSpPr>
        <p:grpSpPr>
          <a:xfrm>
            <a:off x="0" y="7695290"/>
            <a:ext cx="334857" cy="1563010"/>
            <a:chOff x="0" y="0"/>
            <a:chExt cx="505184" cy="2358041"/>
          </a:xfrm>
        </p:grpSpPr>
        <p:sp>
          <p:nvSpPr>
            <p:cNvPr id="10" name="Freeform 10"/>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pic>
        <p:nvPicPr>
          <p:cNvPr id="12" name="Picture 11"/>
          <p:cNvPicPr>
            <a:picLocks noChangeAspect="1"/>
          </p:cNvPicPr>
          <p:nvPr/>
        </p:nvPicPr>
        <p:blipFill>
          <a:blip r:embed="rId2"/>
          <a:stretch>
            <a:fillRect/>
          </a:stretch>
        </p:blipFill>
        <p:spPr>
          <a:xfrm>
            <a:off x="12649200" y="1333500"/>
            <a:ext cx="3968840" cy="8297375"/>
          </a:xfrm>
          <a:prstGeom prst="rect">
            <a:avLst/>
          </a:prstGeom>
        </p:spPr>
      </p:pic>
    </p:spTree>
  </p:cSld>
  <p:clrMapOvr>
    <a:masterClrMapping/>
  </p:clrMapOvr>
  <p:transition spd="slow">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21640800" cy="10972800"/>
          </a:xfrm>
        </p:grpSpPr>
        <p:pic>
          <p:nvPicPr>
            <p:cNvPr id="3" name="Picture 3"/>
            <p:cNvPicPr>
              <a:picLocks noChangeAspect="1"/>
            </p:cNvPicPr>
            <p:nvPr/>
          </p:nvPicPr>
          <p:blipFill>
            <a:blip r:embed="rId2"/>
            <a:srcRect t="13845" b="10193"/>
            <a:stretch>
              <a:fillRect/>
            </a:stretch>
          </p:blipFill>
          <p:spPr>
            <a:xfrm>
              <a:off x="0" y="0"/>
              <a:ext cx="21640800" cy="10972800"/>
            </a:xfrm>
            <a:prstGeom prst="rect">
              <a:avLst/>
            </a:prstGeom>
          </p:spPr>
        </p:pic>
      </p:grpSp>
      <p:grpSp>
        <p:nvGrpSpPr>
          <p:cNvPr id="4" name="Group 4"/>
          <p:cNvGrpSpPr/>
          <p:nvPr/>
        </p:nvGrpSpPr>
        <p:grpSpPr>
          <a:xfrm>
            <a:off x="-1" y="1943100"/>
            <a:ext cx="18288000" cy="5878227"/>
            <a:chOff x="0" y="0"/>
            <a:chExt cx="6671512" cy="1635764"/>
          </a:xfrm>
        </p:grpSpPr>
        <p:sp>
          <p:nvSpPr>
            <p:cNvPr id="5" name="Freeform 5"/>
            <p:cNvSpPr/>
            <p:nvPr/>
          </p:nvSpPr>
          <p:spPr>
            <a:xfrm>
              <a:off x="0" y="0"/>
              <a:ext cx="6671512" cy="1635764"/>
            </a:xfrm>
            <a:custGeom>
              <a:avLst/>
              <a:gdLst/>
              <a:ahLst/>
              <a:cxnLst/>
              <a:rect l="l" t="t" r="r" b="b"/>
              <a:pathLst>
                <a:path w="6671512" h="1635764">
                  <a:moveTo>
                    <a:pt x="0" y="0"/>
                  </a:moveTo>
                  <a:lnTo>
                    <a:pt x="6671512" y="0"/>
                  </a:lnTo>
                  <a:lnTo>
                    <a:pt x="6671512" y="1635764"/>
                  </a:lnTo>
                  <a:lnTo>
                    <a:pt x="0" y="1635764"/>
                  </a:lnTo>
                  <a:close/>
                </a:path>
              </a:pathLst>
            </a:custGeom>
            <a:solidFill>
              <a:srgbClr val="5A3F2B">
                <a:alpha val="89804"/>
              </a:srgbClr>
            </a:solidFill>
          </p:spPr>
        </p:sp>
      </p:grpSp>
      <p:sp>
        <p:nvSpPr>
          <p:cNvPr id="6" name="Freeform 6"/>
          <p:cNvSpPr/>
          <p:nvPr/>
        </p:nvSpPr>
        <p:spPr>
          <a:xfrm>
            <a:off x="524503" y="2786034"/>
            <a:ext cx="1702568" cy="1293951"/>
          </a:xfrm>
          <a:custGeom>
            <a:avLst/>
            <a:gdLst/>
            <a:ahLst/>
            <a:cxnLst/>
            <a:rect l="l" t="t" r="r" b="b"/>
            <a:pathLst>
              <a:path w="1702568" h="1293951">
                <a:moveTo>
                  <a:pt x="0" y="0"/>
                </a:moveTo>
                <a:lnTo>
                  <a:pt x="1702568" y="0"/>
                </a:lnTo>
                <a:lnTo>
                  <a:pt x="1702568" y="1293952"/>
                </a:lnTo>
                <a:lnTo>
                  <a:pt x="0" y="129395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8" name="Freeform 8"/>
          <p:cNvSpPr/>
          <p:nvPr/>
        </p:nvSpPr>
        <p:spPr>
          <a:xfrm flipH="1" flipV="1">
            <a:off x="15831404" y="6207015"/>
            <a:ext cx="1702568" cy="1293951"/>
          </a:xfrm>
          <a:custGeom>
            <a:avLst/>
            <a:gdLst/>
            <a:ahLst/>
            <a:cxnLst/>
            <a:rect l="l" t="t" r="r" b="b"/>
            <a:pathLst>
              <a:path w="1702568" h="1293951">
                <a:moveTo>
                  <a:pt x="1702568" y="1293952"/>
                </a:moveTo>
                <a:lnTo>
                  <a:pt x="0" y="1293952"/>
                </a:lnTo>
                <a:lnTo>
                  <a:pt x="0" y="0"/>
                </a:lnTo>
                <a:lnTo>
                  <a:pt x="1702568" y="0"/>
                </a:lnTo>
                <a:lnTo>
                  <a:pt x="1702568" y="1293952"/>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9" name="Google Shape;132;p3"/>
          <p:cNvSpPr/>
          <p:nvPr/>
        </p:nvSpPr>
        <p:spPr>
          <a:xfrm>
            <a:off x="1726591" y="2123531"/>
            <a:ext cx="14959814" cy="1938952"/>
          </a:xfrm>
          <a:prstGeom prst="rect">
            <a:avLst/>
          </a:prstGeom>
          <a:noFill/>
          <a:ln>
            <a:noFill/>
          </a:ln>
        </p:spPr>
        <p:txBody>
          <a:bodyPr spcFirstLastPara="1" wrap="square" lIns="91425" tIns="45700" rIns="91425" bIns="45700" anchor="t" anchorCtr="0">
            <a:spAutoFit/>
          </a:bodyPr>
          <a:lstStyle/>
          <a:p>
            <a:pPr lvl="0" algn="ctr">
              <a:lnSpc>
                <a:spcPct val="150000"/>
              </a:lnSpc>
            </a:pPr>
            <a:r>
              <a:rPr lang="vi-VN" sz="8000" b="1">
                <a:solidFill>
                  <a:schemeClr val="lt1"/>
                </a:solidFill>
                <a:latin typeface="Arial"/>
                <a:ea typeface="Arial"/>
                <a:cs typeface="Arial"/>
                <a:sym typeface="Arial"/>
              </a:rPr>
              <a:t>CHƯƠNG I. ĐA THỨC</a:t>
            </a:r>
            <a:endParaRPr sz="8000" dirty="0">
              <a:solidFill>
                <a:schemeClr val="lt1"/>
              </a:solidFill>
              <a:latin typeface="Calibri"/>
              <a:ea typeface="Calibri"/>
              <a:cs typeface="Calibri"/>
              <a:sym typeface="Calibri"/>
            </a:endParaRPr>
          </a:p>
        </p:txBody>
      </p:sp>
      <p:sp>
        <p:nvSpPr>
          <p:cNvPr id="10" name="Google Shape;133;p3"/>
          <p:cNvSpPr/>
          <p:nvPr/>
        </p:nvSpPr>
        <p:spPr>
          <a:xfrm>
            <a:off x="3200677" y="3837310"/>
            <a:ext cx="12011641" cy="3554779"/>
          </a:xfrm>
          <a:prstGeom prst="rect">
            <a:avLst/>
          </a:prstGeom>
          <a:noFill/>
          <a:ln>
            <a:noFill/>
          </a:ln>
        </p:spPr>
        <p:txBody>
          <a:bodyPr spcFirstLastPara="1" wrap="square" lIns="91425" tIns="45700" rIns="91425" bIns="45700" anchor="t" anchorCtr="0">
            <a:spAutoFit/>
          </a:bodyPr>
          <a:lstStyle/>
          <a:p>
            <a:pPr lvl="0" algn="ctr">
              <a:lnSpc>
                <a:spcPct val="150000"/>
              </a:lnSpc>
            </a:pPr>
            <a:r>
              <a:rPr lang="en-US" sz="7500" b="1" smtClean="0">
                <a:solidFill>
                  <a:srgbClr val="FFFF00"/>
                </a:solidFill>
                <a:latin typeface="Arial"/>
                <a:ea typeface="Arial"/>
                <a:cs typeface="Arial"/>
                <a:sym typeface="Arial"/>
              </a:rPr>
              <a:t>Tiết 11+12</a:t>
            </a:r>
          </a:p>
          <a:p>
            <a:pPr lvl="0" algn="ctr">
              <a:lnSpc>
                <a:spcPct val="150000"/>
              </a:lnSpc>
            </a:pPr>
            <a:r>
              <a:rPr lang="en-US" sz="7500" b="1" smtClean="0">
                <a:solidFill>
                  <a:srgbClr val="FFFF00"/>
                </a:solidFill>
                <a:latin typeface="Arial"/>
                <a:ea typeface="Arial"/>
                <a:cs typeface="Arial"/>
                <a:sym typeface="Arial"/>
              </a:rPr>
              <a:t>LUYỆN </a:t>
            </a:r>
            <a:r>
              <a:rPr lang="en-US" sz="7500" b="1">
                <a:solidFill>
                  <a:srgbClr val="FFFF00"/>
                </a:solidFill>
                <a:latin typeface="Arial"/>
                <a:ea typeface="Arial"/>
                <a:cs typeface="Arial"/>
                <a:sym typeface="Arial"/>
              </a:rPr>
              <a:t>TẬP CHUNG </a:t>
            </a:r>
            <a:endParaRPr sz="7500" b="1" dirty="0">
              <a:solidFill>
                <a:srgbClr val="FFFF00"/>
              </a:solidFill>
              <a:latin typeface="Calibri"/>
              <a:ea typeface="Calibri"/>
              <a:cs typeface="Calibri"/>
              <a:sym typeface="Calibri"/>
            </a:endParaRPr>
          </a:p>
        </p:txBody>
      </p:sp>
    </p:spTree>
    <p:extLst>
      <p:ext uri="{BB962C8B-B14F-4D97-AF65-F5344CB8AC3E}">
        <p14:creationId xmlns:p14="http://schemas.microsoft.com/office/powerpoint/2010/main" val="2745410469"/>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4" name="Group 4"/>
          <p:cNvGrpSpPr/>
          <p:nvPr/>
        </p:nvGrpSpPr>
        <p:grpSpPr>
          <a:xfrm>
            <a:off x="0" y="7695290"/>
            <a:ext cx="334857" cy="1563010"/>
            <a:chOff x="0" y="0"/>
            <a:chExt cx="505184" cy="2358041"/>
          </a:xfrm>
        </p:grpSpPr>
        <p:sp>
          <p:nvSpPr>
            <p:cNvPr id="5" name="Freeform 5"/>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mc:AlternateContent xmlns:mc="http://schemas.openxmlformats.org/markup-compatibility/2006" xmlns:a14="http://schemas.microsoft.com/office/drawing/2010/main">
        <mc:Choice Requires="a14">
          <p:sp>
            <p:nvSpPr>
              <p:cNvPr id="9" name="TextBox 8"/>
              <p:cNvSpPr txBox="1"/>
              <p:nvPr/>
            </p:nvSpPr>
            <p:spPr>
              <a:xfrm>
                <a:off x="1066800" y="1451908"/>
                <a:ext cx="16383000" cy="1938992"/>
              </a:xfrm>
              <a:prstGeom prst="rect">
                <a:avLst/>
              </a:prstGeom>
              <a:noFill/>
            </p:spPr>
            <p:txBody>
              <a:bodyPr wrap="square" rtlCol="0">
                <a:spAutoFit/>
              </a:bodyPr>
              <a:lstStyle/>
              <a:p>
                <a:pPr>
                  <a:lnSpc>
                    <a:spcPct val="150000"/>
                  </a:lnSpc>
                </a:pPr>
                <a:r>
                  <a:rPr lang="en-US" sz="4000" smtClean="0">
                    <a:latin typeface="Arial" panose="020B0604020202020204" pitchFamily="34" charset="0"/>
                    <a:cs typeface="Arial" panose="020B0604020202020204" pitchFamily="34" charset="0"/>
                  </a:rPr>
                  <a:t>Rút gọn biểu thức </a:t>
                </a:r>
                <a14:m>
                  <m:oMath xmlns:m="http://schemas.openxmlformats.org/officeDocument/2006/math">
                    <m:r>
                      <a:rPr lang="en-US" sz="4000" b="0" i="1" smtClean="0">
                        <a:latin typeface="Cambria Math" panose="02040503050406030204" pitchFamily="18" charset="0"/>
                        <a:cs typeface="Arial" panose="020B0604020202020204" pitchFamily="34" charset="0"/>
                      </a:rPr>
                      <m:t>𝑇</m:t>
                    </m:r>
                    <m:r>
                      <a:rPr lang="en-US" sz="4000" b="0" i="1" smtClean="0">
                        <a:latin typeface="Cambria Math" panose="02040503050406030204" pitchFamily="18" charset="0"/>
                        <a:cs typeface="Arial" panose="020B0604020202020204" pitchFamily="34" charset="0"/>
                      </a:rPr>
                      <m:t>=</m:t>
                    </m:r>
                    <m:d>
                      <m:dPr>
                        <m:ctrlPr>
                          <a:rPr lang="en-US" sz="4000" b="0" i="1" smtClean="0">
                            <a:latin typeface="Cambria Math" panose="02040503050406030204" pitchFamily="18" charset="0"/>
                            <a:cs typeface="Arial" panose="020B0604020202020204" pitchFamily="34" charset="0"/>
                          </a:rPr>
                        </m:ctrlPr>
                      </m:dPr>
                      <m:e>
                        <m:r>
                          <a:rPr lang="en-US" sz="4000" b="0" i="1" smtClean="0">
                            <a:latin typeface="Cambria Math" panose="02040503050406030204" pitchFamily="18" charset="0"/>
                            <a:cs typeface="Arial" panose="020B0604020202020204" pitchFamily="34" charset="0"/>
                          </a:rPr>
                          <m:t>5</m:t>
                        </m:r>
                        <m:r>
                          <a:rPr lang="en-US" sz="4000" b="0" i="1" smtClean="0">
                            <a:latin typeface="Cambria Math" panose="02040503050406030204" pitchFamily="18" charset="0"/>
                            <a:cs typeface="Arial" panose="020B0604020202020204" pitchFamily="34" charset="0"/>
                          </a:rPr>
                          <m:t>𝑥𝑦</m:t>
                        </m:r>
                        <m:r>
                          <a:rPr lang="en-US" sz="4000" b="0" i="1" smtClean="0">
                            <a:latin typeface="Cambria Math" panose="02040503050406030204" pitchFamily="18" charset="0"/>
                            <a:cs typeface="Arial" panose="020B0604020202020204" pitchFamily="34" charset="0"/>
                          </a:rPr>
                          <m:t>−4</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𝑦</m:t>
                            </m:r>
                          </m:e>
                          <m:sup>
                            <m:r>
                              <a:rPr lang="en-US" sz="4000" b="0" i="1" smtClean="0">
                                <a:latin typeface="Cambria Math" panose="02040503050406030204" pitchFamily="18" charset="0"/>
                                <a:cs typeface="Arial" panose="020B0604020202020204" pitchFamily="34" charset="0"/>
                              </a:rPr>
                              <m:t>2</m:t>
                            </m:r>
                          </m:sup>
                        </m:sSup>
                      </m:e>
                    </m:d>
                    <m:d>
                      <m:dPr>
                        <m:ctrlPr>
                          <a:rPr lang="en-US" sz="4000" b="0" i="1" smtClean="0">
                            <a:latin typeface="Cambria Math" panose="02040503050406030204" pitchFamily="18" charset="0"/>
                            <a:cs typeface="Arial" panose="020B0604020202020204" pitchFamily="34" charset="0"/>
                          </a:rPr>
                        </m:ctrlPr>
                      </m:dPr>
                      <m:e>
                        <m:r>
                          <a:rPr lang="en-US" sz="4000" b="0" i="1" smtClean="0">
                            <a:latin typeface="Cambria Math" panose="02040503050406030204" pitchFamily="18" charset="0"/>
                            <a:cs typeface="Arial" panose="020B0604020202020204" pitchFamily="34" charset="0"/>
                          </a:rPr>
                          <m:t>3</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𝑥</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+4</m:t>
                        </m:r>
                        <m:r>
                          <a:rPr lang="en-US" sz="4000" b="0" i="1" smtClean="0">
                            <a:latin typeface="Cambria Math" panose="02040503050406030204" pitchFamily="18" charset="0"/>
                            <a:cs typeface="Arial" panose="020B0604020202020204" pitchFamily="34" charset="0"/>
                          </a:rPr>
                          <m:t>𝑥𝑦</m:t>
                        </m:r>
                      </m:e>
                    </m:d>
                    <m:r>
                      <a:rPr lang="en-US" sz="4000" b="0" i="1" smtClean="0">
                        <a:latin typeface="Cambria Math" panose="02040503050406030204" pitchFamily="18" charset="0"/>
                        <a:cs typeface="Arial" panose="020B0604020202020204" pitchFamily="34" charset="0"/>
                      </a:rPr>
                      <m:t>−15</m:t>
                    </m:r>
                    <m:r>
                      <a:rPr lang="en-US" sz="4000" b="0" i="1" smtClean="0">
                        <a:latin typeface="Cambria Math" panose="02040503050406030204" pitchFamily="18" charset="0"/>
                        <a:cs typeface="Arial" panose="020B0604020202020204" pitchFamily="34" charset="0"/>
                      </a:rPr>
                      <m:t>𝑥𝑦</m:t>
                    </m:r>
                    <m:d>
                      <m:dPr>
                        <m:ctrlPr>
                          <a:rPr lang="en-US" sz="4000" b="0" i="1" smtClean="0">
                            <a:latin typeface="Cambria Math" panose="02040503050406030204" pitchFamily="18" charset="0"/>
                            <a:cs typeface="Arial" panose="020B0604020202020204" pitchFamily="34" charset="0"/>
                          </a:rPr>
                        </m:ctrlPr>
                      </m:dPr>
                      <m:e>
                        <m:r>
                          <a:rPr lang="en-US" sz="4000" b="0" i="1" smtClean="0">
                            <a:latin typeface="Cambria Math" panose="02040503050406030204" pitchFamily="18" charset="0"/>
                            <a:cs typeface="Arial" panose="020B0604020202020204" pitchFamily="34" charset="0"/>
                          </a:rPr>
                          <m:t>𝑥</m:t>
                        </m:r>
                        <m:r>
                          <a:rPr lang="en-US" sz="4000" b="0" i="1" smtClean="0">
                            <a:latin typeface="Cambria Math" panose="02040503050406030204" pitchFamily="18" charset="0"/>
                            <a:cs typeface="Arial" panose="020B0604020202020204" pitchFamily="34" charset="0"/>
                          </a:rPr>
                          <m:t>+</m:t>
                        </m:r>
                        <m:r>
                          <a:rPr lang="en-US" sz="4000" b="0" i="1" smtClean="0">
                            <a:latin typeface="Cambria Math" panose="02040503050406030204" pitchFamily="18" charset="0"/>
                            <a:cs typeface="Arial" panose="020B0604020202020204" pitchFamily="34" charset="0"/>
                          </a:rPr>
                          <m:t>𝑦</m:t>
                        </m:r>
                      </m:e>
                    </m:d>
                    <m:d>
                      <m:dPr>
                        <m:ctrlPr>
                          <a:rPr lang="en-US" sz="4000" b="0" i="1" smtClean="0">
                            <a:latin typeface="Cambria Math" panose="02040503050406030204" pitchFamily="18" charset="0"/>
                            <a:cs typeface="Arial" panose="020B0604020202020204" pitchFamily="34" charset="0"/>
                          </a:rPr>
                        </m:ctrlPr>
                      </m:dPr>
                      <m:e>
                        <m:r>
                          <a:rPr lang="en-US" sz="4000" b="0" i="1" smtClean="0">
                            <a:latin typeface="Cambria Math" panose="02040503050406030204" pitchFamily="18" charset="0"/>
                            <a:cs typeface="Arial" panose="020B0604020202020204" pitchFamily="34" charset="0"/>
                          </a:rPr>
                          <m:t>𝑥</m:t>
                        </m:r>
                        <m:r>
                          <a:rPr lang="en-US" sz="4000" b="0" i="1" smtClean="0">
                            <a:latin typeface="Cambria Math" panose="02040503050406030204" pitchFamily="18" charset="0"/>
                            <a:cs typeface="Arial" panose="020B0604020202020204" pitchFamily="34" charset="0"/>
                          </a:rPr>
                          <m:t>−</m:t>
                        </m:r>
                        <m:r>
                          <a:rPr lang="en-US" sz="4000" b="0" i="1" smtClean="0">
                            <a:latin typeface="Cambria Math" panose="02040503050406030204" pitchFamily="18" charset="0"/>
                            <a:cs typeface="Arial" panose="020B0604020202020204" pitchFamily="34" charset="0"/>
                          </a:rPr>
                          <m:t>𝑦</m:t>
                        </m:r>
                      </m:e>
                    </m:d>
                  </m:oMath>
                </a14:m>
                <a:endParaRPr lang="en-US" sz="4000" smtClean="0">
                  <a:latin typeface="Arial" panose="020B0604020202020204" pitchFamily="34" charset="0"/>
                  <a:cs typeface="Arial" panose="020B0604020202020204" pitchFamily="34" charset="0"/>
                </a:endParaRPr>
              </a:p>
              <a:p>
                <a:pPr>
                  <a:lnSpc>
                    <a:spcPct val="150000"/>
                  </a:lnSpc>
                </a:pPr>
                <a:r>
                  <a:rPr lang="en-US" sz="4000" smtClean="0">
                    <a:latin typeface="Arial" panose="020B0604020202020204" pitchFamily="34" charset="0"/>
                    <a:cs typeface="Arial" panose="020B0604020202020204" pitchFamily="34" charset="0"/>
                  </a:rPr>
                  <a:t>Tìm đa thức D sao cho </a:t>
                </a:r>
                <a14:m>
                  <m:oMath xmlns:m="http://schemas.openxmlformats.org/officeDocument/2006/math">
                    <m:r>
                      <a:rPr lang="en-US" sz="4000" i="1" smtClean="0">
                        <a:latin typeface="Cambria Math" panose="02040503050406030204" pitchFamily="18" charset="0"/>
                        <a:cs typeface="Arial" panose="020B0604020202020204" pitchFamily="34" charset="0"/>
                      </a:rPr>
                      <m:t>𝑇</m:t>
                    </m:r>
                  </m:oMath>
                </a14:m>
                <a:r>
                  <a:rPr lang="en-US" sz="4000" smtClean="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cs typeface="Arial" panose="020B0604020202020204" pitchFamily="34" charset="0"/>
                      </a:rPr>
                      <m:t>𝐷</m:t>
                    </m:r>
                    <m:r>
                      <a:rPr lang="en-US" sz="4000" i="1" smtClean="0">
                        <a:latin typeface="Cambria Math" panose="02040503050406030204" pitchFamily="18" charset="0"/>
                        <a:cs typeface="Arial" panose="020B0604020202020204" pitchFamily="34" charset="0"/>
                      </a:rPr>
                      <m:t> = </m:t>
                    </m:r>
                    <m:r>
                      <a:rPr lang="en-US" sz="4000" i="1" smtClean="0">
                        <a:latin typeface="Cambria Math" panose="02040503050406030204" pitchFamily="18" charset="0"/>
                        <a:cs typeface="Arial" panose="020B0604020202020204" pitchFamily="34" charset="0"/>
                      </a:rPr>
                      <m:t>𝑥</m:t>
                    </m:r>
                    <m:sSup>
                      <m:sSupPr>
                        <m:ctrlPr>
                          <a:rPr lang="en-US" sz="4000" i="1">
                            <a:latin typeface="Cambria Math" panose="02040503050406030204" pitchFamily="18" charset="0"/>
                            <a:cs typeface="Arial" panose="020B0604020202020204" pitchFamily="34" charset="0"/>
                          </a:rPr>
                        </m:ctrlPr>
                      </m:sSupPr>
                      <m:e>
                        <m:r>
                          <a:rPr lang="en-US" sz="4000" i="1">
                            <a:latin typeface="Cambria Math" panose="02040503050406030204" pitchFamily="18" charset="0"/>
                            <a:cs typeface="Arial" panose="020B0604020202020204" pitchFamily="34" charset="0"/>
                          </a:rPr>
                          <m:t>𝑦</m:t>
                        </m:r>
                      </m:e>
                      <m:sup>
                        <m:r>
                          <a:rPr lang="en-US" sz="4000" i="1">
                            <a:latin typeface="Cambria Math" panose="02040503050406030204" pitchFamily="18" charset="0"/>
                            <a:cs typeface="Arial" panose="020B0604020202020204" pitchFamily="34" charset="0"/>
                          </a:rPr>
                          <m:t>2</m:t>
                        </m:r>
                      </m:sup>
                    </m:sSup>
                  </m:oMath>
                </a14:m>
                <a:endParaRPr lang="en-US" sz="4000">
                  <a:latin typeface="Arial" panose="020B0604020202020204" pitchFamily="34" charset="0"/>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066800" y="1451908"/>
                <a:ext cx="16383000" cy="1938992"/>
              </a:xfrm>
              <a:prstGeom prst="rect">
                <a:avLst/>
              </a:prstGeom>
              <a:blipFill>
                <a:blip r:embed="rId2"/>
                <a:stretch>
                  <a:fillRect l="-1302" b="-6918"/>
                </a:stretch>
              </a:blipFill>
            </p:spPr>
            <p:txBody>
              <a:bodyPr/>
              <a:lstStyle/>
              <a:p>
                <a:r>
                  <a:rPr lang="en-US">
                    <a:noFill/>
                  </a:rPr>
                  <a:t> </a:t>
                </a:r>
              </a:p>
            </p:txBody>
          </p:sp>
        </mc:Fallback>
      </mc:AlternateContent>
      <p:sp>
        <p:nvSpPr>
          <p:cNvPr id="11" name="Freeform 12"/>
          <p:cNvSpPr/>
          <p:nvPr/>
        </p:nvSpPr>
        <p:spPr>
          <a:xfrm>
            <a:off x="8380763" y="3904325"/>
            <a:ext cx="1755073" cy="934375"/>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algn="ctr">
              <a:lnSpc>
                <a:spcPct val="150000"/>
              </a:lnSpc>
            </a:pPr>
            <a:r>
              <a:rPr lang="en-US" sz="4000" b="1" smtClean="0">
                <a:solidFill>
                  <a:schemeClr val="bg1"/>
                </a:solidFill>
                <a:latin typeface="Arial" panose="020B0604020202020204" pitchFamily="34" charset="0"/>
                <a:cs typeface="Arial" panose="020B0604020202020204" pitchFamily="34" charset="0"/>
              </a:rPr>
              <a:t>Giải:</a:t>
            </a:r>
            <a:endParaRPr lang="en-US" sz="4000" b="1">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TextBox 11"/>
              <p:cNvSpPr txBox="1"/>
              <p:nvPr/>
            </p:nvSpPr>
            <p:spPr>
              <a:xfrm>
                <a:off x="1098884" y="5143500"/>
                <a:ext cx="16383000" cy="4700902"/>
              </a:xfrm>
              <a:prstGeom prst="rect">
                <a:avLst/>
              </a:prstGeom>
              <a:noFill/>
            </p:spPr>
            <p:txBody>
              <a:bodyPr wrap="square" rtlCol="0">
                <a:spAutoFit/>
              </a:bodyPr>
              <a:lstStyle/>
              <a:p>
                <a:pPr>
                  <a:lnSpc>
                    <a:spcPct val="150000"/>
                  </a:lnSpc>
                </a:pPr>
                <a:r>
                  <a:rPr lang="en-US" sz="4000" smtClean="0">
                    <a:latin typeface="Arial" panose="020B0604020202020204" pitchFamily="34" charset="0"/>
                    <a:cs typeface="Arial" panose="020B0604020202020204" pitchFamily="34" charset="0"/>
                  </a:rPr>
                  <a:t>Ta có </a:t>
                </a:r>
                <a14:m>
                  <m:oMath xmlns:m="http://schemas.openxmlformats.org/officeDocument/2006/math">
                    <m:r>
                      <a:rPr lang="en-US" sz="4000" b="0" i="1" smtClean="0">
                        <a:latin typeface="Cambria Math" panose="02040503050406030204" pitchFamily="18" charset="0"/>
                        <a:cs typeface="Arial" panose="020B0604020202020204" pitchFamily="34" charset="0"/>
                      </a:rPr>
                      <m:t>𝑇</m:t>
                    </m:r>
                    <m:r>
                      <a:rPr lang="en-US" sz="4000" b="0" i="1" smtClean="0">
                        <a:latin typeface="Cambria Math" panose="02040503050406030204" pitchFamily="18" charset="0"/>
                        <a:cs typeface="Arial" panose="020B0604020202020204" pitchFamily="34" charset="0"/>
                      </a:rPr>
                      <m:t>=</m:t>
                    </m:r>
                    <m:d>
                      <m:dPr>
                        <m:ctrlPr>
                          <a:rPr lang="en-US" sz="4000" b="0" i="1" smtClean="0">
                            <a:latin typeface="Cambria Math" panose="02040503050406030204" pitchFamily="18" charset="0"/>
                            <a:cs typeface="Arial" panose="020B0604020202020204" pitchFamily="34" charset="0"/>
                          </a:rPr>
                        </m:ctrlPr>
                      </m:dPr>
                      <m:e>
                        <m:r>
                          <a:rPr lang="en-US" sz="4000" b="0" i="1" smtClean="0">
                            <a:latin typeface="Cambria Math" panose="02040503050406030204" pitchFamily="18" charset="0"/>
                            <a:cs typeface="Arial" panose="020B0604020202020204" pitchFamily="34" charset="0"/>
                          </a:rPr>
                          <m:t>5</m:t>
                        </m:r>
                        <m:r>
                          <a:rPr lang="en-US" sz="4000" b="0" i="1" smtClean="0">
                            <a:latin typeface="Cambria Math" panose="02040503050406030204" pitchFamily="18" charset="0"/>
                            <a:cs typeface="Arial" panose="020B0604020202020204" pitchFamily="34" charset="0"/>
                          </a:rPr>
                          <m:t>𝑥𝑦</m:t>
                        </m:r>
                        <m:r>
                          <a:rPr lang="en-US" sz="4000" b="0" i="1" smtClean="0">
                            <a:latin typeface="Cambria Math" panose="02040503050406030204" pitchFamily="18" charset="0"/>
                            <a:cs typeface="Arial" panose="020B0604020202020204" pitchFamily="34" charset="0"/>
                          </a:rPr>
                          <m:t>−4</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𝑦</m:t>
                            </m:r>
                          </m:e>
                          <m:sup>
                            <m:r>
                              <a:rPr lang="en-US" sz="4000" b="0" i="1" smtClean="0">
                                <a:latin typeface="Cambria Math" panose="02040503050406030204" pitchFamily="18" charset="0"/>
                                <a:cs typeface="Arial" panose="020B0604020202020204" pitchFamily="34" charset="0"/>
                              </a:rPr>
                              <m:t>2</m:t>
                            </m:r>
                          </m:sup>
                        </m:sSup>
                      </m:e>
                    </m:d>
                    <m:d>
                      <m:dPr>
                        <m:ctrlPr>
                          <a:rPr lang="en-US" sz="4000" b="0" i="1" smtClean="0">
                            <a:latin typeface="Cambria Math" panose="02040503050406030204" pitchFamily="18" charset="0"/>
                            <a:cs typeface="Arial" panose="020B0604020202020204" pitchFamily="34" charset="0"/>
                          </a:rPr>
                        </m:ctrlPr>
                      </m:dPr>
                      <m:e>
                        <m:r>
                          <a:rPr lang="en-US" sz="4000" b="0" i="1" smtClean="0">
                            <a:latin typeface="Cambria Math" panose="02040503050406030204" pitchFamily="18" charset="0"/>
                            <a:cs typeface="Arial" panose="020B0604020202020204" pitchFamily="34" charset="0"/>
                          </a:rPr>
                          <m:t>3</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𝑥</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+4</m:t>
                        </m:r>
                        <m:r>
                          <a:rPr lang="en-US" sz="4000" b="0" i="1" smtClean="0">
                            <a:latin typeface="Cambria Math" panose="02040503050406030204" pitchFamily="18" charset="0"/>
                            <a:cs typeface="Arial" panose="020B0604020202020204" pitchFamily="34" charset="0"/>
                          </a:rPr>
                          <m:t>𝑥𝑦</m:t>
                        </m:r>
                      </m:e>
                    </m:d>
                    <m:r>
                      <a:rPr lang="en-US" sz="4000" b="0" i="1" smtClean="0">
                        <a:latin typeface="Cambria Math" panose="02040503050406030204" pitchFamily="18" charset="0"/>
                        <a:cs typeface="Arial" panose="020B0604020202020204" pitchFamily="34" charset="0"/>
                      </a:rPr>
                      <m:t>−15</m:t>
                    </m:r>
                    <m:r>
                      <a:rPr lang="en-US" sz="4000" b="0" i="1" smtClean="0">
                        <a:latin typeface="Cambria Math" panose="02040503050406030204" pitchFamily="18" charset="0"/>
                        <a:cs typeface="Arial" panose="020B0604020202020204" pitchFamily="34" charset="0"/>
                      </a:rPr>
                      <m:t>𝑥𝑦</m:t>
                    </m:r>
                    <m:d>
                      <m:dPr>
                        <m:ctrlPr>
                          <a:rPr lang="en-US" sz="4000" b="0" i="1" smtClean="0">
                            <a:latin typeface="Cambria Math" panose="02040503050406030204" pitchFamily="18" charset="0"/>
                            <a:cs typeface="Arial" panose="020B0604020202020204" pitchFamily="34" charset="0"/>
                          </a:rPr>
                        </m:ctrlPr>
                      </m:dPr>
                      <m:e>
                        <m:r>
                          <a:rPr lang="en-US" sz="4000" b="0" i="1" smtClean="0">
                            <a:latin typeface="Cambria Math" panose="02040503050406030204" pitchFamily="18" charset="0"/>
                            <a:cs typeface="Arial" panose="020B0604020202020204" pitchFamily="34" charset="0"/>
                          </a:rPr>
                          <m:t>𝑥</m:t>
                        </m:r>
                        <m:r>
                          <a:rPr lang="en-US" sz="4000" b="0" i="1" smtClean="0">
                            <a:latin typeface="Cambria Math" panose="02040503050406030204" pitchFamily="18" charset="0"/>
                            <a:cs typeface="Arial" panose="020B0604020202020204" pitchFamily="34" charset="0"/>
                          </a:rPr>
                          <m:t>+</m:t>
                        </m:r>
                        <m:r>
                          <a:rPr lang="en-US" sz="4000" b="0" i="1" smtClean="0">
                            <a:latin typeface="Cambria Math" panose="02040503050406030204" pitchFamily="18" charset="0"/>
                            <a:cs typeface="Arial" panose="020B0604020202020204" pitchFamily="34" charset="0"/>
                          </a:rPr>
                          <m:t>𝑦</m:t>
                        </m:r>
                      </m:e>
                    </m:d>
                    <m:d>
                      <m:dPr>
                        <m:ctrlPr>
                          <a:rPr lang="en-US" sz="4000" b="0" i="1" smtClean="0">
                            <a:latin typeface="Cambria Math" panose="02040503050406030204" pitchFamily="18" charset="0"/>
                            <a:cs typeface="Arial" panose="020B0604020202020204" pitchFamily="34" charset="0"/>
                          </a:rPr>
                        </m:ctrlPr>
                      </m:dPr>
                      <m:e>
                        <m:r>
                          <a:rPr lang="en-US" sz="4000" b="0" i="1" smtClean="0">
                            <a:latin typeface="Cambria Math" panose="02040503050406030204" pitchFamily="18" charset="0"/>
                            <a:cs typeface="Arial" panose="020B0604020202020204" pitchFamily="34" charset="0"/>
                          </a:rPr>
                          <m:t>𝑥</m:t>
                        </m:r>
                        <m:r>
                          <a:rPr lang="en-US" sz="4000" b="0" i="1" smtClean="0">
                            <a:latin typeface="Cambria Math" panose="02040503050406030204" pitchFamily="18" charset="0"/>
                            <a:cs typeface="Arial" panose="020B0604020202020204" pitchFamily="34" charset="0"/>
                          </a:rPr>
                          <m:t>−</m:t>
                        </m:r>
                        <m:r>
                          <a:rPr lang="en-US" sz="4000" b="0" i="1" smtClean="0">
                            <a:latin typeface="Cambria Math" panose="02040503050406030204" pitchFamily="18" charset="0"/>
                            <a:cs typeface="Arial" panose="020B0604020202020204" pitchFamily="34" charset="0"/>
                          </a:rPr>
                          <m:t>𝑦</m:t>
                        </m:r>
                      </m:e>
                    </m:d>
                  </m:oMath>
                </a14:m>
                <a:endParaRPr lang="en-US" sz="4000" b="0" i="1" smtClean="0">
                  <a:latin typeface="Cambria Math" panose="02040503050406030204" pitchFamily="18" charset="0"/>
                  <a:cs typeface="Arial" panose="020B0604020202020204" pitchFamily="34" charset="0"/>
                </a:endParaRPr>
              </a:p>
              <a:p>
                <a:pPr>
                  <a:lnSpc>
                    <a:spcPct val="150000"/>
                  </a:lnSpc>
                </a:pPr>
                <a14:m>
                  <m:oMathPara xmlns:m="http://schemas.openxmlformats.org/officeDocument/2006/math">
                    <m:oMathParaPr>
                      <m:jc m:val="left"/>
                    </m:oMathParaPr>
                    <m:oMath xmlns:m="http://schemas.openxmlformats.org/officeDocument/2006/math">
                      <m:r>
                        <a:rPr lang="en-US" sz="4000" b="0" i="0" smtClean="0">
                          <a:latin typeface="Cambria Math" panose="02040503050406030204" pitchFamily="18" charset="0"/>
                          <a:cs typeface="Arial" panose="020B0604020202020204" pitchFamily="34" charset="0"/>
                        </a:rPr>
                        <m:t>=</m:t>
                      </m:r>
                      <m:r>
                        <a:rPr lang="en-US" sz="4000" i="1">
                          <a:latin typeface="Cambria Math" panose="02040503050406030204" pitchFamily="18" charset="0"/>
                          <a:cs typeface="Arial" panose="020B0604020202020204" pitchFamily="34" charset="0"/>
                        </a:rPr>
                        <m:t>5</m:t>
                      </m:r>
                      <m:r>
                        <a:rPr lang="en-US" sz="4000" i="1">
                          <a:latin typeface="Cambria Math" panose="02040503050406030204" pitchFamily="18" charset="0"/>
                          <a:cs typeface="Arial" panose="020B0604020202020204" pitchFamily="34" charset="0"/>
                        </a:rPr>
                        <m:t>𝑥𝑦</m:t>
                      </m:r>
                      <m:r>
                        <a:rPr lang="en-US" sz="4000" b="0" i="1" smtClean="0">
                          <a:latin typeface="Cambria Math" panose="02040503050406030204" pitchFamily="18" charset="0"/>
                          <a:cs typeface="Arial" panose="020B0604020202020204" pitchFamily="34" charset="0"/>
                        </a:rPr>
                        <m:t>.</m:t>
                      </m:r>
                      <m:r>
                        <a:rPr lang="en-US" sz="4000" i="1">
                          <a:latin typeface="Cambria Math" panose="02040503050406030204" pitchFamily="18" charset="0"/>
                          <a:cs typeface="Arial" panose="020B0604020202020204" pitchFamily="34" charset="0"/>
                        </a:rPr>
                        <m:t>3</m:t>
                      </m:r>
                      <m:sSup>
                        <m:sSupPr>
                          <m:ctrlPr>
                            <a:rPr lang="en-US" sz="4000" i="1">
                              <a:latin typeface="Cambria Math" panose="02040503050406030204" pitchFamily="18" charset="0"/>
                              <a:cs typeface="Arial" panose="020B0604020202020204" pitchFamily="34" charset="0"/>
                            </a:rPr>
                          </m:ctrlPr>
                        </m:sSupPr>
                        <m:e>
                          <m:r>
                            <a:rPr lang="en-US" sz="4000" i="1">
                              <a:latin typeface="Cambria Math" panose="02040503050406030204" pitchFamily="18" charset="0"/>
                              <a:cs typeface="Arial" panose="020B0604020202020204" pitchFamily="34" charset="0"/>
                            </a:rPr>
                            <m:t>𝑥</m:t>
                          </m:r>
                        </m:e>
                        <m:sup>
                          <m:r>
                            <a:rPr lang="en-US" sz="4000" i="1">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m:t>
                      </m:r>
                      <m:r>
                        <a:rPr lang="en-US" sz="4000" i="1">
                          <a:latin typeface="Cambria Math" panose="02040503050406030204" pitchFamily="18" charset="0"/>
                          <a:cs typeface="Arial" panose="020B0604020202020204" pitchFamily="34" charset="0"/>
                        </a:rPr>
                        <m:t>5</m:t>
                      </m:r>
                      <m:r>
                        <a:rPr lang="en-US" sz="4000" i="1">
                          <a:latin typeface="Cambria Math" panose="02040503050406030204" pitchFamily="18" charset="0"/>
                          <a:cs typeface="Arial" panose="020B0604020202020204" pitchFamily="34" charset="0"/>
                        </a:rPr>
                        <m:t>𝑥𝑦</m:t>
                      </m:r>
                      <m:r>
                        <a:rPr lang="en-US" sz="4000" b="0" i="1" smtClean="0">
                          <a:latin typeface="Cambria Math" panose="02040503050406030204" pitchFamily="18" charset="0"/>
                          <a:cs typeface="Arial" panose="020B0604020202020204" pitchFamily="34" charset="0"/>
                        </a:rPr>
                        <m:t>.</m:t>
                      </m:r>
                      <m:r>
                        <a:rPr lang="en-US" sz="4000" i="1">
                          <a:latin typeface="Cambria Math" panose="02040503050406030204" pitchFamily="18" charset="0"/>
                          <a:cs typeface="Arial" panose="020B0604020202020204" pitchFamily="34" charset="0"/>
                        </a:rPr>
                        <m:t>4</m:t>
                      </m:r>
                      <m:r>
                        <a:rPr lang="en-US" sz="4000" i="1">
                          <a:latin typeface="Cambria Math" panose="02040503050406030204" pitchFamily="18" charset="0"/>
                          <a:cs typeface="Arial" panose="020B0604020202020204" pitchFamily="34" charset="0"/>
                        </a:rPr>
                        <m:t>𝑥𝑦</m:t>
                      </m:r>
                      <m:r>
                        <a:rPr lang="en-US" sz="4000" b="0" i="1" smtClean="0">
                          <a:latin typeface="Cambria Math" panose="02040503050406030204" pitchFamily="18" charset="0"/>
                          <a:cs typeface="Arial" panose="020B0604020202020204" pitchFamily="34" charset="0"/>
                        </a:rPr>
                        <m:t>+</m:t>
                      </m:r>
                      <m:d>
                        <m:dPr>
                          <m:ctrlPr>
                            <a:rPr lang="en-US" sz="4000" i="1">
                              <a:latin typeface="Cambria Math" panose="02040503050406030204" pitchFamily="18" charset="0"/>
                              <a:cs typeface="Arial" panose="020B0604020202020204" pitchFamily="34" charset="0"/>
                            </a:rPr>
                          </m:ctrlPr>
                        </m:dPr>
                        <m:e>
                          <m:r>
                            <a:rPr lang="en-US" sz="4000" i="1">
                              <a:latin typeface="Cambria Math" panose="02040503050406030204" pitchFamily="18" charset="0"/>
                              <a:cs typeface="Arial" panose="020B0604020202020204" pitchFamily="34" charset="0"/>
                            </a:rPr>
                            <m:t>−4</m:t>
                          </m:r>
                          <m:sSup>
                            <m:sSupPr>
                              <m:ctrlPr>
                                <a:rPr lang="en-US" sz="4000" i="1">
                                  <a:latin typeface="Cambria Math" panose="02040503050406030204" pitchFamily="18" charset="0"/>
                                  <a:cs typeface="Arial" panose="020B0604020202020204" pitchFamily="34" charset="0"/>
                                </a:rPr>
                              </m:ctrlPr>
                            </m:sSupPr>
                            <m:e>
                              <m:r>
                                <a:rPr lang="en-US" sz="4000" i="1">
                                  <a:latin typeface="Cambria Math" panose="02040503050406030204" pitchFamily="18" charset="0"/>
                                  <a:cs typeface="Arial" panose="020B0604020202020204" pitchFamily="34" charset="0"/>
                                </a:rPr>
                                <m:t>𝑦</m:t>
                              </m:r>
                            </m:e>
                            <m:sup>
                              <m:r>
                                <a:rPr lang="en-US" sz="4000" i="1">
                                  <a:latin typeface="Cambria Math" panose="02040503050406030204" pitchFamily="18" charset="0"/>
                                  <a:cs typeface="Arial" panose="020B0604020202020204" pitchFamily="34" charset="0"/>
                                </a:rPr>
                                <m:t>2</m:t>
                              </m:r>
                            </m:sup>
                          </m:sSup>
                        </m:e>
                      </m:d>
                      <m:r>
                        <a:rPr lang="en-US" sz="4000" b="0" i="1" smtClean="0">
                          <a:latin typeface="Cambria Math" panose="02040503050406030204" pitchFamily="18" charset="0"/>
                          <a:cs typeface="Arial" panose="020B0604020202020204" pitchFamily="34" charset="0"/>
                        </a:rPr>
                        <m:t>.</m:t>
                      </m:r>
                      <m:r>
                        <a:rPr lang="en-US" sz="4000" i="1">
                          <a:latin typeface="Cambria Math" panose="02040503050406030204" pitchFamily="18" charset="0"/>
                          <a:cs typeface="Arial" panose="020B0604020202020204" pitchFamily="34" charset="0"/>
                        </a:rPr>
                        <m:t>3</m:t>
                      </m:r>
                      <m:sSup>
                        <m:sSupPr>
                          <m:ctrlPr>
                            <a:rPr lang="en-US" sz="4000" i="1">
                              <a:latin typeface="Cambria Math" panose="02040503050406030204" pitchFamily="18" charset="0"/>
                              <a:cs typeface="Arial" panose="020B0604020202020204" pitchFamily="34" charset="0"/>
                            </a:rPr>
                          </m:ctrlPr>
                        </m:sSupPr>
                        <m:e>
                          <m:r>
                            <a:rPr lang="en-US" sz="4000" i="1">
                              <a:latin typeface="Cambria Math" panose="02040503050406030204" pitchFamily="18" charset="0"/>
                              <a:cs typeface="Arial" panose="020B0604020202020204" pitchFamily="34" charset="0"/>
                            </a:rPr>
                            <m:t>𝑥</m:t>
                          </m:r>
                        </m:e>
                        <m:sup>
                          <m:r>
                            <a:rPr lang="en-US" sz="4000" i="1">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m:t>
                      </m:r>
                      <m:d>
                        <m:dPr>
                          <m:ctrlPr>
                            <a:rPr lang="en-US" sz="4000" i="1">
                              <a:latin typeface="Cambria Math" panose="02040503050406030204" pitchFamily="18" charset="0"/>
                              <a:cs typeface="Arial" panose="020B0604020202020204" pitchFamily="34" charset="0"/>
                            </a:rPr>
                          </m:ctrlPr>
                        </m:dPr>
                        <m:e>
                          <m:r>
                            <a:rPr lang="en-US" sz="4000" i="1">
                              <a:latin typeface="Cambria Math" panose="02040503050406030204" pitchFamily="18" charset="0"/>
                              <a:cs typeface="Arial" panose="020B0604020202020204" pitchFamily="34" charset="0"/>
                            </a:rPr>
                            <m:t>−4</m:t>
                          </m:r>
                          <m:sSup>
                            <m:sSupPr>
                              <m:ctrlPr>
                                <a:rPr lang="en-US" sz="4000" i="1">
                                  <a:latin typeface="Cambria Math" panose="02040503050406030204" pitchFamily="18" charset="0"/>
                                  <a:cs typeface="Arial" panose="020B0604020202020204" pitchFamily="34" charset="0"/>
                                </a:rPr>
                              </m:ctrlPr>
                            </m:sSupPr>
                            <m:e>
                              <m:r>
                                <a:rPr lang="en-US" sz="4000" i="1">
                                  <a:latin typeface="Cambria Math" panose="02040503050406030204" pitchFamily="18" charset="0"/>
                                  <a:cs typeface="Arial" panose="020B0604020202020204" pitchFamily="34" charset="0"/>
                                </a:rPr>
                                <m:t>𝑦</m:t>
                              </m:r>
                            </m:e>
                            <m:sup>
                              <m:r>
                                <a:rPr lang="en-US" sz="4000" i="1">
                                  <a:latin typeface="Cambria Math" panose="02040503050406030204" pitchFamily="18" charset="0"/>
                                  <a:cs typeface="Arial" panose="020B0604020202020204" pitchFamily="34" charset="0"/>
                                </a:rPr>
                                <m:t>2</m:t>
                              </m:r>
                            </m:sup>
                          </m:sSup>
                        </m:e>
                      </m:d>
                      <m:r>
                        <a:rPr lang="en-US" sz="4000" i="1">
                          <a:latin typeface="Cambria Math" panose="02040503050406030204" pitchFamily="18" charset="0"/>
                          <a:cs typeface="Arial" panose="020B0604020202020204" pitchFamily="34" charset="0"/>
                        </a:rPr>
                        <m:t>.4</m:t>
                      </m:r>
                      <m:r>
                        <a:rPr lang="en-US" sz="4000" i="1">
                          <a:latin typeface="Cambria Math" panose="02040503050406030204" pitchFamily="18" charset="0"/>
                          <a:cs typeface="Arial" panose="020B0604020202020204" pitchFamily="34" charset="0"/>
                        </a:rPr>
                        <m:t>𝑥𝑦</m:t>
                      </m:r>
                      <m:r>
                        <a:rPr lang="en-US" sz="4000" i="1">
                          <a:latin typeface="Cambria Math" panose="02040503050406030204" pitchFamily="18" charset="0"/>
                          <a:cs typeface="Arial" panose="020B0604020202020204" pitchFamily="34" charset="0"/>
                        </a:rPr>
                        <m:t>−15</m:t>
                      </m:r>
                      <m:r>
                        <a:rPr lang="en-US" sz="4000" i="1">
                          <a:latin typeface="Cambria Math" panose="02040503050406030204" pitchFamily="18" charset="0"/>
                          <a:cs typeface="Arial" panose="020B0604020202020204" pitchFamily="34" charset="0"/>
                        </a:rPr>
                        <m:t>𝑥𝑦</m:t>
                      </m:r>
                      <m:d>
                        <m:dPr>
                          <m:ctrlPr>
                            <a:rPr lang="en-US" sz="4000" b="0" i="1" smtClean="0">
                              <a:latin typeface="Cambria Math" panose="02040503050406030204" pitchFamily="18" charset="0"/>
                              <a:cs typeface="Arial" panose="020B0604020202020204" pitchFamily="34" charset="0"/>
                            </a:rPr>
                          </m:ctrlPr>
                        </m:dPr>
                        <m:e>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𝑥</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𝑦</m:t>
                              </m:r>
                            </m:e>
                            <m:sup>
                              <m:r>
                                <a:rPr lang="en-US" sz="4000" b="0" i="1" smtClean="0">
                                  <a:latin typeface="Cambria Math" panose="02040503050406030204" pitchFamily="18" charset="0"/>
                                  <a:cs typeface="Arial" panose="020B0604020202020204" pitchFamily="34" charset="0"/>
                                </a:rPr>
                                <m:t>2</m:t>
                              </m:r>
                            </m:sup>
                          </m:sSup>
                        </m:e>
                      </m:d>
                    </m:oMath>
                  </m:oMathPara>
                </a14:m>
                <a:endParaRPr lang="en-US" sz="4000" b="0" i="1" smtClean="0">
                  <a:latin typeface="Cambria Math" panose="02040503050406030204" pitchFamily="18" charset="0"/>
                  <a:cs typeface="Arial" panose="020B0604020202020204" pitchFamily="34" charset="0"/>
                </a:endParaRPr>
              </a:p>
              <a:p>
                <a:pPr>
                  <a:lnSpc>
                    <a:spcPct val="150000"/>
                  </a:lnSpc>
                </a:pPr>
                <a14:m>
                  <m:oMathPara xmlns:m="http://schemas.openxmlformats.org/officeDocument/2006/math">
                    <m:oMathParaPr>
                      <m:jc m:val="left"/>
                    </m:oMathParaPr>
                    <m:oMath xmlns:m="http://schemas.openxmlformats.org/officeDocument/2006/math">
                      <m:r>
                        <a:rPr lang="en-US" sz="4000" b="0" i="0" smtClean="0">
                          <a:latin typeface="Cambria Math" panose="02040503050406030204" pitchFamily="18" charset="0"/>
                          <a:cs typeface="Arial" panose="020B0604020202020204" pitchFamily="34" charset="0"/>
                        </a:rPr>
                        <m:t>=15</m:t>
                      </m:r>
                      <m:sSup>
                        <m:sSupPr>
                          <m:ctrlPr>
                            <a:rPr lang="en-US" sz="4000" i="1">
                              <a:latin typeface="Cambria Math" panose="02040503050406030204" pitchFamily="18" charset="0"/>
                              <a:cs typeface="Arial" panose="020B0604020202020204" pitchFamily="34" charset="0"/>
                            </a:rPr>
                          </m:ctrlPr>
                        </m:sSupPr>
                        <m:e>
                          <m:r>
                            <a:rPr lang="en-US" sz="4000" i="1">
                              <a:latin typeface="Cambria Math" panose="02040503050406030204" pitchFamily="18" charset="0"/>
                              <a:cs typeface="Arial" panose="020B0604020202020204" pitchFamily="34" charset="0"/>
                            </a:rPr>
                            <m:t>𝑥</m:t>
                          </m:r>
                        </m:e>
                        <m:sup>
                          <m:r>
                            <a:rPr lang="en-US" sz="4000" b="0" i="1" smtClean="0">
                              <a:latin typeface="Cambria Math" panose="02040503050406030204" pitchFamily="18" charset="0"/>
                              <a:cs typeface="Arial" panose="020B0604020202020204" pitchFamily="34" charset="0"/>
                            </a:rPr>
                            <m:t>3</m:t>
                          </m:r>
                        </m:sup>
                      </m:sSup>
                      <m:r>
                        <a:rPr lang="en-US" sz="4000" b="0" i="1" smtClean="0">
                          <a:latin typeface="Cambria Math" panose="02040503050406030204" pitchFamily="18" charset="0"/>
                          <a:cs typeface="Arial" panose="020B0604020202020204" pitchFamily="34" charset="0"/>
                        </a:rPr>
                        <m:t>𝑦</m:t>
                      </m:r>
                      <m:r>
                        <a:rPr lang="en-US" sz="4000" b="0" i="1" smtClean="0">
                          <a:latin typeface="Cambria Math" panose="02040503050406030204" pitchFamily="18" charset="0"/>
                          <a:cs typeface="Arial" panose="020B0604020202020204" pitchFamily="34" charset="0"/>
                        </a:rPr>
                        <m:t>+20</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𝑥</m:t>
                          </m:r>
                        </m:e>
                        <m:sup>
                          <m:r>
                            <a:rPr lang="en-US" sz="4000" b="0" i="1" smtClean="0">
                              <a:latin typeface="Cambria Math" panose="02040503050406030204" pitchFamily="18" charset="0"/>
                              <a:cs typeface="Arial" panose="020B0604020202020204" pitchFamily="34" charset="0"/>
                            </a:rPr>
                            <m:t>2</m:t>
                          </m:r>
                        </m:sup>
                      </m:sSup>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𝑦</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−12</m:t>
                      </m:r>
                      <m:sSup>
                        <m:sSupPr>
                          <m:ctrlPr>
                            <a:rPr lang="en-US" sz="4000" i="1">
                              <a:latin typeface="Cambria Math" panose="02040503050406030204" pitchFamily="18" charset="0"/>
                              <a:cs typeface="Arial" panose="020B0604020202020204" pitchFamily="34" charset="0"/>
                            </a:rPr>
                          </m:ctrlPr>
                        </m:sSupPr>
                        <m:e>
                          <m:r>
                            <a:rPr lang="en-US" sz="4000" i="1">
                              <a:latin typeface="Cambria Math" panose="02040503050406030204" pitchFamily="18" charset="0"/>
                              <a:cs typeface="Arial" panose="020B0604020202020204" pitchFamily="34" charset="0"/>
                            </a:rPr>
                            <m:t>𝑥</m:t>
                          </m:r>
                        </m:e>
                        <m:sup>
                          <m:r>
                            <a:rPr lang="en-US" sz="4000" i="1">
                              <a:latin typeface="Cambria Math" panose="02040503050406030204" pitchFamily="18" charset="0"/>
                              <a:cs typeface="Arial" panose="020B0604020202020204" pitchFamily="34" charset="0"/>
                            </a:rPr>
                            <m:t>2</m:t>
                          </m:r>
                        </m:sup>
                      </m:sSup>
                      <m:sSup>
                        <m:sSupPr>
                          <m:ctrlPr>
                            <a:rPr lang="en-US" sz="4000" i="1">
                              <a:latin typeface="Cambria Math" panose="02040503050406030204" pitchFamily="18" charset="0"/>
                              <a:cs typeface="Arial" panose="020B0604020202020204" pitchFamily="34" charset="0"/>
                            </a:rPr>
                          </m:ctrlPr>
                        </m:sSupPr>
                        <m:e>
                          <m:r>
                            <a:rPr lang="en-US" sz="4000" i="1">
                              <a:latin typeface="Cambria Math" panose="02040503050406030204" pitchFamily="18" charset="0"/>
                              <a:cs typeface="Arial" panose="020B0604020202020204" pitchFamily="34" charset="0"/>
                            </a:rPr>
                            <m:t>𝑦</m:t>
                          </m:r>
                        </m:e>
                        <m:sup>
                          <m:r>
                            <a:rPr lang="en-US" sz="4000" i="1">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−16</m:t>
                      </m:r>
                      <m:r>
                        <a:rPr lang="en-US" sz="4000" b="0" i="1" smtClean="0">
                          <a:latin typeface="Cambria Math" panose="02040503050406030204" pitchFamily="18" charset="0"/>
                          <a:cs typeface="Arial" panose="020B0604020202020204" pitchFamily="34" charset="0"/>
                        </a:rPr>
                        <m:t>𝑥</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𝑦</m:t>
                          </m:r>
                        </m:e>
                        <m:sup>
                          <m:r>
                            <a:rPr lang="en-US" sz="4000" b="0" i="1" smtClean="0">
                              <a:latin typeface="Cambria Math" panose="02040503050406030204" pitchFamily="18" charset="0"/>
                              <a:cs typeface="Arial" panose="020B0604020202020204" pitchFamily="34" charset="0"/>
                            </a:rPr>
                            <m:t>3</m:t>
                          </m:r>
                        </m:sup>
                      </m:sSup>
                      <m:r>
                        <a:rPr lang="en-US" sz="4000" b="0" i="1" smtClean="0">
                          <a:latin typeface="Cambria Math" panose="02040503050406030204" pitchFamily="18" charset="0"/>
                          <a:cs typeface="Arial" panose="020B0604020202020204" pitchFamily="34" charset="0"/>
                        </a:rPr>
                        <m:t>−15</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𝑥</m:t>
                          </m:r>
                        </m:e>
                        <m:sup>
                          <m:r>
                            <a:rPr lang="en-US" sz="4000" b="0" i="1" smtClean="0">
                              <a:latin typeface="Cambria Math" panose="02040503050406030204" pitchFamily="18" charset="0"/>
                              <a:cs typeface="Arial" panose="020B0604020202020204" pitchFamily="34" charset="0"/>
                            </a:rPr>
                            <m:t>3</m:t>
                          </m:r>
                        </m:sup>
                      </m:sSup>
                      <m:r>
                        <a:rPr lang="en-US" sz="4000" b="0" i="1" smtClean="0">
                          <a:latin typeface="Cambria Math" panose="02040503050406030204" pitchFamily="18" charset="0"/>
                          <a:cs typeface="Arial" panose="020B0604020202020204" pitchFamily="34" charset="0"/>
                        </a:rPr>
                        <m:t>𝑦</m:t>
                      </m:r>
                      <m:r>
                        <a:rPr lang="en-US" sz="4000" b="0" i="1" smtClean="0">
                          <a:latin typeface="Cambria Math" panose="02040503050406030204" pitchFamily="18" charset="0"/>
                          <a:cs typeface="Arial" panose="020B0604020202020204" pitchFamily="34" charset="0"/>
                        </a:rPr>
                        <m:t>+15</m:t>
                      </m:r>
                      <m:r>
                        <a:rPr lang="en-US" sz="4000" b="0" i="1" smtClean="0">
                          <a:latin typeface="Cambria Math" panose="02040503050406030204" pitchFamily="18" charset="0"/>
                          <a:cs typeface="Arial" panose="020B0604020202020204" pitchFamily="34" charset="0"/>
                        </a:rPr>
                        <m:t>𝑥</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𝑦</m:t>
                          </m:r>
                        </m:e>
                        <m:sup>
                          <m:r>
                            <a:rPr lang="en-US" sz="4000" b="0" i="1" smtClean="0">
                              <a:latin typeface="Cambria Math" panose="02040503050406030204" pitchFamily="18" charset="0"/>
                              <a:cs typeface="Arial" panose="020B0604020202020204" pitchFamily="34" charset="0"/>
                            </a:rPr>
                            <m:t>3</m:t>
                          </m:r>
                        </m:sup>
                      </m:sSup>
                    </m:oMath>
                  </m:oMathPara>
                </a14:m>
                <a:endParaRPr lang="en-US" sz="4000" b="0" i="1" smtClean="0">
                  <a:latin typeface="Cambria Math" panose="02040503050406030204" pitchFamily="18" charset="0"/>
                  <a:cs typeface="Arial" panose="020B0604020202020204" pitchFamily="34" charset="0"/>
                </a:endParaRPr>
              </a:p>
              <a:p>
                <a:pPr>
                  <a:lnSpc>
                    <a:spcPct val="150000"/>
                  </a:lnSpc>
                </a:pPr>
                <a14:m>
                  <m:oMathPara xmlns:m="http://schemas.openxmlformats.org/officeDocument/2006/math">
                    <m:oMathParaPr>
                      <m:jc m:val="left"/>
                    </m:oMathParaPr>
                    <m:oMath xmlns:m="http://schemas.openxmlformats.org/officeDocument/2006/math">
                      <m:r>
                        <a:rPr lang="en-US" sz="4000" b="0" i="1" smtClean="0">
                          <a:latin typeface="Cambria Math" panose="02040503050406030204" pitchFamily="18" charset="0"/>
                          <a:cs typeface="Arial" panose="020B0604020202020204" pitchFamily="34" charset="0"/>
                        </a:rPr>
                        <m:t>=</m:t>
                      </m:r>
                      <m:d>
                        <m:dPr>
                          <m:ctrlPr>
                            <a:rPr lang="en-US" sz="4000" b="0" i="1" smtClean="0">
                              <a:latin typeface="Cambria Math" panose="02040503050406030204" pitchFamily="18" charset="0"/>
                              <a:cs typeface="Arial" panose="020B0604020202020204" pitchFamily="34" charset="0"/>
                            </a:rPr>
                          </m:ctrlPr>
                        </m:dPr>
                        <m:e>
                          <m:r>
                            <a:rPr lang="en-US" sz="4000">
                              <a:latin typeface="Cambria Math" panose="02040503050406030204" pitchFamily="18" charset="0"/>
                              <a:cs typeface="Arial" panose="020B0604020202020204" pitchFamily="34" charset="0"/>
                            </a:rPr>
                            <m:t>15</m:t>
                          </m:r>
                          <m:sSup>
                            <m:sSupPr>
                              <m:ctrlPr>
                                <a:rPr lang="en-US" sz="4000" i="1">
                                  <a:latin typeface="Cambria Math" panose="02040503050406030204" pitchFamily="18" charset="0"/>
                                  <a:cs typeface="Arial" panose="020B0604020202020204" pitchFamily="34" charset="0"/>
                                </a:rPr>
                              </m:ctrlPr>
                            </m:sSupPr>
                            <m:e>
                              <m:r>
                                <a:rPr lang="en-US" sz="4000" i="1">
                                  <a:latin typeface="Cambria Math" panose="02040503050406030204" pitchFamily="18" charset="0"/>
                                  <a:cs typeface="Arial" panose="020B0604020202020204" pitchFamily="34" charset="0"/>
                                </a:rPr>
                                <m:t>𝑥</m:t>
                              </m:r>
                            </m:e>
                            <m:sup>
                              <m:r>
                                <a:rPr lang="en-US" sz="4000" i="1">
                                  <a:latin typeface="Cambria Math" panose="02040503050406030204" pitchFamily="18" charset="0"/>
                                  <a:cs typeface="Arial" panose="020B0604020202020204" pitchFamily="34" charset="0"/>
                                </a:rPr>
                                <m:t>3</m:t>
                              </m:r>
                            </m:sup>
                          </m:sSup>
                          <m:r>
                            <a:rPr lang="en-US" sz="4000" i="1">
                              <a:latin typeface="Cambria Math" panose="02040503050406030204" pitchFamily="18" charset="0"/>
                              <a:cs typeface="Arial" panose="020B0604020202020204" pitchFamily="34" charset="0"/>
                            </a:rPr>
                            <m:t>𝑦</m:t>
                          </m:r>
                          <m:r>
                            <a:rPr lang="en-US" sz="4000" i="1">
                              <a:latin typeface="Cambria Math" panose="02040503050406030204" pitchFamily="18" charset="0"/>
                              <a:cs typeface="Arial" panose="020B0604020202020204" pitchFamily="34" charset="0"/>
                            </a:rPr>
                            <m:t>−15</m:t>
                          </m:r>
                          <m:sSup>
                            <m:sSupPr>
                              <m:ctrlPr>
                                <a:rPr lang="en-US" sz="4000" i="1">
                                  <a:latin typeface="Cambria Math" panose="02040503050406030204" pitchFamily="18" charset="0"/>
                                  <a:cs typeface="Arial" panose="020B0604020202020204" pitchFamily="34" charset="0"/>
                                </a:rPr>
                              </m:ctrlPr>
                            </m:sSupPr>
                            <m:e>
                              <m:r>
                                <a:rPr lang="en-US" sz="4000" i="1">
                                  <a:latin typeface="Cambria Math" panose="02040503050406030204" pitchFamily="18" charset="0"/>
                                  <a:cs typeface="Arial" panose="020B0604020202020204" pitchFamily="34" charset="0"/>
                                </a:rPr>
                                <m:t>𝑥</m:t>
                              </m:r>
                            </m:e>
                            <m:sup>
                              <m:r>
                                <a:rPr lang="en-US" sz="4000" i="1">
                                  <a:latin typeface="Cambria Math" panose="02040503050406030204" pitchFamily="18" charset="0"/>
                                  <a:cs typeface="Arial" panose="020B0604020202020204" pitchFamily="34" charset="0"/>
                                </a:rPr>
                                <m:t>3</m:t>
                              </m:r>
                            </m:sup>
                          </m:sSup>
                          <m:r>
                            <a:rPr lang="en-US" sz="4000" i="1">
                              <a:latin typeface="Cambria Math" panose="02040503050406030204" pitchFamily="18" charset="0"/>
                              <a:cs typeface="Arial" panose="020B0604020202020204" pitchFamily="34" charset="0"/>
                            </a:rPr>
                            <m:t>𝑦</m:t>
                          </m:r>
                        </m:e>
                      </m:d>
                      <m:r>
                        <a:rPr lang="en-US" sz="4000" b="0" i="1" smtClean="0">
                          <a:latin typeface="Cambria Math" panose="02040503050406030204" pitchFamily="18" charset="0"/>
                          <a:cs typeface="Arial" panose="020B0604020202020204" pitchFamily="34" charset="0"/>
                        </a:rPr>
                        <m:t>+</m:t>
                      </m:r>
                      <m:d>
                        <m:dPr>
                          <m:ctrlPr>
                            <a:rPr lang="en-US" sz="4000" b="0" i="1" smtClean="0">
                              <a:latin typeface="Cambria Math" panose="02040503050406030204" pitchFamily="18" charset="0"/>
                              <a:cs typeface="Arial" panose="020B0604020202020204" pitchFamily="34" charset="0"/>
                            </a:rPr>
                          </m:ctrlPr>
                        </m:dPr>
                        <m:e>
                          <m:r>
                            <a:rPr lang="en-US" sz="4000" i="1">
                              <a:latin typeface="Cambria Math" panose="02040503050406030204" pitchFamily="18" charset="0"/>
                              <a:cs typeface="Arial" panose="020B0604020202020204" pitchFamily="34" charset="0"/>
                            </a:rPr>
                            <m:t>20</m:t>
                          </m:r>
                          <m:sSup>
                            <m:sSupPr>
                              <m:ctrlPr>
                                <a:rPr lang="en-US" sz="4000" i="1">
                                  <a:latin typeface="Cambria Math" panose="02040503050406030204" pitchFamily="18" charset="0"/>
                                  <a:cs typeface="Arial" panose="020B0604020202020204" pitchFamily="34" charset="0"/>
                                </a:rPr>
                              </m:ctrlPr>
                            </m:sSupPr>
                            <m:e>
                              <m:r>
                                <a:rPr lang="en-US" sz="4000" i="1">
                                  <a:latin typeface="Cambria Math" panose="02040503050406030204" pitchFamily="18" charset="0"/>
                                  <a:cs typeface="Arial" panose="020B0604020202020204" pitchFamily="34" charset="0"/>
                                </a:rPr>
                                <m:t>𝑥</m:t>
                              </m:r>
                            </m:e>
                            <m:sup>
                              <m:r>
                                <a:rPr lang="en-US" sz="4000" i="1">
                                  <a:latin typeface="Cambria Math" panose="02040503050406030204" pitchFamily="18" charset="0"/>
                                  <a:cs typeface="Arial" panose="020B0604020202020204" pitchFamily="34" charset="0"/>
                                </a:rPr>
                                <m:t>2</m:t>
                              </m:r>
                            </m:sup>
                          </m:sSup>
                          <m:sSup>
                            <m:sSupPr>
                              <m:ctrlPr>
                                <a:rPr lang="en-US" sz="4000" i="1">
                                  <a:latin typeface="Cambria Math" panose="02040503050406030204" pitchFamily="18" charset="0"/>
                                  <a:cs typeface="Arial" panose="020B0604020202020204" pitchFamily="34" charset="0"/>
                                </a:rPr>
                              </m:ctrlPr>
                            </m:sSupPr>
                            <m:e>
                              <m:r>
                                <a:rPr lang="en-US" sz="4000" i="1">
                                  <a:latin typeface="Cambria Math" panose="02040503050406030204" pitchFamily="18" charset="0"/>
                                  <a:cs typeface="Arial" panose="020B0604020202020204" pitchFamily="34" charset="0"/>
                                </a:rPr>
                                <m:t>𝑦</m:t>
                              </m:r>
                            </m:e>
                            <m:sup>
                              <m:r>
                                <a:rPr lang="en-US" sz="4000" i="1">
                                  <a:latin typeface="Cambria Math" panose="02040503050406030204" pitchFamily="18" charset="0"/>
                                  <a:cs typeface="Arial" panose="020B0604020202020204" pitchFamily="34" charset="0"/>
                                </a:rPr>
                                <m:t>2</m:t>
                              </m:r>
                            </m:sup>
                          </m:sSup>
                          <m:r>
                            <a:rPr lang="en-US" sz="4000" i="1">
                              <a:latin typeface="Cambria Math" panose="02040503050406030204" pitchFamily="18" charset="0"/>
                              <a:cs typeface="Arial" panose="020B0604020202020204" pitchFamily="34" charset="0"/>
                            </a:rPr>
                            <m:t>−12</m:t>
                          </m:r>
                          <m:sSup>
                            <m:sSupPr>
                              <m:ctrlPr>
                                <a:rPr lang="en-US" sz="4000" i="1">
                                  <a:latin typeface="Cambria Math" panose="02040503050406030204" pitchFamily="18" charset="0"/>
                                  <a:cs typeface="Arial" panose="020B0604020202020204" pitchFamily="34" charset="0"/>
                                </a:rPr>
                              </m:ctrlPr>
                            </m:sSupPr>
                            <m:e>
                              <m:r>
                                <a:rPr lang="en-US" sz="4000" i="1">
                                  <a:latin typeface="Cambria Math" panose="02040503050406030204" pitchFamily="18" charset="0"/>
                                  <a:cs typeface="Arial" panose="020B0604020202020204" pitchFamily="34" charset="0"/>
                                </a:rPr>
                                <m:t>𝑥</m:t>
                              </m:r>
                            </m:e>
                            <m:sup>
                              <m:r>
                                <a:rPr lang="en-US" sz="4000" i="1">
                                  <a:latin typeface="Cambria Math" panose="02040503050406030204" pitchFamily="18" charset="0"/>
                                  <a:cs typeface="Arial" panose="020B0604020202020204" pitchFamily="34" charset="0"/>
                                </a:rPr>
                                <m:t>2</m:t>
                              </m:r>
                            </m:sup>
                          </m:sSup>
                          <m:sSup>
                            <m:sSupPr>
                              <m:ctrlPr>
                                <a:rPr lang="en-US" sz="4000" i="1">
                                  <a:latin typeface="Cambria Math" panose="02040503050406030204" pitchFamily="18" charset="0"/>
                                  <a:cs typeface="Arial" panose="020B0604020202020204" pitchFamily="34" charset="0"/>
                                </a:rPr>
                              </m:ctrlPr>
                            </m:sSupPr>
                            <m:e>
                              <m:r>
                                <a:rPr lang="en-US" sz="4000" i="1">
                                  <a:latin typeface="Cambria Math" panose="02040503050406030204" pitchFamily="18" charset="0"/>
                                  <a:cs typeface="Arial" panose="020B0604020202020204" pitchFamily="34" charset="0"/>
                                </a:rPr>
                                <m:t>𝑦</m:t>
                              </m:r>
                            </m:e>
                            <m:sup>
                              <m:r>
                                <a:rPr lang="en-US" sz="4000" i="1">
                                  <a:latin typeface="Cambria Math" panose="02040503050406030204" pitchFamily="18" charset="0"/>
                                  <a:cs typeface="Arial" panose="020B0604020202020204" pitchFamily="34" charset="0"/>
                                </a:rPr>
                                <m:t>2</m:t>
                              </m:r>
                            </m:sup>
                          </m:sSup>
                        </m:e>
                      </m:d>
                      <m:r>
                        <a:rPr lang="en-US" sz="4000" b="0" i="1" smtClean="0">
                          <a:latin typeface="Cambria Math" panose="02040503050406030204" pitchFamily="18" charset="0"/>
                          <a:cs typeface="Arial" panose="020B0604020202020204" pitchFamily="34" charset="0"/>
                        </a:rPr>
                        <m:t>−</m:t>
                      </m:r>
                      <m:d>
                        <m:dPr>
                          <m:ctrlPr>
                            <a:rPr lang="en-US" sz="4000" b="0" i="1" smtClean="0">
                              <a:latin typeface="Cambria Math" panose="02040503050406030204" pitchFamily="18" charset="0"/>
                              <a:cs typeface="Arial" panose="020B0604020202020204" pitchFamily="34" charset="0"/>
                            </a:rPr>
                          </m:ctrlPr>
                        </m:dPr>
                        <m:e>
                          <m:r>
                            <a:rPr lang="en-US" sz="4000" i="1">
                              <a:latin typeface="Cambria Math" panose="02040503050406030204" pitchFamily="18" charset="0"/>
                              <a:cs typeface="Arial" panose="020B0604020202020204" pitchFamily="34" charset="0"/>
                            </a:rPr>
                            <m:t>16</m:t>
                          </m:r>
                          <m:r>
                            <a:rPr lang="en-US" sz="4000" i="1">
                              <a:latin typeface="Cambria Math" panose="02040503050406030204" pitchFamily="18" charset="0"/>
                              <a:cs typeface="Arial" panose="020B0604020202020204" pitchFamily="34" charset="0"/>
                            </a:rPr>
                            <m:t>𝑥</m:t>
                          </m:r>
                          <m:sSup>
                            <m:sSupPr>
                              <m:ctrlPr>
                                <a:rPr lang="en-US" sz="4000" i="1">
                                  <a:latin typeface="Cambria Math" panose="02040503050406030204" pitchFamily="18" charset="0"/>
                                  <a:cs typeface="Arial" panose="020B0604020202020204" pitchFamily="34" charset="0"/>
                                </a:rPr>
                              </m:ctrlPr>
                            </m:sSupPr>
                            <m:e>
                              <m:r>
                                <a:rPr lang="en-US" sz="4000" i="1">
                                  <a:latin typeface="Cambria Math" panose="02040503050406030204" pitchFamily="18" charset="0"/>
                                  <a:cs typeface="Arial" panose="020B0604020202020204" pitchFamily="34" charset="0"/>
                                </a:rPr>
                                <m:t>𝑦</m:t>
                              </m:r>
                            </m:e>
                            <m:sup>
                              <m:r>
                                <a:rPr lang="en-US" sz="4000" i="1">
                                  <a:latin typeface="Cambria Math" panose="02040503050406030204" pitchFamily="18" charset="0"/>
                                  <a:cs typeface="Arial" panose="020B0604020202020204" pitchFamily="34" charset="0"/>
                                </a:rPr>
                                <m:t>3</m:t>
                              </m:r>
                            </m:sup>
                          </m:sSup>
                          <m:r>
                            <a:rPr lang="en-US" sz="4000" b="0" i="1" smtClean="0">
                              <a:latin typeface="Cambria Math" panose="02040503050406030204" pitchFamily="18" charset="0"/>
                              <a:cs typeface="Arial" panose="020B0604020202020204" pitchFamily="34" charset="0"/>
                            </a:rPr>
                            <m:t>−</m:t>
                          </m:r>
                          <m:r>
                            <a:rPr lang="en-US" sz="4000" i="1">
                              <a:latin typeface="Cambria Math" panose="02040503050406030204" pitchFamily="18" charset="0"/>
                              <a:cs typeface="Arial" panose="020B0604020202020204" pitchFamily="34" charset="0"/>
                            </a:rPr>
                            <m:t>15</m:t>
                          </m:r>
                          <m:r>
                            <a:rPr lang="en-US" sz="4000" i="1">
                              <a:latin typeface="Cambria Math" panose="02040503050406030204" pitchFamily="18" charset="0"/>
                              <a:cs typeface="Arial" panose="020B0604020202020204" pitchFamily="34" charset="0"/>
                            </a:rPr>
                            <m:t>𝑥</m:t>
                          </m:r>
                          <m:sSup>
                            <m:sSupPr>
                              <m:ctrlPr>
                                <a:rPr lang="en-US" sz="4000" i="1">
                                  <a:latin typeface="Cambria Math" panose="02040503050406030204" pitchFamily="18" charset="0"/>
                                  <a:cs typeface="Arial" panose="020B0604020202020204" pitchFamily="34" charset="0"/>
                                </a:rPr>
                              </m:ctrlPr>
                            </m:sSupPr>
                            <m:e>
                              <m:r>
                                <a:rPr lang="en-US" sz="4000" i="1">
                                  <a:latin typeface="Cambria Math" panose="02040503050406030204" pitchFamily="18" charset="0"/>
                                  <a:cs typeface="Arial" panose="020B0604020202020204" pitchFamily="34" charset="0"/>
                                </a:rPr>
                                <m:t>𝑦</m:t>
                              </m:r>
                            </m:e>
                            <m:sup>
                              <m:r>
                                <a:rPr lang="en-US" sz="4000" i="1">
                                  <a:latin typeface="Cambria Math" panose="02040503050406030204" pitchFamily="18" charset="0"/>
                                  <a:cs typeface="Arial" panose="020B0604020202020204" pitchFamily="34" charset="0"/>
                                </a:rPr>
                                <m:t>3</m:t>
                              </m:r>
                            </m:sup>
                          </m:sSup>
                        </m:e>
                      </m:d>
                    </m:oMath>
                  </m:oMathPara>
                </a14:m>
                <a:endParaRPr lang="en-US" sz="4000" b="0" i="1" smtClean="0">
                  <a:latin typeface="Cambria Math" panose="02040503050406030204" pitchFamily="18" charset="0"/>
                  <a:cs typeface="Arial" panose="020B0604020202020204" pitchFamily="34" charset="0"/>
                </a:endParaRPr>
              </a:p>
              <a:p>
                <a:pPr>
                  <a:lnSpc>
                    <a:spcPct val="150000"/>
                  </a:lnSpc>
                </a:pPr>
                <a14:m>
                  <m:oMathPara xmlns:m="http://schemas.openxmlformats.org/officeDocument/2006/math">
                    <m:oMathParaPr>
                      <m:jc m:val="left"/>
                    </m:oMathParaPr>
                    <m:oMath xmlns:m="http://schemas.openxmlformats.org/officeDocument/2006/math">
                      <m:r>
                        <a:rPr lang="en-US" sz="4000" b="0" i="1" smtClean="0">
                          <a:latin typeface="Cambria Math" panose="02040503050406030204" pitchFamily="18" charset="0"/>
                          <a:cs typeface="Arial" panose="020B0604020202020204" pitchFamily="34" charset="0"/>
                        </a:rPr>
                        <m:t>=8</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𝑥</m:t>
                          </m:r>
                        </m:e>
                        <m:sup>
                          <m:r>
                            <a:rPr lang="en-US" sz="4000" b="0" i="1" smtClean="0">
                              <a:latin typeface="Cambria Math" panose="02040503050406030204" pitchFamily="18" charset="0"/>
                              <a:cs typeface="Arial" panose="020B0604020202020204" pitchFamily="34" charset="0"/>
                            </a:rPr>
                            <m:t>2</m:t>
                          </m:r>
                        </m:sup>
                      </m:sSup>
                      <m:sSup>
                        <m:sSupPr>
                          <m:ctrlPr>
                            <a:rPr lang="en-US" sz="4000" i="1">
                              <a:latin typeface="Cambria Math" panose="02040503050406030204" pitchFamily="18" charset="0"/>
                              <a:cs typeface="Arial" panose="020B0604020202020204" pitchFamily="34" charset="0"/>
                            </a:rPr>
                          </m:ctrlPr>
                        </m:sSupPr>
                        <m:e>
                          <m:r>
                            <a:rPr lang="en-US" sz="4000" i="1">
                              <a:latin typeface="Cambria Math" panose="02040503050406030204" pitchFamily="18" charset="0"/>
                              <a:cs typeface="Arial" panose="020B0604020202020204" pitchFamily="34" charset="0"/>
                            </a:rPr>
                            <m:t>𝑦</m:t>
                          </m:r>
                        </m:e>
                        <m:sup>
                          <m:r>
                            <a:rPr lang="en-US" sz="4000" i="1">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m:t>
                      </m:r>
                      <m:r>
                        <a:rPr lang="en-US" sz="4000" i="1">
                          <a:latin typeface="Cambria Math" panose="02040503050406030204" pitchFamily="18" charset="0"/>
                          <a:cs typeface="Arial" panose="020B0604020202020204" pitchFamily="34" charset="0"/>
                        </a:rPr>
                        <m:t>𝑥</m:t>
                      </m:r>
                      <m:sSup>
                        <m:sSupPr>
                          <m:ctrlPr>
                            <a:rPr lang="en-US" sz="4000" i="1">
                              <a:latin typeface="Cambria Math" panose="02040503050406030204" pitchFamily="18" charset="0"/>
                              <a:cs typeface="Arial" panose="020B0604020202020204" pitchFamily="34" charset="0"/>
                            </a:rPr>
                          </m:ctrlPr>
                        </m:sSupPr>
                        <m:e>
                          <m:r>
                            <a:rPr lang="en-US" sz="4000" i="1">
                              <a:latin typeface="Cambria Math" panose="02040503050406030204" pitchFamily="18" charset="0"/>
                              <a:cs typeface="Arial" panose="020B0604020202020204" pitchFamily="34" charset="0"/>
                            </a:rPr>
                            <m:t>𝑦</m:t>
                          </m:r>
                        </m:e>
                        <m:sup>
                          <m:r>
                            <a:rPr lang="en-US" sz="4000" i="1">
                              <a:latin typeface="Cambria Math" panose="02040503050406030204" pitchFamily="18" charset="0"/>
                              <a:cs typeface="Arial" panose="020B0604020202020204" pitchFamily="34" charset="0"/>
                            </a:rPr>
                            <m:t>3</m:t>
                          </m:r>
                        </m:sup>
                      </m:sSup>
                    </m:oMath>
                  </m:oMathPara>
                </a14:m>
                <a:endParaRPr lang="en-US" sz="4000" smtClean="0">
                  <a:latin typeface="Arial" panose="020B0604020202020204" pitchFamily="34" charset="0"/>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098884" y="5143500"/>
                <a:ext cx="16383000" cy="4700902"/>
              </a:xfrm>
              <a:prstGeom prst="rect">
                <a:avLst/>
              </a:prstGeom>
              <a:blipFill>
                <a:blip r:embed="rId3"/>
                <a:stretch>
                  <a:fillRect l="-1302"/>
                </a:stretch>
              </a:blipFill>
            </p:spPr>
            <p:txBody>
              <a:bodyPr/>
              <a:lstStyle/>
              <a:p>
                <a:r>
                  <a:rPr lang="en-US">
                    <a:noFill/>
                  </a:rPr>
                  <a:t> </a:t>
                </a:r>
              </a:p>
            </p:txBody>
          </p:sp>
        </mc:Fallback>
      </mc:AlternateContent>
      <p:sp>
        <p:nvSpPr>
          <p:cNvPr id="14" name="TextBox 6"/>
          <p:cNvSpPr txBox="1"/>
          <p:nvPr/>
        </p:nvSpPr>
        <p:spPr>
          <a:xfrm>
            <a:off x="1143000" y="319658"/>
            <a:ext cx="5412634" cy="1090042"/>
          </a:xfrm>
          <a:prstGeom prst="rect">
            <a:avLst/>
          </a:prstGeom>
        </p:spPr>
        <p:txBody>
          <a:bodyPr wrap="square" lIns="0" tIns="0" rIns="0" bIns="0" rtlCol="0" anchor="t">
            <a:spAutoFit/>
          </a:bodyPr>
          <a:lstStyle/>
          <a:p>
            <a:pPr marL="0" marR="0" lvl="0" indent="0" algn="l" defTabSz="914400" rtl="0" eaLnBrk="1" fontAlgn="auto" latinLnBrk="0" hangingPunct="1">
              <a:lnSpc>
                <a:spcPts val="8450"/>
              </a:lnSpc>
              <a:spcBef>
                <a:spcPts val="0"/>
              </a:spcBef>
              <a:spcAft>
                <a:spcPts val="0"/>
              </a:spcAft>
              <a:buClrTx/>
              <a:buSzTx/>
              <a:buFontTx/>
              <a:buNone/>
              <a:tabLst/>
              <a:defRPr/>
            </a:pPr>
            <a:r>
              <a:rPr kumimoji="0" lang="en-US" sz="42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Ví</a:t>
            </a:r>
            <a:r>
              <a:rPr kumimoji="0" lang="en-US" sz="4200" b="1" i="0" u="none" strike="noStrike" kern="1200" cap="none" spc="0" normalizeH="0" noProof="0" smtClean="0">
                <a:ln>
                  <a:noFill/>
                </a:ln>
                <a:solidFill>
                  <a:srgbClr val="C00000"/>
                </a:solidFill>
                <a:effectLst/>
                <a:uLnTx/>
                <a:uFillTx/>
                <a:latin typeface="Arial" panose="020B0604020202020204" pitchFamily="34" charset="0"/>
                <a:ea typeface="+mn-ea"/>
                <a:cs typeface="Arial" panose="020B0604020202020204" pitchFamily="34" charset="0"/>
              </a:rPr>
              <a:t> dụ 1</a:t>
            </a:r>
            <a:r>
              <a:rPr kumimoji="0" lang="en-US" sz="42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 (Sgk-tr25)</a:t>
            </a:r>
            <a:endParaRPr kumimoji="0" lang="en-US" sz="42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15" name="Picture 14"/>
          <p:cNvPicPr>
            <a:picLocks noChangeAspect="1"/>
          </p:cNvPicPr>
          <p:nvPr/>
        </p:nvPicPr>
        <p:blipFill>
          <a:blip r:embed="rId4"/>
          <a:stretch>
            <a:fillRect/>
          </a:stretch>
        </p:blipFill>
        <p:spPr>
          <a:xfrm>
            <a:off x="16611600" y="3224144"/>
            <a:ext cx="1399120" cy="2086113"/>
          </a:xfrm>
          <a:prstGeom prst="rect">
            <a:avLst/>
          </a:prstGeom>
        </p:spPr>
      </p:pic>
      <p:pic>
        <p:nvPicPr>
          <p:cNvPr id="16" name="Picture 15"/>
          <p:cNvPicPr>
            <a:picLocks noChangeAspect="1"/>
          </p:cNvPicPr>
          <p:nvPr/>
        </p:nvPicPr>
        <p:blipFill>
          <a:blip r:embed="rId5"/>
          <a:stretch>
            <a:fillRect/>
          </a:stretch>
        </p:blipFill>
        <p:spPr>
          <a:xfrm>
            <a:off x="15852549" y="8789702"/>
            <a:ext cx="2158171" cy="21093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500"/>
                                        <p:tgtEl>
                                          <p:spTgt spid="12">
                                            <p:txEl>
                                              <p:pRg st="0" end="0"/>
                                            </p:txEl>
                                          </p:spTgt>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wipe(down)">
                                      <p:cBhvr>
                                        <p:cTn id="25" dur="500"/>
                                        <p:tgtEl>
                                          <p:spTgt spid="12">
                                            <p:txEl>
                                              <p:pRg st="1" end="1"/>
                                            </p:txEl>
                                          </p:spTgt>
                                        </p:tgtEl>
                                      </p:cBhvr>
                                    </p:animEffect>
                                  </p:childTnLst>
                                </p:cTn>
                              </p:par>
                            </p:childTnLst>
                          </p:cTn>
                        </p:par>
                        <p:par>
                          <p:cTn id="26" fill="hold">
                            <p:stCondLst>
                              <p:cond delay="1000"/>
                            </p:stCondLst>
                            <p:childTnLst>
                              <p:par>
                                <p:cTn id="27" presetID="14" presetClass="entr" presetSubtype="10" fill="hold" nodeType="after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29" dur="500"/>
                                        <p:tgtEl>
                                          <p:spTgt spid="12">
                                            <p:txEl>
                                              <p:pRg st="2" end="2"/>
                                            </p:txEl>
                                          </p:spTgt>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animEffect transition="in" filter="wipe(left)">
                                      <p:cBhvr>
                                        <p:cTn id="33" dur="500"/>
                                        <p:tgtEl>
                                          <p:spTgt spid="12">
                                            <p:txEl>
                                              <p:pRg st="3" end="3"/>
                                            </p:txEl>
                                          </p:spTgt>
                                        </p:tgtEl>
                                      </p:cBhvr>
                                    </p:animEffect>
                                  </p:childTnLst>
                                </p:cTn>
                              </p:par>
                            </p:childTnLst>
                          </p:cTn>
                        </p:par>
                        <p:par>
                          <p:cTn id="34" fill="hold">
                            <p:stCondLst>
                              <p:cond delay="2000"/>
                            </p:stCondLst>
                            <p:childTnLst>
                              <p:par>
                                <p:cTn id="35" presetID="53" presetClass="entr" presetSubtype="16" fill="hold" nodeType="afterEffect">
                                  <p:stCondLst>
                                    <p:cond delay="0"/>
                                  </p:stCondLst>
                                  <p:childTnLst>
                                    <p:set>
                                      <p:cBhvr>
                                        <p:cTn id="36" dur="1" fill="hold">
                                          <p:stCondLst>
                                            <p:cond delay="0"/>
                                          </p:stCondLst>
                                        </p:cTn>
                                        <p:tgtEl>
                                          <p:spTgt spid="12">
                                            <p:txEl>
                                              <p:pRg st="4" end="4"/>
                                            </p:txEl>
                                          </p:spTgt>
                                        </p:tgtEl>
                                        <p:attrNameLst>
                                          <p:attrName>style.visibility</p:attrName>
                                        </p:attrNameLst>
                                      </p:cBhvr>
                                      <p:to>
                                        <p:strVal val="visible"/>
                                      </p:to>
                                    </p:set>
                                    <p:anim calcmode="lin" valueType="num">
                                      <p:cBhvr>
                                        <p:cTn id="37" dur="500" fill="hold"/>
                                        <p:tgtEl>
                                          <p:spTgt spid="12">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12">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4" name="Group 4"/>
          <p:cNvGrpSpPr/>
          <p:nvPr/>
        </p:nvGrpSpPr>
        <p:grpSpPr>
          <a:xfrm>
            <a:off x="0" y="7695290"/>
            <a:ext cx="334857" cy="1563010"/>
            <a:chOff x="0" y="0"/>
            <a:chExt cx="505184" cy="2358041"/>
          </a:xfrm>
        </p:grpSpPr>
        <p:sp>
          <p:nvSpPr>
            <p:cNvPr id="5" name="Freeform 5"/>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mc:AlternateContent xmlns:mc="http://schemas.openxmlformats.org/markup-compatibility/2006" xmlns:a14="http://schemas.microsoft.com/office/drawing/2010/main">
        <mc:Choice Requires="a14">
          <p:sp>
            <p:nvSpPr>
              <p:cNvPr id="9" name="TextBox 8"/>
              <p:cNvSpPr txBox="1"/>
              <p:nvPr/>
            </p:nvSpPr>
            <p:spPr>
              <a:xfrm>
                <a:off x="1066800" y="1451908"/>
                <a:ext cx="16383000" cy="193899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Rút gọn biểu thức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d>
                      <m:d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5</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𝑥𝑦</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−4</m:t>
                        </m:r>
                        <m:sSup>
                          <m:sSup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p>
                      </m:e>
                    </m:d>
                    <m:d>
                      <m:d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sSup>
                          <m:sSup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+4</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𝑥𝑦</m:t>
                        </m:r>
                      </m:e>
                    </m:d>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−15</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𝑥𝑦</m:t>
                    </m:r>
                    <m:d>
                      <m:d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e>
                    </m:d>
                    <m:d>
                      <m:d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e>
                    </m:d>
                  </m:oMath>
                </a14:m>
                <a:endPar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Tìm đa thức D sao cho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oMath>
                </a14:m>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𝐷</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 </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e>
                      <m: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oMath>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066800" y="1451908"/>
                <a:ext cx="16383000" cy="1938992"/>
              </a:xfrm>
              <a:prstGeom prst="rect">
                <a:avLst/>
              </a:prstGeom>
              <a:blipFill>
                <a:blip r:embed="rId2"/>
                <a:stretch>
                  <a:fillRect l="-1302" b="-6918"/>
                </a:stretch>
              </a:blipFill>
            </p:spPr>
            <p:txBody>
              <a:bodyPr/>
              <a:lstStyle/>
              <a:p>
                <a:r>
                  <a:rPr lang="en-US">
                    <a:noFill/>
                  </a:rPr>
                  <a:t> </a:t>
                </a:r>
              </a:p>
            </p:txBody>
          </p:sp>
        </mc:Fallback>
      </mc:AlternateContent>
      <p:sp>
        <p:nvSpPr>
          <p:cNvPr id="11" name="Freeform 12"/>
          <p:cNvSpPr/>
          <p:nvPr/>
        </p:nvSpPr>
        <p:spPr>
          <a:xfrm>
            <a:off x="8380763" y="3904325"/>
            <a:ext cx="1755073" cy="934375"/>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2" name="TextBox 11"/>
              <p:cNvSpPr txBox="1"/>
              <p:nvPr/>
            </p:nvSpPr>
            <p:spPr>
              <a:xfrm>
                <a:off x="2726604" y="5310257"/>
                <a:ext cx="15284116" cy="2862322"/>
              </a:xfrm>
              <a:prstGeom prst="rect">
                <a:avLst/>
              </a:prstGeom>
              <a:noFill/>
            </p:spPr>
            <p:txBody>
              <a:bodyPr wrap="square" rtlCol="0">
                <a:spAutoFit/>
              </a:bodyPr>
              <a:lstStyle/>
              <a:p>
                <a:pPr lvl="0">
                  <a:lnSpc>
                    <a:spcPct val="150000"/>
                  </a:lnSpc>
                  <a:defRPr/>
                </a:pPr>
                <a14:m>
                  <m:oMath xmlns:m="http://schemas.openxmlformats.org/officeDocument/2006/math">
                    <m:r>
                      <a:rPr lang="en-US" sz="4000" i="1" smtClean="0">
                        <a:solidFill>
                          <a:prstClr val="black"/>
                        </a:solidFill>
                        <a:latin typeface="Cambria Math" panose="02040503050406030204" pitchFamily="18" charset="0"/>
                        <a:cs typeface="Arial" panose="020B0604020202020204" pitchFamily="34" charset="0"/>
                      </a:rPr>
                      <m:t>𝑇</m:t>
                    </m:r>
                  </m:oMath>
                </a14:m>
                <a:r>
                  <a:rPr lang="en-US" sz="4000">
                    <a:solidFill>
                      <a:prstClr val="black"/>
                    </a:solidFill>
                    <a:latin typeface="Arial" panose="020B060402020202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cs typeface="Arial" panose="020B0604020202020204" pitchFamily="34" charset="0"/>
                      </a:rPr>
                      <m:t>𝐷</m:t>
                    </m:r>
                    <m:r>
                      <a:rPr lang="en-US" sz="4000" i="1">
                        <a:solidFill>
                          <a:prstClr val="black"/>
                        </a:solidFill>
                        <a:latin typeface="Cambria Math" panose="02040503050406030204" pitchFamily="18" charset="0"/>
                        <a:cs typeface="Arial" panose="020B0604020202020204" pitchFamily="34" charset="0"/>
                      </a:rPr>
                      <m:t> =</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𝑥𝑦</m:t>
                        </m:r>
                      </m:e>
                      <m:sup>
                        <m:r>
                          <a:rPr lang="en-US" sz="4000" i="1">
                            <a:solidFill>
                              <a:prstClr val="black"/>
                            </a:solidFill>
                            <a:latin typeface="Cambria Math" panose="02040503050406030204" pitchFamily="18" charset="0"/>
                            <a:cs typeface="Arial" panose="020B0604020202020204" pitchFamily="34" charset="0"/>
                          </a:rPr>
                          <m:t>2</m:t>
                        </m:r>
                      </m:sup>
                    </m:sSup>
                  </m:oMath>
                </a14:m>
                <a:r>
                  <a:rPr lang="en-US" sz="4000">
                    <a:solidFill>
                      <a:prstClr val="black"/>
                    </a:solidFill>
                    <a:latin typeface="Arial" panose="020B0604020202020204" pitchFamily="34" charset="0"/>
                    <a:cs typeface="Arial" panose="020B0604020202020204" pitchFamily="34" charset="0"/>
                  </a:rPr>
                  <a:t> cũng có nghĩa là </a:t>
                </a:r>
                <a14:m>
                  <m:oMath xmlns:m="http://schemas.openxmlformats.org/officeDocument/2006/math">
                    <m:r>
                      <a:rPr lang="en-US" sz="4000" i="1">
                        <a:solidFill>
                          <a:prstClr val="black"/>
                        </a:solidFill>
                        <a:latin typeface="Cambria Math" panose="02040503050406030204" pitchFamily="18" charset="0"/>
                        <a:cs typeface="Arial" panose="020B0604020202020204" pitchFamily="34" charset="0"/>
                      </a:rPr>
                      <m:t>𝑇</m:t>
                    </m:r>
                    <m:r>
                      <a:rPr lang="en-US" sz="4000">
                        <a:solidFill>
                          <a:prstClr val="black"/>
                        </a:solidFill>
                        <a:latin typeface="Cambria Math" panose="02040503050406030204" pitchFamily="18" charset="0"/>
                        <a:cs typeface="Arial" panose="020B0604020202020204" pitchFamily="34" charset="0"/>
                      </a:rPr>
                      <m:t>:</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𝑥𝑦</m:t>
                        </m:r>
                      </m:e>
                      <m:sup>
                        <m:r>
                          <a:rPr lang="en-US" sz="4000" i="1">
                            <a:solidFill>
                              <a:prstClr val="black"/>
                            </a:solidFill>
                            <a:latin typeface="Cambria Math" panose="02040503050406030204" pitchFamily="18" charset="0"/>
                            <a:cs typeface="Arial" panose="020B0604020202020204" pitchFamily="34" charset="0"/>
                          </a:rPr>
                          <m:t>2</m:t>
                        </m:r>
                      </m:sup>
                    </m:sSup>
                    <m:r>
                      <a:rPr lang="en-US" sz="4000" i="1">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𝐷</m:t>
                    </m:r>
                  </m:oMath>
                </a14:m>
                <a:endParaRPr lang="en-US" sz="4000" i="1" smtClean="0">
                  <a:solidFill>
                    <a:prstClr val="black"/>
                  </a:solidFill>
                  <a:latin typeface="Cambria Math" panose="02040503050406030204" pitchFamily="18" charset="0"/>
                  <a:cs typeface="Arial" panose="020B0604020202020204" pitchFamily="34" charset="0"/>
                </a:endParaRPr>
              </a:p>
              <a:p>
                <a:pPr lvl="0">
                  <a:lnSpc>
                    <a:spcPct val="150000"/>
                  </a:lnSpc>
                  <a:defRPr/>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𝐷</m:t>
                      </m:r>
                      <m:r>
                        <a:rPr lang="en-US" sz="4000" i="1">
                          <a:solidFill>
                            <a:prstClr val="black"/>
                          </a:solidFill>
                          <a:latin typeface="Cambria Math" panose="02040503050406030204" pitchFamily="18" charset="0"/>
                          <a:cs typeface="Arial" panose="020B0604020202020204" pitchFamily="34" charset="0"/>
                        </a:rPr>
                        <m:t>=</m:t>
                      </m:r>
                      <m:d>
                        <m:dPr>
                          <m:ctrlPr>
                            <a:rPr lang="en-US" sz="4000" i="1">
                              <a:solidFill>
                                <a:prstClr val="black"/>
                              </a:solidFill>
                              <a:latin typeface="Cambria Math" panose="02040503050406030204" pitchFamily="18" charset="0"/>
                              <a:cs typeface="Arial" panose="020B0604020202020204" pitchFamily="34" charset="0"/>
                            </a:rPr>
                          </m:ctrlPr>
                        </m:dPr>
                        <m:e>
                          <m:r>
                            <a:rPr lang="en-US" sz="4000" i="1">
                              <a:solidFill>
                                <a:prstClr val="black"/>
                              </a:solidFill>
                              <a:latin typeface="Cambria Math" panose="02040503050406030204" pitchFamily="18" charset="0"/>
                              <a:cs typeface="Arial" panose="020B0604020202020204" pitchFamily="34" charset="0"/>
                            </a:rPr>
                            <m:t>8</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𝑥</m:t>
                              </m:r>
                            </m:e>
                            <m:sup>
                              <m:r>
                                <a:rPr lang="en-US" sz="4000" i="1">
                                  <a:solidFill>
                                    <a:prstClr val="black"/>
                                  </a:solidFill>
                                  <a:latin typeface="Cambria Math" panose="02040503050406030204" pitchFamily="18" charset="0"/>
                                  <a:cs typeface="Arial" panose="020B0604020202020204" pitchFamily="34" charset="0"/>
                                </a:rPr>
                                <m:t>2</m:t>
                              </m:r>
                            </m:sup>
                          </m:sSup>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𝑦</m:t>
                              </m:r>
                            </m:e>
                            <m:sup>
                              <m:r>
                                <a:rPr lang="en-US" sz="4000" i="1">
                                  <a:solidFill>
                                    <a:prstClr val="black"/>
                                  </a:solidFill>
                                  <a:latin typeface="Cambria Math" panose="02040503050406030204" pitchFamily="18" charset="0"/>
                                  <a:cs typeface="Arial" panose="020B0604020202020204" pitchFamily="34" charset="0"/>
                                </a:rPr>
                                <m:t>2</m:t>
                              </m:r>
                            </m:sup>
                          </m:sSup>
                          <m:r>
                            <a:rPr lang="en-US" sz="4000" i="1">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𝑥</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𝑦</m:t>
                              </m:r>
                            </m:e>
                            <m:sup>
                              <m:r>
                                <a:rPr lang="en-US" sz="4000" i="1">
                                  <a:solidFill>
                                    <a:prstClr val="black"/>
                                  </a:solidFill>
                                  <a:latin typeface="Cambria Math" panose="02040503050406030204" pitchFamily="18" charset="0"/>
                                  <a:cs typeface="Arial" panose="020B0604020202020204" pitchFamily="34" charset="0"/>
                                </a:rPr>
                                <m:t>3</m:t>
                              </m:r>
                            </m:sup>
                          </m:sSup>
                        </m:e>
                      </m:d>
                      <m:r>
                        <a:rPr lang="en-US" sz="4000" i="1">
                          <a:solidFill>
                            <a:prstClr val="black"/>
                          </a:solidFill>
                          <a:latin typeface="Cambria Math" panose="02040503050406030204" pitchFamily="18" charset="0"/>
                          <a:cs typeface="Arial" panose="020B0604020202020204" pitchFamily="34" charset="0"/>
                        </a:rPr>
                        <m:t>:</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𝑥𝑦</m:t>
                          </m:r>
                        </m:e>
                        <m:sup>
                          <m:r>
                            <a:rPr lang="en-US" sz="4000" i="1">
                              <a:solidFill>
                                <a:prstClr val="black"/>
                              </a:solidFill>
                              <a:latin typeface="Cambria Math" panose="02040503050406030204" pitchFamily="18" charset="0"/>
                              <a:cs typeface="Arial" panose="020B0604020202020204" pitchFamily="34" charset="0"/>
                            </a:rPr>
                            <m:t>2</m:t>
                          </m:r>
                        </m:sup>
                      </m:sSup>
                    </m:oMath>
                  </m:oMathPara>
                </a14:m>
                <a:endParaRPr lang="en-US" sz="4000" i="1" smtClean="0">
                  <a:solidFill>
                    <a:prstClr val="black"/>
                  </a:solidFill>
                  <a:latin typeface="Cambria Math" panose="02040503050406030204" pitchFamily="18" charset="0"/>
                  <a:cs typeface="Arial" panose="020B0604020202020204" pitchFamily="34" charset="0"/>
                </a:endParaRPr>
              </a:p>
              <a:p>
                <a:pPr lvl="0">
                  <a:lnSpc>
                    <a:spcPct val="150000"/>
                  </a:lnSpc>
                  <a:defRPr/>
                </a:pPr>
                <a:r>
                  <a:rPr lang="en-US" sz="4000" smtClean="0">
                    <a:solidFill>
                      <a:prstClr val="black"/>
                    </a:solidFill>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cs typeface="Arial" panose="020B0604020202020204" pitchFamily="34" charset="0"/>
                      </a:rPr>
                      <m:t>=8</m:t>
                    </m:r>
                    <m:r>
                      <a:rPr lang="en-US" sz="4000" i="1">
                        <a:solidFill>
                          <a:prstClr val="black"/>
                        </a:solidFill>
                        <a:latin typeface="Cambria Math" panose="02040503050406030204" pitchFamily="18" charset="0"/>
                        <a:cs typeface="Arial" panose="020B0604020202020204" pitchFamily="34" charset="0"/>
                      </a:rPr>
                      <m:t>𝑥</m:t>
                    </m:r>
                    <m:r>
                      <a:rPr lang="en-US" sz="4000" i="1">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𝑦</m:t>
                    </m:r>
                  </m:oMath>
                </a14:m>
                <a:endParaRPr lang="en-US" sz="4000">
                  <a:solidFill>
                    <a:prstClr val="black"/>
                  </a:solidFill>
                  <a:latin typeface="Arial" panose="020B0604020202020204" pitchFamily="34" charset="0"/>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726604" y="5310257"/>
                <a:ext cx="15284116" cy="2862322"/>
              </a:xfrm>
              <a:prstGeom prst="rect">
                <a:avLst/>
              </a:prstGeom>
              <a:blipFill>
                <a:blip r:embed="rId3"/>
                <a:stretch>
                  <a:fillRect/>
                </a:stretch>
              </a:blipFill>
            </p:spPr>
            <p:txBody>
              <a:bodyPr/>
              <a:lstStyle/>
              <a:p>
                <a:r>
                  <a:rPr lang="en-US">
                    <a:noFill/>
                  </a:rPr>
                  <a:t> </a:t>
                </a:r>
              </a:p>
            </p:txBody>
          </p:sp>
        </mc:Fallback>
      </mc:AlternateContent>
      <p:sp>
        <p:nvSpPr>
          <p:cNvPr id="14" name="TextBox 6"/>
          <p:cNvSpPr txBox="1"/>
          <p:nvPr/>
        </p:nvSpPr>
        <p:spPr>
          <a:xfrm>
            <a:off x="1143000" y="319658"/>
            <a:ext cx="5412634" cy="1090042"/>
          </a:xfrm>
          <a:prstGeom prst="rect">
            <a:avLst/>
          </a:prstGeom>
        </p:spPr>
        <p:txBody>
          <a:bodyPr wrap="square" lIns="0" tIns="0" rIns="0" bIns="0" rtlCol="0" anchor="t">
            <a:spAutoFit/>
          </a:bodyPr>
          <a:lstStyle/>
          <a:p>
            <a:pPr marL="0" marR="0" lvl="0" indent="0" algn="l" defTabSz="914400" rtl="0" eaLnBrk="1" fontAlgn="auto" latinLnBrk="0" hangingPunct="1">
              <a:lnSpc>
                <a:spcPts val="8450"/>
              </a:lnSpc>
              <a:spcBef>
                <a:spcPts val="0"/>
              </a:spcBef>
              <a:spcAft>
                <a:spcPts val="0"/>
              </a:spcAft>
              <a:buClrTx/>
              <a:buSzTx/>
              <a:buFontTx/>
              <a:buNone/>
              <a:tabLst/>
              <a:defRPr/>
            </a:pPr>
            <a:r>
              <a:rPr kumimoji="0" lang="en-US" sz="42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Ví dụ 1: (Sgk-tr25)</a:t>
            </a:r>
            <a:endParaRPr kumimoji="0" lang="en-US" sz="42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8" name="Picture 7"/>
          <p:cNvPicPr>
            <a:picLocks noChangeAspect="1"/>
          </p:cNvPicPr>
          <p:nvPr/>
        </p:nvPicPr>
        <p:blipFill>
          <a:blip r:embed="rId4"/>
          <a:stretch>
            <a:fillRect/>
          </a:stretch>
        </p:blipFill>
        <p:spPr>
          <a:xfrm>
            <a:off x="16611600" y="3224144"/>
            <a:ext cx="1399120" cy="2086113"/>
          </a:xfrm>
          <a:prstGeom prst="rect">
            <a:avLst/>
          </a:prstGeom>
        </p:spPr>
      </p:pic>
      <p:pic>
        <p:nvPicPr>
          <p:cNvPr id="10" name="Picture 9"/>
          <p:cNvPicPr>
            <a:picLocks noChangeAspect="1"/>
          </p:cNvPicPr>
          <p:nvPr/>
        </p:nvPicPr>
        <p:blipFill>
          <a:blip r:embed="rId5"/>
          <a:stretch>
            <a:fillRect/>
          </a:stretch>
        </p:blipFill>
        <p:spPr>
          <a:xfrm>
            <a:off x="15852549" y="8789702"/>
            <a:ext cx="2158171" cy="2109399"/>
          </a:xfrm>
          <a:prstGeom prst="rect">
            <a:avLst/>
          </a:prstGeom>
        </p:spPr>
      </p:pic>
    </p:spTree>
    <p:extLst>
      <p:ext uri="{BB962C8B-B14F-4D97-AF65-F5344CB8AC3E}">
        <p14:creationId xmlns:p14="http://schemas.microsoft.com/office/powerpoint/2010/main" val="350058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1" dur="500"/>
                                        <p:tgtEl>
                                          <p:spTgt spid="12">
                                            <p:txEl>
                                              <p:pRg st="1" end="1"/>
                                            </p:txEl>
                                          </p:spTgt>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 calcmode="lin" valueType="num">
                                      <p:cBhvr>
                                        <p:cTn id="15"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12">
                                            <p:txEl>
                                              <p:pRg st="2" end="2"/>
                                            </p:txEl>
                                          </p:spTgt>
                                        </p:tgtEl>
                                        <p:attrNameLst>
                                          <p:attrName>ppt_h</p:attrName>
                                        </p:attrNameLst>
                                      </p:cBhvr>
                                      <p:tavLst>
                                        <p:tav tm="0">
                                          <p:val>
                                            <p:fltVal val="0"/>
                                          </p:val>
                                        </p:tav>
                                        <p:tav tm="100000">
                                          <p:val>
                                            <p:strVal val="#ppt_h"/>
                                          </p:val>
                                        </p:tav>
                                      </p:tavLst>
                                    </p:anim>
                                    <p:animEffect transition="in" filter="fade">
                                      <p:cBhvr>
                                        <p:cTn id="1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grpSp>
        <p:nvGrpSpPr>
          <p:cNvPr id="6" name="Group 6"/>
          <p:cNvGrpSpPr/>
          <p:nvPr/>
        </p:nvGrpSpPr>
        <p:grpSpPr>
          <a:xfrm>
            <a:off x="17953143" y="8272232"/>
            <a:ext cx="334857" cy="1563010"/>
            <a:chOff x="0" y="0"/>
            <a:chExt cx="505184" cy="2358041"/>
          </a:xfrm>
        </p:grpSpPr>
        <p:sp>
          <p:nvSpPr>
            <p:cNvPr id="7" name="Freeform 7"/>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sp>
        <p:nvSpPr>
          <p:cNvPr id="11" name="Rounded Rectangle 10"/>
          <p:cNvSpPr/>
          <p:nvPr/>
        </p:nvSpPr>
        <p:spPr>
          <a:xfrm>
            <a:off x="641684" y="462642"/>
            <a:ext cx="16992600" cy="9372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990600" y="1595378"/>
                <a:ext cx="16383000" cy="2862322"/>
              </a:xfrm>
              <a:prstGeom prst="rect">
                <a:avLst/>
              </a:prstGeom>
              <a:noFill/>
            </p:spPr>
            <p:txBody>
              <a:bodyPr wrap="square" rtlCol="0">
                <a:spAutoFit/>
              </a:bodyPr>
              <a:lstStyle/>
              <a:p>
                <a:pPr>
                  <a:lnSpc>
                    <a:spcPct val="150000"/>
                  </a:lnSpc>
                </a:pPr>
                <a:r>
                  <a:rPr lang="en-US" sz="4000" smtClean="0">
                    <a:latin typeface="Arial" panose="020B0604020202020204" pitchFamily="34" charset="0"/>
                    <a:cs typeface="Arial" panose="020B0604020202020204" pitchFamily="34" charset="0"/>
                  </a:rPr>
                  <a:t>Cho đa thức </a:t>
                </a:r>
                <a14:m>
                  <m:oMath xmlns:m="http://schemas.openxmlformats.org/officeDocument/2006/math">
                    <m:r>
                      <a:rPr lang="en-US" sz="4000" b="0" i="1" smtClean="0">
                        <a:latin typeface="Cambria Math" panose="02040503050406030204" pitchFamily="18" charset="0"/>
                        <a:cs typeface="Arial" panose="020B0604020202020204" pitchFamily="34" charset="0"/>
                      </a:rPr>
                      <m:t>𝐴</m:t>
                    </m:r>
                    <m:r>
                      <a:rPr lang="en-US" sz="4000" b="0" i="1" smtClean="0">
                        <a:latin typeface="Cambria Math" panose="02040503050406030204" pitchFamily="18" charset="0"/>
                        <a:cs typeface="Arial" panose="020B0604020202020204" pitchFamily="34" charset="0"/>
                      </a:rPr>
                      <m:t>=2</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𝑥</m:t>
                        </m:r>
                      </m:e>
                      <m:sup>
                        <m:r>
                          <a:rPr lang="en-US" sz="4000" b="0" i="1" smtClean="0">
                            <a:latin typeface="Cambria Math" panose="02040503050406030204" pitchFamily="18" charset="0"/>
                            <a:cs typeface="Arial" panose="020B0604020202020204" pitchFamily="34" charset="0"/>
                          </a:rPr>
                          <m:t>2</m:t>
                        </m:r>
                      </m:sup>
                    </m:sSup>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𝑦</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−5</m:t>
                    </m:r>
                    <m:r>
                      <a:rPr lang="en-US" sz="4000" b="0" i="1" smtClean="0">
                        <a:latin typeface="Cambria Math" panose="02040503050406030204" pitchFamily="18" charset="0"/>
                        <a:cs typeface="Arial" panose="020B0604020202020204" pitchFamily="34" charset="0"/>
                      </a:rPr>
                      <m:t>𝑥</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𝑦</m:t>
                        </m:r>
                      </m:e>
                      <m:sup>
                        <m:r>
                          <a:rPr lang="en-US" sz="4000" b="0" i="1" smtClean="0">
                            <a:latin typeface="Cambria Math" panose="02040503050406030204" pitchFamily="18" charset="0"/>
                            <a:cs typeface="Arial" panose="020B0604020202020204" pitchFamily="34" charset="0"/>
                          </a:rPr>
                          <m:t>3</m:t>
                        </m:r>
                      </m:sup>
                    </m:sSup>
                  </m:oMath>
                </a14:m>
                <a:r>
                  <a:rPr lang="en-US" sz="4000" smtClean="0">
                    <a:latin typeface="Arial" panose="020B0604020202020204" pitchFamily="34" charset="0"/>
                    <a:cs typeface="Arial" panose="020B0604020202020204" pitchFamily="34" charset="0"/>
                  </a:rPr>
                  <a:t> và đơn thức </a:t>
                </a:r>
                <a14:m>
                  <m:oMath xmlns:m="http://schemas.openxmlformats.org/officeDocument/2006/math">
                    <m:r>
                      <a:rPr lang="en-US" sz="4000" b="0" i="1" smtClean="0">
                        <a:latin typeface="Cambria Math" panose="02040503050406030204" pitchFamily="18" charset="0"/>
                        <a:cs typeface="Arial" panose="020B0604020202020204" pitchFamily="34" charset="0"/>
                      </a:rPr>
                      <m:t>𝐵</m:t>
                    </m:r>
                    <m:r>
                      <a:rPr lang="en-US" sz="4000" b="0" i="1" smtClean="0">
                        <a:latin typeface="Cambria Math" panose="02040503050406030204" pitchFamily="18" charset="0"/>
                        <a:cs typeface="Arial" panose="020B0604020202020204" pitchFamily="34" charset="0"/>
                      </a:rPr>
                      <m:t>=3</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𝑥</m:t>
                        </m:r>
                      </m:e>
                      <m:sup>
                        <m:r>
                          <a:rPr lang="en-US" sz="4000" b="0" i="1" smtClean="0">
                            <a:latin typeface="Cambria Math" panose="02040503050406030204" pitchFamily="18" charset="0"/>
                            <a:cs typeface="Arial" panose="020B0604020202020204" pitchFamily="34" charset="0"/>
                          </a:rPr>
                          <m:t>𝑚</m:t>
                        </m:r>
                      </m:sup>
                    </m:sSup>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𝑦</m:t>
                        </m:r>
                      </m:e>
                      <m:sup>
                        <m:r>
                          <a:rPr lang="en-US" sz="4000" b="0" i="1" smtClean="0">
                            <a:latin typeface="Cambria Math" panose="02040503050406030204" pitchFamily="18" charset="0"/>
                            <a:cs typeface="Arial" panose="020B0604020202020204" pitchFamily="34" charset="0"/>
                          </a:rPr>
                          <m:t>2</m:t>
                        </m:r>
                      </m:sup>
                    </m:sSup>
                  </m:oMath>
                </a14:m>
                <a:r>
                  <a:rPr lang="en-US" sz="4000" smtClean="0">
                    <a:latin typeface="Arial" panose="020B0604020202020204" pitchFamily="34" charset="0"/>
                    <a:cs typeface="Arial" panose="020B0604020202020204" pitchFamily="34" charset="0"/>
                  </a:rPr>
                  <a:t> (với </a:t>
                </a:r>
                <a14:m>
                  <m:oMath xmlns:m="http://schemas.openxmlformats.org/officeDocument/2006/math">
                    <m:r>
                      <a:rPr lang="en-US" sz="4000" b="0" i="1" smtClean="0">
                        <a:latin typeface="Cambria Math" panose="02040503050406030204" pitchFamily="18" charset="0"/>
                        <a:cs typeface="Arial" panose="020B0604020202020204" pitchFamily="34" charset="0"/>
                      </a:rPr>
                      <m:t>𝑚</m:t>
                    </m:r>
                    <m:r>
                      <a:rPr lang="en-US" sz="4000" b="0" i="1" smtClean="0">
                        <a:latin typeface="Cambria Math" panose="02040503050406030204" pitchFamily="18" charset="0"/>
                        <a:ea typeface="Cambria Math" panose="02040503050406030204" pitchFamily="18" charset="0"/>
                        <a:cs typeface="Arial" panose="020B0604020202020204" pitchFamily="34" charset="0"/>
                      </a:rPr>
                      <m:t>𝜖</m:t>
                    </m:r>
                    <m:r>
                      <a:rPr lang="en-US" sz="4000" b="0" i="1" smtClean="0">
                        <a:latin typeface="Cambria Math" panose="02040503050406030204" pitchFamily="18" charset="0"/>
                        <a:ea typeface="Cambria Math" panose="02040503050406030204" pitchFamily="18" charset="0"/>
                        <a:cs typeface="Arial" panose="020B0604020202020204" pitchFamily="34" charset="0"/>
                      </a:rPr>
                      <m:t>𝑁</m:t>
                    </m:r>
                  </m:oMath>
                </a14:m>
                <a:r>
                  <a:rPr lang="en-US" sz="4000" smtClean="0">
                    <a:latin typeface="Arial" panose="020B0604020202020204" pitchFamily="34" charset="0"/>
                    <a:cs typeface="Arial" panose="020B0604020202020204" pitchFamily="34" charset="0"/>
                  </a:rPr>
                  <a:t>).</a:t>
                </a:r>
              </a:p>
              <a:p>
                <a:pPr>
                  <a:lnSpc>
                    <a:spcPct val="150000"/>
                  </a:lnSpc>
                </a:pPr>
                <a:r>
                  <a:rPr lang="en-US" sz="4000" smtClean="0">
                    <a:latin typeface="Arial" panose="020B0604020202020204" pitchFamily="34" charset="0"/>
                    <a:cs typeface="Arial" panose="020B0604020202020204" pitchFamily="34" charset="0"/>
                  </a:rPr>
                  <a:t>a) Tìm số nguyên dương </a:t>
                </a:r>
                <a14:m>
                  <m:oMath xmlns:m="http://schemas.openxmlformats.org/officeDocument/2006/math">
                    <m:r>
                      <a:rPr lang="en-US" sz="4000" i="1" smtClean="0">
                        <a:latin typeface="Cambria Math" panose="02040503050406030204" pitchFamily="18" charset="0"/>
                        <a:cs typeface="Arial" panose="020B0604020202020204" pitchFamily="34" charset="0"/>
                      </a:rPr>
                      <m:t>𝑚</m:t>
                    </m:r>
                  </m:oMath>
                </a14:m>
                <a:r>
                  <a:rPr lang="en-US" sz="4000" smtClean="0">
                    <a:latin typeface="Arial" panose="020B0604020202020204" pitchFamily="34" charset="0"/>
                    <a:cs typeface="Arial" panose="020B0604020202020204" pitchFamily="34" charset="0"/>
                  </a:rPr>
                  <a:t> sao cho đa thức </a:t>
                </a:r>
                <a14:m>
                  <m:oMath xmlns:m="http://schemas.openxmlformats.org/officeDocument/2006/math">
                    <m:r>
                      <a:rPr lang="en-US" sz="4000" i="1" smtClean="0">
                        <a:latin typeface="Cambria Math" panose="02040503050406030204" pitchFamily="18" charset="0"/>
                        <a:cs typeface="Arial" panose="020B0604020202020204" pitchFamily="34" charset="0"/>
                      </a:rPr>
                      <m:t>𝐴</m:t>
                    </m:r>
                  </m:oMath>
                </a14:m>
                <a:r>
                  <a:rPr lang="en-US" sz="4000" smtClean="0">
                    <a:latin typeface="Arial" panose="020B0604020202020204" pitchFamily="34" charset="0"/>
                    <a:cs typeface="Arial" panose="020B0604020202020204" pitchFamily="34" charset="0"/>
                  </a:rPr>
                  <a:t> chia hết cho đơn thức </a:t>
                </a:r>
                <a14:m>
                  <m:oMath xmlns:m="http://schemas.openxmlformats.org/officeDocument/2006/math">
                    <m:r>
                      <a:rPr lang="en-US" sz="4000" i="1" smtClean="0">
                        <a:latin typeface="Cambria Math" panose="02040503050406030204" pitchFamily="18" charset="0"/>
                        <a:cs typeface="Arial" panose="020B0604020202020204" pitchFamily="34" charset="0"/>
                      </a:rPr>
                      <m:t>𝐵</m:t>
                    </m:r>
                  </m:oMath>
                </a14:m>
                <a:r>
                  <a:rPr lang="en-US" sz="4000" smtClean="0">
                    <a:latin typeface="Arial" panose="020B0604020202020204" pitchFamily="34" charset="0"/>
                    <a:cs typeface="Arial" panose="020B0604020202020204" pitchFamily="34" charset="0"/>
                  </a:rPr>
                  <a:t>.</a:t>
                </a:r>
              </a:p>
              <a:p>
                <a:pPr>
                  <a:lnSpc>
                    <a:spcPct val="150000"/>
                  </a:lnSpc>
                </a:pPr>
                <a:r>
                  <a:rPr lang="en-US" sz="4000" smtClean="0">
                    <a:latin typeface="Arial" panose="020B0604020202020204" pitchFamily="34" charset="0"/>
                    <a:cs typeface="Arial" panose="020B0604020202020204" pitchFamily="34" charset="0"/>
                  </a:rPr>
                  <a:t>b) Với giá trị tìm được của </a:t>
                </a:r>
                <a14:m>
                  <m:oMath xmlns:m="http://schemas.openxmlformats.org/officeDocument/2006/math">
                    <m:r>
                      <a:rPr lang="en-US" sz="4000" i="1" smtClean="0">
                        <a:latin typeface="Cambria Math" panose="02040503050406030204" pitchFamily="18" charset="0"/>
                        <a:cs typeface="Arial" panose="020B0604020202020204" pitchFamily="34" charset="0"/>
                      </a:rPr>
                      <m:t>𝑚</m:t>
                    </m:r>
                  </m:oMath>
                </a14:m>
                <a:r>
                  <a:rPr lang="en-US" sz="4000" smtClean="0">
                    <a:latin typeface="Arial" panose="020B0604020202020204" pitchFamily="34" charset="0"/>
                    <a:cs typeface="Arial" panose="020B0604020202020204" pitchFamily="34" charset="0"/>
                  </a:rPr>
                  <a:t> ở câu a, hãy thực hiện phép chia </a:t>
                </a:r>
                <a14:m>
                  <m:oMath xmlns:m="http://schemas.openxmlformats.org/officeDocument/2006/math">
                    <m:r>
                      <a:rPr lang="en-US" sz="4000" i="1" smtClean="0">
                        <a:latin typeface="Cambria Math" panose="02040503050406030204" pitchFamily="18" charset="0"/>
                        <a:cs typeface="Arial" panose="020B0604020202020204" pitchFamily="34" charset="0"/>
                      </a:rPr>
                      <m:t>𝐴</m:t>
                    </m:r>
                    <m:r>
                      <a:rPr lang="en-US" sz="4000" i="1" smtClean="0">
                        <a:latin typeface="Cambria Math" panose="02040503050406030204" pitchFamily="18" charset="0"/>
                        <a:cs typeface="Arial" panose="020B0604020202020204" pitchFamily="34" charset="0"/>
                      </a:rPr>
                      <m:t> : </m:t>
                    </m:r>
                    <m:r>
                      <a:rPr lang="en-US" sz="4000" i="1" smtClean="0">
                        <a:latin typeface="Cambria Math" panose="02040503050406030204" pitchFamily="18" charset="0"/>
                        <a:cs typeface="Arial" panose="020B0604020202020204" pitchFamily="34" charset="0"/>
                      </a:rPr>
                      <m:t>𝐵</m:t>
                    </m:r>
                  </m:oMath>
                </a14:m>
                <a:r>
                  <a:rPr lang="en-US" sz="4000" smtClean="0">
                    <a:latin typeface="Arial" panose="020B0604020202020204" pitchFamily="34" charset="0"/>
                    <a:cs typeface="Arial" panose="020B0604020202020204" pitchFamily="34" charset="0"/>
                  </a:rPr>
                  <a:t>. </a:t>
                </a:r>
              </a:p>
            </p:txBody>
          </p:sp>
        </mc:Choice>
        <mc:Fallback xmlns="">
          <p:sp>
            <p:nvSpPr>
              <p:cNvPr id="12" name="TextBox 11"/>
              <p:cNvSpPr txBox="1">
                <a:spLocks noRot="1" noChangeAspect="1" noMove="1" noResize="1" noEditPoints="1" noAdjustHandles="1" noChangeArrowheads="1" noChangeShapeType="1" noTextEdit="1"/>
              </p:cNvSpPr>
              <p:nvPr/>
            </p:nvSpPr>
            <p:spPr>
              <a:xfrm>
                <a:off x="990600" y="1595378"/>
                <a:ext cx="16383000" cy="2862322"/>
              </a:xfrm>
              <a:prstGeom prst="rect">
                <a:avLst/>
              </a:prstGeom>
              <a:blipFill>
                <a:blip r:embed="rId2"/>
                <a:stretch>
                  <a:fillRect l="-1340" r="-1005" b="-4478"/>
                </a:stretch>
              </a:blipFill>
            </p:spPr>
            <p:txBody>
              <a:bodyPr/>
              <a:lstStyle/>
              <a:p>
                <a:r>
                  <a:rPr lang="en-US">
                    <a:noFill/>
                  </a:rPr>
                  <a:t> </a:t>
                </a:r>
              </a:p>
            </p:txBody>
          </p:sp>
        </mc:Fallback>
      </mc:AlternateContent>
      <p:sp>
        <p:nvSpPr>
          <p:cNvPr id="13" name="TextBox 6"/>
          <p:cNvSpPr txBox="1"/>
          <p:nvPr/>
        </p:nvSpPr>
        <p:spPr>
          <a:xfrm>
            <a:off x="6858000" y="558946"/>
            <a:ext cx="5412634" cy="940129"/>
          </a:xfrm>
          <a:prstGeom prst="rect">
            <a:avLst/>
          </a:prstGeom>
        </p:spPr>
        <p:txBody>
          <a:bodyPr wrap="square" lIns="0" tIns="0" rIns="0" bIns="0" rtlCol="0" anchor="t">
            <a:spAutoFit/>
          </a:bodyPr>
          <a:lstStyle/>
          <a:p>
            <a:pPr marL="0" marR="0" lvl="0" indent="0" algn="l" defTabSz="914400" rtl="0" eaLnBrk="1" fontAlgn="auto" latinLnBrk="0" hangingPunct="1">
              <a:lnSpc>
                <a:spcPts val="8450"/>
              </a:lnSpc>
              <a:spcBef>
                <a:spcPts val="0"/>
              </a:spcBef>
              <a:spcAft>
                <a:spcPts val="0"/>
              </a:spcAft>
              <a:buClrTx/>
              <a:buSzTx/>
              <a:buFontTx/>
              <a:buNone/>
              <a:tabLst/>
              <a:defRPr/>
            </a:pPr>
            <a:r>
              <a:rPr kumimoji="0" lang="en-US" sz="4200" b="1" i="0" u="none" strike="noStrike" kern="1200" cap="none" spc="0" normalizeH="0" baseline="0" noProof="0" smtClean="0">
                <a:ln>
                  <a:noFill/>
                </a:ln>
                <a:solidFill>
                  <a:schemeClr val="tx2"/>
                </a:solidFill>
                <a:effectLst/>
                <a:uLnTx/>
                <a:uFillTx/>
                <a:latin typeface="Arial" panose="020B0604020202020204" pitchFamily="34" charset="0"/>
                <a:ea typeface="+mn-ea"/>
                <a:cs typeface="Arial" panose="020B0604020202020204" pitchFamily="34" charset="0"/>
              </a:rPr>
              <a:t>Ví</a:t>
            </a:r>
            <a:r>
              <a:rPr kumimoji="0" lang="en-US" sz="4200" b="1" i="0" u="none" strike="noStrike" kern="1200" cap="none" spc="0" normalizeH="0" noProof="0" smtClean="0">
                <a:ln>
                  <a:noFill/>
                </a:ln>
                <a:solidFill>
                  <a:schemeClr val="tx2"/>
                </a:solidFill>
                <a:effectLst/>
                <a:uLnTx/>
                <a:uFillTx/>
                <a:latin typeface="Arial" panose="020B0604020202020204" pitchFamily="34" charset="0"/>
                <a:ea typeface="+mn-ea"/>
                <a:cs typeface="Arial" panose="020B0604020202020204" pitchFamily="34" charset="0"/>
              </a:rPr>
              <a:t> dụ 2</a:t>
            </a:r>
            <a:r>
              <a:rPr kumimoji="0" lang="en-US" sz="4200" b="1" i="0" u="none" strike="noStrike" kern="1200" cap="none" spc="0" normalizeH="0" baseline="0" noProof="0" smtClean="0">
                <a:ln>
                  <a:noFill/>
                </a:ln>
                <a:solidFill>
                  <a:schemeClr val="tx2"/>
                </a:solidFill>
                <a:effectLst/>
                <a:uLnTx/>
                <a:uFillTx/>
                <a:latin typeface="Arial" panose="020B0604020202020204" pitchFamily="34" charset="0"/>
                <a:ea typeface="+mn-ea"/>
                <a:cs typeface="Arial" panose="020B0604020202020204" pitchFamily="34" charset="0"/>
              </a:rPr>
              <a:t>: (Sgk-tr25)</a:t>
            </a:r>
            <a:endParaRPr kumimoji="0" lang="en-US" sz="42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endParaRPr>
          </a:p>
        </p:txBody>
      </p:sp>
      <p:sp>
        <p:nvSpPr>
          <p:cNvPr id="16" name="Freeform 12"/>
          <p:cNvSpPr/>
          <p:nvPr/>
        </p:nvSpPr>
        <p:spPr>
          <a:xfrm>
            <a:off x="8260447" y="4721651"/>
            <a:ext cx="1755073" cy="934375"/>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8" name="Rectangle 17"/>
              <p:cNvSpPr/>
              <p:nvPr/>
            </p:nvSpPr>
            <p:spPr>
              <a:xfrm>
                <a:off x="1620253" y="5777448"/>
                <a:ext cx="15219947" cy="3785652"/>
              </a:xfrm>
              <a:prstGeom prst="rect">
                <a:avLst/>
              </a:prstGeom>
            </p:spPr>
            <p:txBody>
              <a:bodyPr wrap="square">
                <a:spAutoFit/>
              </a:bodyPr>
              <a:lstStyle/>
              <a:p>
                <a:pPr algn="just">
                  <a:lnSpc>
                    <a:spcPct val="150000"/>
                  </a:lnSpc>
                </a:pPr>
                <a:r>
                  <a:rPr lang="en-US" sz="4000" smtClean="0">
                    <a:solidFill>
                      <a:prstClr val="black"/>
                    </a:solidFill>
                    <a:latin typeface="Arial" panose="020B0604020202020204" pitchFamily="34" charset="0"/>
                    <a:cs typeface="Arial" panose="020B0604020202020204" pitchFamily="34" charset="0"/>
                  </a:rPr>
                  <a:t>a) Để mọi hạng tử của </a:t>
                </a:r>
                <a:r>
                  <a:rPr lang="en-US" sz="4000">
                    <a:solidFill>
                      <a:prstClr val="black"/>
                    </a:solidFill>
                    <a:latin typeface="Arial" panose="020B0604020202020204" pitchFamily="34" charset="0"/>
                    <a:cs typeface="Arial" panose="020B0604020202020204" pitchFamily="34" charset="0"/>
                  </a:rPr>
                  <a:t>đa thức </a:t>
                </a:r>
                <a14:m>
                  <m:oMath xmlns:m="http://schemas.openxmlformats.org/officeDocument/2006/math">
                    <m:r>
                      <a:rPr lang="en-US" sz="4000" i="1">
                        <a:solidFill>
                          <a:prstClr val="black"/>
                        </a:solidFill>
                        <a:latin typeface="Cambria Math" panose="02040503050406030204" pitchFamily="18" charset="0"/>
                        <a:cs typeface="Arial" panose="020B0604020202020204" pitchFamily="34" charset="0"/>
                      </a:rPr>
                      <m:t>𝐴</m:t>
                    </m:r>
                  </m:oMath>
                </a14:m>
                <a:r>
                  <a:rPr lang="en-US" sz="4000">
                    <a:solidFill>
                      <a:prstClr val="black"/>
                    </a:solidFill>
                    <a:latin typeface="Arial" panose="020B0604020202020204" pitchFamily="34" charset="0"/>
                    <a:cs typeface="Arial" panose="020B0604020202020204" pitchFamily="34" charset="0"/>
                  </a:rPr>
                  <a:t> </a:t>
                </a:r>
                <a:r>
                  <a:rPr lang="en-US" sz="4000" smtClean="0">
                    <a:solidFill>
                      <a:prstClr val="black"/>
                    </a:solidFill>
                    <a:latin typeface="Arial" panose="020B0604020202020204" pitchFamily="34" charset="0"/>
                    <a:cs typeface="Arial" panose="020B0604020202020204" pitchFamily="34" charset="0"/>
                  </a:rPr>
                  <a:t>đều chia </a:t>
                </a:r>
                <a:r>
                  <a:rPr lang="en-US" sz="4000">
                    <a:solidFill>
                      <a:prstClr val="black"/>
                    </a:solidFill>
                    <a:latin typeface="Arial" panose="020B0604020202020204" pitchFamily="34" charset="0"/>
                    <a:cs typeface="Arial" panose="020B0604020202020204" pitchFamily="34" charset="0"/>
                  </a:rPr>
                  <a:t>hết </a:t>
                </a:r>
                <a:r>
                  <a:rPr lang="en-US" sz="4000" smtClean="0">
                    <a:solidFill>
                      <a:prstClr val="black"/>
                    </a:solidFill>
                    <a:latin typeface="Arial" panose="020B0604020202020204" pitchFamily="34" charset="0"/>
                    <a:cs typeface="Arial" panose="020B0604020202020204" pitchFamily="34" charset="0"/>
                  </a:rPr>
                  <a:t>cho </a:t>
                </a:r>
                <a14:m>
                  <m:oMath xmlns:m="http://schemas.openxmlformats.org/officeDocument/2006/math">
                    <m:r>
                      <a:rPr lang="en-US" sz="4000" i="1">
                        <a:solidFill>
                          <a:prstClr val="black"/>
                        </a:solidFill>
                        <a:latin typeface="Cambria Math" panose="02040503050406030204" pitchFamily="18" charset="0"/>
                        <a:cs typeface="Arial" panose="020B0604020202020204" pitchFamily="34" charset="0"/>
                      </a:rPr>
                      <m:t>𝐵</m:t>
                    </m:r>
                  </m:oMath>
                </a14:m>
                <a:r>
                  <a:rPr lang="en-US" sz="4000" smtClean="0">
                    <a:latin typeface="Arial" panose="020B0604020202020204" pitchFamily="34" charset="0"/>
                    <a:cs typeface="Arial" panose="020B0604020202020204" pitchFamily="34" charset="0"/>
                  </a:rPr>
                  <a:t>, ta cần có:</a:t>
                </a:r>
              </a:p>
              <a:p>
                <a:pPr algn="just">
                  <a:lnSpc>
                    <a:spcPct val="150000"/>
                  </a:lnSpc>
                </a:pPr>
                <a:r>
                  <a:rPr lang="en-US" sz="4000" smtClean="0">
                    <a:latin typeface="Arial" panose="020B0604020202020204" pitchFamily="34" charset="0"/>
                    <a:cs typeface="Arial" panose="020B0604020202020204" pitchFamily="34" charset="0"/>
                  </a:rPr>
                  <a:t>Số mũ của </a:t>
                </a:r>
                <a14:m>
                  <m:oMath xmlns:m="http://schemas.openxmlformats.org/officeDocument/2006/math">
                    <m:r>
                      <a:rPr lang="en-US" sz="4000" i="1" smtClean="0">
                        <a:latin typeface="Cambria Math" panose="02040503050406030204" pitchFamily="18" charset="0"/>
                        <a:cs typeface="Arial" panose="020B0604020202020204" pitchFamily="34" charset="0"/>
                      </a:rPr>
                      <m:t>𝑥</m:t>
                    </m:r>
                  </m:oMath>
                </a14:m>
                <a:r>
                  <a:rPr lang="en-US" sz="4000" smtClean="0">
                    <a:latin typeface="Arial" panose="020B0604020202020204" pitchFamily="34" charset="0"/>
                    <a:cs typeface="Arial" panose="020B0604020202020204" pitchFamily="34" charset="0"/>
                  </a:rPr>
                  <a:t> trong </a:t>
                </a:r>
                <a14:m>
                  <m:oMath xmlns:m="http://schemas.openxmlformats.org/officeDocument/2006/math">
                    <m:r>
                      <a:rPr lang="en-US" sz="4000" i="1" smtClean="0">
                        <a:latin typeface="Cambria Math" panose="02040503050406030204" pitchFamily="18" charset="0"/>
                        <a:cs typeface="Arial" panose="020B0604020202020204" pitchFamily="34" charset="0"/>
                      </a:rPr>
                      <m:t>𝐵</m:t>
                    </m:r>
                  </m:oMath>
                </a14:m>
                <a:r>
                  <a:rPr lang="en-US" sz="4000" smtClean="0">
                    <a:latin typeface="Arial" panose="020B0604020202020204" pitchFamily="34" charset="0"/>
                    <a:cs typeface="Arial" panose="020B0604020202020204" pitchFamily="34" charset="0"/>
                  </a:rPr>
                  <a:t> nhỏ hơn hoặc bằng số mũ của </a:t>
                </a:r>
                <a14:m>
                  <m:oMath xmlns:m="http://schemas.openxmlformats.org/officeDocument/2006/math">
                    <m:r>
                      <a:rPr lang="en-US" sz="4000" i="1" smtClean="0">
                        <a:latin typeface="Cambria Math" panose="02040503050406030204" pitchFamily="18" charset="0"/>
                        <a:cs typeface="Arial" panose="020B0604020202020204" pitchFamily="34" charset="0"/>
                      </a:rPr>
                      <m:t>𝑥</m:t>
                    </m:r>
                  </m:oMath>
                </a14:m>
                <a:r>
                  <a:rPr lang="en-US" sz="4000" smtClean="0">
                    <a:latin typeface="Arial" panose="020B0604020202020204" pitchFamily="34" charset="0"/>
                    <a:cs typeface="Arial" panose="020B0604020202020204" pitchFamily="34" charset="0"/>
                  </a:rPr>
                  <a:t> trong mọi hạng tử của </a:t>
                </a:r>
                <a14:m>
                  <m:oMath xmlns:m="http://schemas.openxmlformats.org/officeDocument/2006/math">
                    <m:r>
                      <a:rPr lang="en-US" sz="4000" i="1" smtClean="0">
                        <a:latin typeface="Cambria Math" panose="02040503050406030204" pitchFamily="18" charset="0"/>
                        <a:cs typeface="Arial" panose="020B0604020202020204" pitchFamily="34" charset="0"/>
                      </a:rPr>
                      <m:t>𝐴</m:t>
                    </m:r>
                  </m:oMath>
                </a14:m>
                <a:r>
                  <a:rPr lang="en-US" sz="4000" smtClean="0">
                    <a:latin typeface="Arial" panose="020B0604020202020204" pitchFamily="34" charset="0"/>
                    <a:cs typeface="Arial" panose="020B0604020202020204" pitchFamily="34" charset="0"/>
                  </a:rPr>
                  <a:t>; tức là phải có </a:t>
                </a:r>
                <a14:m>
                  <m:oMath xmlns:m="http://schemas.openxmlformats.org/officeDocument/2006/math">
                    <m:r>
                      <a:rPr lang="en-US" sz="4000" i="1" smtClean="0">
                        <a:latin typeface="Cambria Math" panose="02040503050406030204" pitchFamily="18" charset="0"/>
                        <a:cs typeface="Arial" panose="020B0604020202020204" pitchFamily="34" charset="0"/>
                      </a:rPr>
                      <m:t>𝑚</m:t>
                    </m:r>
                    <m:r>
                      <a:rPr lang="en-US" sz="4000" i="1" smtClean="0">
                        <a:latin typeface="Cambria Math" panose="02040503050406030204" pitchFamily="18" charset="0"/>
                        <a:ea typeface="Cambria Math" panose="02040503050406030204" pitchFamily="18" charset="0"/>
                        <a:cs typeface="Arial" panose="020B0604020202020204" pitchFamily="34" charset="0"/>
                      </a:rPr>
                      <m:t>≤</m:t>
                    </m:r>
                    <m:r>
                      <a:rPr lang="en-US" sz="4000" i="1" smtClean="0">
                        <a:latin typeface="Cambria Math" panose="02040503050406030204" pitchFamily="18" charset="0"/>
                        <a:cs typeface="Arial" panose="020B0604020202020204" pitchFamily="34" charset="0"/>
                      </a:rPr>
                      <m:t>2</m:t>
                    </m:r>
                  </m:oMath>
                </a14:m>
                <a:r>
                  <a:rPr lang="en-US" sz="4000" smtClean="0">
                    <a:latin typeface="Arial" panose="020B0604020202020204" pitchFamily="34" charset="0"/>
                    <a:cs typeface="Arial" panose="020B0604020202020204" pitchFamily="34" charset="0"/>
                  </a:rPr>
                  <a:t> và </a:t>
                </a:r>
                <a14:m>
                  <m:oMath xmlns:m="http://schemas.openxmlformats.org/officeDocument/2006/math">
                    <m:r>
                      <a:rPr lang="en-US" sz="4000" i="1" smtClean="0">
                        <a:latin typeface="Cambria Math" panose="02040503050406030204" pitchFamily="18" charset="0"/>
                        <a:cs typeface="Arial" panose="020B0604020202020204" pitchFamily="34" charset="0"/>
                      </a:rPr>
                      <m:t>𝑚</m:t>
                    </m:r>
                    <m:r>
                      <a:rPr lang="en-US" sz="4000" i="1" smtClean="0">
                        <a:latin typeface="Cambria Math" panose="02040503050406030204" pitchFamily="18" charset="0"/>
                        <a:ea typeface="Cambria Math" panose="02040503050406030204" pitchFamily="18" charset="0"/>
                        <a:cs typeface="Arial" panose="020B0604020202020204" pitchFamily="34" charset="0"/>
                      </a:rPr>
                      <m:t>≤</m:t>
                    </m:r>
                    <m:r>
                      <a:rPr lang="en-US" sz="4000" i="1" smtClean="0">
                        <a:latin typeface="Cambria Math" panose="02040503050406030204" pitchFamily="18" charset="0"/>
                        <a:cs typeface="Arial" panose="020B0604020202020204" pitchFamily="34" charset="0"/>
                      </a:rPr>
                      <m:t>1</m:t>
                    </m:r>
                  </m:oMath>
                </a14:m>
                <a:r>
                  <a:rPr lang="en-US" sz="4000" smtClean="0">
                    <a:latin typeface="Arial" panose="020B0604020202020204" pitchFamily="34" charset="0"/>
                    <a:cs typeface="Arial" panose="020B0604020202020204" pitchFamily="34" charset="0"/>
                  </a:rPr>
                  <a:t>. </a:t>
                </a:r>
              </a:p>
              <a:p>
                <a:pPr algn="just">
                  <a:lnSpc>
                    <a:spcPct val="150000"/>
                  </a:lnSpc>
                </a:pPr>
                <a:r>
                  <a:rPr lang="en-US" sz="4000" smtClean="0">
                    <a:latin typeface="Arial" panose="020B0604020202020204" pitchFamily="34" charset="0"/>
                    <a:cs typeface="Arial" panose="020B0604020202020204" pitchFamily="34" charset="0"/>
                  </a:rPr>
                  <a:t>Số nguyên dương </a:t>
                </a:r>
                <a14:m>
                  <m:oMath xmlns:m="http://schemas.openxmlformats.org/officeDocument/2006/math">
                    <m:r>
                      <a:rPr lang="en-US" sz="4000" i="1" smtClean="0">
                        <a:latin typeface="Cambria Math" panose="02040503050406030204" pitchFamily="18" charset="0"/>
                        <a:cs typeface="Arial" panose="020B0604020202020204" pitchFamily="34" charset="0"/>
                      </a:rPr>
                      <m:t>𝑚</m:t>
                    </m:r>
                  </m:oMath>
                </a14:m>
                <a:r>
                  <a:rPr lang="en-US" sz="4000" smtClean="0">
                    <a:latin typeface="Arial" panose="020B0604020202020204" pitchFamily="34" charset="0"/>
                    <a:cs typeface="Arial" panose="020B0604020202020204" pitchFamily="34" charset="0"/>
                  </a:rPr>
                  <a:t> duy nhất thoả mãn điều này là </a:t>
                </a:r>
                <a14:m>
                  <m:oMath xmlns:m="http://schemas.openxmlformats.org/officeDocument/2006/math">
                    <m:r>
                      <a:rPr lang="en-US" sz="4000" i="1" smtClean="0">
                        <a:latin typeface="Cambria Math" panose="02040503050406030204" pitchFamily="18" charset="0"/>
                        <a:cs typeface="Arial" panose="020B0604020202020204" pitchFamily="34" charset="0"/>
                      </a:rPr>
                      <m:t>𝑚</m:t>
                    </m:r>
                    <m:r>
                      <a:rPr lang="en-US" sz="4000" i="1" smtClean="0">
                        <a:latin typeface="Cambria Math" panose="02040503050406030204" pitchFamily="18" charset="0"/>
                        <a:cs typeface="Arial" panose="020B0604020202020204" pitchFamily="34" charset="0"/>
                      </a:rPr>
                      <m:t> = 1</m:t>
                    </m:r>
                  </m:oMath>
                </a14:m>
                <a:r>
                  <a:rPr lang="en-US"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620253" y="5777448"/>
                <a:ext cx="15219947" cy="3785652"/>
              </a:xfrm>
              <a:prstGeom prst="rect">
                <a:avLst/>
              </a:prstGeom>
              <a:blipFill>
                <a:blip r:embed="rId3"/>
                <a:stretch>
                  <a:fillRect l="-1442" r="-1402" b="-3060"/>
                </a:stretch>
              </a:blipFill>
            </p:spPr>
            <p:txBody>
              <a:bodyPr/>
              <a:lstStyle/>
              <a:p>
                <a:r>
                  <a:rPr lang="en-US">
                    <a:noFill/>
                  </a:rPr>
                  <a:t> </a:t>
                </a:r>
              </a:p>
            </p:txBody>
          </p:sp>
        </mc:Fallback>
      </mc:AlternateContent>
      <p:pic>
        <p:nvPicPr>
          <p:cNvPr id="19" name="Picture 18"/>
          <p:cNvPicPr>
            <a:picLocks noChangeAspect="1"/>
          </p:cNvPicPr>
          <p:nvPr/>
        </p:nvPicPr>
        <p:blipFill>
          <a:blip r:embed="rId4">
            <a:duotone>
              <a:schemeClr val="accent1">
                <a:shade val="45000"/>
                <a:satMod val="135000"/>
              </a:schemeClr>
              <a:prstClr val="white"/>
            </a:duotone>
          </a:blip>
          <a:stretch>
            <a:fillRect/>
          </a:stretch>
        </p:blipFill>
        <p:spPr>
          <a:xfrm>
            <a:off x="16110412" y="403798"/>
            <a:ext cx="1832418" cy="1614729"/>
          </a:xfrm>
          <a:prstGeom prst="rect">
            <a:avLst/>
          </a:prstGeom>
        </p:spPr>
      </p:pic>
      <p:pic>
        <p:nvPicPr>
          <p:cNvPr id="20" name="Picture 19"/>
          <p:cNvPicPr>
            <a:picLocks noChangeAspect="1"/>
          </p:cNvPicPr>
          <p:nvPr/>
        </p:nvPicPr>
        <p:blipFill>
          <a:blip r:embed="rId5"/>
          <a:stretch>
            <a:fillRect/>
          </a:stretch>
        </p:blipFill>
        <p:spPr>
          <a:xfrm rot="18023162">
            <a:off x="144156" y="5440841"/>
            <a:ext cx="1692888" cy="1295578"/>
          </a:xfrm>
          <a:prstGeom prst="rect">
            <a:avLst/>
          </a:prstGeom>
        </p:spPr>
      </p:pic>
      <p:pic>
        <p:nvPicPr>
          <p:cNvPr id="21" name="Picture 20"/>
          <p:cNvPicPr>
            <a:picLocks noChangeAspect="1"/>
          </p:cNvPicPr>
          <p:nvPr/>
        </p:nvPicPr>
        <p:blipFill>
          <a:blip r:embed="rId6"/>
          <a:stretch>
            <a:fillRect/>
          </a:stretch>
        </p:blipFill>
        <p:spPr>
          <a:xfrm rot="1498245">
            <a:off x="420705" y="363916"/>
            <a:ext cx="1139791" cy="11431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fade">
                                      <p:cBhvr>
                                        <p:cTn id="21" dur="500"/>
                                        <p:tgtEl>
                                          <p:spTgt spid="18">
                                            <p:txEl>
                                              <p:pRg st="0" end="0"/>
                                            </p:txEl>
                                          </p:spTgt>
                                        </p:tgtEl>
                                      </p:cBhvr>
                                    </p:animEffect>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25" dur="500"/>
                                        <p:tgtEl>
                                          <p:spTgt spid="18">
                                            <p:txEl>
                                              <p:pRg st="1" end="1"/>
                                            </p:txEl>
                                          </p:spTgt>
                                        </p:tgtEl>
                                      </p:cBhvr>
                                    </p:animEffect>
                                  </p:childTnLst>
                                </p:cTn>
                              </p:par>
                            </p:childTnLst>
                          </p:cTn>
                        </p:par>
                        <p:par>
                          <p:cTn id="26" fill="hold">
                            <p:stCondLst>
                              <p:cond delay="1000"/>
                            </p:stCondLst>
                            <p:childTnLst>
                              <p:par>
                                <p:cTn id="27" presetID="22" presetClass="entr" presetSubtype="4" fill="hold" nodeType="afterEffect">
                                  <p:stCondLst>
                                    <p:cond delay="0"/>
                                  </p:stCondLst>
                                  <p:childTnLst>
                                    <p:set>
                                      <p:cBhvr>
                                        <p:cTn id="28" dur="1" fill="hold">
                                          <p:stCondLst>
                                            <p:cond delay="0"/>
                                          </p:stCondLst>
                                        </p:cTn>
                                        <p:tgtEl>
                                          <p:spTgt spid="18">
                                            <p:txEl>
                                              <p:pRg st="2" end="2"/>
                                            </p:txEl>
                                          </p:spTgt>
                                        </p:tgtEl>
                                        <p:attrNameLst>
                                          <p:attrName>style.visibility</p:attrName>
                                        </p:attrNameLst>
                                      </p:cBhvr>
                                      <p:to>
                                        <p:strVal val="visible"/>
                                      </p:to>
                                    </p:set>
                                    <p:animEffect transition="in" filter="wipe(down)">
                                      <p:cBhvr>
                                        <p:cTn id="29"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grpSp>
        <p:nvGrpSpPr>
          <p:cNvPr id="6" name="Group 6"/>
          <p:cNvGrpSpPr/>
          <p:nvPr/>
        </p:nvGrpSpPr>
        <p:grpSpPr>
          <a:xfrm>
            <a:off x="17953143" y="8272232"/>
            <a:ext cx="334857" cy="1563010"/>
            <a:chOff x="0" y="0"/>
            <a:chExt cx="505184" cy="2358041"/>
          </a:xfrm>
        </p:grpSpPr>
        <p:sp>
          <p:nvSpPr>
            <p:cNvPr id="7" name="Freeform 7"/>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sp>
        <p:nvSpPr>
          <p:cNvPr id="11" name="Rounded Rectangle 10"/>
          <p:cNvSpPr/>
          <p:nvPr/>
        </p:nvSpPr>
        <p:spPr>
          <a:xfrm>
            <a:off x="641684" y="462642"/>
            <a:ext cx="16992600" cy="9372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2" name="TextBox 11"/>
              <p:cNvSpPr txBox="1"/>
              <p:nvPr/>
            </p:nvSpPr>
            <p:spPr>
              <a:xfrm>
                <a:off x="990600" y="1595378"/>
                <a:ext cx="16383000" cy="286232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Cho đa thức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Sup>
                      <m:sSup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p>
                    <m:sSup>
                      <m:sSup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−5</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sSup>
                      <m:sSup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sup>
                    </m:sSup>
                  </m:oMath>
                </a14:m>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và đơn thức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𝐵</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sSup>
                      <m:sSup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m:t>
                        </m:r>
                      </m:sup>
                    </m:sSup>
                    <m:sSup>
                      <m:sSup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p>
                  </m:oMath>
                </a14:m>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(với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𝜖</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𝑁</m:t>
                    </m:r>
                  </m:oMath>
                </a14:m>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 Tìm số nguyên dương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m:t>
                    </m:r>
                  </m:oMath>
                </a14:m>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sao cho đa thức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oMath>
                </a14:m>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chia hết cho đơn thức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𝐵</m:t>
                    </m:r>
                  </m:oMath>
                </a14:m>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b) Với giá trị tìm được của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m:t>
                    </m:r>
                  </m:oMath>
                </a14:m>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ở câu a, hãy thực hiện phép chia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 </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𝐵</m:t>
                    </m:r>
                  </m:oMath>
                </a14:m>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p>
            </p:txBody>
          </p:sp>
        </mc:Choice>
        <mc:Fallback xmlns="">
          <p:sp>
            <p:nvSpPr>
              <p:cNvPr id="12" name="TextBox 11"/>
              <p:cNvSpPr txBox="1">
                <a:spLocks noRot="1" noChangeAspect="1" noMove="1" noResize="1" noEditPoints="1" noAdjustHandles="1" noChangeArrowheads="1" noChangeShapeType="1" noTextEdit="1"/>
              </p:cNvSpPr>
              <p:nvPr/>
            </p:nvSpPr>
            <p:spPr>
              <a:xfrm>
                <a:off x="990600" y="1595378"/>
                <a:ext cx="16383000" cy="2862322"/>
              </a:xfrm>
              <a:prstGeom prst="rect">
                <a:avLst/>
              </a:prstGeom>
              <a:blipFill>
                <a:blip r:embed="rId2"/>
                <a:stretch>
                  <a:fillRect l="-1340" r="-1005" b="-4478"/>
                </a:stretch>
              </a:blipFill>
            </p:spPr>
            <p:txBody>
              <a:bodyPr/>
              <a:lstStyle/>
              <a:p>
                <a:r>
                  <a:rPr lang="en-US">
                    <a:noFill/>
                  </a:rPr>
                  <a:t> </a:t>
                </a:r>
              </a:p>
            </p:txBody>
          </p:sp>
        </mc:Fallback>
      </mc:AlternateContent>
      <p:sp>
        <p:nvSpPr>
          <p:cNvPr id="13" name="TextBox 6"/>
          <p:cNvSpPr txBox="1"/>
          <p:nvPr/>
        </p:nvSpPr>
        <p:spPr>
          <a:xfrm>
            <a:off x="6934200" y="625827"/>
            <a:ext cx="5412634" cy="940129"/>
          </a:xfrm>
          <a:prstGeom prst="rect">
            <a:avLst/>
          </a:prstGeom>
        </p:spPr>
        <p:txBody>
          <a:bodyPr wrap="square" lIns="0" tIns="0" rIns="0" bIns="0" rtlCol="0" anchor="t">
            <a:spAutoFit/>
          </a:bodyPr>
          <a:lstStyle/>
          <a:p>
            <a:pPr marL="0" marR="0" lvl="0" indent="0" algn="l" defTabSz="914400" rtl="0" eaLnBrk="1" fontAlgn="auto" latinLnBrk="0" hangingPunct="1">
              <a:lnSpc>
                <a:spcPts val="8450"/>
              </a:lnSpc>
              <a:spcBef>
                <a:spcPts val="0"/>
              </a:spcBef>
              <a:spcAft>
                <a:spcPts val="0"/>
              </a:spcAft>
              <a:buClrTx/>
              <a:buSzTx/>
              <a:buFontTx/>
              <a:buNone/>
              <a:tabLst/>
              <a:defRPr/>
            </a:pPr>
            <a:r>
              <a:rPr kumimoji="0" lang="en-US" sz="42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Ví dụ 2: (Sgk-tr25)</a:t>
            </a:r>
            <a:endParaRPr kumimoji="0" lang="en-US" sz="42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16" name="Freeform 12"/>
          <p:cNvSpPr/>
          <p:nvPr/>
        </p:nvSpPr>
        <p:spPr>
          <a:xfrm>
            <a:off x="8260447" y="4721651"/>
            <a:ext cx="1755073" cy="934375"/>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8" name="Rectangle 17"/>
              <p:cNvSpPr/>
              <p:nvPr/>
            </p:nvSpPr>
            <p:spPr>
              <a:xfrm>
                <a:off x="2348087" y="5981700"/>
                <a:ext cx="15219947" cy="1015663"/>
              </a:xfrm>
              <a:prstGeom prst="rect">
                <a:avLst/>
              </a:prstGeom>
            </p:spPr>
            <p:txBody>
              <a:bodyPr wrap="square">
                <a:spAutoFit/>
              </a:bodyPr>
              <a:lstStyle/>
              <a:p>
                <a:pPr lvl="0" algn="just">
                  <a:lnSpc>
                    <a:spcPct val="150000"/>
                  </a:lnSpc>
                </a:pP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b) Khi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 1</m:t>
                    </m:r>
                  </m:oMath>
                </a14:m>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ta có </a:t>
                </a:r>
                <a14:m>
                  <m:oMath xmlns:m="http://schemas.openxmlformats.org/officeDocument/2006/math">
                    <m:r>
                      <a:rPr lang="en-US" sz="4000" i="1">
                        <a:solidFill>
                          <a:prstClr val="black"/>
                        </a:solidFill>
                        <a:latin typeface="Cambria Math" panose="02040503050406030204" pitchFamily="18" charset="0"/>
                        <a:cs typeface="Arial" panose="020B0604020202020204" pitchFamily="34" charset="0"/>
                      </a:rPr>
                      <m:t>𝐵</m:t>
                    </m:r>
                    <m:r>
                      <a:rPr lang="en-US" sz="4000" i="1">
                        <a:solidFill>
                          <a:prstClr val="black"/>
                        </a:solidFill>
                        <a:latin typeface="Cambria Math" panose="02040503050406030204" pitchFamily="18" charset="0"/>
                        <a:cs typeface="Arial" panose="020B0604020202020204" pitchFamily="34" charset="0"/>
                      </a:rPr>
                      <m:t>=3</m:t>
                    </m:r>
                    <m:r>
                      <a:rPr lang="en-US" sz="4000" b="0" i="1" smtClean="0">
                        <a:solidFill>
                          <a:prstClr val="black"/>
                        </a:solidFill>
                        <a:latin typeface="Cambria Math" panose="02040503050406030204" pitchFamily="18" charset="0"/>
                        <a:cs typeface="Arial" panose="020B0604020202020204" pitchFamily="34" charset="0"/>
                      </a:rPr>
                      <m:t>𝑥</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𝑦</m:t>
                        </m:r>
                      </m:e>
                      <m:sup>
                        <m:r>
                          <a:rPr lang="en-US" sz="4000" i="1">
                            <a:solidFill>
                              <a:prstClr val="black"/>
                            </a:solidFill>
                            <a:latin typeface="Cambria Math" panose="02040503050406030204" pitchFamily="18" charset="0"/>
                            <a:cs typeface="Arial" panose="020B0604020202020204" pitchFamily="34" charset="0"/>
                          </a:rPr>
                          <m:t>2</m:t>
                        </m:r>
                      </m:sup>
                    </m:sSup>
                  </m:oMath>
                </a14:m>
                <a:r>
                  <a:rPr kumimoji="0" lang="en-US" sz="4000" b="0" i="0" u="none" strike="noStrike" kern="1200" cap="none" spc="0" normalizeH="0" noProof="0" smtClean="0">
                    <a:ln>
                      <a:noFill/>
                    </a:ln>
                    <a:solidFill>
                      <a:prstClr val="black"/>
                    </a:solidFill>
                    <a:effectLst/>
                    <a:uLnTx/>
                    <a:uFillTx/>
                    <a:latin typeface="Arial" panose="020B0604020202020204" pitchFamily="34" charset="0"/>
                    <a:ea typeface="+mn-ea"/>
                    <a:cs typeface="Arial" panose="020B0604020202020204" pitchFamily="34" charset="0"/>
                  </a:rPr>
                  <a:t> và phép chia</a:t>
                </a:r>
                <a:r>
                  <a:rPr lang="en-US" sz="4000">
                    <a:solidFill>
                      <a:prstClr val="black"/>
                    </a:solidFill>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cs typeface="Arial" panose="020B0604020202020204" pitchFamily="34" charset="0"/>
                      </a:rPr>
                      <m:t>𝐴</m:t>
                    </m:r>
                    <m:r>
                      <a:rPr lang="en-US" sz="4000" i="1">
                        <a:solidFill>
                          <a:prstClr val="black"/>
                        </a:solidFill>
                        <a:latin typeface="Cambria Math" panose="02040503050406030204" pitchFamily="18" charset="0"/>
                        <a:cs typeface="Arial" panose="020B0604020202020204" pitchFamily="34" charset="0"/>
                      </a:rPr>
                      <m:t> : </m:t>
                    </m:r>
                    <m:r>
                      <a:rPr lang="en-US" sz="4000" i="1">
                        <a:solidFill>
                          <a:prstClr val="black"/>
                        </a:solidFill>
                        <a:latin typeface="Cambria Math" panose="02040503050406030204" pitchFamily="18" charset="0"/>
                        <a:cs typeface="Arial" panose="020B0604020202020204" pitchFamily="34" charset="0"/>
                      </a:rPr>
                      <m:t>𝐵</m:t>
                    </m:r>
                  </m:oMath>
                </a14:m>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trở</a:t>
                </a:r>
                <a:r>
                  <a:rPr kumimoji="0" lang="en-US" sz="4000" b="0" i="0" u="none" strike="noStrike" kern="1200" cap="none" spc="0" normalizeH="0" noProof="0" smtClean="0">
                    <a:ln>
                      <a:noFill/>
                    </a:ln>
                    <a:solidFill>
                      <a:prstClr val="black"/>
                    </a:solidFill>
                    <a:effectLst/>
                    <a:uLnTx/>
                    <a:uFillTx/>
                    <a:latin typeface="Arial" panose="020B0604020202020204" pitchFamily="34" charset="0"/>
                    <a:ea typeface="+mn-ea"/>
                    <a:cs typeface="Arial" panose="020B0604020202020204" pitchFamily="34" charset="0"/>
                  </a:rPr>
                  <a:t> thành</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2348087" y="5981700"/>
                <a:ext cx="15219947" cy="1015663"/>
              </a:xfrm>
              <a:prstGeom prst="rect">
                <a:avLst/>
              </a:prstGeom>
              <a:blipFill>
                <a:blip r:embed="rId3"/>
                <a:stretch>
                  <a:fillRect l="-1402" b="-13772"/>
                </a:stretch>
              </a:blipFill>
            </p:spPr>
            <p:txBody>
              <a:bodyPr/>
              <a:lstStyle/>
              <a:p>
                <a:r>
                  <a:rPr lang="en-US">
                    <a:noFill/>
                  </a:rPr>
                  <a:t> </a:t>
                </a:r>
              </a:p>
            </p:txBody>
          </p:sp>
        </mc:Fallback>
      </mc:AlternateContent>
      <p:pic>
        <p:nvPicPr>
          <p:cNvPr id="19" name="Picture 18"/>
          <p:cNvPicPr>
            <a:picLocks noChangeAspect="1"/>
          </p:cNvPicPr>
          <p:nvPr/>
        </p:nvPicPr>
        <p:blipFill>
          <a:blip r:embed="rId4">
            <a:duotone>
              <a:schemeClr val="accent1">
                <a:shade val="45000"/>
                <a:satMod val="135000"/>
              </a:schemeClr>
              <a:prstClr val="white"/>
            </a:duotone>
          </a:blip>
          <a:stretch>
            <a:fillRect/>
          </a:stretch>
        </p:blipFill>
        <p:spPr>
          <a:xfrm>
            <a:off x="16110412" y="403798"/>
            <a:ext cx="1832418" cy="1614729"/>
          </a:xfrm>
          <a:prstGeom prst="rect">
            <a:avLst/>
          </a:prstGeom>
        </p:spPr>
      </p:pic>
      <p:pic>
        <p:nvPicPr>
          <p:cNvPr id="20" name="Picture 19"/>
          <p:cNvPicPr>
            <a:picLocks noChangeAspect="1"/>
          </p:cNvPicPr>
          <p:nvPr/>
        </p:nvPicPr>
        <p:blipFill>
          <a:blip r:embed="rId5"/>
          <a:stretch>
            <a:fillRect/>
          </a:stretch>
        </p:blipFill>
        <p:spPr>
          <a:xfrm rot="18023162">
            <a:off x="144156" y="5440841"/>
            <a:ext cx="1692888" cy="1295578"/>
          </a:xfrm>
          <a:prstGeom prst="rect">
            <a:avLst/>
          </a:prstGeom>
        </p:spPr>
      </p:pic>
      <p:pic>
        <p:nvPicPr>
          <p:cNvPr id="21" name="Picture 20"/>
          <p:cNvPicPr>
            <a:picLocks noChangeAspect="1"/>
          </p:cNvPicPr>
          <p:nvPr/>
        </p:nvPicPr>
        <p:blipFill>
          <a:blip r:embed="rId6"/>
          <a:stretch>
            <a:fillRect/>
          </a:stretch>
        </p:blipFill>
        <p:spPr>
          <a:xfrm rot="1498245">
            <a:off x="420705" y="363916"/>
            <a:ext cx="1139791" cy="1143178"/>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5029200" y="7372916"/>
                <a:ext cx="7773025"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4000" i="1" smtClean="0">
                              <a:solidFill>
                                <a:prstClr val="black"/>
                              </a:solidFill>
                              <a:latin typeface="Cambria Math" panose="02040503050406030204" pitchFamily="18" charset="0"/>
                              <a:cs typeface="Arial" panose="020B0604020202020204" pitchFamily="34" charset="0"/>
                            </a:rPr>
                          </m:ctrlPr>
                        </m:dPr>
                        <m:e>
                          <m:r>
                            <a:rPr lang="en-US" sz="4000" i="1">
                              <a:solidFill>
                                <a:prstClr val="black"/>
                              </a:solidFill>
                              <a:latin typeface="Cambria Math" panose="02040503050406030204" pitchFamily="18" charset="0"/>
                              <a:cs typeface="Arial" panose="020B0604020202020204" pitchFamily="34" charset="0"/>
                            </a:rPr>
                            <m:t>2</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𝑥</m:t>
                              </m:r>
                            </m:e>
                            <m:sup>
                              <m:r>
                                <a:rPr lang="en-US" sz="4000" i="1">
                                  <a:solidFill>
                                    <a:prstClr val="black"/>
                                  </a:solidFill>
                                  <a:latin typeface="Cambria Math" panose="02040503050406030204" pitchFamily="18" charset="0"/>
                                  <a:cs typeface="Arial" panose="020B0604020202020204" pitchFamily="34" charset="0"/>
                                </a:rPr>
                                <m:t>2</m:t>
                              </m:r>
                            </m:sup>
                          </m:sSup>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𝑦</m:t>
                              </m:r>
                            </m:e>
                            <m:sup>
                              <m:r>
                                <a:rPr lang="en-US" sz="4000" i="1">
                                  <a:solidFill>
                                    <a:prstClr val="black"/>
                                  </a:solidFill>
                                  <a:latin typeface="Cambria Math" panose="02040503050406030204" pitchFamily="18" charset="0"/>
                                  <a:cs typeface="Arial" panose="020B0604020202020204" pitchFamily="34" charset="0"/>
                                </a:rPr>
                                <m:t>2</m:t>
                              </m:r>
                            </m:sup>
                          </m:sSup>
                          <m:r>
                            <a:rPr lang="en-US" sz="4000" i="1">
                              <a:solidFill>
                                <a:prstClr val="black"/>
                              </a:solidFill>
                              <a:latin typeface="Cambria Math" panose="02040503050406030204" pitchFamily="18" charset="0"/>
                              <a:cs typeface="Arial" panose="020B0604020202020204" pitchFamily="34" charset="0"/>
                            </a:rPr>
                            <m:t>−5</m:t>
                          </m:r>
                          <m:r>
                            <a:rPr lang="en-US" sz="4000" i="1">
                              <a:solidFill>
                                <a:prstClr val="black"/>
                              </a:solidFill>
                              <a:latin typeface="Cambria Math" panose="02040503050406030204" pitchFamily="18" charset="0"/>
                              <a:cs typeface="Arial" panose="020B0604020202020204" pitchFamily="34" charset="0"/>
                            </a:rPr>
                            <m:t>𝑥</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𝑦</m:t>
                              </m:r>
                            </m:e>
                            <m:sup>
                              <m:r>
                                <a:rPr lang="en-US" sz="4000" i="1">
                                  <a:solidFill>
                                    <a:prstClr val="black"/>
                                  </a:solidFill>
                                  <a:latin typeface="Cambria Math" panose="02040503050406030204" pitchFamily="18" charset="0"/>
                                  <a:cs typeface="Arial" panose="020B0604020202020204" pitchFamily="34" charset="0"/>
                                </a:rPr>
                                <m:t>3</m:t>
                              </m:r>
                            </m:sup>
                          </m:sSup>
                        </m:e>
                      </m:d>
                      <m:r>
                        <a:rPr lang="en-US" sz="4000" b="0" i="1" smtClean="0">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3</m:t>
                      </m:r>
                      <m:r>
                        <a:rPr lang="en-US" sz="4000" i="1">
                          <a:solidFill>
                            <a:prstClr val="black"/>
                          </a:solidFill>
                          <a:latin typeface="Cambria Math" panose="02040503050406030204" pitchFamily="18" charset="0"/>
                          <a:cs typeface="Arial" panose="020B0604020202020204" pitchFamily="34" charset="0"/>
                        </a:rPr>
                        <m:t>𝑥</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𝑦</m:t>
                          </m:r>
                        </m:e>
                        <m:sup>
                          <m:r>
                            <a:rPr lang="en-US" sz="4000" i="1">
                              <a:solidFill>
                                <a:prstClr val="black"/>
                              </a:solidFill>
                              <a:latin typeface="Cambria Math" panose="02040503050406030204" pitchFamily="18" charset="0"/>
                              <a:cs typeface="Arial" panose="020B0604020202020204" pitchFamily="34" charset="0"/>
                            </a:rPr>
                            <m:t>2</m:t>
                          </m:r>
                        </m:sup>
                      </m:sSup>
                      <m:r>
                        <a:rPr lang="en-US" sz="4000" b="0" i="1" smtClean="0">
                          <a:solidFill>
                            <a:prstClr val="black"/>
                          </a:solidFill>
                          <a:latin typeface="Cambria Math" panose="02040503050406030204" pitchFamily="18" charset="0"/>
                          <a:cs typeface="Arial" panose="020B0604020202020204" pitchFamily="34" charset="0"/>
                        </a:rPr>
                        <m:t>=</m:t>
                      </m:r>
                      <m:f>
                        <m:fPr>
                          <m:ctrlPr>
                            <a:rPr lang="en-US" sz="4000" b="0" i="1" smtClean="0">
                              <a:solidFill>
                                <a:prstClr val="black"/>
                              </a:solidFill>
                              <a:latin typeface="Cambria Math" panose="02040503050406030204" pitchFamily="18" charset="0"/>
                              <a:cs typeface="Arial" panose="020B0604020202020204" pitchFamily="34" charset="0"/>
                            </a:rPr>
                          </m:ctrlPr>
                        </m:fPr>
                        <m:num>
                          <m:r>
                            <a:rPr lang="en-US" sz="4000" b="0" i="1" smtClean="0">
                              <a:solidFill>
                                <a:prstClr val="black"/>
                              </a:solidFill>
                              <a:latin typeface="Cambria Math" panose="02040503050406030204" pitchFamily="18" charset="0"/>
                              <a:cs typeface="Arial" panose="020B0604020202020204" pitchFamily="34" charset="0"/>
                            </a:rPr>
                            <m:t>2</m:t>
                          </m:r>
                        </m:num>
                        <m:den>
                          <m:r>
                            <a:rPr lang="en-US" sz="4000" b="0" i="1" smtClean="0">
                              <a:solidFill>
                                <a:prstClr val="black"/>
                              </a:solidFill>
                              <a:latin typeface="Cambria Math" panose="02040503050406030204" pitchFamily="18" charset="0"/>
                              <a:cs typeface="Arial" panose="020B0604020202020204" pitchFamily="34" charset="0"/>
                            </a:rPr>
                            <m:t>3</m:t>
                          </m:r>
                        </m:den>
                      </m:f>
                      <m:r>
                        <a:rPr lang="en-US" sz="4000" b="0" i="1" smtClean="0">
                          <a:solidFill>
                            <a:prstClr val="black"/>
                          </a:solidFill>
                          <a:latin typeface="Cambria Math" panose="02040503050406030204" pitchFamily="18" charset="0"/>
                          <a:cs typeface="Arial" panose="020B0604020202020204" pitchFamily="34" charset="0"/>
                        </a:rPr>
                        <m:t>𝑥</m:t>
                      </m:r>
                      <m:r>
                        <a:rPr lang="en-US" sz="4000" b="0" i="1" smtClean="0">
                          <a:solidFill>
                            <a:prstClr val="black"/>
                          </a:solidFill>
                          <a:latin typeface="Cambria Math" panose="02040503050406030204" pitchFamily="18" charset="0"/>
                          <a:cs typeface="Arial" panose="020B0604020202020204" pitchFamily="34" charset="0"/>
                        </a:rPr>
                        <m:t>−</m:t>
                      </m:r>
                      <m:f>
                        <m:fPr>
                          <m:ctrlPr>
                            <a:rPr lang="en-US" sz="4000" b="0" i="1" smtClean="0">
                              <a:solidFill>
                                <a:prstClr val="black"/>
                              </a:solidFill>
                              <a:latin typeface="Cambria Math" panose="02040503050406030204" pitchFamily="18" charset="0"/>
                              <a:cs typeface="Arial" panose="020B0604020202020204" pitchFamily="34" charset="0"/>
                            </a:rPr>
                          </m:ctrlPr>
                        </m:fPr>
                        <m:num>
                          <m:r>
                            <a:rPr lang="en-US" sz="4000" b="0" i="1" smtClean="0">
                              <a:solidFill>
                                <a:prstClr val="black"/>
                              </a:solidFill>
                              <a:latin typeface="Cambria Math" panose="02040503050406030204" pitchFamily="18" charset="0"/>
                              <a:cs typeface="Arial" panose="020B0604020202020204" pitchFamily="34" charset="0"/>
                            </a:rPr>
                            <m:t>5</m:t>
                          </m:r>
                        </m:num>
                        <m:den>
                          <m:r>
                            <a:rPr lang="en-US" sz="4000" b="0" i="1" smtClean="0">
                              <a:solidFill>
                                <a:prstClr val="black"/>
                              </a:solidFill>
                              <a:latin typeface="Cambria Math" panose="02040503050406030204" pitchFamily="18" charset="0"/>
                              <a:cs typeface="Arial" panose="020B0604020202020204" pitchFamily="34" charset="0"/>
                            </a:rPr>
                            <m:t>3</m:t>
                          </m:r>
                        </m:den>
                      </m:f>
                      <m:r>
                        <a:rPr lang="en-US" sz="4000" b="0" i="1" smtClean="0">
                          <a:solidFill>
                            <a:prstClr val="black"/>
                          </a:solidFill>
                          <a:latin typeface="Cambria Math" panose="02040503050406030204" pitchFamily="18" charset="0"/>
                          <a:cs typeface="Arial" panose="020B0604020202020204" pitchFamily="34" charset="0"/>
                        </a:rPr>
                        <m:t>𝑦</m:t>
                      </m:r>
                    </m:oMath>
                  </m:oMathPara>
                </a14:m>
                <a:endParaRPr lang="en-US"/>
              </a:p>
            </p:txBody>
          </p:sp>
        </mc:Choice>
        <mc:Fallback xmlns="">
          <p:sp>
            <p:nvSpPr>
              <p:cNvPr id="2" name="Rectangle 1"/>
              <p:cNvSpPr>
                <a:spLocks noRot="1" noChangeAspect="1" noMove="1" noResize="1" noEditPoints="1" noAdjustHandles="1" noChangeArrowheads="1" noChangeShapeType="1" noTextEdit="1"/>
              </p:cNvSpPr>
              <p:nvPr/>
            </p:nvSpPr>
            <p:spPr>
              <a:xfrm>
                <a:off x="5029200" y="7372916"/>
                <a:ext cx="7773025" cy="1261307"/>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6229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4" name="Group 4"/>
          <p:cNvGrpSpPr/>
          <p:nvPr/>
        </p:nvGrpSpPr>
        <p:grpSpPr>
          <a:xfrm>
            <a:off x="838200" y="723900"/>
            <a:ext cx="16687800" cy="8839200"/>
            <a:chOff x="0" y="0"/>
            <a:chExt cx="6671512" cy="1635764"/>
          </a:xfrm>
        </p:grpSpPr>
        <p:sp>
          <p:nvSpPr>
            <p:cNvPr id="5" name="Freeform 5"/>
            <p:cNvSpPr/>
            <p:nvPr/>
          </p:nvSpPr>
          <p:spPr>
            <a:xfrm>
              <a:off x="0" y="0"/>
              <a:ext cx="6671512" cy="1635764"/>
            </a:xfrm>
            <a:custGeom>
              <a:avLst/>
              <a:gdLst/>
              <a:ahLst/>
              <a:cxnLst/>
              <a:rect l="l" t="t" r="r" b="b"/>
              <a:pathLst>
                <a:path w="6671512" h="1635764">
                  <a:moveTo>
                    <a:pt x="0" y="0"/>
                  </a:moveTo>
                  <a:lnTo>
                    <a:pt x="6671512" y="0"/>
                  </a:lnTo>
                  <a:lnTo>
                    <a:pt x="6671512" y="1635764"/>
                  </a:lnTo>
                  <a:lnTo>
                    <a:pt x="0" y="1635764"/>
                  </a:lnTo>
                  <a:close/>
                </a:path>
              </a:pathLst>
            </a:custGeom>
            <a:solidFill>
              <a:srgbClr val="5A3F2B">
                <a:alpha val="89804"/>
              </a:srgbClr>
            </a:solidFill>
          </p:spPr>
        </p:sp>
      </p:grpSp>
      <p:grpSp>
        <p:nvGrpSpPr>
          <p:cNvPr id="9" name="Group 8"/>
          <p:cNvGrpSpPr/>
          <p:nvPr/>
        </p:nvGrpSpPr>
        <p:grpSpPr>
          <a:xfrm>
            <a:off x="7124700" y="1748311"/>
            <a:ext cx="4114800" cy="956789"/>
            <a:chOff x="310794" y="402440"/>
            <a:chExt cx="4114800" cy="956789"/>
          </a:xfrm>
        </p:grpSpPr>
        <p:sp>
          <p:nvSpPr>
            <p:cNvPr id="10" name="TextBox 6"/>
            <p:cNvSpPr txBox="1"/>
            <p:nvPr/>
          </p:nvSpPr>
          <p:spPr>
            <a:xfrm>
              <a:off x="1225194" y="419100"/>
              <a:ext cx="3200400" cy="940129"/>
            </a:xfrm>
            <a:prstGeom prst="rect">
              <a:avLst/>
            </a:prstGeom>
          </p:spPr>
          <p:txBody>
            <a:bodyPr wrap="square" lIns="0" tIns="0" rIns="0" bIns="0" rtlCol="0" anchor="t">
              <a:spAutoFit/>
            </a:bodyPr>
            <a:lstStyle/>
            <a:p>
              <a:pPr marL="0" marR="0" lvl="0" indent="0" algn="l" defTabSz="914400" rtl="0" eaLnBrk="1" fontAlgn="auto" latinLnBrk="0" hangingPunct="1">
                <a:lnSpc>
                  <a:spcPts val="8450"/>
                </a:lnSpc>
                <a:spcBef>
                  <a:spcPts val="0"/>
                </a:spcBef>
                <a:spcAft>
                  <a:spcPts val="0"/>
                </a:spcAft>
                <a:buClrTx/>
                <a:buSzTx/>
                <a:buFontTx/>
                <a:buNone/>
                <a:tabLst/>
                <a:defRPr/>
              </a:pPr>
              <a:r>
                <a:rPr kumimoji="0" lang="en-US" sz="4500" b="1" i="0" u="none" strike="noStrike" kern="1200" cap="none" spc="0" normalizeH="0" baseline="0" noProof="0" smtClean="0">
                  <a:ln>
                    <a:noFill/>
                  </a:ln>
                  <a:solidFill>
                    <a:srgbClr val="FFFF00"/>
                  </a:solidFill>
                  <a:effectLst/>
                  <a:uLnTx/>
                  <a:uFillTx/>
                  <a:latin typeface="Arial" panose="020B0604020202020204" pitchFamily="34" charset="0"/>
                  <a:ea typeface="+mn-ea"/>
                  <a:cs typeface="Arial" panose="020B0604020202020204" pitchFamily="34" charset="0"/>
                </a:rPr>
                <a:t>CÂU</a:t>
              </a:r>
              <a:r>
                <a:rPr kumimoji="0" lang="en-US" sz="4500" b="1" i="0" u="none" strike="noStrike" kern="1200" cap="none" spc="0" normalizeH="0" noProof="0" smtClean="0">
                  <a:ln>
                    <a:noFill/>
                  </a:ln>
                  <a:solidFill>
                    <a:srgbClr val="FFFF00"/>
                  </a:solidFill>
                  <a:effectLst/>
                  <a:uLnTx/>
                  <a:uFillTx/>
                  <a:latin typeface="Arial" panose="020B0604020202020204" pitchFamily="34" charset="0"/>
                  <a:ea typeface="+mn-ea"/>
                  <a:cs typeface="Arial" panose="020B0604020202020204" pitchFamily="34" charset="0"/>
                </a:rPr>
                <a:t> HỎI 1:</a:t>
              </a:r>
              <a:endParaRPr kumimoji="0" lang="en-US" sz="45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11" name="Freeform 9"/>
            <p:cNvSpPr/>
            <p:nvPr/>
          </p:nvSpPr>
          <p:spPr>
            <a:xfrm>
              <a:off x="310794" y="402440"/>
              <a:ext cx="762000" cy="905331"/>
            </a:xfrm>
            <a:custGeom>
              <a:avLst/>
              <a:gdLst/>
              <a:ahLst/>
              <a:cxnLst/>
              <a:rect l="l" t="t" r="r" b="b"/>
              <a:pathLst>
                <a:path w="2746629" h="4114800">
                  <a:moveTo>
                    <a:pt x="0" y="0"/>
                  </a:moveTo>
                  <a:lnTo>
                    <a:pt x="2746628" y="0"/>
                  </a:lnTo>
                  <a:lnTo>
                    <a:pt x="2746628" y="4114800"/>
                  </a:lnTo>
                  <a:lnTo>
                    <a:pt x="0" y="4114800"/>
                  </a:lnTo>
                  <a:lnTo>
                    <a:pt x="0" y="0"/>
                  </a:lnTo>
                  <a:close/>
                </a:path>
              </a:pathLst>
            </a:custGeom>
            <a:blipFill>
              <a:blip r:embed="rId2">
                <a:extLst>
                  <a:ext uri="{96DAC541-7B7A-43D3-8B79-37D633B846F1}">
                    <asvg:svgBlip xmlns:asvg="http://schemas.microsoft.com/office/drawing/2016/SVG/main" xmlns="" r:embed="rId16"/>
                  </a:ext>
                </a:extLst>
              </a:blip>
              <a:stretch>
                <a:fillRect/>
              </a:stretch>
            </a:blipFill>
          </p:spPr>
        </p:sp>
      </p:grpSp>
      <mc:AlternateContent xmlns:mc="http://schemas.openxmlformats.org/markup-compatibility/2006" xmlns:a14="http://schemas.microsoft.com/office/drawing/2010/main">
        <mc:Choice Requires="a14">
          <p:sp>
            <p:nvSpPr>
              <p:cNvPr id="12" name="Rectangle 11"/>
              <p:cNvSpPr/>
              <p:nvPr/>
            </p:nvSpPr>
            <p:spPr>
              <a:xfrm>
                <a:off x="2209800" y="3479837"/>
                <a:ext cx="12268200" cy="4940263"/>
              </a:xfrm>
              <a:prstGeom prst="rect">
                <a:avLst/>
              </a:prstGeom>
            </p:spPr>
            <p:txBody>
              <a:bodyPr wrap="square">
                <a:spAutoFit/>
              </a:bodyPr>
              <a:lstStyle/>
              <a:p>
                <a:pPr>
                  <a:lnSpc>
                    <a:spcPct val="150000"/>
                  </a:lnSpc>
                  <a:spcBef>
                    <a:spcPts val="1800"/>
                  </a:spcBef>
                  <a:spcAft>
                    <a:spcPts val="800"/>
                  </a:spcAft>
                </a:pPr>
                <a:r>
                  <a:rPr lang="en-US" sz="4300" smtClean="0">
                    <a:solidFill>
                      <a:schemeClr val="bg1"/>
                    </a:solidFill>
                    <a:effectLst/>
                    <a:latin typeface="Arial" panose="020B0604020202020204" pitchFamily="34" charset="0"/>
                    <a:ea typeface="Calibri" panose="020F0502020204030204" pitchFamily="34" charset="0"/>
                    <a:cs typeface="Arial" panose="020B0604020202020204" pitchFamily="34" charset="0"/>
                  </a:rPr>
                  <a:t>Cho </a:t>
                </a:r>
                <a:r>
                  <a:rPr lang="en-US" sz="4300">
                    <a:solidFill>
                      <a:schemeClr val="bg1"/>
                    </a:solidFill>
                    <a:effectLst/>
                    <a:latin typeface="Arial" panose="020B0604020202020204" pitchFamily="34" charset="0"/>
                    <a:ea typeface="Calibri" panose="020F0502020204030204" pitchFamily="34" charset="0"/>
                    <a:cs typeface="Arial" panose="020B0604020202020204" pitchFamily="34" charset="0"/>
                  </a:rPr>
                  <a:t>hai đa thức</a:t>
                </a:r>
                <a:endParaRPr lang="en-US" sz="43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nSpc>
                    <a:spcPct val="150000"/>
                  </a:lnSpc>
                  <a:spcBef>
                    <a:spcPts val="1800"/>
                  </a:spcBef>
                  <a:spcAft>
                    <a:spcPts val="800"/>
                  </a:spcAft>
                </a:pPr>
                <a14:m>
                  <m:oMath xmlns:m="http://schemas.openxmlformats.org/officeDocument/2006/math">
                    <m:r>
                      <m:rPr>
                        <m:sty m:val="p"/>
                      </m:rP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m:t>
                    </m:r>
                    <m: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x</m:t>
                    </m:r>
                    <m: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–4)(</m:t>
                    </m:r>
                    <m:r>
                      <m:rPr>
                        <m:sty m:val="p"/>
                      </m:rP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x</m:t>
                    </m:r>
                    <m: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–2)+ </m:t>
                    </m:r>
                    <m:r>
                      <m:rPr>
                        <m:sty m:val="p"/>
                      </m:rP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x</m:t>
                    </m:r>
                    <m: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x</m:t>
                    </m:r>
                    <m: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–18) –25</m:t>
                    </m:r>
                  </m:oMath>
                </a14:m>
                <a:r>
                  <a:rPr lang="en-US" sz="4300">
                    <a:solidFill>
                      <a:schemeClr val="bg1"/>
                    </a:solidFill>
                    <a:effectLst/>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r>
                      <a:rPr lang="en-US" sz="4300" b="0" i="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4300" b="0" i="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spcBef>
                    <a:spcPts val="1800"/>
                  </a:spcBef>
                  <a:spcAft>
                    <a:spcPts val="800"/>
                  </a:spcAft>
                </a:pPr>
                <a14:m>
                  <m:oMath xmlns:m="http://schemas.openxmlformats.org/officeDocument/2006/math">
                    <m:r>
                      <m:rPr>
                        <m:sty m:val="p"/>
                      </m:rP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N</m:t>
                    </m:r>
                    <m: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x</m:t>
                    </m:r>
                    <m: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x</m:t>
                    </m:r>
                    <m: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+7)–(2</m:t>
                    </m:r>
                    <m:r>
                      <m:rPr>
                        <m:sty m:val="p"/>
                      </m:rP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x</m:t>
                    </m:r>
                    <m: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r>
                      <m:rPr>
                        <m:sty m:val="p"/>
                      </m:rP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x</m:t>
                    </m:r>
                    <m: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x</m:t>
                    </m:r>
                    <m:d>
                      <m:dPr>
                        <m:ctrlPr>
                          <a:rPr lang="en-US" sz="43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x</m:t>
                        </m:r>
                        <m: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430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US" sz="43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800"/>
                  </a:spcBef>
                  <a:spcAft>
                    <a:spcPts val="800"/>
                  </a:spcAft>
                </a:pPr>
                <a:r>
                  <a:rPr lang="en-US" sz="4300">
                    <a:solidFill>
                      <a:schemeClr val="bg1"/>
                    </a:solidFill>
                    <a:effectLst/>
                    <a:latin typeface="Arial" panose="020B0604020202020204" pitchFamily="34" charset="0"/>
                    <a:ea typeface="Calibri" panose="020F0502020204030204" pitchFamily="34" charset="0"/>
                    <a:cs typeface="Arial" panose="020B0604020202020204" pitchFamily="34" charset="0"/>
                  </a:rPr>
                  <a:t>Tính </a:t>
                </a:r>
                <a14:m>
                  <m:oMath xmlns:m="http://schemas.openxmlformats.org/officeDocument/2006/math">
                    <m:r>
                      <a:rPr lang="en-US" sz="4300"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𝑀</m:t>
                    </m:r>
                    <m:r>
                      <a:rPr lang="en-US" sz="4300"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 – </m:t>
                    </m:r>
                    <m:r>
                      <a:rPr lang="en-US" sz="4300"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𝑁</m:t>
                    </m:r>
                  </m:oMath>
                </a14:m>
                <a:r>
                  <a:rPr lang="en-US" sz="430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US" sz="43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209800" y="3479837"/>
                <a:ext cx="12268200" cy="4940263"/>
              </a:xfrm>
              <a:prstGeom prst="rect">
                <a:avLst/>
              </a:prstGeom>
              <a:blipFill>
                <a:blip r:embed="rId17"/>
                <a:stretch>
                  <a:fillRect l="-1988" b="-4938"/>
                </a:stretch>
              </a:blipFill>
            </p:spPr>
            <p:txBody>
              <a:bodyPr/>
              <a:lstStyle/>
              <a:p>
                <a:r>
                  <a:rPr lang="en-US">
                    <a:noFill/>
                  </a:rPr>
                  <a:t> </a:t>
                </a:r>
              </a:p>
            </p:txBody>
          </p:sp>
        </mc:Fallback>
      </mc:AlternateContent>
      <p:pic>
        <p:nvPicPr>
          <p:cNvPr id="13" name="Picture 12"/>
          <p:cNvPicPr>
            <a:picLocks noChangeAspect="1"/>
          </p:cNvPicPr>
          <p:nvPr/>
        </p:nvPicPr>
        <p:blipFill>
          <a:blip r:embed="rId18"/>
          <a:stretch>
            <a:fillRect/>
          </a:stretch>
        </p:blipFill>
        <p:spPr>
          <a:xfrm>
            <a:off x="14401800" y="5447943"/>
            <a:ext cx="2530059" cy="4115157"/>
          </a:xfrm>
          <a:prstGeom prst="rect">
            <a:avLst/>
          </a:prstGeom>
        </p:spPr>
      </p:pic>
      <p:pic>
        <p:nvPicPr>
          <p:cNvPr id="15" name="Picture 14"/>
          <p:cNvPicPr>
            <a:picLocks noChangeAspect="1"/>
          </p:cNvPicPr>
          <p:nvPr/>
        </p:nvPicPr>
        <p:blipFill>
          <a:blip r:embed="rId19"/>
          <a:stretch>
            <a:fillRect/>
          </a:stretch>
        </p:blipFill>
        <p:spPr>
          <a:xfrm>
            <a:off x="15087600" y="529022"/>
            <a:ext cx="2543346" cy="2438578"/>
          </a:xfrm>
          <a:prstGeom prst="rect">
            <a:avLst/>
          </a:prstGeom>
        </p:spPr>
      </p:pic>
    </p:spTree>
    <p:extLst>
      <p:ext uri="{BB962C8B-B14F-4D97-AF65-F5344CB8AC3E}">
        <p14:creationId xmlns:p14="http://schemas.microsoft.com/office/powerpoint/2010/main" val="205031638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4" name="Group 4"/>
          <p:cNvGrpSpPr/>
          <p:nvPr/>
        </p:nvGrpSpPr>
        <p:grpSpPr>
          <a:xfrm>
            <a:off x="256674" y="342900"/>
            <a:ext cx="17754600" cy="9601200"/>
            <a:chOff x="0" y="0"/>
            <a:chExt cx="6671512" cy="1635764"/>
          </a:xfrm>
        </p:grpSpPr>
        <p:sp>
          <p:nvSpPr>
            <p:cNvPr id="5" name="Freeform 5"/>
            <p:cNvSpPr/>
            <p:nvPr/>
          </p:nvSpPr>
          <p:spPr>
            <a:xfrm>
              <a:off x="0" y="0"/>
              <a:ext cx="6671512" cy="1635764"/>
            </a:xfrm>
            <a:custGeom>
              <a:avLst/>
              <a:gdLst/>
              <a:ahLst/>
              <a:cxnLst/>
              <a:rect l="l" t="t" r="r" b="b"/>
              <a:pathLst>
                <a:path w="6671512" h="1635764">
                  <a:moveTo>
                    <a:pt x="0" y="0"/>
                  </a:moveTo>
                  <a:lnTo>
                    <a:pt x="6671512" y="0"/>
                  </a:lnTo>
                  <a:lnTo>
                    <a:pt x="6671512" y="1635764"/>
                  </a:lnTo>
                  <a:lnTo>
                    <a:pt x="0" y="1635764"/>
                  </a:lnTo>
                  <a:close/>
                </a:path>
              </a:pathLst>
            </a:custGeom>
            <a:solidFill>
              <a:srgbClr val="5A3F2B">
                <a:alpha val="89804"/>
              </a:srgbClr>
            </a:solidFill>
          </p:spPr>
        </p:sp>
      </p:grpSp>
      <p:pic>
        <p:nvPicPr>
          <p:cNvPr id="15" name="Picture 14"/>
          <p:cNvPicPr>
            <a:picLocks noChangeAspect="1"/>
          </p:cNvPicPr>
          <p:nvPr/>
        </p:nvPicPr>
        <p:blipFill>
          <a:blip r:embed="rId2"/>
          <a:stretch>
            <a:fillRect/>
          </a:stretch>
        </p:blipFill>
        <p:spPr>
          <a:xfrm>
            <a:off x="15087600" y="7277100"/>
            <a:ext cx="2543346" cy="2438578"/>
          </a:xfrm>
          <a:prstGeom prst="rect">
            <a:avLst/>
          </a:prstGeom>
        </p:spPr>
      </p:pic>
      <p:sp>
        <p:nvSpPr>
          <p:cNvPr id="14" name="Freeform 12"/>
          <p:cNvSpPr/>
          <p:nvPr/>
        </p:nvSpPr>
        <p:spPr>
          <a:xfrm>
            <a:off x="8256437" y="190500"/>
            <a:ext cx="1755073" cy="934375"/>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6" name="Rectangle 15"/>
              <p:cNvSpPr/>
              <p:nvPr/>
            </p:nvSpPr>
            <p:spPr>
              <a:xfrm>
                <a:off x="457200" y="1181100"/>
                <a:ext cx="17805768" cy="8807539"/>
              </a:xfrm>
              <a:prstGeom prst="rect">
                <a:avLst/>
              </a:prstGeom>
            </p:spPr>
            <p:txBody>
              <a:bodyPr wrap="square">
                <a:spAutoFit/>
              </a:bodyPr>
              <a:lstStyle/>
              <a:p>
                <a:pPr algn="just">
                  <a:lnSpc>
                    <a:spcPct val="150000"/>
                  </a:lnSpc>
                  <a:spcAft>
                    <a:spcPts val="800"/>
                  </a:spcAft>
                </a:pPr>
                <a14:m>
                  <m:oMath xmlns:m="http://schemas.openxmlformats.org/officeDocument/2006/math">
                    <m:r>
                      <m:rPr>
                        <m:sty m:val="p"/>
                      </m:rPr>
                      <a:rPr lang="nl-NL" sz="3800" smtClean="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m:t>
                    </m:r>
                    <m:r>
                      <a:rPr lang="nl-NL" sz="3800" smtClean="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nl-NL"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m:t>
                    </m:r>
                    <m:r>
                      <m:rPr>
                        <m:sty m:val="p"/>
                      </m:rP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–4)(</m:t>
                    </m:r>
                    <m:r>
                      <m:rPr>
                        <m:sty m:val="p"/>
                      </m:rP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r>
                      <m:rPr>
                        <m:sty m:val="p"/>
                      </m:rP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m:t>
                    </m:r>
                    <m:r>
                      <m:rPr>
                        <m:sty m:val="p"/>
                      </m:rP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–18)–25</m:t>
                    </m:r>
                  </m:oMath>
                </a14:m>
                <a:r>
                  <a:rPr lang="nl-NL" sz="3800">
                    <a:solidFill>
                      <a:schemeClr val="bg1"/>
                    </a:solidFill>
                    <a:effectLst/>
                    <a:latin typeface="Arial" panose="020B0604020202020204" pitchFamily="34" charset="0"/>
                    <a:ea typeface="Dotum" panose="020B0600000101010101" pitchFamily="34" charset="-127"/>
                    <a:cs typeface="Arial" panose="020B0604020202020204" pitchFamily="34" charset="0"/>
                  </a:rPr>
                  <a:t> </a:t>
                </a:r>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14:m>
                  <m:oMath xmlns:m="http://schemas.openxmlformats.org/officeDocument/2006/math">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nl-NL"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m:t>
                    </m:r>
                    <m:r>
                      <m:rPr>
                        <m:sty m:val="p"/>
                      </m:rP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nl-NL" sz="3800" baseline="300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r>
                      <m:rPr>
                        <m:sty m:val="p"/>
                      </m:rP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–4</m:t>
                    </m:r>
                    <m:r>
                      <m:rPr>
                        <m:sty m:val="p"/>
                      </m:rP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+8)+</m:t>
                    </m:r>
                    <m:r>
                      <m:rPr>
                        <m:sty m:val="p"/>
                      </m:rP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m:t>
                    </m:r>
                    <m:r>
                      <m:rPr>
                        <m:sty m:val="p"/>
                      </m:rP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nl-NL"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18)–25</m:t>
                    </m:r>
                  </m:oMath>
                </a14:m>
                <a:r>
                  <a:rPr lang="nl-NL" sz="3800">
                    <a:solidFill>
                      <a:schemeClr val="bg1"/>
                    </a:solidFill>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nl-NL"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m:t>
                    </m:r>
                    <m:r>
                      <m:rPr>
                        <m:sty m:val="p"/>
                      </m:rP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nl-NL" sz="3800" baseline="300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+6</m:t>
                    </m:r>
                    <m:r>
                      <m:rPr>
                        <m:sty m:val="p"/>
                      </m:rP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+12</m:t>
                    </m:r>
                    <m:r>
                      <m:rPr>
                        <m:sty m:val="p"/>
                      </m:rP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–24+3</m:t>
                    </m:r>
                    <m:r>
                      <m:rPr>
                        <m:sty m:val="p"/>
                      </m:rP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nl-NL" sz="3800" baseline="300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–18</m:t>
                    </m:r>
                    <m:r>
                      <m:rPr>
                        <m:sty m:val="p"/>
                      </m:rP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–25</m:t>
                    </m:r>
                  </m:oMath>
                </a14:m>
                <a:r>
                  <a:rPr lang="nl-NL" sz="3800">
                    <a:solidFill>
                      <a:schemeClr val="bg1"/>
                    </a:solidFill>
                    <a:effectLst/>
                    <a:latin typeface="Arial" panose="020B0604020202020204" pitchFamily="34" charset="0"/>
                    <a:ea typeface="Dotum" panose="020B0600000101010101" pitchFamily="34" charset="-127"/>
                    <a:cs typeface="Arial" panose="020B0604020202020204" pitchFamily="34" charset="0"/>
                  </a:rPr>
                  <a:t> </a:t>
                </a:r>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14:m>
                  <m:oMath xmlns:m="http://schemas.openxmlformats.org/officeDocument/2006/math">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nl-NL"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m:t>
                    </m:r>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e>
                      <m:sup>
                        <m:r>
                          <a:rPr lang="nl-NL" sz="3800" baseline="300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m:t>
                    </m:r>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e>
                      <m:sup>
                        <m:r>
                          <a:rPr lang="nl-NL" sz="3800" baseline="300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)+(6</m:t>
                    </m:r>
                    <m:r>
                      <m:rPr>
                        <m:sty m:val="p"/>
                      </m:rP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+12</m:t>
                    </m:r>
                    <m:r>
                      <m:rPr>
                        <m:sty m:val="p"/>
                      </m:rP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–18</m:t>
                    </m:r>
                    <m:r>
                      <m:rPr>
                        <m:sty m:val="p"/>
                      </m:rP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)–24–25</m:t>
                    </m:r>
                  </m:oMath>
                </a14:m>
                <a:r>
                  <a:rPr lang="nl-NL" sz="3800">
                    <a:solidFill>
                      <a:schemeClr val="bg1"/>
                    </a:solidFill>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49</m:t>
                    </m:r>
                  </m:oMath>
                </a14:m>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14:m>
                  <m:oMath xmlns:m="http://schemas.openxmlformats.org/officeDocument/2006/math">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N</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+7)–</m:t>
                    </m:r>
                    <m:d>
                      <m:d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dPr>
                      <m:e>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m:t>
                        </m:r>
                      </m:e>
                    </m:d>
                    <m:d>
                      <m:d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e>
                    </m:d>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m:t>
                    </m:r>
                  </m:oMath>
                </a14:m>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 </a:t>
                </a:r>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14:m>
                  <m:oMath xmlns:m="http://schemas.openxmlformats.org/officeDocument/2006/math">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.7–3.</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–3.7–(2</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–1.2)+</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m:t>
                    </m:r>
                  </m:oMath>
                </a14:m>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 </a:t>
                </a:r>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14:m>
                  <m:oMath xmlns:m="http://schemas.openxmlformats.org/officeDocument/2006/math">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e>
                      <m:sup>
                        <m:r>
                          <a:rPr lang="en-US" sz="3800" baseline="300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+7</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–21–2</m:t>
                    </m:r>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e>
                      <m:sup>
                        <m:r>
                          <a:rPr lang="en-US" sz="3800" baseline="300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–4</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e>
                      <m:sup>
                        <m:r>
                          <a:rPr lang="en-US" sz="3800" baseline="300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oMath>
                </a14:m>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 </a:t>
                </a:r>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14:m>
                  <m:oMath xmlns:m="http://schemas.openxmlformats.org/officeDocument/2006/math">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e>
                      <m:sup>
                        <m:r>
                          <a:rPr lang="en-US" sz="3800" baseline="300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e>
                      <m:sup>
                        <m:r>
                          <a:rPr lang="en-US" sz="3800" baseline="300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e>
                      <m:sup>
                        <m:r>
                          <a:rPr lang="en-US" sz="3800" baseline="300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)+(7</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–4</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)–21+2</m:t>
                    </m:r>
                  </m:oMath>
                </a14:m>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19</m:t>
                    </m:r>
                  </m:oMath>
                </a14:m>
                <a:endParaRPr lang="en-US" sz="3800" smtClean="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endParaRPr>
              </a:p>
              <a:p>
                <a:pPr algn="just">
                  <a:lnSpc>
                    <a:spcPct val="150000"/>
                  </a:lnSpc>
                  <a:spcAft>
                    <a:spcPts val="800"/>
                  </a:spcAft>
                </a:pPr>
                <a14:m>
                  <m:oMathPara xmlns:m="http://schemas.openxmlformats.org/officeDocument/2006/math">
                    <m:oMathParaPr>
                      <m:jc m:val="left"/>
                    </m:oMathParaPr>
                    <m:oMath xmlns:m="http://schemas.openxmlformats.org/officeDocument/2006/math">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V</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ậ</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 </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49;</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N</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19</m:t>
                      </m:r>
                    </m:oMath>
                  </m:oMathPara>
                </a14:m>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14:m>
                  <m:oMath xmlns:m="http://schemas.openxmlformats.org/officeDocument/2006/math">
                    <m:r>
                      <a:rPr lang="en-US" sz="3800" b="0" i="0" smtClean="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N</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30</m:t>
                    </m:r>
                  </m:oMath>
                </a14:m>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 </a:t>
                </a:r>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457200" y="1181100"/>
                <a:ext cx="17805768" cy="8807539"/>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822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6">
                                            <p:txEl>
                                              <p:pRg st="1" end="1"/>
                                            </p:txEl>
                                          </p:spTgt>
                                        </p:tgtEl>
                                        <p:attrNameLst>
                                          <p:attrName>style.visibility</p:attrName>
                                        </p:attrNameLst>
                                      </p:cBhvr>
                                      <p:to>
                                        <p:strVal val="visible"/>
                                      </p:to>
                                    </p:set>
                                    <p:animEffect transition="in" filter="wipe(down)">
                                      <p:cBhvr>
                                        <p:cTn id="16" dur="500"/>
                                        <p:tgtEl>
                                          <p:spTgt spid="16">
                                            <p:txEl>
                                              <p:pRg st="1" end="1"/>
                                            </p:txEl>
                                          </p:spTgt>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20" dur="500"/>
                                        <p:tgtEl>
                                          <p:spTgt spid="16">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6">
                                            <p:txEl>
                                              <p:pRg st="3" end="3"/>
                                            </p:txEl>
                                          </p:spTgt>
                                        </p:tgtEl>
                                        <p:attrNameLst>
                                          <p:attrName>style.visibility</p:attrName>
                                        </p:attrNameLst>
                                      </p:cBhvr>
                                      <p:to>
                                        <p:strVal val="visible"/>
                                      </p:to>
                                    </p:set>
                                    <p:animEffect transition="in" filter="fade">
                                      <p:cBhvr>
                                        <p:cTn id="24" dur="500"/>
                                        <p:tgtEl>
                                          <p:spTgt spid="16">
                                            <p:txEl>
                                              <p:pRg st="3" end="3"/>
                                            </p:txEl>
                                          </p:spTgt>
                                        </p:tgtEl>
                                      </p:cBhvr>
                                    </p:animEffect>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16">
                                            <p:txEl>
                                              <p:pRg st="4" end="4"/>
                                            </p:txEl>
                                          </p:spTgt>
                                        </p:tgtEl>
                                        <p:attrNameLst>
                                          <p:attrName>style.visibility</p:attrName>
                                        </p:attrNameLst>
                                      </p:cBhvr>
                                      <p:to>
                                        <p:strVal val="visible"/>
                                      </p:to>
                                    </p:set>
                                    <p:animEffect transition="in" filter="barn(inVertical)">
                                      <p:cBhvr>
                                        <p:cTn id="28" dur="500"/>
                                        <p:tgtEl>
                                          <p:spTgt spid="16">
                                            <p:txEl>
                                              <p:pRg st="4" end="4"/>
                                            </p:txEl>
                                          </p:spTgt>
                                        </p:tgtEl>
                                      </p:cBhvr>
                                    </p:animEffect>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wipe(down)">
                                      <p:cBhvr>
                                        <p:cTn id="32" dur="500"/>
                                        <p:tgtEl>
                                          <p:spTgt spid="16">
                                            <p:txEl>
                                              <p:pRg st="5" end="5"/>
                                            </p:txEl>
                                          </p:spTgt>
                                        </p:tgtEl>
                                      </p:cBhvr>
                                    </p:animEffect>
                                  </p:childTnLst>
                                </p:cTn>
                              </p:par>
                            </p:childTnLst>
                          </p:cTn>
                        </p:par>
                        <p:par>
                          <p:cTn id="33" fill="hold">
                            <p:stCondLst>
                              <p:cond delay="3000"/>
                            </p:stCondLst>
                            <p:childTnLst>
                              <p:par>
                                <p:cTn id="34" presetID="14" presetClass="entr" presetSubtype="10" fill="hold" nodeType="afterEffect">
                                  <p:stCondLst>
                                    <p:cond delay="0"/>
                                  </p:stCondLst>
                                  <p:childTnLst>
                                    <p:set>
                                      <p:cBhvr>
                                        <p:cTn id="35" dur="1" fill="hold">
                                          <p:stCondLst>
                                            <p:cond delay="0"/>
                                          </p:stCondLst>
                                        </p:cTn>
                                        <p:tgtEl>
                                          <p:spTgt spid="16">
                                            <p:txEl>
                                              <p:pRg st="6" end="6"/>
                                            </p:txEl>
                                          </p:spTgt>
                                        </p:tgtEl>
                                        <p:attrNameLst>
                                          <p:attrName>style.visibility</p:attrName>
                                        </p:attrNameLst>
                                      </p:cBhvr>
                                      <p:to>
                                        <p:strVal val="visible"/>
                                      </p:to>
                                    </p:set>
                                    <p:animEffect transition="in" filter="randombar(horizontal)">
                                      <p:cBhvr>
                                        <p:cTn id="36" dur="500"/>
                                        <p:tgtEl>
                                          <p:spTgt spid="16">
                                            <p:txEl>
                                              <p:pRg st="6" end="6"/>
                                            </p:txEl>
                                          </p:spTgt>
                                        </p:tgtEl>
                                      </p:cBhvr>
                                    </p:animEffect>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16">
                                            <p:txEl>
                                              <p:pRg st="7" end="7"/>
                                            </p:txEl>
                                          </p:spTgt>
                                        </p:tgtEl>
                                        <p:attrNameLst>
                                          <p:attrName>style.visibility</p:attrName>
                                        </p:attrNameLst>
                                      </p:cBhvr>
                                      <p:to>
                                        <p:strVal val="visible"/>
                                      </p:to>
                                    </p:set>
                                    <p:anim calcmode="lin" valueType="num">
                                      <p:cBhvr>
                                        <p:cTn id="40" dur="500" fill="hold"/>
                                        <p:tgtEl>
                                          <p:spTgt spid="16">
                                            <p:txEl>
                                              <p:pRg st="7" end="7"/>
                                            </p:txEl>
                                          </p:spTgt>
                                        </p:tgtEl>
                                        <p:attrNameLst>
                                          <p:attrName>ppt_w</p:attrName>
                                        </p:attrNameLst>
                                      </p:cBhvr>
                                      <p:tavLst>
                                        <p:tav tm="0">
                                          <p:val>
                                            <p:fltVal val="0"/>
                                          </p:val>
                                        </p:tav>
                                        <p:tav tm="100000">
                                          <p:val>
                                            <p:strVal val="#ppt_w"/>
                                          </p:val>
                                        </p:tav>
                                      </p:tavLst>
                                    </p:anim>
                                    <p:anim calcmode="lin" valueType="num">
                                      <p:cBhvr>
                                        <p:cTn id="41" dur="500" fill="hold"/>
                                        <p:tgtEl>
                                          <p:spTgt spid="16">
                                            <p:txEl>
                                              <p:pRg st="7" end="7"/>
                                            </p:txEl>
                                          </p:spTgt>
                                        </p:tgtEl>
                                        <p:attrNameLst>
                                          <p:attrName>ppt_h</p:attrName>
                                        </p:attrNameLst>
                                      </p:cBhvr>
                                      <p:tavLst>
                                        <p:tav tm="0">
                                          <p:val>
                                            <p:fltVal val="0"/>
                                          </p:val>
                                        </p:tav>
                                        <p:tav tm="100000">
                                          <p:val>
                                            <p:strVal val="#ppt_h"/>
                                          </p:val>
                                        </p:tav>
                                      </p:tavLst>
                                    </p:anim>
                                    <p:animEffect transition="in" filter="fade">
                                      <p:cBhvr>
                                        <p:cTn id="42" dur="500"/>
                                        <p:tgtEl>
                                          <p:spTgt spid="16">
                                            <p:txEl>
                                              <p:pRg st="7" end="7"/>
                                            </p:txEl>
                                          </p:spTgt>
                                        </p:tgtEl>
                                      </p:cBhvr>
                                    </p:animEffect>
                                  </p:childTnLst>
                                </p:cTn>
                              </p:par>
                            </p:childTnLst>
                          </p:cTn>
                        </p:par>
                        <p:par>
                          <p:cTn id="43" fill="hold">
                            <p:stCondLst>
                              <p:cond delay="4000"/>
                            </p:stCondLst>
                            <p:childTnLst>
                              <p:par>
                                <p:cTn id="44" presetID="22" presetClass="entr" presetSubtype="8" fill="hold" nodeType="afterEffect">
                                  <p:stCondLst>
                                    <p:cond delay="0"/>
                                  </p:stCondLst>
                                  <p:childTnLst>
                                    <p:set>
                                      <p:cBhvr>
                                        <p:cTn id="45" dur="1" fill="hold">
                                          <p:stCondLst>
                                            <p:cond delay="0"/>
                                          </p:stCondLst>
                                        </p:cTn>
                                        <p:tgtEl>
                                          <p:spTgt spid="16">
                                            <p:txEl>
                                              <p:pRg st="8" end="8"/>
                                            </p:txEl>
                                          </p:spTgt>
                                        </p:tgtEl>
                                        <p:attrNameLst>
                                          <p:attrName>style.visibility</p:attrName>
                                        </p:attrNameLst>
                                      </p:cBhvr>
                                      <p:to>
                                        <p:strVal val="visible"/>
                                      </p:to>
                                    </p:set>
                                    <p:animEffect transition="in" filter="wipe(left)">
                                      <p:cBhvr>
                                        <p:cTn id="46"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TotalTime>
  <Words>971</Words>
  <Application>Microsoft Office PowerPoint</Application>
  <PresentationFormat>Custom</PresentationFormat>
  <Paragraphs>194</Paragraphs>
  <Slides>28</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Calibri</vt:lpstr>
      <vt:lpstr>Times New Roman</vt:lpstr>
      <vt:lpstr>Arial</vt:lpstr>
      <vt:lpstr>Cambria Math</vt:lpstr>
      <vt:lpstr>Calibri Light</vt:lpstr>
      <vt:lpstr>Dotum</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Cream and Brown Minimalist Let's Learn Presentation</dc:title>
  <cp:lastModifiedBy>Nguyễn Thê Hậu</cp:lastModifiedBy>
  <cp:revision>26</cp:revision>
  <dcterms:created xsi:type="dcterms:W3CDTF">2006-08-16T00:00:00Z</dcterms:created>
  <dcterms:modified xsi:type="dcterms:W3CDTF">2023-09-26T10:06:30Z</dcterms:modified>
  <dc:identifier>DAFn1FeQN-k</dc:identifier>
</cp:coreProperties>
</file>