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62"/>
  </p:notesMasterIdLst>
  <p:sldIdLst>
    <p:sldId id="292" r:id="rId2"/>
    <p:sldId id="257" r:id="rId3"/>
    <p:sldId id="256" r:id="rId4"/>
    <p:sldId id="258" r:id="rId5"/>
    <p:sldId id="282" r:id="rId6"/>
    <p:sldId id="260" r:id="rId7"/>
    <p:sldId id="262" r:id="rId8"/>
    <p:sldId id="326" r:id="rId9"/>
    <p:sldId id="263" r:id="rId10"/>
    <p:sldId id="295" r:id="rId11"/>
    <p:sldId id="261" r:id="rId12"/>
    <p:sldId id="265" r:id="rId13"/>
    <p:sldId id="304" r:id="rId14"/>
    <p:sldId id="305" r:id="rId15"/>
    <p:sldId id="264" r:id="rId16"/>
    <p:sldId id="327" r:id="rId17"/>
    <p:sldId id="328" r:id="rId18"/>
    <p:sldId id="259" r:id="rId19"/>
    <p:sldId id="268" r:id="rId20"/>
    <p:sldId id="329" r:id="rId21"/>
    <p:sldId id="306" r:id="rId22"/>
    <p:sldId id="307" r:id="rId23"/>
    <p:sldId id="266" r:id="rId24"/>
    <p:sldId id="330" r:id="rId25"/>
    <p:sldId id="331" r:id="rId26"/>
    <p:sldId id="332" r:id="rId27"/>
    <p:sldId id="296" r:id="rId28"/>
    <p:sldId id="335" r:id="rId29"/>
    <p:sldId id="336" r:id="rId30"/>
    <p:sldId id="333" r:id="rId31"/>
    <p:sldId id="334" r:id="rId32"/>
    <p:sldId id="337" r:id="rId33"/>
    <p:sldId id="297" r:id="rId34"/>
    <p:sldId id="270" r:id="rId35"/>
    <p:sldId id="267" r:id="rId36"/>
    <p:sldId id="301" r:id="rId37"/>
    <p:sldId id="308" r:id="rId38"/>
    <p:sldId id="338" r:id="rId39"/>
    <p:sldId id="339" r:id="rId40"/>
    <p:sldId id="299" r:id="rId41"/>
    <p:sldId id="302" r:id="rId42"/>
    <p:sldId id="309" r:id="rId43"/>
    <p:sldId id="310" r:id="rId44"/>
    <p:sldId id="311" r:id="rId45"/>
    <p:sldId id="312" r:id="rId46"/>
    <p:sldId id="313" r:id="rId47"/>
    <p:sldId id="314" r:id="rId48"/>
    <p:sldId id="281" r:id="rId49"/>
    <p:sldId id="287" r:id="rId50"/>
    <p:sldId id="283" r:id="rId51"/>
    <p:sldId id="316" r:id="rId52"/>
    <p:sldId id="317" r:id="rId53"/>
    <p:sldId id="285" r:id="rId54"/>
    <p:sldId id="318" r:id="rId55"/>
    <p:sldId id="319" r:id="rId56"/>
    <p:sldId id="320" r:id="rId57"/>
    <p:sldId id="322" r:id="rId58"/>
    <p:sldId id="323" r:id="rId59"/>
    <p:sldId id="324" r:id="rId60"/>
    <p:sldId id="325" r:id="rId61"/>
  </p:sldIdLst>
  <p:sldSz cx="9144000" cy="5143500" type="screen16x9"/>
  <p:notesSz cx="6858000" cy="9144000"/>
  <p:embeddedFontLst>
    <p:embeddedFont>
      <p:font typeface="#9Slide03 Arima Madurai Black" panose="020B0604020202020204" charset="0"/>
      <p:bold r:id="rId63"/>
    </p:embeddedFont>
    <p:embeddedFont>
      <p:font typeface="Anaheim" panose="020B0604020202020204" charset="0"/>
      <p:regular r:id="rId64"/>
    </p:embeddedFont>
    <p:embeddedFont>
      <p:font typeface="Bebas Neue" panose="020B0604020202020204" charset="0"/>
      <p:regular r:id="rId65"/>
    </p:embeddedFont>
    <p:embeddedFont>
      <p:font typeface="Cambria Math" panose="02040503050406030204" pitchFamily="18" charset="0"/>
      <p:regular r:id="rId66"/>
    </p:embeddedFont>
    <p:embeddedFont>
      <p:font typeface="Fira Sans Black" panose="020B0A03050000020004" pitchFamily="34" charset="0"/>
      <p:bold r:id="rId67"/>
      <p:boldItalic r:id="rId68"/>
    </p:embeddedFont>
    <p:embeddedFont>
      <p:font typeface="Fira Sans Condensed Medium" panose="020B0603050000020004" pitchFamily="34" charset="0"/>
      <p:regular r:id="rId69"/>
      <p:italic r:id="rId70"/>
    </p:embeddedFont>
    <p:embeddedFont>
      <p:font typeface="Merriweather" panose="00000500000000000000" pitchFamily="2" charset="0"/>
      <p:regular r:id="rId71"/>
      <p:bold r:id="rId72"/>
      <p:italic r:id="rId73"/>
      <p:boldItalic r:id="rId74"/>
    </p:embeddedFont>
    <p:embeddedFont>
      <p:font typeface="Nunito Light" pitchFamily="2" charset="0"/>
      <p:regular r:id="rId75"/>
      <p:italic r:id="rId76"/>
    </p:embeddedFont>
    <p:embeddedFont>
      <p:font typeface="Open Sans" panose="020B0606030504020204" pitchFamily="34" charset="0"/>
      <p:regular r:id="rId77"/>
      <p:bold r:id="rId78"/>
      <p:italic r:id="rId79"/>
      <p:boldItalic r:id="rId80"/>
    </p:embeddedFont>
    <p:embeddedFont>
      <p:font typeface="PT Sans" panose="020B0503020203020204" pitchFamily="34" charset="0"/>
      <p:regular r:id="rId81"/>
      <p:bold r:id="rId82"/>
      <p:italic r:id="rId83"/>
      <p:boldItalic r:id="rId84"/>
    </p:embeddedFont>
    <p:embeddedFont>
      <p:font typeface="Quicksand" panose="020B0604020202020204" charset="0"/>
      <p:regular r:id="rId85"/>
      <p:bold r:id="rId86"/>
    </p:embeddedFont>
    <p:embeddedFont>
      <p:font typeface="Quicksand Medium" panose="020B0604020202020204" charset="0"/>
      <p:regular r:id="rId87"/>
      <p:bold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2CC7"/>
    <a:srgbClr val="0E2A47"/>
    <a:srgbClr val="FFFFFF"/>
    <a:srgbClr val="F1ECE3"/>
    <a:srgbClr val="D35C27"/>
    <a:srgbClr val="FDFDFD"/>
    <a:srgbClr val="FF735C"/>
    <a:srgbClr val="FFC84E"/>
    <a:srgbClr val="FFF2CD"/>
    <a:srgbClr val="A2E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EA51DC-0A1D-4230-A7F2-6BA1A8616B38}">
  <a:tblStyle styleId="{95EA51DC-0A1D-4230-A7F2-6BA1A8616B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1B457C-4E57-459D-B565-55F45320CAA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56" autoAdjust="0"/>
  </p:normalViewPr>
  <p:slideViewPr>
    <p:cSldViewPr snapToGrid="0">
      <p:cViewPr varScale="1">
        <p:scale>
          <a:sx n="103" d="100"/>
          <a:sy n="103" d="100"/>
        </p:scale>
        <p:origin x="90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font" Target="fonts/font26.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 Id="rId87" Type="http://schemas.openxmlformats.org/officeDocument/2006/relationships/font" Target="fonts/font25.fntdata"/><Relationship Id="rId61" Type="http://schemas.openxmlformats.org/officeDocument/2006/relationships/slide" Target="slides/slide60.xml"/><Relationship Id="rId82" Type="http://schemas.openxmlformats.org/officeDocument/2006/relationships/font" Target="fonts/font20.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5059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817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548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236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1547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2368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618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9829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62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5209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494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3045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748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4b8abf29fd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4b8abf29fd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7138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995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549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151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644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07E4ECFB-DDD8-843E-C71C-79BD4C44A83A}"/>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7ADECF87-BD69-73CE-8FED-4BF5DDD038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A43C86C1-C4DE-E9D1-CB10-AB1CA90C86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88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5FE20D20-A0D6-B2B7-8CD8-1ADC5791D963}"/>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B36485D4-21A8-829A-8389-B504AC3C48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39B1945E-1EF0-CC0B-1CEB-D106B3D485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84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24bb6a14f04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4bb6a14f0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a:extLst>
            <a:ext uri="{FF2B5EF4-FFF2-40B4-BE49-F238E27FC236}">
              <a16:creationId xmlns:a16="http://schemas.microsoft.com/office/drawing/2014/main" id="{36087343-DA30-41A5-002B-581EF4FB72B4}"/>
            </a:ext>
          </a:extLst>
        </p:cNvPr>
        <p:cNvGrpSpPr/>
        <p:nvPr/>
      </p:nvGrpSpPr>
      <p:grpSpPr>
        <a:xfrm>
          <a:off x="0" y="0"/>
          <a:ext cx="0" cy="0"/>
          <a:chOff x="0" y="0"/>
          <a:chExt cx="0" cy="0"/>
        </a:xfrm>
      </p:grpSpPr>
      <p:sp>
        <p:nvSpPr>
          <p:cNvPr id="1316" name="Google Shape;1316;g24bb6a14f04_0_745:notes">
            <a:extLst>
              <a:ext uri="{FF2B5EF4-FFF2-40B4-BE49-F238E27FC236}">
                <a16:creationId xmlns:a16="http://schemas.microsoft.com/office/drawing/2014/main" id="{FBE48182-31B2-0822-1DA1-4CC6084CA3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a:extLst>
              <a:ext uri="{FF2B5EF4-FFF2-40B4-BE49-F238E27FC236}">
                <a16:creationId xmlns:a16="http://schemas.microsoft.com/office/drawing/2014/main" id="{BBEB09AB-592D-10F9-A9E4-C74ABBC6CC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983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a:extLst>
            <a:ext uri="{FF2B5EF4-FFF2-40B4-BE49-F238E27FC236}">
              <a16:creationId xmlns:a16="http://schemas.microsoft.com/office/drawing/2014/main" id="{CB44D8EB-9107-107F-F39B-287F2E29C3F2}"/>
            </a:ext>
          </a:extLst>
        </p:cNvPr>
        <p:cNvGrpSpPr/>
        <p:nvPr/>
      </p:nvGrpSpPr>
      <p:grpSpPr>
        <a:xfrm>
          <a:off x="0" y="0"/>
          <a:ext cx="0" cy="0"/>
          <a:chOff x="0" y="0"/>
          <a:chExt cx="0" cy="0"/>
        </a:xfrm>
      </p:grpSpPr>
      <p:sp>
        <p:nvSpPr>
          <p:cNvPr id="1028" name="Google Shape;1028;g54dda1946d_4_2689:notes">
            <a:extLst>
              <a:ext uri="{FF2B5EF4-FFF2-40B4-BE49-F238E27FC236}">
                <a16:creationId xmlns:a16="http://schemas.microsoft.com/office/drawing/2014/main" id="{F8BBE8C9-8274-8DD1-F782-B6D7D10BF2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a:extLst>
              <a:ext uri="{FF2B5EF4-FFF2-40B4-BE49-F238E27FC236}">
                <a16:creationId xmlns:a16="http://schemas.microsoft.com/office/drawing/2014/main" id="{E38ACE04-B774-61E3-159E-BB764F554C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4577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a:extLst>
            <a:ext uri="{FF2B5EF4-FFF2-40B4-BE49-F238E27FC236}">
              <a16:creationId xmlns:a16="http://schemas.microsoft.com/office/drawing/2014/main" id="{66457DCD-FFD8-DEC3-002C-4A16DD7FF893}"/>
            </a:ext>
          </a:extLst>
        </p:cNvPr>
        <p:cNvGrpSpPr/>
        <p:nvPr/>
      </p:nvGrpSpPr>
      <p:grpSpPr>
        <a:xfrm>
          <a:off x="0" y="0"/>
          <a:ext cx="0" cy="0"/>
          <a:chOff x="0" y="0"/>
          <a:chExt cx="0" cy="0"/>
        </a:xfrm>
      </p:grpSpPr>
      <p:sp>
        <p:nvSpPr>
          <p:cNvPr id="1191" name="Google Shape;1191;g24bb6a14f04_0_628:notes">
            <a:extLst>
              <a:ext uri="{FF2B5EF4-FFF2-40B4-BE49-F238E27FC236}">
                <a16:creationId xmlns:a16="http://schemas.microsoft.com/office/drawing/2014/main" id="{B984E6A6-FCFB-FF35-5B01-AAE1009257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a:extLst>
              <a:ext uri="{FF2B5EF4-FFF2-40B4-BE49-F238E27FC236}">
                <a16:creationId xmlns:a16="http://schemas.microsoft.com/office/drawing/2014/main" id="{915CAA7B-74EF-E07E-256A-044C947AB0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1664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A347BFF0-7C48-5D1D-E884-5F4C0ED7737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876637CF-0191-5E15-288D-B2016061AB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75B2F10D-39A6-EFB0-6BCE-0E4BEAB5C3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3532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1CD031C-9555-1EAA-93E7-3FB1B09FC612}"/>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5202D8AA-0D1B-3AA4-BC18-0EF65468D5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6B41998C-EA18-EABE-CE57-7AD2FA089F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481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B4B23366-3455-1AFD-0E4C-D3EFD7FA2780}"/>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E2B66697-8DE9-0F79-3878-C77242E7F5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674E04E-F7CB-13FB-2DF5-17B2740265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0368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298D1D76-EAA9-A7A7-BB4A-184FBDB9891A}"/>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6D268962-D33C-84D8-ABAD-07035779CA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B8AA0A51-54A8-4E58-9287-9E83F415F3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0755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A8E585C-9146-0093-4476-9EA0F6B70BA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714549CB-FE06-B9CF-B211-67B2808D54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A5773F8-AA21-5F36-70D7-A7B2E4E96A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744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a:extLst>
            <a:ext uri="{FF2B5EF4-FFF2-40B4-BE49-F238E27FC236}">
              <a16:creationId xmlns:a16="http://schemas.microsoft.com/office/drawing/2014/main" id="{B2197BA8-A410-B02B-C7CF-E9326AB78657}"/>
            </a:ext>
          </a:extLst>
        </p:cNvPr>
        <p:cNvGrpSpPr/>
        <p:nvPr/>
      </p:nvGrpSpPr>
      <p:grpSpPr>
        <a:xfrm>
          <a:off x="0" y="0"/>
          <a:ext cx="0" cy="0"/>
          <a:chOff x="0" y="0"/>
          <a:chExt cx="0" cy="0"/>
        </a:xfrm>
      </p:grpSpPr>
      <p:sp>
        <p:nvSpPr>
          <p:cNvPr id="332" name="Google Shape;332;g4dfce81f19_0_45:notes">
            <a:extLst>
              <a:ext uri="{FF2B5EF4-FFF2-40B4-BE49-F238E27FC236}">
                <a16:creationId xmlns:a16="http://schemas.microsoft.com/office/drawing/2014/main" id="{89704D65-BDD9-7BE4-300D-C2789AFB6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a:extLst>
              <a:ext uri="{FF2B5EF4-FFF2-40B4-BE49-F238E27FC236}">
                <a16:creationId xmlns:a16="http://schemas.microsoft.com/office/drawing/2014/main" id="{3023BECF-A11A-8543-7368-09947D784E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11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156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9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8425" y="1801100"/>
            <a:ext cx="5114400" cy="1546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atin typeface="Fira Sans Condensed Medium" panose="020B06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0" name="Google Shape;10;p2"/>
          <p:cNvSpPr txBox="1">
            <a:spLocks noGrp="1"/>
          </p:cNvSpPr>
          <p:nvPr>
            <p:ph type="subTitle" idx="1"/>
          </p:nvPr>
        </p:nvSpPr>
        <p:spPr>
          <a:xfrm>
            <a:off x="3118425" y="3540225"/>
            <a:ext cx="4885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
        <p:nvSpPr>
          <p:cNvPr id="11" name="Google Shape;11;p2"/>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716259" y="-28342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363310">
            <a:off x="4110280" y="14773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950557">
            <a:off x="-1536901" y="-32499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98713" y="-407618"/>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798706" y="-738625"/>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2535" y="1550153"/>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535550" y="1533251"/>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xfrm>
            <a:off x="3882300" y="2079575"/>
            <a:ext cx="43197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atin typeface="Fira Sans Condensed Medium" panose="020B06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43" name="Google Shape;143;p16"/>
          <p:cNvSpPr txBox="1">
            <a:spLocks noGrp="1"/>
          </p:cNvSpPr>
          <p:nvPr>
            <p:ph type="title" idx="2" hasCustomPrompt="1"/>
          </p:nvPr>
        </p:nvSpPr>
        <p:spPr>
          <a:xfrm>
            <a:off x="5337975" y="898425"/>
            <a:ext cx="1408200" cy="10305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144" name="Google Shape;144;p16"/>
          <p:cNvSpPr txBox="1">
            <a:spLocks noGrp="1"/>
          </p:cNvSpPr>
          <p:nvPr>
            <p:ph type="subTitle" idx="1"/>
          </p:nvPr>
        </p:nvSpPr>
        <p:spPr>
          <a:xfrm>
            <a:off x="3882300" y="3741725"/>
            <a:ext cx="43197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16"/>
          <p:cNvSpPr/>
          <p:nvPr/>
        </p:nvSpPr>
        <p:spPr>
          <a:xfrm rot="-2104852">
            <a:off x="2915317"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rot="10046799">
            <a:off x="5786002"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rot="-35">
            <a:off x="-1699892" y="-30800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rot="5400000">
            <a:off x="5774463" y="754577"/>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6"/>
          <p:cNvSpPr/>
          <p:nvPr/>
        </p:nvSpPr>
        <p:spPr>
          <a:xfrm rot="-1271719">
            <a:off x="-2847827" y="-32424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rot="9802955">
            <a:off x="-1136424" y="-506832"/>
            <a:ext cx="5736494" cy="3271350"/>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1882800" y="3100300"/>
            <a:ext cx="5378400" cy="661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Medium" panose="020B06030500000200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154" name="Google Shape;154;p17"/>
          <p:cNvSpPr txBox="1">
            <a:spLocks noGrp="1"/>
          </p:cNvSpPr>
          <p:nvPr>
            <p:ph type="subTitle" idx="1"/>
          </p:nvPr>
        </p:nvSpPr>
        <p:spPr>
          <a:xfrm>
            <a:off x="1226400" y="1126425"/>
            <a:ext cx="6691200" cy="186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155" name="Google Shape;155;p17"/>
          <p:cNvSpPr/>
          <p:nvPr/>
        </p:nvSpPr>
        <p:spPr>
          <a:xfrm flipH="1">
            <a:off x="-1667964" y="196522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rot="1469197" flipH="1">
            <a:off x="3730513" y="-2884133"/>
            <a:ext cx="8057270" cy="500880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rot="1363310" flipH="1">
            <a:off x="-3252632" y="178346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1676192" flipH="1">
            <a:off x="5120150" y="-1964912"/>
            <a:ext cx="8057278" cy="500881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rot="-5978568">
            <a:off x="6347339" y="741621"/>
            <a:ext cx="5216563" cy="313564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91" name="Google Shape;191;p21"/>
          <p:cNvSpPr txBox="1">
            <a:spLocks noGrp="1"/>
          </p:cNvSpPr>
          <p:nvPr>
            <p:ph type="subTitle" idx="1"/>
          </p:nvPr>
        </p:nvSpPr>
        <p:spPr>
          <a:xfrm>
            <a:off x="4720705"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2" name="Google Shape;192;p21"/>
          <p:cNvSpPr txBox="1">
            <a:spLocks noGrp="1"/>
          </p:cNvSpPr>
          <p:nvPr>
            <p:ph type="subTitle" idx="2"/>
          </p:nvPr>
        </p:nvSpPr>
        <p:spPr>
          <a:xfrm>
            <a:off x="1586800"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3" name="Google Shape;193;p21"/>
          <p:cNvSpPr txBox="1">
            <a:spLocks noGrp="1"/>
          </p:cNvSpPr>
          <p:nvPr>
            <p:ph type="subTitle" idx="3"/>
          </p:nvPr>
        </p:nvSpPr>
        <p:spPr>
          <a:xfrm>
            <a:off x="1586793"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4" name="Google Shape;194;p21"/>
          <p:cNvSpPr txBox="1">
            <a:spLocks noGrp="1"/>
          </p:cNvSpPr>
          <p:nvPr>
            <p:ph type="subTitle" idx="4"/>
          </p:nvPr>
        </p:nvSpPr>
        <p:spPr>
          <a:xfrm>
            <a:off x="4720707"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5" name="Google Shape;195;p21"/>
          <p:cNvSpPr/>
          <p:nvPr/>
        </p:nvSpPr>
        <p:spPr>
          <a:xfrm rot="-1635480">
            <a:off x="2942843" y="257297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1"/>
          <p:cNvSpPr/>
          <p:nvPr/>
        </p:nvSpPr>
        <p:spPr>
          <a:xfrm rot="-3457233">
            <a:off x="-3056307" y="330511"/>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1"/>
          <p:cNvSpPr/>
          <p:nvPr/>
        </p:nvSpPr>
        <p:spPr>
          <a:xfrm rot="-3457233">
            <a:off x="-3185490" y="77852"/>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1"/>
          <p:cNvSpPr/>
          <p:nvPr/>
        </p:nvSpPr>
        <p:spPr>
          <a:xfrm rot="-1635492">
            <a:off x="5250512" y="31048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1"/>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03"/>
        <p:cNvGrpSpPr/>
        <p:nvPr/>
      </p:nvGrpSpPr>
      <p:grpSpPr>
        <a:xfrm>
          <a:off x="0" y="0"/>
          <a:ext cx="0" cy="0"/>
          <a:chOff x="0" y="0"/>
          <a:chExt cx="0" cy="0"/>
        </a:xfrm>
      </p:grpSpPr>
      <p:sp>
        <p:nvSpPr>
          <p:cNvPr id="204" name="Google Shape;20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05" name="Google Shape;205;p22"/>
          <p:cNvSpPr txBox="1">
            <a:spLocks noGrp="1"/>
          </p:cNvSpPr>
          <p:nvPr>
            <p:ph type="subTitle" idx="1"/>
          </p:nvPr>
        </p:nvSpPr>
        <p:spPr>
          <a:xfrm>
            <a:off x="4735382"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6" name="Google Shape;206;p22"/>
          <p:cNvSpPr txBox="1">
            <a:spLocks noGrp="1"/>
          </p:cNvSpPr>
          <p:nvPr>
            <p:ph type="subTitle" idx="2"/>
          </p:nvPr>
        </p:nvSpPr>
        <p:spPr>
          <a:xfrm>
            <a:off x="934918"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7" name="Google Shape;207;p22"/>
          <p:cNvSpPr/>
          <p:nvPr/>
        </p:nvSpPr>
        <p:spPr>
          <a:xfrm rot="2700000" flipH="1">
            <a:off x="-3124979" y="1627198"/>
            <a:ext cx="8641023" cy="493563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2"/>
          <p:cNvSpPr/>
          <p:nvPr/>
        </p:nvSpPr>
        <p:spPr>
          <a:xfrm rot="1700404" flipH="1">
            <a:off x="-4250670"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p:nvPr/>
        </p:nvSpPr>
        <p:spPr>
          <a:xfrm rot="1545229" flipH="1">
            <a:off x="6044619" y="-1619181"/>
            <a:ext cx="5623648" cy="3495973"/>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flipH="1">
            <a:off x="4402149" y="-30680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2"/>
          <p:cNvSpPr/>
          <p:nvPr/>
        </p:nvSpPr>
        <p:spPr>
          <a:xfrm rot="8100000" flipH="1">
            <a:off x="8421918" y="-1011986"/>
            <a:ext cx="869030" cy="4025333"/>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2"/>
          <p:cNvSpPr/>
          <p:nvPr/>
        </p:nvSpPr>
        <p:spPr>
          <a:xfrm rot="3709472" flipH="1">
            <a:off x="-1583857" y="3506496"/>
            <a:ext cx="3082441" cy="719860"/>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13"/>
        <p:cNvGrpSpPr/>
        <p:nvPr/>
      </p:nvGrpSpPr>
      <p:grpSpPr>
        <a:xfrm>
          <a:off x="0" y="0"/>
          <a:ext cx="0" cy="0"/>
          <a:chOff x="0" y="0"/>
          <a:chExt cx="0" cy="0"/>
        </a:xfrm>
      </p:grpSpPr>
      <p:sp>
        <p:nvSpPr>
          <p:cNvPr id="214" name="Google Shape;214;p23"/>
          <p:cNvSpPr/>
          <p:nvPr/>
        </p:nvSpPr>
        <p:spPr>
          <a:xfrm rot="-1857971">
            <a:off x="2955639" y="3004852"/>
            <a:ext cx="8640966"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rot="10046799">
            <a:off x="5854252" y="229151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rot="-2141514">
            <a:off x="-4932874" y="-279655"/>
            <a:ext cx="805731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rot="-10624511">
            <a:off x="-1510568" y="-89723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rot="-10624511">
            <a:off x="-1131230" y="-96508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22" name="Google Shape;222;p23"/>
          <p:cNvSpPr txBox="1">
            <a:spLocks noGrp="1"/>
          </p:cNvSpPr>
          <p:nvPr>
            <p:ph type="subTitle" idx="1"/>
          </p:nvPr>
        </p:nvSpPr>
        <p:spPr>
          <a:xfrm>
            <a:off x="93762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3" name="Google Shape;223;p23"/>
          <p:cNvSpPr txBox="1">
            <a:spLocks noGrp="1"/>
          </p:cNvSpPr>
          <p:nvPr>
            <p:ph type="subTitle" idx="2"/>
          </p:nvPr>
        </p:nvSpPr>
        <p:spPr>
          <a:xfrm>
            <a:off x="3484347"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4" name="Google Shape;224;p23"/>
          <p:cNvSpPr txBox="1">
            <a:spLocks noGrp="1"/>
          </p:cNvSpPr>
          <p:nvPr>
            <p:ph type="subTitle" idx="3"/>
          </p:nvPr>
        </p:nvSpPr>
        <p:spPr>
          <a:xfrm>
            <a:off x="603107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5" name="Google Shape;225;p23"/>
          <p:cNvSpPr txBox="1">
            <a:spLocks noGrp="1"/>
          </p:cNvSpPr>
          <p:nvPr>
            <p:ph type="subTitle" idx="4"/>
          </p:nvPr>
        </p:nvSpPr>
        <p:spPr>
          <a:xfrm>
            <a:off x="93762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6" name="Google Shape;226;p23"/>
          <p:cNvSpPr txBox="1">
            <a:spLocks noGrp="1"/>
          </p:cNvSpPr>
          <p:nvPr>
            <p:ph type="subTitle" idx="5"/>
          </p:nvPr>
        </p:nvSpPr>
        <p:spPr>
          <a:xfrm>
            <a:off x="3484350"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7" name="Google Shape;227;p23"/>
          <p:cNvSpPr txBox="1">
            <a:spLocks noGrp="1"/>
          </p:cNvSpPr>
          <p:nvPr>
            <p:ph type="subTitle" idx="6"/>
          </p:nvPr>
        </p:nvSpPr>
        <p:spPr>
          <a:xfrm>
            <a:off x="603107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0" name="Google Shape;230;p24"/>
          <p:cNvSpPr txBox="1">
            <a:spLocks noGrp="1"/>
          </p:cNvSpPr>
          <p:nvPr>
            <p:ph type="subTitle" idx="1"/>
          </p:nvPr>
        </p:nvSpPr>
        <p:spPr>
          <a:xfrm>
            <a:off x="1087357"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1" name="Google Shape;231;p24"/>
          <p:cNvSpPr txBox="1">
            <a:spLocks noGrp="1"/>
          </p:cNvSpPr>
          <p:nvPr>
            <p:ph type="subTitle" idx="2"/>
          </p:nvPr>
        </p:nvSpPr>
        <p:spPr>
          <a:xfrm>
            <a:off x="4735343"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2" name="Google Shape;232;p24"/>
          <p:cNvSpPr txBox="1">
            <a:spLocks noGrp="1"/>
          </p:cNvSpPr>
          <p:nvPr>
            <p:ph type="subTitle" idx="3"/>
          </p:nvPr>
        </p:nvSpPr>
        <p:spPr>
          <a:xfrm>
            <a:off x="1087357"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3" name="Google Shape;233;p24"/>
          <p:cNvSpPr txBox="1">
            <a:spLocks noGrp="1"/>
          </p:cNvSpPr>
          <p:nvPr>
            <p:ph type="subTitle" idx="4"/>
          </p:nvPr>
        </p:nvSpPr>
        <p:spPr>
          <a:xfrm>
            <a:off x="4735343"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4" name="Google Shape;234;p24"/>
          <p:cNvSpPr txBox="1">
            <a:spLocks noGrp="1"/>
          </p:cNvSpPr>
          <p:nvPr>
            <p:ph type="subTitle" idx="5"/>
          </p:nvPr>
        </p:nvSpPr>
        <p:spPr>
          <a:xfrm>
            <a:off x="108735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5" name="Google Shape;235;p24"/>
          <p:cNvSpPr txBox="1">
            <a:spLocks noGrp="1"/>
          </p:cNvSpPr>
          <p:nvPr>
            <p:ph type="subTitle" idx="6"/>
          </p:nvPr>
        </p:nvSpPr>
        <p:spPr>
          <a:xfrm>
            <a:off x="108735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6" name="Google Shape;236;p24"/>
          <p:cNvSpPr txBox="1">
            <a:spLocks noGrp="1"/>
          </p:cNvSpPr>
          <p:nvPr>
            <p:ph type="subTitle" idx="7"/>
          </p:nvPr>
        </p:nvSpPr>
        <p:spPr>
          <a:xfrm>
            <a:off x="473533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7" name="Google Shape;237;p24"/>
          <p:cNvSpPr txBox="1">
            <a:spLocks noGrp="1"/>
          </p:cNvSpPr>
          <p:nvPr>
            <p:ph type="subTitle" idx="8"/>
          </p:nvPr>
        </p:nvSpPr>
        <p:spPr>
          <a:xfrm>
            <a:off x="473533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8" name="Google Shape;238;p24"/>
          <p:cNvSpPr/>
          <p:nvPr/>
        </p:nvSpPr>
        <p:spPr>
          <a:xfrm rot="9164520">
            <a:off x="-2458727" y="-255958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39" name="Google Shape;239;p24"/>
          <p:cNvSpPr/>
          <p:nvPr/>
        </p:nvSpPr>
        <p:spPr>
          <a:xfrm rot="7342801">
            <a:off x="5374880" y="1772371"/>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0" name="Google Shape;240;p24"/>
          <p:cNvSpPr/>
          <p:nvPr/>
        </p:nvSpPr>
        <p:spPr>
          <a:xfrm rot="7774100">
            <a:off x="-3950002" y="-1324765"/>
            <a:ext cx="8640932" cy="493561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1" name="Google Shape;241;p24"/>
          <p:cNvSpPr/>
          <p:nvPr/>
        </p:nvSpPr>
        <p:spPr>
          <a:xfrm rot="8293387">
            <a:off x="5053102" y="2157304"/>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2" name="Google Shape;242;p24"/>
          <p:cNvSpPr/>
          <p:nvPr/>
        </p:nvSpPr>
        <p:spPr>
          <a:xfrm rot="7342767">
            <a:off x="4683715" y="972913"/>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3" name="Google Shape;243;p24"/>
          <p:cNvSpPr/>
          <p:nvPr/>
        </p:nvSpPr>
        <p:spPr>
          <a:xfrm rot="7342767">
            <a:off x="4405850" y="4107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4" name="Google Shape;244;p24"/>
          <p:cNvSpPr/>
          <p:nvPr/>
        </p:nvSpPr>
        <p:spPr>
          <a:xfrm rot="9164508">
            <a:off x="-3135018" y="-12204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5" name="Google Shape;245;p24"/>
          <p:cNvSpPr/>
          <p:nvPr/>
        </p:nvSpPr>
        <p:spPr>
          <a:xfrm rot="9164508">
            <a:off x="-3292815" y="-154520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46"/>
        <p:cNvGrpSpPr/>
        <p:nvPr/>
      </p:nvGrpSpPr>
      <p:grpSpPr>
        <a:xfrm>
          <a:off x="0" y="0"/>
          <a:ext cx="0" cy="0"/>
          <a:chOff x="0" y="0"/>
          <a:chExt cx="0" cy="0"/>
        </a:xfrm>
      </p:grpSpPr>
      <p:sp>
        <p:nvSpPr>
          <p:cNvPr id="247" name="Google Shape;24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48" name="Google Shape;248;p25"/>
          <p:cNvSpPr txBox="1">
            <a:spLocks noGrp="1"/>
          </p:cNvSpPr>
          <p:nvPr>
            <p:ph type="subTitle" idx="1"/>
          </p:nvPr>
        </p:nvSpPr>
        <p:spPr>
          <a:xfrm>
            <a:off x="719934"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49" name="Google Shape;249;p25"/>
          <p:cNvSpPr txBox="1">
            <a:spLocks noGrp="1"/>
          </p:cNvSpPr>
          <p:nvPr>
            <p:ph type="subTitle" idx="2"/>
          </p:nvPr>
        </p:nvSpPr>
        <p:spPr>
          <a:xfrm>
            <a:off x="3394650"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0" name="Google Shape;250;p25"/>
          <p:cNvSpPr txBox="1">
            <a:spLocks noGrp="1"/>
          </p:cNvSpPr>
          <p:nvPr>
            <p:ph type="subTitle" idx="3"/>
          </p:nvPr>
        </p:nvSpPr>
        <p:spPr>
          <a:xfrm>
            <a:off x="719934"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1" name="Google Shape;251;p25"/>
          <p:cNvSpPr txBox="1">
            <a:spLocks noGrp="1"/>
          </p:cNvSpPr>
          <p:nvPr>
            <p:ph type="subTitle" idx="4"/>
          </p:nvPr>
        </p:nvSpPr>
        <p:spPr>
          <a:xfrm>
            <a:off x="3394650"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2" name="Google Shape;252;p25"/>
          <p:cNvSpPr txBox="1">
            <a:spLocks noGrp="1"/>
          </p:cNvSpPr>
          <p:nvPr>
            <p:ph type="subTitle" idx="5"/>
          </p:nvPr>
        </p:nvSpPr>
        <p:spPr>
          <a:xfrm>
            <a:off x="6069366"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3" name="Google Shape;253;p25"/>
          <p:cNvSpPr txBox="1">
            <a:spLocks noGrp="1"/>
          </p:cNvSpPr>
          <p:nvPr>
            <p:ph type="subTitle" idx="6"/>
          </p:nvPr>
        </p:nvSpPr>
        <p:spPr>
          <a:xfrm>
            <a:off x="6069366"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4" name="Google Shape;254;p25"/>
          <p:cNvSpPr txBox="1">
            <a:spLocks noGrp="1"/>
          </p:cNvSpPr>
          <p:nvPr>
            <p:ph type="subTitle" idx="7"/>
          </p:nvPr>
        </p:nvSpPr>
        <p:spPr>
          <a:xfrm>
            <a:off x="724734"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5" name="Google Shape;255;p25"/>
          <p:cNvSpPr txBox="1">
            <a:spLocks noGrp="1"/>
          </p:cNvSpPr>
          <p:nvPr>
            <p:ph type="subTitle" idx="8"/>
          </p:nvPr>
        </p:nvSpPr>
        <p:spPr>
          <a:xfrm>
            <a:off x="3399450"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6" name="Google Shape;256;p25"/>
          <p:cNvSpPr txBox="1">
            <a:spLocks noGrp="1"/>
          </p:cNvSpPr>
          <p:nvPr>
            <p:ph type="subTitle" idx="9"/>
          </p:nvPr>
        </p:nvSpPr>
        <p:spPr>
          <a:xfrm>
            <a:off x="6074166"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7" name="Google Shape;257;p25"/>
          <p:cNvSpPr txBox="1">
            <a:spLocks noGrp="1"/>
          </p:cNvSpPr>
          <p:nvPr>
            <p:ph type="subTitle" idx="13"/>
          </p:nvPr>
        </p:nvSpPr>
        <p:spPr>
          <a:xfrm>
            <a:off x="724734"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8" name="Google Shape;258;p25"/>
          <p:cNvSpPr txBox="1">
            <a:spLocks noGrp="1"/>
          </p:cNvSpPr>
          <p:nvPr>
            <p:ph type="subTitle" idx="14"/>
          </p:nvPr>
        </p:nvSpPr>
        <p:spPr>
          <a:xfrm>
            <a:off x="3399450"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9" name="Google Shape;259;p25"/>
          <p:cNvSpPr txBox="1">
            <a:spLocks noGrp="1"/>
          </p:cNvSpPr>
          <p:nvPr>
            <p:ph type="subTitle" idx="15"/>
          </p:nvPr>
        </p:nvSpPr>
        <p:spPr>
          <a:xfrm>
            <a:off x="6074166"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60" name="Google Shape;260;p25"/>
          <p:cNvSpPr/>
          <p:nvPr/>
        </p:nvSpPr>
        <p:spPr>
          <a:xfrm rot="2104852" flipH="1">
            <a:off x="-2346033"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1" name="Google Shape;261;p25"/>
          <p:cNvSpPr/>
          <p:nvPr/>
        </p:nvSpPr>
        <p:spPr>
          <a:xfrm rot="-10046799" flipH="1">
            <a:off x="-4632946"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2" name="Google Shape;262;p25"/>
          <p:cNvSpPr/>
          <p:nvPr/>
        </p:nvSpPr>
        <p:spPr>
          <a:xfrm rot="35" flipH="1">
            <a:off x="2700461" y="-32324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3" name="Google Shape;263;p25"/>
          <p:cNvSpPr/>
          <p:nvPr/>
        </p:nvSpPr>
        <p:spPr>
          <a:xfrm rot="1271719" flipH="1">
            <a:off x="4077087" y="-33948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4" name="Google Shape;264;p25"/>
          <p:cNvSpPr/>
          <p:nvPr/>
        </p:nvSpPr>
        <p:spPr>
          <a:xfrm rot="-9802955" flipH="1">
            <a:off x="5636965" y="-59138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5" name="Google Shape;265;p25"/>
          <p:cNvSpPr/>
          <p:nvPr/>
        </p:nvSpPr>
        <p:spPr>
          <a:xfrm rot="1084868" flipH="1">
            <a:off x="-1028634" y="3966851"/>
            <a:ext cx="5736608" cy="327134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66"/>
        <p:cNvGrpSpPr/>
        <p:nvPr/>
      </p:nvGrpSpPr>
      <p:grpSpPr>
        <a:xfrm>
          <a:off x="0" y="0"/>
          <a:ext cx="0" cy="0"/>
          <a:chOff x="0" y="0"/>
          <a:chExt cx="0" cy="0"/>
        </a:xfrm>
      </p:grpSpPr>
      <p:sp>
        <p:nvSpPr>
          <p:cNvPr id="267" name="Google Shape;267;p26"/>
          <p:cNvSpPr txBox="1">
            <a:spLocks noGrp="1"/>
          </p:cNvSpPr>
          <p:nvPr>
            <p:ph type="title" hasCustomPrompt="1"/>
          </p:nvPr>
        </p:nvSpPr>
        <p:spPr>
          <a:xfrm>
            <a:off x="713225" y="1299912"/>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68" name="Google Shape;268;p26"/>
          <p:cNvSpPr txBox="1">
            <a:spLocks noGrp="1"/>
          </p:cNvSpPr>
          <p:nvPr>
            <p:ph type="subTitle" idx="1"/>
          </p:nvPr>
        </p:nvSpPr>
        <p:spPr>
          <a:xfrm>
            <a:off x="713225" y="1988829"/>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69" name="Google Shape;269;p26"/>
          <p:cNvSpPr txBox="1">
            <a:spLocks noGrp="1"/>
          </p:cNvSpPr>
          <p:nvPr>
            <p:ph type="title" idx="2" hasCustomPrompt="1"/>
          </p:nvPr>
        </p:nvSpPr>
        <p:spPr>
          <a:xfrm>
            <a:off x="4674699" y="1299900"/>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0" name="Google Shape;270;p26"/>
          <p:cNvSpPr txBox="1">
            <a:spLocks noGrp="1"/>
          </p:cNvSpPr>
          <p:nvPr>
            <p:ph type="subTitle" idx="3"/>
          </p:nvPr>
        </p:nvSpPr>
        <p:spPr>
          <a:xfrm>
            <a:off x="4674699" y="1988816"/>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1" name="Google Shape;271;p26"/>
          <p:cNvSpPr txBox="1">
            <a:spLocks noGrp="1"/>
          </p:cNvSpPr>
          <p:nvPr>
            <p:ph type="title" idx="4" hasCustomPrompt="1"/>
          </p:nvPr>
        </p:nvSpPr>
        <p:spPr>
          <a:xfrm>
            <a:off x="2604347" y="2842655"/>
            <a:ext cx="3867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2" name="Google Shape;272;p26"/>
          <p:cNvSpPr txBox="1">
            <a:spLocks noGrp="1"/>
          </p:cNvSpPr>
          <p:nvPr>
            <p:ph type="subTitle" idx="5"/>
          </p:nvPr>
        </p:nvSpPr>
        <p:spPr>
          <a:xfrm>
            <a:off x="2604347" y="3531576"/>
            <a:ext cx="3867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3" name="Google Shape;273;p26"/>
          <p:cNvSpPr/>
          <p:nvPr/>
        </p:nvSpPr>
        <p:spPr>
          <a:xfrm rot="10323072" flipH="1">
            <a:off x="-46310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rot="-8979179" flipH="1">
            <a:off x="4407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rot="10800000" flipH="1">
            <a:off x="-24093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rot="-10100240" flipH="1">
            <a:off x="3883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rot="10624511" flipH="1">
            <a:off x="4336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rot="10624511" flipH="1">
            <a:off x="-21899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08"/>
        <p:cNvGrpSpPr/>
        <p:nvPr/>
      </p:nvGrpSpPr>
      <p:grpSpPr>
        <a:xfrm>
          <a:off x="0" y="0"/>
          <a:ext cx="0" cy="0"/>
          <a:chOff x="0" y="0"/>
          <a:chExt cx="0" cy="0"/>
        </a:xfrm>
      </p:grpSpPr>
      <p:sp>
        <p:nvSpPr>
          <p:cNvPr id="309" name="Google Shape;309;p29"/>
          <p:cNvSpPr/>
          <p:nvPr/>
        </p:nvSpPr>
        <p:spPr>
          <a:xfrm rot="-1635480">
            <a:off x="3136868" y="232602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rot="-3457233">
            <a:off x="-3091582" y="-39889"/>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rot="-3457233">
            <a:off x="-3295115" y="-572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rot="-1635492">
            <a:off x="5162312" y="61033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17"/>
        <p:cNvGrpSpPr/>
        <p:nvPr/>
      </p:nvGrpSpPr>
      <p:grpSpPr>
        <a:xfrm>
          <a:off x="0" y="0"/>
          <a:ext cx="0" cy="0"/>
          <a:chOff x="0" y="0"/>
          <a:chExt cx="0" cy="0"/>
        </a:xfrm>
      </p:grpSpPr>
      <p:sp>
        <p:nvSpPr>
          <p:cNvPr id="318" name="Google Shape;318;p30"/>
          <p:cNvSpPr/>
          <p:nvPr/>
        </p:nvSpPr>
        <p:spPr>
          <a:xfrm rot="9164520">
            <a:off x="-2335252" y="-326513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rot="9653192">
            <a:off x="3107019" y="3336275"/>
            <a:ext cx="8057288" cy="5008801"/>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rot="8213149">
            <a:off x="-3791917" y="-1571706"/>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rot="10603783">
            <a:off x="2615548" y="3437141"/>
            <a:ext cx="8057282"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rot="9653180">
            <a:off x="3531333" y="2741723"/>
            <a:ext cx="7815075" cy="2940007"/>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rot="9164508">
            <a:off x="-3046818" y="-17672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rot="9164508">
            <a:off x="-3292815" y="-179215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13225" y="2139775"/>
            <a:ext cx="46968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atin typeface="Fira Sans Condensed Medium" panose="020B06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1" name="Google Shape;21;p3"/>
          <p:cNvSpPr txBox="1">
            <a:spLocks noGrp="1"/>
          </p:cNvSpPr>
          <p:nvPr>
            <p:ph type="title" idx="2" hasCustomPrompt="1"/>
          </p:nvPr>
        </p:nvSpPr>
        <p:spPr>
          <a:xfrm>
            <a:off x="2296025" y="855425"/>
            <a:ext cx="1531200" cy="11337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2" name="Google Shape;22;p3"/>
          <p:cNvSpPr txBox="1">
            <a:spLocks noGrp="1"/>
          </p:cNvSpPr>
          <p:nvPr>
            <p:ph type="subTitle" idx="1"/>
          </p:nvPr>
        </p:nvSpPr>
        <p:spPr>
          <a:xfrm>
            <a:off x="713225" y="3801925"/>
            <a:ext cx="4696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 name="Google Shape;23;p3"/>
          <p:cNvSpPr/>
          <p:nvPr/>
        </p:nvSpPr>
        <p:spPr>
          <a:xfrm>
            <a:off x="4110269" y="1786970"/>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046799">
            <a:off x="6720152" y="1357794"/>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950557">
            <a:off x="-967014" y="-2911590"/>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624511">
            <a:off x="-11295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10624511">
            <a:off x="-750230" y="-95453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6"/>
          <p:cNvSpPr/>
          <p:nvPr/>
        </p:nvSpPr>
        <p:spPr>
          <a:xfrm rot="-1539647">
            <a:off x="2721067" y="2645295"/>
            <a:ext cx="8640999" cy="493559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rot="-1700404">
            <a:off x="5035948"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5" name="Google Shape;55;p6"/>
          <p:cNvSpPr/>
          <p:nvPr/>
        </p:nvSpPr>
        <p:spPr>
          <a:xfrm>
            <a:off x="-5368709" y="-177302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2410459" y="-3275899"/>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rot="-8461429">
            <a:off x="278700" y="-1141953"/>
            <a:ext cx="869051" cy="4025430"/>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rot="9429097">
            <a:off x="-1022702" y="-272321"/>
            <a:ext cx="3082381" cy="719847"/>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sp>
        <p:nvSpPr>
          <p:cNvPr id="60" name="Google Shape;60;p7"/>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2391684" y="-30321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rot="950557">
            <a:off x="-1613326" y="-323496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a:off x="-3103449" y="-598135"/>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3397856" y="-8598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69" name="Google Shape;69;p7"/>
          <p:cNvSpPr txBox="1">
            <a:spLocks noGrp="1"/>
          </p:cNvSpPr>
          <p:nvPr>
            <p:ph type="subTitle" idx="1"/>
          </p:nvPr>
        </p:nvSpPr>
        <p:spPr>
          <a:xfrm>
            <a:off x="1032150" y="1624100"/>
            <a:ext cx="39825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0"/>
        <p:cNvGrpSpPr/>
        <p:nvPr/>
      </p:nvGrpSpPr>
      <p:grpSpPr>
        <a:xfrm>
          <a:off x="0" y="0"/>
          <a:ext cx="0" cy="0"/>
          <a:chOff x="0" y="0"/>
          <a:chExt cx="0" cy="0"/>
        </a:xfrm>
      </p:grpSpPr>
      <p:sp>
        <p:nvSpPr>
          <p:cNvPr id="71" name="Google Shape;71;p8"/>
          <p:cNvSpPr txBox="1">
            <a:spLocks noGrp="1"/>
          </p:cNvSpPr>
          <p:nvPr>
            <p:ph type="title"/>
          </p:nvPr>
        </p:nvSpPr>
        <p:spPr>
          <a:xfrm>
            <a:off x="4068350" y="1632850"/>
            <a:ext cx="4362300" cy="187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atin typeface="Fira Sans Condensed Medium" panose="020B06030500000200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72" name="Google Shape;72;p8"/>
          <p:cNvSpPr/>
          <p:nvPr/>
        </p:nvSpPr>
        <p:spPr>
          <a:xfrm rot="-10323072">
            <a:off x="5491010"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8979179">
            <a:off x="-4131426"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rot="10800000">
            <a:off x="3269262"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10100240">
            <a:off x="-3607323"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rot="-10624511">
            <a:off x="-6356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10624511">
            <a:off x="5370470"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3445450" y="1655500"/>
            <a:ext cx="49854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atin typeface="Fira Sans Condensed Medium" panose="020B06030500000200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80" name="Google Shape;80;p9"/>
          <p:cNvSpPr txBox="1">
            <a:spLocks noGrp="1"/>
          </p:cNvSpPr>
          <p:nvPr>
            <p:ph type="subTitle" idx="1"/>
          </p:nvPr>
        </p:nvSpPr>
        <p:spPr>
          <a:xfrm>
            <a:off x="3445450" y="2816925"/>
            <a:ext cx="49854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81" name="Google Shape;81;p9"/>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a:off x="-1716259" y="-26056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rot="950557">
            <a:off x="-584401" y="-33538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551813" y="-1463080"/>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a:off x="-880856" y="-17767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06" name="Google Shape;106;p13"/>
          <p:cNvSpPr txBox="1">
            <a:spLocks noGrp="1"/>
          </p:cNvSpPr>
          <p:nvPr>
            <p:ph type="subTitle" idx="1"/>
          </p:nvPr>
        </p:nvSpPr>
        <p:spPr>
          <a:xfrm>
            <a:off x="1863000" y="2056797"/>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7" name="Google Shape;107;p13"/>
          <p:cNvSpPr txBox="1">
            <a:spLocks noGrp="1"/>
          </p:cNvSpPr>
          <p:nvPr>
            <p:ph type="subTitle" idx="2"/>
          </p:nvPr>
        </p:nvSpPr>
        <p:spPr>
          <a:xfrm>
            <a:off x="5819239" y="2056797"/>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8" name="Google Shape;108;p13"/>
          <p:cNvSpPr txBox="1">
            <a:spLocks noGrp="1"/>
          </p:cNvSpPr>
          <p:nvPr>
            <p:ph type="subTitle" idx="3"/>
          </p:nvPr>
        </p:nvSpPr>
        <p:spPr>
          <a:xfrm>
            <a:off x="1863000" y="3332776"/>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9" name="Google Shape;109;p13"/>
          <p:cNvSpPr txBox="1">
            <a:spLocks noGrp="1"/>
          </p:cNvSpPr>
          <p:nvPr>
            <p:ph type="subTitle" idx="4"/>
          </p:nvPr>
        </p:nvSpPr>
        <p:spPr>
          <a:xfrm>
            <a:off x="5819239" y="3332776"/>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0" name="Google Shape;110;p13"/>
          <p:cNvSpPr txBox="1">
            <a:spLocks noGrp="1"/>
          </p:cNvSpPr>
          <p:nvPr>
            <p:ph type="title" idx="5" hasCustomPrompt="1"/>
          </p:nvPr>
        </p:nvSpPr>
        <p:spPr>
          <a:xfrm>
            <a:off x="837995" y="1891229"/>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1" name="Google Shape;111;p13"/>
          <p:cNvSpPr txBox="1">
            <a:spLocks noGrp="1"/>
          </p:cNvSpPr>
          <p:nvPr>
            <p:ph type="title" idx="6" hasCustomPrompt="1"/>
          </p:nvPr>
        </p:nvSpPr>
        <p:spPr>
          <a:xfrm>
            <a:off x="837995" y="3166622"/>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2" name="Google Shape;112;p13"/>
          <p:cNvSpPr txBox="1">
            <a:spLocks noGrp="1"/>
          </p:cNvSpPr>
          <p:nvPr>
            <p:ph type="title" idx="7" hasCustomPrompt="1"/>
          </p:nvPr>
        </p:nvSpPr>
        <p:spPr>
          <a:xfrm>
            <a:off x="4794235" y="1891229"/>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3" name="Google Shape;113;p13"/>
          <p:cNvSpPr txBox="1">
            <a:spLocks noGrp="1"/>
          </p:cNvSpPr>
          <p:nvPr>
            <p:ph type="title" idx="8" hasCustomPrompt="1"/>
          </p:nvPr>
        </p:nvSpPr>
        <p:spPr>
          <a:xfrm>
            <a:off x="4794235" y="3166622"/>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4" name="Google Shape;114;p13"/>
          <p:cNvSpPr txBox="1">
            <a:spLocks noGrp="1"/>
          </p:cNvSpPr>
          <p:nvPr>
            <p:ph type="subTitle" idx="9"/>
          </p:nvPr>
        </p:nvSpPr>
        <p:spPr>
          <a:xfrm>
            <a:off x="1863000" y="1724916"/>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5" name="Google Shape;115;p13"/>
          <p:cNvSpPr txBox="1">
            <a:spLocks noGrp="1"/>
          </p:cNvSpPr>
          <p:nvPr>
            <p:ph type="subTitle" idx="13"/>
          </p:nvPr>
        </p:nvSpPr>
        <p:spPr>
          <a:xfrm>
            <a:off x="5819239" y="1724916"/>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6" name="Google Shape;116;p13"/>
          <p:cNvSpPr txBox="1">
            <a:spLocks noGrp="1"/>
          </p:cNvSpPr>
          <p:nvPr>
            <p:ph type="subTitle" idx="14"/>
          </p:nvPr>
        </p:nvSpPr>
        <p:spPr>
          <a:xfrm>
            <a:off x="1863000" y="3000377"/>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7" name="Google Shape;117;p13"/>
          <p:cNvSpPr txBox="1">
            <a:spLocks noGrp="1"/>
          </p:cNvSpPr>
          <p:nvPr>
            <p:ph type="subTitle" idx="15"/>
          </p:nvPr>
        </p:nvSpPr>
        <p:spPr>
          <a:xfrm>
            <a:off x="5819239" y="3000377"/>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8" name="Google Shape;118;p13"/>
          <p:cNvSpPr/>
          <p:nvPr/>
        </p:nvSpPr>
        <p:spPr>
          <a:xfrm rot="1212730" flipH="1">
            <a:off x="4677909" y="-2868618"/>
            <a:ext cx="8057245" cy="500883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rot="1363310" flipH="1">
            <a:off x="-2450654" y="28289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rot="-950557" flipH="1">
            <a:off x="4060708" y="-3165477"/>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rot="3600058">
            <a:off x="3424102" y="-374377"/>
            <a:ext cx="7815134" cy="2940029"/>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rot="3600058">
            <a:off x="2974611" y="-843644"/>
            <a:ext cx="8222177" cy="3754846"/>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rot="1895230" flipH="1">
            <a:off x="-4499287" y="922607"/>
            <a:ext cx="8640990" cy="493564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4511186">
            <a:off x="-934404" y="2974601"/>
            <a:ext cx="3904857" cy="2605654"/>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33"/>
        <p:cNvGrpSpPr/>
        <p:nvPr/>
      </p:nvGrpSpPr>
      <p:grpSpPr>
        <a:xfrm>
          <a:off x="0" y="0"/>
          <a:ext cx="0" cy="0"/>
          <a:chOff x="0" y="0"/>
          <a:chExt cx="0" cy="0"/>
        </a:xfrm>
      </p:grpSpPr>
      <p:sp>
        <p:nvSpPr>
          <p:cNvPr id="134" name="Google Shape;13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35" name="Google Shape;135;p15"/>
          <p:cNvSpPr/>
          <p:nvPr/>
        </p:nvSpPr>
        <p:spPr>
          <a:xfrm rot="10323072" flipH="1">
            <a:off x="-51644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rot="-8979179" flipH="1">
            <a:off x="4788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p:nvPr/>
        </p:nvSpPr>
        <p:spPr>
          <a:xfrm rot="10800000" flipH="1">
            <a:off x="-29427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rot="-10100240" flipH="1">
            <a:off x="4264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rot="10624511" flipH="1">
            <a:off x="4717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rot="10624511" flipH="1">
            <a:off x="-27233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1pPr>
            <a:lvl2pPr lvl="1"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2pPr>
            <a:lvl3pPr lvl="2"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3pPr>
            <a:lvl4pPr lvl="3"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4pPr>
            <a:lvl5pPr lvl="4"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5pPr>
            <a:lvl6pPr lvl="5"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6pPr>
            <a:lvl7pPr lvl="6"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7pPr>
            <a:lvl8pPr lvl="7"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8pPr>
            <a:lvl9pPr lvl="8"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59" r:id="rId8"/>
    <p:sldLayoutId id="2147483661" r:id="rId9"/>
    <p:sldLayoutId id="2147483662" r:id="rId10"/>
    <p:sldLayoutId id="2147483663" r:id="rId11"/>
    <p:sldLayoutId id="2147483667" r:id="rId12"/>
    <p:sldLayoutId id="2147483668" r:id="rId13"/>
    <p:sldLayoutId id="2147483669" r:id="rId14"/>
    <p:sldLayoutId id="2147483670" r:id="rId15"/>
    <p:sldLayoutId id="2147483671" r:id="rId16"/>
    <p:sldLayoutId id="2147483672" r:id="rId17"/>
    <p:sldLayoutId id="2147483675" r:id="rId18"/>
    <p:sldLayoutId id="214748367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Medium" panose="020B0603050000020004" pitchFamily="34" charset="0"/>
          <a:ea typeface="Fira Sans Condensed Medium" panose="020B06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4"/><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0.xml"/><Relationship Id="rId5" Type="http://schemas.openxmlformats.org/officeDocument/2006/relationships/slideLayout" Target="../slideLayouts/slideLayout13.xml"/><Relationship Id="rId4" Type="http://schemas.openxmlformats.org/officeDocument/2006/relationships/video" Target="../media/media2.mp4"/></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24.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220.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wmf"/></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hyperlink" Target="https://docs.google.com/spreadsheets/d/1fEGrWY3KZYMwtSXWMpYC29kWRWfhRUAz_6I-hr6THog/copy#gid=0"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Ánh sáng vector truyền qua mẫu minh họa vật lý lăng kính tam giác">
            <a:extLst>
              <a:ext uri="{FF2B5EF4-FFF2-40B4-BE49-F238E27FC236}">
                <a16:creationId xmlns:a16="http://schemas.microsoft.com/office/drawing/2014/main" id="{6717F855-E189-2636-8904-0769B6F4A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DE88B3-DCE0-83BD-D8F1-C5065F788816}"/>
              </a:ext>
            </a:extLst>
          </p:cNvPr>
          <p:cNvSpPr/>
          <p:nvPr/>
        </p:nvSpPr>
        <p:spPr>
          <a:xfrm>
            <a:off x="0" y="0"/>
            <a:ext cx="9144000" cy="5143500"/>
          </a:xfrm>
          <a:prstGeom prst="rect">
            <a:avLst/>
          </a:prstGeom>
          <a:solidFill>
            <a:srgbClr val="0E2A47">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7BE11E7-606C-AA2F-22EE-CDD4DAECDF85}"/>
              </a:ext>
            </a:extLst>
          </p:cNvPr>
          <p:cNvSpPr txBox="1"/>
          <p:nvPr/>
        </p:nvSpPr>
        <p:spPr>
          <a:xfrm>
            <a:off x="711200" y="882126"/>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CHỦ ĐỀ </a:t>
            </a:r>
            <a:r>
              <a:rPr kumimoji="0" lang="en-US" sz="66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2</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4" name="TextBox 3">
            <a:extLst>
              <a:ext uri="{FF2B5EF4-FFF2-40B4-BE49-F238E27FC236}">
                <a16:creationId xmlns:a16="http://schemas.microsoft.com/office/drawing/2014/main" id="{4DBE9BAA-5E3F-8421-925F-0B27C402A1D4}"/>
              </a:ext>
            </a:extLst>
          </p:cNvPr>
          <p:cNvSpPr txBox="1"/>
          <p:nvPr/>
        </p:nvSpPr>
        <p:spPr>
          <a:xfrm>
            <a:off x="908654" y="2045383"/>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ÁNH SÁNG</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5" name="TextBox 4">
            <a:extLst>
              <a:ext uri="{FF2B5EF4-FFF2-40B4-BE49-F238E27FC236}">
                <a16:creationId xmlns:a16="http://schemas.microsoft.com/office/drawing/2014/main" id="{7411E714-7A96-C786-A549-8AAE97EE038A}"/>
              </a:ext>
            </a:extLst>
          </p:cNvPr>
          <p:cNvSpPr txBox="1"/>
          <p:nvPr/>
        </p:nvSpPr>
        <p:spPr>
          <a:xfrm>
            <a:off x="2238358" y="3517255"/>
            <a:ext cx="57062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Giáo</a:t>
            </a:r>
            <a:r>
              <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rPr>
              <a:t> </a:t>
            </a: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viên</a:t>
            </a:r>
            <a:r>
              <a:rPr lang="en-US" sz="2400" dirty="0">
                <a:solidFill>
                  <a:schemeClr val="bg1"/>
                </a:solidFill>
                <a:latin typeface="Fira Sans Condensed Medium" panose="020B0603050000020004" pitchFamily="34" charset="0"/>
              </a:rPr>
              <a: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38795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25"/>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275"/>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 name="Rectangle 4">
            <a:extLst>
              <a:ext uri="{FF2B5EF4-FFF2-40B4-BE49-F238E27FC236}">
                <a16:creationId xmlns:a16="http://schemas.microsoft.com/office/drawing/2014/main" id="{E74EECC4-6C8B-BCE4-9B32-6A34D7048937}"/>
              </a:ext>
            </a:extLst>
          </p:cNvPr>
          <p:cNvSpPr/>
          <p:nvPr/>
        </p:nvSpPr>
        <p:spPr>
          <a:xfrm>
            <a:off x="581985" y="1542722"/>
            <a:ext cx="8400357" cy="2920793"/>
          </a:xfrm>
          <a:prstGeom prst="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oogle Shape;612;p41"/>
          <p:cNvGrpSpPr/>
          <p:nvPr/>
        </p:nvGrpSpPr>
        <p:grpSpPr>
          <a:xfrm>
            <a:off x="276508" y="4080808"/>
            <a:ext cx="865500" cy="865500"/>
            <a:chOff x="5810350" y="1833231"/>
            <a:chExt cx="865500" cy="865500"/>
          </a:xfrm>
        </p:grpSpPr>
        <p:sp>
          <p:nvSpPr>
            <p:cNvPr id="613" name="Google Shape;613;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564;p40">
            <a:extLst>
              <a:ext uri="{FF2B5EF4-FFF2-40B4-BE49-F238E27FC236}">
                <a16:creationId xmlns:a16="http://schemas.microsoft.com/office/drawing/2014/main" id="{9067F61C-0EF6-8264-D56E-5B72D786438F}"/>
              </a:ext>
            </a:extLst>
          </p:cNvPr>
          <p:cNvGrpSpPr/>
          <p:nvPr/>
        </p:nvGrpSpPr>
        <p:grpSpPr>
          <a:xfrm>
            <a:off x="7072543" y="181738"/>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663300" y="150410"/>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935926" y="253278"/>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a:extLst>
              <a:ext uri="{FF2B5EF4-FFF2-40B4-BE49-F238E27FC236}">
                <a16:creationId xmlns:a16="http://schemas.microsoft.com/office/drawing/2014/main" id="{99A99A61-A734-CD0B-CDD1-A464B91936C7}"/>
              </a:ext>
            </a:extLst>
          </p:cNvPr>
          <p:cNvSpPr txBox="1"/>
          <p:nvPr/>
        </p:nvSpPr>
        <p:spPr>
          <a:xfrm>
            <a:off x="681760" y="2161410"/>
            <a:ext cx="5092640" cy="168001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algn="l">
              <a:lnSpc>
                <a:spcPct val="120000"/>
              </a:lnSpc>
            </a:pPr>
            <a:r>
              <a:rPr lang="vi-VN" sz="2200" dirty="0">
                <a:solidFill>
                  <a:schemeClr val="bg1">
                    <a:lumMod val="10000"/>
                  </a:schemeClr>
                </a:solidFill>
                <a:latin typeface="+mn-lt"/>
              </a:rPr>
              <a:t>Chùm sáng truyền từ không khí vào thủy tinh bị gãy khúc (lệch khỏi phương truyền) tại mặt phân cách giữa không khí và bản bán trụ bằng thủy tinh</a:t>
            </a:r>
            <a:endParaRPr lang="en-US" sz="2200" dirty="0">
              <a:solidFill>
                <a:schemeClr val="bg1">
                  <a:lumMod val="10000"/>
                </a:schemeClr>
              </a:solidFill>
              <a:latin typeface="+mn-lt"/>
            </a:endParaRPr>
          </a:p>
        </p:txBody>
      </p:sp>
      <p:grpSp>
        <p:nvGrpSpPr>
          <p:cNvPr id="4" name="Group 3">
            <a:extLst>
              <a:ext uri="{FF2B5EF4-FFF2-40B4-BE49-F238E27FC236}">
                <a16:creationId xmlns:a16="http://schemas.microsoft.com/office/drawing/2014/main" id="{EAB25CFB-6CA0-ABB7-E579-3425A53BA4BC}"/>
              </a:ext>
            </a:extLst>
          </p:cNvPr>
          <p:cNvGrpSpPr/>
          <p:nvPr/>
        </p:nvGrpSpPr>
        <p:grpSpPr>
          <a:xfrm>
            <a:off x="256394" y="1229583"/>
            <a:ext cx="1472560" cy="623522"/>
            <a:chOff x="1464857" y="1167504"/>
            <a:chExt cx="1472560" cy="623522"/>
          </a:xfrm>
        </p:grpSpPr>
        <p:sp>
          <p:nvSpPr>
            <p:cNvPr id="52" name="Google Shape;4602;p73">
              <a:extLst>
                <a:ext uri="{FF2B5EF4-FFF2-40B4-BE49-F238E27FC236}">
                  <a16:creationId xmlns:a16="http://schemas.microsoft.com/office/drawing/2014/main" id="{75335544-5040-F378-8D12-30191B4DC913}"/>
                </a:ext>
              </a:extLst>
            </p:cNvPr>
            <p:cNvSpPr/>
            <p:nvPr/>
          </p:nvSpPr>
          <p:spPr>
            <a:xfrm rot="16200000">
              <a:off x="1900535" y="754144"/>
              <a:ext cx="623522" cy="1450242"/>
            </a:xfrm>
            <a:prstGeom prst="roundRect">
              <a:avLst>
                <a:gd name="adj" fmla="val 28718"/>
              </a:avLst>
            </a:prstGeom>
            <a:solidFill>
              <a:srgbClr val="FFD6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TextBox 52">
              <a:extLst>
                <a:ext uri="{FF2B5EF4-FFF2-40B4-BE49-F238E27FC236}">
                  <a16:creationId xmlns:a16="http://schemas.microsoft.com/office/drawing/2014/main" id="{B3139A8A-7012-3515-50F9-8ECF591DBD7F}"/>
                </a:ext>
              </a:extLst>
            </p:cNvPr>
            <p:cNvSpPr txBox="1"/>
            <p:nvPr/>
          </p:nvSpPr>
          <p:spPr>
            <a:xfrm>
              <a:off x="1464857" y="1260442"/>
              <a:ext cx="1408887"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b="1" noProof="0" dirty="0" err="1">
                  <a:solidFill>
                    <a:sysClr val="windowText" lastClr="000000"/>
                  </a:solidFill>
                  <a:latin typeface="Merriweather" panose="00000500000000000000" pitchFamily="2" charset="-93"/>
                </a:rPr>
                <a:t>Kết</a:t>
              </a:r>
              <a:r>
                <a:rPr lang="en-US" sz="2400" b="1" noProof="0" dirty="0">
                  <a:solidFill>
                    <a:sysClr val="windowText" lastClr="000000"/>
                  </a:solidFill>
                  <a:latin typeface="Merriweather" panose="00000500000000000000" pitchFamily="2" charset="-93"/>
                </a:rPr>
                <a:t> </a:t>
              </a:r>
              <a:r>
                <a:rPr lang="en-US" sz="2400" b="1" noProof="0" dirty="0" err="1">
                  <a:solidFill>
                    <a:sysClr val="windowText" lastClr="000000"/>
                  </a:solidFill>
                  <a:latin typeface="Merriweather" panose="00000500000000000000" pitchFamily="2" charset="-93"/>
                </a:rPr>
                <a:t>quả</a:t>
              </a:r>
              <a:endParaRPr kumimoji="0" lang="en-US" sz="2400" b="1" i="0" u="none" strike="noStrike" kern="0" cap="none" spc="0" normalizeH="0" baseline="0" noProof="0" dirty="0">
                <a:ln>
                  <a:noFill/>
                </a:ln>
                <a:solidFill>
                  <a:sysClr val="windowText" lastClr="000000"/>
                </a:solidFill>
                <a:effectLst/>
                <a:uLnTx/>
                <a:uFillTx/>
                <a:latin typeface="Merriweather" panose="00000500000000000000" pitchFamily="2" charset="-93"/>
                <a:cs typeface="Arial"/>
                <a:sym typeface="Arial"/>
              </a:endParaRPr>
            </a:p>
          </p:txBody>
        </p:sp>
      </p:grpSp>
      <p:grpSp>
        <p:nvGrpSpPr>
          <p:cNvPr id="58" name="Google Shape;616;p41">
            <a:extLst>
              <a:ext uri="{FF2B5EF4-FFF2-40B4-BE49-F238E27FC236}">
                <a16:creationId xmlns:a16="http://schemas.microsoft.com/office/drawing/2014/main" id="{08990A69-089D-8329-AD54-4EE1F00A3569}"/>
              </a:ext>
            </a:extLst>
          </p:cNvPr>
          <p:cNvGrpSpPr/>
          <p:nvPr/>
        </p:nvGrpSpPr>
        <p:grpSpPr>
          <a:xfrm>
            <a:off x="3491669" y="4558372"/>
            <a:ext cx="478016" cy="478016"/>
            <a:chOff x="5810350" y="1833231"/>
            <a:chExt cx="865500" cy="865500"/>
          </a:xfrm>
        </p:grpSpPr>
        <p:sp>
          <p:nvSpPr>
            <p:cNvPr id="59" name="Google Shape;617;p41">
              <a:extLst>
                <a:ext uri="{FF2B5EF4-FFF2-40B4-BE49-F238E27FC236}">
                  <a16:creationId xmlns:a16="http://schemas.microsoft.com/office/drawing/2014/main" id="{FCBF8F80-2DDF-FEFA-5B1A-375A801D1E30}"/>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18;p41">
              <a:extLst>
                <a:ext uri="{FF2B5EF4-FFF2-40B4-BE49-F238E27FC236}">
                  <a16:creationId xmlns:a16="http://schemas.microsoft.com/office/drawing/2014/main" id="{B614ACE7-163C-6D63-F164-8AF6665372F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9;p41">
              <a:extLst>
                <a:ext uri="{FF2B5EF4-FFF2-40B4-BE49-F238E27FC236}">
                  <a16:creationId xmlns:a16="http://schemas.microsoft.com/office/drawing/2014/main" id="{1A07007D-28EB-CA57-DC8B-36CCE61085D9}"/>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0;p41">
            <a:extLst>
              <a:ext uri="{FF2B5EF4-FFF2-40B4-BE49-F238E27FC236}">
                <a16:creationId xmlns:a16="http://schemas.microsoft.com/office/drawing/2014/main" id="{AF06D647-54AD-F5DC-491A-A26ED794766B}"/>
              </a:ext>
            </a:extLst>
          </p:cNvPr>
          <p:cNvGrpSpPr/>
          <p:nvPr/>
        </p:nvGrpSpPr>
        <p:grpSpPr>
          <a:xfrm>
            <a:off x="2580244" y="4530582"/>
            <a:ext cx="355894" cy="355894"/>
            <a:chOff x="5810350" y="1833231"/>
            <a:chExt cx="865500" cy="865500"/>
          </a:xfrm>
        </p:grpSpPr>
        <p:sp>
          <p:nvSpPr>
            <p:cNvPr id="63" name="Google Shape;621;p41">
              <a:extLst>
                <a:ext uri="{FF2B5EF4-FFF2-40B4-BE49-F238E27FC236}">
                  <a16:creationId xmlns:a16="http://schemas.microsoft.com/office/drawing/2014/main" id="{696F92EF-F946-B9E9-0C23-44CE7ECEF40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622;p41">
              <a:extLst>
                <a:ext uri="{FF2B5EF4-FFF2-40B4-BE49-F238E27FC236}">
                  <a16:creationId xmlns:a16="http://schemas.microsoft.com/office/drawing/2014/main" id="{764AD8AF-59FC-F005-98AB-160CA3B9FB9D}"/>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623;p41">
              <a:extLst>
                <a:ext uri="{FF2B5EF4-FFF2-40B4-BE49-F238E27FC236}">
                  <a16:creationId xmlns:a16="http://schemas.microsoft.com/office/drawing/2014/main" id="{3008FCCC-5289-5801-C351-8932440B637F}"/>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624;p41">
            <a:extLst>
              <a:ext uri="{FF2B5EF4-FFF2-40B4-BE49-F238E27FC236}">
                <a16:creationId xmlns:a16="http://schemas.microsoft.com/office/drawing/2014/main" id="{840DB862-FFA8-14B9-2273-F67C4020479A}"/>
              </a:ext>
            </a:extLst>
          </p:cNvPr>
          <p:cNvGrpSpPr/>
          <p:nvPr/>
        </p:nvGrpSpPr>
        <p:grpSpPr>
          <a:xfrm>
            <a:off x="2061001" y="4300965"/>
            <a:ext cx="229617" cy="229617"/>
            <a:chOff x="5810350" y="1833231"/>
            <a:chExt cx="865500" cy="865500"/>
          </a:xfrm>
        </p:grpSpPr>
        <p:sp>
          <p:nvSpPr>
            <p:cNvPr id="579" name="Google Shape;625;p41">
              <a:extLst>
                <a:ext uri="{FF2B5EF4-FFF2-40B4-BE49-F238E27FC236}">
                  <a16:creationId xmlns:a16="http://schemas.microsoft.com/office/drawing/2014/main" id="{4F37B42F-CA90-91F2-BA91-AA237D229AC5}"/>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626;p41">
              <a:extLst>
                <a:ext uri="{FF2B5EF4-FFF2-40B4-BE49-F238E27FC236}">
                  <a16:creationId xmlns:a16="http://schemas.microsoft.com/office/drawing/2014/main" id="{2A5BBAEC-1D32-E118-C36D-31F3B7930E4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627;p41">
              <a:extLst>
                <a:ext uri="{FF2B5EF4-FFF2-40B4-BE49-F238E27FC236}">
                  <a16:creationId xmlns:a16="http://schemas.microsoft.com/office/drawing/2014/main" id="{09082F0D-D6C2-2B5A-7137-1BA69DB92A9D}"/>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99A36493-FDA3-4462-39D5-6CE5E8973356}"/>
              </a:ext>
            </a:extLst>
          </p:cNvPr>
          <p:cNvSpPr txBox="1"/>
          <p:nvPr/>
        </p:nvSpPr>
        <p:spPr>
          <a:xfrm>
            <a:off x="68135" y="574305"/>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6" name="Google Shape;1483;p69">
            <a:extLst>
              <a:ext uri="{FF2B5EF4-FFF2-40B4-BE49-F238E27FC236}">
                <a16:creationId xmlns:a16="http://schemas.microsoft.com/office/drawing/2014/main" id="{36D14B53-2A1C-7289-37BD-41AD70ABFBB3}"/>
              </a:ext>
            </a:extLst>
          </p:cNvPr>
          <p:cNvGrpSpPr/>
          <p:nvPr/>
        </p:nvGrpSpPr>
        <p:grpSpPr>
          <a:xfrm>
            <a:off x="8180880" y="429016"/>
            <a:ext cx="718183" cy="1270201"/>
            <a:chOff x="3614875" y="2375550"/>
            <a:chExt cx="718183" cy="1270201"/>
          </a:xfrm>
        </p:grpSpPr>
        <p:sp>
          <p:nvSpPr>
            <p:cNvPr id="7" name="Google Shape;1484;p69">
              <a:extLst>
                <a:ext uri="{FF2B5EF4-FFF2-40B4-BE49-F238E27FC236}">
                  <a16:creationId xmlns:a16="http://schemas.microsoft.com/office/drawing/2014/main" id="{3484EE51-A56F-2CE8-5622-178025058FAF}"/>
                </a:ext>
              </a:extLst>
            </p:cNvPr>
            <p:cNvSpPr/>
            <p:nvPr/>
          </p:nvSpPr>
          <p:spPr>
            <a:xfrm>
              <a:off x="3766600" y="3128968"/>
              <a:ext cx="414729" cy="252259"/>
            </a:xfrm>
            <a:custGeom>
              <a:avLst/>
              <a:gdLst/>
              <a:ahLst/>
              <a:cxnLst/>
              <a:rect l="l" t="t" r="r" b="b"/>
              <a:pathLst>
                <a:path w="10037" h="6105" extrusionOk="0">
                  <a:moveTo>
                    <a:pt x="1" y="1"/>
                  </a:moveTo>
                  <a:cubicBezTo>
                    <a:pt x="1" y="1"/>
                    <a:pt x="1268" y="2380"/>
                    <a:pt x="1268" y="3557"/>
                  </a:cubicBezTo>
                  <a:lnTo>
                    <a:pt x="1268" y="5329"/>
                  </a:lnTo>
                  <a:cubicBezTo>
                    <a:pt x="1268" y="5497"/>
                    <a:pt x="1462" y="6105"/>
                    <a:pt x="1954" y="6105"/>
                  </a:cubicBezTo>
                  <a:lnTo>
                    <a:pt x="8096" y="6105"/>
                  </a:lnTo>
                  <a:cubicBezTo>
                    <a:pt x="8575" y="6105"/>
                    <a:pt x="8782" y="5497"/>
                    <a:pt x="8782" y="5329"/>
                  </a:cubicBezTo>
                  <a:lnTo>
                    <a:pt x="8782" y="3557"/>
                  </a:lnTo>
                  <a:cubicBezTo>
                    <a:pt x="8782" y="2380"/>
                    <a:pt x="10036" y="1"/>
                    <a:pt x="10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5;p69">
              <a:extLst>
                <a:ext uri="{FF2B5EF4-FFF2-40B4-BE49-F238E27FC236}">
                  <a16:creationId xmlns:a16="http://schemas.microsoft.com/office/drawing/2014/main" id="{F04DE90B-0461-8068-BEEE-5AEDC132A0D6}"/>
                </a:ext>
              </a:extLst>
            </p:cNvPr>
            <p:cNvSpPr/>
            <p:nvPr/>
          </p:nvSpPr>
          <p:spPr>
            <a:xfrm>
              <a:off x="3614875" y="2375550"/>
              <a:ext cx="718183" cy="770040"/>
            </a:xfrm>
            <a:custGeom>
              <a:avLst/>
              <a:gdLst/>
              <a:ahLst/>
              <a:cxnLst/>
              <a:rect l="l" t="t" r="r" b="b"/>
              <a:pathLst>
                <a:path w="17381" h="18636" extrusionOk="0">
                  <a:moveTo>
                    <a:pt x="8690" y="1"/>
                  </a:moveTo>
                  <a:cubicBezTo>
                    <a:pt x="7333" y="1"/>
                    <a:pt x="285" y="699"/>
                    <a:pt x="285" y="5872"/>
                  </a:cubicBezTo>
                  <a:cubicBezTo>
                    <a:pt x="285" y="11045"/>
                    <a:pt x="0" y="13851"/>
                    <a:pt x="660" y="14472"/>
                  </a:cubicBezTo>
                  <a:cubicBezTo>
                    <a:pt x="1319" y="15105"/>
                    <a:pt x="3673" y="18235"/>
                    <a:pt x="3673" y="18235"/>
                  </a:cubicBezTo>
                  <a:cubicBezTo>
                    <a:pt x="3673" y="18235"/>
                    <a:pt x="5432" y="18636"/>
                    <a:pt x="8690" y="18636"/>
                  </a:cubicBezTo>
                  <a:cubicBezTo>
                    <a:pt x="11949" y="18636"/>
                    <a:pt x="13708" y="18235"/>
                    <a:pt x="13708" y="18235"/>
                  </a:cubicBezTo>
                  <a:cubicBezTo>
                    <a:pt x="13708" y="18235"/>
                    <a:pt x="16062" y="15105"/>
                    <a:pt x="16721" y="14472"/>
                  </a:cubicBezTo>
                  <a:cubicBezTo>
                    <a:pt x="17381" y="13851"/>
                    <a:pt x="17096" y="11045"/>
                    <a:pt x="17096" y="5872"/>
                  </a:cubicBezTo>
                  <a:lnTo>
                    <a:pt x="17109" y="5872"/>
                  </a:lnTo>
                  <a:cubicBezTo>
                    <a:pt x="17109" y="699"/>
                    <a:pt x="10061" y="1"/>
                    <a:pt x="86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6;p69">
              <a:extLst>
                <a:ext uri="{FF2B5EF4-FFF2-40B4-BE49-F238E27FC236}">
                  <a16:creationId xmlns:a16="http://schemas.microsoft.com/office/drawing/2014/main" id="{842EAFCD-E92E-2BC0-D75D-26134CDE4708}"/>
                </a:ext>
              </a:extLst>
            </p:cNvPr>
            <p:cNvSpPr/>
            <p:nvPr/>
          </p:nvSpPr>
          <p:spPr>
            <a:xfrm>
              <a:off x="3825397" y="3389198"/>
              <a:ext cx="297132" cy="33717"/>
            </a:xfrm>
            <a:custGeom>
              <a:avLst/>
              <a:gdLst/>
              <a:ahLst/>
              <a:cxnLst/>
              <a:rect l="l" t="t" r="r" b="b"/>
              <a:pathLst>
                <a:path w="7191" h="816" extrusionOk="0">
                  <a:moveTo>
                    <a:pt x="531" y="1"/>
                  </a:moveTo>
                  <a:cubicBezTo>
                    <a:pt x="0" y="1"/>
                    <a:pt x="0" y="815"/>
                    <a:pt x="531" y="815"/>
                  </a:cubicBezTo>
                  <a:lnTo>
                    <a:pt x="6673" y="815"/>
                  </a:lnTo>
                  <a:cubicBezTo>
                    <a:pt x="7191" y="815"/>
                    <a:pt x="7191" y="1"/>
                    <a:pt x="6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87;p69">
              <a:extLst>
                <a:ext uri="{FF2B5EF4-FFF2-40B4-BE49-F238E27FC236}">
                  <a16:creationId xmlns:a16="http://schemas.microsoft.com/office/drawing/2014/main" id="{8EB559D5-E5EF-BE74-1CF5-D478764C3C9F}"/>
                </a:ext>
              </a:extLst>
            </p:cNvPr>
            <p:cNvSpPr/>
            <p:nvPr/>
          </p:nvSpPr>
          <p:spPr>
            <a:xfrm>
              <a:off x="3829653" y="3429278"/>
              <a:ext cx="289157" cy="33717"/>
            </a:xfrm>
            <a:custGeom>
              <a:avLst/>
              <a:gdLst/>
              <a:ahLst/>
              <a:cxnLst/>
              <a:rect l="l" t="t" r="r" b="b"/>
              <a:pathLst>
                <a:path w="6998" h="816" extrusionOk="0">
                  <a:moveTo>
                    <a:pt x="518" y="1"/>
                  </a:moveTo>
                  <a:cubicBezTo>
                    <a:pt x="1" y="1"/>
                    <a:pt x="1" y="815"/>
                    <a:pt x="518" y="815"/>
                  </a:cubicBezTo>
                  <a:lnTo>
                    <a:pt x="6480" y="815"/>
                  </a:lnTo>
                  <a:cubicBezTo>
                    <a:pt x="6997" y="815"/>
                    <a:pt x="6997" y="1"/>
                    <a:pt x="6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88;p69">
              <a:extLst>
                <a:ext uri="{FF2B5EF4-FFF2-40B4-BE49-F238E27FC236}">
                  <a16:creationId xmlns:a16="http://schemas.microsoft.com/office/drawing/2014/main" id="{E10FB58F-92E2-78B9-2B7D-85A06EB02613}"/>
                </a:ext>
              </a:extLst>
            </p:cNvPr>
            <p:cNvSpPr/>
            <p:nvPr/>
          </p:nvSpPr>
          <p:spPr>
            <a:xfrm>
              <a:off x="3833413" y="3469357"/>
              <a:ext cx="281637" cy="33717"/>
            </a:xfrm>
            <a:custGeom>
              <a:avLst/>
              <a:gdLst/>
              <a:ahLst/>
              <a:cxnLst/>
              <a:rect l="l" t="t" r="r" b="b"/>
              <a:pathLst>
                <a:path w="6816" h="816" extrusionOk="0">
                  <a:moveTo>
                    <a:pt x="518" y="1"/>
                  </a:moveTo>
                  <a:cubicBezTo>
                    <a:pt x="0" y="1"/>
                    <a:pt x="0" y="815"/>
                    <a:pt x="518" y="815"/>
                  </a:cubicBezTo>
                  <a:lnTo>
                    <a:pt x="6298" y="815"/>
                  </a:lnTo>
                  <a:cubicBezTo>
                    <a:pt x="6816" y="815"/>
                    <a:pt x="6816" y="1"/>
                    <a:pt x="6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89;p69">
              <a:extLst>
                <a:ext uri="{FF2B5EF4-FFF2-40B4-BE49-F238E27FC236}">
                  <a16:creationId xmlns:a16="http://schemas.microsoft.com/office/drawing/2014/main" id="{D0B2C303-865B-54FA-F4F6-1BE4FC7B0C91}"/>
                </a:ext>
              </a:extLst>
            </p:cNvPr>
            <p:cNvSpPr/>
            <p:nvPr/>
          </p:nvSpPr>
          <p:spPr>
            <a:xfrm>
              <a:off x="3836595" y="3509437"/>
              <a:ext cx="274695" cy="33717"/>
            </a:xfrm>
            <a:custGeom>
              <a:avLst/>
              <a:gdLst/>
              <a:ahLst/>
              <a:cxnLst/>
              <a:rect l="l" t="t" r="r" b="b"/>
              <a:pathLst>
                <a:path w="6648" h="816" extrusionOk="0">
                  <a:moveTo>
                    <a:pt x="518" y="0"/>
                  </a:moveTo>
                  <a:cubicBezTo>
                    <a:pt x="1" y="0"/>
                    <a:pt x="1" y="815"/>
                    <a:pt x="518" y="815"/>
                  </a:cubicBezTo>
                  <a:lnTo>
                    <a:pt x="6131" y="815"/>
                  </a:lnTo>
                  <a:cubicBezTo>
                    <a:pt x="6648" y="815"/>
                    <a:pt x="6648" y="0"/>
                    <a:pt x="6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90;p69">
              <a:extLst>
                <a:ext uri="{FF2B5EF4-FFF2-40B4-BE49-F238E27FC236}">
                  <a16:creationId xmlns:a16="http://schemas.microsoft.com/office/drawing/2014/main" id="{DD0EC70F-1D43-DF3E-0EA8-73EFBBA8CCC6}"/>
                </a:ext>
              </a:extLst>
            </p:cNvPr>
            <p:cNvSpPr/>
            <p:nvPr/>
          </p:nvSpPr>
          <p:spPr>
            <a:xfrm>
              <a:off x="3857998" y="3554310"/>
              <a:ext cx="231929" cy="91441"/>
            </a:xfrm>
            <a:custGeom>
              <a:avLst/>
              <a:gdLst/>
              <a:ahLst/>
              <a:cxnLst/>
              <a:rect l="l" t="t" r="r" b="b"/>
              <a:pathLst>
                <a:path w="5613" h="2213" extrusionOk="0">
                  <a:moveTo>
                    <a:pt x="0" y="1"/>
                  </a:moveTo>
                  <a:cubicBezTo>
                    <a:pt x="0" y="1"/>
                    <a:pt x="1630" y="2212"/>
                    <a:pt x="2806" y="2212"/>
                  </a:cubicBezTo>
                  <a:cubicBezTo>
                    <a:pt x="3983" y="2212"/>
                    <a:pt x="5613" y="1"/>
                    <a:pt x="5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91;p69">
              <a:extLst>
                <a:ext uri="{FF2B5EF4-FFF2-40B4-BE49-F238E27FC236}">
                  <a16:creationId xmlns:a16="http://schemas.microsoft.com/office/drawing/2014/main" id="{559B48B2-01AE-6E56-AC1D-750C440A9B81}"/>
                </a:ext>
              </a:extLst>
            </p:cNvPr>
            <p:cNvSpPr/>
            <p:nvPr/>
          </p:nvSpPr>
          <p:spPr>
            <a:xfrm>
              <a:off x="3806680" y="2706312"/>
              <a:ext cx="361261" cy="439273"/>
            </a:xfrm>
            <a:custGeom>
              <a:avLst/>
              <a:gdLst/>
              <a:ahLst/>
              <a:cxnLst/>
              <a:rect l="l" t="t" r="r" b="b"/>
              <a:pathLst>
                <a:path w="8743" h="10631" extrusionOk="0">
                  <a:moveTo>
                    <a:pt x="1" y="1"/>
                  </a:moveTo>
                  <a:lnTo>
                    <a:pt x="1721" y="10631"/>
                  </a:lnTo>
                  <a:lnTo>
                    <a:pt x="2031" y="10631"/>
                  </a:lnTo>
                  <a:lnTo>
                    <a:pt x="389" y="427"/>
                  </a:lnTo>
                  <a:lnTo>
                    <a:pt x="389" y="427"/>
                  </a:lnTo>
                  <a:cubicBezTo>
                    <a:pt x="518" y="544"/>
                    <a:pt x="622" y="789"/>
                    <a:pt x="738" y="1035"/>
                  </a:cubicBezTo>
                  <a:cubicBezTo>
                    <a:pt x="919" y="1462"/>
                    <a:pt x="1126" y="1940"/>
                    <a:pt x="1578" y="1940"/>
                  </a:cubicBezTo>
                  <a:cubicBezTo>
                    <a:pt x="2031" y="1940"/>
                    <a:pt x="2251" y="1462"/>
                    <a:pt x="2432" y="1035"/>
                  </a:cubicBezTo>
                  <a:cubicBezTo>
                    <a:pt x="2587" y="673"/>
                    <a:pt x="2729" y="324"/>
                    <a:pt x="2975" y="324"/>
                  </a:cubicBezTo>
                  <a:cubicBezTo>
                    <a:pt x="3221" y="324"/>
                    <a:pt x="3363" y="673"/>
                    <a:pt x="3531" y="1035"/>
                  </a:cubicBezTo>
                  <a:cubicBezTo>
                    <a:pt x="3712" y="1462"/>
                    <a:pt x="3919" y="1940"/>
                    <a:pt x="4372" y="1940"/>
                  </a:cubicBezTo>
                  <a:cubicBezTo>
                    <a:pt x="4824" y="1940"/>
                    <a:pt x="5044" y="1462"/>
                    <a:pt x="5225" y="1035"/>
                  </a:cubicBezTo>
                  <a:cubicBezTo>
                    <a:pt x="5380" y="673"/>
                    <a:pt x="5523" y="324"/>
                    <a:pt x="5768" y="324"/>
                  </a:cubicBezTo>
                  <a:cubicBezTo>
                    <a:pt x="6014" y="324"/>
                    <a:pt x="6156" y="673"/>
                    <a:pt x="6325" y="1035"/>
                  </a:cubicBezTo>
                  <a:cubicBezTo>
                    <a:pt x="6506" y="1462"/>
                    <a:pt x="6712" y="1940"/>
                    <a:pt x="7165" y="1940"/>
                  </a:cubicBezTo>
                  <a:cubicBezTo>
                    <a:pt x="7618" y="1940"/>
                    <a:pt x="7838" y="1462"/>
                    <a:pt x="8019" y="1035"/>
                  </a:cubicBezTo>
                  <a:cubicBezTo>
                    <a:pt x="8122" y="777"/>
                    <a:pt x="8226" y="531"/>
                    <a:pt x="8368" y="414"/>
                  </a:cubicBezTo>
                  <a:lnTo>
                    <a:pt x="8368" y="414"/>
                  </a:lnTo>
                  <a:lnTo>
                    <a:pt x="6997" y="10631"/>
                  </a:lnTo>
                  <a:lnTo>
                    <a:pt x="7320" y="10566"/>
                  </a:lnTo>
                  <a:lnTo>
                    <a:pt x="8743" y="1"/>
                  </a:lnTo>
                  <a:lnTo>
                    <a:pt x="8562" y="1"/>
                  </a:lnTo>
                  <a:cubicBezTo>
                    <a:pt x="8109" y="1"/>
                    <a:pt x="7902" y="479"/>
                    <a:pt x="7721" y="906"/>
                  </a:cubicBezTo>
                  <a:cubicBezTo>
                    <a:pt x="7553" y="1281"/>
                    <a:pt x="7411" y="1617"/>
                    <a:pt x="7165" y="1617"/>
                  </a:cubicBezTo>
                  <a:cubicBezTo>
                    <a:pt x="6919" y="1617"/>
                    <a:pt x="6777" y="1281"/>
                    <a:pt x="6622" y="906"/>
                  </a:cubicBezTo>
                  <a:cubicBezTo>
                    <a:pt x="6428" y="492"/>
                    <a:pt x="6221" y="1"/>
                    <a:pt x="5768" y="1"/>
                  </a:cubicBezTo>
                  <a:cubicBezTo>
                    <a:pt x="5316" y="1"/>
                    <a:pt x="5109" y="479"/>
                    <a:pt x="4928" y="906"/>
                  </a:cubicBezTo>
                  <a:cubicBezTo>
                    <a:pt x="4760" y="1281"/>
                    <a:pt x="4617" y="1617"/>
                    <a:pt x="4372" y="1617"/>
                  </a:cubicBezTo>
                  <a:cubicBezTo>
                    <a:pt x="4126" y="1617"/>
                    <a:pt x="3984" y="1281"/>
                    <a:pt x="3829" y="906"/>
                  </a:cubicBezTo>
                  <a:cubicBezTo>
                    <a:pt x="3635" y="492"/>
                    <a:pt x="3428" y="1"/>
                    <a:pt x="2975" y="1"/>
                  </a:cubicBezTo>
                  <a:cubicBezTo>
                    <a:pt x="2523" y="1"/>
                    <a:pt x="2316" y="479"/>
                    <a:pt x="2135" y="906"/>
                  </a:cubicBezTo>
                  <a:cubicBezTo>
                    <a:pt x="1966" y="1281"/>
                    <a:pt x="1824" y="1617"/>
                    <a:pt x="1578" y="1617"/>
                  </a:cubicBezTo>
                  <a:cubicBezTo>
                    <a:pt x="1333" y="1617"/>
                    <a:pt x="1191" y="1281"/>
                    <a:pt x="1035" y="906"/>
                  </a:cubicBezTo>
                  <a:cubicBezTo>
                    <a:pt x="854" y="492"/>
                    <a:pt x="647"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 name="Picture 37">
            <a:extLst>
              <a:ext uri="{FF2B5EF4-FFF2-40B4-BE49-F238E27FC236}">
                <a16:creationId xmlns:a16="http://schemas.microsoft.com/office/drawing/2014/main" id="{5C28A07C-C33D-B22E-6FB1-90555211A368}"/>
              </a:ext>
            </a:extLst>
          </p:cNvPr>
          <p:cNvPicPr>
            <a:picLocks noChangeAspect="1"/>
          </p:cNvPicPr>
          <p:nvPr/>
        </p:nvPicPr>
        <p:blipFill>
          <a:blip r:embed="rId3"/>
          <a:stretch>
            <a:fillRect/>
          </a:stretch>
        </p:blipFill>
        <p:spPr>
          <a:xfrm>
            <a:off x="6006449" y="1645111"/>
            <a:ext cx="2603713" cy="2664421"/>
          </a:xfrm>
          <a:prstGeom prst="rect">
            <a:avLst/>
          </a:prstGeom>
        </p:spPr>
      </p:pic>
    </p:spTree>
    <p:extLst>
      <p:ext uri="{BB962C8B-B14F-4D97-AF65-F5344CB8AC3E}">
        <p14:creationId xmlns:p14="http://schemas.microsoft.com/office/powerpoint/2010/main" val="48367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10" name="22993444-preview">
            <a:hlinkClick r:id="" action="ppaction://media"/>
            <a:extLst>
              <a:ext uri="{FF2B5EF4-FFF2-40B4-BE49-F238E27FC236}">
                <a16:creationId xmlns:a16="http://schemas.microsoft.com/office/drawing/2014/main" id="{A4CDCAF3-C839-1A40-5265-5EA2FBD96AED}"/>
              </a:ext>
            </a:extLst>
          </p:cNvPr>
          <p:cNvPicPr>
            <a:picLocks noChangeAspect="1"/>
          </p:cNvPicPr>
          <p:nvPr>
            <a:videoFile r:link="rId2"/>
            <p:extLst>
              <p:ext uri="{DAA4B4D4-6D71-4841-9C94-3DE7FCFB9230}">
                <p14:media xmlns:p14="http://schemas.microsoft.com/office/powerpoint/2010/main" r:embed="rId1">
                  <p14:fade in="250"/>
                </p14:media>
              </p:ext>
            </p:extLst>
          </p:nvPr>
        </p:nvPicPr>
        <p:blipFill>
          <a:blip r:embed="rId7"/>
          <a:stretch>
            <a:fillRect/>
          </a:stretch>
        </p:blipFill>
        <p:spPr>
          <a:xfrm>
            <a:off x="246178" y="855382"/>
            <a:ext cx="3918988" cy="2209481"/>
          </a:xfrm>
          <a:prstGeom prst="rect">
            <a:avLst/>
          </a:prstGeom>
        </p:spPr>
      </p:pic>
      <p:pic>
        <p:nvPicPr>
          <p:cNvPr id="11" name="3409776625-preview">
            <a:hlinkClick r:id="" action="ppaction://media"/>
            <a:extLst>
              <a:ext uri="{FF2B5EF4-FFF2-40B4-BE49-F238E27FC236}">
                <a16:creationId xmlns:a16="http://schemas.microsoft.com/office/drawing/2014/main" id="{A5574A76-33D6-2D2F-E9F5-D53421E4160E}"/>
              </a:ext>
            </a:extLst>
          </p:cNvPr>
          <p:cNvPicPr>
            <a:picLocks noChangeAspect="1"/>
          </p:cNvPicPr>
          <p:nvPr>
            <a:videoFile r:link="rId4"/>
            <p:extLst>
              <p:ext uri="{DAA4B4D4-6D71-4841-9C94-3DE7FCFB9230}">
                <p14:media xmlns:p14="http://schemas.microsoft.com/office/powerpoint/2010/main" r:embed="rId3">
                  <p14:fade in="250"/>
                </p14:media>
              </p:ext>
            </p:extLst>
          </p:nvPr>
        </p:nvPicPr>
        <p:blipFill>
          <a:blip r:embed="rId8"/>
          <a:stretch>
            <a:fillRect/>
          </a:stretch>
        </p:blipFill>
        <p:spPr>
          <a:xfrm>
            <a:off x="4820588" y="855382"/>
            <a:ext cx="3920485" cy="2209480"/>
          </a:xfrm>
          <a:prstGeom prst="rect">
            <a:avLst/>
          </a:prstGeom>
        </p:spPr>
      </p:pic>
      <p:sp>
        <p:nvSpPr>
          <p:cNvPr id="12" name="TextBox 11">
            <a:extLst>
              <a:ext uri="{FF2B5EF4-FFF2-40B4-BE49-F238E27FC236}">
                <a16:creationId xmlns:a16="http://schemas.microsoft.com/office/drawing/2014/main" id="{645410FC-AEBF-3AFE-AEB9-87C31ABA7863}"/>
              </a:ext>
            </a:extLst>
          </p:cNvPr>
          <p:cNvSpPr txBox="1"/>
          <p:nvPr/>
        </p:nvSpPr>
        <p:spPr>
          <a:xfrm>
            <a:off x="4869229" y="3134810"/>
            <a:ext cx="3918988"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r>
              <a:rPr lang="en-US" dirty="0"/>
              <a:t>Ố</a:t>
            </a:r>
            <a:r>
              <a:rPr lang="vi-VN" dirty="0"/>
              <a:t>ng hút bị </a:t>
            </a:r>
            <a:r>
              <a:rPr lang="en-US" dirty="0" err="1"/>
              <a:t>gãy</a:t>
            </a:r>
            <a:r>
              <a:rPr lang="en-US" dirty="0"/>
              <a:t> </a:t>
            </a:r>
            <a:r>
              <a:rPr lang="vi-VN" dirty="0"/>
              <a:t>tại mặt phân cách giữa không khí và chất lỏng</a:t>
            </a:r>
            <a:r>
              <a:rPr lang="en-US" dirty="0"/>
              <a:t>.</a:t>
            </a:r>
          </a:p>
        </p:txBody>
      </p:sp>
      <p:sp>
        <p:nvSpPr>
          <p:cNvPr id="13" name="TextBox 12">
            <a:extLst>
              <a:ext uri="{FF2B5EF4-FFF2-40B4-BE49-F238E27FC236}">
                <a16:creationId xmlns:a16="http://schemas.microsoft.com/office/drawing/2014/main" id="{728C74BB-EC12-7217-3D69-3F9E2E25FEDB}"/>
              </a:ext>
            </a:extLst>
          </p:cNvPr>
          <p:cNvSpPr txBox="1"/>
          <p:nvPr/>
        </p:nvSpPr>
        <p:spPr>
          <a:xfrm>
            <a:off x="73155" y="3134810"/>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en-US" sz="2000" dirty="0"/>
              <a:t>Tia laser </a:t>
            </a:r>
            <a:r>
              <a:rPr lang="en-US" sz="2000" dirty="0" err="1"/>
              <a:t>bị</a:t>
            </a:r>
            <a:r>
              <a:rPr lang="en-US" sz="2000" dirty="0"/>
              <a:t> </a:t>
            </a:r>
            <a:r>
              <a:rPr lang="en-US" sz="2000" dirty="0" err="1"/>
              <a:t>gãy</a:t>
            </a:r>
            <a:r>
              <a:rPr lang="en-US" sz="2000" dirty="0"/>
              <a:t> </a:t>
            </a:r>
            <a:r>
              <a:rPr lang="en-US" sz="2000" dirty="0" err="1"/>
              <a:t>tại</a:t>
            </a:r>
            <a:r>
              <a:rPr lang="en-US" sz="2000" dirty="0"/>
              <a:t> </a:t>
            </a:r>
            <a:r>
              <a:rPr lang="en-US" sz="2000" dirty="0" err="1"/>
              <a:t>mặt</a:t>
            </a:r>
            <a:r>
              <a:rPr lang="en-US" sz="2000" dirty="0"/>
              <a:t> </a:t>
            </a:r>
            <a:r>
              <a:rPr lang="en-US" sz="2000" dirty="0" err="1"/>
              <a:t>phân</a:t>
            </a:r>
            <a:r>
              <a:rPr lang="en-US" sz="2000" dirty="0"/>
              <a:t> </a:t>
            </a:r>
            <a:r>
              <a:rPr lang="en-US" sz="2000" dirty="0" err="1"/>
              <a:t>cách</a:t>
            </a:r>
            <a:r>
              <a:rPr lang="en-US" sz="2000" dirty="0"/>
              <a:t> </a:t>
            </a:r>
            <a:r>
              <a:rPr lang="en-US" sz="2000" dirty="0" err="1"/>
              <a:t>giữa</a:t>
            </a:r>
            <a:r>
              <a:rPr lang="en-US" sz="2000" dirty="0"/>
              <a:t> </a:t>
            </a:r>
            <a:r>
              <a:rPr lang="en-US" sz="2000" dirty="0" err="1"/>
              <a:t>không</a:t>
            </a:r>
            <a:r>
              <a:rPr lang="en-US" sz="2000" dirty="0"/>
              <a:t> </a:t>
            </a:r>
            <a:r>
              <a:rPr lang="en-US" sz="2000" dirty="0" err="1"/>
              <a:t>khí</a:t>
            </a:r>
            <a:r>
              <a:rPr lang="en-US" sz="2000" dirty="0"/>
              <a:t> </a:t>
            </a:r>
            <a:r>
              <a:rPr lang="en-US" sz="2000" dirty="0" err="1"/>
              <a:t>và</a:t>
            </a:r>
            <a:r>
              <a:rPr lang="en-US" sz="2000" dirty="0"/>
              <a:t> </a:t>
            </a:r>
            <a:r>
              <a:rPr lang="en-US" sz="2000" dirty="0" err="1"/>
              <a:t>lăng</a:t>
            </a:r>
            <a:r>
              <a:rPr lang="en-US" sz="2000" dirty="0"/>
              <a:t> </a:t>
            </a:r>
            <a:r>
              <a:rPr lang="en-US" sz="2000" dirty="0" err="1"/>
              <a:t>kính</a:t>
            </a:r>
            <a:r>
              <a:rPr lang="en-US" sz="2000" dirty="0"/>
              <a:t>.</a:t>
            </a:r>
          </a:p>
        </p:txBody>
      </p:sp>
      <p:sp>
        <p:nvSpPr>
          <p:cNvPr id="16" name="TextBox 15">
            <a:extLst>
              <a:ext uri="{FF2B5EF4-FFF2-40B4-BE49-F238E27FC236}">
                <a16:creationId xmlns:a16="http://schemas.microsoft.com/office/drawing/2014/main" id="{FEE5748C-950F-A256-54F3-2DEC2535464E}"/>
              </a:ext>
            </a:extLst>
          </p:cNvPr>
          <p:cNvSpPr txBox="1"/>
          <p:nvPr/>
        </p:nvSpPr>
        <p:spPr>
          <a:xfrm>
            <a:off x="1126914" y="4118195"/>
            <a:ext cx="68901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D35C27"/>
                </a:solidFill>
                <a:latin typeface="Fira Sans Condensed Medium" panose="020B0603050000020004" pitchFamily="34" charset="0"/>
              </a:rPr>
              <a:t>Hiện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tượng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khúc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xạ</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ánh</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sáng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sp>
        <p:nvSpPr>
          <p:cNvPr id="2" name="TextBox 1">
            <a:extLst>
              <a:ext uri="{FF2B5EF4-FFF2-40B4-BE49-F238E27FC236}">
                <a16:creationId xmlns:a16="http://schemas.microsoft.com/office/drawing/2014/main" id="{C1F11D54-86A5-0B48-B9AA-FB46617FCAB3}"/>
              </a:ext>
            </a:extLst>
          </p:cNvPr>
          <p:cNvSpPr txBox="1"/>
          <p:nvPr/>
        </p:nvSpPr>
        <p:spPr>
          <a:xfrm>
            <a:off x="-62493" y="68797"/>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 presetClass="mediacall" presetSubtype="0" fill="hold" nodeType="withEffect">
                                  <p:stCondLst>
                                    <p:cond delay="0"/>
                                  </p:stCondLst>
                                  <p:childTnLst>
                                    <p:cmd type="call" cmd="playFrom(0.0)">
                                      <p:cBhvr>
                                        <p:cTn id="9" dur="20821" fill="hold"/>
                                        <p:tgtEl>
                                          <p:spTgt spid="10"/>
                                        </p:tgtEl>
                                      </p:cBhvr>
                                    </p:cmd>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 presetClass="mediacall" presetSubtype="0" fill="hold" nodeType="withEffect">
                                  <p:stCondLst>
                                    <p:cond delay="0"/>
                                  </p:stCondLst>
                                  <p:childTnLst>
                                    <p:cmd type="call" cmd="playFrom(0.0)">
                                      <p:cBhvr>
                                        <p:cTn id="19" dur="8039" fill="hold"/>
                                        <p:tgtEl>
                                          <p:spTgt spid="11"/>
                                        </p:tgtEl>
                                      </p:cBhvr>
                                    </p:cmd>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0"/>
                </p:tgtEl>
              </p:cMediaNode>
            </p:video>
            <p:video>
              <p:cMediaNode vol="80000">
                <p:cTn id="29" fill="hold" display="0">
                  <p:stCondLst>
                    <p:cond delay="indefinite"/>
                  </p:stCondLst>
                </p:cTn>
                <p:tgtEl>
                  <p:spTgt spid="11"/>
                </p:tgtEl>
              </p:cMediaNode>
            </p:video>
          </p:childTnLst>
        </p:cTn>
      </p:par>
    </p:tnLst>
    <p:bldLst>
      <p:bldP spid="12" grpId="0"/>
      <p:bldP spid="13"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715" name="Google Shape;715;p43"/>
          <p:cNvGrpSpPr/>
          <p:nvPr/>
        </p:nvGrpSpPr>
        <p:grpSpPr>
          <a:xfrm>
            <a:off x="8722269" y="63148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352974" y="114725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8157083" y="19614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id="{A5E47769-C1AD-F374-B5A4-7D9914343812}"/>
              </a:ext>
            </a:extLst>
          </p:cNvPr>
          <p:cNvSpPr/>
          <p:nvPr/>
        </p:nvSpPr>
        <p:spPr>
          <a:xfrm>
            <a:off x="623737" y="1209312"/>
            <a:ext cx="7667865" cy="2839866"/>
          </a:xfrm>
          <a:prstGeom prst="roundRect">
            <a:avLst/>
          </a:prstGeom>
          <a:solidFill>
            <a:srgbClr val="FFC84E">
              <a:alpha val="28000"/>
            </a:srgbClr>
          </a:solidFill>
          <a:ln w="28575">
            <a:solidFill>
              <a:srgbClr val="0E2A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E8D0E8CE-3B8C-7558-E497-47079DD5590E}"/>
              </a:ext>
            </a:extLst>
          </p:cNvPr>
          <p:cNvSpPr txBox="1"/>
          <p:nvPr/>
        </p:nvSpPr>
        <p:spPr>
          <a:xfrm>
            <a:off x="1225906" y="1509323"/>
            <a:ext cx="6692186" cy="2239844"/>
          </a:xfrm>
          <a:prstGeom prst="rect">
            <a:avLst/>
          </a:prstGeom>
          <a:noFill/>
        </p:spPr>
        <p:txBody>
          <a:bodyPr wrap="square" rtlCol="0">
            <a:spAutoFit/>
          </a:bodyPr>
          <a:lstStyle/>
          <a:p>
            <a:pPr indent="231775" algn="ctr">
              <a:lnSpc>
                <a:spcPct val="150000"/>
              </a:lnSpc>
            </a:pPr>
            <a:r>
              <a:rPr lang="en-US" sz="2400" dirty="0" err="1">
                <a:solidFill>
                  <a:srgbClr val="0E2A47"/>
                </a:solidFill>
                <a:latin typeface="+mn-lt"/>
              </a:rPr>
              <a:t>Hiện</a:t>
            </a:r>
            <a:r>
              <a:rPr lang="en-US" sz="2400" dirty="0">
                <a:solidFill>
                  <a:srgbClr val="0E2A47"/>
                </a:solidFill>
                <a:latin typeface="+mn-lt"/>
              </a:rPr>
              <a:t> </a:t>
            </a:r>
            <a:r>
              <a:rPr lang="en-US" sz="2400" dirty="0" err="1">
                <a:solidFill>
                  <a:srgbClr val="0E2A47"/>
                </a:solidFill>
                <a:latin typeface="+mn-lt"/>
              </a:rPr>
              <a:t>tượng</a:t>
            </a:r>
            <a:r>
              <a:rPr lang="en-US" sz="2400" dirty="0">
                <a:solidFill>
                  <a:srgbClr val="0E2A47"/>
                </a:solidFill>
                <a:latin typeface="+mn-lt"/>
              </a:rPr>
              <a:t> </a:t>
            </a:r>
            <a:r>
              <a:rPr lang="en-US" sz="2400" dirty="0" err="1">
                <a:solidFill>
                  <a:srgbClr val="0E2A47"/>
                </a:solidFill>
                <a:latin typeface="+mn-lt"/>
              </a:rPr>
              <a:t>khúc</a:t>
            </a:r>
            <a:r>
              <a:rPr lang="en-US" sz="2400" dirty="0">
                <a:solidFill>
                  <a:srgbClr val="0E2A47"/>
                </a:solidFill>
                <a:latin typeface="+mn-lt"/>
              </a:rPr>
              <a:t> </a:t>
            </a:r>
            <a:r>
              <a:rPr lang="en-US" sz="2400" dirty="0" err="1">
                <a:solidFill>
                  <a:srgbClr val="0E2A47"/>
                </a:solidFill>
                <a:latin typeface="+mn-lt"/>
              </a:rPr>
              <a:t>xạ</a:t>
            </a:r>
            <a:r>
              <a:rPr lang="en-US" sz="2400" dirty="0">
                <a:solidFill>
                  <a:srgbClr val="0E2A47"/>
                </a:solidFill>
                <a:latin typeface="+mn-lt"/>
              </a:rPr>
              <a:t> </a:t>
            </a:r>
            <a:r>
              <a:rPr lang="en-US" sz="2400" dirty="0" err="1">
                <a:solidFill>
                  <a:srgbClr val="0E2A47"/>
                </a:solidFill>
                <a:latin typeface="+mn-lt"/>
              </a:rPr>
              <a:t>ánh</a:t>
            </a:r>
            <a:r>
              <a:rPr lang="en-US" sz="2400" dirty="0">
                <a:solidFill>
                  <a:srgbClr val="0E2A47"/>
                </a:solidFill>
                <a:latin typeface="+mn-lt"/>
              </a:rPr>
              <a:t> </a:t>
            </a:r>
            <a:r>
              <a:rPr lang="en-US" sz="2400" dirty="0" err="1">
                <a:solidFill>
                  <a:srgbClr val="0E2A47"/>
                </a:solidFill>
                <a:latin typeface="+mn-lt"/>
              </a:rPr>
              <a:t>sáng</a:t>
            </a:r>
            <a:r>
              <a:rPr lang="en-US" sz="2400" dirty="0">
                <a:solidFill>
                  <a:srgbClr val="0E2A47"/>
                </a:solidFill>
                <a:latin typeface="+mn-lt"/>
              </a:rPr>
              <a:t> </a:t>
            </a:r>
            <a:r>
              <a:rPr lang="en-US" sz="2400" dirty="0" err="1">
                <a:solidFill>
                  <a:srgbClr val="0E2A47"/>
                </a:solidFill>
                <a:latin typeface="+mn-lt"/>
              </a:rPr>
              <a:t>là</a:t>
            </a:r>
            <a:r>
              <a:rPr lang="en-US" sz="2400" dirty="0">
                <a:solidFill>
                  <a:srgbClr val="0E2A47"/>
                </a:solidFill>
                <a:latin typeface="+mn-lt"/>
              </a:rPr>
              <a:t> </a:t>
            </a:r>
            <a:r>
              <a:rPr lang="en-US" sz="2400" dirty="0" err="1">
                <a:solidFill>
                  <a:srgbClr val="0E2A47"/>
                </a:solidFill>
                <a:latin typeface="+mn-lt"/>
              </a:rPr>
              <a:t>hiện</a:t>
            </a:r>
            <a:r>
              <a:rPr lang="en-US" sz="2400" dirty="0">
                <a:solidFill>
                  <a:srgbClr val="0E2A47"/>
                </a:solidFill>
                <a:latin typeface="+mn-lt"/>
              </a:rPr>
              <a:t> </a:t>
            </a:r>
            <a:r>
              <a:rPr lang="en-US" sz="2400" dirty="0" err="1">
                <a:solidFill>
                  <a:srgbClr val="0E2A47"/>
                </a:solidFill>
                <a:latin typeface="+mn-lt"/>
              </a:rPr>
              <a:t>tượng</a:t>
            </a:r>
            <a:r>
              <a:rPr lang="en-US" sz="2400" dirty="0">
                <a:solidFill>
                  <a:srgbClr val="0E2A47"/>
                </a:solidFill>
                <a:latin typeface="+mn-lt"/>
              </a:rPr>
              <a:t> </a:t>
            </a:r>
            <a:r>
              <a:rPr lang="en-US" sz="2400" dirty="0" err="1">
                <a:solidFill>
                  <a:srgbClr val="0E2A47"/>
                </a:solidFill>
                <a:latin typeface="+mn-lt"/>
              </a:rPr>
              <a:t>tia</a:t>
            </a:r>
            <a:r>
              <a:rPr lang="en-US" sz="2400" dirty="0">
                <a:solidFill>
                  <a:srgbClr val="0E2A47"/>
                </a:solidFill>
                <a:latin typeface="+mn-lt"/>
              </a:rPr>
              <a:t> </a:t>
            </a:r>
            <a:r>
              <a:rPr lang="en-US" sz="2400" dirty="0" err="1">
                <a:solidFill>
                  <a:srgbClr val="0E2A47"/>
                </a:solidFill>
                <a:latin typeface="+mn-lt"/>
              </a:rPr>
              <a:t>sáng</a:t>
            </a:r>
            <a:r>
              <a:rPr lang="en-US" sz="2400" dirty="0">
                <a:solidFill>
                  <a:srgbClr val="0E2A47"/>
                </a:solidFill>
                <a:latin typeface="+mn-lt"/>
              </a:rPr>
              <a:t> </a:t>
            </a:r>
            <a:r>
              <a:rPr lang="en-US" sz="2400" dirty="0" err="1">
                <a:solidFill>
                  <a:srgbClr val="0E2A47"/>
                </a:solidFill>
                <a:latin typeface="+mn-lt"/>
              </a:rPr>
              <a:t>bị</a:t>
            </a:r>
            <a:r>
              <a:rPr lang="en-US" sz="2400" dirty="0">
                <a:solidFill>
                  <a:srgbClr val="0E2A47"/>
                </a:solidFill>
                <a:latin typeface="+mn-lt"/>
              </a:rPr>
              <a:t> </a:t>
            </a:r>
            <a:r>
              <a:rPr lang="en-US" sz="2400" dirty="0" err="1">
                <a:solidFill>
                  <a:srgbClr val="0E2A47"/>
                </a:solidFill>
                <a:latin typeface="+mn-lt"/>
              </a:rPr>
              <a:t>gãy</a:t>
            </a:r>
            <a:r>
              <a:rPr lang="en-US" sz="2400" dirty="0">
                <a:solidFill>
                  <a:srgbClr val="0E2A47"/>
                </a:solidFill>
                <a:latin typeface="+mn-lt"/>
              </a:rPr>
              <a:t> </a:t>
            </a:r>
            <a:r>
              <a:rPr lang="en-US" sz="2400" dirty="0" err="1">
                <a:solidFill>
                  <a:srgbClr val="0E2A47"/>
                </a:solidFill>
                <a:latin typeface="+mn-lt"/>
              </a:rPr>
              <a:t>khúc</a:t>
            </a:r>
            <a:r>
              <a:rPr lang="en-US" sz="2400" dirty="0">
                <a:solidFill>
                  <a:srgbClr val="0E2A47"/>
                </a:solidFill>
                <a:latin typeface="+mn-lt"/>
              </a:rPr>
              <a:t> </a:t>
            </a:r>
            <a:r>
              <a:rPr lang="vi-VN" sz="2400" dirty="0">
                <a:solidFill>
                  <a:srgbClr val="0E2A47"/>
                </a:solidFill>
              </a:rPr>
              <a:t>(bị lệch khỏi phương truyền ban đầu) </a:t>
            </a:r>
            <a:r>
              <a:rPr lang="vi-VN" sz="2400" dirty="0">
                <a:solidFill>
                  <a:srgbClr val="0E2A47"/>
                </a:solidFill>
                <a:latin typeface="+mn-lt"/>
              </a:rPr>
              <a:t>tại mặt phân cách giữa hai môi trường</a:t>
            </a:r>
            <a:r>
              <a:rPr lang="en-US" sz="2400" dirty="0">
                <a:solidFill>
                  <a:srgbClr val="0E2A47"/>
                </a:solidFill>
                <a:latin typeface="+mn-lt"/>
              </a:rPr>
              <a:t> </a:t>
            </a:r>
            <a:r>
              <a:rPr lang="en-US" sz="2400" dirty="0" err="1">
                <a:solidFill>
                  <a:srgbClr val="0E2A47"/>
                </a:solidFill>
                <a:latin typeface="+mn-lt"/>
              </a:rPr>
              <a:t>trong</a:t>
            </a:r>
            <a:r>
              <a:rPr lang="en-US" sz="2400" dirty="0">
                <a:solidFill>
                  <a:srgbClr val="0E2A47"/>
                </a:solidFill>
                <a:latin typeface="+mn-lt"/>
              </a:rPr>
              <a:t> </a:t>
            </a:r>
            <a:r>
              <a:rPr lang="en-US" sz="2400" dirty="0" err="1">
                <a:solidFill>
                  <a:srgbClr val="0E2A47"/>
                </a:solidFill>
                <a:latin typeface="+mn-lt"/>
              </a:rPr>
              <a:t>suốt</a:t>
            </a:r>
            <a:r>
              <a:rPr lang="en-US" sz="2400" dirty="0">
                <a:solidFill>
                  <a:srgbClr val="0E2A47"/>
                </a:solidFill>
                <a:latin typeface="+mn-lt"/>
              </a:rPr>
              <a:t> </a:t>
            </a:r>
            <a:r>
              <a:rPr lang="en-US" sz="2400" dirty="0" err="1">
                <a:solidFill>
                  <a:srgbClr val="0E2A47"/>
                </a:solidFill>
                <a:latin typeface="+mn-lt"/>
              </a:rPr>
              <a:t>này</a:t>
            </a:r>
            <a:r>
              <a:rPr lang="en-US" sz="2400" dirty="0">
                <a:solidFill>
                  <a:srgbClr val="0E2A47"/>
                </a:solidFill>
                <a:latin typeface="+mn-lt"/>
              </a:rPr>
              <a:t> sang </a:t>
            </a:r>
            <a:r>
              <a:rPr lang="en-US" sz="2400" dirty="0" err="1">
                <a:solidFill>
                  <a:srgbClr val="0E2A47"/>
                </a:solidFill>
                <a:latin typeface="+mn-lt"/>
              </a:rPr>
              <a:t>môi</a:t>
            </a:r>
            <a:r>
              <a:rPr lang="en-US" sz="2400" dirty="0">
                <a:solidFill>
                  <a:srgbClr val="0E2A47"/>
                </a:solidFill>
                <a:latin typeface="+mn-lt"/>
              </a:rPr>
              <a:t> </a:t>
            </a:r>
            <a:r>
              <a:rPr lang="en-US" sz="2400" dirty="0" err="1">
                <a:solidFill>
                  <a:srgbClr val="0E2A47"/>
                </a:solidFill>
                <a:latin typeface="+mn-lt"/>
              </a:rPr>
              <a:t>trường</a:t>
            </a:r>
            <a:r>
              <a:rPr lang="en-US" sz="2400" dirty="0">
                <a:solidFill>
                  <a:srgbClr val="0E2A47"/>
                </a:solidFill>
                <a:latin typeface="+mn-lt"/>
              </a:rPr>
              <a:t> </a:t>
            </a:r>
            <a:r>
              <a:rPr lang="en-US" sz="2400" dirty="0" err="1">
                <a:solidFill>
                  <a:srgbClr val="0E2A47"/>
                </a:solidFill>
                <a:latin typeface="+mn-lt"/>
              </a:rPr>
              <a:t>trong</a:t>
            </a:r>
            <a:r>
              <a:rPr lang="en-US" sz="2400" dirty="0">
                <a:solidFill>
                  <a:srgbClr val="0E2A47"/>
                </a:solidFill>
                <a:latin typeface="+mn-lt"/>
              </a:rPr>
              <a:t> </a:t>
            </a:r>
            <a:r>
              <a:rPr lang="en-US" sz="2400" dirty="0" err="1">
                <a:solidFill>
                  <a:srgbClr val="0E2A47"/>
                </a:solidFill>
                <a:latin typeface="+mn-lt"/>
              </a:rPr>
              <a:t>suốt</a:t>
            </a:r>
            <a:r>
              <a:rPr lang="en-US" sz="2400" dirty="0">
                <a:solidFill>
                  <a:srgbClr val="0E2A47"/>
                </a:solidFill>
                <a:latin typeface="+mn-lt"/>
              </a:rPr>
              <a:t> </a:t>
            </a:r>
            <a:r>
              <a:rPr lang="en-US" sz="2400" dirty="0" err="1">
                <a:solidFill>
                  <a:srgbClr val="0E2A47"/>
                </a:solidFill>
                <a:latin typeface="+mn-lt"/>
              </a:rPr>
              <a:t>khác</a:t>
            </a:r>
            <a:endParaRPr lang="en-US" sz="2400" dirty="0">
              <a:solidFill>
                <a:srgbClr val="0E2A47"/>
              </a:solidFill>
              <a:latin typeface="+mn-lt"/>
            </a:endParaRPr>
          </a:p>
        </p:txBody>
      </p:sp>
      <p:sp>
        <p:nvSpPr>
          <p:cNvPr id="2" name="TextBox 1">
            <a:extLst>
              <a:ext uri="{FF2B5EF4-FFF2-40B4-BE49-F238E27FC236}">
                <a16:creationId xmlns:a16="http://schemas.microsoft.com/office/drawing/2014/main" id="{F1FC95B0-90D9-9FA1-C7AD-F2D2A0CF064B}"/>
              </a:ext>
            </a:extLst>
          </p:cNvPr>
          <p:cNvSpPr txBox="1"/>
          <p:nvPr/>
        </p:nvSpPr>
        <p:spPr>
          <a:xfrm>
            <a:off x="2148223" y="867334"/>
            <a:ext cx="4847553" cy="523220"/>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accent6"/>
                </a:solidFill>
                <a:latin typeface="Fira Sans Condensed Medium" panose="020B0603050000020004" pitchFamily="34" charset="0"/>
              </a:rPr>
              <a:t>I. </a:t>
            </a: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kumimoji="0" lang="en-US" sz="28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id="{1E9D13C8-F41C-18CD-1245-B97C41B020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582537" y="2646019"/>
            <a:ext cx="1597427" cy="2418886"/>
          </a:xfrm>
          <a:prstGeom prst="rect">
            <a:avLst/>
          </a:prstGeom>
        </p:spPr>
      </p:pic>
      <p:pic>
        <p:nvPicPr>
          <p:cNvPr id="4" name="Picture 3">
            <a:extLst>
              <a:ext uri="{FF2B5EF4-FFF2-40B4-BE49-F238E27FC236}">
                <a16:creationId xmlns:a16="http://schemas.microsoft.com/office/drawing/2014/main" id="{07D1EE59-9319-1E5D-8C5C-23E004B033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83835" y="2724744"/>
            <a:ext cx="1597429" cy="2418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a:extLst>
              <a:ext uri="{FF2B5EF4-FFF2-40B4-BE49-F238E27FC236}">
                <a16:creationId xmlns:a16="http://schemas.microsoft.com/office/drawing/2014/main" id="{BCCCC35B-79B1-1AF6-033E-16FE7DA300BE}"/>
              </a:ext>
            </a:extLst>
          </p:cNvPr>
          <p:cNvGrpSpPr/>
          <p:nvPr/>
        </p:nvGrpSpPr>
        <p:grpSpPr>
          <a:xfrm>
            <a:off x="496597" y="1219989"/>
            <a:ext cx="3636896" cy="2950478"/>
            <a:chOff x="274906" y="1219989"/>
            <a:chExt cx="3636896" cy="2950478"/>
          </a:xfrm>
        </p:grpSpPr>
        <p:grpSp>
          <p:nvGrpSpPr>
            <p:cNvPr id="30" name="Group 29">
              <a:extLst>
                <a:ext uri="{FF2B5EF4-FFF2-40B4-BE49-F238E27FC236}">
                  <a16:creationId xmlns:a16="http://schemas.microsoft.com/office/drawing/2014/main" id="{00A530AB-072C-10F5-68D1-96AF592DF9BB}"/>
                </a:ext>
              </a:extLst>
            </p:cNvPr>
            <p:cNvGrpSpPr/>
            <p:nvPr/>
          </p:nvGrpSpPr>
          <p:grpSpPr>
            <a:xfrm>
              <a:off x="274906" y="1219989"/>
              <a:ext cx="3636896" cy="2950478"/>
              <a:chOff x="149305" y="-2890"/>
              <a:chExt cx="4354937" cy="4408574"/>
            </a:xfrm>
          </p:grpSpPr>
          <p:sp>
            <p:nvSpPr>
              <p:cNvPr id="41" name="Rectangle 40">
                <a:extLst>
                  <a:ext uri="{FF2B5EF4-FFF2-40B4-BE49-F238E27FC236}">
                    <a16:creationId xmlns:a16="http://schemas.microsoft.com/office/drawing/2014/main" id="{76931533-760B-BC61-4BF3-F2BCCFA862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F420AE87-7627-3224-2409-7F9862F185F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BFDCE00-BDA8-8F18-AB5E-F10A02E7456F}"/>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oogle Shape;491;p38">
              <a:extLst>
                <a:ext uri="{FF2B5EF4-FFF2-40B4-BE49-F238E27FC236}">
                  <a16:creationId xmlns:a16="http://schemas.microsoft.com/office/drawing/2014/main" id="{F50128FD-4FED-4D67-1167-B8E5CAA39A30}"/>
                </a:ext>
              </a:extLst>
            </p:cNvPr>
            <p:cNvGrpSpPr/>
            <p:nvPr/>
          </p:nvGrpSpPr>
          <p:grpSpPr>
            <a:xfrm rot="21340792">
              <a:off x="473869" y="1315824"/>
              <a:ext cx="753798" cy="753798"/>
              <a:chOff x="5159689" y="1296150"/>
              <a:chExt cx="3044400" cy="3044400"/>
            </a:xfrm>
          </p:grpSpPr>
          <p:grpSp>
            <p:nvGrpSpPr>
              <p:cNvPr id="45" name="Google Shape;492;p38">
                <a:extLst>
                  <a:ext uri="{FF2B5EF4-FFF2-40B4-BE49-F238E27FC236}">
                    <a16:creationId xmlns:a16="http://schemas.microsoft.com/office/drawing/2014/main" id="{96A74AF3-9F85-BE8F-8AB5-470E0C42E13F}"/>
                  </a:ext>
                </a:extLst>
              </p:cNvPr>
              <p:cNvGrpSpPr/>
              <p:nvPr/>
            </p:nvGrpSpPr>
            <p:grpSpPr>
              <a:xfrm>
                <a:off x="5767453" y="1903914"/>
                <a:ext cx="1828872" cy="1828872"/>
                <a:chOff x="5905932" y="1600182"/>
                <a:chExt cx="1943128" cy="1943128"/>
              </a:xfrm>
            </p:grpSpPr>
            <p:sp>
              <p:nvSpPr>
                <p:cNvPr id="59" name="Google Shape;493;p38">
                  <a:extLst>
                    <a:ext uri="{FF2B5EF4-FFF2-40B4-BE49-F238E27FC236}">
                      <a16:creationId xmlns:a16="http://schemas.microsoft.com/office/drawing/2014/main" id="{FC5BC176-D2E1-2C91-9266-8BBA9BF3AC42}"/>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4;p38">
                  <a:extLst>
                    <a:ext uri="{FF2B5EF4-FFF2-40B4-BE49-F238E27FC236}">
                      <a16:creationId xmlns:a16="http://schemas.microsoft.com/office/drawing/2014/main" id="{F56492FA-C058-06E5-1C28-82FD1FE5B60B}"/>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5;p38">
                  <a:extLst>
                    <a:ext uri="{FF2B5EF4-FFF2-40B4-BE49-F238E27FC236}">
                      <a16:creationId xmlns:a16="http://schemas.microsoft.com/office/drawing/2014/main" id="{A5AD10AB-3100-F0FC-7804-02100A5CE086}"/>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96;p38">
                <a:extLst>
                  <a:ext uri="{FF2B5EF4-FFF2-40B4-BE49-F238E27FC236}">
                    <a16:creationId xmlns:a16="http://schemas.microsoft.com/office/drawing/2014/main" id="{56318140-F21A-6BAF-9364-3121454F441D}"/>
                  </a:ext>
                </a:extLst>
              </p:cNvPr>
              <p:cNvGrpSpPr/>
              <p:nvPr/>
            </p:nvGrpSpPr>
            <p:grpSpPr>
              <a:xfrm>
                <a:off x="5159689" y="1296150"/>
                <a:ext cx="3044400" cy="3044400"/>
                <a:chOff x="2550539" y="735313"/>
                <a:chExt cx="3044400" cy="3044400"/>
              </a:xfrm>
            </p:grpSpPr>
            <p:sp>
              <p:nvSpPr>
                <p:cNvPr id="47" name="Google Shape;497;p38">
                  <a:extLst>
                    <a:ext uri="{FF2B5EF4-FFF2-40B4-BE49-F238E27FC236}">
                      <a16:creationId xmlns:a16="http://schemas.microsoft.com/office/drawing/2014/main" id="{86719D6A-C5BF-AEFB-6BEB-3AF85629B7F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8;p38">
                  <a:extLst>
                    <a:ext uri="{FF2B5EF4-FFF2-40B4-BE49-F238E27FC236}">
                      <a16:creationId xmlns:a16="http://schemas.microsoft.com/office/drawing/2014/main" id="{B929C2A2-2C1C-C4B7-176A-4681F4F0636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9;p38">
                  <a:extLst>
                    <a:ext uri="{FF2B5EF4-FFF2-40B4-BE49-F238E27FC236}">
                      <a16:creationId xmlns:a16="http://schemas.microsoft.com/office/drawing/2014/main" id="{943D52D4-C9B6-4A71-AF3B-7BE4D3BF70A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0;p38">
                  <a:extLst>
                    <a:ext uri="{FF2B5EF4-FFF2-40B4-BE49-F238E27FC236}">
                      <a16:creationId xmlns:a16="http://schemas.microsoft.com/office/drawing/2014/main" id="{1444D2B6-5684-5476-3979-A5D467110E34}"/>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1;p38">
                  <a:extLst>
                    <a:ext uri="{FF2B5EF4-FFF2-40B4-BE49-F238E27FC236}">
                      <a16:creationId xmlns:a16="http://schemas.microsoft.com/office/drawing/2014/main" id="{6AE9C001-A478-ED3E-C68F-74196270CC04}"/>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2;p38">
                  <a:extLst>
                    <a:ext uri="{FF2B5EF4-FFF2-40B4-BE49-F238E27FC236}">
                      <a16:creationId xmlns:a16="http://schemas.microsoft.com/office/drawing/2014/main" id="{B3FDF2BA-08F3-5703-DE0D-2CF18E24930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3;p38">
                  <a:extLst>
                    <a:ext uri="{FF2B5EF4-FFF2-40B4-BE49-F238E27FC236}">
                      <a16:creationId xmlns:a16="http://schemas.microsoft.com/office/drawing/2014/main" id="{79F3F7E5-532C-15EF-A4F5-8F24774DA222}"/>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4;p38">
                  <a:extLst>
                    <a:ext uri="{FF2B5EF4-FFF2-40B4-BE49-F238E27FC236}">
                      <a16:creationId xmlns:a16="http://schemas.microsoft.com/office/drawing/2014/main" id="{EDF355C3-972A-9B88-A912-2B0989BFAAC7}"/>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5;p38">
                  <a:extLst>
                    <a:ext uri="{FF2B5EF4-FFF2-40B4-BE49-F238E27FC236}">
                      <a16:creationId xmlns:a16="http://schemas.microsoft.com/office/drawing/2014/main" id="{C9BD4D5F-C0F3-0C9E-A2D9-9544622DAD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p38">
                  <a:extLst>
                    <a:ext uri="{FF2B5EF4-FFF2-40B4-BE49-F238E27FC236}">
                      <a16:creationId xmlns:a16="http://schemas.microsoft.com/office/drawing/2014/main" id="{502C3556-3336-8E41-2131-85B7EB95C1E9}"/>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7;p38">
                  <a:extLst>
                    <a:ext uri="{FF2B5EF4-FFF2-40B4-BE49-F238E27FC236}">
                      <a16:creationId xmlns:a16="http://schemas.microsoft.com/office/drawing/2014/main" id="{91354874-7C9E-C1FC-FF21-D26AB7A8883E}"/>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8;p38">
                  <a:extLst>
                    <a:ext uri="{FF2B5EF4-FFF2-40B4-BE49-F238E27FC236}">
                      <a16:creationId xmlns:a16="http://schemas.microsoft.com/office/drawing/2014/main" id="{96CA8000-ED2E-3F70-19A1-1D4EB870C108}"/>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 name="Rectangle 4">
            <a:extLst>
              <a:ext uri="{FF2B5EF4-FFF2-40B4-BE49-F238E27FC236}">
                <a16:creationId xmlns:a16="http://schemas.microsoft.com/office/drawing/2014/main" id="{F6BA3C6A-8DDC-F725-BCDA-DC1C12EE8B71}"/>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54B7EE68-7A63-DB9F-6B9F-45F72FAA5E76}"/>
              </a:ext>
            </a:extLst>
          </p:cNvPr>
          <p:cNvSpPr txBox="1"/>
          <p:nvPr/>
        </p:nvSpPr>
        <p:spPr>
          <a:xfrm>
            <a:off x="1376282" y="92973"/>
            <a:ext cx="6040730" cy="1077218"/>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vi-VN" sz="3200" dirty="0"/>
              <a:t>Hiện tượng nào sau đây liên quan đến sự khúc xạ ánh sáng?</a:t>
            </a:r>
            <a:endParaRPr lang="en-US" sz="3200" dirty="0"/>
          </a:p>
        </p:txBody>
      </p:sp>
      <p:grpSp>
        <p:nvGrpSpPr>
          <p:cNvPr id="90" name="Group 89">
            <a:extLst>
              <a:ext uri="{FF2B5EF4-FFF2-40B4-BE49-F238E27FC236}">
                <a16:creationId xmlns:a16="http://schemas.microsoft.com/office/drawing/2014/main" id="{165D3027-3EA0-889D-F287-619F7E87B5FE}"/>
              </a:ext>
            </a:extLst>
          </p:cNvPr>
          <p:cNvGrpSpPr/>
          <p:nvPr/>
        </p:nvGrpSpPr>
        <p:grpSpPr>
          <a:xfrm rot="346371">
            <a:off x="1112862" y="1915387"/>
            <a:ext cx="1197838" cy="1160951"/>
            <a:chOff x="1022287" y="1484770"/>
            <a:chExt cx="1456130" cy="1411289"/>
          </a:xfrm>
        </p:grpSpPr>
        <p:cxnSp>
          <p:nvCxnSpPr>
            <p:cNvPr id="91" name="Straight Connector 90">
              <a:extLst>
                <a:ext uri="{FF2B5EF4-FFF2-40B4-BE49-F238E27FC236}">
                  <a16:creationId xmlns:a16="http://schemas.microsoft.com/office/drawing/2014/main" id="{66C85900-3B60-70C9-2D6E-4A869C30D3F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ABFBD84-D9DE-6326-42F0-9ED0467DF3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EC99F041-B687-76B2-F282-290605DBEDAB}"/>
              </a:ext>
            </a:extLst>
          </p:cNvPr>
          <p:cNvGrpSpPr/>
          <p:nvPr/>
        </p:nvGrpSpPr>
        <p:grpSpPr>
          <a:xfrm rot="21253629" flipV="1">
            <a:off x="2172423" y="1887171"/>
            <a:ext cx="1197838" cy="1160951"/>
            <a:chOff x="1022287" y="1484770"/>
            <a:chExt cx="1456130" cy="1411289"/>
          </a:xfrm>
        </p:grpSpPr>
        <p:cxnSp>
          <p:nvCxnSpPr>
            <p:cNvPr id="94" name="Straight Connector 93">
              <a:extLst>
                <a:ext uri="{FF2B5EF4-FFF2-40B4-BE49-F238E27FC236}">
                  <a16:creationId xmlns:a16="http://schemas.microsoft.com/office/drawing/2014/main" id="{F06A74D3-411F-BD81-FCE4-085AA5B3C44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AAE6827-3A08-3322-5F54-F3EF1B87216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3FE9110D-7CC4-41B6-CA10-C82C60480A58}"/>
              </a:ext>
            </a:extLst>
          </p:cNvPr>
          <p:cNvGrpSpPr/>
          <p:nvPr/>
        </p:nvGrpSpPr>
        <p:grpSpPr>
          <a:xfrm>
            <a:off x="5033810" y="1219989"/>
            <a:ext cx="3636896" cy="2950478"/>
            <a:chOff x="274906" y="1219989"/>
            <a:chExt cx="3636896" cy="2950478"/>
          </a:xfrm>
        </p:grpSpPr>
        <p:grpSp>
          <p:nvGrpSpPr>
            <p:cNvPr id="126" name="Group 125">
              <a:extLst>
                <a:ext uri="{FF2B5EF4-FFF2-40B4-BE49-F238E27FC236}">
                  <a16:creationId xmlns:a16="http://schemas.microsoft.com/office/drawing/2014/main" id="{23F10F19-5CDD-BDB0-06AA-66A5EDFCF2CA}"/>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id="{140CD215-FD39-81C2-4681-703EEC00FE39}"/>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C9DDC7F-EC83-1376-3297-F0CD98EA720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6231F36D-908C-FC2C-D705-2F3220894C60}"/>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 name="Google Shape;491;p38">
              <a:extLst>
                <a:ext uri="{FF2B5EF4-FFF2-40B4-BE49-F238E27FC236}">
                  <a16:creationId xmlns:a16="http://schemas.microsoft.com/office/drawing/2014/main" id="{0932B408-E497-BCDD-6346-933DAB3D835D}"/>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id="{E534B3D1-590C-5A17-FBCB-DCBA577892DF}"/>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id="{6EFFD11B-A8C7-0F50-2A5F-312470365219}"/>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94;p38">
                  <a:extLst>
                    <a:ext uri="{FF2B5EF4-FFF2-40B4-BE49-F238E27FC236}">
                      <a16:creationId xmlns:a16="http://schemas.microsoft.com/office/drawing/2014/main" id="{9AA6E171-A1D1-9EB0-BB05-8EC9078C34E2}"/>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95;p38">
                  <a:extLst>
                    <a:ext uri="{FF2B5EF4-FFF2-40B4-BE49-F238E27FC236}">
                      <a16:creationId xmlns:a16="http://schemas.microsoft.com/office/drawing/2014/main" id="{1D7AFDDD-7FE7-79CC-8184-2488B74363AE}"/>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496;p38">
                <a:extLst>
                  <a:ext uri="{FF2B5EF4-FFF2-40B4-BE49-F238E27FC236}">
                    <a16:creationId xmlns:a16="http://schemas.microsoft.com/office/drawing/2014/main" id="{77096BBC-9858-33A8-7D9C-035175631736}"/>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id="{2D38FFC1-BEFE-F7AC-0C1B-4B9978CAE2A5}"/>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98;p38">
                  <a:extLst>
                    <a:ext uri="{FF2B5EF4-FFF2-40B4-BE49-F238E27FC236}">
                      <a16:creationId xmlns:a16="http://schemas.microsoft.com/office/drawing/2014/main" id="{5D3EFCC0-A6EA-26BA-B9E5-092BBD1EE50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99;p38">
                  <a:extLst>
                    <a:ext uri="{FF2B5EF4-FFF2-40B4-BE49-F238E27FC236}">
                      <a16:creationId xmlns:a16="http://schemas.microsoft.com/office/drawing/2014/main" id="{975D016A-325D-71F8-BA7C-6CEBF8D6E1EB}"/>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0;p38">
                  <a:extLst>
                    <a:ext uri="{FF2B5EF4-FFF2-40B4-BE49-F238E27FC236}">
                      <a16:creationId xmlns:a16="http://schemas.microsoft.com/office/drawing/2014/main" id="{2609D046-0568-2ACF-A938-776A9A378356}"/>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1;p38">
                  <a:extLst>
                    <a:ext uri="{FF2B5EF4-FFF2-40B4-BE49-F238E27FC236}">
                      <a16:creationId xmlns:a16="http://schemas.microsoft.com/office/drawing/2014/main" id="{8E473E63-7E52-B2D5-BBD4-8C545CEEB730}"/>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2;p38">
                  <a:extLst>
                    <a:ext uri="{FF2B5EF4-FFF2-40B4-BE49-F238E27FC236}">
                      <a16:creationId xmlns:a16="http://schemas.microsoft.com/office/drawing/2014/main" id="{8008581E-6480-3BA3-59EB-0A0DBD5FE45D}"/>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3;p38">
                  <a:extLst>
                    <a:ext uri="{FF2B5EF4-FFF2-40B4-BE49-F238E27FC236}">
                      <a16:creationId xmlns:a16="http://schemas.microsoft.com/office/drawing/2014/main" id="{60F097D3-9E14-7424-FE66-BEB37F0BC4D8}"/>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p38">
                  <a:extLst>
                    <a:ext uri="{FF2B5EF4-FFF2-40B4-BE49-F238E27FC236}">
                      <a16:creationId xmlns:a16="http://schemas.microsoft.com/office/drawing/2014/main" id="{5CC7EC0C-40CB-A673-91A5-0EA88F1FBDAD}"/>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5;p38">
                  <a:extLst>
                    <a:ext uri="{FF2B5EF4-FFF2-40B4-BE49-F238E27FC236}">
                      <a16:creationId xmlns:a16="http://schemas.microsoft.com/office/drawing/2014/main" id="{15778193-DD4E-547B-BE3C-3D33B21C19C5}"/>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6;p38">
                  <a:extLst>
                    <a:ext uri="{FF2B5EF4-FFF2-40B4-BE49-F238E27FC236}">
                      <a16:creationId xmlns:a16="http://schemas.microsoft.com/office/drawing/2014/main" id="{DFEDC86A-136D-49CC-ADB2-4A0EF9DEB551}"/>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7;p38">
                  <a:extLst>
                    <a:ext uri="{FF2B5EF4-FFF2-40B4-BE49-F238E27FC236}">
                      <a16:creationId xmlns:a16="http://schemas.microsoft.com/office/drawing/2014/main" id="{E48F75DE-AB3A-C16C-98A3-CC1757C679C6}"/>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08;p38">
                  <a:extLst>
                    <a:ext uri="{FF2B5EF4-FFF2-40B4-BE49-F238E27FC236}">
                      <a16:creationId xmlns:a16="http://schemas.microsoft.com/office/drawing/2014/main" id="{9C95ED09-5724-7A79-84F3-0476BFF2CE5C}"/>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8" name="Group 147">
            <a:extLst>
              <a:ext uri="{FF2B5EF4-FFF2-40B4-BE49-F238E27FC236}">
                <a16:creationId xmlns:a16="http://schemas.microsoft.com/office/drawing/2014/main" id="{ACA01A26-4E48-76B5-F9EA-CEA7493ED156}"/>
              </a:ext>
            </a:extLst>
          </p:cNvPr>
          <p:cNvGrpSpPr/>
          <p:nvPr/>
        </p:nvGrpSpPr>
        <p:grpSpPr>
          <a:xfrm rot="21422784">
            <a:off x="5664119" y="1897638"/>
            <a:ext cx="1334654" cy="1233500"/>
            <a:chOff x="1022287" y="1484770"/>
            <a:chExt cx="1456130" cy="1411289"/>
          </a:xfrm>
        </p:grpSpPr>
        <p:cxnSp>
          <p:nvCxnSpPr>
            <p:cNvPr id="149" name="Straight Connector 148">
              <a:extLst>
                <a:ext uri="{FF2B5EF4-FFF2-40B4-BE49-F238E27FC236}">
                  <a16:creationId xmlns:a16="http://schemas.microsoft.com/office/drawing/2014/main" id="{93F894C6-6FF4-D502-A197-18F0F1AEBF9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C10737A8-C62D-AA2F-5359-71664A544BE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F39A93EE-3E0C-DA15-7424-95002259D474}"/>
              </a:ext>
            </a:extLst>
          </p:cNvPr>
          <p:cNvGrpSpPr/>
          <p:nvPr/>
        </p:nvGrpSpPr>
        <p:grpSpPr>
          <a:xfrm rot="1085472">
            <a:off x="6874362" y="3203943"/>
            <a:ext cx="866809" cy="840115"/>
            <a:chOff x="1022287" y="1484770"/>
            <a:chExt cx="1456130" cy="1411289"/>
          </a:xfrm>
        </p:grpSpPr>
        <p:cxnSp>
          <p:nvCxnSpPr>
            <p:cNvPr id="100" name="Straight Connector 99">
              <a:extLst>
                <a:ext uri="{FF2B5EF4-FFF2-40B4-BE49-F238E27FC236}">
                  <a16:creationId xmlns:a16="http://schemas.microsoft.com/office/drawing/2014/main" id="{D21F0A55-052B-0AD6-08CA-0D9FABE594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0B943CB1-966B-2193-8924-17EFF27F064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TextBox 150">
            <a:extLst>
              <a:ext uri="{FF2B5EF4-FFF2-40B4-BE49-F238E27FC236}">
                <a16:creationId xmlns:a16="http://schemas.microsoft.com/office/drawing/2014/main" id="{57250B60-1CCB-871E-4850-F341F80230D4}"/>
              </a:ext>
            </a:extLst>
          </p:cNvPr>
          <p:cNvSpPr txBox="1"/>
          <p:nvPr/>
        </p:nvSpPr>
        <p:spPr>
          <a:xfrm>
            <a:off x="304636" y="4205468"/>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hắt trởlại môi trường cũ khi gặp mặt nước</a:t>
            </a:r>
            <a:endParaRPr lang="en-US" sz="2000" dirty="0"/>
          </a:p>
        </p:txBody>
      </p:sp>
      <p:sp>
        <p:nvSpPr>
          <p:cNvPr id="152" name="TextBox 151">
            <a:extLst>
              <a:ext uri="{FF2B5EF4-FFF2-40B4-BE49-F238E27FC236}">
                <a16:creationId xmlns:a16="http://schemas.microsoft.com/office/drawing/2014/main" id="{678F9E0D-5B9B-F063-C491-74B2956F86A4}"/>
              </a:ext>
            </a:extLst>
          </p:cNvPr>
          <p:cNvSpPr txBox="1"/>
          <p:nvPr/>
        </p:nvSpPr>
        <p:spPr>
          <a:xfrm>
            <a:off x="4463435" y="4205468"/>
            <a:ext cx="4777645"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1800" dirty="0"/>
              <a:t>Tia sáng mặt trời bị lệch khỏi phương truy</a:t>
            </a:r>
            <a:r>
              <a:rPr lang="en-US" sz="1800" dirty="0"/>
              <a:t>ề</a:t>
            </a:r>
            <a:r>
              <a:rPr lang="vi-VN" sz="1800" dirty="0"/>
              <a:t>n ban đầu khi đi từ không khí vào nước.</a:t>
            </a:r>
            <a:endParaRPr lang="en-US" sz="1800" dirty="0"/>
          </a:p>
        </p:txBody>
      </p:sp>
    </p:spTree>
    <p:extLst>
      <p:ext uri="{BB962C8B-B14F-4D97-AF65-F5344CB8AC3E}">
        <p14:creationId xmlns:p14="http://schemas.microsoft.com/office/powerpoint/2010/main" val="42726913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ADE48-EBBF-24BE-A870-64E932DDBE23}"/>
            </a:ext>
          </a:extLst>
        </p:cNvPr>
        <p:cNvGrpSpPr/>
        <p:nvPr/>
      </p:nvGrpSpPr>
      <p:grpSpPr>
        <a:xfrm>
          <a:off x="0" y="0"/>
          <a:ext cx="0" cy="0"/>
          <a:chOff x="0" y="0"/>
          <a:chExt cx="0" cy="0"/>
        </a:xfrm>
      </p:grpSpPr>
      <p:sp>
        <p:nvSpPr>
          <p:cNvPr id="14" name="Rectangle 4">
            <a:extLst>
              <a:ext uri="{FF2B5EF4-FFF2-40B4-BE49-F238E27FC236}">
                <a16:creationId xmlns:a16="http://schemas.microsoft.com/office/drawing/2014/main" id="{E5438693-A386-4EB8-E071-24FD22801BCA}"/>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25" name="Group 124">
            <a:extLst>
              <a:ext uri="{FF2B5EF4-FFF2-40B4-BE49-F238E27FC236}">
                <a16:creationId xmlns:a16="http://schemas.microsoft.com/office/drawing/2014/main" id="{85D38773-8408-06E7-1DA8-3375068DAA1C}"/>
              </a:ext>
            </a:extLst>
          </p:cNvPr>
          <p:cNvGrpSpPr/>
          <p:nvPr/>
        </p:nvGrpSpPr>
        <p:grpSpPr>
          <a:xfrm>
            <a:off x="2057787" y="157449"/>
            <a:ext cx="5028428" cy="4079376"/>
            <a:chOff x="274906" y="1219989"/>
            <a:chExt cx="3636896" cy="2950478"/>
          </a:xfrm>
        </p:grpSpPr>
        <p:grpSp>
          <p:nvGrpSpPr>
            <p:cNvPr id="126" name="Group 125">
              <a:extLst>
                <a:ext uri="{FF2B5EF4-FFF2-40B4-BE49-F238E27FC236}">
                  <a16:creationId xmlns:a16="http://schemas.microsoft.com/office/drawing/2014/main" id="{2F78EC05-4A1D-301D-CBC1-94081663FC8C}"/>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id="{93C46198-4C9F-8481-B556-DCE32FE5D2E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46" name="Straight Connector 145">
                <a:extLst>
                  <a:ext uri="{FF2B5EF4-FFF2-40B4-BE49-F238E27FC236}">
                    <a16:creationId xmlns:a16="http://schemas.microsoft.com/office/drawing/2014/main" id="{2D9BFED9-864B-B3B5-BC43-4DABD3F9927C}"/>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4298C9A8-99D0-89EA-03CF-E6DA58DF6C9C}"/>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27" name="Google Shape;491;p38">
              <a:extLst>
                <a:ext uri="{FF2B5EF4-FFF2-40B4-BE49-F238E27FC236}">
                  <a16:creationId xmlns:a16="http://schemas.microsoft.com/office/drawing/2014/main" id="{EFDE940B-6F98-F4A2-8173-959D7CE3E4BC}"/>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id="{D5C239A3-EE84-DD24-EEC9-3A088BCD7ADE}"/>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id="{195C5669-2B30-0402-C4D6-461F0DEE5128}"/>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3" name="Google Shape;494;p38">
                  <a:extLst>
                    <a:ext uri="{FF2B5EF4-FFF2-40B4-BE49-F238E27FC236}">
                      <a16:creationId xmlns:a16="http://schemas.microsoft.com/office/drawing/2014/main" id="{8A204255-BBE2-87C5-CCF7-8E6BDE35E611}"/>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4" name="Google Shape;495;p38">
                  <a:extLst>
                    <a:ext uri="{FF2B5EF4-FFF2-40B4-BE49-F238E27FC236}">
                      <a16:creationId xmlns:a16="http://schemas.microsoft.com/office/drawing/2014/main" id="{4129C911-9DFE-B52E-C82E-25C721356163}"/>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129" name="Google Shape;496;p38">
                <a:extLst>
                  <a:ext uri="{FF2B5EF4-FFF2-40B4-BE49-F238E27FC236}">
                    <a16:creationId xmlns:a16="http://schemas.microsoft.com/office/drawing/2014/main" id="{92E632C6-3CD4-477A-B9E5-390DBFB0DC52}"/>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id="{1F3C62AD-BFF4-8BFE-F6E6-D3859E86A20D}"/>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1" name="Google Shape;498;p38">
                  <a:extLst>
                    <a:ext uri="{FF2B5EF4-FFF2-40B4-BE49-F238E27FC236}">
                      <a16:creationId xmlns:a16="http://schemas.microsoft.com/office/drawing/2014/main" id="{F48F20CA-534C-581B-2420-3040AF24ECC3}"/>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2" name="Google Shape;499;p38">
                  <a:extLst>
                    <a:ext uri="{FF2B5EF4-FFF2-40B4-BE49-F238E27FC236}">
                      <a16:creationId xmlns:a16="http://schemas.microsoft.com/office/drawing/2014/main" id="{0A3C3F19-616C-2A6B-748F-CEC1635081D3}"/>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3" name="Google Shape;500;p38">
                  <a:extLst>
                    <a:ext uri="{FF2B5EF4-FFF2-40B4-BE49-F238E27FC236}">
                      <a16:creationId xmlns:a16="http://schemas.microsoft.com/office/drawing/2014/main" id="{0C28D0F6-4116-580E-3EE1-1C0472B3C482}"/>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4" name="Google Shape;501;p38">
                  <a:extLst>
                    <a:ext uri="{FF2B5EF4-FFF2-40B4-BE49-F238E27FC236}">
                      <a16:creationId xmlns:a16="http://schemas.microsoft.com/office/drawing/2014/main" id="{B60AB122-891D-DE93-EE05-F17A09B27239}"/>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5" name="Google Shape;502;p38">
                  <a:extLst>
                    <a:ext uri="{FF2B5EF4-FFF2-40B4-BE49-F238E27FC236}">
                      <a16:creationId xmlns:a16="http://schemas.microsoft.com/office/drawing/2014/main" id="{D254F447-726E-A738-EFFA-8DB8B9871ED1}"/>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6" name="Google Shape;503;p38">
                  <a:extLst>
                    <a:ext uri="{FF2B5EF4-FFF2-40B4-BE49-F238E27FC236}">
                      <a16:creationId xmlns:a16="http://schemas.microsoft.com/office/drawing/2014/main" id="{F606C4B1-5637-AEEB-28ED-43C980621BC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7" name="Google Shape;504;p38">
                  <a:extLst>
                    <a:ext uri="{FF2B5EF4-FFF2-40B4-BE49-F238E27FC236}">
                      <a16:creationId xmlns:a16="http://schemas.microsoft.com/office/drawing/2014/main" id="{E42B3189-6E0F-D9B4-BF9B-C54B56F78BA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8" name="Google Shape;505;p38">
                  <a:extLst>
                    <a:ext uri="{FF2B5EF4-FFF2-40B4-BE49-F238E27FC236}">
                      <a16:creationId xmlns:a16="http://schemas.microsoft.com/office/drawing/2014/main" id="{AE8C76B5-49AA-002A-ECF4-97393A5546A2}"/>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9" name="Google Shape;506;p38">
                  <a:extLst>
                    <a:ext uri="{FF2B5EF4-FFF2-40B4-BE49-F238E27FC236}">
                      <a16:creationId xmlns:a16="http://schemas.microsoft.com/office/drawing/2014/main" id="{29356F38-34E9-1E8B-7FAF-FB3DA358E955}"/>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0" name="Google Shape;507;p38">
                  <a:extLst>
                    <a:ext uri="{FF2B5EF4-FFF2-40B4-BE49-F238E27FC236}">
                      <a16:creationId xmlns:a16="http://schemas.microsoft.com/office/drawing/2014/main" id="{07DF0EF9-F8AB-F7F3-7691-10392938E789}"/>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1" name="Google Shape;508;p38">
                  <a:extLst>
                    <a:ext uri="{FF2B5EF4-FFF2-40B4-BE49-F238E27FC236}">
                      <a16:creationId xmlns:a16="http://schemas.microsoft.com/office/drawing/2014/main" id="{9FAE6614-8719-1B89-29A4-F3BE55854E59}"/>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grpSp>
      <p:grpSp>
        <p:nvGrpSpPr>
          <p:cNvPr id="148" name="Group 147">
            <a:extLst>
              <a:ext uri="{FF2B5EF4-FFF2-40B4-BE49-F238E27FC236}">
                <a16:creationId xmlns:a16="http://schemas.microsoft.com/office/drawing/2014/main" id="{3BC1E9B9-895E-9D21-CF1B-5A828B5C17E8}"/>
              </a:ext>
            </a:extLst>
          </p:cNvPr>
          <p:cNvGrpSpPr/>
          <p:nvPr/>
        </p:nvGrpSpPr>
        <p:grpSpPr>
          <a:xfrm rot="21422784">
            <a:off x="2929262" y="1094377"/>
            <a:ext cx="1845313" cy="1705456"/>
            <a:chOff x="1022287" y="1484770"/>
            <a:chExt cx="1456130" cy="1411289"/>
          </a:xfrm>
        </p:grpSpPr>
        <p:cxnSp>
          <p:nvCxnSpPr>
            <p:cNvPr id="149" name="Straight Connector 148">
              <a:extLst>
                <a:ext uri="{FF2B5EF4-FFF2-40B4-BE49-F238E27FC236}">
                  <a16:creationId xmlns:a16="http://schemas.microsoft.com/office/drawing/2014/main" id="{B2ABC500-5ABB-5DDD-5728-FBFE904884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2ABF12B3-1B7E-0CA9-BA01-9CCA6B5BE383}"/>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CB8E40E7-F8C2-9111-AD3F-B891C648CE4E}"/>
              </a:ext>
            </a:extLst>
          </p:cNvPr>
          <p:cNvGrpSpPr/>
          <p:nvPr/>
        </p:nvGrpSpPr>
        <p:grpSpPr>
          <a:xfrm rot="1085472">
            <a:off x="4602562" y="2900494"/>
            <a:ext cx="1198464" cy="1161556"/>
            <a:chOff x="1022287" y="1484770"/>
            <a:chExt cx="1456130" cy="1411289"/>
          </a:xfrm>
        </p:grpSpPr>
        <p:cxnSp>
          <p:nvCxnSpPr>
            <p:cNvPr id="100" name="Straight Connector 99">
              <a:extLst>
                <a:ext uri="{FF2B5EF4-FFF2-40B4-BE49-F238E27FC236}">
                  <a16:creationId xmlns:a16="http://schemas.microsoft.com/office/drawing/2014/main" id="{2937F318-5CBE-AE78-B75B-2296A65C35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AE66CD9-0D67-5F43-69E4-BAD64C584DF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45C1E956-74B2-979B-6FF4-FC6F4D796A3B}"/>
              </a:ext>
            </a:extLst>
          </p:cNvPr>
          <p:cNvSpPr txBox="1"/>
          <p:nvPr/>
        </p:nvSpPr>
        <p:spPr>
          <a:xfrm>
            <a:off x="1546070" y="4331244"/>
            <a:ext cx="6051859"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lệch khỏi phương truy</a:t>
            </a:r>
            <a:r>
              <a:rPr lang="en-US" sz="2000" dirty="0"/>
              <a:t>ề</a:t>
            </a:r>
            <a:r>
              <a:rPr lang="vi-VN" sz="2000" dirty="0"/>
              <a:t>n ban đầu khi đi từ không khí vào nước.</a:t>
            </a:r>
            <a:endParaRPr lang="en-US" sz="2000" dirty="0"/>
          </a:p>
        </p:txBody>
      </p:sp>
    </p:spTree>
    <p:extLst>
      <p:ext uri="{BB962C8B-B14F-4D97-AF65-F5344CB8AC3E}">
        <p14:creationId xmlns:p14="http://schemas.microsoft.com/office/powerpoint/2010/main" val="318741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591" name="TextBox 590">
            <a:extLst>
              <a:ext uri="{FF2B5EF4-FFF2-40B4-BE49-F238E27FC236}">
                <a16:creationId xmlns:a16="http://schemas.microsoft.com/office/drawing/2014/main" id="{77042EC9-9CDD-D73C-9610-2729A46A6112}"/>
              </a:ext>
            </a:extLst>
          </p:cNvPr>
          <p:cNvSpPr txBox="1"/>
          <p:nvPr/>
        </p:nvSpPr>
        <p:spPr>
          <a:xfrm>
            <a:off x="0" y="4375681"/>
            <a:ext cx="5325841" cy="369332"/>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nSpc>
                <a:spcPct val="100000"/>
              </a:lnSpc>
            </a:pPr>
            <a:r>
              <a:rPr lang="en-US" sz="1800" dirty="0">
                <a:solidFill>
                  <a:srgbClr val="D35C27"/>
                </a:solidFill>
              </a:rPr>
              <a:t>S</a:t>
            </a:r>
            <a:r>
              <a:rPr lang="vi-VN" sz="1800" dirty="0">
                <a:solidFill>
                  <a:srgbClr val="D35C27"/>
                </a:solidFill>
              </a:rPr>
              <a:t>ơ Đồ Đường Đi Của Tia Sáng </a:t>
            </a:r>
            <a:r>
              <a:rPr lang="en-US" sz="1800" dirty="0" err="1">
                <a:solidFill>
                  <a:srgbClr val="D35C27"/>
                </a:solidFill>
              </a:rPr>
              <a:t>Từ</a:t>
            </a:r>
            <a:r>
              <a:rPr lang="en-US" sz="1800" dirty="0">
                <a:solidFill>
                  <a:srgbClr val="D35C27"/>
                </a:solidFill>
              </a:rPr>
              <a:t> </a:t>
            </a:r>
            <a:r>
              <a:rPr lang="en-US" sz="1800" dirty="0" err="1">
                <a:solidFill>
                  <a:srgbClr val="D35C27"/>
                </a:solidFill>
              </a:rPr>
              <a:t>Không</a:t>
            </a:r>
            <a:r>
              <a:rPr lang="en-US" sz="1800" dirty="0">
                <a:solidFill>
                  <a:srgbClr val="D35C27"/>
                </a:solidFill>
              </a:rPr>
              <a:t> </a:t>
            </a:r>
            <a:r>
              <a:rPr lang="en-US" sz="1800" dirty="0" err="1">
                <a:solidFill>
                  <a:srgbClr val="D35C27"/>
                </a:solidFill>
              </a:rPr>
              <a:t>Khí</a:t>
            </a:r>
            <a:r>
              <a:rPr lang="en-US" sz="1800" dirty="0">
                <a:solidFill>
                  <a:srgbClr val="D35C27"/>
                </a:solidFill>
              </a:rPr>
              <a:t> </a:t>
            </a:r>
            <a:r>
              <a:rPr lang="en-US" sz="1800" dirty="0" err="1">
                <a:solidFill>
                  <a:srgbClr val="D35C27"/>
                </a:solidFill>
              </a:rPr>
              <a:t>Vào</a:t>
            </a:r>
            <a:r>
              <a:rPr lang="en-US" sz="1800" dirty="0">
                <a:solidFill>
                  <a:srgbClr val="D35C27"/>
                </a:solidFill>
              </a:rPr>
              <a:t> </a:t>
            </a:r>
            <a:r>
              <a:rPr lang="en-US" sz="1800" dirty="0" err="1">
                <a:solidFill>
                  <a:srgbClr val="D35C27"/>
                </a:solidFill>
              </a:rPr>
              <a:t>Nước</a:t>
            </a:r>
            <a:r>
              <a:rPr lang="en-US" sz="1800" dirty="0">
                <a:solidFill>
                  <a:srgbClr val="D35C27"/>
                </a:solidFill>
              </a:rPr>
              <a:t>.</a:t>
            </a:r>
          </a:p>
        </p:txBody>
      </p:sp>
      <p:sp>
        <p:nvSpPr>
          <p:cNvPr id="594" name="TextBox 593">
            <a:extLst>
              <a:ext uri="{FF2B5EF4-FFF2-40B4-BE49-F238E27FC236}">
                <a16:creationId xmlns:a16="http://schemas.microsoft.com/office/drawing/2014/main" id="{7B48E046-C34D-BADD-223A-18C64F9351D5}"/>
              </a:ext>
            </a:extLst>
          </p:cNvPr>
          <p:cNvSpPr txBox="1"/>
          <p:nvPr/>
        </p:nvSpPr>
        <p:spPr>
          <a:xfrm>
            <a:off x="5187781" y="797866"/>
            <a:ext cx="4072470"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PQ</a:t>
            </a:r>
            <a:r>
              <a:rPr lang="vi-VN" sz="1800" dirty="0"/>
              <a:t>: mặt phân cách giữa</a:t>
            </a:r>
            <a:r>
              <a:rPr lang="en-US" sz="1800" dirty="0"/>
              <a:t> 2 </a:t>
            </a:r>
            <a:r>
              <a:rPr lang="vi-VN" sz="1800" dirty="0"/>
              <a:t>môi trường</a:t>
            </a:r>
            <a:endParaRPr lang="en-US" sz="1800" dirty="0"/>
          </a:p>
        </p:txBody>
      </p:sp>
      <p:grpSp>
        <p:nvGrpSpPr>
          <p:cNvPr id="596" name="Google Shape;616;p41">
            <a:extLst>
              <a:ext uri="{FF2B5EF4-FFF2-40B4-BE49-F238E27FC236}">
                <a16:creationId xmlns:a16="http://schemas.microsoft.com/office/drawing/2014/main" id="{72004540-8AD9-6A5E-A215-7B3138488A92}"/>
              </a:ext>
            </a:extLst>
          </p:cNvPr>
          <p:cNvGrpSpPr/>
          <p:nvPr/>
        </p:nvGrpSpPr>
        <p:grpSpPr>
          <a:xfrm>
            <a:off x="8295766" y="394192"/>
            <a:ext cx="478016" cy="478016"/>
            <a:chOff x="5810350" y="1833231"/>
            <a:chExt cx="865500" cy="865500"/>
          </a:xfrm>
        </p:grpSpPr>
        <p:sp>
          <p:nvSpPr>
            <p:cNvPr id="597" name="Google Shape;617;p41">
              <a:extLst>
                <a:ext uri="{FF2B5EF4-FFF2-40B4-BE49-F238E27FC236}">
                  <a16:creationId xmlns:a16="http://schemas.microsoft.com/office/drawing/2014/main" id="{C9742EEB-D3D1-8C8A-6EEF-F2240F81FD9E}"/>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618;p41">
              <a:extLst>
                <a:ext uri="{FF2B5EF4-FFF2-40B4-BE49-F238E27FC236}">
                  <a16:creationId xmlns:a16="http://schemas.microsoft.com/office/drawing/2014/main" id="{2B0C404A-800C-14CC-3A2B-3F083C813964}"/>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9;p41">
              <a:extLst>
                <a:ext uri="{FF2B5EF4-FFF2-40B4-BE49-F238E27FC236}">
                  <a16:creationId xmlns:a16="http://schemas.microsoft.com/office/drawing/2014/main" id="{B522D6E0-0C3D-8B41-2B00-D06464CCA032}"/>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20;p41">
            <a:extLst>
              <a:ext uri="{FF2B5EF4-FFF2-40B4-BE49-F238E27FC236}">
                <a16:creationId xmlns:a16="http://schemas.microsoft.com/office/drawing/2014/main" id="{48F58CD0-518B-9739-9262-C8323F9D0FBE}"/>
              </a:ext>
            </a:extLst>
          </p:cNvPr>
          <p:cNvGrpSpPr/>
          <p:nvPr/>
        </p:nvGrpSpPr>
        <p:grpSpPr>
          <a:xfrm>
            <a:off x="7384341" y="366402"/>
            <a:ext cx="355894" cy="355894"/>
            <a:chOff x="5810350" y="1833231"/>
            <a:chExt cx="865500" cy="865500"/>
          </a:xfrm>
        </p:grpSpPr>
        <p:sp>
          <p:nvSpPr>
            <p:cNvPr id="601" name="Google Shape;621;p41">
              <a:extLst>
                <a:ext uri="{FF2B5EF4-FFF2-40B4-BE49-F238E27FC236}">
                  <a16:creationId xmlns:a16="http://schemas.microsoft.com/office/drawing/2014/main" id="{E96734A3-3279-C56F-F76C-A0C3EFCE1CC9}"/>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22;p41">
              <a:extLst>
                <a:ext uri="{FF2B5EF4-FFF2-40B4-BE49-F238E27FC236}">
                  <a16:creationId xmlns:a16="http://schemas.microsoft.com/office/drawing/2014/main" id="{751AA8D5-897F-CDD7-3EB7-28CE5829769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3;p41">
              <a:extLst>
                <a:ext uri="{FF2B5EF4-FFF2-40B4-BE49-F238E27FC236}">
                  <a16:creationId xmlns:a16="http://schemas.microsoft.com/office/drawing/2014/main" id="{58623A56-8A1C-307B-E10B-834F556CB5C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24;p41">
            <a:extLst>
              <a:ext uri="{FF2B5EF4-FFF2-40B4-BE49-F238E27FC236}">
                <a16:creationId xmlns:a16="http://schemas.microsoft.com/office/drawing/2014/main" id="{D1097980-C0B1-EC64-9D63-F67CF577C4A4}"/>
              </a:ext>
            </a:extLst>
          </p:cNvPr>
          <p:cNvGrpSpPr/>
          <p:nvPr/>
        </p:nvGrpSpPr>
        <p:grpSpPr>
          <a:xfrm>
            <a:off x="6865098" y="136785"/>
            <a:ext cx="229617" cy="229617"/>
            <a:chOff x="5810350" y="1833231"/>
            <a:chExt cx="865500" cy="865500"/>
          </a:xfrm>
        </p:grpSpPr>
        <p:sp>
          <p:nvSpPr>
            <p:cNvPr id="605" name="Google Shape;625;p41">
              <a:extLst>
                <a:ext uri="{FF2B5EF4-FFF2-40B4-BE49-F238E27FC236}">
                  <a16:creationId xmlns:a16="http://schemas.microsoft.com/office/drawing/2014/main" id="{000B5D64-FA88-7D04-2D2B-699B592AAC82}"/>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26;p41">
              <a:extLst>
                <a:ext uri="{FF2B5EF4-FFF2-40B4-BE49-F238E27FC236}">
                  <a16:creationId xmlns:a16="http://schemas.microsoft.com/office/drawing/2014/main" id="{4B6568FA-C28D-9B10-A465-7A177AC9FF8E}"/>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7;p41">
              <a:extLst>
                <a:ext uri="{FF2B5EF4-FFF2-40B4-BE49-F238E27FC236}">
                  <a16:creationId xmlns:a16="http://schemas.microsoft.com/office/drawing/2014/main" id="{C12AEAC7-BF54-2176-D40E-946E63BA286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E8E1E1CF-D9EB-33E9-02F5-D74C41377BA2}"/>
              </a:ext>
            </a:extLst>
          </p:cNvPr>
          <p:cNvSpPr txBox="1"/>
          <p:nvPr/>
        </p:nvSpPr>
        <p:spPr>
          <a:xfrm>
            <a:off x="-21289" y="116796"/>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579" name="Group 578">
            <a:extLst>
              <a:ext uri="{FF2B5EF4-FFF2-40B4-BE49-F238E27FC236}">
                <a16:creationId xmlns:a16="http://schemas.microsoft.com/office/drawing/2014/main" id="{418779C3-D408-D9C6-7A0C-64D64C0E3241}"/>
              </a:ext>
            </a:extLst>
          </p:cNvPr>
          <p:cNvGrpSpPr/>
          <p:nvPr/>
        </p:nvGrpSpPr>
        <p:grpSpPr>
          <a:xfrm>
            <a:off x="-21289" y="782128"/>
            <a:ext cx="5209070" cy="3532725"/>
            <a:chOff x="-21289" y="1214300"/>
            <a:chExt cx="5209070" cy="3532725"/>
          </a:xfrm>
        </p:grpSpPr>
        <p:grpSp>
          <p:nvGrpSpPr>
            <p:cNvPr id="20" name="Group 19">
              <a:extLst>
                <a:ext uri="{FF2B5EF4-FFF2-40B4-BE49-F238E27FC236}">
                  <a16:creationId xmlns:a16="http://schemas.microsoft.com/office/drawing/2014/main" id="{46F703EB-3968-4156-8DE0-612AAE607B64}"/>
                </a:ext>
              </a:extLst>
            </p:cNvPr>
            <p:cNvGrpSpPr/>
            <p:nvPr/>
          </p:nvGrpSpPr>
          <p:grpSpPr>
            <a:xfrm>
              <a:off x="-21289" y="1214300"/>
              <a:ext cx="5209070" cy="3532725"/>
              <a:chOff x="58393" y="1188379"/>
              <a:chExt cx="5209070" cy="3532725"/>
            </a:xfrm>
          </p:grpSpPr>
          <p:sp>
            <p:nvSpPr>
              <p:cNvPr id="15" name="TextBox 14">
                <a:extLst>
                  <a:ext uri="{FF2B5EF4-FFF2-40B4-BE49-F238E27FC236}">
                    <a16:creationId xmlns:a16="http://schemas.microsoft.com/office/drawing/2014/main" id="{A4773F0A-016B-1C19-96B2-9AB2BBE47AF2}"/>
                  </a:ext>
                </a:extLst>
              </p:cNvPr>
              <p:cNvSpPr txBox="1"/>
              <p:nvPr/>
            </p:nvSpPr>
            <p:spPr>
              <a:xfrm>
                <a:off x="58393" y="2914629"/>
                <a:ext cx="319270" cy="400110"/>
              </a:xfrm>
              <a:prstGeom prst="rect">
                <a:avLst/>
              </a:prstGeom>
              <a:noFill/>
            </p:spPr>
            <p:txBody>
              <a:bodyPr wrap="square">
                <a:spAutoFit/>
              </a:bodyPr>
              <a:lstStyle/>
              <a:p>
                <a:r>
                  <a:rPr lang="vi-VN" sz="2000" b="1" dirty="0">
                    <a:solidFill>
                      <a:srgbClr val="D35C27"/>
                    </a:solidFill>
                  </a:rPr>
                  <a:t>P</a:t>
                </a:r>
                <a:endParaRPr lang="en-US" sz="2000" dirty="0">
                  <a:solidFill>
                    <a:srgbClr val="D35C27"/>
                  </a:solidFill>
                </a:endParaRPr>
              </a:p>
            </p:txBody>
          </p:sp>
          <p:grpSp>
            <p:nvGrpSpPr>
              <p:cNvPr id="9" name="Group 8">
                <a:extLst>
                  <a:ext uri="{FF2B5EF4-FFF2-40B4-BE49-F238E27FC236}">
                    <a16:creationId xmlns:a16="http://schemas.microsoft.com/office/drawing/2014/main" id="{174D9494-0958-8F4B-B090-2064EA167812}"/>
                  </a:ext>
                </a:extLst>
              </p:cNvPr>
              <p:cNvGrpSpPr/>
              <p:nvPr/>
            </p:nvGrpSpPr>
            <p:grpSpPr>
              <a:xfrm>
                <a:off x="377663" y="1246619"/>
                <a:ext cx="4636389" cy="3392676"/>
                <a:chOff x="149305" y="883103"/>
                <a:chExt cx="4354937" cy="3522581"/>
              </a:xfrm>
            </p:grpSpPr>
            <p:sp>
              <p:nvSpPr>
                <p:cNvPr id="7" name="Rectangle 6">
                  <a:extLst>
                    <a:ext uri="{FF2B5EF4-FFF2-40B4-BE49-F238E27FC236}">
                      <a16:creationId xmlns:a16="http://schemas.microsoft.com/office/drawing/2014/main" id="{485FDCDC-65AF-CECC-E796-729859EEBFB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59269F94-2836-C503-7182-70CA6077C8E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5AF521A-FB08-E324-B480-4D8E6CC90673}"/>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3C7B1AA3-CE4D-3478-566B-84493CCAD693}"/>
                  </a:ext>
                </a:extLst>
              </p:cNvPr>
              <p:cNvSpPr txBox="1"/>
              <p:nvPr/>
            </p:nvSpPr>
            <p:spPr>
              <a:xfrm>
                <a:off x="4948193" y="2891153"/>
                <a:ext cx="319270" cy="400110"/>
              </a:xfrm>
              <a:prstGeom prst="rect">
                <a:avLst/>
              </a:prstGeom>
              <a:noFill/>
            </p:spPr>
            <p:txBody>
              <a:bodyPr wrap="square">
                <a:spAutoFit/>
              </a:bodyPr>
              <a:lstStyle/>
              <a:p>
                <a:r>
                  <a:rPr lang="en-US" sz="2000" b="1" dirty="0">
                    <a:solidFill>
                      <a:srgbClr val="D35C27"/>
                    </a:solidFill>
                  </a:rPr>
                  <a:t>Q</a:t>
                </a:r>
                <a:endParaRPr lang="en-US" sz="2000" dirty="0">
                  <a:solidFill>
                    <a:srgbClr val="D35C27"/>
                  </a:solidFill>
                </a:endParaRPr>
              </a:p>
            </p:txBody>
          </p:sp>
          <p:sp>
            <p:nvSpPr>
              <p:cNvPr id="18" name="TextBox 17">
                <a:extLst>
                  <a:ext uri="{FF2B5EF4-FFF2-40B4-BE49-F238E27FC236}">
                    <a16:creationId xmlns:a16="http://schemas.microsoft.com/office/drawing/2014/main" id="{848C3657-4755-74B5-8BF4-3D9D3D46BFB4}"/>
                  </a:ext>
                </a:extLst>
              </p:cNvPr>
              <p:cNvSpPr txBox="1"/>
              <p:nvPr/>
            </p:nvSpPr>
            <p:spPr>
              <a:xfrm>
                <a:off x="377663" y="314376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19" name="TextBox 18">
                <a:extLst>
                  <a:ext uri="{FF2B5EF4-FFF2-40B4-BE49-F238E27FC236}">
                    <a16:creationId xmlns:a16="http://schemas.microsoft.com/office/drawing/2014/main" id="{EDBB5070-FD65-E3AD-D0EC-33C118E088AB}"/>
                  </a:ext>
                </a:extLst>
              </p:cNvPr>
              <p:cNvSpPr txBox="1"/>
              <p:nvPr/>
            </p:nvSpPr>
            <p:spPr>
              <a:xfrm>
                <a:off x="377663" y="269952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104" name="TextBox 4103">
                <a:extLst>
                  <a:ext uri="{FF2B5EF4-FFF2-40B4-BE49-F238E27FC236}">
                    <a16:creationId xmlns:a16="http://schemas.microsoft.com/office/drawing/2014/main" id="{E8F75A4C-E9E3-28C7-01DB-99EB02D5D002}"/>
                  </a:ext>
                </a:extLst>
              </p:cNvPr>
              <p:cNvSpPr txBox="1"/>
              <p:nvPr/>
            </p:nvSpPr>
            <p:spPr>
              <a:xfrm>
                <a:off x="2575313" y="310127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105" name="TextBox 4104">
                <a:extLst>
                  <a:ext uri="{FF2B5EF4-FFF2-40B4-BE49-F238E27FC236}">
                    <a16:creationId xmlns:a16="http://schemas.microsoft.com/office/drawing/2014/main" id="{94D478AE-785F-C4EE-3413-6CCACEAA6DAC}"/>
                  </a:ext>
                </a:extLst>
              </p:cNvPr>
              <p:cNvSpPr txBox="1"/>
              <p:nvPr/>
            </p:nvSpPr>
            <p:spPr>
              <a:xfrm>
                <a:off x="793751" y="1637138"/>
                <a:ext cx="319270" cy="400110"/>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4106" name="TextBox 4105">
                <a:extLst>
                  <a:ext uri="{FF2B5EF4-FFF2-40B4-BE49-F238E27FC236}">
                    <a16:creationId xmlns:a16="http://schemas.microsoft.com/office/drawing/2014/main" id="{AF227928-0EA0-59D1-4331-ADD36460A763}"/>
                  </a:ext>
                </a:extLst>
              </p:cNvPr>
              <p:cNvSpPr txBox="1"/>
              <p:nvPr/>
            </p:nvSpPr>
            <p:spPr>
              <a:xfrm>
                <a:off x="3593666" y="4320994"/>
                <a:ext cx="319270" cy="400110"/>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4107" name="TextBox 4106">
                <a:extLst>
                  <a:ext uri="{FF2B5EF4-FFF2-40B4-BE49-F238E27FC236}">
                    <a16:creationId xmlns:a16="http://schemas.microsoft.com/office/drawing/2014/main" id="{616134F0-1B4F-BE68-E8B8-ED3DB756C34A}"/>
                  </a:ext>
                </a:extLst>
              </p:cNvPr>
              <p:cNvSpPr txBox="1"/>
              <p:nvPr/>
            </p:nvSpPr>
            <p:spPr>
              <a:xfrm>
                <a:off x="2423332" y="1188379"/>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08" name="TextBox 4107">
                <a:extLst>
                  <a:ext uri="{FF2B5EF4-FFF2-40B4-BE49-F238E27FC236}">
                    <a16:creationId xmlns:a16="http://schemas.microsoft.com/office/drawing/2014/main" id="{373BB0EF-F737-3226-0D47-FC3A266ED577}"/>
                  </a:ext>
                </a:extLst>
              </p:cNvPr>
              <p:cNvSpPr txBox="1"/>
              <p:nvPr/>
            </p:nvSpPr>
            <p:spPr>
              <a:xfrm>
                <a:off x="2374680" y="4267924"/>
                <a:ext cx="473612"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11" name="TextBox 4110">
                <a:extLst>
                  <a:ext uri="{FF2B5EF4-FFF2-40B4-BE49-F238E27FC236}">
                    <a16:creationId xmlns:a16="http://schemas.microsoft.com/office/drawing/2014/main" id="{4F66FF09-0BAE-D9D0-0E48-BD2E69A5EF1D}"/>
                  </a:ext>
                </a:extLst>
              </p:cNvPr>
              <p:cNvSpPr txBox="1"/>
              <p:nvPr/>
            </p:nvSpPr>
            <p:spPr>
              <a:xfrm>
                <a:off x="2411641" y="2276199"/>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err="1"/>
                  <a:t>i</a:t>
                </a:r>
                <a:endParaRPr lang="en-US" sz="1800" dirty="0"/>
              </a:p>
            </p:txBody>
          </p:sp>
          <p:sp>
            <p:nvSpPr>
              <p:cNvPr id="577" name="TextBox 576">
                <a:extLst>
                  <a:ext uri="{FF2B5EF4-FFF2-40B4-BE49-F238E27FC236}">
                    <a16:creationId xmlns:a16="http://schemas.microsoft.com/office/drawing/2014/main" id="{2489EBFB-F853-5124-F54C-A3E32496A329}"/>
                  </a:ext>
                </a:extLst>
              </p:cNvPr>
              <p:cNvSpPr txBox="1"/>
              <p:nvPr/>
            </p:nvSpPr>
            <p:spPr>
              <a:xfrm>
                <a:off x="2872821" y="3688042"/>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a:t>r</a:t>
                </a:r>
              </a:p>
            </p:txBody>
          </p:sp>
        </p:grpSp>
        <p:cxnSp>
          <p:nvCxnSpPr>
            <p:cNvPr id="22" name="Straight Connector 21">
              <a:extLst>
                <a:ext uri="{FF2B5EF4-FFF2-40B4-BE49-F238E27FC236}">
                  <a16:creationId xmlns:a16="http://schemas.microsoft.com/office/drawing/2014/main" id="{21A7DD44-C675-EF9E-DFC0-1A40F5ACCD9E}"/>
                </a:ext>
              </a:extLst>
            </p:cNvPr>
            <p:cNvCxnSpPr>
              <a:cxnSpLocks/>
            </p:cNvCxnSpPr>
            <p:nvPr/>
          </p:nvCxnSpPr>
          <p:spPr>
            <a:xfrm>
              <a:off x="2731828" y="1348740"/>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099" name="Group 4098">
              <a:extLst>
                <a:ext uri="{FF2B5EF4-FFF2-40B4-BE49-F238E27FC236}">
                  <a16:creationId xmlns:a16="http://schemas.microsoft.com/office/drawing/2014/main" id="{1D6118F3-6176-B6B0-6503-4988A4955FFF}"/>
                </a:ext>
              </a:extLst>
            </p:cNvPr>
            <p:cNvGrpSpPr/>
            <p:nvPr/>
          </p:nvGrpSpPr>
          <p:grpSpPr>
            <a:xfrm rot="21144240">
              <a:off x="1188810" y="1839321"/>
              <a:ext cx="1456130" cy="1411289"/>
              <a:chOff x="1022287" y="1484770"/>
              <a:chExt cx="1456130" cy="1411289"/>
            </a:xfrm>
          </p:grpSpPr>
          <p:cxnSp>
            <p:nvCxnSpPr>
              <p:cNvPr id="4097" name="Straight Connector 4096">
                <a:extLst>
                  <a:ext uri="{FF2B5EF4-FFF2-40B4-BE49-F238E27FC236}">
                    <a16:creationId xmlns:a16="http://schemas.microsoft.com/office/drawing/2014/main" id="{C8F40336-EE39-8256-0E1C-46BE4904262D}"/>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174E103-4526-4FAB-D2BC-A92CE614628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01" name="Group 4100">
              <a:extLst>
                <a:ext uri="{FF2B5EF4-FFF2-40B4-BE49-F238E27FC236}">
                  <a16:creationId xmlns:a16="http://schemas.microsoft.com/office/drawing/2014/main" id="{3AE8D1E8-DF6F-841F-4028-F480B98A2D80}"/>
                </a:ext>
              </a:extLst>
            </p:cNvPr>
            <p:cNvGrpSpPr/>
            <p:nvPr/>
          </p:nvGrpSpPr>
          <p:grpSpPr>
            <a:xfrm rot="1085472">
              <a:off x="2516297" y="3303622"/>
              <a:ext cx="1234998" cy="1196966"/>
              <a:chOff x="1022287" y="1484770"/>
              <a:chExt cx="1456130" cy="1411289"/>
            </a:xfrm>
          </p:grpSpPr>
          <p:cxnSp>
            <p:nvCxnSpPr>
              <p:cNvPr id="4102" name="Straight Connector 4101">
                <a:extLst>
                  <a:ext uri="{FF2B5EF4-FFF2-40B4-BE49-F238E27FC236}">
                    <a16:creationId xmlns:a16="http://schemas.microsoft.com/office/drawing/2014/main" id="{BAC4552B-B73A-137D-8781-D23284AD6D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103" name="Straight Arrow Connector 4102">
                <a:extLst>
                  <a:ext uri="{FF2B5EF4-FFF2-40B4-BE49-F238E27FC236}">
                    <a16:creationId xmlns:a16="http://schemas.microsoft.com/office/drawing/2014/main" id="{B9B2478F-443F-6007-5345-575BBD10973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110" name="Arc 4109">
              <a:extLst>
                <a:ext uri="{FF2B5EF4-FFF2-40B4-BE49-F238E27FC236}">
                  <a16:creationId xmlns:a16="http://schemas.microsoft.com/office/drawing/2014/main" id="{95BA183B-9C2A-EF2C-CC88-BE98C5C4F3B0}"/>
                </a:ext>
              </a:extLst>
            </p:cNvPr>
            <p:cNvSpPr/>
            <p:nvPr/>
          </p:nvSpPr>
          <p:spPr>
            <a:xfrm rot="17723438">
              <a:off x="2364198" y="2687702"/>
              <a:ext cx="405827" cy="38469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6" name="Arc 575">
              <a:extLst>
                <a:ext uri="{FF2B5EF4-FFF2-40B4-BE49-F238E27FC236}">
                  <a16:creationId xmlns:a16="http://schemas.microsoft.com/office/drawing/2014/main" id="{2120ED27-3772-B613-E1C8-AC1F16CB539B}"/>
                </a:ext>
              </a:extLst>
            </p:cNvPr>
            <p:cNvSpPr/>
            <p:nvPr/>
          </p:nvSpPr>
          <p:spPr>
            <a:xfrm rot="7230808">
              <a:off x="2695181" y="3480430"/>
              <a:ext cx="318141" cy="30157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8" name="Arc 577">
              <a:extLst>
                <a:ext uri="{FF2B5EF4-FFF2-40B4-BE49-F238E27FC236}">
                  <a16:creationId xmlns:a16="http://schemas.microsoft.com/office/drawing/2014/main" id="{FD141C6F-C842-7784-8201-921C6EDA789B}"/>
                </a:ext>
              </a:extLst>
            </p:cNvPr>
            <p:cNvSpPr/>
            <p:nvPr/>
          </p:nvSpPr>
          <p:spPr>
            <a:xfrm rot="7230808">
              <a:off x="2698240" y="3458849"/>
              <a:ext cx="282885" cy="26815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0" name="TextBox 579">
            <a:extLst>
              <a:ext uri="{FF2B5EF4-FFF2-40B4-BE49-F238E27FC236}">
                <a16:creationId xmlns:a16="http://schemas.microsoft.com/office/drawing/2014/main" id="{12FEFEAB-E8AC-F892-B0A6-27BD131409F6}"/>
              </a:ext>
            </a:extLst>
          </p:cNvPr>
          <p:cNvSpPr txBox="1"/>
          <p:nvPr/>
        </p:nvSpPr>
        <p:spPr>
          <a:xfrm>
            <a:off x="5184914" y="1250316"/>
            <a:ext cx="2319871"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SI</a:t>
            </a:r>
            <a:r>
              <a:rPr lang="vi-VN" sz="1800" dirty="0"/>
              <a:t>: </a:t>
            </a:r>
            <a:r>
              <a:rPr lang="en-US" sz="1800" dirty="0" err="1"/>
              <a:t>tia</a:t>
            </a:r>
            <a:r>
              <a:rPr lang="en-US" sz="1800" dirty="0"/>
              <a:t> </a:t>
            </a:r>
            <a:r>
              <a:rPr lang="en-US" sz="1800" dirty="0" err="1"/>
              <a:t>tới</a:t>
            </a:r>
            <a:endParaRPr lang="en-US" sz="1800" dirty="0"/>
          </a:p>
        </p:txBody>
      </p:sp>
      <p:sp>
        <p:nvSpPr>
          <p:cNvPr id="582" name="TextBox 581">
            <a:extLst>
              <a:ext uri="{FF2B5EF4-FFF2-40B4-BE49-F238E27FC236}">
                <a16:creationId xmlns:a16="http://schemas.microsoft.com/office/drawing/2014/main" id="{5E9A32C3-C86B-FBC8-827D-EA4F385722F7}"/>
              </a:ext>
            </a:extLst>
          </p:cNvPr>
          <p:cNvSpPr txBox="1"/>
          <p:nvPr/>
        </p:nvSpPr>
        <p:spPr>
          <a:xfrm>
            <a:off x="5193698" y="1660839"/>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a:t>
            </a:r>
            <a:r>
              <a:rPr lang="vi-VN" sz="1800" dirty="0"/>
              <a:t>: </a:t>
            </a:r>
            <a:r>
              <a:rPr lang="en-US" sz="1800" dirty="0" err="1"/>
              <a:t>điểm</a:t>
            </a:r>
            <a:r>
              <a:rPr lang="en-US" sz="1800" dirty="0"/>
              <a:t> </a:t>
            </a:r>
            <a:r>
              <a:rPr lang="en-US" sz="1800" dirty="0" err="1"/>
              <a:t>tới</a:t>
            </a:r>
            <a:endParaRPr lang="en-US" sz="1800" dirty="0"/>
          </a:p>
        </p:txBody>
      </p:sp>
      <p:sp>
        <p:nvSpPr>
          <p:cNvPr id="583" name="TextBox 582">
            <a:extLst>
              <a:ext uri="{FF2B5EF4-FFF2-40B4-BE49-F238E27FC236}">
                <a16:creationId xmlns:a16="http://schemas.microsoft.com/office/drawing/2014/main" id="{831EE223-FABE-D43A-FE11-4A0BB47F8BA8}"/>
              </a:ext>
            </a:extLst>
          </p:cNvPr>
          <p:cNvSpPr txBox="1"/>
          <p:nvPr/>
        </p:nvSpPr>
        <p:spPr>
          <a:xfrm>
            <a:off x="5202482" y="2071362"/>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IR</a:t>
            </a:r>
            <a:r>
              <a:rPr lang="vi-VN" sz="1800" dirty="0"/>
              <a:t>: </a:t>
            </a:r>
            <a:r>
              <a:rPr lang="vi-VN" sz="1800" dirty="0">
                <a:solidFill>
                  <a:srgbClr val="2B2928"/>
                </a:solidFill>
                <a:ea typeface="Times New Roman" panose="02020603050405020304" pitchFamily="18" charset="0"/>
              </a:rPr>
              <a:t>tia khúc xạ</a:t>
            </a:r>
            <a:endParaRPr lang="en-US" sz="1800" dirty="0"/>
          </a:p>
        </p:txBody>
      </p:sp>
      <p:sp>
        <p:nvSpPr>
          <p:cNvPr id="584" name="TextBox 583">
            <a:extLst>
              <a:ext uri="{FF2B5EF4-FFF2-40B4-BE49-F238E27FC236}">
                <a16:creationId xmlns:a16="http://schemas.microsoft.com/office/drawing/2014/main" id="{8726EA1A-F26F-1BDB-E65C-F2DD31BC95C7}"/>
              </a:ext>
            </a:extLst>
          </p:cNvPr>
          <p:cNvSpPr txBox="1"/>
          <p:nvPr/>
        </p:nvSpPr>
        <p:spPr>
          <a:xfrm>
            <a:off x="5211266" y="2481885"/>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NN’</a:t>
            </a:r>
            <a:r>
              <a:rPr lang="vi-VN" sz="1800" dirty="0"/>
              <a:t>: </a:t>
            </a:r>
            <a:r>
              <a:rPr lang="vi-VN" sz="1800" dirty="0">
                <a:solidFill>
                  <a:srgbClr val="2B2928"/>
                </a:solidFill>
                <a:ea typeface="Times New Roman" panose="02020603050405020304" pitchFamily="18" charset="0"/>
              </a:rPr>
              <a:t>pháp tuyến tại điểm tới </a:t>
            </a:r>
            <a:r>
              <a:rPr lang="vi-VN" sz="1800" b="1" dirty="0">
                <a:solidFill>
                  <a:srgbClr val="2B2928"/>
                </a:solidFill>
                <a:ea typeface="Times New Roman" panose="02020603050405020304" pitchFamily="18" charset="0"/>
              </a:rPr>
              <a:t>I</a:t>
            </a:r>
            <a:endParaRPr lang="en-US" sz="1800" b="1" dirty="0"/>
          </a:p>
        </p:txBody>
      </p:sp>
      <mc:AlternateContent xmlns:mc="http://schemas.openxmlformats.org/markup-compatibility/2006" xmlns:a14="http://schemas.microsoft.com/office/drawing/2010/main">
        <mc:Choice Requires="a14">
          <p:sp>
            <p:nvSpPr>
              <p:cNvPr id="585" name="TextBox 584">
                <a:extLst>
                  <a:ext uri="{FF2B5EF4-FFF2-40B4-BE49-F238E27FC236}">
                    <a16:creationId xmlns:a16="http://schemas.microsoft.com/office/drawing/2014/main" id="{128A3C27-AF1C-BCF0-306D-7343A66B887C}"/>
                  </a:ext>
                </a:extLst>
              </p:cNvPr>
              <p:cNvSpPr txBox="1"/>
              <p:nvPr/>
            </p:nvSpPr>
            <p:spPr>
              <a:xfrm>
                <a:off x="5220050" y="2892408"/>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 = </a:t>
                </a:r>
                <a14:m>
                  <m:oMath xmlns:m="http://schemas.openxmlformats.org/officeDocument/2006/math">
                    <m:acc>
                      <m:accPr>
                        <m:chr m:val="̂"/>
                        <m:ctrlPr>
                          <a:rPr lang="vi-VN" sz="1800" b="1" i="1" smtClean="0">
                            <a:latin typeface="Cambria Math" panose="02040503050406030204" pitchFamily="18" charset="0"/>
                          </a:rPr>
                        </m:ctrlPr>
                      </m:accPr>
                      <m:e>
                        <m:r>
                          <m:rPr>
                            <m:nor/>
                          </m:rPr>
                          <a:rPr lang="vi-VN" sz="1800" b="1" dirty="0"/>
                          <m:t>SIN</m:t>
                        </m:r>
                      </m:e>
                    </m:acc>
                  </m:oMath>
                </a14:m>
                <a:r>
                  <a:rPr lang="vi-VN" sz="1800" b="1" dirty="0"/>
                  <a:t> </a:t>
                </a:r>
                <a:r>
                  <a:rPr lang="vi-VN" sz="1800" dirty="0"/>
                  <a:t>: </a:t>
                </a:r>
                <a:r>
                  <a:rPr lang="vi-VN" sz="1800" dirty="0">
                    <a:solidFill>
                      <a:srgbClr val="2B2928"/>
                    </a:solidFill>
                    <a:ea typeface="Times New Roman" panose="02020603050405020304" pitchFamily="18" charset="0"/>
                  </a:rPr>
                  <a:t>góc tới</a:t>
                </a:r>
                <a:endParaRPr lang="en-US" sz="1800" dirty="0"/>
              </a:p>
            </p:txBody>
          </p:sp>
        </mc:Choice>
        <mc:Fallback xmlns="">
          <p:sp>
            <p:nvSpPr>
              <p:cNvPr id="585" name="TextBox 584">
                <a:extLst>
                  <a:ext uri="{FF2B5EF4-FFF2-40B4-BE49-F238E27FC236}">
                    <a16:creationId xmlns:a16="http://schemas.microsoft.com/office/drawing/2014/main" id="{128A3C27-AF1C-BCF0-306D-7343A66B887C}"/>
                  </a:ext>
                </a:extLst>
              </p:cNvPr>
              <p:cNvSpPr txBox="1">
                <a:spLocks noRot="1" noChangeAspect="1" noMove="1" noResize="1" noEditPoints="1" noAdjustHandles="1" noChangeArrowheads="1" noChangeShapeType="1" noTextEdit="1"/>
              </p:cNvSpPr>
              <p:nvPr/>
            </p:nvSpPr>
            <p:spPr>
              <a:xfrm>
                <a:off x="5220050" y="2892408"/>
                <a:ext cx="3987487" cy="423834"/>
              </a:xfrm>
              <a:prstGeom prst="rect">
                <a:avLst/>
              </a:prstGeom>
              <a:blipFill>
                <a:blip r:embed="rId3"/>
                <a:stretch>
                  <a:fillRect l="-122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7" name="TextBox 586">
                <a:extLst>
                  <a:ext uri="{FF2B5EF4-FFF2-40B4-BE49-F238E27FC236}">
                    <a16:creationId xmlns:a16="http://schemas.microsoft.com/office/drawing/2014/main" id="{47BABD5D-14FF-7344-EADC-14240B138B64}"/>
                  </a:ext>
                </a:extLst>
              </p:cNvPr>
              <p:cNvSpPr txBox="1"/>
              <p:nvPr/>
            </p:nvSpPr>
            <p:spPr>
              <a:xfrm>
                <a:off x="5220050" y="3300791"/>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a:t>
                </a:r>
                <a:r>
                  <a:rPr lang="en-US" sz="1800" b="1" dirty="0"/>
                  <a:t>’</a:t>
                </a:r>
                <a:r>
                  <a:rPr lang="vi-VN" sz="1800" b="1" dirty="0"/>
                  <a:t> = </a:t>
                </a:r>
                <a14:m>
                  <m:oMath xmlns:m="http://schemas.openxmlformats.org/officeDocument/2006/math">
                    <m:acc>
                      <m:accPr>
                        <m:chr m:val="̂"/>
                        <m:ctrlPr>
                          <a:rPr lang="vi-VN" sz="1800" b="1" i="1" smtClean="0">
                            <a:latin typeface="Cambria Math" panose="02040503050406030204" pitchFamily="18" charset="0"/>
                          </a:rPr>
                        </m:ctrlPr>
                      </m:accPr>
                      <m:e>
                        <m:r>
                          <m:rPr>
                            <m:nor/>
                          </m:rPr>
                          <a:rPr lang="en-US" sz="1800" b="1" i="0" dirty="0" smtClean="0"/>
                          <m:t>R</m:t>
                        </m:r>
                        <m:r>
                          <m:rPr>
                            <m:nor/>
                          </m:rPr>
                          <a:rPr lang="vi-VN" sz="1800" b="1" dirty="0"/>
                          <m:t>IN</m:t>
                        </m:r>
                        <m:r>
                          <m:rPr>
                            <m:nor/>
                          </m:rPr>
                          <a:rPr lang="en-US" sz="1800" b="1" i="0" dirty="0" smtClean="0"/>
                          <m:t>′</m:t>
                        </m:r>
                      </m:e>
                    </m:acc>
                  </m:oMath>
                </a14:m>
                <a:r>
                  <a:rPr lang="vi-VN" sz="1800" b="1" dirty="0"/>
                  <a:t> </a:t>
                </a:r>
                <a:r>
                  <a:rPr lang="vi-VN" sz="1800" dirty="0"/>
                  <a:t>: </a:t>
                </a:r>
                <a:r>
                  <a:rPr lang="vi-VN" sz="1800" dirty="0">
                    <a:solidFill>
                      <a:srgbClr val="2B2928"/>
                    </a:solidFill>
                    <a:ea typeface="Times New Roman" panose="02020603050405020304" pitchFamily="18" charset="0"/>
                  </a:rPr>
                  <a:t>góc </a:t>
                </a:r>
                <a:r>
                  <a:rPr lang="en-US" sz="1800" dirty="0" err="1">
                    <a:solidFill>
                      <a:srgbClr val="2B2928"/>
                    </a:solidFill>
                    <a:ea typeface="Times New Roman" panose="02020603050405020304" pitchFamily="18" charset="0"/>
                  </a:rPr>
                  <a:t>khúc</a:t>
                </a:r>
                <a:r>
                  <a:rPr lang="en-US" sz="1800" dirty="0">
                    <a:solidFill>
                      <a:srgbClr val="2B2928"/>
                    </a:solidFill>
                    <a:ea typeface="Times New Roman" panose="02020603050405020304" pitchFamily="18" charset="0"/>
                  </a:rPr>
                  <a:t> </a:t>
                </a:r>
                <a:r>
                  <a:rPr lang="en-US" sz="1800" dirty="0" err="1">
                    <a:solidFill>
                      <a:srgbClr val="2B2928"/>
                    </a:solidFill>
                    <a:ea typeface="Times New Roman" panose="02020603050405020304" pitchFamily="18" charset="0"/>
                  </a:rPr>
                  <a:t>xạ</a:t>
                </a:r>
                <a:endParaRPr lang="en-US" sz="1800" dirty="0"/>
              </a:p>
            </p:txBody>
          </p:sp>
        </mc:Choice>
        <mc:Fallback xmlns="">
          <p:sp>
            <p:nvSpPr>
              <p:cNvPr id="587" name="TextBox 586">
                <a:extLst>
                  <a:ext uri="{FF2B5EF4-FFF2-40B4-BE49-F238E27FC236}">
                    <a16:creationId xmlns:a16="http://schemas.microsoft.com/office/drawing/2014/main" id="{47BABD5D-14FF-7344-EADC-14240B138B64}"/>
                  </a:ext>
                </a:extLst>
              </p:cNvPr>
              <p:cNvSpPr txBox="1">
                <a:spLocks noRot="1" noChangeAspect="1" noMove="1" noResize="1" noEditPoints="1" noAdjustHandles="1" noChangeArrowheads="1" noChangeShapeType="1" noTextEdit="1"/>
              </p:cNvSpPr>
              <p:nvPr/>
            </p:nvSpPr>
            <p:spPr>
              <a:xfrm>
                <a:off x="5220050" y="3300791"/>
                <a:ext cx="3987487" cy="423834"/>
              </a:xfrm>
              <a:prstGeom prst="rect">
                <a:avLst/>
              </a:prstGeom>
              <a:blipFill>
                <a:blip r:embed="rId4"/>
                <a:stretch>
                  <a:fillRect l="-1223" b="-18571"/>
                </a:stretch>
              </a:blipFill>
            </p:spPr>
            <p:txBody>
              <a:bodyPr/>
              <a:lstStyle/>
              <a:p>
                <a:r>
                  <a:rPr lang="en-US">
                    <a:noFill/>
                  </a:rPr>
                  <a:t> </a:t>
                </a:r>
              </a:p>
            </p:txBody>
          </p:sp>
        </mc:Fallback>
      </mc:AlternateContent>
      <p:sp>
        <p:nvSpPr>
          <p:cNvPr id="588" name="TextBox 587">
            <a:extLst>
              <a:ext uri="{FF2B5EF4-FFF2-40B4-BE49-F238E27FC236}">
                <a16:creationId xmlns:a16="http://schemas.microsoft.com/office/drawing/2014/main" id="{5ED8A003-5B23-BC6F-9CB5-C70D3CE5320D}"/>
              </a:ext>
            </a:extLst>
          </p:cNvPr>
          <p:cNvSpPr txBox="1"/>
          <p:nvPr/>
        </p:nvSpPr>
        <p:spPr>
          <a:xfrm>
            <a:off x="5226619" y="3785453"/>
            <a:ext cx="3619400"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dirty="0">
                <a:solidFill>
                  <a:srgbClr val="2B2928"/>
                </a:solidFill>
                <a:ea typeface="Times New Roman" panose="02020603050405020304" pitchFamily="18" charset="0"/>
              </a:rPr>
              <a:t>Mặt phẳng chứa tia t</a:t>
            </a:r>
            <a:r>
              <a:rPr lang="en-US" sz="1800" dirty="0" err="1">
                <a:solidFill>
                  <a:srgbClr val="2B2928"/>
                </a:solidFill>
                <a:ea typeface="Times New Roman" panose="02020603050405020304" pitchFamily="18" charset="0"/>
              </a:rPr>
              <a:t>ới</a:t>
            </a:r>
            <a:r>
              <a:rPr lang="vi-VN" sz="1800" dirty="0">
                <a:solidFill>
                  <a:srgbClr val="2B2928"/>
                </a:solidFill>
                <a:ea typeface="Times New Roman" panose="02020603050405020304" pitchFamily="18" charset="0"/>
              </a:rPr>
              <a:t> và pháp tuyến được gọi là mặt phẳng tới.</a:t>
            </a:r>
            <a:endParaRPr lang="en-US" sz="1800" dirty="0">
              <a:solidFill>
                <a:srgbClr val="2B2928"/>
              </a:solidFill>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randombar(horizontal)">
                                      <p:cBhvr>
                                        <p:cTn id="7" dur="500"/>
                                        <p:tgtEl>
                                          <p:spTgt spid="5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1"/>
                                        </p:tgtEl>
                                        <p:attrNameLst>
                                          <p:attrName>style.visibility</p:attrName>
                                        </p:attrNameLst>
                                      </p:cBhvr>
                                      <p:to>
                                        <p:strVal val="visible"/>
                                      </p:to>
                                    </p:set>
                                    <p:animEffect transition="in" filter="fade">
                                      <p:cBhvr>
                                        <p:cTn id="10" dur="500"/>
                                        <p:tgtEl>
                                          <p:spTgt spid="59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94"/>
                                        </p:tgtEl>
                                        <p:attrNameLst>
                                          <p:attrName>style.visibility</p:attrName>
                                        </p:attrNameLst>
                                      </p:cBhvr>
                                      <p:to>
                                        <p:strVal val="visible"/>
                                      </p:to>
                                    </p:set>
                                    <p:animEffect transition="in" filter="fade">
                                      <p:cBhvr>
                                        <p:cTn id="15" dur="500"/>
                                        <p:tgtEl>
                                          <p:spTgt spid="594"/>
                                        </p:tgtEl>
                                      </p:cBhvr>
                                    </p:animEffect>
                                    <p:anim calcmode="lin" valueType="num">
                                      <p:cBhvr>
                                        <p:cTn id="16" dur="500" fill="hold"/>
                                        <p:tgtEl>
                                          <p:spTgt spid="594"/>
                                        </p:tgtEl>
                                        <p:attrNameLst>
                                          <p:attrName>ppt_x</p:attrName>
                                        </p:attrNameLst>
                                      </p:cBhvr>
                                      <p:tavLst>
                                        <p:tav tm="0">
                                          <p:val>
                                            <p:strVal val="#ppt_x"/>
                                          </p:val>
                                        </p:tav>
                                        <p:tav tm="100000">
                                          <p:val>
                                            <p:strVal val="#ppt_x"/>
                                          </p:val>
                                        </p:tav>
                                      </p:tavLst>
                                    </p:anim>
                                    <p:anim calcmode="lin" valueType="num">
                                      <p:cBhvr>
                                        <p:cTn id="17" dur="500" fill="hold"/>
                                        <p:tgtEl>
                                          <p:spTgt spid="59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580"/>
                                        </p:tgtEl>
                                        <p:attrNameLst>
                                          <p:attrName>style.visibility</p:attrName>
                                        </p:attrNameLst>
                                      </p:cBhvr>
                                      <p:to>
                                        <p:strVal val="visible"/>
                                      </p:to>
                                    </p:set>
                                    <p:animEffect transition="in" filter="fade">
                                      <p:cBhvr>
                                        <p:cTn id="21" dur="500"/>
                                        <p:tgtEl>
                                          <p:spTgt spid="580"/>
                                        </p:tgtEl>
                                      </p:cBhvr>
                                    </p:animEffect>
                                    <p:anim calcmode="lin" valueType="num">
                                      <p:cBhvr>
                                        <p:cTn id="22" dur="500" fill="hold"/>
                                        <p:tgtEl>
                                          <p:spTgt spid="580"/>
                                        </p:tgtEl>
                                        <p:attrNameLst>
                                          <p:attrName>ppt_x</p:attrName>
                                        </p:attrNameLst>
                                      </p:cBhvr>
                                      <p:tavLst>
                                        <p:tav tm="0">
                                          <p:val>
                                            <p:strVal val="#ppt_x"/>
                                          </p:val>
                                        </p:tav>
                                        <p:tav tm="100000">
                                          <p:val>
                                            <p:strVal val="#ppt_x"/>
                                          </p:val>
                                        </p:tav>
                                      </p:tavLst>
                                    </p:anim>
                                    <p:anim calcmode="lin" valueType="num">
                                      <p:cBhvr>
                                        <p:cTn id="23" dur="500" fill="hold"/>
                                        <p:tgtEl>
                                          <p:spTgt spid="58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582"/>
                                        </p:tgtEl>
                                        <p:attrNameLst>
                                          <p:attrName>style.visibility</p:attrName>
                                        </p:attrNameLst>
                                      </p:cBhvr>
                                      <p:to>
                                        <p:strVal val="visible"/>
                                      </p:to>
                                    </p:set>
                                    <p:animEffect transition="in" filter="fade">
                                      <p:cBhvr>
                                        <p:cTn id="27" dur="500"/>
                                        <p:tgtEl>
                                          <p:spTgt spid="582"/>
                                        </p:tgtEl>
                                      </p:cBhvr>
                                    </p:animEffect>
                                    <p:anim calcmode="lin" valueType="num">
                                      <p:cBhvr>
                                        <p:cTn id="28" dur="500" fill="hold"/>
                                        <p:tgtEl>
                                          <p:spTgt spid="582"/>
                                        </p:tgtEl>
                                        <p:attrNameLst>
                                          <p:attrName>ppt_x</p:attrName>
                                        </p:attrNameLst>
                                      </p:cBhvr>
                                      <p:tavLst>
                                        <p:tav tm="0">
                                          <p:val>
                                            <p:strVal val="#ppt_x"/>
                                          </p:val>
                                        </p:tav>
                                        <p:tav tm="100000">
                                          <p:val>
                                            <p:strVal val="#ppt_x"/>
                                          </p:val>
                                        </p:tav>
                                      </p:tavLst>
                                    </p:anim>
                                    <p:anim calcmode="lin" valueType="num">
                                      <p:cBhvr>
                                        <p:cTn id="29" dur="500" fill="hold"/>
                                        <p:tgtEl>
                                          <p:spTgt spid="582"/>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7" presetClass="entr" presetSubtype="0" fill="hold" grpId="0" nodeType="afterEffect">
                                  <p:stCondLst>
                                    <p:cond delay="0"/>
                                  </p:stCondLst>
                                  <p:childTnLst>
                                    <p:set>
                                      <p:cBhvr>
                                        <p:cTn id="32" dur="1" fill="hold">
                                          <p:stCondLst>
                                            <p:cond delay="0"/>
                                          </p:stCondLst>
                                        </p:cTn>
                                        <p:tgtEl>
                                          <p:spTgt spid="583"/>
                                        </p:tgtEl>
                                        <p:attrNameLst>
                                          <p:attrName>style.visibility</p:attrName>
                                        </p:attrNameLst>
                                      </p:cBhvr>
                                      <p:to>
                                        <p:strVal val="visible"/>
                                      </p:to>
                                    </p:set>
                                    <p:animEffect transition="in" filter="fade">
                                      <p:cBhvr>
                                        <p:cTn id="33" dur="500"/>
                                        <p:tgtEl>
                                          <p:spTgt spid="583"/>
                                        </p:tgtEl>
                                      </p:cBhvr>
                                    </p:animEffect>
                                    <p:anim calcmode="lin" valueType="num">
                                      <p:cBhvr>
                                        <p:cTn id="34" dur="500" fill="hold"/>
                                        <p:tgtEl>
                                          <p:spTgt spid="583"/>
                                        </p:tgtEl>
                                        <p:attrNameLst>
                                          <p:attrName>ppt_x</p:attrName>
                                        </p:attrNameLst>
                                      </p:cBhvr>
                                      <p:tavLst>
                                        <p:tav tm="0">
                                          <p:val>
                                            <p:strVal val="#ppt_x"/>
                                          </p:val>
                                        </p:tav>
                                        <p:tav tm="100000">
                                          <p:val>
                                            <p:strVal val="#ppt_x"/>
                                          </p:val>
                                        </p:tav>
                                      </p:tavLst>
                                    </p:anim>
                                    <p:anim calcmode="lin" valueType="num">
                                      <p:cBhvr>
                                        <p:cTn id="35" dur="500" fill="hold"/>
                                        <p:tgtEl>
                                          <p:spTgt spid="58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584"/>
                                        </p:tgtEl>
                                        <p:attrNameLst>
                                          <p:attrName>style.visibility</p:attrName>
                                        </p:attrNameLst>
                                      </p:cBhvr>
                                      <p:to>
                                        <p:strVal val="visible"/>
                                      </p:to>
                                    </p:set>
                                    <p:animEffect transition="in" filter="fade">
                                      <p:cBhvr>
                                        <p:cTn id="39" dur="500"/>
                                        <p:tgtEl>
                                          <p:spTgt spid="584"/>
                                        </p:tgtEl>
                                      </p:cBhvr>
                                    </p:animEffect>
                                    <p:anim calcmode="lin" valueType="num">
                                      <p:cBhvr>
                                        <p:cTn id="40" dur="500" fill="hold"/>
                                        <p:tgtEl>
                                          <p:spTgt spid="584"/>
                                        </p:tgtEl>
                                        <p:attrNameLst>
                                          <p:attrName>ppt_x</p:attrName>
                                        </p:attrNameLst>
                                      </p:cBhvr>
                                      <p:tavLst>
                                        <p:tav tm="0">
                                          <p:val>
                                            <p:strVal val="#ppt_x"/>
                                          </p:val>
                                        </p:tav>
                                        <p:tav tm="100000">
                                          <p:val>
                                            <p:strVal val="#ppt_x"/>
                                          </p:val>
                                        </p:tav>
                                      </p:tavLst>
                                    </p:anim>
                                    <p:anim calcmode="lin" valueType="num">
                                      <p:cBhvr>
                                        <p:cTn id="41" dur="500" fill="hold"/>
                                        <p:tgtEl>
                                          <p:spTgt spid="584"/>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7" presetClass="entr" presetSubtype="0" fill="hold" grpId="0" nodeType="afterEffect">
                                  <p:stCondLst>
                                    <p:cond delay="0"/>
                                  </p:stCondLst>
                                  <p:childTnLst>
                                    <p:set>
                                      <p:cBhvr>
                                        <p:cTn id="44" dur="1" fill="hold">
                                          <p:stCondLst>
                                            <p:cond delay="0"/>
                                          </p:stCondLst>
                                        </p:cTn>
                                        <p:tgtEl>
                                          <p:spTgt spid="585"/>
                                        </p:tgtEl>
                                        <p:attrNameLst>
                                          <p:attrName>style.visibility</p:attrName>
                                        </p:attrNameLst>
                                      </p:cBhvr>
                                      <p:to>
                                        <p:strVal val="visible"/>
                                      </p:to>
                                    </p:set>
                                    <p:animEffect transition="in" filter="fade">
                                      <p:cBhvr>
                                        <p:cTn id="45" dur="500"/>
                                        <p:tgtEl>
                                          <p:spTgt spid="585"/>
                                        </p:tgtEl>
                                      </p:cBhvr>
                                    </p:animEffect>
                                    <p:anim calcmode="lin" valueType="num">
                                      <p:cBhvr>
                                        <p:cTn id="46" dur="500" fill="hold"/>
                                        <p:tgtEl>
                                          <p:spTgt spid="585"/>
                                        </p:tgtEl>
                                        <p:attrNameLst>
                                          <p:attrName>ppt_x</p:attrName>
                                        </p:attrNameLst>
                                      </p:cBhvr>
                                      <p:tavLst>
                                        <p:tav tm="0">
                                          <p:val>
                                            <p:strVal val="#ppt_x"/>
                                          </p:val>
                                        </p:tav>
                                        <p:tav tm="100000">
                                          <p:val>
                                            <p:strVal val="#ppt_x"/>
                                          </p:val>
                                        </p:tav>
                                      </p:tavLst>
                                    </p:anim>
                                    <p:anim calcmode="lin" valueType="num">
                                      <p:cBhvr>
                                        <p:cTn id="47" dur="500" fill="hold"/>
                                        <p:tgtEl>
                                          <p:spTgt spid="585"/>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7" presetClass="entr" presetSubtype="0" fill="hold" grpId="0" nodeType="afterEffect">
                                  <p:stCondLst>
                                    <p:cond delay="0"/>
                                  </p:stCondLst>
                                  <p:childTnLst>
                                    <p:set>
                                      <p:cBhvr>
                                        <p:cTn id="50" dur="1" fill="hold">
                                          <p:stCondLst>
                                            <p:cond delay="0"/>
                                          </p:stCondLst>
                                        </p:cTn>
                                        <p:tgtEl>
                                          <p:spTgt spid="587"/>
                                        </p:tgtEl>
                                        <p:attrNameLst>
                                          <p:attrName>style.visibility</p:attrName>
                                        </p:attrNameLst>
                                      </p:cBhvr>
                                      <p:to>
                                        <p:strVal val="visible"/>
                                      </p:to>
                                    </p:set>
                                    <p:animEffect transition="in" filter="fade">
                                      <p:cBhvr>
                                        <p:cTn id="51" dur="500"/>
                                        <p:tgtEl>
                                          <p:spTgt spid="587"/>
                                        </p:tgtEl>
                                      </p:cBhvr>
                                    </p:animEffect>
                                    <p:anim calcmode="lin" valueType="num">
                                      <p:cBhvr>
                                        <p:cTn id="52" dur="500" fill="hold"/>
                                        <p:tgtEl>
                                          <p:spTgt spid="587"/>
                                        </p:tgtEl>
                                        <p:attrNameLst>
                                          <p:attrName>ppt_x</p:attrName>
                                        </p:attrNameLst>
                                      </p:cBhvr>
                                      <p:tavLst>
                                        <p:tav tm="0">
                                          <p:val>
                                            <p:strVal val="#ppt_x"/>
                                          </p:val>
                                        </p:tav>
                                        <p:tav tm="100000">
                                          <p:val>
                                            <p:strVal val="#ppt_x"/>
                                          </p:val>
                                        </p:tav>
                                      </p:tavLst>
                                    </p:anim>
                                    <p:anim calcmode="lin" valueType="num">
                                      <p:cBhvr>
                                        <p:cTn id="53" dur="500" fill="hold"/>
                                        <p:tgtEl>
                                          <p:spTgt spid="58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47" presetClass="entr" presetSubtype="0" fill="hold" grpId="0" nodeType="afterEffect">
                                  <p:stCondLst>
                                    <p:cond delay="0"/>
                                  </p:stCondLst>
                                  <p:childTnLst>
                                    <p:set>
                                      <p:cBhvr>
                                        <p:cTn id="56" dur="1" fill="hold">
                                          <p:stCondLst>
                                            <p:cond delay="0"/>
                                          </p:stCondLst>
                                        </p:cTn>
                                        <p:tgtEl>
                                          <p:spTgt spid="588"/>
                                        </p:tgtEl>
                                        <p:attrNameLst>
                                          <p:attrName>style.visibility</p:attrName>
                                        </p:attrNameLst>
                                      </p:cBhvr>
                                      <p:to>
                                        <p:strVal val="visible"/>
                                      </p:to>
                                    </p:set>
                                    <p:animEffect transition="in" filter="fade">
                                      <p:cBhvr>
                                        <p:cTn id="57" dur="500"/>
                                        <p:tgtEl>
                                          <p:spTgt spid="588"/>
                                        </p:tgtEl>
                                      </p:cBhvr>
                                    </p:animEffect>
                                    <p:anim calcmode="lin" valueType="num">
                                      <p:cBhvr>
                                        <p:cTn id="58" dur="500" fill="hold"/>
                                        <p:tgtEl>
                                          <p:spTgt spid="588"/>
                                        </p:tgtEl>
                                        <p:attrNameLst>
                                          <p:attrName>ppt_x</p:attrName>
                                        </p:attrNameLst>
                                      </p:cBhvr>
                                      <p:tavLst>
                                        <p:tav tm="0">
                                          <p:val>
                                            <p:strVal val="#ppt_x"/>
                                          </p:val>
                                        </p:tav>
                                        <p:tav tm="100000">
                                          <p:val>
                                            <p:strVal val="#ppt_x"/>
                                          </p:val>
                                        </p:tav>
                                      </p:tavLst>
                                    </p:anim>
                                    <p:anim calcmode="lin" valueType="num">
                                      <p:cBhvr>
                                        <p:cTn id="59" dur="500" fill="hold"/>
                                        <p:tgtEl>
                                          <p:spTgt spid="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0"/>
      <p:bldP spid="594" grpId="0"/>
      <p:bldP spid="580" grpId="0"/>
      <p:bldP spid="582" grpId="0"/>
      <p:bldP spid="583" grpId="0"/>
      <p:bldP spid="584" grpId="0"/>
      <p:bldP spid="585" grpId="0"/>
      <p:bldP spid="587" grpId="0"/>
      <p:bldP spid="58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53" name="Picture 52">
            <a:extLst>
              <a:ext uri="{FF2B5EF4-FFF2-40B4-BE49-F238E27FC236}">
                <a16:creationId xmlns:a16="http://schemas.microsoft.com/office/drawing/2014/main" id="{9F7C0B35-FB0D-AA70-4D72-BBCCD4EE3333}"/>
              </a:ext>
            </a:extLst>
          </p:cNvPr>
          <p:cNvPicPr>
            <a:picLocks noChangeAspect="1"/>
          </p:cNvPicPr>
          <p:nvPr/>
        </p:nvPicPr>
        <p:blipFill>
          <a:blip r:embed="rId3"/>
          <a:stretch>
            <a:fillRect/>
          </a:stretch>
        </p:blipFill>
        <p:spPr>
          <a:xfrm>
            <a:off x="60318" y="47525"/>
            <a:ext cx="1305661" cy="1305661"/>
          </a:xfrm>
          <a:prstGeom prst="rect">
            <a:avLst/>
          </a:prstGeom>
        </p:spPr>
      </p:pic>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26567" y="938435"/>
            <a:ext cx="3504111" cy="405187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vi-VN" sz="2400" dirty="0">
                <a:solidFill>
                  <a:schemeClr val="tx1">
                    <a:lumMod val="50000"/>
                  </a:schemeClr>
                </a:solidFill>
              </a:rPr>
              <a:t>Một tia sáng truyền tới mặt nước tạo ra một tia phản xạ và một tia khúc xạ. Người vẽ đã quên và ghi lại chiều truyền của các tia sáng này trong Hình 5.3. Hãy vẽ vào vở và bổ sung chiều mũi tên của các tia sáng trong hình.</a:t>
            </a:r>
            <a:endParaRPr lang="en-US" sz="2400" dirty="0">
              <a:solidFill>
                <a:schemeClr val="tx1">
                  <a:lumMod val="50000"/>
                </a:schemeClr>
              </a:solidFill>
            </a:endParaRPr>
          </a:p>
        </p:txBody>
      </p:sp>
      <p:grpSp>
        <p:nvGrpSpPr>
          <p:cNvPr id="578" name="Group 577">
            <a:extLst>
              <a:ext uri="{FF2B5EF4-FFF2-40B4-BE49-F238E27FC236}">
                <a16:creationId xmlns:a16="http://schemas.microsoft.com/office/drawing/2014/main" id="{29560A74-82B5-39DD-9830-3B4FF792E66A}"/>
              </a:ext>
            </a:extLst>
          </p:cNvPr>
          <p:cNvGrpSpPr/>
          <p:nvPr/>
        </p:nvGrpSpPr>
        <p:grpSpPr>
          <a:xfrm>
            <a:off x="4136356" y="1083349"/>
            <a:ext cx="4636389" cy="3823536"/>
            <a:chOff x="4136356" y="1083349"/>
            <a:chExt cx="4636389" cy="3823536"/>
          </a:xfrm>
        </p:grpSpPr>
        <p:grpSp>
          <p:nvGrpSpPr>
            <p:cNvPr id="38" name="Group 37">
              <a:extLst>
                <a:ext uri="{FF2B5EF4-FFF2-40B4-BE49-F238E27FC236}">
                  <a16:creationId xmlns:a16="http://schemas.microsoft.com/office/drawing/2014/main" id="{2440D896-CBA3-D921-F0B3-39E489B3307C}"/>
                </a:ext>
              </a:extLst>
            </p:cNvPr>
            <p:cNvGrpSpPr/>
            <p:nvPr/>
          </p:nvGrpSpPr>
          <p:grpSpPr>
            <a:xfrm>
              <a:off x="4136356" y="1083349"/>
              <a:ext cx="4636389" cy="3823536"/>
              <a:chOff x="149305" y="883103"/>
              <a:chExt cx="4354937" cy="3969939"/>
            </a:xfrm>
          </p:grpSpPr>
          <p:sp>
            <p:nvSpPr>
              <p:cNvPr id="49" name="Rectangle 48">
                <a:extLst>
                  <a:ext uri="{FF2B5EF4-FFF2-40B4-BE49-F238E27FC236}">
                    <a16:creationId xmlns:a16="http://schemas.microsoft.com/office/drawing/2014/main" id="{4E48595F-8D75-41FA-12F0-7B1A191FBCBF}"/>
                  </a:ext>
                </a:extLst>
              </p:cNvPr>
              <p:cNvSpPr/>
              <p:nvPr/>
            </p:nvSpPr>
            <p:spPr>
              <a:xfrm>
                <a:off x="149305" y="2836152"/>
                <a:ext cx="4354937" cy="2016890"/>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CFAC9850-9703-7F01-1D4F-60FE852D2BE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C8D839B-DA3F-19E0-880C-2AE2C0FF42AD}"/>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a:extLst>
                <a:ext uri="{FF2B5EF4-FFF2-40B4-BE49-F238E27FC236}">
                  <a16:creationId xmlns:a16="http://schemas.microsoft.com/office/drawing/2014/main" id="{1FF59EF2-C484-284C-EA7E-69C1F0391A63}"/>
                </a:ext>
              </a:extLst>
            </p:cNvPr>
            <p:cNvSpPr txBox="1"/>
            <p:nvPr/>
          </p:nvSpPr>
          <p:spPr>
            <a:xfrm>
              <a:off x="4136356" y="298049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41" name="TextBox 40">
              <a:extLst>
                <a:ext uri="{FF2B5EF4-FFF2-40B4-BE49-F238E27FC236}">
                  <a16:creationId xmlns:a16="http://schemas.microsoft.com/office/drawing/2014/main" id="{F6412097-E791-7106-A2F4-59F472AE2F24}"/>
                </a:ext>
              </a:extLst>
            </p:cNvPr>
            <p:cNvSpPr txBox="1"/>
            <p:nvPr/>
          </p:nvSpPr>
          <p:spPr>
            <a:xfrm>
              <a:off x="4136356" y="253625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2" name="TextBox 41">
              <a:extLst>
                <a:ext uri="{FF2B5EF4-FFF2-40B4-BE49-F238E27FC236}">
                  <a16:creationId xmlns:a16="http://schemas.microsoft.com/office/drawing/2014/main" id="{AF9732EB-3D7B-C253-5ACE-C15F46EC0F38}"/>
                </a:ext>
              </a:extLst>
            </p:cNvPr>
            <p:cNvSpPr txBox="1"/>
            <p:nvPr/>
          </p:nvSpPr>
          <p:spPr>
            <a:xfrm>
              <a:off x="6614395" y="297436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3" name="TextBox 42">
              <a:extLst>
                <a:ext uri="{FF2B5EF4-FFF2-40B4-BE49-F238E27FC236}">
                  <a16:creationId xmlns:a16="http://schemas.microsoft.com/office/drawing/2014/main" id="{4B10F6E8-D715-6F75-18B0-504D60D722BB}"/>
                </a:ext>
              </a:extLst>
            </p:cNvPr>
            <p:cNvSpPr txBox="1"/>
            <p:nvPr/>
          </p:nvSpPr>
          <p:spPr>
            <a:xfrm>
              <a:off x="5090579" y="1458250"/>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1</a:t>
              </a:r>
              <a:endParaRPr lang="en-US" sz="2000" baseline="-25000" dirty="0">
                <a:solidFill>
                  <a:srgbClr val="0E2A47"/>
                </a:solidFill>
              </a:endParaRPr>
            </a:p>
          </p:txBody>
        </p:sp>
        <p:cxnSp>
          <p:nvCxnSpPr>
            <p:cNvPr id="6" name="Straight Connector 5">
              <a:extLst>
                <a:ext uri="{FF2B5EF4-FFF2-40B4-BE49-F238E27FC236}">
                  <a16:creationId xmlns:a16="http://schemas.microsoft.com/office/drawing/2014/main" id="{8F1BDAA3-2E36-F44B-B31B-A844E34E36CB}"/>
                </a:ext>
              </a:extLst>
            </p:cNvPr>
            <p:cNvCxnSpPr>
              <a:cxnSpLocks/>
            </p:cNvCxnSpPr>
            <p:nvPr/>
          </p:nvCxnSpPr>
          <p:spPr>
            <a:xfrm>
              <a:off x="6570203" y="1159549"/>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BB41506-0076-4647-84F3-E5A18DAA9F0E}"/>
                </a:ext>
              </a:extLst>
            </p:cNvPr>
            <p:cNvCxnSpPr>
              <a:cxnSpLocks/>
            </p:cNvCxnSpPr>
            <p:nvPr/>
          </p:nvCxnSpPr>
          <p:spPr>
            <a:xfrm>
              <a:off x="5045011" y="1824160"/>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E67724-A019-CAC9-96BD-8AE01B92FCB8}"/>
                </a:ext>
              </a:extLst>
            </p:cNvPr>
            <p:cNvCxnSpPr>
              <a:cxnSpLocks/>
            </p:cNvCxnSpPr>
            <p:nvPr/>
          </p:nvCxnSpPr>
          <p:spPr>
            <a:xfrm flipH="1">
              <a:off x="5740158" y="2952753"/>
              <a:ext cx="825752" cy="1575392"/>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70BCBFB-1F85-F0A0-B0ED-60DC384D690D}"/>
                </a:ext>
              </a:extLst>
            </p:cNvPr>
            <p:cNvCxnSpPr>
              <a:cxnSpLocks/>
            </p:cNvCxnSpPr>
            <p:nvPr/>
          </p:nvCxnSpPr>
          <p:spPr>
            <a:xfrm flipH="1">
              <a:off x="6562833" y="1824159"/>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0A61346D-012D-9D8B-10E9-1FA98046CFD2}"/>
                </a:ext>
              </a:extLst>
            </p:cNvPr>
            <p:cNvSpPr txBox="1"/>
            <p:nvPr/>
          </p:nvSpPr>
          <p:spPr>
            <a:xfrm>
              <a:off x="7553118" y="1540763"/>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2</a:t>
              </a:r>
              <a:endParaRPr lang="en-US" sz="2000" baseline="-25000" dirty="0">
                <a:solidFill>
                  <a:srgbClr val="0E2A47"/>
                </a:solidFill>
              </a:endParaRPr>
            </a:p>
          </p:txBody>
        </p:sp>
        <p:sp>
          <p:nvSpPr>
            <p:cNvPr id="577" name="TextBox 576">
              <a:extLst>
                <a:ext uri="{FF2B5EF4-FFF2-40B4-BE49-F238E27FC236}">
                  <a16:creationId xmlns:a16="http://schemas.microsoft.com/office/drawing/2014/main" id="{FB4F791B-65A8-94CA-0433-834EBAB092BB}"/>
                </a:ext>
              </a:extLst>
            </p:cNvPr>
            <p:cNvSpPr txBox="1"/>
            <p:nvPr/>
          </p:nvSpPr>
          <p:spPr>
            <a:xfrm>
              <a:off x="5321983" y="4117350"/>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3</a:t>
              </a:r>
              <a:endParaRPr lang="en-US" sz="2000" baseline="-25000" dirty="0">
                <a:solidFill>
                  <a:srgbClr val="0E2A47"/>
                </a:solidFill>
              </a:endParaRPr>
            </a:p>
          </p:txBody>
        </p:sp>
      </p:grpSp>
    </p:spTree>
    <p:extLst>
      <p:ext uri="{BB962C8B-B14F-4D97-AF65-F5344CB8AC3E}">
        <p14:creationId xmlns:p14="http://schemas.microsoft.com/office/powerpoint/2010/main" val="28419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78"/>
                                        </p:tgtEl>
                                        <p:attrNameLst>
                                          <p:attrName>style.visibility</p:attrName>
                                        </p:attrNameLst>
                                      </p:cBhvr>
                                      <p:to>
                                        <p:strVal val="visible"/>
                                      </p:to>
                                    </p:set>
                                    <p:animEffect transition="in" filter="randombar(horizontal)">
                                      <p:cBhvr>
                                        <p:cTn id="12" dur="5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roup 37">
            <a:extLst>
              <a:ext uri="{FF2B5EF4-FFF2-40B4-BE49-F238E27FC236}">
                <a16:creationId xmlns:a16="http://schemas.microsoft.com/office/drawing/2014/main" id="{2440D896-CBA3-D921-F0B3-39E489B3307C}"/>
              </a:ext>
            </a:extLst>
          </p:cNvPr>
          <p:cNvGrpSpPr/>
          <p:nvPr/>
        </p:nvGrpSpPr>
        <p:grpSpPr>
          <a:xfrm>
            <a:off x="2106191" y="1107524"/>
            <a:ext cx="4636389" cy="3823536"/>
            <a:chOff x="149305" y="883103"/>
            <a:chExt cx="4354937" cy="3969939"/>
          </a:xfrm>
        </p:grpSpPr>
        <p:sp>
          <p:nvSpPr>
            <p:cNvPr id="49" name="Rectangle 48">
              <a:extLst>
                <a:ext uri="{FF2B5EF4-FFF2-40B4-BE49-F238E27FC236}">
                  <a16:creationId xmlns:a16="http://schemas.microsoft.com/office/drawing/2014/main" id="{4E48595F-8D75-41FA-12F0-7B1A191FBCBF}"/>
                </a:ext>
              </a:extLst>
            </p:cNvPr>
            <p:cNvSpPr/>
            <p:nvPr/>
          </p:nvSpPr>
          <p:spPr>
            <a:xfrm>
              <a:off x="149305" y="2836152"/>
              <a:ext cx="4354937" cy="2016890"/>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CFAC9850-9703-7F01-1D4F-60FE852D2BE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C8D839B-DA3F-19E0-880C-2AE2C0FF42AD}"/>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a:extLst>
              <a:ext uri="{FF2B5EF4-FFF2-40B4-BE49-F238E27FC236}">
                <a16:creationId xmlns:a16="http://schemas.microsoft.com/office/drawing/2014/main" id="{1FF59EF2-C484-284C-EA7E-69C1F0391A63}"/>
              </a:ext>
            </a:extLst>
          </p:cNvPr>
          <p:cNvSpPr txBox="1"/>
          <p:nvPr/>
        </p:nvSpPr>
        <p:spPr>
          <a:xfrm>
            <a:off x="2106191" y="3004672"/>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41" name="TextBox 40">
            <a:extLst>
              <a:ext uri="{FF2B5EF4-FFF2-40B4-BE49-F238E27FC236}">
                <a16:creationId xmlns:a16="http://schemas.microsoft.com/office/drawing/2014/main" id="{F6412097-E791-7106-A2F4-59F472AE2F24}"/>
              </a:ext>
            </a:extLst>
          </p:cNvPr>
          <p:cNvSpPr txBox="1"/>
          <p:nvPr/>
        </p:nvSpPr>
        <p:spPr>
          <a:xfrm>
            <a:off x="2106191" y="2560431"/>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2" name="TextBox 41">
            <a:extLst>
              <a:ext uri="{FF2B5EF4-FFF2-40B4-BE49-F238E27FC236}">
                <a16:creationId xmlns:a16="http://schemas.microsoft.com/office/drawing/2014/main" id="{AF9732EB-3D7B-C253-5ACE-C15F46EC0F38}"/>
              </a:ext>
            </a:extLst>
          </p:cNvPr>
          <p:cNvSpPr txBox="1"/>
          <p:nvPr/>
        </p:nvSpPr>
        <p:spPr>
          <a:xfrm>
            <a:off x="4584230" y="2998536"/>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3" name="TextBox 42">
            <a:extLst>
              <a:ext uri="{FF2B5EF4-FFF2-40B4-BE49-F238E27FC236}">
                <a16:creationId xmlns:a16="http://schemas.microsoft.com/office/drawing/2014/main" id="{4B10F6E8-D715-6F75-18B0-504D60D722BB}"/>
              </a:ext>
            </a:extLst>
          </p:cNvPr>
          <p:cNvSpPr txBox="1"/>
          <p:nvPr/>
        </p:nvSpPr>
        <p:spPr>
          <a:xfrm>
            <a:off x="3060414" y="1482425"/>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1</a:t>
            </a:r>
            <a:endParaRPr lang="en-US" sz="2000" baseline="-25000" dirty="0">
              <a:solidFill>
                <a:srgbClr val="0E2A47"/>
              </a:solidFill>
            </a:endParaRPr>
          </a:p>
        </p:txBody>
      </p:sp>
      <p:cxnSp>
        <p:nvCxnSpPr>
          <p:cNvPr id="6" name="Straight Connector 5">
            <a:extLst>
              <a:ext uri="{FF2B5EF4-FFF2-40B4-BE49-F238E27FC236}">
                <a16:creationId xmlns:a16="http://schemas.microsoft.com/office/drawing/2014/main" id="{8F1BDAA3-2E36-F44B-B31B-A844E34E36CB}"/>
              </a:ext>
            </a:extLst>
          </p:cNvPr>
          <p:cNvCxnSpPr>
            <a:cxnSpLocks/>
          </p:cNvCxnSpPr>
          <p:nvPr/>
        </p:nvCxnSpPr>
        <p:spPr>
          <a:xfrm>
            <a:off x="4540038" y="1183724"/>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BB41506-0076-4647-84F3-E5A18DAA9F0E}"/>
              </a:ext>
            </a:extLst>
          </p:cNvPr>
          <p:cNvCxnSpPr>
            <a:cxnSpLocks/>
          </p:cNvCxnSpPr>
          <p:nvPr/>
        </p:nvCxnSpPr>
        <p:spPr>
          <a:xfrm>
            <a:off x="3014846" y="1848335"/>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E67724-A019-CAC9-96BD-8AE01B92FCB8}"/>
              </a:ext>
            </a:extLst>
          </p:cNvPr>
          <p:cNvCxnSpPr>
            <a:cxnSpLocks/>
          </p:cNvCxnSpPr>
          <p:nvPr/>
        </p:nvCxnSpPr>
        <p:spPr>
          <a:xfrm flipH="1">
            <a:off x="3709993" y="2976928"/>
            <a:ext cx="825752" cy="1575392"/>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C4E3115-903D-DB4D-2F22-DA6FF5B59BB1}"/>
              </a:ext>
            </a:extLst>
          </p:cNvPr>
          <p:cNvCxnSpPr>
            <a:cxnSpLocks/>
          </p:cNvCxnSpPr>
          <p:nvPr/>
        </p:nvCxnSpPr>
        <p:spPr>
          <a:xfrm flipH="1">
            <a:off x="4037637" y="3596181"/>
            <a:ext cx="170463" cy="321091"/>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70BCBFB-1F85-F0A0-B0ED-60DC384D690D}"/>
              </a:ext>
            </a:extLst>
          </p:cNvPr>
          <p:cNvCxnSpPr>
            <a:cxnSpLocks/>
          </p:cNvCxnSpPr>
          <p:nvPr/>
        </p:nvCxnSpPr>
        <p:spPr>
          <a:xfrm flipH="1">
            <a:off x="4532668" y="1848334"/>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0A61346D-012D-9D8B-10E9-1FA98046CFD2}"/>
              </a:ext>
            </a:extLst>
          </p:cNvPr>
          <p:cNvSpPr txBox="1"/>
          <p:nvPr/>
        </p:nvSpPr>
        <p:spPr>
          <a:xfrm>
            <a:off x="5522953" y="1564938"/>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2</a:t>
            </a:r>
            <a:endParaRPr lang="en-US" sz="2000" baseline="-25000" dirty="0">
              <a:solidFill>
                <a:srgbClr val="0E2A47"/>
              </a:solidFill>
            </a:endParaRPr>
          </a:p>
        </p:txBody>
      </p:sp>
      <p:sp>
        <p:nvSpPr>
          <p:cNvPr id="577" name="TextBox 576">
            <a:extLst>
              <a:ext uri="{FF2B5EF4-FFF2-40B4-BE49-F238E27FC236}">
                <a16:creationId xmlns:a16="http://schemas.microsoft.com/office/drawing/2014/main" id="{FB4F791B-65A8-94CA-0433-834EBAB092BB}"/>
              </a:ext>
            </a:extLst>
          </p:cNvPr>
          <p:cNvSpPr txBox="1"/>
          <p:nvPr/>
        </p:nvSpPr>
        <p:spPr>
          <a:xfrm>
            <a:off x="3291818" y="4141525"/>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3</a:t>
            </a:r>
            <a:endParaRPr lang="en-US" sz="2000" baseline="-25000" dirty="0">
              <a:solidFill>
                <a:srgbClr val="0E2A47"/>
              </a:solidFill>
            </a:endParaRPr>
          </a:p>
        </p:txBody>
      </p:sp>
      <p:pic>
        <p:nvPicPr>
          <p:cNvPr id="3" name="Picture 2">
            <a:extLst>
              <a:ext uri="{FF2B5EF4-FFF2-40B4-BE49-F238E27FC236}">
                <a16:creationId xmlns:a16="http://schemas.microsoft.com/office/drawing/2014/main" id="{66D6705D-8120-ADD9-1B21-11D23F0CDCAC}"/>
              </a:ext>
            </a:extLst>
          </p:cNvPr>
          <p:cNvPicPr>
            <a:picLocks noChangeAspect="1"/>
          </p:cNvPicPr>
          <p:nvPr/>
        </p:nvPicPr>
        <p:blipFill>
          <a:blip r:embed="rId3"/>
          <a:stretch>
            <a:fillRect/>
          </a:stretch>
        </p:blipFill>
        <p:spPr>
          <a:xfrm>
            <a:off x="52866" y="-53827"/>
            <a:ext cx="2006218" cy="2006218"/>
          </a:xfrm>
          <a:prstGeom prst="rect">
            <a:avLst/>
          </a:prstGeom>
        </p:spPr>
      </p:pic>
      <p:cxnSp>
        <p:nvCxnSpPr>
          <p:cNvPr id="56" name="Straight Arrow Connector 55">
            <a:extLst>
              <a:ext uri="{FF2B5EF4-FFF2-40B4-BE49-F238E27FC236}">
                <a16:creationId xmlns:a16="http://schemas.microsoft.com/office/drawing/2014/main" id="{3BAEEE67-CB94-CAE9-A53D-BD6302C585BF}"/>
              </a:ext>
            </a:extLst>
          </p:cNvPr>
          <p:cNvCxnSpPr>
            <a:cxnSpLocks/>
          </p:cNvCxnSpPr>
          <p:nvPr/>
        </p:nvCxnSpPr>
        <p:spPr>
          <a:xfrm flipH="1">
            <a:off x="5130013" y="2365517"/>
            <a:ext cx="237988" cy="175137"/>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9B13A60-9728-D450-F909-CE00CFAE33BD}"/>
              </a:ext>
            </a:extLst>
          </p:cNvPr>
          <p:cNvCxnSpPr>
            <a:cxnSpLocks/>
          </p:cNvCxnSpPr>
          <p:nvPr/>
        </p:nvCxnSpPr>
        <p:spPr>
          <a:xfrm flipH="1" flipV="1">
            <a:off x="3704705" y="2369081"/>
            <a:ext cx="237988" cy="175137"/>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6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randombar(horizont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randombar(horizontal)">
                                      <p:cBhvr>
                                        <p:cTn id="1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pSp>
        <p:nvGrpSpPr>
          <p:cNvPr id="451" name="Google Shape;451;p37"/>
          <p:cNvGrpSpPr/>
          <p:nvPr/>
        </p:nvGrpSpPr>
        <p:grpSpPr>
          <a:xfrm>
            <a:off x="639518" y="1493776"/>
            <a:ext cx="2542837" cy="2813441"/>
            <a:chOff x="1239163" y="2159460"/>
            <a:chExt cx="1636830" cy="1811018"/>
          </a:xfrm>
        </p:grpSpPr>
        <p:sp>
          <p:nvSpPr>
            <p:cNvPr id="452" name="Google Shape;452;p37"/>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37"/>
          <p:cNvGrpSpPr/>
          <p:nvPr/>
        </p:nvGrpSpPr>
        <p:grpSpPr>
          <a:xfrm>
            <a:off x="8172148" y="1431716"/>
            <a:ext cx="258628" cy="258711"/>
            <a:chOff x="4370700" y="733563"/>
            <a:chExt cx="546550" cy="546727"/>
          </a:xfrm>
        </p:grpSpPr>
        <p:sp>
          <p:nvSpPr>
            <p:cNvPr id="457" name="Google Shape;457;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7"/>
          <p:cNvGrpSpPr/>
          <p:nvPr/>
        </p:nvGrpSpPr>
        <p:grpSpPr>
          <a:xfrm>
            <a:off x="2686401" y="1662828"/>
            <a:ext cx="258628" cy="258711"/>
            <a:chOff x="4370700" y="733563"/>
            <a:chExt cx="546550" cy="546727"/>
          </a:xfrm>
        </p:grpSpPr>
        <p:sp>
          <p:nvSpPr>
            <p:cNvPr id="464" name="Google Shape;464;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37"/>
          <p:cNvGrpSpPr/>
          <p:nvPr/>
        </p:nvGrpSpPr>
        <p:grpSpPr>
          <a:xfrm>
            <a:off x="795351" y="1889778"/>
            <a:ext cx="258628" cy="258711"/>
            <a:chOff x="4370700" y="733563"/>
            <a:chExt cx="546550" cy="546727"/>
          </a:xfrm>
        </p:grpSpPr>
        <p:sp>
          <p:nvSpPr>
            <p:cNvPr id="471" name="Google Shape;471;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37"/>
          <p:cNvGrpSpPr/>
          <p:nvPr/>
        </p:nvGrpSpPr>
        <p:grpSpPr>
          <a:xfrm>
            <a:off x="1342302" y="1007946"/>
            <a:ext cx="475608" cy="475817"/>
            <a:chOff x="4370700" y="733563"/>
            <a:chExt cx="546550" cy="546727"/>
          </a:xfrm>
        </p:grpSpPr>
        <p:sp>
          <p:nvSpPr>
            <p:cNvPr id="478" name="Google Shape;478;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770;p42">
            <a:extLst>
              <a:ext uri="{FF2B5EF4-FFF2-40B4-BE49-F238E27FC236}">
                <a16:creationId xmlns:a16="http://schemas.microsoft.com/office/drawing/2014/main" id="{19C819DC-6349-3B78-8999-D6A13B60ABE2}"/>
              </a:ext>
            </a:extLst>
          </p:cNvPr>
          <p:cNvSpPr txBox="1">
            <a:spLocks/>
          </p:cNvSpPr>
          <p:nvPr/>
        </p:nvSpPr>
        <p:spPr>
          <a:xfrm>
            <a:off x="3467502" y="1549639"/>
            <a:ext cx="5130582" cy="315718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2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2. ĐỊNH LUẬT KHÚC XẠ 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24" name="Picture 23">
            <a:extLst>
              <a:ext uri="{FF2B5EF4-FFF2-40B4-BE49-F238E27FC236}">
                <a16:creationId xmlns:a16="http://schemas.microsoft.com/office/drawing/2014/main" id="{4ECAF015-33A8-6824-0877-F995CD5483B7}"/>
              </a:ext>
            </a:extLst>
          </p:cNvPr>
          <p:cNvPicPr>
            <a:picLocks noChangeAspect="1"/>
          </p:cNvPicPr>
          <p:nvPr/>
        </p:nvPicPr>
        <p:blipFill>
          <a:blip r:embed="rId3"/>
          <a:stretch>
            <a:fillRect/>
          </a:stretch>
        </p:blipFill>
        <p:spPr>
          <a:xfrm>
            <a:off x="4001698" y="508924"/>
            <a:ext cx="5115639" cy="4544059"/>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474946" y="172863"/>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88306"/>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2</a:t>
            </a:r>
          </a:p>
        </p:txBody>
      </p:sp>
      <p:sp>
        <p:nvSpPr>
          <p:cNvPr id="15" name="TextBox 14">
            <a:extLst>
              <a:ext uri="{FF2B5EF4-FFF2-40B4-BE49-F238E27FC236}">
                <a16:creationId xmlns:a16="http://schemas.microsoft.com/office/drawing/2014/main" id="{6FDE6147-D9D7-88A8-9CB8-69AE4429D625}"/>
              </a:ext>
            </a:extLst>
          </p:cNvPr>
          <p:cNvSpPr txBox="1"/>
          <p:nvPr/>
        </p:nvSpPr>
        <p:spPr>
          <a:xfrm>
            <a:off x="271916" y="1039436"/>
            <a:ext cx="1355962"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Chuẩn</a:t>
            </a:r>
            <a:r>
              <a:rPr lang="en-US" sz="2000" b="1" dirty="0">
                <a:solidFill>
                  <a:srgbClr val="D35C27"/>
                </a:solidFill>
                <a:latin typeface="+mn-lt"/>
              </a:rPr>
              <a:t> </a:t>
            </a:r>
            <a:r>
              <a:rPr lang="en-US" sz="2000" b="1" dirty="0" err="1">
                <a:solidFill>
                  <a:srgbClr val="D35C27"/>
                </a:solidFill>
                <a:latin typeface="+mn-lt"/>
              </a:rPr>
              <a:t>bị</a:t>
            </a:r>
            <a:r>
              <a:rPr lang="en-US" sz="2000" b="1" dirty="0">
                <a:solidFill>
                  <a:srgbClr val="D35C27"/>
                </a:solidFill>
                <a:latin typeface="+mn-lt"/>
              </a:rPr>
              <a:t>:</a:t>
            </a:r>
          </a:p>
        </p:txBody>
      </p:sp>
      <p:sp>
        <p:nvSpPr>
          <p:cNvPr id="16" name="TextBox 15">
            <a:extLst>
              <a:ext uri="{FF2B5EF4-FFF2-40B4-BE49-F238E27FC236}">
                <a16:creationId xmlns:a16="http://schemas.microsoft.com/office/drawing/2014/main" id="{7DAF760A-FFDC-6D6E-0E11-5EEB9C713C7A}"/>
              </a:ext>
            </a:extLst>
          </p:cNvPr>
          <p:cNvSpPr txBox="1"/>
          <p:nvPr/>
        </p:nvSpPr>
        <p:spPr>
          <a:xfrm>
            <a:off x="677646" y="1628213"/>
            <a:ext cx="3629523"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Một bảng thí nghi</a:t>
            </a:r>
            <a:r>
              <a:rPr lang="en-US" sz="2000" b="0" dirty="0"/>
              <a:t>ệ</a:t>
            </a:r>
            <a:r>
              <a:rPr lang="vi-VN" sz="2000" b="0" dirty="0"/>
              <a:t>m có gắn t</a:t>
            </a:r>
            <a:r>
              <a:rPr lang="en-US" sz="2000" b="0" dirty="0"/>
              <a:t>ấ</a:t>
            </a:r>
            <a:r>
              <a:rPr lang="vi-VN" sz="2000" b="0" dirty="0"/>
              <a:t>m nhựa in vòng tròn chia độ</a:t>
            </a:r>
            <a:endParaRPr lang="en-US" sz="2000" b="0" dirty="0"/>
          </a:p>
        </p:txBody>
      </p:sp>
      <p:sp>
        <p:nvSpPr>
          <p:cNvPr id="17" name="TextBox 16">
            <a:extLst>
              <a:ext uri="{FF2B5EF4-FFF2-40B4-BE49-F238E27FC236}">
                <a16:creationId xmlns:a16="http://schemas.microsoft.com/office/drawing/2014/main" id="{0324FF93-72EB-1B93-0E13-CAA2E36395DB}"/>
              </a:ext>
            </a:extLst>
          </p:cNvPr>
          <p:cNvSpPr txBox="1"/>
          <p:nvPr/>
        </p:nvSpPr>
        <p:spPr>
          <a:xfrm>
            <a:off x="699141" y="2414249"/>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Một bản bán trụ bằng thuỷ tinh</a:t>
            </a:r>
            <a:endParaRPr lang="en-US" dirty="0"/>
          </a:p>
        </p:txBody>
      </p:sp>
      <p:sp>
        <p:nvSpPr>
          <p:cNvPr id="18" name="TextBox 17">
            <a:extLst>
              <a:ext uri="{FF2B5EF4-FFF2-40B4-BE49-F238E27FC236}">
                <a16:creationId xmlns:a16="http://schemas.microsoft.com/office/drawing/2014/main" id="{22BF371D-B0F6-386B-B508-9A88E8F89E1C}"/>
              </a:ext>
            </a:extLst>
          </p:cNvPr>
          <p:cNvSpPr txBox="1"/>
          <p:nvPr/>
        </p:nvSpPr>
        <p:spPr>
          <a:xfrm>
            <a:off x="677644" y="2996488"/>
            <a:ext cx="4356551" cy="707886"/>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Đèn 12V-21W</a:t>
            </a:r>
            <a:r>
              <a:rPr lang="en-US" dirty="0"/>
              <a:t> </a:t>
            </a:r>
            <a:r>
              <a:rPr lang="vi-VN" dirty="0"/>
              <a:t>có khe cài bản chắn sáng</a:t>
            </a:r>
            <a:endParaRPr lang="en-US" dirty="0"/>
          </a:p>
        </p:txBody>
      </p:sp>
      <p:sp>
        <p:nvSpPr>
          <p:cNvPr id="19" name="TextBox 18">
            <a:extLst>
              <a:ext uri="{FF2B5EF4-FFF2-40B4-BE49-F238E27FC236}">
                <a16:creationId xmlns:a16="http://schemas.microsoft.com/office/drawing/2014/main" id="{3195F12D-ABC5-4098-437E-B167D0516CDB}"/>
              </a:ext>
            </a:extLst>
          </p:cNvPr>
          <p:cNvSpPr txBox="1"/>
          <p:nvPr/>
        </p:nvSpPr>
        <p:spPr>
          <a:xfrm>
            <a:off x="658360" y="3806322"/>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Nguồn điện (biến áp nguồn</a:t>
            </a:r>
            <a:endParaRPr lang="en-US" dirty="0"/>
          </a:p>
        </p:txBody>
      </p:sp>
      <p:pic>
        <p:nvPicPr>
          <p:cNvPr id="20" name="Picture 2" descr="Molecule ">
            <a:extLst>
              <a:ext uri="{FF2B5EF4-FFF2-40B4-BE49-F238E27FC236}">
                <a16:creationId xmlns:a16="http://schemas.microsoft.com/office/drawing/2014/main" id="{82C90EA6-65CB-7768-742F-A31D92554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99" y="1684676"/>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olecule ">
            <a:extLst>
              <a:ext uri="{FF2B5EF4-FFF2-40B4-BE49-F238E27FC236}">
                <a16:creationId xmlns:a16="http://schemas.microsoft.com/office/drawing/2014/main" id="{D2100A40-6C0B-9D28-7A65-FD116DE78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368" y="2415899"/>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olecule ">
            <a:extLst>
              <a:ext uri="{FF2B5EF4-FFF2-40B4-BE49-F238E27FC236}">
                <a16:creationId xmlns:a16="http://schemas.microsoft.com/office/drawing/2014/main" id="{F765C030-77BF-0213-2376-F240DB089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98" y="3098526"/>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olecule ">
            <a:extLst>
              <a:ext uri="{FF2B5EF4-FFF2-40B4-BE49-F238E27FC236}">
                <a16:creationId xmlns:a16="http://schemas.microsoft.com/office/drawing/2014/main" id="{1BA475A6-3575-A880-2144-D5B09D671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67" y="3760155"/>
            <a:ext cx="400110" cy="40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par>
                                <p:cTn id="37" presetID="14" presetClass="entr" presetSubtype="1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DFDFD"/>
        </a:solidFill>
        <a:effectLst/>
      </p:bgPr>
    </p:bg>
    <p:spTree>
      <p:nvGrpSpPr>
        <p:cNvPr id="1" name="Shape 387"/>
        <p:cNvGrpSpPr/>
        <p:nvPr/>
      </p:nvGrpSpPr>
      <p:grpSpPr>
        <a:xfrm>
          <a:off x="0" y="0"/>
          <a:ext cx="0" cy="0"/>
          <a:chOff x="0" y="0"/>
          <a:chExt cx="0" cy="0"/>
        </a:xfrm>
      </p:grpSpPr>
      <p:pic>
        <p:nvPicPr>
          <p:cNvPr id="8" name="Picture 7">
            <a:extLst>
              <a:ext uri="{FF2B5EF4-FFF2-40B4-BE49-F238E27FC236}">
                <a16:creationId xmlns:a16="http://schemas.microsoft.com/office/drawing/2014/main" id="{0E01E5D6-4329-2FFA-8DA8-95EEFB1CDA86}"/>
              </a:ext>
            </a:extLst>
          </p:cNvPr>
          <p:cNvPicPr>
            <a:picLocks noChangeAspect="1"/>
          </p:cNvPicPr>
          <p:nvPr/>
        </p:nvPicPr>
        <p:blipFill>
          <a:blip r:embed="rId3"/>
          <a:stretch>
            <a:fillRect/>
          </a:stretch>
        </p:blipFill>
        <p:spPr>
          <a:xfrm>
            <a:off x="650131" y="0"/>
            <a:ext cx="7699181" cy="3972975"/>
          </a:xfrm>
          <a:prstGeom prst="rect">
            <a:avLst/>
          </a:prstGeom>
        </p:spPr>
      </p:pic>
      <p:sp>
        <p:nvSpPr>
          <p:cNvPr id="4" name="TextBox 3">
            <a:extLst>
              <a:ext uri="{FF2B5EF4-FFF2-40B4-BE49-F238E27FC236}">
                <a16:creationId xmlns:a16="http://schemas.microsoft.com/office/drawing/2014/main" id="{11AED600-664F-DDAA-53FE-1416969F1EFC}"/>
              </a:ext>
            </a:extLst>
          </p:cNvPr>
          <p:cNvSpPr txBox="1"/>
          <p:nvPr/>
        </p:nvSpPr>
        <p:spPr>
          <a:xfrm>
            <a:off x="257661" y="3826550"/>
            <a:ext cx="8628677" cy="1200329"/>
          </a:xfrm>
          <a:prstGeom prst="rect">
            <a:avLst/>
          </a:prstGeom>
          <a:noFill/>
        </p:spPr>
        <p:txBody>
          <a:bodyPr wrap="square">
            <a:spAutoFit/>
          </a:bodyPr>
          <a:lstStyle/>
          <a:p>
            <a:pPr algn="ctr"/>
            <a:r>
              <a:rPr lang="vi-VN" sz="2400" dirty="0">
                <a:solidFill>
                  <a:schemeClr val="accent1">
                    <a:lumMod val="75000"/>
                  </a:schemeClr>
                </a:solidFill>
                <a:latin typeface="Fira Sans Condensed Medium" panose="020B0603050000020004" pitchFamily="34" charset="0"/>
                <a:ea typeface="Courier New" panose="02070309020205020404" pitchFamily="49" charset="0"/>
              </a:rPr>
              <a:t>Tại sao khi trong cốc không có nước thì ta không thể nhìn thấy đồng xu (hình a), còn nếu vẫn giữ nguyên vị trí đặt mắt và cốc nhưng rót nước vào cốc thì ta lại nhìn thấy đồng xu (hình b)</a:t>
            </a:r>
            <a:endParaRPr lang="en-US" sz="2400" dirty="0">
              <a:solidFill>
                <a:schemeClr val="accent1">
                  <a:lumMod val="75000"/>
                </a:schemeClr>
              </a:solidFill>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3" name="Picture 2">
            <a:extLst>
              <a:ext uri="{FF2B5EF4-FFF2-40B4-BE49-F238E27FC236}">
                <a16:creationId xmlns:a16="http://schemas.microsoft.com/office/drawing/2014/main" id="{2C26F9C4-502F-7ED2-130F-95E182457F80}"/>
              </a:ext>
            </a:extLst>
          </p:cNvPr>
          <p:cNvPicPr>
            <a:picLocks noChangeAspect="1"/>
          </p:cNvPicPr>
          <p:nvPr/>
        </p:nvPicPr>
        <p:blipFill>
          <a:blip r:embed="rId3"/>
          <a:stretch>
            <a:fillRect/>
          </a:stretch>
        </p:blipFill>
        <p:spPr>
          <a:xfrm>
            <a:off x="4001698" y="508924"/>
            <a:ext cx="5115639" cy="4544059"/>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354176" y="90517"/>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15564"/>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2</a:t>
            </a:r>
          </a:p>
        </p:txBody>
      </p:sp>
      <p:sp>
        <p:nvSpPr>
          <p:cNvPr id="4" name="TextBox 3">
            <a:extLst>
              <a:ext uri="{FF2B5EF4-FFF2-40B4-BE49-F238E27FC236}">
                <a16:creationId xmlns:a16="http://schemas.microsoft.com/office/drawing/2014/main" id="{EBA71C1E-B816-F632-5B3F-39E3DB83D9D6}"/>
              </a:ext>
            </a:extLst>
          </p:cNvPr>
          <p:cNvSpPr txBox="1"/>
          <p:nvPr/>
        </p:nvSpPr>
        <p:spPr>
          <a:xfrm>
            <a:off x="300242" y="887627"/>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9" name="TextBox 8">
            <a:extLst>
              <a:ext uri="{FF2B5EF4-FFF2-40B4-BE49-F238E27FC236}">
                <a16:creationId xmlns:a16="http://schemas.microsoft.com/office/drawing/2014/main" id="{41AD5082-A457-2172-8FFE-A2BDEE8E19FE}"/>
              </a:ext>
            </a:extLst>
          </p:cNvPr>
          <p:cNvSpPr txBox="1"/>
          <p:nvPr/>
        </p:nvSpPr>
        <p:spPr>
          <a:xfrm>
            <a:off x="763436" y="1532867"/>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Bố</a:t>
            </a:r>
            <a:r>
              <a:rPr lang="en-US" sz="2000" b="0" dirty="0"/>
              <a:t> </a:t>
            </a:r>
            <a:r>
              <a:rPr lang="en-US" sz="2000" b="0" dirty="0" err="1"/>
              <a:t>trí</a:t>
            </a:r>
            <a:r>
              <a:rPr lang="en-US" sz="2000" b="0" dirty="0"/>
              <a:t> </a:t>
            </a:r>
            <a:r>
              <a:rPr lang="en-US" sz="2000" b="0" dirty="0" err="1"/>
              <a:t>thí</a:t>
            </a:r>
            <a:r>
              <a:rPr lang="en-US" sz="2000" b="0" dirty="0"/>
              <a:t> </a:t>
            </a:r>
            <a:r>
              <a:rPr lang="en-US" sz="2000" b="0" dirty="0" err="1"/>
              <a:t>nghiệm</a:t>
            </a:r>
            <a:r>
              <a:rPr lang="en-US" sz="2000" b="0" dirty="0"/>
              <a:t> </a:t>
            </a:r>
            <a:r>
              <a:rPr lang="en-US" sz="2000" b="0" dirty="0" err="1"/>
              <a:t>như</a:t>
            </a:r>
            <a:r>
              <a:rPr lang="en-US" sz="2000" b="0" dirty="0"/>
              <a:t> </a:t>
            </a:r>
            <a:r>
              <a:rPr lang="en-US" sz="2000" b="0" dirty="0" err="1"/>
              <a:t>hình</a:t>
            </a:r>
            <a:endParaRPr lang="en-US" sz="2000" b="0" dirty="0"/>
          </a:p>
        </p:txBody>
      </p:sp>
      <p:pic>
        <p:nvPicPr>
          <p:cNvPr id="10" name="Picture 2" descr="Molecule ">
            <a:extLst>
              <a:ext uri="{FF2B5EF4-FFF2-40B4-BE49-F238E27FC236}">
                <a16:creationId xmlns:a16="http://schemas.microsoft.com/office/drawing/2014/main" id="{55FC6D17-E263-7ECB-9343-F30FCD21B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1532867"/>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C596A29-FBBF-A91A-627D-89FC7A4BFF7E}"/>
              </a:ext>
            </a:extLst>
          </p:cNvPr>
          <p:cNvSpPr txBox="1"/>
          <p:nvPr/>
        </p:nvSpPr>
        <p:spPr>
          <a:xfrm>
            <a:off x="763436" y="2125239"/>
            <a:ext cx="3629523" cy="1015663"/>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Chiếu</a:t>
            </a:r>
            <a:r>
              <a:rPr lang="en-US" sz="2000" b="0" dirty="0"/>
              <a:t> </a:t>
            </a:r>
            <a:r>
              <a:rPr lang="en-US" sz="2000" b="0" dirty="0" err="1"/>
              <a:t>tia</a:t>
            </a:r>
            <a:r>
              <a:rPr lang="en-US" sz="2000" b="0" dirty="0"/>
              <a:t> </a:t>
            </a:r>
            <a:r>
              <a:rPr lang="en-US" sz="2000" b="0" dirty="0" err="1"/>
              <a:t>tới</a:t>
            </a:r>
            <a:r>
              <a:rPr lang="en-US" sz="2000" b="0" dirty="0"/>
              <a:t> SI (</a:t>
            </a:r>
            <a:r>
              <a:rPr lang="en-US" sz="2000" b="0" dirty="0" err="1"/>
              <a:t>với</a:t>
            </a:r>
            <a:r>
              <a:rPr lang="en-US" sz="2000" b="0" dirty="0"/>
              <a:t> I </a:t>
            </a:r>
            <a:r>
              <a:rPr lang="en-US" sz="2000" b="0" dirty="0" err="1"/>
              <a:t>là</a:t>
            </a:r>
            <a:r>
              <a:rPr lang="en-US" sz="2000" b="0" dirty="0"/>
              <a:t> </a:t>
            </a:r>
            <a:r>
              <a:rPr lang="en-US" sz="2000" b="0" dirty="0" err="1"/>
              <a:t>tâm</a:t>
            </a:r>
            <a:r>
              <a:rPr lang="en-US" sz="2000" b="0" dirty="0"/>
              <a:t> </a:t>
            </a:r>
            <a:r>
              <a:rPr lang="en-US" sz="2000" b="0" dirty="0" err="1"/>
              <a:t>bản</a:t>
            </a:r>
            <a:r>
              <a:rPr lang="en-US" sz="2000" b="0" dirty="0"/>
              <a:t> </a:t>
            </a:r>
            <a:r>
              <a:rPr lang="en-US" sz="2000" b="0" dirty="0" err="1"/>
              <a:t>bán</a:t>
            </a:r>
            <a:r>
              <a:rPr lang="en-US" sz="2000" b="0" dirty="0"/>
              <a:t> </a:t>
            </a:r>
            <a:r>
              <a:rPr lang="en-US" sz="2000" b="0" dirty="0" err="1"/>
              <a:t>trụ</a:t>
            </a:r>
            <a:r>
              <a:rPr lang="en-US" sz="2000" b="0" dirty="0"/>
              <a:t>) </a:t>
            </a:r>
            <a:r>
              <a:rPr lang="en-US" sz="2000" b="0" dirty="0" err="1"/>
              <a:t>với</a:t>
            </a:r>
            <a:r>
              <a:rPr lang="en-US" sz="2000" b="0" dirty="0"/>
              <a:t> </a:t>
            </a:r>
            <a:r>
              <a:rPr lang="vi-VN" sz="2000" b="0" dirty="0"/>
              <a:t>góc tới lần lượt là 0°, 20°, </a:t>
            </a:r>
            <a:r>
              <a:rPr lang="en-US" sz="2000" b="0" dirty="0"/>
              <a:t>4</a:t>
            </a:r>
            <a:r>
              <a:rPr lang="vi-VN" sz="2000" b="0" dirty="0"/>
              <a:t>0°,</a:t>
            </a:r>
            <a:r>
              <a:rPr lang="en-US" sz="2000" b="0" dirty="0"/>
              <a:t>60</a:t>
            </a:r>
            <a:r>
              <a:rPr lang="vi-VN" sz="2000" b="0" dirty="0"/>
              <a:t>°,</a:t>
            </a:r>
            <a:r>
              <a:rPr lang="en-US" sz="2000" b="0" dirty="0"/>
              <a:t>80</a:t>
            </a:r>
            <a:r>
              <a:rPr lang="vi-VN" sz="2000" b="0" dirty="0"/>
              <a:t>°</a:t>
            </a:r>
            <a:r>
              <a:rPr lang="en-US" sz="2000" b="0" dirty="0"/>
              <a:t>.</a:t>
            </a:r>
          </a:p>
        </p:txBody>
      </p:sp>
      <p:pic>
        <p:nvPicPr>
          <p:cNvPr id="12" name="Picture 2" descr="Molecule ">
            <a:extLst>
              <a:ext uri="{FF2B5EF4-FFF2-40B4-BE49-F238E27FC236}">
                <a16:creationId xmlns:a16="http://schemas.microsoft.com/office/drawing/2014/main" id="{EA405709-B61C-7F2A-518E-080405EC4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2125239"/>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27797E0-463F-E813-7528-95460CA35905}"/>
              </a:ext>
            </a:extLst>
          </p:cNvPr>
          <p:cNvSpPr txBox="1"/>
          <p:nvPr/>
        </p:nvSpPr>
        <p:spPr>
          <a:xfrm>
            <a:off x="763436" y="3333164"/>
            <a:ext cx="4222632"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Đọc</a:t>
            </a:r>
            <a:r>
              <a:rPr lang="en-US" sz="2000" b="0" dirty="0"/>
              <a:t> </a:t>
            </a:r>
            <a:r>
              <a:rPr lang="en-US" sz="2000" b="0" dirty="0" err="1"/>
              <a:t>giá</a:t>
            </a:r>
            <a:r>
              <a:rPr lang="en-US" sz="2000" b="0" dirty="0"/>
              <a:t> </a:t>
            </a:r>
            <a:r>
              <a:rPr lang="en-US" sz="2000" b="0" dirty="0" err="1"/>
              <a:t>trị</a:t>
            </a:r>
            <a:r>
              <a:rPr lang="en-US" sz="2000" b="0" dirty="0"/>
              <a:t> </a:t>
            </a:r>
            <a:r>
              <a:rPr lang="en-US" sz="2000" b="0" dirty="0" err="1"/>
              <a:t>góc</a:t>
            </a:r>
            <a:r>
              <a:rPr lang="en-US" sz="2000" b="0" dirty="0"/>
              <a:t> </a:t>
            </a:r>
            <a:r>
              <a:rPr lang="en-US" sz="2000" b="0" dirty="0" err="1"/>
              <a:t>khúc</a:t>
            </a:r>
            <a:r>
              <a:rPr lang="en-US" sz="2000" b="0" dirty="0"/>
              <a:t> </a:t>
            </a:r>
            <a:r>
              <a:rPr lang="en-US" sz="2000" b="0" dirty="0" err="1"/>
              <a:t>xạ</a:t>
            </a:r>
            <a:r>
              <a:rPr lang="en-US" sz="2000" b="0" dirty="0"/>
              <a:t> </a:t>
            </a:r>
            <a:r>
              <a:rPr lang="en-US" sz="2000" b="0" dirty="0" err="1"/>
              <a:t>tương</a:t>
            </a:r>
            <a:r>
              <a:rPr lang="en-US" sz="2000" b="0" dirty="0"/>
              <a:t> </a:t>
            </a:r>
            <a:r>
              <a:rPr lang="en-US" sz="2000" b="0" dirty="0" err="1"/>
              <a:t>ứng</a:t>
            </a:r>
            <a:r>
              <a:rPr lang="en-US" sz="2000" b="0" dirty="0"/>
              <a:t> </a:t>
            </a:r>
          </a:p>
        </p:txBody>
      </p:sp>
      <p:pic>
        <p:nvPicPr>
          <p:cNvPr id="14" name="Picture 2" descr="Molecule ">
            <a:extLst>
              <a:ext uri="{FF2B5EF4-FFF2-40B4-BE49-F238E27FC236}">
                <a16:creationId xmlns:a16="http://schemas.microsoft.com/office/drawing/2014/main" id="{853A9D7F-A658-DB98-02E9-95CD7F147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3333164"/>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12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9"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20C4B7-C9ED-A1C9-9C18-03C6CABD55B5}"/>
              </a:ext>
            </a:extLst>
          </p:cNvPr>
          <p:cNvSpPr/>
          <p:nvPr/>
        </p:nvSpPr>
        <p:spPr>
          <a:xfrm>
            <a:off x="152401" y="499534"/>
            <a:ext cx="8839200" cy="4394200"/>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AC7177-BD8C-ADC0-D1C2-D9ECABB0998C}"/>
              </a:ext>
            </a:extLst>
          </p:cNvPr>
          <p:cNvSpPr txBox="1"/>
          <p:nvPr/>
        </p:nvSpPr>
        <p:spPr>
          <a:xfrm>
            <a:off x="3250892" y="2687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a:extLst>
              <a:ext uri="{FF2B5EF4-FFF2-40B4-BE49-F238E27FC236}">
                <a16:creationId xmlns:a16="http://schemas.microsoft.com/office/drawing/2014/main" id="{DC1B3B80-2544-C5A8-54A4-52A10EC1B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64" y="756910"/>
            <a:ext cx="524936" cy="524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BC41F1-61CF-B8DE-2D42-853CFF5E492A}"/>
              </a:ext>
            </a:extLst>
          </p:cNvPr>
          <p:cNvSpPr txBox="1"/>
          <p:nvPr/>
        </p:nvSpPr>
        <p:spPr>
          <a:xfrm>
            <a:off x="999065" y="805505"/>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Tia </a:t>
            </a:r>
            <a:r>
              <a:rPr lang="en-US" dirty="0" err="1">
                <a:solidFill>
                  <a:srgbClr val="0E2A47"/>
                </a:solidFill>
                <a:ea typeface="Times New Roman" panose="02020603050405020304" pitchFamily="18" charset="0"/>
              </a:rPr>
              <a:t>khúc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xạ</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nằm</a:t>
            </a:r>
            <a:r>
              <a:rPr lang="en-US" dirty="0">
                <a:solidFill>
                  <a:srgbClr val="0E2A47"/>
                </a:solidFill>
                <a:ea typeface="Times New Roman" panose="02020603050405020304" pitchFamily="18" charset="0"/>
              </a:rPr>
              <a:t> ở </a:t>
            </a:r>
            <a:r>
              <a:rPr lang="en-US" dirty="0" err="1">
                <a:solidFill>
                  <a:srgbClr val="0E2A47"/>
                </a:solidFill>
                <a:ea typeface="Times New Roman" panose="02020603050405020304" pitchFamily="18" charset="0"/>
              </a:rPr>
              <a:t>phía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nào</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của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pháp</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tuyến</a:t>
            </a:r>
            <a:r>
              <a:rPr lang="en-US" dirty="0">
                <a:solidFill>
                  <a:srgbClr val="0E2A47"/>
                </a:solidFill>
                <a:ea typeface="Times New Roman" panose="02020603050405020304" pitchFamily="18" charset="0"/>
              </a:rPr>
              <a:t> so </a:t>
            </a:r>
            <a:r>
              <a:rPr lang="en-US" dirty="0" err="1">
                <a:solidFill>
                  <a:srgbClr val="0E2A47"/>
                </a:solidFill>
                <a:ea typeface="Times New Roman" panose="02020603050405020304" pitchFamily="18" charset="0"/>
              </a:rPr>
              <a:t>với</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tia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tới</a:t>
            </a:r>
            <a:r>
              <a:rPr lang="en-US" dirty="0">
                <a:solidFill>
                  <a:srgbClr val="0E2A47"/>
                </a:solidFill>
                <a:ea typeface="Times New Roman" panose="02020603050405020304" pitchFamily="18" charset="0"/>
              </a:rPr>
              <a:t>?</a:t>
            </a:r>
          </a:p>
        </p:txBody>
      </p:sp>
      <p:pic>
        <p:nvPicPr>
          <p:cNvPr id="3076" name="Picture 4" descr="Contract ">
            <a:extLst>
              <a:ext uri="{FF2B5EF4-FFF2-40B4-BE49-F238E27FC236}">
                <a16:creationId xmlns:a16="http://schemas.microsoft.com/office/drawing/2014/main" id="{84B8A39B-587D-0870-D95B-150846B80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0" y="1356986"/>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FA422F7-4992-ED3F-B8A9-6AD9DE792779}"/>
              </a:ext>
            </a:extLst>
          </p:cNvPr>
          <p:cNvSpPr txBox="1"/>
          <p:nvPr/>
        </p:nvSpPr>
        <p:spPr>
          <a:xfrm>
            <a:off x="999065" y="1359588"/>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Hoàn </a:t>
            </a:r>
            <a:r>
              <a:rPr lang="en-US" dirty="0" err="1">
                <a:solidFill>
                  <a:srgbClr val="0E2A47"/>
                </a:solidFill>
                <a:ea typeface="Times New Roman" panose="02020603050405020304" pitchFamily="18" charset="0"/>
              </a:rPr>
              <a:t>thành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bảng</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sau</a:t>
            </a:r>
            <a:endParaRPr lang="en-US" dirty="0">
              <a:solidFill>
                <a:srgbClr val="0E2A47"/>
              </a:solidFill>
              <a:ea typeface="Times New Roman" panose="02020603050405020304" pitchFamily="18" charset="0"/>
            </a:endParaRPr>
          </a:p>
        </p:txBody>
      </p:sp>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185552884"/>
              </p:ext>
            </p:extLst>
          </p:nvPr>
        </p:nvGraphicFramePr>
        <p:xfrm>
          <a:off x="643467" y="1944272"/>
          <a:ext cx="7857065" cy="1452330"/>
        </p:xfrm>
        <a:graphic>
          <a:graphicData uri="http://schemas.openxmlformats.org/drawingml/2006/table">
            <a:tbl>
              <a:tblPr firstRow="1" firstCol="1" bandRow="1">
                <a:tableStyleId>{5DA37D80-6434-44D0-A028-1B22A696006F}</a:tableStyleId>
              </a:tblPr>
              <a:tblGrid>
                <a:gridCol w="1831907">
                  <a:extLst>
                    <a:ext uri="{9D8B030D-6E8A-4147-A177-3AD203B41FA5}">
                      <a16:colId xmlns:a16="http://schemas.microsoft.com/office/drawing/2014/main" val="315062122"/>
                    </a:ext>
                  </a:extLst>
                </a:gridCol>
                <a:gridCol w="1176361">
                  <a:extLst>
                    <a:ext uri="{9D8B030D-6E8A-4147-A177-3AD203B41FA5}">
                      <a16:colId xmlns:a16="http://schemas.microsoft.com/office/drawing/2014/main" val="1300500952"/>
                    </a:ext>
                  </a:extLst>
                </a:gridCol>
                <a:gridCol w="1164078">
                  <a:extLst>
                    <a:ext uri="{9D8B030D-6E8A-4147-A177-3AD203B41FA5}">
                      <a16:colId xmlns:a16="http://schemas.microsoft.com/office/drawing/2014/main" val="65148859"/>
                    </a:ext>
                  </a:extLst>
                </a:gridCol>
                <a:gridCol w="1264903">
                  <a:extLst>
                    <a:ext uri="{9D8B030D-6E8A-4147-A177-3AD203B41FA5}">
                      <a16:colId xmlns:a16="http://schemas.microsoft.com/office/drawing/2014/main" val="182218991"/>
                    </a:ext>
                  </a:extLst>
                </a:gridCol>
                <a:gridCol w="1209908">
                  <a:extLst>
                    <a:ext uri="{9D8B030D-6E8A-4147-A177-3AD203B41FA5}">
                      <a16:colId xmlns:a16="http://schemas.microsoft.com/office/drawing/2014/main" val="1805831494"/>
                    </a:ext>
                  </a:extLst>
                </a:gridCol>
                <a:gridCol w="1209908">
                  <a:extLst>
                    <a:ext uri="{9D8B030D-6E8A-4147-A177-3AD203B41FA5}">
                      <a16:colId xmlns:a16="http://schemas.microsoft.com/office/drawing/2014/main" val="2827406395"/>
                    </a:ext>
                  </a:extLst>
                </a:gridCol>
              </a:tblGrid>
              <a:tr h="394023">
                <a:tc>
                  <a:txBody>
                    <a:bodyPr/>
                    <a:lstStyle/>
                    <a:p>
                      <a:pPr marL="0" marR="0" indent="241300" algn="ctr">
                        <a:lnSpc>
                          <a:spcPct val="115000"/>
                        </a:lnSpc>
                        <a:spcBef>
                          <a:spcPts val="0"/>
                        </a:spcBef>
                        <a:spcAft>
                          <a:spcPts val="0"/>
                        </a:spcAft>
                      </a:pPr>
                      <a:r>
                        <a:rPr lang="vi-VN" sz="1600" dirty="0">
                          <a:effectLst/>
                        </a:rPr>
                        <a:t>Góc tới </a:t>
                      </a: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20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4</a:t>
                      </a:r>
                      <a:r>
                        <a:rPr lang="en-US"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600" dirty="0">
                          <a:effectLst/>
                        </a:rPr>
                        <a:t>6</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485705">
                <a:tc>
                  <a:txBody>
                    <a:bodyPr/>
                    <a:lstStyle/>
                    <a:p>
                      <a:pPr marL="0" marR="0" indent="139700" algn="ctr">
                        <a:lnSpc>
                          <a:spcPct val="115000"/>
                        </a:lnSpc>
                        <a:spcBef>
                          <a:spcPts val="0"/>
                        </a:spcBef>
                        <a:spcAft>
                          <a:spcPts val="0"/>
                        </a:spcAft>
                      </a:pPr>
                      <a:r>
                        <a:rPr lang="vi-VN" sz="1600" dirty="0">
                          <a:effectLst/>
                        </a:rPr>
                        <a:t>Góc khúc xạ 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572602">
                <a:tc>
                  <a:txBody>
                    <a:bodyPr/>
                    <a:lstStyle/>
                    <a:p>
                      <a:pPr marL="0" marR="0" algn="ctr">
                        <a:lnSpc>
                          <a:spcPct val="147000"/>
                        </a:lnSpc>
                        <a:spcBef>
                          <a:spcPts val="0"/>
                        </a:spcBef>
                        <a:spcAft>
                          <a:spcPts val="0"/>
                        </a:spcAft>
                      </a:pPr>
                      <a:r>
                        <a:rPr lang="vi-VN" sz="1600" dirty="0">
                          <a:effectLst/>
                        </a:rPr>
                        <a:t>sin</a:t>
                      </a:r>
                      <a:r>
                        <a:rPr lang="en-US" sz="1600" dirty="0" err="1">
                          <a:effectLst/>
                        </a:rPr>
                        <a:t>i</a:t>
                      </a:r>
                      <a:r>
                        <a:rPr lang="vi-VN" sz="1600" dirty="0">
                          <a:effectLst/>
                        </a:rPr>
                        <a:t>/sinr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bl>
          </a:graphicData>
        </a:graphic>
      </p:graphicFrame>
      <p:pic>
        <p:nvPicPr>
          <p:cNvPr id="3080" name="Picture 8" descr="Who ">
            <a:extLst>
              <a:ext uri="{FF2B5EF4-FFF2-40B4-BE49-F238E27FC236}">
                <a16:creationId xmlns:a16="http://schemas.microsoft.com/office/drawing/2014/main" id="{360B5F72-49B2-D339-079F-B89EA92DA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931" y="3582687"/>
            <a:ext cx="524936" cy="5249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1AC206-8FE2-5A8D-DCC8-A97AF060A04D}"/>
              </a:ext>
            </a:extLst>
          </p:cNvPr>
          <p:cNvSpPr txBox="1"/>
          <p:nvPr/>
        </p:nvSpPr>
        <p:spPr>
          <a:xfrm>
            <a:off x="999065" y="3624112"/>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a:t>So </a:t>
            </a:r>
            <a:r>
              <a:rPr lang="en-US" dirty="0" err="1"/>
              <a:t>sánh</a:t>
            </a:r>
            <a:r>
              <a:rPr lang="en-US" dirty="0"/>
              <a:t> </a:t>
            </a:r>
            <a:r>
              <a:rPr lang="en-US" dirty="0" err="1"/>
              <a:t>độ</a:t>
            </a:r>
            <a:r>
              <a:rPr lang="en-US" dirty="0"/>
              <a:t> </a:t>
            </a:r>
            <a:r>
              <a:rPr lang="en-US" dirty="0" err="1"/>
              <a:t>lớn</a:t>
            </a:r>
            <a:r>
              <a:rPr lang="en-US" dirty="0"/>
              <a:t> </a:t>
            </a:r>
            <a:r>
              <a:rPr lang="en-US" dirty="0" err="1"/>
              <a:t>góc</a:t>
            </a:r>
            <a:r>
              <a:rPr lang="en-US" dirty="0"/>
              <a:t> </a:t>
            </a:r>
            <a:r>
              <a:rPr lang="en-US" dirty="0" err="1"/>
              <a:t>tới</a:t>
            </a:r>
            <a:r>
              <a:rPr lang="en-US" dirty="0"/>
              <a:t> </a:t>
            </a:r>
            <a:r>
              <a:rPr lang="en-US" dirty="0" err="1"/>
              <a:t>và</a:t>
            </a:r>
            <a:r>
              <a:rPr lang="en-US" dirty="0"/>
              <a:t> </a:t>
            </a:r>
            <a:r>
              <a:rPr lang="en-US" dirty="0" err="1"/>
              <a:t>góc</a:t>
            </a:r>
            <a:r>
              <a:rPr lang="en-US" dirty="0"/>
              <a:t> </a:t>
            </a:r>
            <a:r>
              <a:rPr lang="en-US" dirty="0" err="1"/>
              <a:t>khúc</a:t>
            </a:r>
            <a:r>
              <a:rPr lang="en-US" dirty="0"/>
              <a:t> </a:t>
            </a:r>
            <a:r>
              <a:rPr lang="en-US" dirty="0" err="1"/>
              <a:t>xạ</a:t>
            </a:r>
            <a:r>
              <a:rPr lang="en-US" dirty="0"/>
              <a:t>.</a:t>
            </a:r>
          </a:p>
        </p:txBody>
      </p:sp>
      <p:pic>
        <p:nvPicPr>
          <p:cNvPr id="2" name="Picture 8" descr="Who ">
            <a:extLst>
              <a:ext uri="{FF2B5EF4-FFF2-40B4-BE49-F238E27FC236}">
                <a16:creationId xmlns:a16="http://schemas.microsoft.com/office/drawing/2014/main" id="{9499566E-50EE-39A5-DC78-9EAE10E1A5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464" y="4216475"/>
            <a:ext cx="524936" cy="5249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AB6AE33-DFA6-14B9-BAA9-8DEF44FF4FEE}"/>
                  </a:ext>
                </a:extLst>
              </p:cNvPr>
              <p:cNvSpPr txBox="1"/>
              <p:nvPr/>
            </p:nvSpPr>
            <p:spPr>
              <a:xfrm>
                <a:off x="990598" y="4178861"/>
                <a:ext cx="7645402" cy="60016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tỉ</a:t>
                </a:r>
                <a:r>
                  <a:rPr lang="en-US" dirty="0"/>
                  <a:t> </a:t>
                </a:r>
                <a:r>
                  <a:rPr lang="en-US" dirty="0" err="1"/>
                  <a:t>số</a:t>
                </a:r>
                <a:r>
                  <a:rPr lang="en-US" dirty="0"/>
                  <a:t>  </a:t>
                </a:r>
                <a14:m>
                  <m:oMath xmlns:m="http://schemas.openxmlformats.org/officeDocument/2006/math">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r>
                              <a:rPr lang="en-US">
                                <a:latin typeface="Cambria Math" panose="02040503050406030204" pitchFamily="18" charset="0"/>
                              </a:rPr>
                              <m:t> </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oMath>
                </a14:m>
                <a:r>
                  <a:rPr lang="en-US" dirty="0"/>
                  <a:t>  khi </a:t>
                </a:r>
                <a:r>
                  <a:rPr lang="en-US" dirty="0" err="1"/>
                  <a:t>góc</a:t>
                </a:r>
                <a:r>
                  <a:rPr lang="en-US" dirty="0"/>
                  <a:t> </a:t>
                </a:r>
                <a:r>
                  <a:rPr lang="en-US" dirty="0" err="1"/>
                  <a:t>tới</a:t>
                </a:r>
                <a:r>
                  <a:rPr lang="en-US" dirty="0"/>
                  <a:t> </a:t>
                </a:r>
                <a:r>
                  <a:rPr lang="en-US" dirty="0" err="1"/>
                  <a:t>i</a:t>
                </a:r>
                <a:r>
                  <a:rPr lang="en-US" dirty="0"/>
                  <a:t> </a:t>
                </a:r>
                <a:r>
                  <a:rPr lang="en-US" dirty="0" err="1"/>
                  <a:t>thay</a:t>
                </a:r>
                <a:r>
                  <a:rPr lang="en-US" dirty="0"/>
                  <a:t> </a:t>
                </a:r>
                <a:r>
                  <a:rPr lang="en-US" dirty="0" err="1"/>
                  <a:t>đổi</a:t>
                </a:r>
                <a:r>
                  <a:rPr lang="en-US" dirty="0"/>
                  <a:t>.</a:t>
                </a:r>
              </a:p>
            </p:txBody>
          </p:sp>
        </mc:Choice>
        <mc:Fallback xmlns="">
          <p:sp>
            <p:nvSpPr>
              <p:cNvPr id="3" name="TextBox 2">
                <a:extLst>
                  <a:ext uri="{FF2B5EF4-FFF2-40B4-BE49-F238E27FC236}">
                    <a16:creationId xmlns:a16="http://schemas.microsoft.com/office/drawing/2014/main" id="{6AB6AE33-DFA6-14B9-BAA9-8DEF44FF4FEE}"/>
                  </a:ext>
                </a:extLst>
              </p:cNvPr>
              <p:cNvSpPr txBox="1">
                <a:spLocks noRot="1" noChangeAspect="1" noMove="1" noResize="1" noEditPoints="1" noAdjustHandles="1" noChangeArrowheads="1" noChangeShapeType="1" noTextEdit="1"/>
              </p:cNvSpPr>
              <p:nvPr/>
            </p:nvSpPr>
            <p:spPr>
              <a:xfrm>
                <a:off x="990598" y="4178861"/>
                <a:ext cx="7645402" cy="600164"/>
              </a:xfrm>
              <a:prstGeom prst="rect">
                <a:avLst/>
              </a:prstGeom>
              <a:blipFill>
                <a:blip r:embed="rId5"/>
                <a:stretch>
                  <a:fillRect l="-797" b="-7143"/>
                </a:stretch>
              </a:blipFill>
            </p:spPr>
            <p:txBody>
              <a:bodyPr/>
              <a:lstStyle/>
              <a:p>
                <a:r>
                  <a:rPr lang="en-US">
                    <a:noFill/>
                  </a:rPr>
                  <a:t> </a:t>
                </a:r>
              </a:p>
            </p:txBody>
          </p:sp>
        </mc:Fallback>
      </mc:AlternateContent>
    </p:spTree>
    <p:extLst>
      <p:ext uri="{BB962C8B-B14F-4D97-AF65-F5344CB8AC3E}">
        <p14:creationId xmlns:p14="http://schemas.microsoft.com/office/powerpoint/2010/main" val="109538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 calcmode="lin" valueType="num">
                                      <p:cBhvr>
                                        <p:cTn id="20" dur="500" fill="hold"/>
                                        <p:tgtEl>
                                          <p:spTgt spid="3076"/>
                                        </p:tgtEl>
                                        <p:attrNameLst>
                                          <p:attrName>ppt_w</p:attrName>
                                        </p:attrNameLst>
                                      </p:cBhvr>
                                      <p:tavLst>
                                        <p:tav tm="0">
                                          <p:val>
                                            <p:fltVal val="0"/>
                                          </p:val>
                                        </p:tav>
                                        <p:tav tm="100000">
                                          <p:val>
                                            <p:strVal val="#ppt_w"/>
                                          </p:val>
                                        </p:tav>
                                      </p:tavLst>
                                    </p:anim>
                                    <p:anim calcmode="lin" valueType="num">
                                      <p:cBhvr>
                                        <p:cTn id="21" dur="500" fill="hold"/>
                                        <p:tgtEl>
                                          <p:spTgt spid="3076"/>
                                        </p:tgtEl>
                                        <p:attrNameLst>
                                          <p:attrName>ppt_h</p:attrName>
                                        </p:attrNameLst>
                                      </p:cBhvr>
                                      <p:tavLst>
                                        <p:tav tm="0">
                                          <p:val>
                                            <p:fltVal val="0"/>
                                          </p:val>
                                        </p:tav>
                                        <p:tav tm="100000">
                                          <p:val>
                                            <p:strVal val="#ppt_h"/>
                                          </p:val>
                                        </p:tav>
                                      </p:tavLst>
                                    </p:anim>
                                    <p:animEffect transition="in" filter="fade">
                                      <p:cBhvr>
                                        <p:cTn id="22" dur="500"/>
                                        <p:tgtEl>
                                          <p:spTgt spid="3076"/>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p:cTn id="37" dur="500" fill="hold"/>
                                        <p:tgtEl>
                                          <p:spTgt spid="3080"/>
                                        </p:tgtEl>
                                        <p:attrNameLst>
                                          <p:attrName>ppt_w</p:attrName>
                                        </p:attrNameLst>
                                      </p:cBhvr>
                                      <p:tavLst>
                                        <p:tav tm="0">
                                          <p:val>
                                            <p:fltVal val="0"/>
                                          </p:val>
                                        </p:tav>
                                        <p:tav tm="100000">
                                          <p:val>
                                            <p:strVal val="#ppt_w"/>
                                          </p:val>
                                        </p:tav>
                                      </p:tavLst>
                                    </p:anim>
                                    <p:anim calcmode="lin" valueType="num">
                                      <p:cBhvr>
                                        <p:cTn id="38" dur="500" fill="hold"/>
                                        <p:tgtEl>
                                          <p:spTgt spid="3080"/>
                                        </p:tgtEl>
                                        <p:attrNameLst>
                                          <p:attrName>ppt_h</p:attrName>
                                        </p:attrNameLst>
                                      </p:cBhvr>
                                      <p:tavLst>
                                        <p:tav tm="0">
                                          <p:val>
                                            <p:fltVal val="0"/>
                                          </p:val>
                                        </p:tav>
                                        <p:tav tm="100000">
                                          <p:val>
                                            <p:strVal val="#ppt_h"/>
                                          </p:val>
                                        </p:tav>
                                      </p:tavLst>
                                    </p:anim>
                                    <p:animEffect transition="in" filter="fade">
                                      <p:cBhvr>
                                        <p:cTn id="39" dur="500"/>
                                        <p:tgtEl>
                                          <p:spTgt spid="3080"/>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anim calcmode="lin" valueType="num">
                                      <p:cBhvr>
                                        <p:cTn id="44" dur="500" fill="hold"/>
                                        <p:tgtEl>
                                          <p:spTgt spid="9"/>
                                        </p:tgtEl>
                                        <p:attrNameLst>
                                          <p:attrName>ppt_x</p:attrName>
                                        </p:attrNameLst>
                                      </p:cBhvr>
                                      <p:tavLst>
                                        <p:tav tm="0">
                                          <p:val>
                                            <p:strVal val="#ppt_x"/>
                                          </p:val>
                                        </p:tav>
                                        <p:tav tm="100000">
                                          <p:val>
                                            <p:strVal val="#ppt_x"/>
                                          </p:val>
                                        </p:tav>
                                      </p:tavLst>
                                    </p:anim>
                                    <p:anim calcmode="lin" valueType="num">
                                      <p:cBhvr>
                                        <p:cTn id="4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p:cTn id="50" dur="500" fill="hold"/>
                                        <p:tgtEl>
                                          <p:spTgt spid="2"/>
                                        </p:tgtEl>
                                        <p:attrNameLst>
                                          <p:attrName>ppt_w</p:attrName>
                                        </p:attrNameLst>
                                      </p:cBhvr>
                                      <p:tavLst>
                                        <p:tav tm="0">
                                          <p:val>
                                            <p:fltVal val="0"/>
                                          </p:val>
                                        </p:tav>
                                        <p:tav tm="100000">
                                          <p:val>
                                            <p:strVal val="#ppt_w"/>
                                          </p:val>
                                        </p:tav>
                                      </p:tavLst>
                                    </p:anim>
                                    <p:anim calcmode="lin" valueType="num">
                                      <p:cBhvr>
                                        <p:cTn id="51" dur="500" fill="hold"/>
                                        <p:tgtEl>
                                          <p:spTgt spid="2"/>
                                        </p:tgtEl>
                                        <p:attrNameLst>
                                          <p:attrName>ppt_h</p:attrName>
                                        </p:attrNameLst>
                                      </p:cBhvr>
                                      <p:tavLst>
                                        <p:tav tm="0">
                                          <p:val>
                                            <p:fltVal val="0"/>
                                          </p:val>
                                        </p:tav>
                                        <p:tav tm="100000">
                                          <p:val>
                                            <p:strVal val="#ppt_h"/>
                                          </p:val>
                                        </p:tav>
                                      </p:tavLst>
                                    </p:anim>
                                    <p:animEffect transition="in" filter="fade">
                                      <p:cBhvr>
                                        <p:cTn id="52" dur="500"/>
                                        <p:tgtEl>
                                          <p:spTgt spid="2"/>
                                        </p:tgtEl>
                                      </p:cBhvr>
                                    </p:animEffect>
                                  </p:childTnLst>
                                </p:cTn>
                              </p:par>
                            </p:childTnLst>
                          </p:cTn>
                        </p:par>
                        <p:par>
                          <p:cTn id="53" fill="hold">
                            <p:stCondLst>
                              <p:cond delay="500"/>
                            </p:stCondLst>
                            <p:childTnLst>
                              <p:par>
                                <p:cTn id="54" presetID="47"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anim calcmode="lin" valueType="num">
                                      <p:cBhvr>
                                        <p:cTn id="57" dur="500" fill="hold"/>
                                        <p:tgtEl>
                                          <p:spTgt spid="3"/>
                                        </p:tgtEl>
                                        <p:attrNameLst>
                                          <p:attrName>ppt_x</p:attrName>
                                        </p:attrNameLst>
                                      </p:cBhvr>
                                      <p:tavLst>
                                        <p:tav tm="0">
                                          <p:val>
                                            <p:strVal val="#ppt_x"/>
                                          </p:val>
                                        </p:tav>
                                        <p:tav tm="100000">
                                          <p:val>
                                            <p:strVal val="#ppt_x"/>
                                          </p:val>
                                        </p:tav>
                                      </p:tavLst>
                                    </p:anim>
                                    <p:anim calcmode="lin" valueType="num">
                                      <p:cBhvr>
                                        <p:cTn id="5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733EA-CB10-3901-C2CB-3DAAE7F21C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B0557E-CE28-F645-51A5-7996BA324E0A}"/>
              </a:ext>
            </a:extLst>
          </p:cNvPr>
          <p:cNvSpPr/>
          <p:nvPr/>
        </p:nvSpPr>
        <p:spPr>
          <a:xfrm>
            <a:off x="152401" y="1655473"/>
            <a:ext cx="8839200" cy="1674323"/>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DA95214-803A-8691-8C84-E5C9A68A59FC}"/>
              </a:ext>
            </a:extLst>
          </p:cNvPr>
          <p:cNvSpPr txBox="1"/>
          <p:nvPr/>
        </p:nvSpPr>
        <p:spPr>
          <a:xfrm>
            <a:off x="3250892" y="1373839"/>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a:extLst>
              <a:ext uri="{FF2B5EF4-FFF2-40B4-BE49-F238E27FC236}">
                <a16:creationId xmlns:a16="http://schemas.microsoft.com/office/drawing/2014/main" id="{48B00088-A088-AB68-7DBC-6D88E7663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706" y="2221846"/>
            <a:ext cx="701033" cy="701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F6BC12-BE13-19B8-4ADD-CFFBF58944B0}"/>
              </a:ext>
            </a:extLst>
          </p:cNvPr>
          <p:cNvSpPr txBox="1"/>
          <p:nvPr/>
        </p:nvSpPr>
        <p:spPr>
          <a:xfrm>
            <a:off x="1857899" y="1984930"/>
            <a:ext cx="6578736" cy="93794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2400" dirty="0">
                <a:solidFill>
                  <a:srgbClr val="0E2A47"/>
                </a:solidFill>
                <a:ea typeface="Times New Roman" panose="02020603050405020304" pitchFamily="18" charset="0"/>
              </a:rPr>
              <a:t>Tia </a:t>
            </a:r>
            <a:r>
              <a:rPr lang="en-US" sz="2400" dirty="0" err="1">
                <a:solidFill>
                  <a:srgbClr val="0E2A47"/>
                </a:solidFill>
                <a:ea typeface="Times New Roman" panose="02020603050405020304" pitchFamily="18" charset="0"/>
              </a:rPr>
              <a:t>khúc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xạ</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phía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bên</a:t>
            </a:r>
            <a:r>
              <a:rPr lang="en-US" sz="2400" dirty="0">
                <a:solidFill>
                  <a:srgbClr val="0E2A47"/>
                </a:solidFill>
                <a:ea typeface="Times New Roman" panose="02020603050405020304" pitchFamily="18" charset="0"/>
              </a:rPr>
              <a:t> kia </a:t>
            </a:r>
            <a:r>
              <a:rPr lang="en-US" sz="2400" dirty="0" err="1">
                <a:solidFill>
                  <a:srgbClr val="0E2A47"/>
                </a:solidFill>
                <a:ea typeface="Times New Roman" panose="02020603050405020304" pitchFamily="18" charset="0"/>
              </a:rPr>
              <a:t>pháp</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tuyến</a:t>
            </a:r>
            <a:r>
              <a:rPr lang="en-US" sz="2400" dirty="0">
                <a:solidFill>
                  <a:srgbClr val="0E2A47"/>
                </a:solidFill>
                <a:ea typeface="Times New Roman" panose="02020603050405020304" pitchFamily="18" charset="0"/>
              </a:rPr>
              <a:t> so </a:t>
            </a:r>
            <a:r>
              <a:rPr lang="en-US" sz="2400" dirty="0" err="1">
                <a:solidFill>
                  <a:srgbClr val="0E2A47"/>
                </a:solidFill>
                <a:ea typeface="Times New Roman" panose="02020603050405020304" pitchFamily="18" charset="0"/>
              </a:rPr>
              <a:t>với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tia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tới</a:t>
            </a:r>
            <a:r>
              <a:rPr lang="en-US" sz="2400" dirty="0">
                <a:solidFill>
                  <a:srgbClr val="0E2A47"/>
                </a:solidFill>
                <a:ea typeface="Times New Roman" panose="02020603050405020304" pitchFamily="18" charset="0"/>
              </a:rPr>
              <a:t>.</a:t>
            </a:r>
          </a:p>
        </p:txBody>
      </p:sp>
    </p:spTree>
    <p:extLst>
      <p:ext uri="{BB962C8B-B14F-4D97-AF65-F5344CB8AC3E}">
        <p14:creationId xmlns:p14="http://schemas.microsoft.com/office/powerpoint/2010/main" val="287434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5B4BD672-D68C-D2BA-D590-088AEF59A91A}"/>
              </a:ext>
            </a:extLst>
          </p:cNvPr>
          <p:cNvGraphicFramePr>
            <a:graphicFrameLocks noGrp="1"/>
          </p:cNvGraphicFramePr>
          <p:nvPr>
            <p:extLst>
              <p:ext uri="{D42A27DB-BD31-4B8C-83A1-F6EECF244321}">
                <p14:modId xmlns:p14="http://schemas.microsoft.com/office/powerpoint/2010/main" val="2715447897"/>
              </p:ext>
            </p:extLst>
          </p:nvPr>
        </p:nvGraphicFramePr>
        <p:xfrm>
          <a:off x="605367" y="474377"/>
          <a:ext cx="7933265" cy="1617131"/>
        </p:xfrm>
        <a:graphic>
          <a:graphicData uri="http://schemas.openxmlformats.org/drawingml/2006/table">
            <a:tbl>
              <a:tblPr firstRow="1" firstCol="1" bandRow="1">
                <a:tableStyleId>{5DA37D80-6434-44D0-A028-1B22A696006F}</a:tableStyleId>
              </a:tblPr>
              <a:tblGrid>
                <a:gridCol w="1849674">
                  <a:extLst>
                    <a:ext uri="{9D8B030D-6E8A-4147-A177-3AD203B41FA5}">
                      <a16:colId xmlns:a16="http://schemas.microsoft.com/office/drawing/2014/main" val="315062122"/>
                    </a:ext>
                  </a:extLst>
                </a:gridCol>
                <a:gridCol w="1187770">
                  <a:extLst>
                    <a:ext uri="{9D8B030D-6E8A-4147-A177-3AD203B41FA5}">
                      <a16:colId xmlns:a16="http://schemas.microsoft.com/office/drawing/2014/main" val="1300500952"/>
                    </a:ext>
                  </a:extLst>
                </a:gridCol>
                <a:gridCol w="1175367">
                  <a:extLst>
                    <a:ext uri="{9D8B030D-6E8A-4147-A177-3AD203B41FA5}">
                      <a16:colId xmlns:a16="http://schemas.microsoft.com/office/drawing/2014/main" val="65148859"/>
                    </a:ext>
                  </a:extLst>
                </a:gridCol>
                <a:gridCol w="1277172">
                  <a:extLst>
                    <a:ext uri="{9D8B030D-6E8A-4147-A177-3AD203B41FA5}">
                      <a16:colId xmlns:a16="http://schemas.microsoft.com/office/drawing/2014/main" val="182218991"/>
                    </a:ext>
                  </a:extLst>
                </a:gridCol>
                <a:gridCol w="1221641">
                  <a:extLst>
                    <a:ext uri="{9D8B030D-6E8A-4147-A177-3AD203B41FA5}">
                      <a16:colId xmlns:a16="http://schemas.microsoft.com/office/drawing/2014/main" val="1805831494"/>
                    </a:ext>
                  </a:extLst>
                </a:gridCol>
                <a:gridCol w="1221641">
                  <a:extLst>
                    <a:ext uri="{9D8B030D-6E8A-4147-A177-3AD203B41FA5}">
                      <a16:colId xmlns:a16="http://schemas.microsoft.com/office/drawing/2014/main" val="3851893589"/>
                    </a:ext>
                  </a:extLst>
                </a:gridCol>
              </a:tblGrid>
              <a:tr h="500952">
                <a:tc>
                  <a:txBody>
                    <a:bodyPr/>
                    <a:lstStyle/>
                    <a:p>
                      <a:pPr marL="0" marR="0" indent="241300" algn="ctr">
                        <a:lnSpc>
                          <a:spcPct val="115000"/>
                        </a:lnSpc>
                        <a:spcBef>
                          <a:spcPts val="0"/>
                        </a:spcBef>
                        <a:spcAft>
                          <a:spcPts val="0"/>
                        </a:spcAft>
                      </a:pPr>
                      <a:r>
                        <a:rPr lang="vi-VN" sz="1800" dirty="0">
                          <a:effectLst/>
                        </a:rPr>
                        <a:t>Góc tới </a:t>
                      </a:r>
                      <a:r>
                        <a:rPr lang="en-US" sz="1800" dirty="0" err="1">
                          <a:effectLst/>
                        </a:rPr>
                        <a:t>i</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800" dirty="0">
                          <a:effectLst/>
                        </a:rPr>
                        <a:t>20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800" dirty="0">
                          <a:effectLst/>
                        </a:rPr>
                        <a:t>4</a:t>
                      </a:r>
                      <a:r>
                        <a:rPr lang="en-US"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dirty="0">
                          <a:effectLst/>
                        </a:rPr>
                        <a:t>6</a:t>
                      </a: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dirty="0">
                          <a:effectLst/>
                        </a:rPr>
                        <a:t>8</a:t>
                      </a: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500952">
                <a:tc>
                  <a:txBody>
                    <a:bodyPr/>
                    <a:lstStyle/>
                    <a:p>
                      <a:pPr marL="0" marR="0" indent="139700" algn="ctr">
                        <a:lnSpc>
                          <a:spcPct val="115000"/>
                        </a:lnSpc>
                        <a:spcBef>
                          <a:spcPts val="0"/>
                        </a:spcBef>
                        <a:spcAft>
                          <a:spcPts val="0"/>
                        </a:spcAft>
                      </a:pPr>
                      <a:r>
                        <a:rPr lang="vi-VN" sz="1800" dirty="0">
                          <a:effectLst/>
                        </a:rPr>
                        <a:t>Góc khúc xạ 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2</a:t>
                      </a:r>
                      <a:r>
                        <a:rPr lang="en-US" sz="1800" dirty="0">
                          <a:effectLst/>
                        </a:rPr>
                        <a:t>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3</a:t>
                      </a:r>
                      <a:r>
                        <a:rPr lang="vi-VN" sz="1800" dirty="0">
                          <a:effectLst/>
                        </a:rPr>
                        <a:t>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solidFill>
                            <a:srgbClr val="2B2928"/>
                          </a:solidFill>
                          <a:effectLst/>
                          <a:latin typeface="+mn-lt"/>
                          <a:ea typeface="Times New Roman" panose="02020603050405020304" pitchFamily="18" charset="0"/>
                        </a:rPr>
                        <a:t>41</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615227">
                <a:tc>
                  <a:txBody>
                    <a:bodyPr/>
                    <a:lstStyle/>
                    <a:p>
                      <a:pPr marL="0" marR="0" algn="ctr">
                        <a:lnSpc>
                          <a:spcPct val="147000"/>
                        </a:lnSpc>
                        <a:spcBef>
                          <a:spcPts val="0"/>
                        </a:spcBef>
                        <a:spcAft>
                          <a:spcPts val="0"/>
                        </a:spcAft>
                      </a:pPr>
                      <a:r>
                        <a:rPr lang="vi-VN" sz="1800" dirty="0">
                          <a:effectLst/>
                        </a:rPr>
                        <a:t>sin</a:t>
                      </a:r>
                      <a:r>
                        <a:rPr lang="en-US" sz="1800" dirty="0" err="1">
                          <a:effectLst/>
                        </a:rPr>
                        <a:t>i</a:t>
                      </a:r>
                      <a:r>
                        <a:rPr lang="vi-VN" sz="1800" dirty="0">
                          <a:effectLst/>
                        </a:rPr>
                        <a:t>/sinr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1,52</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1,52</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1,51</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dirty="0">
                          <a:effectLst/>
                        </a:rPr>
                        <a:t>1,50</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bl>
          </a:graphicData>
        </a:graphic>
      </p:graphicFrame>
      <p:sp>
        <p:nvSpPr>
          <p:cNvPr id="26" name="TextBox 25">
            <a:extLst>
              <a:ext uri="{FF2B5EF4-FFF2-40B4-BE49-F238E27FC236}">
                <a16:creationId xmlns:a16="http://schemas.microsoft.com/office/drawing/2014/main" id="{7D894F19-30B9-7C2D-592F-96A0BB147740}"/>
              </a:ext>
            </a:extLst>
          </p:cNvPr>
          <p:cNvSpPr txBox="1"/>
          <p:nvPr/>
        </p:nvSpPr>
        <p:spPr>
          <a:xfrm>
            <a:off x="1580733" y="2199078"/>
            <a:ext cx="6280567" cy="338554"/>
          </a:xfrm>
          <a:prstGeom prst="rect">
            <a:avLst/>
          </a:prstGeom>
          <a:noFill/>
        </p:spPr>
        <p:txBody>
          <a:bodyPr wrap="square">
            <a:spAutoFit/>
          </a:bodyPr>
          <a:lstStyle/>
          <a:p>
            <a:pPr algn="ctr"/>
            <a:r>
              <a:rPr lang="en-US" sz="1600" b="1" dirty="0" err="1">
                <a:solidFill>
                  <a:srgbClr val="2B2928"/>
                </a:solidFill>
                <a:effectLst/>
                <a:latin typeface="Arial" panose="020B0604020202020204" pitchFamily="34" charset="0"/>
                <a:ea typeface="Arial" panose="020B0604020202020204" pitchFamily="34" charset="0"/>
              </a:rPr>
              <a:t>Bảng</a:t>
            </a:r>
            <a:r>
              <a:rPr lang="en-US" sz="1600" b="1" dirty="0">
                <a:solidFill>
                  <a:srgbClr val="2B2928"/>
                </a:solidFill>
                <a:effectLst/>
                <a:latin typeface="Arial" panose="020B0604020202020204" pitchFamily="34" charset="0"/>
                <a:ea typeface="Arial" panose="020B0604020202020204" pitchFamily="34" charset="0"/>
              </a:rPr>
              <a:t> </a:t>
            </a:r>
            <a:r>
              <a:rPr lang="en-US" sz="1600" b="1" dirty="0">
                <a:solidFill>
                  <a:srgbClr val="2B2928"/>
                </a:solidFill>
                <a:latin typeface="Arial" panose="020B0604020202020204" pitchFamily="34" charset="0"/>
                <a:ea typeface="Arial" panose="020B0604020202020204" pitchFamily="34" charset="0"/>
              </a:rPr>
              <a:t>k</a:t>
            </a:r>
            <a:r>
              <a:rPr lang="vi-VN" sz="1600" b="1" dirty="0">
                <a:solidFill>
                  <a:srgbClr val="2B2928"/>
                </a:solidFill>
                <a:effectLst/>
                <a:latin typeface="Arial" panose="020B0604020202020204" pitchFamily="34" charset="0"/>
                <a:ea typeface="Arial" panose="020B0604020202020204" pitchFamily="34" charset="0"/>
              </a:rPr>
              <a:t>ết quả thí nghiệm tìm hiểu định luật khúc xạ ánh sáng</a:t>
            </a:r>
            <a:endParaRPr lang="en-US" sz="1600" b="1" dirty="0"/>
          </a:p>
        </p:txBody>
      </p:sp>
      <p:pic>
        <p:nvPicPr>
          <p:cNvPr id="3" name="Picture 4" descr="Contract ">
            <a:extLst>
              <a:ext uri="{FF2B5EF4-FFF2-40B4-BE49-F238E27FC236}">
                <a16:creationId xmlns:a16="http://schemas.microsoft.com/office/drawing/2014/main" id="{882000A7-9D3B-4CB1-1724-45E50254E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8" y="291228"/>
            <a:ext cx="585644" cy="5856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9F6173-FB4E-7C70-9C1D-F9842D2D5DB9}"/>
              </a:ext>
            </a:extLst>
          </p:cNvPr>
          <p:cNvSpPr txBox="1"/>
          <p:nvPr/>
        </p:nvSpPr>
        <p:spPr>
          <a:xfrm>
            <a:off x="605367" y="2879558"/>
            <a:ext cx="8011627" cy="400110"/>
          </a:xfrm>
          <a:prstGeom prst="rect">
            <a:avLst/>
          </a:prstGeom>
          <a:noFill/>
          <a:ln w="19050">
            <a:solidFill>
              <a:srgbClr val="FFC84E"/>
            </a:solidFill>
            <a:prstDash val="dashDot"/>
          </a:ln>
        </p:spPr>
        <p:txBody>
          <a:bodyPr wrap="square" rtlCol="0">
            <a:spAutoFit/>
          </a:bodyPr>
          <a:lstStyle/>
          <a:p>
            <a:r>
              <a:rPr lang="vi-VN" sz="2000" dirty="0">
                <a:solidFill>
                  <a:srgbClr val="0E2A47"/>
                </a:solidFill>
                <a:latin typeface="Fira Sans Condensed Medium" panose="020B0603050000020004" pitchFamily="34" charset="0"/>
              </a:rPr>
              <a:t>Độ lớn góc tới lớn hơn độ lớn góc khúc xạ</a:t>
            </a:r>
            <a:endParaRPr lang="en-US" sz="2000" dirty="0">
              <a:solidFill>
                <a:srgbClr val="0E2A47"/>
              </a:solidFill>
              <a:latin typeface="Fira Sans Condensed Medium" panose="020B0603050000020004" pitchFamily="34" charset="0"/>
            </a:endParaRPr>
          </a:p>
        </p:txBody>
      </p:sp>
      <p:pic>
        <p:nvPicPr>
          <p:cNvPr id="5" name="Picture 8" descr="Who ">
            <a:extLst>
              <a:ext uri="{FF2B5EF4-FFF2-40B4-BE49-F238E27FC236}">
                <a16:creationId xmlns:a16="http://schemas.microsoft.com/office/drawing/2014/main" id="{044558FA-FC2A-7025-AB8A-2E30CA410A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61" y="2433434"/>
            <a:ext cx="585644" cy="5856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948D61E-C9C4-01C1-D164-72C0E9BA0443}"/>
                  </a:ext>
                </a:extLst>
              </p:cNvPr>
              <p:cNvSpPr txBox="1"/>
              <p:nvPr/>
            </p:nvSpPr>
            <p:spPr>
              <a:xfrm>
                <a:off x="765605" y="3943758"/>
                <a:ext cx="8011627" cy="1026884"/>
              </a:xfrm>
              <a:prstGeom prst="rect">
                <a:avLst/>
              </a:prstGeom>
              <a:noFill/>
              <a:ln w="19050">
                <a:solidFill>
                  <a:srgbClr val="FFC84E"/>
                </a:solidFill>
                <a:prstDash val="dashDot"/>
              </a:ln>
            </p:spPr>
            <p:txBody>
              <a:bodyPr wrap="square" rtlCol="0">
                <a:spAutoFit/>
              </a:bodyPr>
              <a:lstStyle/>
              <a:p>
                <a:r>
                  <a:rPr lang="en-US" sz="2000" dirty="0">
                    <a:solidFill>
                      <a:srgbClr val="0E2A47"/>
                    </a:solidFill>
                    <a:latin typeface="Fira Sans Condensed Medium" panose="020B0603050000020004" pitchFamily="34" charset="0"/>
                  </a:rPr>
                  <a:t>K</a:t>
                </a:r>
                <a:r>
                  <a:rPr lang="vi-VN" sz="2000" dirty="0">
                    <a:solidFill>
                      <a:srgbClr val="0E2A47"/>
                    </a:solidFill>
                    <a:latin typeface="Fira Sans Condensed Medium" panose="020B0603050000020004" pitchFamily="34" charset="0"/>
                  </a:rPr>
                  <a:t>hi góc 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i</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tăng (hoặc giảm) thì góc khúc xạ </a:t>
                </a:r>
                <a:r>
                  <a:rPr lang="vi-VN" sz="2000" i="1" dirty="0">
                    <a:solidFill>
                      <a:srgbClr val="0E2A47"/>
                    </a:solidFill>
                    <a:latin typeface="Fira Sans Condensed Medium" panose="020B0603050000020004" pitchFamily="34" charset="0"/>
                  </a:rPr>
                  <a:t>r </a:t>
                </a:r>
                <a:r>
                  <a:rPr lang="vi-VN" sz="2000" dirty="0">
                    <a:solidFill>
                      <a:srgbClr val="0E2A47"/>
                    </a:solidFill>
                    <a:latin typeface="Fira Sans Condensed Medium" panose="020B0603050000020004" pitchFamily="34" charset="0"/>
                  </a:rPr>
                  <a:t>cũng tăng (hoặc giảm) theo nhưng tỉ số</a:t>
                </a:r>
                <a:r>
                  <a:rPr lang="en-US" sz="2000" dirty="0">
                    <a:solidFill>
                      <a:srgbClr val="0E2A47"/>
                    </a:solidFill>
                    <a:latin typeface="Fira Sans Condensed Medium" panose="020B0603050000020004" pitchFamily="34" charset="0"/>
                  </a:rPr>
                  <a:t>  </a:t>
                </a:r>
                <a14:m>
                  <m:oMath xmlns:m="http://schemas.openxmlformats.org/officeDocument/2006/math">
                    <m:f>
                      <m:fPr>
                        <m:ctrlPr>
                          <a:rPr lang="en-US" sz="2800" i="1" smtClean="0">
                            <a:solidFill>
                              <a:srgbClr val="0E2A47"/>
                            </a:solidFill>
                            <a:latin typeface="Cambria Math" panose="02040503050406030204" pitchFamily="18" charset="0"/>
                          </a:rPr>
                        </m:ctrlPr>
                      </m:fPr>
                      <m:num>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𝑖</m:t>
                            </m:r>
                            <m:r>
                              <a:rPr lang="en-US" sz="2800" b="0" i="1" smtClean="0">
                                <a:solidFill>
                                  <a:srgbClr val="0E2A47"/>
                                </a:solidFill>
                                <a:latin typeface="Cambria Math" panose="02040503050406030204" pitchFamily="18" charset="0"/>
                              </a:rPr>
                              <m:t> </m:t>
                            </m:r>
                          </m:e>
                        </m:func>
                      </m:num>
                      <m:den>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𝑟</m:t>
                            </m:r>
                          </m:e>
                        </m:func>
                      </m:den>
                    </m:f>
                  </m:oMath>
                </a14:m>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luôn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không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đổi</a:t>
                </a:r>
                <a:r>
                  <a:rPr lang="en-US" sz="2000" dirty="0">
                    <a:solidFill>
                      <a:srgbClr val="0E2A47"/>
                    </a:solidFill>
                    <a:latin typeface="Fira Sans Condensed Medium" panose="020B0603050000020004" pitchFamily="34" charset="0"/>
                  </a:rPr>
                  <a:t>.</a:t>
                </a:r>
              </a:p>
            </p:txBody>
          </p:sp>
        </mc:Choice>
        <mc:Fallback xmlns="">
          <p:sp>
            <p:nvSpPr>
              <p:cNvPr id="6" name="TextBox 5">
                <a:extLst>
                  <a:ext uri="{FF2B5EF4-FFF2-40B4-BE49-F238E27FC236}">
                    <a16:creationId xmlns:a16="http://schemas.microsoft.com/office/drawing/2014/main" id="{7948D61E-C9C4-01C1-D164-72C0E9BA0443}"/>
                  </a:ext>
                </a:extLst>
              </p:cNvPr>
              <p:cNvSpPr txBox="1">
                <a:spLocks noRot="1" noChangeAspect="1" noMove="1" noResize="1" noEditPoints="1" noAdjustHandles="1" noChangeArrowheads="1" noChangeShapeType="1" noTextEdit="1"/>
              </p:cNvSpPr>
              <p:nvPr/>
            </p:nvSpPr>
            <p:spPr>
              <a:xfrm>
                <a:off x="765605" y="3943758"/>
                <a:ext cx="8011627" cy="1026884"/>
              </a:xfrm>
              <a:prstGeom prst="rect">
                <a:avLst/>
              </a:prstGeom>
              <a:blipFill>
                <a:blip r:embed="rId5"/>
                <a:stretch>
                  <a:fillRect l="-759" t="-2924"/>
                </a:stretch>
              </a:blipFill>
              <a:ln w="19050">
                <a:solidFill>
                  <a:srgbClr val="FFC84E"/>
                </a:solidFill>
                <a:prstDash val="dashDot"/>
              </a:ln>
            </p:spPr>
            <p:txBody>
              <a:bodyPr/>
              <a:lstStyle/>
              <a:p>
                <a:r>
                  <a:rPr lang="en-US">
                    <a:noFill/>
                  </a:rPr>
                  <a:t> </a:t>
                </a:r>
              </a:p>
            </p:txBody>
          </p:sp>
        </mc:Fallback>
      </mc:AlternateContent>
      <p:pic>
        <p:nvPicPr>
          <p:cNvPr id="7" name="Picture 8" descr="Who ">
            <a:extLst>
              <a:ext uri="{FF2B5EF4-FFF2-40B4-BE49-F238E27FC236}">
                <a16:creationId xmlns:a16="http://schemas.microsoft.com/office/drawing/2014/main" id="{6F02DB89-EC67-401A-29B2-87A2EB203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99" y="3497634"/>
            <a:ext cx="585644" cy="5856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ECE3"/>
        </a:solidFill>
        <a:effectLst/>
      </p:bgPr>
    </p:bg>
    <p:spTree>
      <p:nvGrpSpPr>
        <p:cNvPr id="1" name="Shape 769"/>
        <p:cNvGrpSpPr/>
        <p:nvPr/>
      </p:nvGrpSpPr>
      <p:grpSpPr>
        <a:xfrm>
          <a:off x="0" y="0"/>
          <a:ext cx="0" cy="0"/>
          <a:chOff x="0" y="0"/>
          <a:chExt cx="0" cy="0"/>
        </a:xfrm>
      </p:grpSpPr>
      <p:pic>
        <p:nvPicPr>
          <p:cNvPr id="3" name="Picture 2">
            <a:extLst>
              <a:ext uri="{FF2B5EF4-FFF2-40B4-BE49-F238E27FC236}">
                <a16:creationId xmlns:a16="http://schemas.microsoft.com/office/drawing/2014/main" id="{646623C6-48A7-5755-3B0C-BA137A2777A0}"/>
              </a:ext>
            </a:extLst>
          </p:cNvPr>
          <p:cNvPicPr>
            <a:picLocks noChangeAspect="1"/>
          </p:cNvPicPr>
          <p:nvPr/>
        </p:nvPicPr>
        <p:blipFill>
          <a:blip r:embed="rId3"/>
          <a:stretch>
            <a:fillRect/>
          </a:stretch>
        </p:blipFill>
        <p:spPr>
          <a:xfrm>
            <a:off x="3941105" y="1501334"/>
            <a:ext cx="5202895" cy="3002666"/>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474946" y="172863"/>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88306"/>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3</a:t>
            </a:r>
          </a:p>
        </p:txBody>
      </p:sp>
      <p:sp>
        <p:nvSpPr>
          <p:cNvPr id="15" name="TextBox 14">
            <a:extLst>
              <a:ext uri="{FF2B5EF4-FFF2-40B4-BE49-F238E27FC236}">
                <a16:creationId xmlns:a16="http://schemas.microsoft.com/office/drawing/2014/main" id="{6FDE6147-D9D7-88A8-9CB8-69AE4429D625}"/>
              </a:ext>
            </a:extLst>
          </p:cNvPr>
          <p:cNvSpPr txBox="1"/>
          <p:nvPr/>
        </p:nvSpPr>
        <p:spPr>
          <a:xfrm>
            <a:off x="228784" y="894724"/>
            <a:ext cx="1355962"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Chuẩn</a:t>
            </a:r>
            <a:r>
              <a:rPr lang="en-US" sz="2000" b="1" dirty="0">
                <a:solidFill>
                  <a:srgbClr val="D35C27"/>
                </a:solidFill>
                <a:latin typeface="+mn-lt"/>
              </a:rPr>
              <a:t> </a:t>
            </a:r>
            <a:r>
              <a:rPr lang="en-US" sz="2000" b="1" dirty="0" err="1">
                <a:solidFill>
                  <a:srgbClr val="D35C27"/>
                </a:solidFill>
                <a:latin typeface="+mn-lt"/>
              </a:rPr>
              <a:t>bị</a:t>
            </a:r>
            <a:r>
              <a:rPr lang="en-US" sz="2000" b="1" dirty="0">
                <a:solidFill>
                  <a:srgbClr val="D35C27"/>
                </a:solidFill>
                <a:latin typeface="+mn-lt"/>
              </a:rPr>
              <a:t>:</a:t>
            </a:r>
          </a:p>
        </p:txBody>
      </p:sp>
      <p:sp>
        <p:nvSpPr>
          <p:cNvPr id="16" name="TextBox 15">
            <a:extLst>
              <a:ext uri="{FF2B5EF4-FFF2-40B4-BE49-F238E27FC236}">
                <a16:creationId xmlns:a16="http://schemas.microsoft.com/office/drawing/2014/main" id="{7DAF760A-FFDC-6D6E-0E11-5EEB9C713C7A}"/>
              </a:ext>
            </a:extLst>
          </p:cNvPr>
          <p:cNvSpPr txBox="1"/>
          <p:nvPr/>
        </p:nvSpPr>
        <p:spPr>
          <a:xfrm>
            <a:off x="746477" y="1740724"/>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Bản bán trụ bằng thuỷ tinh </a:t>
            </a:r>
            <a:endParaRPr lang="en-US" sz="2000" b="0" dirty="0"/>
          </a:p>
        </p:txBody>
      </p:sp>
      <p:sp>
        <p:nvSpPr>
          <p:cNvPr id="17" name="TextBox 16">
            <a:extLst>
              <a:ext uri="{FF2B5EF4-FFF2-40B4-BE49-F238E27FC236}">
                <a16:creationId xmlns:a16="http://schemas.microsoft.com/office/drawing/2014/main" id="{0324FF93-72EB-1B93-0E13-CAA2E36395DB}"/>
              </a:ext>
            </a:extLst>
          </p:cNvPr>
          <p:cNvSpPr txBox="1"/>
          <p:nvPr/>
        </p:nvSpPr>
        <p:spPr>
          <a:xfrm>
            <a:off x="699141" y="2414249"/>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en-US" dirty="0" err="1"/>
              <a:t>Tấm</a:t>
            </a:r>
            <a:r>
              <a:rPr lang="en-US" dirty="0"/>
              <a:t> </a:t>
            </a:r>
            <a:r>
              <a:rPr lang="en-US" dirty="0" err="1"/>
              <a:t>xốp</a:t>
            </a:r>
            <a:r>
              <a:rPr lang="en-US" dirty="0"/>
              <a:t> </a:t>
            </a:r>
            <a:r>
              <a:rPr lang="en-US" dirty="0" err="1"/>
              <a:t>có</a:t>
            </a:r>
            <a:r>
              <a:rPr lang="en-US" dirty="0"/>
              <a:t> </a:t>
            </a:r>
            <a:r>
              <a:rPr lang="en-US" dirty="0" err="1"/>
              <a:t>gắn</a:t>
            </a:r>
            <a:r>
              <a:rPr lang="en-US" dirty="0"/>
              <a:t> </a:t>
            </a:r>
            <a:r>
              <a:rPr lang="en-US" dirty="0" err="1"/>
              <a:t>bảng</a:t>
            </a:r>
            <a:r>
              <a:rPr lang="en-US" dirty="0"/>
              <a:t> chia </a:t>
            </a:r>
            <a:r>
              <a:rPr lang="en-US" dirty="0" err="1"/>
              <a:t>độ</a:t>
            </a:r>
            <a:endParaRPr lang="en-US" dirty="0"/>
          </a:p>
        </p:txBody>
      </p:sp>
      <p:sp>
        <p:nvSpPr>
          <p:cNvPr id="18" name="TextBox 17">
            <a:extLst>
              <a:ext uri="{FF2B5EF4-FFF2-40B4-BE49-F238E27FC236}">
                <a16:creationId xmlns:a16="http://schemas.microsoft.com/office/drawing/2014/main" id="{22BF371D-B0F6-386B-B508-9A88E8F89E1C}"/>
              </a:ext>
            </a:extLst>
          </p:cNvPr>
          <p:cNvSpPr txBox="1"/>
          <p:nvPr/>
        </p:nvSpPr>
        <p:spPr>
          <a:xfrm>
            <a:off x="746477" y="3082136"/>
            <a:ext cx="4356551"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Bốn chiếc đinh ghim</a:t>
            </a:r>
            <a:endParaRPr lang="en-US" dirty="0"/>
          </a:p>
        </p:txBody>
      </p:sp>
      <p:sp>
        <p:nvSpPr>
          <p:cNvPr id="19" name="TextBox 18">
            <a:extLst>
              <a:ext uri="{FF2B5EF4-FFF2-40B4-BE49-F238E27FC236}">
                <a16:creationId xmlns:a16="http://schemas.microsoft.com/office/drawing/2014/main" id="{3195F12D-ABC5-4098-437E-B167D0516CDB}"/>
              </a:ext>
            </a:extLst>
          </p:cNvPr>
          <p:cNvSpPr txBox="1"/>
          <p:nvPr/>
        </p:nvSpPr>
        <p:spPr>
          <a:xfrm>
            <a:off x="746477" y="3755661"/>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Một tấm nhựa phẳng.</a:t>
            </a:r>
            <a:endParaRPr lang="en-US" dirty="0"/>
          </a:p>
        </p:txBody>
      </p:sp>
      <p:pic>
        <p:nvPicPr>
          <p:cNvPr id="20" name="Picture 2" descr="Molecule ">
            <a:extLst>
              <a:ext uri="{FF2B5EF4-FFF2-40B4-BE49-F238E27FC236}">
                <a16:creationId xmlns:a16="http://schemas.microsoft.com/office/drawing/2014/main" id="{82C90EA6-65CB-7768-742F-A31D92554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640" y="1780024"/>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olecule ">
            <a:extLst>
              <a:ext uri="{FF2B5EF4-FFF2-40B4-BE49-F238E27FC236}">
                <a16:creationId xmlns:a16="http://schemas.microsoft.com/office/drawing/2014/main" id="{D2100A40-6C0B-9D28-7A65-FD116DE78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368" y="2415899"/>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olecule ">
            <a:extLst>
              <a:ext uri="{FF2B5EF4-FFF2-40B4-BE49-F238E27FC236}">
                <a16:creationId xmlns:a16="http://schemas.microsoft.com/office/drawing/2014/main" id="{F765C030-77BF-0213-2376-F240DB089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98" y="3098526"/>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olecule ">
            <a:extLst>
              <a:ext uri="{FF2B5EF4-FFF2-40B4-BE49-F238E27FC236}">
                <a16:creationId xmlns:a16="http://schemas.microsoft.com/office/drawing/2014/main" id="{1BA475A6-3575-A880-2144-D5B09D671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67" y="3760155"/>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88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par>
                                <p:cTn id="37" presetID="14" presetClass="entr" presetSubtype="1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ECE3"/>
        </a:solidFill>
        <a:effectLst/>
      </p:bgPr>
    </p:bg>
    <p:spTree>
      <p:nvGrpSpPr>
        <p:cNvPr id="1" name="Shape 769"/>
        <p:cNvGrpSpPr/>
        <p:nvPr/>
      </p:nvGrpSpPr>
      <p:grpSpPr>
        <a:xfrm>
          <a:off x="0" y="0"/>
          <a:ext cx="0" cy="0"/>
          <a:chOff x="0" y="0"/>
          <a:chExt cx="0" cy="0"/>
        </a:xfrm>
      </p:grpSpPr>
      <p:pic>
        <p:nvPicPr>
          <p:cNvPr id="2" name="Picture 1">
            <a:extLst>
              <a:ext uri="{FF2B5EF4-FFF2-40B4-BE49-F238E27FC236}">
                <a16:creationId xmlns:a16="http://schemas.microsoft.com/office/drawing/2014/main" id="{BD760B46-D107-CBA3-82F5-25B8CB98025A}"/>
              </a:ext>
            </a:extLst>
          </p:cNvPr>
          <p:cNvPicPr>
            <a:picLocks noChangeAspect="1"/>
          </p:cNvPicPr>
          <p:nvPr/>
        </p:nvPicPr>
        <p:blipFill>
          <a:blip r:embed="rId3"/>
          <a:stretch>
            <a:fillRect/>
          </a:stretch>
        </p:blipFill>
        <p:spPr>
          <a:xfrm>
            <a:off x="4572000" y="521404"/>
            <a:ext cx="4572000" cy="2638567"/>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354176" y="90517"/>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15564"/>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3</a:t>
            </a:r>
          </a:p>
        </p:txBody>
      </p:sp>
      <p:sp>
        <p:nvSpPr>
          <p:cNvPr id="4" name="TextBox 3">
            <a:extLst>
              <a:ext uri="{FF2B5EF4-FFF2-40B4-BE49-F238E27FC236}">
                <a16:creationId xmlns:a16="http://schemas.microsoft.com/office/drawing/2014/main" id="{EBA71C1E-B816-F632-5B3F-39E3DB83D9D6}"/>
              </a:ext>
            </a:extLst>
          </p:cNvPr>
          <p:cNvSpPr txBox="1"/>
          <p:nvPr/>
        </p:nvSpPr>
        <p:spPr>
          <a:xfrm>
            <a:off x="300242" y="887627"/>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9" name="TextBox 8">
            <a:extLst>
              <a:ext uri="{FF2B5EF4-FFF2-40B4-BE49-F238E27FC236}">
                <a16:creationId xmlns:a16="http://schemas.microsoft.com/office/drawing/2014/main" id="{41AD5082-A457-2172-8FFE-A2BDEE8E19FE}"/>
              </a:ext>
            </a:extLst>
          </p:cNvPr>
          <p:cNvSpPr txBox="1"/>
          <p:nvPr/>
        </p:nvSpPr>
        <p:spPr>
          <a:xfrm>
            <a:off x="763436" y="1532867"/>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Bố</a:t>
            </a:r>
            <a:r>
              <a:rPr lang="en-US" sz="2000" b="0" dirty="0"/>
              <a:t> </a:t>
            </a:r>
            <a:r>
              <a:rPr lang="en-US" sz="2000" b="0" dirty="0" err="1"/>
              <a:t>trí</a:t>
            </a:r>
            <a:r>
              <a:rPr lang="en-US" sz="2000" b="0" dirty="0"/>
              <a:t> </a:t>
            </a:r>
            <a:r>
              <a:rPr lang="en-US" sz="2000" b="0" dirty="0" err="1"/>
              <a:t>thí</a:t>
            </a:r>
            <a:r>
              <a:rPr lang="en-US" sz="2000" b="0" dirty="0"/>
              <a:t> </a:t>
            </a:r>
            <a:r>
              <a:rPr lang="en-US" sz="2000" b="0" dirty="0" err="1"/>
              <a:t>nghiệm</a:t>
            </a:r>
            <a:r>
              <a:rPr lang="en-US" sz="2000" b="0" dirty="0"/>
              <a:t> </a:t>
            </a:r>
            <a:r>
              <a:rPr lang="en-US" sz="2000" b="0" dirty="0" err="1"/>
              <a:t>như</a:t>
            </a:r>
            <a:r>
              <a:rPr lang="en-US" sz="2000" b="0" dirty="0"/>
              <a:t> </a:t>
            </a:r>
            <a:r>
              <a:rPr lang="en-US" sz="2000" b="0" dirty="0" err="1"/>
              <a:t>hình</a:t>
            </a:r>
            <a:endParaRPr lang="en-US" sz="2000" b="0" dirty="0"/>
          </a:p>
        </p:txBody>
      </p:sp>
      <p:pic>
        <p:nvPicPr>
          <p:cNvPr id="10" name="Picture 2" descr="Molecule ">
            <a:extLst>
              <a:ext uri="{FF2B5EF4-FFF2-40B4-BE49-F238E27FC236}">
                <a16:creationId xmlns:a16="http://schemas.microsoft.com/office/drawing/2014/main" id="{55FC6D17-E263-7ECB-9343-F30FCD21B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1532867"/>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C596A29-FBBF-A91A-627D-89FC7A4BFF7E}"/>
              </a:ext>
            </a:extLst>
          </p:cNvPr>
          <p:cNvSpPr txBox="1"/>
          <p:nvPr/>
        </p:nvSpPr>
        <p:spPr>
          <a:xfrm>
            <a:off x="763436" y="2011841"/>
            <a:ext cx="3629523" cy="797078"/>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20000"/>
              </a:lnSpc>
            </a:pPr>
            <a:r>
              <a:rPr lang="en-US" sz="2000" b="0" dirty="0" err="1"/>
              <a:t>Cắm</a:t>
            </a:r>
            <a:r>
              <a:rPr lang="en-US" sz="2000" b="0" dirty="0"/>
              <a:t> </a:t>
            </a:r>
            <a:r>
              <a:rPr lang="en-US" sz="2000" b="0" dirty="0" err="1"/>
              <a:t>đinh</a:t>
            </a:r>
            <a:r>
              <a:rPr lang="en-US" sz="2000" b="0" dirty="0"/>
              <a:t> </a:t>
            </a:r>
            <a:r>
              <a:rPr lang="en-US" sz="2000" b="0" dirty="0" err="1"/>
              <a:t>ghim</a:t>
            </a:r>
            <a:r>
              <a:rPr lang="en-US" sz="2000" b="0" dirty="0"/>
              <a:t> </a:t>
            </a:r>
            <a:r>
              <a:rPr lang="en-US" sz="2000" b="0" dirty="0" err="1"/>
              <a:t>tại</a:t>
            </a:r>
            <a:r>
              <a:rPr lang="en-US" sz="2000" b="0" dirty="0"/>
              <a:t> O </a:t>
            </a:r>
            <a:r>
              <a:rPr lang="en-US" sz="2000" b="0" dirty="0" err="1"/>
              <a:t>và</a:t>
            </a:r>
            <a:r>
              <a:rPr lang="en-US" sz="2000" b="0" dirty="0"/>
              <a:t> A </a:t>
            </a:r>
            <a:r>
              <a:rPr lang="en-US" sz="2000" b="0" dirty="0" err="1"/>
              <a:t>để</a:t>
            </a:r>
            <a:r>
              <a:rPr lang="en-US" sz="2000" b="0" dirty="0"/>
              <a:t> </a:t>
            </a:r>
            <a:r>
              <a:rPr lang="en-US" sz="2000" b="0" dirty="0" err="1"/>
              <a:t>xác</a:t>
            </a:r>
            <a:r>
              <a:rPr lang="en-US" sz="2000" b="0" dirty="0"/>
              <a:t> </a:t>
            </a:r>
            <a:r>
              <a:rPr lang="en-US" sz="2000" b="0" dirty="0" err="1"/>
              <a:t>định</a:t>
            </a:r>
            <a:r>
              <a:rPr lang="en-US" sz="2000" b="0" dirty="0"/>
              <a:t> </a:t>
            </a:r>
            <a:r>
              <a:rPr lang="en-US" sz="2000" b="0" dirty="0" err="1"/>
              <a:t>pháp</a:t>
            </a:r>
            <a:r>
              <a:rPr lang="en-US" sz="2000" b="0" dirty="0"/>
              <a:t> </a:t>
            </a:r>
            <a:r>
              <a:rPr lang="en-US" sz="2000" b="0" dirty="0" err="1"/>
              <a:t>tuyến</a:t>
            </a:r>
            <a:r>
              <a:rPr lang="en-US" sz="2000" b="0" dirty="0"/>
              <a:t> OA</a:t>
            </a:r>
          </a:p>
        </p:txBody>
      </p:sp>
      <p:pic>
        <p:nvPicPr>
          <p:cNvPr id="12" name="Picture 2" descr="Molecule ">
            <a:extLst>
              <a:ext uri="{FF2B5EF4-FFF2-40B4-BE49-F238E27FC236}">
                <a16:creationId xmlns:a16="http://schemas.microsoft.com/office/drawing/2014/main" id="{EA405709-B61C-7F2A-518E-080405EC4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2125994"/>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27797E0-463F-E813-7528-95460CA35905}"/>
              </a:ext>
            </a:extLst>
          </p:cNvPr>
          <p:cNvSpPr txBox="1"/>
          <p:nvPr/>
        </p:nvSpPr>
        <p:spPr>
          <a:xfrm>
            <a:off x="763435" y="2887783"/>
            <a:ext cx="5827145"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Cắm</a:t>
            </a:r>
            <a:r>
              <a:rPr lang="en-US" sz="2000" b="0" dirty="0"/>
              <a:t> </a:t>
            </a:r>
            <a:r>
              <a:rPr lang="en-US" sz="2000" b="0" dirty="0" err="1"/>
              <a:t>đinh</a:t>
            </a:r>
            <a:r>
              <a:rPr lang="en-US" sz="2000" b="0" dirty="0"/>
              <a:t> </a:t>
            </a:r>
            <a:r>
              <a:rPr lang="en-US" sz="2000" b="0" dirty="0" err="1"/>
              <a:t>ghim</a:t>
            </a:r>
            <a:r>
              <a:rPr lang="en-US" sz="2000" b="0" dirty="0"/>
              <a:t> ở B </a:t>
            </a:r>
            <a:r>
              <a:rPr lang="en-US" sz="2000" b="0" dirty="0" err="1"/>
              <a:t>để</a:t>
            </a:r>
            <a:r>
              <a:rPr lang="en-US" sz="2000" b="0" dirty="0"/>
              <a:t> </a:t>
            </a:r>
            <a:r>
              <a:rPr lang="en-US" sz="2000" b="0" dirty="0" err="1"/>
              <a:t>xác</a:t>
            </a:r>
            <a:r>
              <a:rPr lang="en-US" sz="2000" b="0" dirty="0"/>
              <a:t> </a:t>
            </a:r>
            <a:r>
              <a:rPr lang="en-US" sz="2000" b="0" dirty="0" err="1"/>
              <a:t>định</a:t>
            </a:r>
            <a:r>
              <a:rPr lang="en-US" sz="2000" b="0" dirty="0"/>
              <a:t> </a:t>
            </a:r>
            <a:r>
              <a:rPr lang="en-US" sz="2000" b="0" dirty="0" err="1"/>
              <a:t>tia</a:t>
            </a:r>
            <a:r>
              <a:rPr lang="en-US" sz="2000" b="0" dirty="0"/>
              <a:t> </a:t>
            </a:r>
            <a:r>
              <a:rPr lang="en-US" sz="2000" b="0" dirty="0" err="1"/>
              <a:t>tới</a:t>
            </a:r>
            <a:r>
              <a:rPr lang="en-US" sz="2000" b="0" dirty="0"/>
              <a:t> </a:t>
            </a:r>
            <a:r>
              <a:rPr lang="en-US" sz="2000" b="0" dirty="0" err="1"/>
              <a:t>là</a:t>
            </a:r>
            <a:r>
              <a:rPr lang="en-US" sz="2000" b="0" dirty="0"/>
              <a:t> BO</a:t>
            </a:r>
          </a:p>
        </p:txBody>
      </p:sp>
      <p:pic>
        <p:nvPicPr>
          <p:cNvPr id="14" name="Picture 2" descr="Molecule ">
            <a:extLst>
              <a:ext uri="{FF2B5EF4-FFF2-40B4-BE49-F238E27FC236}">
                <a16:creationId xmlns:a16="http://schemas.microsoft.com/office/drawing/2014/main" id="{853A9D7F-A658-DB98-02E9-95CD7F147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2887783"/>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D5C67E-BCC3-34E1-47C9-3F7B7234ABCB}"/>
              </a:ext>
            </a:extLst>
          </p:cNvPr>
          <p:cNvSpPr txBox="1"/>
          <p:nvPr/>
        </p:nvSpPr>
        <p:spPr>
          <a:xfrm>
            <a:off x="763435" y="3403774"/>
            <a:ext cx="7750837" cy="797078"/>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20000"/>
              </a:lnSpc>
              <a:defRPr sz="2000">
                <a:latin typeface="+mn-lt"/>
              </a:defRPr>
            </a:lvl1pPr>
          </a:lstStyle>
          <a:p>
            <a:r>
              <a:rPr lang="en-US" dirty="0" err="1"/>
              <a:t>Đặt</a:t>
            </a:r>
            <a:r>
              <a:rPr lang="en-US" dirty="0"/>
              <a:t> </a:t>
            </a:r>
            <a:r>
              <a:rPr lang="en-US" dirty="0" err="1"/>
              <a:t>mắt</a:t>
            </a:r>
            <a:r>
              <a:rPr lang="en-US" dirty="0"/>
              <a:t> </a:t>
            </a:r>
            <a:r>
              <a:rPr lang="en-US" dirty="0" err="1"/>
              <a:t>để</a:t>
            </a:r>
            <a:r>
              <a:rPr lang="en-US" dirty="0"/>
              <a:t> </a:t>
            </a:r>
            <a:r>
              <a:rPr lang="en-US" dirty="0" err="1"/>
              <a:t>nhìn</a:t>
            </a:r>
            <a:r>
              <a:rPr lang="en-US" dirty="0"/>
              <a:t> </a:t>
            </a:r>
            <a:r>
              <a:rPr lang="en-US" dirty="0" err="1"/>
              <a:t>vào</a:t>
            </a:r>
            <a:r>
              <a:rPr lang="en-US" dirty="0"/>
              <a:t> </a:t>
            </a:r>
            <a:r>
              <a:rPr lang="en-US" dirty="0" err="1"/>
              <a:t>mặt</a:t>
            </a:r>
            <a:r>
              <a:rPr lang="en-US" dirty="0"/>
              <a:t> </a:t>
            </a:r>
            <a:r>
              <a:rPr lang="en-US" dirty="0" err="1"/>
              <a:t>phẳng</a:t>
            </a:r>
            <a:r>
              <a:rPr lang="en-US" dirty="0"/>
              <a:t> </a:t>
            </a:r>
            <a:r>
              <a:rPr lang="en-US" dirty="0" err="1"/>
              <a:t>của</a:t>
            </a:r>
            <a:r>
              <a:rPr lang="en-US" dirty="0"/>
              <a:t> </a:t>
            </a:r>
            <a:r>
              <a:rPr lang="en-US" dirty="0" err="1"/>
              <a:t>bản</a:t>
            </a:r>
            <a:r>
              <a:rPr lang="en-US" dirty="0"/>
              <a:t> </a:t>
            </a:r>
            <a:r>
              <a:rPr lang="en-US" dirty="0" err="1"/>
              <a:t>bán</a:t>
            </a:r>
            <a:r>
              <a:rPr lang="en-US" dirty="0"/>
              <a:t> </a:t>
            </a:r>
            <a:r>
              <a:rPr lang="en-US" dirty="0" err="1"/>
              <a:t>trụ</a:t>
            </a:r>
            <a:r>
              <a:rPr lang="en-US" dirty="0"/>
              <a:t> </a:t>
            </a:r>
            <a:r>
              <a:rPr lang="en-US" dirty="0" err="1"/>
              <a:t>sao</a:t>
            </a:r>
            <a:r>
              <a:rPr lang="en-US" dirty="0"/>
              <a:t> </a:t>
            </a:r>
            <a:r>
              <a:rPr lang="en-US" dirty="0" err="1"/>
              <a:t>cho</a:t>
            </a:r>
            <a:r>
              <a:rPr lang="en-US" dirty="0"/>
              <a:t> </a:t>
            </a:r>
            <a:r>
              <a:rPr lang="en-US" dirty="0" err="1"/>
              <a:t>đầu</a:t>
            </a:r>
            <a:r>
              <a:rPr lang="en-US" dirty="0"/>
              <a:t> </a:t>
            </a:r>
            <a:r>
              <a:rPr lang="en-US" dirty="0" err="1"/>
              <a:t>mũ</a:t>
            </a:r>
            <a:r>
              <a:rPr lang="en-US" dirty="0"/>
              <a:t> </a:t>
            </a:r>
            <a:r>
              <a:rPr lang="en-US" dirty="0" err="1"/>
              <a:t>đinh</a:t>
            </a:r>
            <a:r>
              <a:rPr lang="en-US" dirty="0"/>
              <a:t> </a:t>
            </a:r>
            <a:r>
              <a:rPr lang="en-US" dirty="0" err="1"/>
              <a:t>ghim</a:t>
            </a:r>
            <a:r>
              <a:rPr lang="en-US" dirty="0"/>
              <a:t> ở O </a:t>
            </a:r>
            <a:r>
              <a:rPr lang="en-US" dirty="0" err="1"/>
              <a:t>che</a:t>
            </a:r>
            <a:r>
              <a:rPr lang="en-US" dirty="0"/>
              <a:t> </a:t>
            </a:r>
            <a:r>
              <a:rPr lang="en-US" dirty="0" err="1"/>
              <a:t>khuất</a:t>
            </a:r>
            <a:r>
              <a:rPr lang="en-US" dirty="0"/>
              <a:t> </a:t>
            </a:r>
            <a:r>
              <a:rPr lang="en-US" dirty="0" err="1"/>
              <a:t>ảnh</a:t>
            </a:r>
            <a:r>
              <a:rPr lang="en-US" dirty="0"/>
              <a:t> </a:t>
            </a:r>
            <a:r>
              <a:rPr lang="en-US" dirty="0" err="1"/>
              <a:t>đầu</a:t>
            </a:r>
            <a:r>
              <a:rPr lang="en-US" dirty="0"/>
              <a:t> </a:t>
            </a:r>
            <a:r>
              <a:rPr lang="en-US" dirty="0" err="1"/>
              <a:t>mũ</a:t>
            </a:r>
            <a:r>
              <a:rPr lang="en-US" dirty="0"/>
              <a:t> </a:t>
            </a:r>
            <a:r>
              <a:rPr lang="en-US" dirty="0" err="1"/>
              <a:t>đinh</a:t>
            </a:r>
            <a:r>
              <a:rPr lang="en-US" dirty="0"/>
              <a:t> </a:t>
            </a:r>
            <a:r>
              <a:rPr lang="en-US" dirty="0" err="1"/>
              <a:t>ghim</a:t>
            </a:r>
            <a:r>
              <a:rPr lang="en-US" dirty="0"/>
              <a:t> ở B. </a:t>
            </a:r>
          </a:p>
        </p:txBody>
      </p:sp>
      <p:pic>
        <p:nvPicPr>
          <p:cNvPr id="8" name="Picture 2" descr="Molecule ">
            <a:extLst>
              <a:ext uri="{FF2B5EF4-FFF2-40B4-BE49-F238E27FC236}">
                <a16:creationId xmlns:a16="http://schemas.microsoft.com/office/drawing/2014/main" id="{B927021C-82F3-464F-8666-4700C055A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3466386"/>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60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animEffect transition="in" filter="fade">
                                      <p:cBhvr>
                                        <p:cTn id="52" dur="500"/>
                                        <p:tgtEl>
                                          <p:spTgt spid="8"/>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9" grpId="0"/>
      <p:bldP spid="11" grpId="0"/>
      <p:bldP spid="13"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ECE3"/>
        </a:solidFill>
        <a:effectLst/>
      </p:bgPr>
    </p:bg>
    <p:spTree>
      <p:nvGrpSpPr>
        <p:cNvPr id="1" name="Shape 769"/>
        <p:cNvGrpSpPr/>
        <p:nvPr/>
      </p:nvGrpSpPr>
      <p:grpSpPr>
        <a:xfrm>
          <a:off x="0" y="0"/>
          <a:ext cx="0" cy="0"/>
          <a:chOff x="0" y="0"/>
          <a:chExt cx="0" cy="0"/>
        </a:xfrm>
      </p:grpSpPr>
      <p:pic>
        <p:nvPicPr>
          <p:cNvPr id="2" name="Picture 1">
            <a:extLst>
              <a:ext uri="{FF2B5EF4-FFF2-40B4-BE49-F238E27FC236}">
                <a16:creationId xmlns:a16="http://schemas.microsoft.com/office/drawing/2014/main" id="{BD760B46-D107-CBA3-82F5-25B8CB98025A}"/>
              </a:ext>
            </a:extLst>
          </p:cNvPr>
          <p:cNvPicPr>
            <a:picLocks noChangeAspect="1"/>
          </p:cNvPicPr>
          <p:nvPr/>
        </p:nvPicPr>
        <p:blipFill>
          <a:blip r:embed="rId3"/>
          <a:stretch>
            <a:fillRect/>
          </a:stretch>
        </p:blipFill>
        <p:spPr>
          <a:xfrm>
            <a:off x="4572000" y="2380585"/>
            <a:ext cx="4572000" cy="2638567"/>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354176" y="90517"/>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15564"/>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3</a:t>
            </a:r>
          </a:p>
        </p:txBody>
      </p:sp>
      <p:sp>
        <p:nvSpPr>
          <p:cNvPr id="4" name="TextBox 3">
            <a:extLst>
              <a:ext uri="{FF2B5EF4-FFF2-40B4-BE49-F238E27FC236}">
                <a16:creationId xmlns:a16="http://schemas.microsoft.com/office/drawing/2014/main" id="{EBA71C1E-B816-F632-5B3F-39E3DB83D9D6}"/>
              </a:ext>
            </a:extLst>
          </p:cNvPr>
          <p:cNvSpPr txBox="1"/>
          <p:nvPr/>
        </p:nvSpPr>
        <p:spPr>
          <a:xfrm>
            <a:off x="300242" y="887627"/>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9" name="TextBox 8">
            <a:extLst>
              <a:ext uri="{FF2B5EF4-FFF2-40B4-BE49-F238E27FC236}">
                <a16:creationId xmlns:a16="http://schemas.microsoft.com/office/drawing/2014/main" id="{41AD5082-A457-2172-8FFE-A2BDEE8E19FE}"/>
              </a:ext>
            </a:extLst>
          </p:cNvPr>
          <p:cNvSpPr txBox="1"/>
          <p:nvPr/>
        </p:nvSpPr>
        <p:spPr>
          <a:xfrm>
            <a:off x="763436" y="1532867"/>
            <a:ext cx="7319515" cy="1015663"/>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Cắm đinh ghim ở C trên đường truyền sáng từ O tới mắt sao cho đầu mũ đinh ghim ở C che khuất ảnh đầu đinh ghim ở B và O. Khi đó tia khúc xạ sẽ là tia OC</a:t>
            </a:r>
            <a:endParaRPr lang="en-US" sz="2000" b="0" dirty="0"/>
          </a:p>
        </p:txBody>
      </p:sp>
      <p:pic>
        <p:nvPicPr>
          <p:cNvPr id="10" name="Picture 2" descr="Molecule ">
            <a:extLst>
              <a:ext uri="{FF2B5EF4-FFF2-40B4-BE49-F238E27FC236}">
                <a16:creationId xmlns:a16="http://schemas.microsoft.com/office/drawing/2014/main" id="{55FC6D17-E263-7ECB-9343-F30FCD21B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1532867"/>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D5C67E-BCC3-34E1-47C9-3F7B7234ABCB}"/>
              </a:ext>
            </a:extLst>
          </p:cNvPr>
          <p:cNvSpPr txBox="1"/>
          <p:nvPr/>
        </p:nvSpPr>
        <p:spPr>
          <a:xfrm>
            <a:off x="763437" y="2762915"/>
            <a:ext cx="3929334" cy="1535741"/>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20000"/>
              </a:lnSpc>
              <a:defRPr sz="2000">
                <a:latin typeface="+mn-lt"/>
              </a:defRPr>
            </a:lvl1pPr>
          </a:lstStyle>
          <a:p>
            <a:r>
              <a:rPr lang="en-US" dirty="0" err="1"/>
              <a:t>Bỏ</a:t>
            </a:r>
            <a:r>
              <a:rPr lang="en-US" dirty="0"/>
              <a:t> </a:t>
            </a:r>
            <a:r>
              <a:rPr lang="en-US" dirty="0" err="1"/>
              <a:t>bản</a:t>
            </a:r>
            <a:r>
              <a:rPr lang="en-US" dirty="0"/>
              <a:t> </a:t>
            </a:r>
            <a:r>
              <a:rPr lang="en-US" dirty="0" err="1"/>
              <a:t>bán</a:t>
            </a:r>
            <a:r>
              <a:rPr lang="en-US" dirty="0"/>
              <a:t> </a:t>
            </a:r>
            <a:r>
              <a:rPr lang="en-US" dirty="0" err="1"/>
              <a:t>trụ</a:t>
            </a:r>
            <a:r>
              <a:rPr lang="en-US" dirty="0"/>
              <a:t> </a:t>
            </a:r>
            <a:r>
              <a:rPr lang="en-US" dirty="0" err="1"/>
              <a:t>thuỷ</a:t>
            </a:r>
            <a:r>
              <a:rPr lang="en-US" dirty="0"/>
              <a:t> </a:t>
            </a:r>
            <a:r>
              <a:rPr lang="en-US" dirty="0" err="1"/>
              <a:t>tinh</a:t>
            </a:r>
            <a:r>
              <a:rPr lang="en-US" dirty="0"/>
              <a:t> </a:t>
            </a:r>
            <a:r>
              <a:rPr lang="en-US" dirty="0" err="1"/>
              <a:t>ra</a:t>
            </a:r>
            <a:r>
              <a:rPr lang="en-US" dirty="0"/>
              <a:t>, </a:t>
            </a:r>
            <a:r>
              <a:rPr lang="en-US" dirty="0" err="1"/>
              <a:t>dùng</a:t>
            </a:r>
            <a:r>
              <a:rPr lang="en-US" dirty="0"/>
              <a:t> </a:t>
            </a:r>
            <a:r>
              <a:rPr lang="en-US" dirty="0" err="1"/>
              <a:t>tấm</a:t>
            </a:r>
            <a:r>
              <a:rPr lang="en-US" dirty="0"/>
              <a:t> </a:t>
            </a:r>
            <a:r>
              <a:rPr lang="en-US" dirty="0" err="1"/>
              <a:t>nhựa</a:t>
            </a:r>
            <a:r>
              <a:rPr lang="en-US" dirty="0"/>
              <a:t> </a:t>
            </a:r>
            <a:r>
              <a:rPr lang="en-US" dirty="0" err="1"/>
              <a:t>phẳng</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các</a:t>
            </a:r>
            <a:r>
              <a:rPr lang="en-US" dirty="0"/>
              <a:t> </a:t>
            </a:r>
            <a:r>
              <a:rPr lang="en-US" dirty="0" err="1"/>
              <a:t>tia</a:t>
            </a:r>
            <a:r>
              <a:rPr lang="en-US" dirty="0"/>
              <a:t> BO, OA, OC </a:t>
            </a:r>
            <a:r>
              <a:rPr lang="en-US" dirty="0" err="1"/>
              <a:t>có</a:t>
            </a:r>
            <a:r>
              <a:rPr lang="en-US" dirty="0"/>
              <a:t> </a:t>
            </a:r>
            <a:r>
              <a:rPr lang="en-US" dirty="0" err="1"/>
              <a:t>đồng</a:t>
            </a:r>
            <a:r>
              <a:rPr lang="en-US" dirty="0"/>
              <a:t> </a:t>
            </a:r>
            <a:r>
              <a:rPr lang="en-US" dirty="0" err="1"/>
              <a:t>phẳng</a:t>
            </a:r>
            <a:r>
              <a:rPr lang="en-US" dirty="0"/>
              <a:t> hay </a:t>
            </a:r>
            <a:r>
              <a:rPr lang="en-US" dirty="0" err="1"/>
              <a:t>không</a:t>
            </a:r>
            <a:r>
              <a:rPr lang="en-US" dirty="0"/>
              <a:t>? </a:t>
            </a:r>
          </a:p>
        </p:txBody>
      </p:sp>
      <p:pic>
        <p:nvPicPr>
          <p:cNvPr id="8" name="Picture 2" descr="Molecule ">
            <a:extLst>
              <a:ext uri="{FF2B5EF4-FFF2-40B4-BE49-F238E27FC236}">
                <a16:creationId xmlns:a16="http://schemas.microsoft.com/office/drawing/2014/main" id="{B927021C-82F3-464F-8666-4700C055A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7" y="2825527"/>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80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9"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BA8D9CC-EC5B-2924-BB6B-E804101DA2AD}"/>
              </a:ext>
            </a:extLst>
          </p:cNvPr>
          <p:cNvSpPr/>
          <p:nvPr/>
        </p:nvSpPr>
        <p:spPr>
          <a:xfrm>
            <a:off x="149505" y="795518"/>
            <a:ext cx="7779894" cy="4110986"/>
          </a:xfrm>
          <a:prstGeom prst="roundRect">
            <a:avLst/>
          </a:prstGeom>
          <a:solidFill>
            <a:schemeClr val="accent4">
              <a:lumMod val="60000"/>
              <a:lumOff val="40000"/>
              <a:alpha val="5882"/>
            </a:scheme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9" name="TextBox 18">
            <a:extLst>
              <a:ext uri="{FF2B5EF4-FFF2-40B4-BE49-F238E27FC236}">
                <a16:creationId xmlns:a16="http://schemas.microsoft.com/office/drawing/2014/main" id="{BACF0B47-3EE0-3F67-7777-473A7EA05D40}"/>
              </a:ext>
            </a:extLst>
          </p:cNvPr>
          <p:cNvSpPr txBox="1"/>
          <p:nvPr/>
        </p:nvSpPr>
        <p:spPr>
          <a:xfrm>
            <a:off x="197644" y="1099187"/>
            <a:ext cx="7427628" cy="1045223"/>
          </a:xfrm>
          <a:prstGeom prst="rect">
            <a:avLst/>
          </a:prstGeom>
          <a:noFill/>
        </p:spPr>
        <p:txBody>
          <a:bodyPr wrap="square" rtlCol="0">
            <a:spAutoFit/>
          </a:bodyPr>
          <a:lstStyle>
            <a:defPPr marR="0" lvl="0" algn="l" rtl="0">
              <a:lnSpc>
                <a:spcPct val="100000"/>
              </a:lnSpc>
              <a:spcBef>
                <a:spcPts val="0"/>
              </a:spcBef>
              <a:spcAft>
                <a:spcPts val="0"/>
              </a:spcAft>
            </a:defPPr>
            <a:lvl1pPr marL="0" indent="231775" algn="ctr" defTabSz="914400" eaLnBrk="1" fontAlgn="auto" latinLnBrk="0" hangingPunct="1">
              <a:lnSpc>
                <a:spcPct val="150000"/>
              </a:lnSpc>
              <a:buSzTx/>
              <a:buNone/>
              <a:tabLst/>
              <a:defRPr kumimoji="0" sz="2400" kern="0" spc="0" normalizeH="0" baseline="0">
                <a:ln>
                  <a:noFill/>
                </a:ln>
                <a:solidFill>
                  <a:srgbClr val="0E2A47"/>
                </a:solidFill>
                <a:effectLst/>
                <a:uLnTx/>
                <a:uFillTx/>
                <a:latin typeface="Arial" panose="020B0604020202020204" pitchFamily="34" charset="0"/>
              </a:defRPr>
            </a:lvl1pPr>
          </a:lstStyle>
          <a:p>
            <a:pPr algn="l"/>
            <a:r>
              <a:rPr lang="vi-VN" sz="2200" dirty="0"/>
              <a:t>Tia khúc xạ nằm trong mặt phẳng tới và ở bên kia pháp tuyến so với tia sáng tới.</a:t>
            </a:r>
            <a:endParaRPr lang="en-US" sz="2200" dirty="0"/>
          </a:p>
        </p:txBody>
      </p:sp>
      <p:sp>
        <p:nvSpPr>
          <p:cNvPr id="577" name="TextBox 576">
            <a:extLst>
              <a:ext uri="{FF2B5EF4-FFF2-40B4-BE49-F238E27FC236}">
                <a16:creationId xmlns:a16="http://schemas.microsoft.com/office/drawing/2014/main" id="{35568547-CAA1-1A80-B6CB-25F0BA274B30}"/>
              </a:ext>
            </a:extLst>
          </p:cNvPr>
          <p:cNvSpPr txBox="1"/>
          <p:nvPr/>
        </p:nvSpPr>
        <p:spPr>
          <a:xfrm>
            <a:off x="189147" y="2077113"/>
            <a:ext cx="5867292" cy="1553054"/>
          </a:xfrm>
          <a:prstGeom prst="rect">
            <a:avLst/>
          </a:prstGeom>
          <a:noFill/>
        </p:spPr>
        <p:txBody>
          <a:bodyPr wrap="square" rtlCol="0">
            <a:spAutoFit/>
          </a:bodyPr>
          <a:lstStyle>
            <a:defPPr marR="0" lvl="0" algn="l" rtl="0">
              <a:lnSpc>
                <a:spcPct val="100000"/>
              </a:lnSpc>
              <a:spcBef>
                <a:spcPts val="0"/>
              </a:spcBef>
              <a:spcAft>
                <a:spcPts val="0"/>
              </a:spcAft>
              <a:defRPr/>
            </a:defPPr>
            <a:lvl1pPr marL="0" indent="231775" defTabSz="914400" eaLnBrk="1" fontAlgn="auto" latinLnBrk="0" hangingPunct="1">
              <a:lnSpc>
                <a:spcPct val="150000"/>
              </a:lnSpc>
              <a:buSzTx/>
              <a:buNone/>
              <a:tabLst/>
              <a:defRPr kumimoji="0" sz="2200" kern="0" spc="0" normalizeH="0" baseline="0">
                <a:ln>
                  <a:noFill/>
                </a:ln>
                <a:solidFill>
                  <a:srgbClr val="0E2A47"/>
                </a:solidFill>
                <a:effectLst/>
                <a:uLnTx/>
                <a:uFillTx/>
                <a:latin typeface="Arial" panose="020B0604020202020204" pitchFamily="34" charset="0"/>
              </a:defRPr>
            </a:lvl1pPr>
          </a:lstStyle>
          <a:p>
            <a:r>
              <a:rPr lang="vi-VN" dirty="0"/>
              <a:t>Đối với hai môi trường trong suốt nhất định, tỉ số giữa sin góc tới (sin </a:t>
            </a:r>
            <a:r>
              <a:rPr lang="en-US" dirty="0" err="1"/>
              <a:t>i</a:t>
            </a:r>
            <a:r>
              <a:rPr lang="vi-VN" dirty="0"/>
              <a:t>) và sin góc khúc xạ </a:t>
            </a:r>
            <a:r>
              <a:rPr lang="en-US" dirty="0"/>
              <a:t>   </a:t>
            </a:r>
            <a:r>
              <a:rPr lang="vi-VN" dirty="0"/>
              <a:t>(sin r) là một hằng số.</a:t>
            </a:r>
            <a:endParaRPr lang="en-US" dirty="0"/>
          </a:p>
        </p:txBody>
      </p:sp>
      <mc:AlternateContent xmlns:mc="http://schemas.openxmlformats.org/markup-compatibility/2006" xmlns:a14="http://schemas.microsoft.com/office/drawing/2010/main">
        <mc:Choice Requires="a14">
          <p:sp>
            <p:nvSpPr>
              <p:cNvPr id="578" name="TextBox 577">
                <a:extLst>
                  <a:ext uri="{FF2B5EF4-FFF2-40B4-BE49-F238E27FC236}">
                    <a16:creationId xmlns:a16="http://schemas.microsoft.com/office/drawing/2014/main" id="{69DC5300-913C-493B-9053-234B123CBDF0}"/>
                  </a:ext>
                </a:extLst>
              </p:cNvPr>
              <p:cNvSpPr txBox="1"/>
              <p:nvPr/>
            </p:nvSpPr>
            <p:spPr>
              <a:xfrm>
                <a:off x="2840926" y="3751802"/>
                <a:ext cx="2569993" cy="798808"/>
              </a:xfrm>
              <a:prstGeom prst="rect">
                <a:avLst/>
              </a:prstGeom>
              <a:noFill/>
            </p:spPr>
            <p:txBody>
              <a:bodyPr wrap="square" rtlCol="0">
                <a:spAutoFit/>
              </a:bodyPr>
              <a:lstStyle/>
              <a:p>
                <a14:m>
                  <m:oMath xmlns:m="http://schemas.openxmlformats.org/officeDocument/2006/math">
                    <m:f>
                      <m:fPr>
                        <m:ctrlPr>
                          <a:rPr lang="en-US" sz="3200" i="1" smtClean="0">
                            <a:solidFill>
                              <a:srgbClr val="0E2A47"/>
                            </a:solidFill>
                            <a:latin typeface="Cambria Math" panose="02040503050406030204" pitchFamily="18" charset="0"/>
                          </a:rPr>
                        </m:ctrlPr>
                      </m:fPr>
                      <m:num>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𝑖</m:t>
                            </m:r>
                            <m:r>
                              <a:rPr lang="en-US" sz="3200" b="0" i="1" smtClean="0">
                                <a:solidFill>
                                  <a:srgbClr val="0E2A47"/>
                                </a:solidFill>
                                <a:latin typeface="Cambria Math" panose="02040503050406030204" pitchFamily="18" charset="0"/>
                              </a:rPr>
                              <m:t> </m:t>
                            </m:r>
                          </m:e>
                        </m:func>
                      </m:num>
                      <m:den>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𝑟</m:t>
                            </m:r>
                          </m:e>
                        </m:func>
                      </m:den>
                    </m:f>
                  </m:oMath>
                </a14:m>
                <a:r>
                  <a:rPr lang="en-US" sz="2400" dirty="0">
                    <a:solidFill>
                      <a:srgbClr val="0E2A47"/>
                    </a:solidFill>
                    <a:latin typeface="+mn-lt"/>
                  </a:rPr>
                  <a:t> = </a:t>
                </a:r>
                <a:r>
                  <a:rPr lang="en-US" sz="2400" dirty="0" err="1">
                    <a:solidFill>
                      <a:srgbClr val="0E2A47"/>
                    </a:solidFill>
                    <a:latin typeface="+mn-lt"/>
                  </a:rPr>
                  <a:t>hằng</a:t>
                </a:r>
                <a:r>
                  <a:rPr lang="en-US" sz="2400" dirty="0">
                    <a:solidFill>
                      <a:srgbClr val="0E2A47"/>
                    </a:solidFill>
                    <a:latin typeface="+mn-lt"/>
                  </a:rPr>
                  <a:t> </a:t>
                </a:r>
                <a:r>
                  <a:rPr lang="en-US" sz="2400" dirty="0" err="1">
                    <a:solidFill>
                      <a:srgbClr val="0E2A47"/>
                    </a:solidFill>
                    <a:latin typeface="+mn-lt"/>
                  </a:rPr>
                  <a:t>số</a:t>
                </a:r>
                <a:endParaRPr lang="en-US" sz="2400" dirty="0">
                  <a:solidFill>
                    <a:srgbClr val="0E2A47"/>
                  </a:solidFill>
                  <a:latin typeface="+mn-lt"/>
                </a:endParaRPr>
              </a:p>
            </p:txBody>
          </p:sp>
        </mc:Choice>
        <mc:Fallback xmlns="">
          <p:sp>
            <p:nvSpPr>
              <p:cNvPr id="578" name="TextBox 577">
                <a:extLst>
                  <a:ext uri="{FF2B5EF4-FFF2-40B4-BE49-F238E27FC236}">
                    <a16:creationId xmlns:a16="http://schemas.microsoft.com/office/drawing/2014/main" id="{69DC5300-913C-493B-9053-234B123CBDF0}"/>
                  </a:ext>
                </a:extLst>
              </p:cNvPr>
              <p:cNvSpPr txBox="1">
                <a:spLocks noRot="1" noChangeAspect="1" noMove="1" noResize="1" noEditPoints="1" noAdjustHandles="1" noChangeArrowheads="1" noChangeShapeType="1" noTextEdit="1"/>
              </p:cNvSpPr>
              <p:nvPr/>
            </p:nvSpPr>
            <p:spPr>
              <a:xfrm>
                <a:off x="2840926" y="3751802"/>
                <a:ext cx="2569993" cy="798808"/>
              </a:xfrm>
              <a:prstGeom prst="rect">
                <a:avLst/>
              </a:prstGeom>
              <a:blipFill>
                <a:blip r:embed="rId3"/>
                <a:stretch>
                  <a:fillRect/>
                </a:stretch>
              </a:blipFill>
            </p:spPr>
            <p:txBody>
              <a:bodyPr/>
              <a:lstStyle/>
              <a:p>
                <a:r>
                  <a:rPr lang="en-US">
                    <a:noFill/>
                  </a:rPr>
                  <a:t> </a:t>
                </a:r>
              </a:p>
            </p:txBody>
          </p:sp>
        </mc:Fallback>
      </mc:AlternateContent>
      <p:grpSp>
        <p:nvGrpSpPr>
          <p:cNvPr id="579" name="Google Shape;594;p41">
            <a:extLst>
              <a:ext uri="{FF2B5EF4-FFF2-40B4-BE49-F238E27FC236}">
                <a16:creationId xmlns:a16="http://schemas.microsoft.com/office/drawing/2014/main" id="{32C95A73-1BBE-12F2-BC0C-0A760A8179E8}"/>
              </a:ext>
            </a:extLst>
          </p:cNvPr>
          <p:cNvGrpSpPr/>
          <p:nvPr/>
        </p:nvGrpSpPr>
        <p:grpSpPr>
          <a:xfrm>
            <a:off x="8234782" y="69590"/>
            <a:ext cx="669375" cy="679723"/>
            <a:chOff x="5159689" y="1296150"/>
            <a:chExt cx="3044400" cy="3044400"/>
          </a:xfrm>
        </p:grpSpPr>
        <p:grpSp>
          <p:nvGrpSpPr>
            <p:cNvPr id="580" name="Google Shape;595;p41">
              <a:extLst>
                <a:ext uri="{FF2B5EF4-FFF2-40B4-BE49-F238E27FC236}">
                  <a16:creationId xmlns:a16="http://schemas.microsoft.com/office/drawing/2014/main" id="{28322B9D-C371-3D12-F8ED-6BA9FE382148}"/>
                </a:ext>
              </a:extLst>
            </p:cNvPr>
            <p:cNvGrpSpPr/>
            <p:nvPr/>
          </p:nvGrpSpPr>
          <p:grpSpPr>
            <a:xfrm>
              <a:off x="5767453" y="1903914"/>
              <a:ext cx="1828872" cy="1828872"/>
              <a:chOff x="5905932" y="1600182"/>
              <a:chExt cx="1943128" cy="1943128"/>
            </a:xfrm>
          </p:grpSpPr>
          <p:sp>
            <p:nvSpPr>
              <p:cNvPr id="594" name="Google Shape;596;p41">
                <a:extLst>
                  <a:ext uri="{FF2B5EF4-FFF2-40B4-BE49-F238E27FC236}">
                    <a16:creationId xmlns:a16="http://schemas.microsoft.com/office/drawing/2014/main" id="{2B70F206-06B2-F264-694E-C366272882B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7;p41">
                <a:extLst>
                  <a:ext uri="{FF2B5EF4-FFF2-40B4-BE49-F238E27FC236}">
                    <a16:creationId xmlns:a16="http://schemas.microsoft.com/office/drawing/2014/main" id="{73AAE934-993D-0219-9A91-EC7F0741EE80}"/>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8;p41">
                <a:extLst>
                  <a:ext uri="{FF2B5EF4-FFF2-40B4-BE49-F238E27FC236}">
                    <a16:creationId xmlns:a16="http://schemas.microsoft.com/office/drawing/2014/main" id="{CC4C3878-5B43-EB2E-A873-03488D613698}"/>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99;p41">
              <a:extLst>
                <a:ext uri="{FF2B5EF4-FFF2-40B4-BE49-F238E27FC236}">
                  <a16:creationId xmlns:a16="http://schemas.microsoft.com/office/drawing/2014/main" id="{F08C7695-7871-6281-27D3-38FC293259EA}"/>
                </a:ext>
              </a:extLst>
            </p:cNvPr>
            <p:cNvGrpSpPr/>
            <p:nvPr/>
          </p:nvGrpSpPr>
          <p:grpSpPr>
            <a:xfrm>
              <a:off x="5159689" y="1296150"/>
              <a:ext cx="3044400" cy="3044400"/>
              <a:chOff x="2550539" y="735313"/>
              <a:chExt cx="3044400" cy="3044400"/>
            </a:xfrm>
          </p:grpSpPr>
          <p:sp>
            <p:nvSpPr>
              <p:cNvPr id="582" name="Google Shape;600;p41">
                <a:extLst>
                  <a:ext uri="{FF2B5EF4-FFF2-40B4-BE49-F238E27FC236}">
                    <a16:creationId xmlns:a16="http://schemas.microsoft.com/office/drawing/2014/main" id="{FD0D44A8-9D7D-E9B1-5EA3-3E98B7478285}"/>
                  </a:ext>
                </a:extLst>
              </p:cNvPr>
              <p:cNvSpPr/>
              <p:nvPr/>
            </p:nvSpPr>
            <p:spPr>
              <a:xfrm>
                <a:off x="4000439" y="7353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601;p41">
                <a:extLst>
                  <a:ext uri="{FF2B5EF4-FFF2-40B4-BE49-F238E27FC236}">
                    <a16:creationId xmlns:a16="http://schemas.microsoft.com/office/drawing/2014/main" id="{D2F9DDB3-0F90-9B61-FB12-E5305CA083F9}"/>
                  </a:ext>
                </a:extLst>
              </p:cNvPr>
              <p:cNvSpPr/>
              <p:nvPr/>
            </p:nvSpPr>
            <p:spPr>
              <a:xfrm>
                <a:off x="4000439" y="32610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602;p41">
                <a:extLst>
                  <a:ext uri="{FF2B5EF4-FFF2-40B4-BE49-F238E27FC236}">
                    <a16:creationId xmlns:a16="http://schemas.microsoft.com/office/drawing/2014/main" id="{A5DEEE73-1D70-10A0-76A8-B714EF9D498E}"/>
                  </a:ext>
                </a:extLst>
              </p:cNvPr>
              <p:cNvSpPr/>
              <p:nvPr/>
            </p:nvSpPr>
            <p:spPr>
              <a:xfrm rot="5400000">
                <a:off x="52632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603;p41">
                <a:extLst>
                  <a:ext uri="{FF2B5EF4-FFF2-40B4-BE49-F238E27FC236}">
                    <a16:creationId xmlns:a16="http://schemas.microsoft.com/office/drawing/2014/main" id="{7F452D85-4BFD-5046-A57F-3D33BAEC5671}"/>
                  </a:ext>
                </a:extLst>
              </p:cNvPr>
              <p:cNvSpPr/>
              <p:nvPr/>
            </p:nvSpPr>
            <p:spPr>
              <a:xfrm rot="5400000">
                <a:off x="27375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604;p41">
                <a:extLst>
                  <a:ext uri="{FF2B5EF4-FFF2-40B4-BE49-F238E27FC236}">
                    <a16:creationId xmlns:a16="http://schemas.microsoft.com/office/drawing/2014/main" id="{E65F31B4-5183-F196-911A-99325E93C9F2}"/>
                  </a:ext>
                </a:extLst>
              </p:cNvPr>
              <p:cNvSpPr/>
              <p:nvPr/>
            </p:nvSpPr>
            <p:spPr>
              <a:xfrm rot="1797949">
                <a:off x="4631962" y="90449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605;p41">
                <a:extLst>
                  <a:ext uri="{FF2B5EF4-FFF2-40B4-BE49-F238E27FC236}">
                    <a16:creationId xmlns:a16="http://schemas.microsoft.com/office/drawing/2014/main" id="{70DDE474-4EE8-C4CF-122C-8BDC9FBBE03C}"/>
                  </a:ext>
                </a:extLst>
              </p:cNvPr>
              <p:cNvSpPr/>
              <p:nvPr/>
            </p:nvSpPr>
            <p:spPr>
              <a:xfrm rot="1797949">
                <a:off x="3369112" y="309181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606;p41">
                <a:extLst>
                  <a:ext uri="{FF2B5EF4-FFF2-40B4-BE49-F238E27FC236}">
                    <a16:creationId xmlns:a16="http://schemas.microsoft.com/office/drawing/2014/main" id="{9FCA9B92-DC2B-5D77-2E73-5623331F95A4}"/>
                  </a:ext>
                </a:extLst>
              </p:cNvPr>
              <p:cNvSpPr/>
              <p:nvPr/>
            </p:nvSpPr>
            <p:spPr>
              <a:xfrm rot="7197949">
                <a:off x="5093934" y="262945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607;p41">
                <a:extLst>
                  <a:ext uri="{FF2B5EF4-FFF2-40B4-BE49-F238E27FC236}">
                    <a16:creationId xmlns:a16="http://schemas.microsoft.com/office/drawing/2014/main" id="{52431B15-42A7-D56B-9CBD-573C7831236F}"/>
                  </a:ext>
                </a:extLst>
              </p:cNvPr>
              <p:cNvSpPr/>
              <p:nvPr/>
            </p:nvSpPr>
            <p:spPr>
              <a:xfrm rot="7197949">
                <a:off x="2906614" y="136660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608;p41">
                <a:extLst>
                  <a:ext uri="{FF2B5EF4-FFF2-40B4-BE49-F238E27FC236}">
                    <a16:creationId xmlns:a16="http://schemas.microsoft.com/office/drawing/2014/main" id="{66C7D19B-534A-F4B4-3854-7BC08C3F9ED1}"/>
                  </a:ext>
                </a:extLst>
              </p:cNvPr>
              <p:cNvSpPr/>
              <p:nvPr/>
            </p:nvSpPr>
            <p:spPr>
              <a:xfrm rot="3598486">
                <a:off x="5094208" y="136668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609;p41">
                <a:extLst>
                  <a:ext uri="{FF2B5EF4-FFF2-40B4-BE49-F238E27FC236}">
                    <a16:creationId xmlns:a16="http://schemas.microsoft.com/office/drawing/2014/main" id="{683E1FAE-FB1F-DD33-1597-FD46451D447A}"/>
                  </a:ext>
                </a:extLst>
              </p:cNvPr>
              <p:cNvSpPr/>
              <p:nvPr/>
            </p:nvSpPr>
            <p:spPr>
              <a:xfrm rot="3598486">
                <a:off x="2906888" y="2629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610;p41">
                <a:extLst>
                  <a:ext uri="{FF2B5EF4-FFF2-40B4-BE49-F238E27FC236}">
                    <a16:creationId xmlns:a16="http://schemas.microsoft.com/office/drawing/2014/main" id="{DE895EDB-382D-7B71-8EF3-CA247A8EEAB7}"/>
                  </a:ext>
                </a:extLst>
              </p:cNvPr>
              <p:cNvSpPr/>
              <p:nvPr/>
            </p:nvSpPr>
            <p:spPr>
              <a:xfrm rot="-1801514">
                <a:off x="3368930" y="904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611;p41">
                <a:extLst>
                  <a:ext uri="{FF2B5EF4-FFF2-40B4-BE49-F238E27FC236}">
                    <a16:creationId xmlns:a16="http://schemas.microsoft.com/office/drawing/2014/main" id="{AEBAB57B-1C57-FDFD-CC51-CD96A2DEC900}"/>
                  </a:ext>
                </a:extLst>
              </p:cNvPr>
              <p:cNvSpPr/>
              <p:nvPr/>
            </p:nvSpPr>
            <p:spPr>
              <a:xfrm rot="-1801514">
                <a:off x="4631780" y="309185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7" name="Google Shape;616;p41">
            <a:extLst>
              <a:ext uri="{FF2B5EF4-FFF2-40B4-BE49-F238E27FC236}">
                <a16:creationId xmlns:a16="http://schemas.microsoft.com/office/drawing/2014/main" id="{A0F9424E-1BFD-B8E7-5714-8D91FE1A67ED}"/>
              </a:ext>
            </a:extLst>
          </p:cNvPr>
          <p:cNvGrpSpPr/>
          <p:nvPr/>
        </p:nvGrpSpPr>
        <p:grpSpPr>
          <a:xfrm>
            <a:off x="1580173" y="4578400"/>
            <a:ext cx="478016" cy="478016"/>
            <a:chOff x="5810350" y="1833231"/>
            <a:chExt cx="865500" cy="865500"/>
          </a:xfrm>
        </p:grpSpPr>
        <p:sp>
          <p:nvSpPr>
            <p:cNvPr id="598" name="Google Shape;617;p41">
              <a:extLst>
                <a:ext uri="{FF2B5EF4-FFF2-40B4-BE49-F238E27FC236}">
                  <a16:creationId xmlns:a16="http://schemas.microsoft.com/office/drawing/2014/main" id="{6B48FD5F-AF4E-AE92-456C-266F4ED8B684}"/>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8;p41">
              <a:extLst>
                <a:ext uri="{FF2B5EF4-FFF2-40B4-BE49-F238E27FC236}">
                  <a16:creationId xmlns:a16="http://schemas.microsoft.com/office/drawing/2014/main" id="{E3A784FA-FCF4-C723-87AF-7455917CFBF1}"/>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19;p41">
              <a:extLst>
                <a:ext uri="{FF2B5EF4-FFF2-40B4-BE49-F238E27FC236}">
                  <a16:creationId xmlns:a16="http://schemas.microsoft.com/office/drawing/2014/main" id="{D15CEA81-3DFA-B9DA-6954-C92D6DE017FA}"/>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20;p41">
            <a:extLst>
              <a:ext uri="{FF2B5EF4-FFF2-40B4-BE49-F238E27FC236}">
                <a16:creationId xmlns:a16="http://schemas.microsoft.com/office/drawing/2014/main" id="{0770DDB5-7EAF-EA43-3758-772E292B284C}"/>
              </a:ext>
            </a:extLst>
          </p:cNvPr>
          <p:cNvGrpSpPr/>
          <p:nvPr/>
        </p:nvGrpSpPr>
        <p:grpSpPr>
          <a:xfrm>
            <a:off x="668748" y="4550610"/>
            <a:ext cx="355894" cy="355894"/>
            <a:chOff x="5810350" y="1833231"/>
            <a:chExt cx="865500" cy="865500"/>
          </a:xfrm>
        </p:grpSpPr>
        <p:sp>
          <p:nvSpPr>
            <p:cNvPr id="602" name="Google Shape;621;p41">
              <a:extLst>
                <a:ext uri="{FF2B5EF4-FFF2-40B4-BE49-F238E27FC236}">
                  <a16:creationId xmlns:a16="http://schemas.microsoft.com/office/drawing/2014/main" id="{F3E5AE77-FA19-BFB0-22AE-AC0DDB09978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2;p41">
              <a:extLst>
                <a:ext uri="{FF2B5EF4-FFF2-40B4-BE49-F238E27FC236}">
                  <a16:creationId xmlns:a16="http://schemas.microsoft.com/office/drawing/2014/main" id="{E4FF30BD-9074-BE93-BEEB-BC91C4A515E5}"/>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23;p41">
              <a:extLst>
                <a:ext uri="{FF2B5EF4-FFF2-40B4-BE49-F238E27FC236}">
                  <a16:creationId xmlns:a16="http://schemas.microsoft.com/office/drawing/2014/main" id="{2D69A9D4-8AA7-4898-6EB4-D44EAC0B8F88}"/>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24;p41">
            <a:extLst>
              <a:ext uri="{FF2B5EF4-FFF2-40B4-BE49-F238E27FC236}">
                <a16:creationId xmlns:a16="http://schemas.microsoft.com/office/drawing/2014/main" id="{0996C56B-E834-E269-01E9-EAB9CC8509A8}"/>
              </a:ext>
            </a:extLst>
          </p:cNvPr>
          <p:cNvGrpSpPr/>
          <p:nvPr/>
        </p:nvGrpSpPr>
        <p:grpSpPr>
          <a:xfrm>
            <a:off x="149505" y="4320993"/>
            <a:ext cx="229617" cy="229617"/>
            <a:chOff x="5810350" y="1833231"/>
            <a:chExt cx="865500" cy="865500"/>
          </a:xfrm>
        </p:grpSpPr>
        <p:sp>
          <p:nvSpPr>
            <p:cNvPr id="606" name="Google Shape;625;p41">
              <a:extLst>
                <a:ext uri="{FF2B5EF4-FFF2-40B4-BE49-F238E27FC236}">
                  <a16:creationId xmlns:a16="http://schemas.microsoft.com/office/drawing/2014/main" id="{0CF46C14-F315-2513-5CEC-2F0F0676585C}"/>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6;p41">
              <a:extLst>
                <a:ext uri="{FF2B5EF4-FFF2-40B4-BE49-F238E27FC236}">
                  <a16:creationId xmlns:a16="http://schemas.microsoft.com/office/drawing/2014/main" id="{95A69D14-C1C0-84DE-C65A-BEA3B628448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27;p41">
              <a:extLst>
                <a:ext uri="{FF2B5EF4-FFF2-40B4-BE49-F238E27FC236}">
                  <a16:creationId xmlns:a16="http://schemas.microsoft.com/office/drawing/2014/main" id="{3595BD99-A622-89A0-A5CD-71DB5F316C0E}"/>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TextBox 608">
            <a:extLst>
              <a:ext uri="{FF2B5EF4-FFF2-40B4-BE49-F238E27FC236}">
                <a16:creationId xmlns:a16="http://schemas.microsoft.com/office/drawing/2014/main" id="{BD91E1F5-9DFE-C9BB-0153-A9123A62F6F4}"/>
              </a:ext>
            </a:extLst>
          </p:cNvPr>
          <p:cNvSpPr txBox="1"/>
          <p:nvPr/>
        </p:nvSpPr>
        <p:spPr>
          <a:xfrm>
            <a:off x="1800132" y="522782"/>
            <a:ext cx="4591063" cy="461665"/>
          </a:xfrm>
          <a:prstGeom prst="rect">
            <a:avLst/>
          </a:prstGeom>
          <a:solidFill>
            <a:srgbClr val="FFC84E"/>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b="1">
                <a:solidFill>
                  <a:srgbClr val="002C74"/>
                </a:solidFill>
                <a:latin typeface="Fira Sans Condensed Medium" panose="020B0603050000020004" pitchFamily="34" charset="0"/>
              </a:defRPr>
            </a:lvl1pPr>
          </a:lstStyle>
          <a:p>
            <a:r>
              <a:rPr lang="en-US" dirty="0"/>
              <a:t>II.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pic>
        <p:nvPicPr>
          <p:cNvPr id="3" name="Picture 2">
            <a:extLst>
              <a:ext uri="{FF2B5EF4-FFF2-40B4-BE49-F238E27FC236}">
                <a16:creationId xmlns:a16="http://schemas.microsoft.com/office/drawing/2014/main" id="{EB22CB44-7EC1-31CC-0F0E-24686D55151A}"/>
              </a:ext>
            </a:extLst>
          </p:cNvPr>
          <p:cNvPicPr>
            <a:picLocks noChangeAspect="1"/>
          </p:cNvPicPr>
          <p:nvPr/>
        </p:nvPicPr>
        <p:blipFill>
          <a:blip r:embed="rId4"/>
          <a:stretch>
            <a:fillRect/>
          </a:stretch>
        </p:blipFill>
        <p:spPr>
          <a:xfrm>
            <a:off x="6056439" y="2101405"/>
            <a:ext cx="3014776" cy="2864930"/>
          </a:xfrm>
          <a:prstGeom prst="rect">
            <a:avLst/>
          </a:prstGeom>
        </p:spPr>
      </p:pic>
      <p:pic>
        <p:nvPicPr>
          <p:cNvPr id="2" name="Picture 1">
            <a:extLst>
              <a:ext uri="{FF2B5EF4-FFF2-40B4-BE49-F238E27FC236}">
                <a16:creationId xmlns:a16="http://schemas.microsoft.com/office/drawing/2014/main" id="{29607C2F-9382-6D4A-C3E8-46D5DBD77E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858110" y="3619556"/>
            <a:ext cx="962102" cy="1456852"/>
          </a:xfrm>
          <a:prstGeom prst="rect">
            <a:avLst/>
          </a:prstGeom>
        </p:spPr>
      </p:pic>
      <p:pic>
        <p:nvPicPr>
          <p:cNvPr id="4" name="Picture 3">
            <a:extLst>
              <a:ext uri="{FF2B5EF4-FFF2-40B4-BE49-F238E27FC236}">
                <a16:creationId xmlns:a16="http://schemas.microsoft.com/office/drawing/2014/main" id="{7A978E97-EE6B-8704-950F-B7CE56FEE4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93867" y="3619555"/>
            <a:ext cx="962103" cy="1456853"/>
          </a:xfrm>
          <a:prstGeom prst="rect">
            <a:avLst/>
          </a:prstGeom>
        </p:spPr>
      </p:pic>
    </p:spTree>
    <p:extLst>
      <p:ext uri="{BB962C8B-B14F-4D97-AF65-F5344CB8AC3E}">
        <p14:creationId xmlns:p14="http://schemas.microsoft.com/office/powerpoint/2010/main" val="71900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78"/>
                                        </p:tgtEl>
                                        <p:attrNameLst>
                                          <p:attrName>style.visibility</p:attrName>
                                        </p:attrNameLst>
                                      </p:cBhvr>
                                      <p:to>
                                        <p:strVal val="visible"/>
                                      </p:to>
                                    </p:set>
                                    <p:animEffect transition="in" filter="randombar(horizontal)">
                                      <p:cBhvr>
                                        <p:cTn id="17" dur="500"/>
                                        <p:tgtEl>
                                          <p:spTgt spid="578"/>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577"/>
                                        </p:tgtEl>
                                        <p:attrNameLst>
                                          <p:attrName>style.visibility</p:attrName>
                                        </p:attrNameLst>
                                      </p:cBhvr>
                                      <p:to>
                                        <p:strVal val="visible"/>
                                      </p:to>
                                    </p:set>
                                    <p:animEffect transition="in" filter="randombar(horizontal)">
                                      <p:cBhvr>
                                        <p:cTn id="21"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577" grpId="0"/>
      <p:bldP spid="57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3" name="Picture 2">
            <a:extLst>
              <a:ext uri="{FF2B5EF4-FFF2-40B4-BE49-F238E27FC236}">
                <a16:creationId xmlns:a16="http://schemas.microsoft.com/office/drawing/2014/main" id="{E6EB3B8A-7F94-8F7A-D925-3FFC36AF340B}"/>
              </a:ext>
            </a:extLst>
          </p:cNvPr>
          <p:cNvPicPr>
            <a:picLocks noChangeAspect="1"/>
          </p:cNvPicPr>
          <p:nvPr/>
        </p:nvPicPr>
        <p:blipFill>
          <a:blip r:embed="rId3"/>
          <a:stretch>
            <a:fillRect/>
          </a:stretch>
        </p:blipFill>
        <p:spPr>
          <a:xfrm>
            <a:off x="3867030" y="916911"/>
            <a:ext cx="4923452" cy="4002050"/>
          </a:xfrm>
          <a:prstGeom prst="rect">
            <a:avLst/>
          </a:prstGeom>
        </p:spPr>
      </p:pic>
      <p:pic>
        <p:nvPicPr>
          <p:cNvPr id="53" name="Picture 52">
            <a:extLst>
              <a:ext uri="{FF2B5EF4-FFF2-40B4-BE49-F238E27FC236}">
                <a16:creationId xmlns:a16="http://schemas.microsoft.com/office/drawing/2014/main" id="{9F7C0B35-FB0D-AA70-4D72-BBCCD4EE3333}"/>
              </a:ext>
            </a:extLst>
          </p:cNvPr>
          <p:cNvPicPr>
            <a:picLocks noChangeAspect="1"/>
          </p:cNvPicPr>
          <p:nvPr/>
        </p:nvPicPr>
        <p:blipFill>
          <a:blip r:embed="rId4"/>
          <a:stretch>
            <a:fillRect/>
          </a:stretch>
        </p:blipFill>
        <p:spPr>
          <a:xfrm>
            <a:off x="60318" y="47525"/>
            <a:ext cx="1305661" cy="1305661"/>
          </a:xfrm>
          <a:prstGeom prst="rect">
            <a:avLst/>
          </a:prstGeom>
        </p:spPr>
      </p:pic>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23976" y="1205971"/>
            <a:ext cx="3504111" cy="360868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lvl="0" algn="l">
              <a:lnSpc>
                <a:spcPct val="120000"/>
              </a:lnSpc>
            </a:pPr>
            <a:r>
              <a:rPr lang="vi-VN" sz="2400" dirty="0">
                <a:solidFill>
                  <a:srgbClr val="303556">
                    <a:lumMod val="50000"/>
                  </a:srgbClr>
                </a:solidFill>
              </a:rPr>
              <a:t>Hình 5.5 mô tả hiện tượng khúc xạ khi tia sáng truyền từ môi trường nước ra không khí. Chỉ ra điểm tới, tia tới, tia khúc xạ, vẽ pháp tuyến tại điểm tới. So sánh độ lớn của góc khúc xạ và góc tới</a:t>
            </a:r>
            <a:endParaRPr kumimoji="0" lang="en-US" sz="2400" b="0" i="0" u="none" strike="noStrike" kern="0" cap="none" spc="0" normalizeH="0" baseline="0" noProof="0" dirty="0">
              <a:ln>
                <a:noFill/>
              </a:ln>
              <a:solidFill>
                <a:srgbClr val="303556">
                  <a:lumMod val="50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84684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5" name="Picture 4">
            <a:extLst>
              <a:ext uri="{FF2B5EF4-FFF2-40B4-BE49-F238E27FC236}">
                <a16:creationId xmlns:a16="http://schemas.microsoft.com/office/drawing/2014/main" id="{9A5C45E4-97D6-BA6A-7C37-3DE9368A9252}"/>
              </a:ext>
            </a:extLst>
          </p:cNvPr>
          <p:cNvPicPr>
            <a:picLocks noChangeAspect="1"/>
          </p:cNvPicPr>
          <p:nvPr/>
        </p:nvPicPr>
        <p:blipFill>
          <a:blip r:embed="rId3"/>
          <a:stretch>
            <a:fillRect/>
          </a:stretch>
        </p:blipFill>
        <p:spPr>
          <a:xfrm>
            <a:off x="1614057" y="204505"/>
            <a:ext cx="5294856" cy="4303947"/>
          </a:xfrm>
          <a:prstGeom prst="rect">
            <a:avLst/>
          </a:prstGeom>
        </p:spPr>
      </p:pic>
      <p:grpSp>
        <p:nvGrpSpPr>
          <p:cNvPr id="23" name="Google Shape;571;p40">
            <a:extLst>
              <a:ext uri="{FF2B5EF4-FFF2-40B4-BE49-F238E27FC236}">
                <a16:creationId xmlns:a16="http://schemas.microsoft.com/office/drawing/2014/main" id="{A294672D-DC92-FA8F-1915-69ADB28875E8}"/>
              </a:ext>
            </a:extLst>
          </p:cNvPr>
          <p:cNvGrpSpPr/>
          <p:nvPr/>
        </p:nvGrpSpPr>
        <p:grpSpPr>
          <a:xfrm>
            <a:off x="6891333" y="941624"/>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a:extLst>
              <a:ext uri="{FF2B5EF4-FFF2-40B4-BE49-F238E27FC236}">
                <a16:creationId xmlns:a16="http://schemas.microsoft.com/office/drawing/2014/main" id="{66D6705D-8120-ADD9-1B21-11D23F0CDCAC}"/>
              </a:ext>
            </a:extLst>
          </p:cNvPr>
          <p:cNvPicPr>
            <a:picLocks noChangeAspect="1"/>
          </p:cNvPicPr>
          <p:nvPr/>
        </p:nvPicPr>
        <p:blipFill>
          <a:blip r:embed="rId4"/>
          <a:stretch>
            <a:fillRect/>
          </a:stretch>
        </p:blipFill>
        <p:spPr>
          <a:xfrm>
            <a:off x="52866" y="-53827"/>
            <a:ext cx="1525191" cy="1525191"/>
          </a:xfrm>
          <a:prstGeom prst="rect">
            <a:avLst/>
          </a:prstGeom>
        </p:spPr>
      </p:pic>
      <p:sp>
        <p:nvSpPr>
          <p:cNvPr id="43" name="TextBox 42">
            <a:extLst>
              <a:ext uri="{FF2B5EF4-FFF2-40B4-BE49-F238E27FC236}">
                <a16:creationId xmlns:a16="http://schemas.microsoft.com/office/drawing/2014/main" id="{4B10F6E8-D715-6F75-18B0-504D60D722BB}"/>
              </a:ext>
            </a:extLst>
          </p:cNvPr>
          <p:cNvSpPr txBox="1"/>
          <p:nvPr/>
        </p:nvSpPr>
        <p:spPr>
          <a:xfrm>
            <a:off x="7080037" y="1555398"/>
            <a:ext cx="139577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C00000"/>
                </a:solidFill>
                <a:effectLst/>
                <a:uLnTx/>
                <a:uFillTx/>
                <a:latin typeface="Arial"/>
                <a:cs typeface="Arial"/>
                <a:sym typeface="Arial"/>
              </a:rPr>
              <a:t>Tia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tới</a:t>
            </a:r>
            <a:r>
              <a:rPr kumimoji="0" lang="en-US" sz="2000" b="1" i="0" u="none" strike="noStrike" kern="0" cap="none" spc="0" normalizeH="0" baseline="0" noProof="0" dirty="0">
                <a:ln>
                  <a:noFill/>
                </a:ln>
                <a:solidFill>
                  <a:srgbClr val="C00000"/>
                </a:solidFill>
                <a:effectLst/>
                <a:uLnTx/>
                <a:uFillTx/>
                <a:latin typeface="Arial"/>
                <a:cs typeface="Arial"/>
                <a:sym typeface="Arial"/>
              </a:rPr>
              <a:t> AB </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grpSp>
        <p:nvGrpSpPr>
          <p:cNvPr id="52" name="Group 51">
            <a:extLst>
              <a:ext uri="{FF2B5EF4-FFF2-40B4-BE49-F238E27FC236}">
                <a16:creationId xmlns:a16="http://schemas.microsoft.com/office/drawing/2014/main" id="{0DFABB58-A521-B196-E392-1065CD7F037C}"/>
              </a:ext>
            </a:extLst>
          </p:cNvPr>
          <p:cNvGrpSpPr/>
          <p:nvPr/>
        </p:nvGrpSpPr>
        <p:grpSpPr>
          <a:xfrm>
            <a:off x="4107970" y="76512"/>
            <a:ext cx="563827" cy="4687139"/>
            <a:chOff x="4418485" y="45510"/>
            <a:chExt cx="563827" cy="4687139"/>
          </a:xfrm>
        </p:grpSpPr>
        <p:cxnSp>
          <p:nvCxnSpPr>
            <p:cNvPr id="6" name="Straight Connector 5">
              <a:extLst>
                <a:ext uri="{FF2B5EF4-FFF2-40B4-BE49-F238E27FC236}">
                  <a16:creationId xmlns:a16="http://schemas.microsoft.com/office/drawing/2014/main" id="{8F1BDAA3-2E36-F44B-B31B-A844E34E36CB}"/>
                </a:ext>
              </a:extLst>
            </p:cNvPr>
            <p:cNvCxnSpPr>
              <a:cxnSpLocks/>
            </p:cNvCxnSpPr>
            <p:nvPr/>
          </p:nvCxnSpPr>
          <p:spPr>
            <a:xfrm>
              <a:off x="4589478" y="441421"/>
              <a:ext cx="0" cy="3845907"/>
            </a:xfrm>
            <a:prstGeom prst="line">
              <a:avLst/>
            </a:prstGeom>
            <a:ln w="3810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0A61346D-012D-9D8B-10E9-1FA98046CFD2}"/>
                </a:ext>
              </a:extLst>
            </p:cNvPr>
            <p:cNvSpPr txBox="1"/>
            <p:nvPr/>
          </p:nvSpPr>
          <p:spPr>
            <a:xfrm>
              <a:off x="4418485" y="45510"/>
              <a:ext cx="55326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E2A47"/>
                  </a:solidFill>
                  <a:effectLst/>
                  <a:uLnTx/>
                  <a:uFillTx/>
                  <a:latin typeface="Arial"/>
                  <a:cs typeface="Arial"/>
                  <a:sym typeface="Arial"/>
                </a:rPr>
                <a:t>M</a:t>
              </a:r>
              <a:endParaRPr kumimoji="0" lang="en-US" sz="2000" b="0" i="0" u="none" strike="noStrike" kern="0" cap="none" spc="0" normalizeH="0" baseline="-25000" noProof="0" dirty="0">
                <a:ln>
                  <a:noFill/>
                </a:ln>
                <a:solidFill>
                  <a:srgbClr val="0E2A47"/>
                </a:solidFill>
                <a:effectLst/>
                <a:uLnTx/>
                <a:uFillTx/>
                <a:latin typeface="Arial"/>
                <a:cs typeface="Arial"/>
                <a:sym typeface="Arial"/>
              </a:endParaRPr>
            </a:p>
          </p:txBody>
        </p:sp>
        <p:sp>
          <p:nvSpPr>
            <p:cNvPr id="577" name="TextBox 576">
              <a:extLst>
                <a:ext uri="{FF2B5EF4-FFF2-40B4-BE49-F238E27FC236}">
                  <a16:creationId xmlns:a16="http://schemas.microsoft.com/office/drawing/2014/main" id="{FB4F791B-65A8-94CA-0433-834EBAB092BB}"/>
                </a:ext>
              </a:extLst>
            </p:cNvPr>
            <p:cNvSpPr txBox="1"/>
            <p:nvPr/>
          </p:nvSpPr>
          <p:spPr>
            <a:xfrm>
              <a:off x="4429049" y="4332539"/>
              <a:ext cx="55326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E2A47"/>
                  </a:solidFill>
                  <a:effectLst/>
                  <a:uLnTx/>
                  <a:uFillTx/>
                  <a:latin typeface="Arial"/>
                  <a:cs typeface="Arial"/>
                  <a:sym typeface="Arial"/>
                </a:rPr>
                <a:t>N</a:t>
              </a:r>
              <a:endParaRPr kumimoji="0" lang="en-US" sz="2000" b="0" i="0" u="none" strike="noStrike" kern="0" cap="none" spc="0" normalizeH="0" baseline="-25000" noProof="0" dirty="0">
                <a:ln>
                  <a:noFill/>
                </a:ln>
                <a:solidFill>
                  <a:srgbClr val="0E2A47"/>
                </a:solidFill>
                <a:effectLst/>
                <a:uLnTx/>
                <a:uFillTx/>
                <a:latin typeface="Arial"/>
                <a:cs typeface="Arial"/>
                <a:sym typeface="Arial"/>
              </a:endParaRPr>
            </a:p>
          </p:txBody>
        </p:sp>
      </p:grpSp>
      <p:grpSp>
        <p:nvGrpSpPr>
          <p:cNvPr id="7" name="Group 6">
            <a:extLst>
              <a:ext uri="{FF2B5EF4-FFF2-40B4-BE49-F238E27FC236}">
                <a16:creationId xmlns:a16="http://schemas.microsoft.com/office/drawing/2014/main" id="{9E2CAC00-145F-A641-D1E8-60B2EA829E46}"/>
              </a:ext>
            </a:extLst>
          </p:cNvPr>
          <p:cNvGrpSpPr/>
          <p:nvPr/>
        </p:nvGrpSpPr>
        <p:grpSpPr>
          <a:xfrm rot="1100632">
            <a:off x="4213097" y="2333216"/>
            <a:ext cx="1447919" cy="2072101"/>
            <a:chOff x="-1069756" y="2159024"/>
            <a:chExt cx="1447919" cy="2072101"/>
          </a:xfrm>
        </p:grpSpPr>
        <p:cxnSp>
          <p:nvCxnSpPr>
            <p:cNvPr id="14" name="Straight Connector 13">
              <a:extLst>
                <a:ext uri="{FF2B5EF4-FFF2-40B4-BE49-F238E27FC236}">
                  <a16:creationId xmlns:a16="http://schemas.microsoft.com/office/drawing/2014/main" id="{9BB41506-0076-4647-84F3-E5A18DAA9F0E}"/>
                </a:ext>
              </a:extLst>
            </p:cNvPr>
            <p:cNvCxnSpPr>
              <a:cxnSpLocks/>
            </p:cNvCxnSpPr>
            <p:nvPr/>
          </p:nvCxnSpPr>
          <p:spPr>
            <a:xfrm rot="20499368">
              <a:off x="-1069756" y="2159024"/>
              <a:ext cx="1447919" cy="20721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9B13A60-9728-D450-F909-CE00CFAE33BD}"/>
                </a:ext>
              </a:extLst>
            </p:cNvPr>
            <p:cNvCxnSpPr>
              <a:cxnSpLocks/>
            </p:cNvCxnSpPr>
            <p:nvPr/>
          </p:nvCxnSpPr>
          <p:spPr>
            <a:xfrm rot="20499368" flipH="1" flipV="1">
              <a:off x="-375876" y="3109725"/>
              <a:ext cx="272430" cy="3846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E9B5F84-706C-3483-125A-CC5BD43C54C7}"/>
              </a:ext>
            </a:extLst>
          </p:cNvPr>
          <p:cNvGrpSpPr/>
          <p:nvPr/>
        </p:nvGrpSpPr>
        <p:grpSpPr>
          <a:xfrm rot="21355266">
            <a:off x="1708815" y="514475"/>
            <a:ext cx="2550638" cy="1869701"/>
            <a:chOff x="-1813472" y="1992588"/>
            <a:chExt cx="2550638" cy="1869701"/>
          </a:xfrm>
        </p:grpSpPr>
        <p:cxnSp>
          <p:nvCxnSpPr>
            <p:cNvPr id="37" name="Straight Connector 36">
              <a:extLst>
                <a:ext uri="{FF2B5EF4-FFF2-40B4-BE49-F238E27FC236}">
                  <a16:creationId xmlns:a16="http://schemas.microsoft.com/office/drawing/2014/main" id="{F5371BE4-15B3-200C-09AA-934AF1EB2D76}"/>
                </a:ext>
              </a:extLst>
            </p:cNvPr>
            <p:cNvCxnSpPr>
              <a:cxnSpLocks/>
            </p:cNvCxnSpPr>
            <p:nvPr/>
          </p:nvCxnSpPr>
          <p:spPr>
            <a:xfrm rot="244734">
              <a:off x="-1813472" y="1992588"/>
              <a:ext cx="2550638" cy="18697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2850B52-75F2-C983-B112-47B28A9FA71D}"/>
                </a:ext>
              </a:extLst>
            </p:cNvPr>
            <p:cNvCxnSpPr>
              <a:cxnSpLocks/>
            </p:cNvCxnSpPr>
            <p:nvPr/>
          </p:nvCxnSpPr>
          <p:spPr>
            <a:xfrm rot="244734" flipH="1" flipV="1">
              <a:off x="-733005" y="2784363"/>
              <a:ext cx="389704" cy="2861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56938F18-AFD5-BF74-3A2B-C5D32E52701E}"/>
              </a:ext>
            </a:extLst>
          </p:cNvPr>
          <p:cNvSpPr txBox="1"/>
          <p:nvPr/>
        </p:nvSpPr>
        <p:spPr>
          <a:xfrm>
            <a:off x="7080037" y="2592892"/>
            <a:ext cx="208299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C00000"/>
                </a:solidFill>
                <a:effectLst/>
                <a:uLnTx/>
                <a:uFillTx/>
                <a:latin typeface="Arial"/>
                <a:cs typeface="Arial"/>
                <a:sym typeface="Arial"/>
              </a:rPr>
              <a:t>Pháp</a:t>
            </a:r>
            <a:r>
              <a:rPr kumimoji="0" lang="en-US" sz="2000" b="1" i="0" u="none" strike="noStrike" kern="0" cap="none" spc="0" normalizeH="0" noProof="0" dirty="0">
                <a:ln>
                  <a:noFill/>
                </a:ln>
                <a:solidFill>
                  <a:srgbClr val="C00000"/>
                </a:solidFill>
                <a:effectLst/>
                <a:uLnTx/>
                <a:uFillTx/>
                <a:latin typeface="Arial"/>
                <a:cs typeface="Arial"/>
                <a:sym typeface="Arial"/>
              </a:rPr>
              <a:t> </a:t>
            </a:r>
            <a:r>
              <a:rPr kumimoji="0" lang="en-US" sz="2000" b="1" i="0" u="none" strike="noStrike" kern="0" cap="none" spc="0" normalizeH="0" noProof="0" dirty="0" err="1">
                <a:ln>
                  <a:noFill/>
                </a:ln>
                <a:solidFill>
                  <a:srgbClr val="C00000"/>
                </a:solidFill>
                <a:effectLst/>
                <a:uLnTx/>
                <a:uFillTx/>
                <a:latin typeface="Arial"/>
                <a:cs typeface="Arial"/>
                <a:sym typeface="Arial"/>
              </a:rPr>
              <a:t>tuyến</a:t>
            </a:r>
            <a:r>
              <a:rPr kumimoji="0" lang="en-US" sz="2000" b="1" i="0" u="none" strike="noStrike" kern="0" cap="none" spc="0" normalizeH="0" noProof="0" dirty="0">
                <a:ln>
                  <a:noFill/>
                </a:ln>
                <a:solidFill>
                  <a:srgbClr val="C00000"/>
                </a:solidFill>
                <a:effectLst/>
                <a:uLnTx/>
                <a:uFillTx/>
                <a:latin typeface="Arial"/>
                <a:cs typeface="Arial"/>
                <a:sym typeface="Arial"/>
              </a:rPr>
              <a:t> MN</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sp>
        <p:nvSpPr>
          <p:cNvPr id="53" name="TextBox 52">
            <a:extLst>
              <a:ext uri="{FF2B5EF4-FFF2-40B4-BE49-F238E27FC236}">
                <a16:creationId xmlns:a16="http://schemas.microsoft.com/office/drawing/2014/main" id="{DF07A737-8FA6-4A95-E5B4-C29B52806B9D}"/>
              </a:ext>
            </a:extLst>
          </p:cNvPr>
          <p:cNvSpPr txBox="1"/>
          <p:nvPr/>
        </p:nvSpPr>
        <p:spPr>
          <a:xfrm>
            <a:off x="7080037" y="3111638"/>
            <a:ext cx="216643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C00000"/>
                </a:solidFill>
                <a:effectLst/>
                <a:uLnTx/>
                <a:uFillTx/>
                <a:latin typeface="Arial"/>
                <a:cs typeface="Arial"/>
                <a:sym typeface="Arial"/>
              </a:rPr>
              <a:t>Tia </a:t>
            </a:r>
            <a:r>
              <a:rPr kumimoji="0" lang="en-US" sz="2000" b="1" i="0" u="none" strike="noStrike" kern="0" cap="none" spc="0" normalizeH="0" baseline="0" noProof="0" dirty="0" err="1">
                <a:ln>
                  <a:noFill/>
                </a:ln>
                <a:solidFill>
                  <a:srgbClr val="C00000"/>
                </a:solidFill>
                <a:effectLst/>
                <a:uLnTx/>
                <a:uFillTx/>
                <a:latin typeface="Arial"/>
                <a:cs typeface="Arial"/>
                <a:sym typeface="Arial"/>
              </a:rPr>
              <a:t>khúc</a:t>
            </a:r>
            <a:r>
              <a:rPr kumimoji="0" lang="en-US" sz="2000" b="1" i="0" u="none" strike="noStrike" kern="0" cap="none" spc="0" normalizeH="0" noProof="0" dirty="0">
                <a:ln>
                  <a:noFill/>
                </a:ln>
                <a:solidFill>
                  <a:srgbClr val="C00000"/>
                </a:solidFill>
                <a:effectLst/>
                <a:uLnTx/>
                <a:uFillTx/>
                <a:latin typeface="Arial"/>
                <a:cs typeface="Arial"/>
                <a:sym typeface="Arial"/>
              </a:rPr>
              <a:t> </a:t>
            </a:r>
            <a:r>
              <a:rPr kumimoji="0" lang="en-US" sz="2000" b="1" i="0" u="none" strike="noStrike" kern="0" cap="none" spc="0" normalizeH="0" noProof="0" dirty="0" err="1">
                <a:ln>
                  <a:noFill/>
                </a:ln>
                <a:solidFill>
                  <a:srgbClr val="C00000"/>
                </a:solidFill>
                <a:effectLst/>
                <a:uLnTx/>
                <a:uFillTx/>
                <a:latin typeface="Arial"/>
                <a:cs typeface="Arial"/>
                <a:sym typeface="Arial"/>
              </a:rPr>
              <a:t>xạ</a:t>
            </a:r>
            <a:r>
              <a:rPr kumimoji="0" lang="en-US" sz="2000" b="1" i="0" u="none" strike="noStrike" kern="0" cap="none" spc="0" normalizeH="0" noProof="0" dirty="0">
                <a:ln>
                  <a:noFill/>
                </a:ln>
                <a:solidFill>
                  <a:srgbClr val="C00000"/>
                </a:solidFill>
                <a:effectLst/>
                <a:uLnTx/>
                <a:uFillTx/>
                <a:latin typeface="Arial"/>
                <a:cs typeface="Arial"/>
                <a:sym typeface="Arial"/>
              </a:rPr>
              <a:t> BC</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sp>
        <p:nvSpPr>
          <p:cNvPr id="54" name="TextBox 53">
            <a:extLst>
              <a:ext uri="{FF2B5EF4-FFF2-40B4-BE49-F238E27FC236}">
                <a16:creationId xmlns:a16="http://schemas.microsoft.com/office/drawing/2014/main" id="{AACC7F5F-0E1A-8878-63F3-F5D83D305ED4}"/>
              </a:ext>
            </a:extLst>
          </p:cNvPr>
          <p:cNvSpPr txBox="1"/>
          <p:nvPr/>
        </p:nvSpPr>
        <p:spPr>
          <a:xfrm>
            <a:off x="7080037" y="2074145"/>
            <a:ext cx="160286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err="1">
                <a:solidFill>
                  <a:srgbClr val="C00000"/>
                </a:solidFill>
              </a:rPr>
              <a:t>Điểm</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tới</a:t>
            </a:r>
            <a:r>
              <a:rPr kumimoji="0" lang="en-US" sz="2000" b="1" i="0" u="none" strike="noStrike" kern="0" cap="none" spc="0" normalizeH="0" baseline="0" noProof="0" dirty="0">
                <a:ln>
                  <a:noFill/>
                </a:ln>
                <a:solidFill>
                  <a:srgbClr val="C00000"/>
                </a:solidFill>
                <a:effectLst/>
                <a:uLnTx/>
                <a:uFillTx/>
                <a:latin typeface="Arial"/>
                <a:cs typeface="Arial"/>
                <a:sym typeface="Arial"/>
              </a:rPr>
              <a:t> B </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sp>
        <p:nvSpPr>
          <p:cNvPr id="55" name="TextBox 54">
            <a:extLst>
              <a:ext uri="{FF2B5EF4-FFF2-40B4-BE49-F238E27FC236}">
                <a16:creationId xmlns:a16="http://schemas.microsoft.com/office/drawing/2014/main" id="{D3A7A60F-CFCC-8E81-C8B1-4C73390B3127}"/>
              </a:ext>
            </a:extLst>
          </p:cNvPr>
          <p:cNvSpPr txBox="1"/>
          <p:nvPr/>
        </p:nvSpPr>
        <p:spPr>
          <a:xfrm>
            <a:off x="797631" y="4602966"/>
            <a:ext cx="8011627" cy="400110"/>
          </a:xfrm>
          <a:prstGeom prst="rect">
            <a:avLst/>
          </a:prstGeom>
          <a:noFill/>
          <a:ln w="19050">
            <a:solidFill>
              <a:srgbClr val="FFC84E"/>
            </a:solidFill>
            <a:prstDash val="dashDot"/>
          </a:ln>
        </p:spPr>
        <p:txBody>
          <a:bodyPr wrap="square" rtlCol="0">
            <a:spAutoFit/>
          </a:bodyPr>
          <a:lstStyle/>
          <a:p>
            <a:r>
              <a:rPr lang="vi-VN" sz="2000" dirty="0">
                <a:solidFill>
                  <a:srgbClr val="0E2A47"/>
                </a:solidFill>
                <a:latin typeface="Fira Sans Condensed Medium" panose="020B0603050000020004" pitchFamily="34" charset="0"/>
              </a:rPr>
              <a:t>Độ lớn góc</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khúc xạ lớn hơn độ lớn góc tới </a:t>
            </a:r>
            <a:endParaRPr lang="en-US" sz="2000" dirty="0">
              <a:solidFill>
                <a:srgbClr val="0E2A47"/>
              </a:solidFill>
              <a:latin typeface="Fira Sans Condensed Medium" panose="020B0603050000020004" pitchFamily="34" charset="0"/>
            </a:endParaRPr>
          </a:p>
        </p:txBody>
      </p:sp>
      <p:pic>
        <p:nvPicPr>
          <p:cNvPr id="57" name="Picture 8" descr="Who ">
            <a:extLst>
              <a:ext uri="{FF2B5EF4-FFF2-40B4-BE49-F238E27FC236}">
                <a16:creationId xmlns:a16="http://schemas.microsoft.com/office/drawing/2014/main" id="{0CFB0167-6464-A1C4-3477-E7735EF68D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80" y="4512856"/>
            <a:ext cx="585644" cy="58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49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randombar(horizontal)">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randombar(horizontal)">
                                      <p:cBhvr>
                                        <p:cTn id="20" dur="500"/>
                                        <p:tgtEl>
                                          <p:spTgt spid="52"/>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randombar(horizontal)">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randombar(horizontal)">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randombar(horizontal)">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p:cTn id="43" dur="500" fill="hold"/>
                                        <p:tgtEl>
                                          <p:spTgt spid="57"/>
                                        </p:tgtEl>
                                        <p:attrNameLst>
                                          <p:attrName>ppt_w</p:attrName>
                                        </p:attrNameLst>
                                      </p:cBhvr>
                                      <p:tavLst>
                                        <p:tav tm="0">
                                          <p:val>
                                            <p:fltVal val="0"/>
                                          </p:val>
                                        </p:tav>
                                        <p:tav tm="100000">
                                          <p:val>
                                            <p:strVal val="#ppt_w"/>
                                          </p:val>
                                        </p:tav>
                                      </p:tavLst>
                                    </p:anim>
                                    <p:anim calcmode="lin" valueType="num">
                                      <p:cBhvr>
                                        <p:cTn id="44" dur="500" fill="hold"/>
                                        <p:tgtEl>
                                          <p:spTgt spid="57"/>
                                        </p:tgtEl>
                                        <p:attrNameLst>
                                          <p:attrName>ppt_h</p:attrName>
                                        </p:attrNameLst>
                                      </p:cBhvr>
                                      <p:tavLst>
                                        <p:tav tm="0">
                                          <p:val>
                                            <p:fltVal val="0"/>
                                          </p:val>
                                        </p:tav>
                                        <p:tav tm="100000">
                                          <p:val>
                                            <p:strVal val="#ppt_h"/>
                                          </p:val>
                                        </p:tav>
                                      </p:tavLst>
                                    </p:anim>
                                    <p:animEffect transition="in" filter="fade">
                                      <p:cBhvr>
                                        <p:cTn id="4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3" grpId="0"/>
      <p:bldP spid="54" grpId="0"/>
      <p:bldP spid="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63" name="Google Shape;363;p34"/>
          <p:cNvGrpSpPr/>
          <p:nvPr/>
        </p:nvGrpSpPr>
        <p:grpSpPr>
          <a:xfrm>
            <a:off x="8278452" y="2866844"/>
            <a:ext cx="258628" cy="258711"/>
            <a:chOff x="4370700" y="733563"/>
            <a:chExt cx="546550" cy="546727"/>
          </a:xfrm>
        </p:grpSpPr>
        <p:sp>
          <p:nvSpPr>
            <p:cNvPr id="36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34"/>
          <p:cNvGrpSpPr/>
          <p:nvPr/>
        </p:nvGrpSpPr>
        <p:grpSpPr>
          <a:xfrm>
            <a:off x="8083514" y="158097"/>
            <a:ext cx="880188" cy="1261623"/>
            <a:chOff x="3550325" y="539500"/>
            <a:chExt cx="2259102" cy="3238099"/>
          </a:xfrm>
        </p:grpSpPr>
        <p:sp>
          <p:nvSpPr>
            <p:cNvPr id="338" name="Google Shape;338;p34"/>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4"/>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4"/>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4"/>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4"/>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4"/>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34"/>
          <p:cNvGrpSpPr/>
          <p:nvPr/>
        </p:nvGrpSpPr>
        <p:grpSpPr>
          <a:xfrm>
            <a:off x="8959239" y="263597"/>
            <a:ext cx="95524" cy="95555"/>
            <a:chOff x="4370700" y="733563"/>
            <a:chExt cx="546550" cy="546727"/>
          </a:xfrm>
        </p:grpSpPr>
        <p:sp>
          <p:nvSpPr>
            <p:cNvPr id="357"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34"/>
          <p:cNvGrpSpPr/>
          <p:nvPr/>
        </p:nvGrpSpPr>
        <p:grpSpPr>
          <a:xfrm>
            <a:off x="8182755" y="1388585"/>
            <a:ext cx="95524" cy="95555"/>
            <a:chOff x="4370700" y="733563"/>
            <a:chExt cx="546550" cy="546727"/>
          </a:xfrm>
        </p:grpSpPr>
        <p:sp>
          <p:nvSpPr>
            <p:cNvPr id="371" name="Google Shape;371;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34"/>
          <p:cNvGrpSpPr/>
          <p:nvPr/>
        </p:nvGrpSpPr>
        <p:grpSpPr>
          <a:xfrm>
            <a:off x="8750487" y="102802"/>
            <a:ext cx="175666" cy="175743"/>
            <a:chOff x="4370700" y="733563"/>
            <a:chExt cx="546550" cy="546727"/>
          </a:xfrm>
        </p:grpSpPr>
        <p:sp>
          <p:nvSpPr>
            <p:cNvPr id="378"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0197794B-231A-3724-54F9-9FD153192086}"/>
              </a:ext>
            </a:extLst>
          </p:cNvPr>
          <p:cNvSpPr txBox="1"/>
          <p:nvPr/>
        </p:nvSpPr>
        <p:spPr>
          <a:xfrm>
            <a:off x="3629990" y="332165"/>
            <a:ext cx="2396971"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sz="5400" dirty="0">
                <a:solidFill>
                  <a:srgbClr val="001331"/>
                </a:solidFill>
                <a:latin typeface="Fira Sans Black" panose="020B0A03050000020004" pitchFamily="34" charset="0"/>
              </a:rPr>
              <a:t>BÀI 5</a:t>
            </a:r>
          </a:p>
        </p:txBody>
      </p:sp>
      <p:sp>
        <p:nvSpPr>
          <p:cNvPr id="7" name="TextBox 6">
            <a:extLst>
              <a:ext uri="{FF2B5EF4-FFF2-40B4-BE49-F238E27FC236}">
                <a16:creationId xmlns:a16="http://schemas.microsoft.com/office/drawing/2014/main" id="{9DD73547-6965-0D5D-A189-93C8715E8302}"/>
              </a:ext>
            </a:extLst>
          </p:cNvPr>
          <p:cNvSpPr txBox="1"/>
          <p:nvPr/>
        </p:nvSpPr>
        <p:spPr>
          <a:xfrm>
            <a:off x="988905" y="1372695"/>
            <a:ext cx="7970400" cy="1107996"/>
          </a:xfrm>
          <a:prstGeom prst="rect">
            <a:avLst/>
          </a:prstGeom>
          <a:noFill/>
        </p:spPr>
        <p:txBody>
          <a:bodyPr wrap="square" rtlCol="0">
            <a:spAutoFit/>
          </a:bodyPr>
          <a:lstStyle/>
          <a:p>
            <a:pPr>
              <a:buClrTx/>
              <a:defRPr/>
            </a:pPr>
            <a:r>
              <a:rPr lang="en-US" sz="6600" spc="-150" noProof="0" dirty="0">
                <a:solidFill>
                  <a:srgbClr val="001331"/>
                </a:solidFill>
                <a:latin typeface="Fira Sans Black" panose="020B0A03050000020004" pitchFamily="34" charset="0"/>
              </a:rPr>
              <a:t>KHÚC XẠ </a:t>
            </a:r>
            <a:r>
              <a:rPr lang="en-US" sz="6600" kern="1200" dirty="0">
                <a:solidFill>
                  <a:srgbClr val="001331"/>
                </a:solidFill>
                <a:latin typeface="Fira Sans Black" panose="020B0A03050000020004" pitchFamily="34" charset="0"/>
              </a:rPr>
              <a:t>ÁNH SÁNG</a:t>
            </a:r>
          </a:p>
        </p:txBody>
      </p:sp>
      <p:grpSp>
        <p:nvGrpSpPr>
          <p:cNvPr id="3" name="Google Shape;363;p34">
            <a:extLst>
              <a:ext uri="{FF2B5EF4-FFF2-40B4-BE49-F238E27FC236}">
                <a16:creationId xmlns:a16="http://schemas.microsoft.com/office/drawing/2014/main" id="{C93B5816-03E5-CF0F-BC42-9D5DCDA77A3B}"/>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D0AABE73-AEFE-4FA0-F912-57FA4DCA1D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65;p34">
              <a:extLst>
                <a:ext uri="{FF2B5EF4-FFF2-40B4-BE49-F238E27FC236}">
                  <a16:creationId xmlns:a16="http://schemas.microsoft.com/office/drawing/2014/main" id="{69EE177A-C575-3BE1-73DA-E0A3AD3172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6;p34">
              <a:extLst>
                <a:ext uri="{FF2B5EF4-FFF2-40B4-BE49-F238E27FC236}">
                  <a16:creationId xmlns:a16="http://schemas.microsoft.com/office/drawing/2014/main" id="{CBA51F39-A2D4-7E2B-6ECF-686E565474A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7;p34">
              <a:extLst>
                <a:ext uri="{FF2B5EF4-FFF2-40B4-BE49-F238E27FC236}">
                  <a16:creationId xmlns:a16="http://schemas.microsoft.com/office/drawing/2014/main" id="{3F7816AF-97A9-96FD-BE02-AD3B75F0341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68;p34">
              <a:extLst>
                <a:ext uri="{FF2B5EF4-FFF2-40B4-BE49-F238E27FC236}">
                  <a16:creationId xmlns:a16="http://schemas.microsoft.com/office/drawing/2014/main" id="{EE1F69F2-30A0-3396-BE31-2C58DAEF056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9;p34">
              <a:extLst>
                <a:ext uri="{FF2B5EF4-FFF2-40B4-BE49-F238E27FC236}">
                  <a16:creationId xmlns:a16="http://schemas.microsoft.com/office/drawing/2014/main" id="{121A45D7-CA39-A046-C193-E887B65D62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363;p34">
            <a:extLst>
              <a:ext uri="{FF2B5EF4-FFF2-40B4-BE49-F238E27FC236}">
                <a16:creationId xmlns:a16="http://schemas.microsoft.com/office/drawing/2014/main" id="{389D028C-2E28-01B4-79F4-DE872D115428}"/>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EC5F29C1-1458-812D-C1CE-DBE3B2413175}"/>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5;p34">
              <a:extLst>
                <a:ext uri="{FF2B5EF4-FFF2-40B4-BE49-F238E27FC236}">
                  <a16:creationId xmlns:a16="http://schemas.microsoft.com/office/drawing/2014/main" id="{F4DDD469-DE0E-17A3-E843-2F3BA778602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6;p34">
              <a:extLst>
                <a:ext uri="{FF2B5EF4-FFF2-40B4-BE49-F238E27FC236}">
                  <a16:creationId xmlns:a16="http://schemas.microsoft.com/office/drawing/2014/main" id="{E00F0497-031F-2AB7-1F0D-B62CCCE8400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7;p34">
              <a:extLst>
                <a:ext uri="{FF2B5EF4-FFF2-40B4-BE49-F238E27FC236}">
                  <a16:creationId xmlns:a16="http://schemas.microsoft.com/office/drawing/2014/main" id="{74969B4C-3A92-7C88-D220-0B7C9F1CB84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8;p34">
              <a:extLst>
                <a:ext uri="{FF2B5EF4-FFF2-40B4-BE49-F238E27FC236}">
                  <a16:creationId xmlns:a16="http://schemas.microsoft.com/office/drawing/2014/main" id="{E03CEAAD-2DF8-10B3-23EC-13154A0616A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9;p34">
              <a:extLst>
                <a:ext uri="{FF2B5EF4-FFF2-40B4-BE49-F238E27FC236}">
                  <a16:creationId xmlns:a16="http://schemas.microsoft.com/office/drawing/2014/main" id="{EDC18FF8-3052-4219-14ED-6FF8A16F25D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63;p34">
            <a:extLst>
              <a:ext uri="{FF2B5EF4-FFF2-40B4-BE49-F238E27FC236}">
                <a16:creationId xmlns:a16="http://schemas.microsoft.com/office/drawing/2014/main" id="{8AF32CAB-9624-D6A0-B35A-6CA46E90A122}"/>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FE56E89A-E653-43CB-566B-EED1FC7163A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5;p34">
              <a:extLst>
                <a:ext uri="{FF2B5EF4-FFF2-40B4-BE49-F238E27FC236}">
                  <a16:creationId xmlns:a16="http://schemas.microsoft.com/office/drawing/2014/main" id="{79CDECAB-4B13-15D6-A5D3-61BFA4E0719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6;p34">
              <a:extLst>
                <a:ext uri="{FF2B5EF4-FFF2-40B4-BE49-F238E27FC236}">
                  <a16:creationId xmlns:a16="http://schemas.microsoft.com/office/drawing/2014/main" id="{64DEC4BA-73FE-D09C-0BA4-107CA89AF5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7;p34">
              <a:extLst>
                <a:ext uri="{FF2B5EF4-FFF2-40B4-BE49-F238E27FC236}">
                  <a16:creationId xmlns:a16="http://schemas.microsoft.com/office/drawing/2014/main" id="{AF1F6B97-0BFF-BBD7-7B6A-26228F83D7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8;p34">
              <a:extLst>
                <a:ext uri="{FF2B5EF4-FFF2-40B4-BE49-F238E27FC236}">
                  <a16:creationId xmlns:a16="http://schemas.microsoft.com/office/drawing/2014/main" id="{FF080E8F-1E0A-AEC2-B8C0-99D72799AA6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9;p34">
              <a:extLst>
                <a:ext uri="{FF2B5EF4-FFF2-40B4-BE49-F238E27FC236}">
                  <a16:creationId xmlns:a16="http://schemas.microsoft.com/office/drawing/2014/main" id="{6C26FF4C-95B4-49E6-C2E0-03F6A93A47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363;p34">
            <a:extLst>
              <a:ext uri="{FF2B5EF4-FFF2-40B4-BE49-F238E27FC236}">
                <a16:creationId xmlns:a16="http://schemas.microsoft.com/office/drawing/2014/main" id="{08FADA6E-05D0-7EF1-0AD8-E2C586A48D5A}"/>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23D87C70-F451-A76E-0C0A-6422F542B97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5;p34">
              <a:extLst>
                <a:ext uri="{FF2B5EF4-FFF2-40B4-BE49-F238E27FC236}">
                  <a16:creationId xmlns:a16="http://schemas.microsoft.com/office/drawing/2014/main" id="{C74DA889-AFDD-573F-43A0-182710CA4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6;p34">
              <a:extLst>
                <a:ext uri="{FF2B5EF4-FFF2-40B4-BE49-F238E27FC236}">
                  <a16:creationId xmlns:a16="http://schemas.microsoft.com/office/drawing/2014/main" id="{CE883650-3A00-D32A-B8DC-E6800B1BD8B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67;p34">
              <a:extLst>
                <a:ext uri="{FF2B5EF4-FFF2-40B4-BE49-F238E27FC236}">
                  <a16:creationId xmlns:a16="http://schemas.microsoft.com/office/drawing/2014/main" id="{2976BD00-BDCA-5389-53A1-AEC06A70184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68;p34">
              <a:extLst>
                <a:ext uri="{FF2B5EF4-FFF2-40B4-BE49-F238E27FC236}">
                  <a16:creationId xmlns:a16="http://schemas.microsoft.com/office/drawing/2014/main" id="{1E0958D7-EE47-3CBD-FD64-9ED61290DE9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69;p34">
              <a:extLst>
                <a:ext uri="{FF2B5EF4-FFF2-40B4-BE49-F238E27FC236}">
                  <a16:creationId xmlns:a16="http://schemas.microsoft.com/office/drawing/2014/main" id="{04B1D128-A10A-BC2E-7036-2068698D26B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7" name="Picture 326">
            <a:extLst>
              <a:ext uri="{FF2B5EF4-FFF2-40B4-BE49-F238E27FC236}">
                <a16:creationId xmlns:a16="http://schemas.microsoft.com/office/drawing/2014/main" id="{FFE81902-D0C6-6FB7-4C02-D3D162C019EC}"/>
              </a:ext>
            </a:extLst>
          </p:cNvPr>
          <p:cNvPicPr>
            <a:picLocks noChangeAspect="1"/>
          </p:cNvPicPr>
          <p:nvPr/>
        </p:nvPicPr>
        <p:blipFill rotWithShape="1">
          <a:blip r:embed="rId3"/>
          <a:srcRect l="14" t="29762" r="-14" b="20357"/>
          <a:stretch/>
        </p:blipFill>
        <p:spPr>
          <a:xfrm>
            <a:off x="1477831" y="1874530"/>
            <a:ext cx="7047816" cy="3515511"/>
          </a:xfrm>
          <a:prstGeom prst="rect">
            <a:avLst/>
          </a:prstGeom>
        </p:spPr>
      </p:pic>
      <p:grpSp>
        <p:nvGrpSpPr>
          <p:cNvPr id="328" name="Google Shape;356;p34">
            <a:extLst>
              <a:ext uri="{FF2B5EF4-FFF2-40B4-BE49-F238E27FC236}">
                <a16:creationId xmlns:a16="http://schemas.microsoft.com/office/drawing/2014/main" id="{25B687E8-7996-1A0A-0705-4B217B962272}"/>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E5FDAEFA-2169-2558-0D30-4B6E7FB6B31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58;p34">
              <a:extLst>
                <a:ext uri="{FF2B5EF4-FFF2-40B4-BE49-F238E27FC236}">
                  <a16:creationId xmlns:a16="http://schemas.microsoft.com/office/drawing/2014/main" id="{48ADCCDD-91A6-9552-7B5E-8CB4C910659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59;p34">
              <a:extLst>
                <a:ext uri="{FF2B5EF4-FFF2-40B4-BE49-F238E27FC236}">
                  <a16:creationId xmlns:a16="http://schemas.microsoft.com/office/drawing/2014/main" id="{E5EDDCF5-7641-51D0-5131-F3820E17105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60;p34">
              <a:extLst>
                <a:ext uri="{FF2B5EF4-FFF2-40B4-BE49-F238E27FC236}">
                  <a16:creationId xmlns:a16="http://schemas.microsoft.com/office/drawing/2014/main" id="{49CD2A66-8867-21FD-4D48-7235E6C632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61;p34">
              <a:extLst>
                <a:ext uri="{FF2B5EF4-FFF2-40B4-BE49-F238E27FC236}">
                  <a16:creationId xmlns:a16="http://schemas.microsoft.com/office/drawing/2014/main" id="{E189DB41-A758-8AEF-CD9B-1E5C587ABBD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62;p34">
              <a:extLst>
                <a:ext uri="{FF2B5EF4-FFF2-40B4-BE49-F238E27FC236}">
                  <a16:creationId xmlns:a16="http://schemas.microsoft.com/office/drawing/2014/main" id="{E76A27CE-089C-3EA1-E474-5D54433BA179}"/>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77;p34">
            <a:extLst>
              <a:ext uri="{FF2B5EF4-FFF2-40B4-BE49-F238E27FC236}">
                <a16:creationId xmlns:a16="http://schemas.microsoft.com/office/drawing/2014/main" id="{B15652E9-3ABC-8EDD-A614-8856C90EDD6E}"/>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37996908-0624-A9C2-5C59-D809F52D2EC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79;p34">
              <a:extLst>
                <a:ext uri="{FF2B5EF4-FFF2-40B4-BE49-F238E27FC236}">
                  <a16:creationId xmlns:a16="http://schemas.microsoft.com/office/drawing/2014/main" id="{63F655C0-7667-3882-D8B4-5323D7F2066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0;p34">
              <a:extLst>
                <a:ext uri="{FF2B5EF4-FFF2-40B4-BE49-F238E27FC236}">
                  <a16:creationId xmlns:a16="http://schemas.microsoft.com/office/drawing/2014/main" id="{F1B0B53A-C4FD-4AF5-F074-40B04038FA8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1;p34">
              <a:extLst>
                <a:ext uri="{FF2B5EF4-FFF2-40B4-BE49-F238E27FC236}">
                  <a16:creationId xmlns:a16="http://schemas.microsoft.com/office/drawing/2014/main" id="{7B7709FD-62C7-F40C-CE5D-555F6C371E0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2;p34">
              <a:extLst>
                <a:ext uri="{FF2B5EF4-FFF2-40B4-BE49-F238E27FC236}">
                  <a16:creationId xmlns:a16="http://schemas.microsoft.com/office/drawing/2014/main" id="{BE053E7A-B148-118F-9019-111C9430D360}"/>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3;p34">
              <a:extLst>
                <a:ext uri="{FF2B5EF4-FFF2-40B4-BE49-F238E27FC236}">
                  <a16:creationId xmlns:a16="http://schemas.microsoft.com/office/drawing/2014/main" id="{15DDC1EC-28D2-9528-80A4-894FDC27124B}"/>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56;p34">
            <a:extLst>
              <a:ext uri="{FF2B5EF4-FFF2-40B4-BE49-F238E27FC236}">
                <a16:creationId xmlns:a16="http://schemas.microsoft.com/office/drawing/2014/main" id="{0632C7B4-EC42-3462-8ED3-884DCFCD02DE}"/>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45AC4E95-E776-CC76-3039-BC49122FD86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58;p34">
              <a:extLst>
                <a:ext uri="{FF2B5EF4-FFF2-40B4-BE49-F238E27FC236}">
                  <a16:creationId xmlns:a16="http://schemas.microsoft.com/office/drawing/2014/main" id="{012B1001-C7DF-89A3-5D56-67162BE149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59;p34">
              <a:extLst>
                <a:ext uri="{FF2B5EF4-FFF2-40B4-BE49-F238E27FC236}">
                  <a16:creationId xmlns:a16="http://schemas.microsoft.com/office/drawing/2014/main" id="{4DAE6DFA-F0A1-D706-996F-F47598C5C07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60;p34">
              <a:extLst>
                <a:ext uri="{FF2B5EF4-FFF2-40B4-BE49-F238E27FC236}">
                  <a16:creationId xmlns:a16="http://schemas.microsoft.com/office/drawing/2014/main" id="{8B65EDF5-89B0-7F41-2467-85A19DF2F15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61;p34">
              <a:extLst>
                <a:ext uri="{FF2B5EF4-FFF2-40B4-BE49-F238E27FC236}">
                  <a16:creationId xmlns:a16="http://schemas.microsoft.com/office/drawing/2014/main" id="{FDF2B91A-010D-4CEC-6728-15DCE750E1A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62;p34">
              <a:extLst>
                <a:ext uri="{FF2B5EF4-FFF2-40B4-BE49-F238E27FC236}">
                  <a16:creationId xmlns:a16="http://schemas.microsoft.com/office/drawing/2014/main" id="{A0533C9A-2C03-9D22-5B15-49EC7B5E6E4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77;p34">
            <a:extLst>
              <a:ext uri="{FF2B5EF4-FFF2-40B4-BE49-F238E27FC236}">
                <a16:creationId xmlns:a16="http://schemas.microsoft.com/office/drawing/2014/main" id="{A1240EC5-DC75-6781-75C7-CC586D62037E}"/>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547B5579-5311-5414-CD2E-C432FC0281A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79;p34">
              <a:extLst>
                <a:ext uri="{FF2B5EF4-FFF2-40B4-BE49-F238E27FC236}">
                  <a16:creationId xmlns:a16="http://schemas.microsoft.com/office/drawing/2014/main" id="{06999303-2EB9-B18A-3978-87E2B619237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80;p34">
              <a:extLst>
                <a:ext uri="{FF2B5EF4-FFF2-40B4-BE49-F238E27FC236}">
                  <a16:creationId xmlns:a16="http://schemas.microsoft.com/office/drawing/2014/main" id="{EF10F08F-D8CF-A67D-AE09-83DE7CAE99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81;p34">
              <a:extLst>
                <a:ext uri="{FF2B5EF4-FFF2-40B4-BE49-F238E27FC236}">
                  <a16:creationId xmlns:a16="http://schemas.microsoft.com/office/drawing/2014/main" id="{DE7C0190-4508-24EE-1673-7549AB0F812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82;p34">
              <a:extLst>
                <a:ext uri="{FF2B5EF4-FFF2-40B4-BE49-F238E27FC236}">
                  <a16:creationId xmlns:a16="http://schemas.microsoft.com/office/drawing/2014/main" id="{CAEBA768-1E2B-7B75-E6EE-8160372106E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83;p34">
              <a:extLst>
                <a:ext uri="{FF2B5EF4-FFF2-40B4-BE49-F238E27FC236}">
                  <a16:creationId xmlns:a16="http://schemas.microsoft.com/office/drawing/2014/main" id="{6E1E0C34-482D-69DE-A05D-05D006D108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363;p34">
            <a:extLst>
              <a:ext uri="{FF2B5EF4-FFF2-40B4-BE49-F238E27FC236}">
                <a16:creationId xmlns:a16="http://schemas.microsoft.com/office/drawing/2014/main" id="{B7324DD0-EDEB-FAE6-B82E-63362E860BDA}"/>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D80C82F7-747A-001E-54ED-8BEB15E413F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65;p34">
              <a:extLst>
                <a:ext uri="{FF2B5EF4-FFF2-40B4-BE49-F238E27FC236}">
                  <a16:creationId xmlns:a16="http://schemas.microsoft.com/office/drawing/2014/main" id="{8C29F20C-339B-8E3F-8AED-61ED53558AD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66;p34">
              <a:extLst>
                <a:ext uri="{FF2B5EF4-FFF2-40B4-BE49-F238E27FC236}">
                  <a16:creationId xmlns:a16="http://schemas.microsoft.com/office/drawing/2014/main" id="{0FECC5F3-2BA0-9797-A0D5-F973861BB230}"/>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67;p34">
              <a:extLst>
                <a:ext uri="{FF2B5EF4-FFF2-40B4-BE49-F238E27FC236}">
                  <a16:creationId xmlns:a16="http://schemas.microsoft.com/office/drawing/2014/main" id="{3FA0516A-DF60-559E-D6FA-9E6C29E9C7F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68;p34">
              <a:extLst>
                <a:ext uri="{FF2B5EF4-FFF2-40B4-BE49-F238E27FC236}">
                  <a16:creationId xmlns:a16="http://schemas.microsoft.com/office/drawing/2014/main" id="{0386598D-94E9-882E-389D-4A5566110DC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69;p34">
              <a:extLst>
                <a:ext uri="{FF2B5EF4-FFF2-40B4-BE49-F238E27FC236}">
                  <a16:creationId xmlns:a16="http://schemas.microsoft.com/office/drawing/2014/main" id="{6A24288C-AA01-AE30-F82A-73BCA7C9513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356;p34">
            <a:extLst>
              <a:ext uri="{FF2B5EF4-FFF2-40B4-BE49-F238E27FC236}">
                <a16:creationId xmlns:a16="http://schemas.microsoft.com/office/drawing/2014/main" id="{492A8F8F-1CF4-ED68-10F5-43423228B727}"/>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9C635DCD-6B69-717C-71C7-311D478E55F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58;p34">
              <a:extLst>
                <a:ext uri="{FF2B5EF4-FFF2-40B4-BE49-F238E27FC236}">
                  <a16:creationId xmlns:a16="http://schemas.microsoft.com/office/drawing/2014/main" id="{77D68F5E-14A2-C2B4-E5CE-FED563B3C13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59;p34">
              <a:extLst>
                <a:ext uri="{FF2B5EF4-FFF2-40B4-BE49-F238E27FC236}">
                  <a16:creationId xmlns:a16="http://schemas.microsoft.com/office/drawing/2014/main" id="{43313F59-363F-DB02-E91A-F4CF3642E697}"/>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60;p34">
              <a:extLst>
                <a:ext uri="{FF2B5EF4-FFF2-40B4-BE49-F238E27FC236}">
                  <a16:creationId xmlns:a16="http://schemas.microsoft.com/office/drawing/2014/main" id="{213FE041-C3D2-401E-2678-46D428845EA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61;p34">
              <a:extLst>
                <a:ext uri="{FF2B5EF4-FFF2-40B4-BE49-F238E27FC236}">
                  <a16:creationId xmlns:a16="http://schemas.microsoft.com/office/drawing/2014/main" id="{16C9F953-192C-CB60-0F2B-FB177FF5AE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62;p34">
              <a:extLst>
                <a:ext uri="{FF2B5EF4-FFF2-40B4-BE49-F238E27FC236}">
                  <a16:creationId xmlns:a16="http://schemas.microsoft.com/office/drawing/2014/main" id="{E34C6111-5781-79CE-06F2-8497AAEC42A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377;p34">
            <a:extLst>
              <a:ext uri="{FF2B5EF4-FFF2-40B4-BE49-F238E27FC236}">
                <a16:creationId xmlns:a16="http://schemas.microsoft.com/office/drawing/2014/main" id="{92B003DD-1996-E6D0-E514-1368F4966D39}"/>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1FFBA278-3F79-7C16-F5C0-85709666288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79;p34">
              <a:extLst>
                <a:ext uri="{FF2B5EF4-FFF2-40B4-BE49-F238E27FC236}">
                  <a16:creationId xmlns:a16="http://schemas.microsoft.com/office/drawing/2014/main" id="{2AE4088A-1378-7A67-862E-27EDB934208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0;p34">
              <a:extLst>
                <a:ext uri="{FF2B5EF4-FFF2-40B4-BE49-F238E27FC236}">
                  <a16:creationId xmlns:a16="http://schemas.microsoft.com/office/drawing/2014/main" id="{9A03CE51-A9FF-3D33-BB6B-3080899829E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81;p34">
              <a:extLst>
                <a:ext uri="{FF2B5EF4-FFF2-40B4-BE49-F238E27FC236}">
                  <a16:creationId xmlns:a16="http://schemas.microsoft.com/office/drawing/2014/main" id="{11BE05EA-1566-50F6-D394-B56583E53192}"/>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82;p34">
              <a:extLst>
                <a:ext uri="{FF2B5EF4-FFF2-40B4-BE49-F238E27FC236}">
                  <a16:creationId xmlns:a16="http://schemas.microsoft.com/office/drawing/2014/main" id="{C1EC2233-5B83-1146-F1C4-087FAFDC1F3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83;p34">
              <a:extLst>
                <a:ext uri="{FF2B5EF4-FFF2-40B4-BE49-F238E27FC236}">
                  <a16:creationId xmlns:a16="http://schemas.microsoft.com/office/drawing/2014/main" id="{F2CFCC37-08C6-377E-17B8-0EFCAAE4317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669B368B-2CAF-7F24-1CE7-B4BBB3DC96E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CBA1280-C6C2-C88D-F0C2-04E2E553741E}"/>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00BB682B-01B8-4654-D9E5-B87CEE0E82A3}"/>
              </a:ext>
            </a:extLst>
          </p:cNvPr>
          <p:cNvSpPr txBox="1"/>
          <p:nvPr/>
        </p:nvSpPr>
        <p:spPr>
          <a:xfrm>
            <a:off x="1" y="0"/>
            <a:ext cx="914399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Tại sao khi trong cốc không có nước thì ta không thể nhìn thấy đồng xu</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còn nếu vẫn giữ nguyên vị trí đặt mắt và cốc nhưng rót nước vào cốc thì ta lại nhìn thấy đồng xu?</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191933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6FBAF61-427B-D23D-8983-6D5A2446A77A}"/>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4A3EF433-2578-3810-CE0E-5A1163B2FBD3}"/>
              </a:ext>
            </a:extLst>
          </p:cNvPr>
          <p:cNvSpPr txBox="1"/>
          <p:nvPr/>
        </p:nvSpPr>
        <p:spPr>
          <a:xfrm>
            <a:off x="5623939" y="0"/>
            <a:ext cx="3520061" cy="1938992"/>
          </a:xfrm>
          <a:prstGeom prst="rect">
            <a:avLst/>
          </a:prstGeom>
          <a:noFill/>
        </p:spPr>
        <p:txBody>
          <a:bodyPr wrap="square">
            <a:spAutoFit/>
          </a:bodyPr>
          <a:lstStyle/>
          <a:p>
            <a:pPr lvl="0">
              <a:defRPr/>
            </a:pPr>
            <a:r>
              <a:rPr lang="en-US" sz="2400" dirty="0">
                <a:solidFill>
                  <a:srgbClr val="532CC7">
                    <a:lumMod val="75000"/>
                  </a:srgbClr>
                </a:solidFill>
                <a:latin typeface="Fira Sans Condensed Medium" panose="020B0603050000020004" pitchFamily="34" charset="0"/>
                <a:ea typeface="Courier New" panose="02070309020205020404" pitchFamily="49" charset="0"/>
              </a:rPr>
              <a:t>K</a:t>
            </a:r>
            <a:r>
              <a:rPr lang="vi-VN" sz="2400" dirty="0">
                <a:solidFill>
                  <a:srgbClr val="532CC7">
                    <a:lumMod val="75000"/>
                  </a:srgbClr>
                </a:solidFill>
                <a:latin typeface="Fira Sans Condensed Medium" panose="020B0603050000020004" pitchFamily="34" charset="0"/>
                <a:ea typeface="Courier New" panose="02070309020205020404" pitchFamily="49" charset="0"/>
              </a:rPr>
              <a:t>hi không có nước trong cốc, tia sáng truyền đi theo đường thẳng nên ánh sáng từ đồng xu đến mắt người bị thành cốc chắn</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8130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6FBAF61-427B-D23D-8983-6D5A2446A77A}"/>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4A3EF433-2578-3810-CE0E-5A1163B2FBD3}"/>
              </a:ext>
            </a:extLst>
          </p:cNvPr>
          <p:cNvSpPr txBox="1"/>
          <p:nvPr/>
        </p:nvSpPr>
        <p:spPr>
          <a:xfrm>
            <a:off x="5546301" y="189781"/>
            <a:ext cx="3520061" cy="1569660"/>
          </a:xfrm>
          <a:prstGeom prst="rect">
            <a:avLst/>
          </a:prstGeom>
          <a:noFill/>
        </p:spPr>
        <p:txBody>
          <a:bodyPr wrap="square">
            <a:spAutoFit/>
          </a:bodyPr>
          <a:lstStyle/>
          <a:p>
            <a:pPr lvl="0">
              <a:defRPr/>
            </a:pPr>
            <a:r>
              <a:rPr lang="en-US" sz="2400" dirty="0">
                <a:solidFill>
                  <a:srgbClr val="532CC7">
                    <a:lumMod val="75000"/>
                  </a:srgbClr>
                </a:solidFill>
                <a:latin typeface="Fira Sans Condensed Medium" panose="020B0603050000020004" pitchFamily="34" charset="0"/>
                <a:ea typeface="Courier New" panose="02070309020205020404" pitchFamily="49" charset="0"/>
              </a:rPr>
              <a:t>K</a:t>
            </a:r>
            <a:r>
              <a:rPr lang="vi-VN" sz="2400" dirty="0">
                <a:solidFill>
                  <a:srgbClr val="532CC7">
                    <a:lumMod val="75000"/>
                  </a:srgbClr>
                </a:solidFill>
                <a:latin typeface="Fira Sans Condensed Medium" panose="020B0603050000020004" pitchFamily="34" charset="0"/>
                <a:ea typeface="Courier New" panose="02070309020205020404" pitchFamily="49" charset="0"/>
              </a:rPr>
              <a:t>hi có nước trong cốc, tia sáng truyền từ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nước</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ra</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không</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khí</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bị</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gãy</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khúc</a:t>
            </a:r>
            <a:r>
              <a:rPr lang="en-US" sz="2400" dirty="0">
                <a:solidFill>
                  <a:srgbClr val="532CC7">
                    <a:lumMod val="75000"/>
                  </a:srgbClr>
                </a:solidFill>
                <a:latin typeface="Fira Sans Condensed Medium" panose="020B0603050000020004" pitchFamily="34" charset="0"/>
                <a:ea typeface="Courier New" panose="02070309020205020404" pitchFamily="49" charset="0"/>
              </a:rPr>
              <a:t> ta </a:t>
            </a:r>
            <a:r>
              <a:rPr lang="en-US" sz="2400" dirty="0">
                <a:solidFill>
                  <a:srgbClr val="532CC7">
                    <a:lumMod val="75000"/>
                  </a:srgbClr>
                </a:solidFill>
                <a:latin typeface="#9Slide03 Arima Madurai Black" panose="00000A00000000000000" pitchFamily="2" charset="-93"/>
                <a:ea typeface="Courier New" panose="02070309020205020404" pitchFamily="49" charset="0"/>
                <a:cs typeface="#9Slide03 Arima Madurai Black" panose="00000A00000000000000" pitchFamily="2" charset="-93"/>
              </a:rPr>
              <a:t>→</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nhìn</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thấy</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đồng</a:t>
            </a:r>
            <a:r>
              <a:rPr lang="en-US" sz="2400" dirty="0">
                <a:solidFill>
                  <a:srgbClr val="532CC7">
                    <a:lumMod val="75000"/>
                  </a:srgbClr>
                </a:solidFill>
                <a:latin typeface="Fira Sans Condensed Medium" panose="020B0603050000020004" pitchFamily="34" charset="0"/>
                <a:ea typeface="Courier New" panose="02070309020205020404" pitchFamily="49" charset="0"/>
              </a:rPr>
              <a:t> xu</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195824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693" name="Google Shape;693;p43"/>
          <p:cNvGrpSpPr/>
          <p:nvPr/>
        </p:nvGrpSpPr>
        <p:grpSpPr>
          <a:xfrm>
            <a:off x="1181353" y="842962"/>
            <a:ext cx="2336419" cy="3554426"/>
            <a:chOff x="983550" y="848100"/>
            <a:chExt cx="2203130" cy="3351651"/>
          </a:xfrm>
        </p:grpSpPr>
        <p:sp>
          <p:nvSpPr>
            <p:cNvPr id="694" name="Google Shape;694;p43"/>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3"/>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3"/>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3"/>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3"/>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3"/>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3"/>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94439" y="3803141"/>
              <a:ext cx="1191531" cy="78738"/>
              <a:chOff x="4192982" y="2956158"/>
              <a:chExt cx="988003" cy="65283"/>
            </a:xfrm>
          </p:grpSpPr>
          <p:sp>
            <p:nvSpPr>
              <p:cNvPr id="707" name="Google Shape;707;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43"/>
            <p:cNvGrpSpPr/>
            <p:nvPr/>
          </p:nvGrpSpPr>
          <p:grpSpPr>
            <a:xfrm>
              <a:off x="1423920" y="3947310"/>
              <a:ext cx="1309894" cy="78725"/>
              <a:chOff x="4192982" y="2956158"/>
              <a:chExt cx="988003" cy="65283"/>
            </a:xfrm>
          </p:grpSpPr>
          <p:sp>
            <p:nvSpPr>
              <p:cNvPr id="710" name="Google Shape;710;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43"/>
            <p:cNvGrpSpPr/>
            <p:nvPr/>
          </p:nvGrpSpPr>
          <p:grpSpPr>
            <a:xfrm>
              <a:off x="1344103" y="4099710"/>
              <a:ext cx="1463627" cy="78725"/>
              <a:chOff x="4192982" y="2956158"/>
              <a:chExt cx="988003" cy="65283"/>
            </a:xfrm>
          </p:grpSpPr>
          <p:sp>
            <p:nvSpPr>
              <p:cNvPr id="713" name="Google Shape;713;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5" name="Google Shape;715;p43"/>
          <p:cNvGrpSpPr/>
          <p:nvPr/>
        </p:nvGrpSpPr>
        <p:grpSpPr>
          <a:xfrm>
            <a:off x="3573148" y="156087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85973" y="253384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3007962" y="112553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70;p42">
            <a:extLst>
              <a:ext uri="{FF2B5EF4-FFF2-40B4-BE49-F238E27FC236}">
                <a16:creationId xmlns:a16="http://schemas.microsoft.com/office/drawing/2014/main" id="{093EB2CC-FD3E-294E-51DE-8EA963E6833C}"/>
              </a:ext>
            </a:extLst>
          </p:cNvPr>
          <p:cNvSpPr txBox="1">
            <a:spLocks/>
          </p:cNvSpPr>
          <p:nvPr/>
        </p:nvSpPr>
        <p:spPr>
          <a:xfrm>
            <a:off x="3992609" y="693006"/>
            <a:ext cx="5456157" cy="3917516"/>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3. </a:t>
            </a:r>
          </a:p>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CHIẾT SUẤT CỦA MÔI TRƯỜNG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70040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DA531B-4D36-76B4-EA11-3E262683AB03}"/>
              </a:ext>
            </a:extLst>
          </p:cNvPr>
          <p:cNvSpPr/>
          <p:nvPr/>
        </p:nvSpPr>
        <p:spPr>
          <a:xfrm>
            <a:off x="301926" y="672859"/>
            <a:ext cx="7924720" cy="3950899"/>
          </a:xfrm>
          <a:prstGeom prst="roundRect">
            <a:avLst/>
          </a:prstGeom>
          <a:no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A2E33745-662A-872C-7FA6-8101FC41E6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125821" y="2074843"/>
            <a:ext cx="2201648" cy="3333821"/>
          </a:xfrm>
          <a:prstGeom prst="rect">
            <a:avLst/>
          </a:prstGeom>
        </p:spPr>
      </p:pic>
      <p:sp>
        <p:nvSpPr>
          <p:cNvPr id="4" name="TextBox 3">
            <a:extLst>
              <a:ext uri="{FF2B5EF4-FFF2-40B4-BE49-F238E27FC236}">
                <a16:creationId xmlns:a16="http://schemas.microsoft.com/office/drawing/2014/main" id="{9909DAFB-9AC0-B492-09EF-C0A725478DFC}"/>
              </a:ext>
            </a:extLst>
          </p:cNvPr>
          <p:cNvSpPr txBox="1"/>
          <p:nvPr/>
        </p:nvSpPr>
        <p:spPr>
          <a:xfrm>
            <a:off x="493734" y="442026"/>
            <a:ext cx="2685455"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1. </a:t>
            </a:r>
            <a:r>
              <a:rPr lang="en-US" sz="2400" dirty="0" err="1">
                <a:solidFill>
                  <a:schemeClr val="accent6"/>
                </a:solidFill>
                <a:latin typeface="Fira Sans Condensed Medium" panose="020B0603050000020004" pitchFamily="34" charset="0"/>
              </a:rPr>
              <a:t>Chiết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suất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tỉ</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đổi</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C461A01-29A9-E74E-E314-E58439BF8F89}"/>
                  </a:ext>
                </a:extLst>
              </p:cNvPr>
              <p:cNvSpPr txBox="1"/>
              <p:nvPr/>
            </p:nvSpPr>
            <p:spPr>
              <a:xfrm>
                <a:off x="2649302" y="2005431"/>
                <a:ext cx="3388151" cy="1069300"/>
              </a:xfrm>
              <a:prstGeom prst="roundRect">
                <a:avLst/>
              </a:prstGeom>
              <a:solidFill>
                <a:srgbClr val="002060"/>
              </a:solidFill>
            </p:spPr>
            <p:txBody>
              <a:bodyPr wrap="square" rtlCol="0">
                <a:spAutoFit/>
              </a:bodyPr>
              <a:lstStyle>
                <a:defPPr marR="0" lvl="0" algn="l" rtl="0">
                  <a:lnSpc>
                    <a:spcPct val="100000"/>
                  </a:lnSpc>
                  <a:spcBef>
                    <a:spcPts val="0"/>
                  </a:spcBef>
                  <a:spcAft>
                    <a:spcPts val="0"/>
                  </a:spcAft>
                </a:defPPr>
                <a:lvl1pPr algn="just">
                  <a:defRPr sz="2800" i="1">
                    <a:solidFill>
                      <a:schemeClr val="accent6"/>
                    </a:solidFill>
                    <a:latin typeface="+mn-lt"/>
                  </a:defRPr>
                </a:lvl1p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21</m:t>
                          </m:r>
                        </m:sub>
                      </m:sSub>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m:t>
                              </m:r>
                            </m:sub>
                          </m:sSub>
                        </m:num>
                        <m:den>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1</m:t>
                              </m:r>
                            </m:sub>
                          </m:sSub>
                        </m:den>
                      </m:f>
                    </m:oMath>
                  </m:oMathPara>
                </a14:m>
                <a:endParaRPr lang="en-US" dirty="0"/>
              </a:p>
            </p:txBody>
          </p:sp>
        </mc:Choice>
        <mc:Fallback xmlns="">
          <p:sp>
            <p:nvSpPr>
              <p:cNvPr id="11" name="TextBox 10">
                <a:extLst>
                  <a:ext uri="{FF2B5EF4-FFF2-40B4-BE49-F238E27FC236}">
                    <a16:creationId xmlns:a16="http://schemas.microsoft.com/office/drawing/2014/main" id="{0C461A01-29A9-E74E-E314-E58439BF8F89}"/>
                  </a:ext>
                </a:extLst>
              </p:cNvPr>
              <p:cNvSpPr txBox="1">
                <a:spLocks noRot="1" noChangeAspect="1" noMove="1" noResize="1" noEditPoints="1" noAdjustHandles="1" noChangeArrowheads="1" noChangeShapeType="1" noTextEdit="1"/>
              </p:cNvSpPr>
              <p:nvPr/>
            </p:nvSpPr>
            <p:spPr>
              <a:xfrm>
                <a:off x="2649302" y="2005431"/>
                <a:ext cx="3388151" cy="1069300"/>
              </a:xfrm>
              <a:prstGeom prst="roundRect">
                <a:avLst/>
              </a:prstGeom>
              <a:blipFill>
                <a:blip r:embed="rId5"/>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8197C9AB-9D23-F6A9-CD93-2DDCDBA97F9A}"/>
              </a:ext>
            </a:extLst>
          </p:cNvPr>
          <p:cNvSpPr txBox="1"/>
          <p:nvPr/>
        </p:nvSpPr>
        <p:spPr>
          <a:xfrm>
            <a:off x="636823" y="1069474"/>
            <a:ext cx="7362834" cy="400110"/>
          </a:xfrm>
          <a:prstGeom prst="rect">
            <a:avLst/>
          </a:prstGeom>
          <a:noFill/>
        </p:spPr>
        <p:txBody>
          <a:bodyPr wrap="square" rtlCol="0">
            <a:spAutoFit/>
          </a:bodyPr>
          <a:lstStyle/>
          <a:p>
            <a:pPr algn="just"/>
            <a:r>
              <a:rPr lang="en-US" sz="2000" dirty="0"/>
              <a:t>n</a:t>
            </a:r>
            <a:r>
              <a:rPr lang="en-US" sz="2000" baseline="-25000" dirty="0"/>
              <a:t>21</a:t>
            </a:r>
            <a:r>
              <a:rPr lang="en-US" sz="2000" dirty="0"/>
              <a:t>: c</a:t>
            </a:r>
            <a:r>
              <a:rPr lang="vi-VN" sz="2000" dirty="0"/>
              <a:t>hiết su</a:t>
            </a:r>
            <a:r>
              <a:rPr lang="en-US" sz="2000" dirty="0"/>
              <a:t>ấ</a:t>
            </a:r>
            <a:r>
              <a:rPr lang="vi-VN" sz="2000" dirty="0"/>
              <a:t>t tỉ đối của môi trường 2 đối với môi trường 1</a:t>
            </a:r>
            <a:endParaRPr lang="en-US" sz="1600" dirty="0"/>
          </a:p>
        </p:txBody>
      </p:sp>
      <p:sp>
        <p:nvSpPr>
          <p:cNvPr id="13" name="TextBox 12">
            <a:extLst>
              <a:ext uri="{FF2B5EF4-FFF2-40B4-BE49-F238E27FC236}">
                <a16:creationId xmlns:a16="http://schemas.microsoft.com/office/drawing/2014/main" id="{E396F9C5-B443-25E4-C41A-EA8239B03E2E}"/>
              </a:ext>
            </a:extLst>
          </p:cNvPr>
          <p:cNvSpPr txBox="1"/>
          <p:nvPr/>
        </p:nvSpPr>
        <p:spPr>
          <a:xfrm>
            <a:off x="636823" y="1511054"/>
            <a:ext cx="4210185" cy="400110"/>
          </a:xfrm>
          <a:prstGeom prst="rect">
            <a:avLst/>
          </a:prstGeom>
          <a:noFill/>
        </p:spPr>
        <p:txBody>
          <a:bodyPr wrap="square" rtlCol="0">
            <a:spAutoFit/>
          </a:bodyPr>
          <a:lstStyle/>
          <a:p>
            <a:pPr algn="just"/>
            <a:r>
              <a:rPr lang="en-US" sz="2000" dirty="0"/>
              <a:t>n</a:t>
            </a:r>
            <a:r>
              <a:rPr lang="en-US" sz="2000" baseline="-25000" dirty="0"/>
              <a:t>1</a:t>
            </a:r>
            <a:r>
              <a:rPr lang="en-US" sz="2000" dirty="0"/>
              <a:t>: c</a:t>
            </a:r>
            <a:r>
              <a:rPr lang="vi-VN" sz="2000" dirty="0"/>
              <a:t>hiết su</a:t>
            </a:r>
            <a:r>
              <a:rPr lang="en-US" sz="2000" dirty="0" err="1"/>
              <a:t>ất</a:t>
            </a:r>
            <a:r>
              <a:rPr lang="en-US" sz="2000" dirty="0"/>
              <a:t> </a:t>
            </a:r>
            <a:r>
              <a:rPr lang="vi-VN" sz="2000" dirty="0"/>
              <a:t>của môi trường 1</a:t>
            </a:r>
            <a:endParaRPr lang="en-US" sz="1600" dirty="0"/>
          </a:p>
        </p:txBody>
      </p:sp>
      <p:sp>
        <p:nvSpPr>
          <p:cNvPr id="14" name="TextBox 13">
            <a:extLst>
              <a:ext uri="{FF2B5EF4-FFF2-40B4-BE49-F238E27FC236}">
                <a16:creationId xmlns:a16="http://schemas.microsoft.com/office/drawing/2014/main" id="{BC0F75E7-6552-960D-C212-72A0E7ADC6AC}"/>
              </a:ext>
            </a:extLst>
          </p:cNvPr>
          <p:cNvSpPr txBox="1"/>
          <p:nvPr/>
        </p:nvSpPr>
        <p:spPr>
          <a:xfrm>
            <a:off x="4487967" y="1489957"/>
            <a:ext cx="4210185" cy="400110"/>
          </a:xfrm>
          <a:prstGeom prst="rect">
            <a:avLst/>
          </a:prstGeom>
          <a:noFill/>
        </p:spPr>
        <p:txBody>
          <a:bodyPr wrap="square" rtlCol="0">
            <a:spAutoFit/>
          </a:bodyPr>
          <a:lstStyle/>
          <a:p>
            <a:pPr algn="just"/>
            <a:r>
              <a:rPr lang="en-US" sz="2000" dirty="0"/>
              <a:t>n</a:t>
            </a:r>
            <a:r>
              <a:rPr lang="en-US" sz="2000" baseline="-25000" dirty="0"/>
              <a:t>2</a:t>
            </a:r>
            <a:r>
              <a:rPr lang="en-US" sz="2000" dirty="0"/>
              <a:t>: c</a:t>
            </a:r>
            <a:r>
              <a:rPr lang="vi-VN" sz="2000" dirty="0"/>
              <a:t>hiết su</a:t>
            </a:r>
            <a:r>
              <a:rPr lang="en-US" sz="2000" dirty="0" err="1"/>
              <a:t>ất</a:t>
            </a:r>
            <a:r>
              <a:rPr lang="en-US" sz="2000" dirty="0"/>
              <a:t> </a:t>
            </a:r>
            <a:r>
              <a:rPr lang="vi-VN" sz="2000" dirty="0"/>
              <a:t>của môi trường </a:t>
            </a:r>
            <a:r>
              <a:rPr lang="en-US" sz="2000" dirty="0"/>
              <a:t>2</a:t>
            </a:r>
            <a:endParaRPr lang="en-US" sz="1600" dirty="0"/>
          </a:p>
        </p:txBody>
      </p:sp>
      <p:sp>
        <p:nvSpPr>
          <p:cNvPr id="3" name="Google Shape;1088;p59">
            <a:extLst>
              <a:ext uri="{FF2B5EF4-FFF2-40B4-BE49-F238E27FC236}">
                <a16:creationId xmlns:a16="http://schemas.microsoft.com/office/drawing/2014/main" id="{B7127AF3-D79D-8E5B-890E-98F947007E17}"/>
              </a:ext>
            </a:extLst>
          </p:cNvPr>
          <p:cNvSpPr txBox="1"/>
          <p:nvPr/>
        </p:nvSpPr>
        <p:spPr>
          <a:xfrm flipH="1">
            <a:off x="446294" y="3261272"/>
            <a:ext cx="7635984"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a:t>
            </a:r>
            <a:r>
              <a:rPr lang="en-US" sz="2200" dirty="0">
                <a:solidFill>
                  <a:schemeClr val="tx1">
                    <a:lumMod val="50000"/>
                  </a:schemeClr>
                </a:solidFill>
                <a:latin typeface="+mn-lt"/>
                <a:ea typeface="Quicksand"/>
                <a:cs typeface="Quicksand"/>
                <a:sym typeface="Quicksand"/>
              </a:rPr>
              <a:t> &gt; n</a:t>
            </a:r>
            <a:r>
              <a:rPr lang="en-US" sz="2200" baseline="-25000" dirty="0">
                <a:solidFill>
                  <a:schemeClr val="tx1">
                    <a:lumMod val="50000"/>
                  </a:schemeClr>
                </a:solidFill>
                <a:latin typeface="+mn-lt"/>
                <a:ea typeface="Quicksand"/>
                <a:cs typeface="Quicksand"/>
                <a:sym typeface="Quicksand"/>
              </a:rPr>
              <a:t>1 </a:t>
            </a:r>
            <a:r>
              <a:rPr lang="en-US" sz="2200" baseline="-250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baseline="-25000" dirty="0">
                <a:solidFill>
                  <a:schemeClr val="tx1">
                    <a:lumMod val="50000"/>
                  </a:schemeClr>
                </a:solidFill>
                <a:latin typeface="+mn-lt"/>
                <a:ea typeface="Quicksand"/>
                <a:cs typeface="Quicksand"/>
                <a:sym typeface="Quicksand"/>
              </a:rPr>
              <a:t> </a:t>
            </a: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21</a:t>
            </a:r>
            <a:r>
              <a:rPr lang="en-US" sz="2200" dirty="0">
                <a:solidFill>
                  <a:schemeClr val="tx1">
                    <a:lumMod val="50000"/>
                  </a:schemeClr>
                </a:solidFill>
                <a:latin typeface="+mn-lt"/>
                <a:ea typeface="Quicksand"/>
                <a:cs typeface="Quicksand"/>
                <a:sym typeface="Quicksand"/>
              </a:rPr>
              <a:t> &gt; 1</a:t>
            </a:r>
            <a:r>
              <a:rPr lang="en-US" sz="22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dirty="0">
                <a:solidFill>
                  <a:schemeClr val="tx1">
                    <a:lumMod val="50000"/>
                  </a:schemeClr>
                </a:solidFill>
                <a:latin typeface="+mn-lt"/>
                <a:ea typeface="Quicksand"/>
                <a:cs typeface="Quicksand"/>
                <a:sym typeface="Quicksand"/>
              </a:rPr>
              <a:t> Tia </a:t>
            </a:r>
            <a:r>
              <a:rPr lang="en-US" sz="2200" dirty="0" err="1">
                <a:solidFill>
                  <a:schemeClr val="tx1">
                    <a:lumMod val="50000"/>
                  </a:schemeClr>
                </a:solidFill>
                <a:latin typeface="+mn-lt"/>
                <a:ea typeface="Quicksand"/>
                <a:cs typeface="Quicksand"/>
                <a:sym typeface="Quicksand"/>
              </a:rPr>
              <a:t>khúc</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xạ</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bị</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lệch</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gần</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pháp</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tuyến</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hơn</a:t>
            </a:r>
            <a:endParaRPr lang="en-US" sz="2200" dirty="0">
              <a:solidFill>
                <a:schemeClr val="tx1">
                  <a:lumMod val="50000"/>
                </a:schemeClr>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52F91B2D-0D84-C9EC-B4C9-2F46703F314C}"/>
              </a:ext>
            </a:extLst>
          </p:cNvPr>
          <p:cNvSpPr txBox="1"/>
          <p:nvPr/>
        </p:nvSpPr>
        <p:spPr>
          <a:xfrm flipH="1">
            <a:off x="446294" y="3797648"/>
            <a:ext cx="7635984"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a:t>
            </a:r>
            <a:r>
              <a:rPr lang="en-US" sz="2200" dirty="0">
                <a:solidFill>
                  <a:schemeClr val="tx1">
                    <a:lumMod val="50000"/>
                  </a:schemeClr>
                </a:solidFill>
                <a:latin typeface="+mn-lt"/>
                <a:ea typeface="Quicksand"/>
                <a:cs typeface="Quicksand"/>
                <a:sym typeface="Quicksand"/>
              </a:rPr>
              <a:t> &lt; n</a:t>
            </a:r>
            <a:r>
              <a:rPr lang="en-US" sz="2200" baseline="-25000" dirty="0">
                <a:solidFill>
                  <a:schemeClr val="tx1">
                    <a:lumMod val="50000"/>
                  </a:schemeClr>
                </a:solidFill>
                <a:latin typeface="+mn-lt"/>
                <a:ea typeface="Quicksand"/>
                <a:cs typeface="Quicksand"/>
                <a:sym typeface="Quicksand"/>
              </a:rPr>
              <a:t>1 </a:t>
            </a:r>
            <a:r>
              <a:rPr lang="en-US" sz="2200" baseline="-250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baseline="-25000" dirty="0">
                <a:solidFill>
                  <a:schemeClr val="tx1">
                    <a:lumMod val="50000"/>
                  </a:schemeClr>
                </a:solidFill>
                <a:latin typeface="+mn-lt"/>
                <a:ea typeface="Quicksand"/>
                <a:cs typeface="Quicksand"/>
                <a:sym typeface="Quicksand"/>
              </a:rPr>
              <a:t> </a:t>
            </a: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21</a:t>
            </a:r>
            <a:r>
              <a:rPr lang="en-US" sz="2200" dirty="0">
                <a:solidFill>
                  <a:schemeClr val="tx1">
                    <a:lumMod val="50000"/>
                  </a:schemeClr>
                </a:solidFill>
                <a:latin typeface="+mn-lt"/>
                <a:ea typeface="Quicksand"/>
                <a:cs typeface="Quicksand"/>
                <a:sym typeface="Quicksand"/>
              </a:rPr>
              <a:t> &lt; 1</a:t>
            </a:r>
            <a:r>
              <a:rPr lang="en-US" sz="22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dirty="0">
                <a:solidFill>
                  <a:schemeClr val="tx1">
                    <a:lumMod val="50000"/>
                  </a:schemeClr>
                </a:solidFill>
                <a:latin typeface="+mn-lt"/>
                <a:ea typeface="Quicksand"/>
                <a:cs typeface="Quicksand"/>
                <a:sym typeface="Quicksand"/>
              </a:rPr>
              <a:t> Tia </a:t>
            </a:r>
            <a:r>
              <a:rPr lang="en-US" sz="2200" dirty="0" err="1">
                <a:solidFill>
                  <a:schemeClr val="tx1">
                    <a:lumMod val="50000"/>
                  </a:schemeClr>
                </a:solidFill>
                <a:latin typeface="+mn-lt"/>
                <a:ea typeface="Quicksand"/>
                <a:cs typeface="Quicksand"/>
                <a:sym typeface="Quicksand"/>
              </a:rPr>
              <a:t>khúc</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xạ</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bị</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lệch</a:t>
            </a:r>
            <a:r>
              <a:rPr lang="en-US" sz="2200" dirty="0">
                <a:solidFill>
                  <a:schemeClr val="tx1">
                    <a:lumMod val="50000"/>
                  </a:schemeClr>
                </a:solidFill>
                <a:latin typeface="+mn-lt"/>
                <a:ea typeface="Quicksand"/>
                <a:cs typeface="Quicksand"/>
                <a:sym typeface="Quicksand"/>
              </a:rPr>
              <a:t> xa </a:t>
            </a:r>
            <a:r>
              <a:rPr lang="en-US" sz="2200" dirty="0" err="1">
                <a:solidFill>
                  <a:schemeClr val="tx1">
                    <a:lumMod val="50000"/>
                  </a:schemeClr>
                </a:solidFill>
                <a:latin typeface="+mn-lt"/>
                <a:ea typeface="Quicksand"/>
                <a:cs typeface="Quicksand"/>
                <a:sym typeface="Quicksand"/>
              </a:rPr>
              <a:t>pháp</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tuyến</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hơn</a:t>
            </a:r>
            <a:endParaRPr lang="en-US" sz="2200" dirty="0">
              <a:solidFill>
                <a:schemeClr val="tx1">
                  <a:lumMod val="50000"/>
                </a:schemeClr>
              </a:solidFill>
              <a:latin typeface="+mn-lt"/>
              <a:cs typeface="Arial" panose="020B0604020202020204" pitchFamily="34" charset="0"/>
              <a:sym typeface="Quicksand Mediu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5000"/>
                                  </p:iterate>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5000"/>
                                  </p:iterate>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5000"/>
                                  </p:iterate>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5000"/>
                                  </p:iterate>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p:bldP spid="13" grpId="0"/>
      <p:bldP spid="14" grpId="0"/>
      <p:bldP spid="3"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99F8D572-46CF-A706-4CB9-57B5C1346383}"/>
              </a:ext>
            </a:extLst>
          </p:cNvPr>
          <p:cNvSpPr/>
          <p:nvPr/>
        </p:nvSpPr>
        <p:spPr>
          <a:xfrm>
            <a:off x="625642" y="1082781"/>
            <a:ext cx="8078346" cy="3251825"/>
          </a:xfrm>
          <a:prstGeom prst="roundRect">
            <a:avLst/>
          </a:prstGeom>
          <a:solidFill>
            <a:srgbClr val="FBFBFB"/>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AC3AB434-9AC2-CEC6-D03F-0A96D682130B}"/>
              </a:ext>
            </a:extLst>
          </p:cNvPr>
          <p:cNvSpPr txBox="1"/>
          <p:nvPr/>
        </p:nvSpPr>
        <p:spPr>
          <a:xfrm>
            <a:off x="625642" y="818387"/>
            <a:ext cx="3185787"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2. </a:t>
            </a:r>
            <a:r>
              <a:rPr lang="en-US" sz="2400" dirty="0" err="1">
                <a:solidFill>
                  <a:schemeClr val="accent6"/>
                </a:solidFill>
                <a:latin typeface="Fira Sans Condensed Medium" panose="020B0603050000020004" pitchFamily="34" charset="0"/>
              </a:rPr>
              <a:t>Chiết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suất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tuyệt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đối</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37" name="TextBox 36">
            <a:extLst>
              <a:ext uri="{FF2B5EF4-FFF2-40B4-BE49-F238E27FC236}">
                <a16:creationId xmlns:a16="http://schemas.microsoft.com/office/drawing/2014/main" id="{ABC30308-C387-A0ED-78F5-F4F1F10AEDA8}"/>
              </a:ext>
            </a:extLst>
          </p:cNvPr>
          <p:cNvSpPr txBox="1"/>
          <p:nvPr/>
        </p:nvSpPr>
        <p:spPr>
          <a:xfrm>
            <a:off x="961305" y="1449673"/>
            <a:ext cx="7252658" cy="1015663"/>
          </a:xfrm>
          <a:prstGeom prst="rect">
            <a:avLst/>
          </a:prstGeom>
          <a:noFill/>
        </p:spPr>
        <p:txBody>
          <a:bodyPr wrap="square" rtlCol="0">
            <a:spAutoFit/>
          </a:bodyPr>
          <a:lstStyle/>
          <a:p>
            <a:pPr algn="just"/>
            <a:r>
              <a:rPr lang="vi-VN" sz="2000" dirty="0">
                <a:solidFill>
                  <a:srgbClr val="0E2A47"/>
                </a:solidFill>
                <a:ea typeface="Courier New" panose="02070309020205020404" pitchFamily="49" charset="0"/>
              </a:rPr>
              <a:t>Chiết</a:t>
            </a:r>
            <a:r>
              <a:rPr lang="vi-VN" sz="1200" dirty="0">
                <a:solidFill>
                  <a:srgbClr val="0E2A47"/>
                </a:solidFill>
              </a:rPr>
              <a:t> </a:t>
            </a:r>
            <a:r>
              <a:rPr lang="vi-VN" sz="2000" dirty="0">
                <a:solidFill>
                  <a:srgbClr val="0E2A47"/>
                </a:solidFill>
                <a:ea typeface="Courier New" panose="02070309020205020404" pitchFamily="49" charset="0"/>
              </a:rPr>
              <a:t>suất của một môi trường có giá trị bằng tỉ số tốc độ ánh sáng trong chân không (hoặc không khí) với tốc độ ánh sáng trong môi trường đó</a:t>
            </a:r>
            <a:endParaRPr lang="en-US" sz="2000" dirty="0">
              <a:solidFill>
                <a:srgbClr val="0E2A47"/>
              </a:solidFill>
              <a:ea typeface="Courier New" panose="02070309020205020404" pitchFamily="49" charset="0"/>
            </a:endParaRPr>
          </a:p>
        </p:txBody>
      </p:sp>
      <p:pic>
        <p:nvPicPr>
          <p:cNvPr id="5" name="Picture 4">
            <a:extLst>
              <a:ext uri="{FF2B5EF4-FFF2-40B4-BE49-F238E27FC236}">
                <a16:creationId xmlns:a16="http://schemas.microsoft.com/office/drawing/2014/main" id="{42DD403D-1762-0C5F-C1C3-9A5FEB902C9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8773" t="8060" r="51105" b="10978"/>
          <a:stretch/>
        </p:blipFill>
        <p:spPr>
          <a:xfrm>
            <a:off x="0" y="2367232"/>
            <a:ext cx="2014430" cy="305032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964BEFF-B1F6-623B-81EB-58D645545012}"/>
                  </a:ext>
                </a:extLst>
              </p:cNvPr>
              <p:cNvSpPr txBox="1"/>
              <p:nvPr/>
            </p:nvSpPr>
            <p:spPr>
              <a:xfrm>
                <a:off x="2014430" y="2591669"/>
                <a:ext cx="1225079" cy="918621"/>
              </a:xfrm>
              <a:prstGeom prst="roundRect">
                <a:avLst/>
              </a:prstGeom>
              <a:solidFill>
                <a:srgbClr val="D35C27"/>
              </a:solidFill>
            </p:spPr>
            <p:txBody>
              <a:bodyPr wrap="square" rtlCol="0">
                <a:spAutoFit/>
              </a:bodyPr>
              <a:lstStyle/>
              <a:p>
                <a:pPr algn="just"/>
                <a14:m>
                  <m:oMathPara xmlns:m="http://schemas.openxmlformats.org/officeDocument/2006/math">
                    <m:oMathParaPr>
                      <m:jc m:val="centerGroup"/>
                    </m:oMathParaPr>
                    <m:oMath xmlns:m="http://schemas.openxmlformats.org/officeDocument/2006/math">
                      <m:r>
                        <a:rPr lang="en-US" sz="2800" b="0" i="1" smtClean="0">
                          <a:solidFill>
                            <a:schemeClr val="accent6"/>
                          </a:solidFill>
                          <a:latin typeface="Cambria Math" panose="02040503050406030204" pitchFamily="18" charset="0"/>
                        </a:rPr>
                        <m:t>𝑛</m:t>
                      </m:r>
                      <m:r>
                        <a:rPr lang="en-US" sz="2800" b="0" i="1" smtClean="0">
                          <a:solidFill>
                            <a:schemeClr val="accent6"/>
                          </a:solidFill>
                          <a:latin typeface="Cambria Math" panose="02040503050406030204" pitchFamily="18" charset="0"/>
                        </a:rPr>
                        <m:t>=</m:t>
                      </m:r>
                      <m:f>
                        <m:fPr>
                          <m:ctrlPr>
                            <a:rPr lang="en-US" sz="2800" i="1" smtClean="0">
                              <a:solidFill>
                                <a:schemeClr val="accent6"/>
                              </a:solidFill>
                              <a:latin typeface="Cambria Math" panose="02040503050406030204" pitchFamily="18" charset="0"/>
                            </a:rPr>
                          </m:ctrlPr>
                        </m:fPr>
                        <m:num>
                          <m:r>
                            <a:rPr lang="en-US" sz="2800" b="0" i="1" smtClean="0">
                              <a:solidFill>
                                <a:schemeClr val="accent6"/>
                              </a:solidFill>
                              <a:latin typeface="Cambria Math" panose="02040503050406030204" pitchFamily="18" charset="0"/>
                            </a:rPr>
                            <m:t>𝑐</m:t>
                          </m:r>
                        </m:num>
                        <m:den>
                          <m:r>
                            <a:rPr lang="en-US" sz="2800" b="0" i="1" smtClean="0">
                              <a:solidFill>
                                <a:schemeClr val="accent6"/>
                              </a:solidFill>
                              <a:latin typeface="Cambria Math" panose="02040503050406030204" pitchFamily="18" charset="0"/>
                            </a:rPr>
                            <m:t>𝑣</m:t>
                          </m:r>
                        </m:den>
                      </m:f>
                    </m:oMath>
                  </m:oMathPara>
                </a14:m>
                <a:endParaRPr lang="en-US" sz="2800" dirty="0">
                  <a:solidFill>
                    <a:schemeClr val="accent6"/>
                  </a:solidFill>
                  <a:latin typeface="+mn-lt"/>
                </a:endParaRPr>
              </a:p>
            </p:txBody>
          </p:sp>
        </mc:Choice>
        <mc:Fallback xmlns="">
          <p:sp>
            <p:nvSpPr>
              <p:cNvPr id="6" name="TextBox 5">
                <a:extLst>
                  <a:ext uri="{FF2B5EF4-FFF2-40B4-BE49-F238E27FC236}">
                    <a16:creationId xmlns:a16="http://schemas.microsoft.com/office/drawing/2014/main" id="{6964BEFF-B1F6-623B-81EB-58D645545012}"/>
                  </a:ext>
                </a:extLst>
              </p:cNvPr>
              <p:cNvSpPr txBox="1">
                <a:spLocks noRot="1" noChangeAspect="1" noMove="1" noResize="1" noEditPoints="1" noAdjustHandles="1" noChangeArrowheads="1" noChangeShapeType="1" noTextEdit="1"/>
              </p:cNvSpPr>
              <p:nvPr/>
            </p:nvSpPr>
            <p:spPr>
              <a:xfrm>
                <a:off x="2014430" y="2591669"/>
                <a:ext cx="1225079" cy="918621"/>
              </a:xfrm>
              <a:prstGeom prst="round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661BBD27-D0AE-A476-9788-194119ABC92A}"/>
              </a:ext>
            </a:extLst>
          </p:cNvPr>
          <p:cNvSpPr txBox="1"/>
          <p:nvPr/>
        </p:nvSpPr>
        <p:spPr>
          <a:xfrm>
            <a:off x="3410035" y="2504833"/>
            <a:ext cx="5068425" cy="95866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nSpc>
                <a:spcPct val="150000"/>
              </a:lnSpc>
            </a:pPr>
            <a:r>
              <a:rPr lang="vi-VN" dirty="0"/>
              <a:t>c</a:t>
            </a:r>
            <a:r>
              <a:rPr lang="en-US" dirty="0"/>
              <a:t>: </a:t>
            </a:r>
            <a:r>
              <a:rPr lang="vi-VN" dirty="0"/>
              <a:t>tốc độ của ánh sáng trong chân không</a:t>
            </a:r>
            <a:endParaRPr lang="en-US" dirty="0"/>
          </a:p>
          <a:p>
            <a:pPr>
              <a:lnSpc>
                <a:spcPct val="150000"/>
              </a:lnSpc>
            </a:pPr>
            <a:r>
              <a:rPr lang="en-US" dirty="0"/>
              <a:t>v: </a:t>
            </a:r>
            <a:r>
              <a:rPr lang="vi-VN" dirty="0"/>
              <a:t>tốc độ của ánh sáng trong môi trường đ</a:t>
            </a:r>
            <a:r>
              <a:rPr lang="en-US" dirty="0"/>
              <a:t>ó</a:t>
            </a:r>
          </a:p>
        </p:txBody>
      </p:sp>
      <p:sp>
        <p:nvSpPr>
          <p:cNvPr id="11" name="TextBox 10">
            <a:extLst>
              <a:ext uri="{FF2B5EF4-FFF2-40B4-BE49-F238E27FC236}">
                <a16:creationId xmlns:a16="http://schemas.microsoft.com/office/drawing/2014/main" id="{193EFF9A-8703-507F-8FCD-61E12CE5C2B2}"/>
              </a:ext>
            </a:extLst>
          </p:cNvPr>
          <p:cNvSpPr txBox="1"/>
          <p:nvPr/>
        </p:nvSpPr>
        <p:spPr>
          <a:xfrm>
            <a:off x="3255130" y="3708785"/>
            <a:ext cx="2354448" cy="40011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r>
              <a:rPr lang="vi-VN" b="1" dirty="0"/>
              <a:t>c = 300 000 km/s</a:t>
            </a:r>
            <a:endParaRPr lang="en-US"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6" grpId="0" animBg="1"/>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grpSp>
        <p:nvGrpSpPr>
          <p:cNvPr id="832" name="Google Shape;832;p47"/>
          <p:cNvGrpSpPr/>
          <p:nvPr/>
        </p:nvGrpSpPr>
        <p:grpSpPr>
          <a:xfrm>
            <a:off x="1102588" y="4884789"/>
            <a:ext cx="258628" cy="258711"/>
            <a:chOff x="4370700" y="733563"/>
            <a:chExt cx="546550" cy="546727"/>
          </a:xfrm>
        </p:grpSpPr>
        <p:sp>
          <p:nvSpPr>
            <p:cNvPr id="833" name="Google Shape;833;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47"/>
          <p:cNvGrpSpPr/>
          <p:nvPr/>
        </p:nvGrpSpPr>
        <p:grpSpPr>
          <a:xfrm>
            <a:off x="483876" y="4597496"/>
            <a:ext cx="258628" cy="258711"/>
            <a:chOff x="4370700" y="733563"/>
            <a:chExt cx="546550" cy="546727"/>
          </a:xfrm>
        </p:grpSpPr>
        <p:sp>
          <p:nvSpPr>
            <p:cNvPr id="840" name="Google Shape;840;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47"/>
          <p:cNvGrpSpPr/>
          <p:nvPr/>
        </p:nvGrpSpPr>
        <p:grpSpPr>
          <a:xfrm>
            <a:off x="146600" y="3391068"/>
            <a:ext cx="337276" cy="337385"/>
            <a:chOff x="4370700" y="733563"/>
            <a:chExt cx="546550" cy="546727"/>
          </a:xfrm>
        </p:grpSpPr>
        <p:sp>
          <p:nvSpPr>
            <p:cNvPr id="847" name="Google Shape;847;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138EE48C-22B5-9DFB-9C03-D643519949B8}"/>
              </a:ext>
            </a:extLst>
          </p:cNvPr>
          <p:cNvSpPr txBox="1"/>
          <p:nvPr/>
        </p:nvSpPr>
        <p:spPr>
          <a:xfrm>
            <a:off x="719639" y="515518"/>
            <a:ext cx="7384194" cy="57785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ctr">
              <a:lnSpc>
                <a:spcPct val="150000"/>
              </a:lnSpc>
            </a:pPr>
            <a:r>
              <a:rPr lang="en-US" sz="2400" b="1" dirty="0" err="1"/>
              <a:t>Chiết</a:t>
            </a:r>
            <a:r>
              <a:rPr lang="en-US" sz="2400" b="1" dirty="0"/>
              <a:t> </a:t>
            </a:r>
            <a:r>
              <a:rPr lang="en-US" sz="2400" b="1" dirty="0" err="1"/>
              <a:t>suất</a:t>
            </a:r>
            <a:r>
              <a:rPr lang="en-US" sz="2400" b="1" dirty="0"/>
              <a:t> </a:t>
            </a:r>
            <a:r>
              <a:rPr lang="en-US" sz="2400" b="1" dirty="0" err="1"/>
              <a:t>một</a:t>
            </a:r>
            <a:r>
              <a:rPr lang="en-US" sz="2400" b="1" dirty="0"/>
              <a:t> </a:t>
            </a:r>
            <a:r>
              <a:rPr lang="en-US" sz="2400" b="1" dirty="0" err="1"/>
              <a:t>số</a:t>
            </a:r>
            <a:r>
              <a:rPr lang="en-US" sz="2400" b="1" dirty="0"/>
              <a:t> </a:t>
            </a:r>
            <a:r>
              <a:rPr lang="en-US" sz="2400" b="1" dirty="0" err="1"/>
              <a:t>môi</a:t>
            </a:r>
            <a:r>
              <a:rPr lang="en-US" sz="2400" b="1" dirty="0"/>
              <a:t> </a:t>
            </a:r>
            <a:r>
              <a:rPr lang="en-US" sz="2400" b="1" dirty="0" err="1"/>
              <a:t>trường</a:t>
            </a:r>
            <a:endParaRPr lang="en-US" sz="2400" b="1" dirty="0"/>
          </a:p>
        </p:txBody>
      </p:sp>
      <p:graphicFrame>
        <p:nvGraphicFramePr>
          <p:cNvPr id="15" name="Table 14">
            <a:extLst>
              <a:ext uri="{FF2B5EF4-FFF2-40B4-BE49-F238E27FC236}">
                <a16:creationId xmlns:a16="http://schemas.microsoft.com/office/drawing/2014/main" id="{5E899872-9AAC-E2F9-803A-60F6C54BB821}"/>
              </a:ext>
            </a:extLst>
          </p:cNvPr>
          <p:cNvGraphicFramePr>
            <a:graphicFrameLocks noGrp="1"/>
          </p:cNvGraphicFramePr>
          <p:nvPr>
            <p:extLst>
              <p:ext uri="{D42A27DB-BD31-4B8C-83A1-F6EECF244321}">
                <p14:modId xmlns:p14="http://schemas.microsoft.com/office/powerpoint/2010/main" val="3153947033"/>
              </p:ext>
            </p:extLst>
          </p:nvPr>
        </p:nvGraphicFramePr>
        <p:xfrm>
          <a:off x="425935" y="1273074"/>
          <a:ext cx="8402607" cy="3318978"/>
        </p:xfrm>
        <a:graphic>
          <a:graphicData uri="http://schemas.openxmlformats.org/drawingml/2006/table">
            <a:tbl>
              <a:tblPr firstRow="1" bandRow="1">
                <a:tableStyleId>{69012ECD-51FC-41F1-AA8D-1B2483CD663E}</a:tableStyleId>
              </a:tblPr>
              <a:tblGrid>
                <a:gridCol w="2100652">
                  <a:extLst>
                    <a:ext uri="{9D8B030D-6E8A-4147-A177-3AD203B41FA5}">
                      <a16:colId xmlns:a16="http://schemas.microsoft.com/office/drawing/2014/main" val="1080539311"/>
                    </a:ext>
                  </a:extLst>
                </a:gridCol>
                <a:gridCol w="1992376">
                  <a:extLst>
                    <a:ext uri="{9D8B030D-6E8A-4147-A177-3AD203B41FA5}">
                      <a16:colId xmlns:a16="http://schemas.microsoft.com/office/drawing/2014/main" val="2652618876"/>
                    </a:ext>
                  </a:extLst>
                </a:gridCol>
                <a:gridCol w="2342682">
                  <a:extLst>
                    <a:ext uri="{9D8B030D-6E8A-4147-A177-3AD203B41FA5}">
                      <a16:colId xmlns:a16="http://schemas.microsoft.com/office/drawing/2014/main" val="2969978716"/>
                    </a:ext>
                  </a:extLst>
                </a:gridCol>
                <a:gridCol w="1966897">
                  <a:extLst>
                    <a:ext uri="{9D8B030D-6E8A-4147-A177-3AD203B41FA5}">
                      <a16:colId xmlns:a16="http://schemas.microsoft.com/office/drawing/2014/main" val="3369816274"/>
                    </a:ext>
                  </a:extLst>
                </a:gridCol>
              </a:tblGrid>
              <a:tr h="553163">
                <a:tc>
                  <a:txBody>
                    <a:bodyPr/>
                    <a:lstStyle/>
                    <a:p>
                      <a:pPr algn="ctr"/>
                      <a:r>
                        <a:rPr lang="en-US" sz="1800" dirty="0" err="1">
                          <a:solidFill>
                            <a:schemeClr val="accent6"/>
                          </a:solidFill>
                        </a:rPr>
                        <a:t>Chất</a:t>
                      </a:r>
                      <a:r>
                        <a:rPr lang="en-US" sz="1800" dirty="0">
                          <a:solidFill>
                            <a:schemeClr val="accent6"/>
                          </a:solidFill>
                        </a:rPr>
                        <a:t> </a:t>
                      </a:r>
                      <a:r>
                        <a:rPr lang="en-US" sz="1800" dirty="0" err="1">
                          <a:solidFill>
                            <a:schemeClr val="accent6"/>
                          </a:solidFill>
                        </a:rPr>
                        <a:t>rắn</a:t>
                      </a:r>
                      <a:r>
                        <a:rPr lang="en-US" sz="1800" dirty="0">
                          <a:solidFill>
                            <a:schemeClr val="accent6"/>
                          </a:solidFill>
                        </a:rPr>
                        <a:t> (20</a:t>
                      </a:r>
                      <a:r>
                        <a:rPr lang="en-US" sz="1800" baseline="30000" dirty="0">
                          <a:solidFill>
                            <a:schemeClr val="accent6"/>
                          </a:solidFill>
                        </a:rPr>
                        <a:t>o</a:t>
                      </a:r>
                      <a:r>
                        <a:rPr lang="en-US" sz="1800" dirty="0">
                          <a:solidFill>
                            <a:schemeClr val="accent6"/>
                          </a:solidFill>
                        </a:rPr>
                        <a: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err="1">
                          <a:solidFill>
                            <a:schemeClr val="accent6"/>
                          </a:solidFill>
                        </a:rPr>
                        <a:t>Chiết</a:t>
                      </a:r>
                      <a:r>
                        <a:rPr lang="en-US" sz="1800" dirty="0">
                          <a:solidFill>
                            <a:schemeClr val="accent6"/>
                          </a:solidFill>
                        </a:rPr>
                        <a:t> </a:t>
                      </a:r>
                      <a:r>
                        <a:rPr lang="en-US" sz="1800" dirty="0" err="1">
                          <a:solidFill>
                            <a:schemeClr val="accent6"/>
                          </a:solidFill>
                        </a:rPr>
                        <a:t>Suất</a:t>
                      </a:r>
                      <a:endParaRPr lang="en-US" sz="18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6"/>
                          </a:solidFill>
                        </a:rPr>
                        <a:t>Chất</a:t>
                      </a:r>
                      <a:r>
                        <a:rPr lang="en-US" sz="1800" dirty="0">
                          <a:solidFill>
                            <a:schemeClr val="accent6"/>
                          </a:solidFill>
                        </a:rPr>
                        <a:t> </a:t>
                      </a:r>
                      <a:r>
                        <a:rPr lang="en-US" sz="1800" dirty="0" err="1">
                          <a:solidFill>
                            <a:schemeClr val="accent6"/>
                          </a:solidFill>
                        </a:rPr>
                        <a:t>lỏng</a:t>
                      </a:r>
                      <a:r>
                        <a:rPr lang="en-US" sz="1800" dirty="0">
                          <a:solidFill>
                            <a:schemeClr val="accent6"/>
                          </a:solidFill>
                        </a:rPr>
                        <a:t> (20</a:t>
                      </a:r>
                      <a:r>
                        <a:rPr lang="en-US" sz="1800" baseline="30000" dirty="0">
                          <a:solidFill>
                            <a:schemeClr val="accent6"/>
                          </a:solidFill>
                        </a:rPr>
                        <a:t>o</a:t>
                      </a:r>
                      <a:r>
                        <a:rPr lang="en-US" sz="1800" dirty="0">
                          <a:solidFill>
                            <a:schemeClr val="accent6"/>
                          </a:solidFill>
                        </a:rPr>
                        <a: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6"/>
                          </a:solidFill>
                        </a:rPr>
                        <a:t>Chiết</a:t>
                      </a:r>
                      <a:r>
                        <a:rPr lang="en-US" sz="1800" dirty="0">
                          <a:solidFill>
                            <a:schemeClr val="accent6"/>
                          </a:solidFill>
                        </a:rPr>
                        <a:t> </a:t>
                      </a:r>
                      <a:r>
                        <a:rPr lang="en-US" sz="1800" dirty="0" err="1">
                          <a:solidFill>
                            <a:schemeClr val="accent6"/>
                          </a:solidFill>
                        </a:rPr>
                        <a:t>Suất</a:t>
                      </a:r>
                      <a:endParaRPr lang="en-US" sz="18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681654008"/>
                  </a:ext>
                </a:extLst>
              </a:tr>
              <a:tr h="553163">
                <a:tc>
                  <a:txBody>
                    <a:bodyPr/>
                    <a:lstStyle/>
                    <a:p>
                      <a:pPr algn="l"/>
                      <a:r>
                        <a:rPr lang="en-US" sz="1800" dirty="0">
                          <a:solidFill>
                            <a:srgbClr val="0E2A47"/>
                          </a:solidFill>
                        </a:rPr>
                        <a:t>Kim </a:t>
                      </a:r>
                      <a:r>
                        <a:rPr lang="en-US" sz="1800" dirty="0" err="1">
                          <a:solidFill>
                            <a:srgbClr val="0E2A47"/>
                          </a:solidFill>
                        </a:rPr>
                        <a:t>cương</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2,419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err="1">
                          <a:solidFill>
                            <a:srgbClr val="0E2A47"/>
                          </a:solidFill>
                        </a:rPr>
                        <a:t>Nước</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1,333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068581730"/>
                  </a:ext>
                </a:extLst>
              </a:tr>
              <a:tr h="55316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E2A47"/>
                          </a:solidFill>
                        </a:rPr>
                        <a:t>Thủy</a:t>
                      </a:r>
                      <a:r>
                        <a:rPr lang="en-US" sz="1800" dirty="0">
                          <a:solidFill>
                            <a:srgbClr val="0E2A47"/>
                          </a:solidFill>
                        </a:rPr>
                        <a:t> </a:t>
                      </a:r>
                      <a:r>
                        <a:rPr lang="en-US" sz="1800" dirty="0" err="1">
                          <a:solidFill>
                            <a:srgbClr val="0E2A47"/>
                          </a:solidFill>
                        </a:rPr>
                        <a:t>tinh</a:t>
                      </a:r>
                      <a:r>
                        <a:rPr lang="en-US" sz="1800" dirty="0">
                          <a:solidFill>
                            <a:srgbClr val="0E2A47"/>
                          </a:solidFill>
                        </a:rPr>
                        <a:t> crown</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1,464 – 1,532</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a:solidFill>
                            <a:srgbClr val="0E2A47"/>
                          </a:solidFill>
                        </a:rPr>
                        <a:t>Ethylic alcohol</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1,361</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887633328"/>
                  </a:ext>
                </a:extLst>
              </a:tr>
              <a:tr h="553163">
                <a:tc>
                  <a:txBody>
                    <a:bodyPr/>
                    <a:lstStyle/>
                    <a:p>
                      <a:pPr algn="l"/>
                      <a:r>
                        <a:rPr lang="en-US" sz="1800" dirty="0" err="1">
                          <a:solidFill>
                            <a:srgbClr val="0E2A47"/>
                          </a:solidFill>
                        </a:rPr>
                        <a:t>Thủy</a:t>
                      </a:r>
                      <a:r>
                        <a:rPr lang="en-US" sz="1800" dirty="0">
                          <a:solidFill>
                            <a:srgbClr val="0E2A47"/>
                          </a:solidFill>
                        </a:rPr>
                        <a:t> </a:t>
                      </a:r>
                      <a:r>
                        <a:rPr lang="en-US" sz="1800" dirty="0" err="1">
                          <a:solidFill>
                            <a:srgbClr val="0E2A47"/>
                          </a:solidFill>
                        </a:rPr>
                        <a:t>tinh</a:t>
                      </a:r>
                      <a:r>
                        <a:rPr lang="en-US" sz="1800" dirty="0">
                          <a:solidFill>
                            <a:srgbClr val="0E2A47"/>
                          </a:solidFill>
                        </a:rPr>
                        <a:t> flint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1,603 – 1,865</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err="1">
                          <a:solidFill>
                            <a:schemeClr val="accent6"/>
                          </a:solidFill>
                          <a:latin typeface="+mn-lt"/>
                          <a:ea typeface="+mn-ea"/>
                          <a:cs typeface="+mn-cs"/>
                          <a:sym typeface="Arial"/>
                        </a:rPr>
                        <a:t>Chất</a:t>
                      </a:r>
                      <a:r>
                        <a:rPr lang="en-US" sz="1800" b="1" i="0" u="none" strike="noStrike" cap="none" dirty="0">
                          <a:solidFill>
                            <a:schemeClr val="accent6"/>
                          </a:solidFill>
                          <a:latin typeface="+mn-lt"/>
                          <a:ea typeface="+mn-ea"/>
                          <a:cs typeface="+mn-cs"/>
                          <a:sym typeface="Arial"/>
                        </a:rPr>
                        <a:t> </a:t>
                      </a:r>
                      <a:r>
                        <a:rPr lang="en-US" sz="1800" b="1" i="0" u="none" strike="noStrike" cap="none" dirty="0" err="1">
                          <a:solidFill>
                            <a:schemeClr val="accent6"/>
                          </a:solidFill>
                          <a:latin typeface="+mn-lt"/>
                          <a:ea typeface="+mn-ea"/>
                          <a:cs typeface="+mn-cs"/>
                          <a:sym typeface="Arial"/>
                        </a:rPr>
                        <a:t>khí</a:t>
                      </a:r>
                      <a:r>
                        <a:rPr lang="en-US" sz="1800" b="1" i="0" u="none" strike="noStrike" cap="none" dirty="0">
                          <a:solidFill>
                            <a:schemeClr val="accent6"/>
                          </a:solidFill>
                          <a:latin typeface="+mn-lt"/>
                          <a:ea typeface="+mn-ea"/>
                          <a:cs typeface="+mn-cs"/>
                          <a:sym typeface="Arial"/>
                        </a:rPr>
                        <a:t> (0</a:t>
                      </a:r>
                      <a:r>
                        <a:rPr lang="en-US" sz="1800" b="1" i="0" u="none" strike="noStrike" cap="none" baseline="30000" dirty="0">
                          <a:solidFill>
                            <a:schemeClr val="accent6"/>
                          </a:solidFill>
                          <a:latin typeface="+mn-lt"/>
                          <a:ea typeface="+mn-ea"/>
                          <a:cs typeface="+mn-cs"/>
                          <a:sym typeface="Arial"/>
                        </a:rPr>
                        <a:t>o</a:t>
                      </a:r>
                      <a:r>
                        <a:rPr lang="en-US" sz="1800" b="1" i="0" u="none" strike="noStrike" cap="none" baseline="0" dirty="0">
                          <a:solidFill>
                            <a:schemeClr val="accent6"/>
                          </a:solidFill>
                          <a:latin typeface="+mn-lt"/>
                          <a:ea typeface="+mn-ea"/>
                          <a:cs typeface="+mn-cs"/>
                          <a:sym typeface="Arial"/>
                        </a:rPr>
                        <a:t>, 1 atm</a:t>
                      </a:r>
                      <a:r>
                        <a:rPr lang="en-US" sz="1800" b="1" i="0" u="none" strike="noStrike" cap="none" dirty="0">
                          <a:solidFill>
                            <a:schemeClr val="accent6"/>
                          </a:solidFill>
                          <a:latin typeface="+mn-lt"/>
                          <a:ea typeface="+mn-ea"/>
                          <a:cs typeface="+mn-cs"/>
                          <a:sym typeface="Arial"/>
                        </a:rPr>
                        <a: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solidFill>
                      <a:srgbClr val="532CC7"/>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err="1">
                          <a:solidFill>
                            <a:schemeClr val="accent6"/>
                          </a:solidFill>
                          <a:latin typeface="+mn-lt"/>
                          <a:ea typeface="+mn-ea"/>
                          <a:cs typeface="+mn-cs"/>
                          <a:sym typeface="Arial"/>
                        </a:rPr>
                        <a:t>Chiết</a:t>
                      </a:r>
                      <a:r>
                        <a:rPr lang="en-US" sz="1800" b="1" i="0" u="none" strike="noStrike" cap="none" dirty="0">
                          <a:solidFill>
                            <a:schemeClr val="accent6"/>
                          </a:solidFill>
                          <a:latin typeface="+mn-lt"/>
                          <a:ea typeface="+mn-ea"/>
                          <a:cs typeface="+mn-cs"/>
                          <a:sym typeface="Arial"/>
                        </a:rPr>
                        <a:t> </a:t>
                      </a:r>
                      <a:r>
                        <a:rPr lang="en-US" sz="1800" b="1" i="0" u="none" strike="noStrike" cap="none" dirty="0" err="1">
                          <a:solidFill>
                            <a:schemeClr val="accent6"/>
                          </a:solidFill>
                          <a:latin typeface="+mn-lt"/>
                          <a:ea typeface="+mn-ea"/>
                          <a:cs typeface="+mn-cs"/>
                          <a:sym typeface="Arial"/>
                        </a:rPr>
                        <a:t>Suất</a:t>
                      </a:r>
                      <a:endParaRPr lang="en-US" sz="1800" b="1" i="0" u="none" strike="noStrike" cap="none" dirty="0">
                        <a:solidFill>
                          <a:schemeClr val="accent6"/>
                        </a:solidFill>
                        <a:latin typeface="+mn-lt"/>
                        <a:ea typeface="+mn-ea"/>
                        <a:cs typeface="+mn-cs"/>
                        <a:sym typeface="Aria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solidFill>
                      <a:srgbClr val="532CC7"/>
                    </a:solidFill>
                  </a:tcPr>
                </a:tc>
                <a:extLst>
                  <a:ext uri="{0D108BD9-81ED-4DB2-BD59-A6C34878D82A}">
                    <a16:rowId xmlns:a16="http://schemas.microsoft.com/office/drawing/2014/main" val="1572273650"/>
                  </a:ext>
                </a:extLst>
              </a:tr>
              <a:tr h="553163">
                <a:tc>
                  <a:txBody>
                    <a:bodyPr/>
                    <a:lstStyle/>
                    <a:p>
                      <a:pPr algn="l"/>
                      <a:r>
                        <a:rPr lang="en-US" sz="1800" dirty="0" err="1">
                          <a:solidFill>
                            <a:srgbClr val="0E2A47"/>
                          </a:solidFill>
                        </a:rPr>
                        <a:t>Nước</a:t>
                      </a:r>
                      <a:r>
                        <a:rPr lang="en-US" sz="1800" dirty="0">
                          <a:solidFill>
                            <a:srgbClr val="0E2A47"/>
                          </a:solidFill>
                        </a:rPr>
                        <a:t> </a:t>
                      </a:r>
                      <a:r>
                        <a:rPr lang="en-US" sz="1800" dirty="0" err="1">
                          <a:solidFill>
                            <a:srgbClr val="0E2A47"/>
                          </a:solidFill>
                        </a:rPr>
                        <a:t>đá</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1,309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err="1">
                          <a:solidFill>
                            <a:srgbClr val="0E2A47"/>
                          </a:solidFill>
                        </a:rPr>
                        <a:t>Không</a:t>
                      </a:r>
                      <a:r>
                        <a:rPr lang="en-US" sz="1800" dirty="0">
                          <a:solidFill>
                            <a:srgbClr val="0E2A47"/>
                          </a:solidFill>
                        </a:rPr>
                        <a:t> </a:t>
                      </a:r>
                      <a:r>
                        <a:rPr lang="en-US" sz="1800" dirty="0" err="1">
                          <a:solidFill>
                            <a:srgbClr val="0E2A47"/>
                          </a:solidFill>
                        </a:rPr>
                        <a:t>khí</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1,00293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931655346"/>
                  </a:ext>
                </a:extLst>
              </a:tr>
              <a:tr h="553163">
                <a:tc>
                  <a:txBody>
                    <a:bodyPr/>
                    <a:lstStyle/>
                    <a:p>
                      <a:pPr algn="l"/>
                      <a:r>
                        <a:rPr lang="en-US" sz="1800" dirty="0" err="1">
                          <a:solidFill>
                            <a:srgbClr val="0E2A47"/>
                          </a:solidFill>
                        </a:rPr>
                        <a:t>Muối</a:t>
                      </a:r>
                      <a:r>
                        <a:rPr lang="en-US" sz="1800" dirty="0">
                          <a:solidFill>
                            <a:srgbClr val="0E2A47"/>
                          </a:solidFill>
                        </a:rPr>
                        <a:t> </a:t>
                      </a:r>
                      <a:r>
                        <a:rPr lang="en-US" sz="1800" dirty="0" err="1">
                          <a:solidFill>
                            <a:srgbClr val="0E2A47"/>
                          </a:solidFill>
                        </a:rPr>
                        <a:t>ăn</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1,544</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err="1">
                          <a:solidFill>
                            <a:srgbClr val="0E2A47"/>
                          </a:solidFill>
                        </a:rPr>
                        <a:t>Khí</a:t>
                      </a:r>
                      <a:r>
                        <a:rPr lang="en-US" sz="1800" dirty="0">
                          <a:solidFill>
                            <a:srgbClr val="0E2A47"/>
                          </a:solidFill>
                        </a:rPr>
                        <a:t> carbon dioxide</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1,00045</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774301529"/>
                  </a:ext>
                </a:extLst>
              </a:tr>
            </a:tbl>
          </a:graphicData>
        </a:graphic>
      </p:graphicFrame>
    </p:spTree>
    <p:extLst>
      <p:ext uri="{BB962C8B-B14F-4D97-AF65-F5344CB8AC3E}">
        <p14:creationId xmlns:p14="http://schemas.microsoft.com/office/powerpoint/2010/main" val="330762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7E84EE1-ADFD-21EF-BB79-504BCB72339F}"/>
              </a:ext>
            </a:extLst>
          </p:cNvPr>
          <p:cNvSpPr/>
          <p:nvPr/>
        </p:nvSpPr>
        <p:spPr>
          <a:xfrm>
            <a:off x="1641419" y="1135119"/>
            <a:ext cx="7239571" cy="199380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id="{A55DEFEE-3D0E-2142-016F-97E6B5213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64" y="890443"/>
            <a:ext cx="2238482" cy="22384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B00A59-F7F5-99E8-08F7-B0CABB6B248A}"/>
              </a:ext>
            </a:extLst>
          </p:cNvPr>
          <p:cNvSpPr txBox="1"/>
          <p:nvPr/>
        </p:nvSpPr>
        <p:spPr>
          <a:xfrm>
            <a:off x="2176546" y="1271846"/>
            <a:ext cx="6704444" cy="1685846"/>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Khi một tia sáng đi từ môi trường này sang môi trường khác, chiết suất tỉ đối của hai môi trường cho ta biết điều gì về đường đi của tia sáng đó</a:t>
            </a:r>
            <a:endParaRPr lang="en-US" sz="2400" dirty="0"/>
          </a:p>
        </p:txBody>
      </p:sp>
    </p:spTree>
    <p:extLst>
      <p:ext uri="{BB962C8B-B14F-4D97-AF65-F5344CB8AC3E}">
        <p14:creationId xmlns:p14="http://schemas.microsoft.com/office/powerpoint/2010/main" val="62445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A9C8D9-FF9E-5228-9CAE-E5FBC1C47ECC}"/>
              </a:ext>
            </a:extLst>
          </p:cNvPr>
          <p:cNvSpPr txBox="1"/>
          <p:nvPr/>
        </p:nvSpPr>
        <p:spPr>
          <a:xfrm>
            <a:off x="4171122" y="126360"/>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800" dirty="0" err="1"/>
              <a:t>Giải</a:t>
            </a:r>
            <a:endParaRPr lang="en-US" sz="2800" dirty="0"/>
          </a:p>
        </p:txBody>
      </p:sp>
      <p:sp>
        <p:nvSpPr>
          <p:cNvPr id="14" name="TextBox 13">
            <a:extLst>
              <a:ext uri="{FF2B5EF4-FFF2-40B4-BE49-F238E27FC236}">
                <a16:creationId xmlns:a16="http://schemas.microsoft.com/office/drawing/2014/main" id="{53134FDC-4380-E78F-F4D1-7E34DFD72D92}"/>
              </a:ext>
            </a:extLst>
          </p:cNvPr>
          <p:cNvSpPr txBox="1"/>
          <p:nvPr/>
        </p:nvSpPr>
        <p:spPr>
          <a:xfrm>
            <a:off x="332994" y="705242"/>
            <a:ext cx="8051881" cy="1131848"/>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Nếu n</a:t>
            </a:r>
            <a:r>
              <a:rPr lang="vi-VN" sz="2400" baseline="-25000" dirty="0"/>
              <a:t>21</a:t>
            </a:r>
            <a:r>
              <a:rPr lang="vi-VN" sz="2400" dirty="0"/>
              <a:t> &gt; 1 thì đường đi của tia khúc xạ trong môi trường (2) đi gần pháp tuyến của mặt phân cách hơn tia tới.</a:t>
            </a:r>
            <a:r>
              <a:rPr lang="en-US" sz="2400" dirty="0"/>
              <a:t> </a:t>
            </a:r>
          </a:p>
        </p:txBody>
      </p:sp>
      <p:grpSp>
        <p:nvGrpSpPr>
          <p:cNvPr id="2" name="Group 1">
            <a:extLst>
              <a:ext uri="{FF2B5EF4-FFF2-40B4-BE49-F238E27FC236}">
                <a16:creationId xmlns:a16="http://schemas.microsoft.com/office/drawing/2014/main" id="{DB38F91B-6813-1E47-CC9F-619F9D720DC3}"/>
              </a:ext>
            </a:extLst>
          </p:cNvPr>
          <p:cNvGrpSpPr/>
          <p:nvPr/>
        </p:nvGrpSpPr>
        <p:grpSpPr>
          <a:xfrm>
            <a:off x="2496413" y="1898390"/>
            <a:ext cx="4430598" cy="3023585"/>
            <a:chOff x="2562298" y="136491"/>
            <a:chExt cx="3108859" cy="2121587"/>
          </a:xfrm>
        </p:grpSpPr>
        <p:grpSp>
          <p:nvGrpSpPr>
            <p:cNvPr id="3" name="Group 2">
              <a:extLst>
                <a:ext uri="{FF2B5EF4-FFF2-40B4-BE49-F238E27FC236}">
                  <a16:creationId xmlns:a16="http://schemas.microsoft.com/office/drawing/2014/main" id="{572FF467-1E71-6119-2A5F-CAD8FDE2EF80}"/>
                </a:ext>
              </a:extLst>
            </p:cNvPr>
            <p:cNvGrpSpPr/>
            <p:nvPr/>
          </p:nvGrpSpPr>
          <p:grpSpPr>
            <a:xfrm>
              <a:off x="2562298" y="136491"/>
              <a:ext cx="3108859" cy="2121587"/>
              <a:chOff x="58393" y="1188379"/>
              <a:chExt cx="5209070" cy="3554841"/>
            </a:xfrm>
          </p:grpSpPr>
          <p:sp>
            <p:nvSpPr>
              <p:cNvPr id="15" name="TextBox 14">
                <a:extLst>
                  <a:ext uri="{FF2B5EF4-FFF2-40B4-BE49-F238E27FC236}">
                    <a16:creationId xmlns:a16="http://schemas.microsoft.com/office/drawing/2014/main" id="{C2BE08A0-0D51-FE50-E96D-4A382B556DDA}"/>
                  </a:ext>
                </a:extLst>
              </p:cNvPr>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6" name="Group 15">
                <a:extLst>
                  <a:ext uri="{FF2B5EF4-FFF2-40B4-BE49-F238E27FC236}">
                    <a16:creationId xmlns:a16="http://schemas.microsoft.com/office/drawing/2014/main" id="{3DF41FF1-1A68-4CA8-F793-443C4864EF32}"/>
                  </a:ext>
                </a:extLst>
              </p:cNvPr>
              <p:cNvGrpSpPr/>
              <p:nvPr/>
            </p:nvGrpSpPr>
            <p:grpSpPr>
              <a:xfrm>
                <a:off x="377663" y="1246619"/>
                <a:ext cx="4636389" cy="3392676"/>
                <a:chOff x="149305" y="883103"/>
                <a:chExt cx="4354937" cy="3522581"/>
              </a:xfrm>
            </p:grpSpPr>
            <p:sp>
              <p:nvSpPr>
                <p:cNvPr id="25" name="Rectangle 24">
                  <a:extLst>
                    <a:ext uri="{FF2B5EF4-FFF2-40B4-BE49-F238E27FC236}">
                      <a16:creationId xmlns:a16="http://schemas.microsoft.com/office/drawing/2014/main" id="{79493A64-9655-DC81-51B5-A02046DA1A1A}"/>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26" name="Straight Connector 25">
                  <a:extLst>
                    <a:ext uri="{FF2B5EF4-FFF2-40B4-BE49-F238E27FC236}">
                      <a16:creationId xmlns:a16="http://schemas.microsoft.com/office/drawing/2014/main" id="{A8D0F180-FB17-39DF-6A90-55E1F06882E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FAC4445-74CA-7EDF-335B-A9D76AD757B2}"/>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7" name="TextBox 16">
                <a:extLst>
                  <a:ext uri="{FF2B5EF4-FFF2-40B4-BE49-F238E27FC236}">
                    <a16:creationId xmlns:a16="http://schemas.microsoft.com/office/drawing/2014/main" id="{6D861FA1-37BC-E39D-FD9C-192530C719E3}"/>
                  </a:ext>
                </a:extLst>
              </p:cNvPr>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8" name="TextBox 17">
                <a:extLst>
                  <a:ext uri="{FF2B5EF4-FFF2-40B4-BE49-F238E27FC236}">
                    <a16:creationId xmlns:a16="http://schemas.microsoft.com/office/drawing/2014/main" id="{10972095-AE3B-2E2F-668D-8D89102B45FC}"/>
                  </a:ext>
                </a:extLst>
              </p:cNvPr>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Nước</a:t>
                </a:r>
                <a:endParaRPr lang="en-US" sz="1200" dirty="0"/>
              </a:p>
            </p:txBody>
          </p:sp>
          <p:sp>
            <p:nvSpPr>
              <p:cNvPr id="19" name="TextBox 18">
                <a:extLst>
                  <a:ext uri="{FF2B5EF4-FFF2-40B4-BE49-F238E27FC236}">
                    <a16:creationId xmlns:a16="http://schemas.microsoft.com/office/drawing/2014/main" id="{CE71E773-D977-289C-D6E0-282C65E2377B}"/>
                  </a:ext>
                </a:extLst>
              </p:cNvPr>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20" name="TextBox 19">
                <a:extLst>
                  <a:ext uri="{FF2B5EF4-FFF2-40B4-BE49-F238E27FC236}">
                    <a16:creationId xmlns:a16="http://schemas.microsoft.com/office/drawing/2014/main" id="{7AAAB986-99EB-11E6-2A80-9A77240446D2}"/>
                  </a:ext>
                </a:extLst>
              </p:cNvPr>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21" name="TextBox 20">
                <a:extLst>
                  <a:ext uri="{FF2B5EF4-FFF2-40B4-BE49-F238E27FC236}">
                    <a16:creationId xmlns:a16="http://schemas.microsoft.com/office/drawing/2014/main" id="{CE8B8991-8AC4-BA9A-A9E8-C1705192151F}"/>
                  </a:ext>
                </a:extLst>
              </p:cNvPr>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22" name="TextBox 21">
                <a:extLst>
                  <a:ext uri="{FF2B5EF4-FFF2-40B4-BE49-F238E27FC236}">
                    <a16:creationId xmlns:a16="http://schemas.microsoft.com/office/drawing/2014/main" id="{32954DD3-C495-E8A9-AB6B-41C1B763EA6B}"/>
                  </a:ext>
                </a:extLst>
              </p:cNvPr>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23" name="TextBox 22">
                <a:extLst>
                  <a:ext uri="{FF2B5EF4-FFF2-40B4-BE49-F238E27FC236}">
                    <a16:creationId xmlns:a16="http://schemas.microsoft.com/office/drawing/2014/main" id="{FB69C5CA-7102-6BF5-B773-205157417444}"/>
                  </a:ext>
                </a:extLst>
              </p:cNvPr>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24" name="TextBox 23">
                <a:extLst>
                  <a:ext uri="{FF2B5EF4-FFF2-40B4-BE49-F238E27FC236}">
                    <a16:creationId xmlns:a16="http://schemas.microsoft.com/office/drawing/2014/main" id="{901E0820-6363-92D3-C058-2191A836180A}"/>
                  </a:ext>
                </a:extLst>
              </p:cNvPr>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4" name="Straight Connector 3">
              <a:extLst>
                <a:ext uri="{FF2B5EF4-FFF2-40B4-BE49-F238E27FC236}">
                  <a16:creationId xmlns:a16="http://schemas.microsoft.com/office/drawing/2014/main" id="{8260D5B6-FC77-6848-B5BB-A832E10082EE}"/>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0306E22-E8D4-AB71-7A0C-C58F869361C0}"/>
                </a:ext>
              </a:extLst>
            </p:cNvPr>
            <p:cNvGrpSpPr/>
            <p:nvPr/>
          </p:nvGrpSpPr>
          <p:grpSpPr>
            <a:xfrm rot="21144240">
              <a:off x="3284505" y="509514"/>
              <a:ext cx="869042" cy="842281"/>
              <a:chOff x="1022287" y="1484770"/>
              <a:chExt cx="1456130" cy="1411289"/>
            </a:xfrm>
          </p:grpSpPr>
          <p:cxnSp>
            <p:nvCxnSpPr>
              <p:cNvPr id="12" name="Straight Connector 11">
                <a:extLst>
                  <a:ext uri="{FF2B5EF4-FFF2-40B4-BE49-F238E27FC236}">
                    <a16:creationId xmlns:a16="http://schemas.microsoft.com/office/drawing/2014/main" id="{55DD67ED-2A9F-242E-1F84-1BCBCAC75E4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9FF2F2B-4512-E416-0C6D-E0A01556654A}"/>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A4AC14C-FE0D-60F1-DF0C-13B82975ADE5}"/>
                </a:ext>
              </a:extLst>
            </p:cNvPr>
            <p:cNvGrpSpPr/>
            <p:nvPr/>
          </p:nvGrpSpPr>
          <p:grpSpPr>
            <a:xfrm rot="1085472">
              <a:off x="4066431" y="1378098"/>
              <a:ext cx="737067" cy="714369"/>
              <a:chOff x="1022287" y="1484770"/>
              <a:chExt cx="1456130" cy="1411289"/>
            </a:xfrm>
          </p:grpSpPr>
          <p:cxnSp>
            <p:nvCxnSpPr>
              <p:cNvPr id="7" name="Straight Connector 6">
                <a:extLst>
                  <a:ext uri="{FF2B5EF4-FFF2-40B4-BE49-F238E27FC236}">
                    <a16:creationId xmlns:a16="http://schemas.microsoft.com/office/drawing/2014/main" id="{20FEC428-1EF5-7511-D06B-0ADC6725E1D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A33C037-415D-78CD-4397-3E57570620A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2519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2000"/>
                                  </p:iterate>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A9C8D9-FF9E-5228-9CAE-E5FBC1C47ECC}"/>
              </a:ext>
            </a:extLst>
          </p:cNvPr>
          <p:cNvSpPr txBox="1"/>
          <p:nvPr/>
        </p:nvSpPr>
        <p:spPr>
          <a:xfrm>
            <a:off x="4171122" y="126360"/>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800" dirty="0" err="1"/>
              <a:t>Giải</a:t>
            </a:r>
            <a:endParaRPr lang="en-US" sz="2800" dirty="0"/>
          </a:p>
        </p:txBody>
      </p:sp>
      <p:sp>
        <p:nvSpPr>
          <p:cNvPr id="14" name="TextBox 13">
            <a:extLst>
              <a:ext uri="{FF2B5EF4-FFF2-40B4-BE49-F238E27FC236}">
                <a16:creationId xmlns:a16="http://schemas.microsoft.com/office/drawing/2014/main" id="{53134FDC-4380-E78F-F4D1-7E34DFD72D92}"/>
              </a:ext>
            </a:extLst>
          </p:cNvPr>
          <p:cNvSpPr txBox="1"/>
          <p:nvPr/>
        </p:nvSpPr>
        <p:spPr>
          <a:xfrm>
            <a:off x="332994" y="705242"/>
            <a:ext cx="8051881" cy="1131848"/>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Nếu n</a:t>
            </a:r>
            <a:r>
              <a:rPr lang="vi-VN" sz="2400" baseline="-25000" dirty="0"/>
              <a:t>21</a:t>
            </a:r>
            <a:r>
              <a:rPr lang="vi-VN" sz="2400" dirty="0"/>
              <a:t> </a:t>
            </a:r>
            <a:r>
              <a:rPr lang="en-US" sz="2400" dirty="0"/>
              <a:t>&lt;</a:t>
            </a:r>
            <a:r>
              <a:rPr lang="vi-VN" sz="2400" dirty="0"/>
              <a:t> 1 thì đường đi của tia khúc xạ trong môi trường (2) đi xa pháp tuyến của mặt phân cách hơn tia tới</a:t>
            </a:r>
            <a:endParaRPr lang="en-US" sz="2400" dirty="0"/>
          </a:p>
        </p:txBody>
      </p:sp>
      <p:grpSp>
        <p:nvGrpSpPr>
          <p:cNvPr id="8" name="Group 7">
            <a:extLst>
              <a:ext uri="{FF2B5EF4-FFF2-40B4-BE49-F238E27FC236}">
                <a16:creationId xmlns:a16="http://schemas.microsoft.com/office/drawing/2014/main" id="{B1D1236D-542F-EA7C-37A4-E87C50D0B493}"/>
              </a:ext>
            </a:extLst>
          </p:cNvPr>
          <p:cNvGrpSpPr/>
          <p:nvPr/>
        </p:nvGrpSpPr>
        <p:grpSpPr>
          <a:xfrm>
            <a:off x="2416324" y="1883503"/>
            <a:ext cx="4631456" cy="3259997"/>
            <a:chOff x="2539011" y="2632717"/>
            <a:chExt cx="3108859" cy="2188269"/>
          </a:xfrm>
        </p:grpSpPr>
        <p:grpSp>
          <p:nvGrpSpPr>
            <p:cNvPr id="9" name="Group 8">
              <a:extLst>
                <a:ext uri="{FF2B5EF4-FFF2-40B4-BE49-F238E27FC236}">
                  <a16:creationId xmlns:a16="http://schemas.microsoft.com/office/drawing/2014/main" id="{3E53CDFB-1736-E324-5E36-A2CA67B50535}"/>
                </a:ext>
              </a:extLst>
            </p:cNvPr>
            <p:cNvGrpSpPr/>
            <p:nvPr/>
          </p:nvGrpSpPr>
          <p:grpSpPr>
            <a:xfrm>
              <a:off x="2539011" y="2632717"/>
              <a:ext cx="3108859" cy="2188269"/>
              <a:chOff x="58393" y="1188379"/>
              <a:chExt cx="5209070" cy="3666570"/>
            </a:xfrm>
          </p:grpSpPr>
          <p:sp>
            <p:nvSpPr>
              <p:cNvPr id="35" name="TextBox 34">
                <a:extLst>
                  <a:ext uri="{FF2B5EF4-FFF2-40B4-BE49-F238E27FC236}">
                    <a16:creationId xmlns:a16="http://schemas.microsoft.com/office/drawing/2014/main" id="{DE561D83-313F-AE2D-3B69-FFF5ED709D51}"/>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36" name="Group 35">
                <a:extLst>
                  <a:ext uri="{FF2B5EF4-FFF2-40B4-BE49-F238E27FC236}">
                    <a16:creationId xmlns:a16="http://schemas.microsoft.com/office/drawing/2014/main" id="{7A684CFA-3DDA-0179-5D09-0B6E74560C13}"/>
                  </a:ext>
                </a:extLst>
              </p:cNvPr>
              <p:cNvGrpSpPr/>
              <p:nvPr/>
            </p:nvGrpSpPr>
            <p:grpSpPr>
              <a:xfrm>
                <a:off x="377663" y="1246619"/>
                <a:ext cx="4636389" cy="3392676"/>
                <a:chOff x="149305" y="883103"/>
                <a:chExt cx="4354937" cy="3522581"/>
              </a:xfrm>
            </p:grpSpPr>
            <p:sp>
              <p:nvSpPr>
                <p:cNvPr id="45" name="Rectangle 44">
                  <a:extLst>
                    <a:ext uri="{FF2B5EF4-FFF2-40B4-BE49-F238E27FC236}">
                      <a16:creationId xmlns:a16="http://schemas.microsoft.com/office/drawing/2014/main" id="{82E82049-39D6-FD28-B5DB-E1F5201E131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6" name="Straight Connector 45">
                  <a:extLst>
                    <a:ext uri="{FF2B5EF4-FFF2-40B4-BE49-F238E27FC236}">
                      <a16:creationId xmlns:a16="http://schemas.microsoft.com/office/drawing/2014/main" id="{D27556A8-38D5-A096-092E-2A3D8C22C421}"/>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B3FA9AB9-B390-20F8-201E-EA3FF79E339A}"/>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37" name="TextBox 36">
                <a:extLst>
                  <a:ext uri="{FF2B5EF4-FFF2-40B4-BE49-F238E27FC236}">
                    <a16:creationId xmlns:a16="http://schemas.microsoft.com/office/drawing/2014/main" id="{D63F4AF6-95E1-F793-0616-0502A7DB8A3C}"/>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38" name="TextBox 37">
                <a:extLst>
                  <a:ext uri="{FF2B5EF4-FFF2-40B4-BE49-F238E27FC236}">
                    <a16:creationId xmlns:a16="http://schemas.microsoft.com/office/drawing/2014/main" id="{B1065F54-8493-9DE6-65CE-BB9DE63E9DFA}"/>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39" name="TextBox 38">
                <a:extLst>
                  <a:ext uri="{FF2B5EF4-FFF2-40B4-BE49-F238E27FC236}">
                    <a16:creationId xmlns:a16="http://schemas.microsoft.com/office/drawing/2014/main" id="{9BFE865F-AA01-8E00-0786-0F05D98E30A7}"/>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40" name="TextBox 39">
                <a:extLst>
                  <a:ext uri="{FF2B5EF4-FFF2-40B4-BE49-F238E27FC236}">
                    <a16:creationId xmlns:a16="http://schemas.microsoft.com/office/drawing/2014/main" id="{DE86C6F8-D039-3627-B82E-623AB607DCF0}"/>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41" name="TextBox 40">
                <a:extLst>
                  <a:ext uri="{FF2B5EF4-FFF2-40B4-BE49-F238E27FC236}">
                    <a16:creationId xmlns:a16="http://schemas.microsoft.com/office/drawing/2014/main" id="{B24D7BF5-ED1D-6A81-1EE2-9423EAE21B21}"/>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42" name="TextBox 41">
                <a:extLst>
                  <a:ext uri="{FF2B5EF4-FFF2-40B4-BE49-F238E27FC236}">
                    <a16:creationId xmlns:a16="http://schemas.microsoft.com/office/drawing/2014/main" id="{AA254D82-7D5E-5B59-27F5-8D42228EC83F}"/>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43" name="TextBox 42">
                <a:extLst>
                  <a:ext uri="{FF2B5EF4-FFF2-40B4-BE49-F238E27FC236}">
                    <a16:creationId xmlns:a16="http://schemas.microsoft.com/office/drawing/2014/main" id="{386C861A-2B2C-4FC1-A97D-A02D3DE43C65}"/>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44" name="TextBox 43">
                <a:extLst>
                  <a:ext uri="{FF2B5EF4-FFF2-40B4-BE49-F238E27FC236}">
                    <a16:creationId xmlns:a16="http://schemas.microsoft.com/office/drawing/2014/main" id="{5E4185AA-C8FF-1C51-9BC4-5D0E00B9D11E}"/>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28" name="Straight Connector 27">
              <a:extLst>
                <a:ext uri="{FF2B5EF4-FFF2-40B4-BE49-F238E27FC236}">
                  <a16:creationId xmlns:a16="http://schemas.microsoft.com/office/drawing/2014/main" id="{84ABB44D-4D74-0BC8-0A7B-8AF2EDBDE290}"/>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B2117B3A-AF87-F92B-8521-57C082E4EE10}"/>
                </a:ext>
              </a:extLst>
            </p:cNvPr>
            <p:cNvGrpSpPr/>
            <p:nvPr/>
          </p:nvGrpSpPr>
          <p:grpSpPr>
            <a:xfrm rot="16460969">
              <a:off x="4188370" y="2966409"/>
              <a:ext cx="869042" cy="842281"/>
              <a:chOff x="1022287" y="1484770"/>
              <a:chExt cx="1456130" cy="1411289"/>
            </a:xfrm>
          </p:grpSpPr>
          <p:cxnSp>
            <p:nvCxnSpPr>
              <p:cNvPr id="33" name="Straight Connector 32">
                <a:extLst>
                  <a:ext uri="{FF2B5EF4-FFF2-40B4-BE49-F238E27FC236}">
                    <a16:creationId xmlns:a16="http://schemas.microsoft.com/office/drawing/2014/main" id="{C9B3FA62-4A77-5EB1-7173-332186893C70}"/>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E4886F6-93EB-0847-3F16-2BA8A45EBB5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835739CF-0DEE-6760-1976-A3B7CD7DFDA8}"/>
                </a:ext>
              </a:extLst>
            </p:cNvPr>
            <p:cNvGrpSpPr/>
            <p:nvPr/>
          </p:nvGrpSpPr>
          <p:grpSpPr>
            <a:xfrm rot="15129824">
              <a:off x="3579770" y="3884007"/>
              <a:ext cx="737067" cy="714369"/>
              <a:chOff x="1022287" y="1484770"/>
              <a:chExt cx="1456130" cy="1411289"/>
            </a:xfrm>
          </p:grpSpPr>
          <p:cxnSp>
            <p:nvCxnSpPr>
              <p:cNvPr id="31" name="Straight Connector 30">
                <a:extLst>
                  <a:ext uri="{FF2B5EF4-FFF2-40B4-BE49-F238E27FC236}">
                    <a16:creationId xmlns:a16="http://schemas.microsoft.com/office/drawing/2014/main" id="{8A3858D0-463D-50FD-2254-B292AE708D32}"/>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876333E-EC61-7B9E-7003-5F86093D321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847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grpSp>
        <p:nvGrpSpPr>
          <p:cNvPr id="426" name="Google Shape;426;p36"/>
          <p:cNvGrpSpPr/>
          <p:nvPr/>
        </p:nvGrpSpPr>
        <p:grpSpPr>
          <a:xfrm>
            <a:off x="275721" y="295864"/>
            <a:ext cx="258628" cy="258711"/>
            <a:chOff x="4370700" y="733563"/>
            <a:chExt cx="546550" cy="546727"/>
          </a:xfrm>
        </p:grpSpPr>
        <p:sp>
          <p:nvSpPr>
            <p:cNvPr id="427" name="Google Shape;427;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36"/>
          <p:cNvGrpSpPr/>
          <p:nvPr/>
        </p:nvGrpSpPr>
        <p:grpSpPr>
          <a:xfrm>
            <a:off x="8559616" y="4727387"/>
            <a:ext cx="258628" cy="258711"/>
            <a:chOff x="4370700" y="733563"/>
            <a:chExt cx="546550" cy="546727"/>
          </a:xfrm>
        </p:grpSpPr>
        <p:sp>
          <p:nvSpPr>
            <p:cNvPr id="434" name="Google Shape;434;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36"/>
          <p:cNvGrpSpPr/>
          <p:nvPr/>
        </p:nvGrpSpPr>
        <p:grpSpPr>
          <a:xfrm>
            <a:off x="866132" y="3746646"/>
            <a:ext cx="475608" cy="475817"/>
            <a:chOff x="4370700" y="733563"/>
            <a:chExt cx="546550" cy="546727"/>
          </a:xfrm>
        </p:grpSpPr>
        <p:sp>
          <p:nvSpPr>
            <p:cNvPr id="441" name="Google Shape;441;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149;p16">
            <a:extLst>
              <a:ext uri="{FF2B5EF4-FFF2-40B4-BE49-F238E27FC236}">
                <a16:creationId xmlns:a16="http://schemas.microsoft.com/office/drawing/2014/main" id="{75C9ED56-5E14-BB37-B6E4-BEE168B523D4}"/>
              </a:ext>
            </a:extLst>
          </p:cNvPr>
          <p:cNvSpPr txBox="1"/>
          <p:nvPr/>
        </p:nvSpPr>
        <p:spPr>
          <a:xfrm>
            <a:off x="1898788" y="1556188"/>
            <a:ext cx="7161391" cy="608800"/>
          </a:xfrm>
          <a:prstGeom prst="rect">
            <a:avLst/>
          </a:prstGeom>
          <a:noFill/>
          <a:ln>
            <a:noFill/>
          </a:ln>
        </p:spPr>
        <p:txBody>
          <a:bodyPr spcFirstLastPara="1" wrap="square" lIns="121900" tIns="121900" rIns="121900" bIns="121900" anchor="b" anchorCtr="0">
            <a:noAutofit/>
          </a:bodyPr>
          <a:lstStyle/>
          <a:p>
            <a:pPr defTabSz="1219170"/>
            <a:r>
              <a:rPr lang="vi-VN" sz="2600" dirty="0">
                <a:solidFill>
                  <a:schemeClr val="accent1">
                    <a:lumMod val="75000"/>
                  </a:schemeClr>
                </a:solidFill>
                <a:latin typeface="Fira Sans Condensed Medium" panose="020B0603050000020004" pitchFamily="34" charset="0"/>
              </a:rPr>
              <a:t>Thực hiện được thí nghiệm để rút ra và phát biểu được định luật khúc xạ ánh sáng. </a:t>
            </a:r>
            <a:endParaRPr lang="en-US" sz="2600" b="1" kern="0" dirty="0">
              <a:solidFill>
                <a:schemeClr val="accent1">
                  <a:lumMod val="75000"/>
                </a:schemeClr>
              </a:solidFill>
              <a:latin typeface="Fira Sans Condensed Medium" panose="020B0603050000020004" pitchFamily="34" charset="0"/>
            </a:endParaRPr>
          </a:p>
        </p:txBody>
      </p:sp>
      <p:sp>
        <p:nvSpPr>
          <p:cNvPr id="49" name="Google Shape;152;p16">
            <a:extLst>
              <a:ext uri="{FF2B5EF4-FFF2-40B4-BE49-F238E27FC236}">
                <a16:creationId xmlns:a16="http://schemas.microsoft.com/office/drawing/2014/main" id="{02DB44BA-B036-00DB-5151-BEEFB24AD04B}"/>
              </a:ext>
            </a:extLst>
          </p:cNvPr>
          <p:cNvSpPr/>
          <p:nvPr/>
        </p:nvSpPr>
        <p:spPr>
          <a:xfrm>
            <a:off x="736056" y="1235604"/>
            <a:ext cx="959600" cy="959600"/>
          </a:xfrm>
          <a:prstGeom prst="roundRect">
            <a:avLst>
              <a:gd name="adj" fmla="val 16667"/>
            </a:avLst>
          </a:prstGeom>
          <a:solidFill>
            <a:schemeClr val="accent1">
              <a:alpha val="5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01</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50" name="Google Shape;153;p16">
            <a:extLst>
              <a:ext uri="{FF2B5EF4-FFF2-40B4-BE49-F238E27FC236}">
                <a16:creationId xmlns:a16="http://schemas.microsoft.com/office/drawing/2014/main" id="{2BC6E465-89EE-4E53-0905-17A315AAB4DA}"/>
              </a:ext>
            </a:extLst>
          </p:cNvPr>
          <p:cNvCxnSpPr>
            <a:cxnSpLocks/>
          </p:cNvCxnSpPr>
          <p:nvPr/>
        </p:nvCxnSpPr>
        <p:spPr>
          <a:xfrm>
            <a:off x="1649936" y="2094552"/>
            <a:ext cx="6991144" cy="0"/>
          </a:xfrm>
          <a:prstGeom prst="straightConnector1">
            <a:avLst/>
          </a:prstGeom>
          <a:noFill/>
          <a:ln w="19050" cap="flat" cmpd="sng">
            <a:solidFill>
              <a:schemeClr val="accent1"/>
            </a:solidFill>
            <a:prstDash val="solid"/>
            <a:round/>
            <a:headEnd type="none" w="med" len="med"/>
            <a:tailEnd type="none" w="med" len="med"/>
          </a:ln>
        </p:spPr>
      </p:cxnSp>
      <p:sp>
        <p:nvSpPr>
          <p:cNvPr id="52" name="Google Shape;158;p16">
            <a:extLst>
              <a:ext uri="{FF2B5EF4-FFF2-40B4-BE49-F238E27FC236}">
                <a16:creationId xmlns:a16="http://schemas.microsoft.com/office/drawing/2014/main" id="{A17B4CA1-1A72-EBB4-17A0-A22D062D3673}"/>
              </a:ext>
            </a:extLst>
          </p:cNvPr>
          <p:cNvSpPr/>
          <p:nvPr/>
        </p:nvSpPr>
        <p:spPr>
          <a:xfrm>
            <a:off x="736055" y="2424810"/>
            <a:ext cx="959600" cy="959600"/>
          </a:xfrm>
          <a:prstGeom prst="roundRect">
            <a:avLst>
              <a:gd name="adj" fmla="val 16667"/>
            </a:avLst>
          </a:prstGeom>
          <a:solidFill>
            <a:schemeClr val="accent2">
              <a:alpha val="79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02</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53" name="Google Shape;159;p16">
            <a:extLst>
              <a:ext uri="{FF2B5EF4-FFF2-40B4-BE49-F238E27FC236}">
                <a16:creationId xmlns:a16="http://schemas.microsoft.com/office/drawing/2014/main" id="{D95223F6-9210-C6A7-95E9-5D1DCEDFC674}"/>
              </a:ext>
            </a:extLst>
          </p:cNvPr>
          <p:cNvCxnSpPr>
            <a:cxnSpLocks/>
          </p:cNvCxnSpPr>
          <p:nvPr/>
        </p:nvCxnSpPr>
        <p:spPr>
          <a:xfrm>
            <a:off x="1640791" y="3324140"/>
            <a:ext cx="7000288" cy="0"/>
          </a:xfrm>
          <a:prstGeom prst="straightConnector1">
            <a:avLst/>
          </a:prstGeom>
          <a:noFill/>
          <a:ln w="19050" cap="flat" cmpd="sng">
            <a:solidFill>
              <a:schemeClr val="accent2"/>
            </a:solidFill>
            <a:prstDash val="solid"/>
            <a:round/>
            <a:headEnd type="none" w="med" len="med"/>
            <a:tailEnd type="none" w="med" len="med"/>
          </a:ln>
        </p:spPr>
      </p:cxnSp>
      <p:sp>
        <p:nvSpPr>
          <p:cNvPr id="54" name="TextBox 53">
            <a:extLst>
              <a:ext uri="{FF2B5EF4-FFF2-40B4-BE49-F238E27FC236}">
                <a16:creationId xmlns:a16="http://schemas.microsoft.com/office/drawing/2014/main" id="{09C12535-957D-464E-D763-2F83AD3ED6EB}"/>
              </a:ext>
            </a:extLst>
          </p:cNvPr>
          <p:cNvSpPr txBox="1"/>
          <p:nvPr/>
        </p:nvSpPr>
        <p:spPr>
          <a:xfrm>
            <a:off x="2186792" y="219941"/>
            <a:ext cx="4262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150" dirty="0">
                <a:solidFill>
                  <a:srgbClr val="001331"/>
                </a:solidFill>
                <a:latin typeface="Fira Sans Black" panose="020B0A03050000020004" pitchFamily="34" charset="0"/>
              </a:rPr>
              <a:t>MỤC TIÊU</a:t>
            </a:r>
            <a:endParaRPr kumimoji="0" lang="en-US" sz="48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grpSp>
        <p:nvGrpSpPr>
          <p:cNvPr id="388" name="Group 387">
            <a:extLst>
              <a:ext uri="{FF2B5EF4-FFF2-40B4-BE49-F238E27FC236}">
                <a16:creationId xmlns:a16="http://schemas.microsoft.com/office/drawing/2014/main" id="{6DE0A5F5-0E9B-53E2-D0BA-E67E0D40D8DA}"/>
              </a:ext>
            </a:extLst>
          </p:cNvPr>
          <p:cNvGrpSpPr/>
          <p:nvPr/>
        </p:nvGrpSpPr>
        <p:grpSpPr>
          <a:xfrm>
            <a:off x="1898788" y="2223008"/>
            <a:ext cx="6790142" cy="1171568"/>
            <a:chOff x="1898789" y="2865934"/>
            <a:chExt cx="6790142" cy="1171568"/>
          </a:xfrm>
        </p:grpSpPr>
        <p:sp>
          <p:nvSpPr>
            <p:cNvPr id="51" name="Google Shape;155;p16">
              <a:extLst>
                <a:ext uri="{FF2B5EF4-FFF2-40B4-BE49-F238E27FC236}">
                  <a16:creationId xmlns:a16="http://schemas.microsoft.com/office/drawing/2014/main" id="{140EC0CB-C43C-1490-1C6E-AA7CF834B5E2}"/>
                </a:ext>
              </a:extLst>
            </p:cNvPr>
            <p:cNvSpPr txBox="1"/>
            <p:nvPr/>
          </p:nvSpPr>
          <p:spPr>
            <a:xfrm>
              <a:off x="1898789" y="3428702"/>
              <a:ext cx="6790142" cy="6088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600" b="1" kern="0" dirty="0" err="1">
                  <a:solidFill>
                    <a:srgbClr val="27C2A4"/>
                  </a:solidFill>
                  <a:latin typeface="Fira Sans Condensed Medium" panose="020B0603050000020004" pitchFamily="34" charset="0"/>
                </a:rPr>
                <a:t>Vận</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dụng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được</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biểu</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thức</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trong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một</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số</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trường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hợp</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đơn</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giản</a:t>
              </a:r>
              <a:r>
                <a:rPr lang="en-US" sz="2600" b="1" kern="0" dirty="0">
                  <a:solidFill>
                    <a:srgbClr val="27C2A4"/>
                  </a:solidFill>
                  <a:latin typeface="Fira Sans Condensed Medium" panose="020B0603050000020004" pitchFamily="34" charset="0"/>
                </a:rPr>
                <a:t>. </a:t>
              </a:r>
              <a:endParaRPr sz="2600" b="1" kern="0" dirty="0">
                <a:solidFill>
                  <a:srgbClr val="27C2A4"/>
                </a:solidFill>
                <a:latin typeface="Fira Sans Condensed Medium" panose="020B0603050000020004" pitchFamily="34" charset="0"/>
                <a:sym typeface="Fira Sans Extra Condensed Medium"/>
              </a:endParaRPr>
            </a:p>
          </p:txBody>
        </p:sp>
        <p:graphicFrame>
          <p:nvGraphicFramePr>
            <p:cNvPr id="384" name="Object 383">
              <a:extLst>
                <a:ext uri="{FF2B5EF4-FFF2-40B4-BE49-F238E27FC236}">
                  <a16:creationId xmlns:a16="http://schemas.microsoft.com/office/drawing/2014/main" id="{46E58B48-E820-03A0-A365-FD32279D7931}"/>
                </a:ext>
              </a:extLst>
            </p:cNvPr>
            <p:cNvGraphicFramePr>
              <a:graphicFrameLocks noChangeAspect="1"/>
            </p:cNvGraphicFramePr>
            <p:nvPr>
              <p:extLst>
                <p:ext uri="{D42A27DB-BD31-4B8C-83A1-F6EECF244321}">
                  <p14:modId xmlns:p14="http://schemas.microsoft.com/office/powerpoint/2010/main" val="3294004136"/>
                </p:ext>
              </p:extLst>
            </p:nvPr>
          </p:nvGraphicFramePr>
          <p:xfrm>
            <a:off x="5695595" y="2865934"/>
            <a:ext cx="1507027" cy="959599"/>
          </p:xfrm>
          <a:graphic>
            <a:graphicData uri="http://schemas.openxmlformats.org/presentationml/2006/ole">
              <mc:AlternateContent xmlns:mc="http://schemas.openxmlformats.org/markup-compatibility/2006">
                <mc:Choice xmlns:v="urn:schemas-microsoft-com:vml" Requires="v">
                  <p:oleObj name="Equation" r:id="rId3" imgW="799920" imgH="482400" progId="Equation.DSMT4">
                    <p:embed/>
                  </p:oleObj>
                </mc:Choice>
                <mc:Fallback>
                  <p:oleObj name="Equation" r:id="rId3" imgW="799920" imgH="482400" progId="Equation.DSMT4">
                    <p:embed/>
                    <p:pic>
                      <p:nvPicPr>
                        <p:cNvPr id="384" name="Object 383">
                          <a:extLst>
                            <a:ext uri="{FF2B5EF4-FFF2-40B4-BE49-F238E27FC236}">
                              <a16:creationId xmlns:a16="http://schemas.microsoft.com/office/drawing/2014/main" id="{46E58B48-E820-03A0-A365-FD32279D7931}"/>
                            </a:ext>
                          </a:extLst>
                        </p:cNvPr>
                        <p:cNvPicPr/>
                        <p:nvPr/>
                      </p:nvPicPr>
                      <p:blipFill>
                        <a:blip r:embed="rId4"/>
                        <a:stretch>
                          <a:fillRect/>
                        </a:stretch>
                      </p:blipFill>
                      <p:spPr>
                        <a:xfrm>
                          <a:off x="5695595" y="2865934"/>
                          <a:ext cx="1507027" cy="959599"/>
                        </a:xfrm>
                        <a:prstGeom prst="rect">
                          <a:avLst/>
                        </a:prstGeom>
                      </p:spPr>
                    </p:pic>
                  </p:oleObj>
                </mc:Fallback>
              </mc:AlternateContent>
            </a:graphicData>
          </a:graphic>
        </p:graphicFrame>
      </p:grpSp>
      <p:grpSp>
        <p:nvGrpSpPr>
          <p:cNvPr id="390" name="Google Shape;426;p36">
            <a:extLst>
              <a:ext uri="{FF2B5EF4-FFF2-40B4-BE49-F238E27FC236}">
                <a16:creationId xmlns:a16="http://schemas.microsoft.com/office/drawing/2014/main" id="{38C27982-1CBA-00E6-22B4-25BA91BE5B77}"/>
              </a:ext>
            </a:extLst>
          </p:cNvPr>
          <p:cNvGrpSpPr/>
          <p:nvPr/>
        </p:nvGrpSpPr>
        <p:grpSpPr>
          <a:xfrm>
            <a:off x="5895846" y="3278679"/>
            <a:ext cx="258628" cy="258711"/>
            <a:chOff x="4370700" y="733563"/>
            <a:chExt cx="546550" cy="546727"/>
          </a:xfrm>
        </p:grpSpPr>
        <p:sp>
          <p:nvSpPr>
            <p:cNvPr id="391" name="Google Shape;427;p36">
              <a:extLst>
                <a:ext uri="{FF2B5EF4-FFF2-40B4-BE49-F238E27FC236}">
                  <a16:creationId xmlns:a16="http://schemas.microsoft.com/office/drawing/2014/main" id="{3543C3CB-0FB4-4980-F102-125DCCEE9CD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428;p36">
              <a:extLst>
                <a:ext uri="{FF2B5EF4-FFF2-40B4-BE49-F238E27FC236}">
                  <a16:creationId xmlns:a16="http://schemas.microsoft.com/office/drawing/2014/main" id="{76DBE857-BE82-627C-5D33-B64DF3459AE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429;p36">
              <a:extLst>
                <a:ext uri="{FF2B5EF4-FFF2-40B4-BE49-F238E27FC236}">
                  <a16:creationId xmlns:a16="http://schemas.microsoft.com/office/drawing/2014/main" id="{A6FE995C-A0FD-056C-86AC-D6225680297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430;p36">
              <a:extLst>
                <a:ext uri="{FF2B5EF4-FFF2-40B4-BE49-F238E27FC236}">
                  <a16:creationId xmlns:a16="http://schemas.microsoft.com/office/drawing/2014/main" id="{9FEBA816-3C85-ADF5-0451-5028093C9230}"/>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431;p36">
              <a:extLst>
                <a:ext uri="{FF2B5EF4-FFF2-40B4-BE49-F238E27FC236}">
                  <a16:creationId xmlns:a16="http://schemas.microsoft.com/office/drawing/2014/main" id="{EBB937DF-62CA-84D3-14C1-2D27994E60B0}"/>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432;p36">
              <a:extLst>
                <a:ext uri="{FF2B5EF4-FFF2-40B4-BE49-F238E27FC236}">
                  <a16:creationId xmlns:a16="http://schemas.microsoft.com/office/drawing/2014/main" id="{F6720840-A1D0-9A68-A120-B18BDA419AA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149;p16">
            <a:extLst>
              <a:ext uri="{FF2B5EF4-FFF2-40B4-BE49-F238E27FC236}">
                <a16:creationId xmlns:a16="http://schemas.microsoft.com/office/drawing/2014/main" id="{413E5C00-F406-3C61-7F2B-53BCA2F08119}"/>
              </a:ext>
            </a:extLst>
          </p:cNvPr>
          <p:cNvSpPr txBox="1"/>
          <p:nvPr/>
        </p:nvSpPr>
        <p:spPr>
          <a:xfrm>
            <a:off x="1898787" y="3957344"/>
            <a:ext cx="7161391" cy="608800"/>
          </a:xfrm>
          <a:prstGeom prst="rect">
            <a:avLst/>
          </a:prstGeom>
          <a:noFill/>
          <a:ln>
            <a:noFill/>
          </a:ln>
        </p:spPr>
        <p:txBody>
          <a:bodyPr spcFirstLastPara="1" wrap="square" lIns="121900" tIns="121900" rIns="121900" bIns="121900" anchor="b" anchorCtr="0">
            <a:noAutofit/>
          </a:bodyPr>
          <a:lstStyle/>
          <a:p>
            <a:pPr defTabSz="1219170"/>
            <a:r>
              <a:rPr lang="vi-VN" sz="2600" dirty="0">
                <a:solidFill>
                  <a:schemeClr val="accent5">
                    <a:lumMod val="75000"/>
                  </a:schemeClr>
                </a:solidFill>
                <a:latin typeface="Fira Sans Condensed Medium" panose="020B0603050000020004" pitchFamily="34" charset="0"/>
              </a:rPr>
              <a:t>Vận dụng kiến thức về sự khúc xạ ánh sáng, giải thích được một số hiện tượng đơn giản</a:t>
            </a:r>
            <a:r>
              <a:rPr lang="en-US" sz="2600" dirty="0">
                <a:solidFill>
                  <a:schemeClr val="accent5">
                    <a:lumMod val="75000"/>
                  </a:schemeClr>
                </a:solidFill>
                <a:latin typeface="Fira Sans Condensed Medium" panose="020B0603050000020004" pitchFamily="34" charset="0"/>
              </a:rPr>
              <a:t>.</a:t>
            </a:r>
            <a:endParaRPr lang="en-US" sz="2600" b="1" kern="0" dirty="0">
              <a:solidFill>
                <a:schemeClr val="accent5">
                  <a:lumMod val="75000"/>
                </a:schemeClr>
              </a:solidFill>
              <a:latin typeface="Fira Sans Condensed Medium" panose="020B0603050000020004" pitchFamily="34" charset="0"/>
            </a:endParaRPr>
          </a:p>
        </p:txBody>
      </p:sp>
      <p:sp>
        <p:nvSpPr>
          <p:cNvPr id="448" name="Google Shape;152;p16">
            <a:extLst>
              <a:ext uri="{FF2B5EF4-FFF2-40B4-BE49-F238E27FC236}">
                <a16:creationId xmlns:a16="http://schemas.microsoft.com/office/drawing/2014/main" id="{994DDFAF-92EF-29DC-DFCF-D212F461225E}"/>
              </a:ext>
            </a:extLst>
          </p:cNvPr>
          <p:cNvSpPr/>
          <p:nvPr/>
        </p:nvSpPr>
        <p:spPr>
          <a:xfrm>
            <a:off x="736055" y="3636760"/>
            <a:ext cx="959600" cy="959600"/>
          </a:xfrm>
          <a:prstGeom prst="roundRect">
            <a:avLst>
              <a:gd name="adj" fmla="val 16667"/>
            </a:avLst>
          </a:prstGeom>
          <a:solidFill>
            <a:srgbClr val="FFD67E"/>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03</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449" name="Google Shape;153;p16">
            <a:extLst>
              <a:ext uri="{FF2B5EF4-FFF2-40B4-BE49-F238E27FC236}">
                <a16:creationId xmlns:a16="http://schemas.microsoft.com/office/drawing/2014/main" id="{913319B8-1AC5-C996-1AC0-B781C958A2C6}"/>
              </a:ext>
            </a:extLst>
          </p:cNvPr>
          <p:cNvCxnSpPr>
            <a:cxnSpLocks/>
          </p:cNvCxnSpPr>
          <p:nvPr/>
        </p:nvCxnSpPr>
        <p:spPr>
          <a:xfrm>
            <a:off x="1649935" y="4495708"/>
            <a:ext cx="6991144" cy="0"/>
          </a:xfrm>
          <a:prstGeom prst="straightConnector1">
            <a:avLst/>
          </a:prstGeom>
          <a:noFill/>
          <a:ln w="19050" cap="flat" cmpd="sng">
            <a:solidFill>
              <a:srgbClr val="FFD67E"/>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left)">
                                      <p:cBhvr>
                                        <p:cTn id="18" dur="500"/>
                                        <p:tgtEl>
                                          <p:spTgt spid="50"/>
                                        </p:tgtEl>
                                      </p:cBhvr>
                                    </p:animEffect>
                                  </p:childTnLst>
                                </p:cTn>
                              </p:par>
                              <p:par>
                                <p:cTn id="19" presetID="14" presetClass="entr" presetSubtype="10" fill="hold" grpId="0" nodeType="withEffect">
                                  <p:stCondLst>
                                    <p:cond delay="25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Effect transition="in" filter="fade">
                                      <p:cBhvr>
                                        <p:cTn id="28" dur="500"/>
                                        <p:tgtEl>
                                          <p:spTgt spid="52"/>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p:cTn id="32" dur="500" fill="hold"/>
                                        <p:tgtEl>
                                          <p:spTgt spid="53"/>
                                        </p:tgtEl>
                                        <p:attrNameLst>
                                          <p:attrName>ppt_w</p:attrName>
                                        </p:attrNameLst>
                                      </p:cBhvr>
                                      <p:tavLst>
                                        <p:tav tm="0">
                                          <p:val>
                                            <p:fltVal val="0"/>
                                          </p:val>
                                        </p:tav>
                                        <p:tav tm="100000">
                                          <p:val>
                                            <p:strVal val="#ppt_w"/>
                                          </p:val>
                                        </p:tav>
                                      </p:tavLst>
                                    </p:anim>
                                    <p:anim calcmode="lin" valueType="num">
                                      <p:cBhvr>
                                        <p:cTn id="33" dur="500" fill="hold"/>
                                        <p:tgtEl>
                                          <p:spTgt spid="53"/>
                                        </p:tgtEl>
                                        <p:attrNameLst>
                                          <p:attrName>ppt_h</p:attrName>
                                        </p:attrNameLst>
                                      </p:cBhvr>
                                      <p:tavLst>
                                        <p:tav tm="0">
                                          <p:val>
                                            <p:fltVal val="0"/>
                                          </p:val>
                                        </p:tav>
                                        <p:tav tm="100000">
                                          <p:val>
                                            <p:strVal val="#ppt_h"/>
                                          </p:val>
                                        </p:tav>
                                      </p:tavLst>
                                    </p:anim>
                                    <p:animEffect transition="in" filter="fade">
                                      <p:cBhvr>
                                        <p:cTn id="34" dur="500"/>
                                        <p:tgtEl>
                                          <p:spTgt spid="53"/>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388"/>
                                        </p:tgtEl>
                                        <p:attrNameLst>
                                          <p:attrName>style.visibility</p:attrName>
                                        </p:attrNameLst>
                                      </p:cBhvr>
                                      <p:to>
                                        <p:strVal val="visible"/>
                                      </p:to>
                                    </p:set>
                                    <p:anim calcmode="lin" valueType="num">
                                      <p:cBhvr>
                                        <p:cTn id="38" dur="500" fill="hold"/>
                                        <p:tgtEl>
                                          <p:spTgt spid="388"/>
                                        </p:tgtEl>
                                        <p:attrNameLst>
                                          <p:attrName>ppt_w</p:attrName>
                                        </p:attrNameLst>
                                      </p:cBhvr>
                                      <p:tavLst>
                                        <p:tav tm="0">
                                          <p:val>
                                            <p:fltVal val="0"/>
                                          </p:val>
                                        </p:tav>
                                        <p:tav tm="100000">
                                          <p:val>
                                            <p:strVal val="#ppt_w"/>
                                          </p:val>
                                        </p:tav>
                                      </p:tavLst>
                                    </p:anim>
                                    <p:anim calcmode="lin" valueType="num">
                                      <p:cBhvr>
                                        <p:cTn id="39" dur="500" fill="hold"/>
                                        <p:tgtEl>
                                          <p:spTgt spid="388"/>
                                        </p:tgtEl>
                                        <p:attrNameLst>
                                          <p:attrName>ppt_h</p:attrName>
                                        </p:attrNameLst>
                                      </p:cBhvr>
                                      <p:tavLst>
                                        <p:tav tm="0">
                                          <p:val>
                                            <p:fltVal val="0"/>
                                          </p:val>
                                        </p:tav>
                                        <p:tav tm="100000">
                                          <p:val>
                                            <p:strVal val="#ppt_h"/>
                                          </p:val>
                                        </p:tav>
                                      </p:tavLst>
                                    </p:anim>
                                    <p:animEffect transition="in" filter="fade">
                                      <p:cBhvr>
                                        <p:cTn id="40" dur="500"/>
                                        <p:tgtEl>
                                          <p:spTgt spid="38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48"/>
                                        </p:tgtEl>
                                        <p:attrNameLst>
                                          <p:attrName>style.visibility</p:attrName>
                                        </p:attrNameLst>
                                      </p:cBhvr>
                                      <p:to>
                                        <p:strVal val="visible"/>
                                      </p:to>
                                    </p:set>
                                    <p:anim calcmode="lin" valueType="num">
                                      <p:cBhvr>
                                        <p:cTn id="45" dur="500" fill="hold"/>
                                        <p:tgtEl>
                                          <p:spTgt spid="448"/>
                                        </p:tgtEl>
                                        <p:attrNameLst>
                                          <p:attrName>ppt_w</p:attrName>
                                        </p:attrNameLst>
                                      </p:cBhvr>
                                      <p:tavLst>
                                        <p:tav tm="0">
                                          <p:val>
                                            <p:fltVal val="0"/>
                                          </p:val>
                                        </p:tav>
                                        <p:tav tm="100000">
                                          <p:val>
                                            <p:strVal val="#ppt_w"/>
                                          </p:val>
                                        </p:tav>
                                      </p:tavLst>
                                    </p:anim>
                                    <p:anim calcmode="lin" valueType="num">
                                      <p:cBhvr>
                                        <p:cTn id="46" dur="500" fill="hold"/>
                                        <p:tgtEl>
                                          <p:spTgt spid="448"/>
                                        </p:tgtEl>
                                        <p:attrNameLst>
                                          <p:attrName>ppt_h</p:attrName>
                                        </p:attrNameLst>
                                      </p:cBhvr>
                                      <p:tavLst>
                                        <p:tav tm="0">
                                          <p:val>
                                            <p:fltVal val="0"/>
                                          </p:val>
                                        </p:tav>
                                        <p:tav tm="100000">
                                          <p:val>
                                            <p:strVal val="#ppt_h"/>
                                          </p:val>
                                        </p:tav>
                                      </p:tavLst>
                                    </p:anim>
                                    <p:animEffect transition="in" filter="fade">
                                      <p:cBhvr>
                                        <p:cTn id="47" dur="500"/>
                                        <p:tgtEl>
                                          <p:spTgt spid="448"/>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449"/>
                                        </p:tgtEl>
                                        <p:attrNameLst>
                                          <p:attrName>style.visibility</p:attrName>
                                        </p:attrNameLst>
                                      </p:cBhvr>
                                      <p:to>
                                        <p:strVal val="visible"/>
                                      </p:to>
                                    </p:set>
                                    <p:animEffect transition="in" filter="wipe(left)">
                                      <p:cBhvr>
                                        <p:cTn id="51" dur="500"/>
                                        <p:tgtEl>
                                          <p:spTgt spid="449"/>
                                        </p:tgtEl>
                                      </p:cBhvr>
                                    </p:animEffect>
                                  </p:childTnLst>
                                </p:cTn>
                              </p:par>
                              <p:par>
                                <p:cTn id="52" presetID="14" presetClass="entr" presetSubtype="10" fill="hold" grpId="0" nodeType="withEffect">
                                  <p:stCondLst>
                                    <p:cond delay="250"/>
                                  </p:stCondLst>
                                  <p:childTnLst>
                                    <p:set>
                                      <p:cBhvr>
                                        <p:cTn id="53" dur="1" fill="hold">
                                          <p:stCondLst>
                                            <p:cond delay="0"/>
                                          </p:stCondLst>
                                        </p:cTn>
                                        <p:tgtEl>
                                          <p:spTgt spid="447"/>
                                        </p:tgtEl>
                                        <p:attrNameLst>
                                          <p:attrName>style.visibility</p:attrName>
                                        </p:attrNameLst>
                                      </p:cBhvr>
                                      <p:to>
                                        <p:strVal val="visible"/>
                                      </p:to>
                                    </p:set>
                                    <p:animEffect transition="in" filter="randombar(horizontal)">
                                      <p:cBhvr>
                                        <p:cTn id="54" dur="5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2" grpId="0" animBg="1"/>
      <p:bldP spid="54" grpId="0"/>
      <p:bldP spid="447" grpId="0"/>
      <p:bldP spid="44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6" name="TextBox 15">
            <a:extLst>
              <a:ext uri="{FF2B5EF4-FFF2-40B4-BE49-F238E27FC236}">
                <a16:creationId xmlns:a16="http://schemas.microsoft.com/office/drawing/2014/main" id="{881895E9-E52E-88D9-FBDB-DCEA2CE97667}"/>
              </a:ext>
            </a:extLst>
          </p:cNvPr>
          <p:cNvSpPr txBox="1"/>
          <p:nvPr/>
        </p:nvSpPr>
        <p:spPr>
          <a:xfrm>
            <a:off x="263740" y="445446"/>
            <a:ext cx="3476363" cy="400110"/>
          </a:xfrm>
          <a:prstGeom prst="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000" dirty="0"/>
              <a:t>III. </a:t>
            </a:r>
            <a:r>
              <a:rPr lang="en-US" sz="2000" dirty="0" err="1"/>
              <a:t>Chiết</a:t>
            </a:r>
            <a:r>
              <a:rPr lang="en-US" sz="2000" dirty="0"/>
              <a:t> </a:t>
            </a:r>
            <a:r>
              <a:rPr lang="en-US" sz="2000" dirty="0" err="1"/>
              <a:t>suất</a:t>
            </a:r>
            <a:r>
              <a:rPr lang="en-US" sz="2000" dirty="0"/>
              <a:t> </a:t>
            </a:r>
            <a:r>
              <a:rPr lang="en-US" sz="2000" dirty="0" err="1"/>
              <a:t>của</a:t>
            </a:r>
            <a:r>
              <a:rPr lang="en-US" sz="2000" dirty="0"/>
              <a:t> </a:t>
            </a:r>
            <a:r>
              <a:rPr lang="en-US" sz="2000" dirty="0" err="1"/>
              <a:t>môi</a:t>
            </a:r>
            <a:r>
              <a:rPr lang="en-US" sz="2000" dirty="0"/>
              <a:t> </a:t>
            </a:r>
            <a:r>
              <a:rPr lang="en-US" sz="2000" dirty="0" err="1"/>
              <a:t>trường</a:t>
            </a:r>
            <a:endParaRPr lang="en-US" sz="2000" dirty="0"/>
          </a:p>
        </p:txBody>
      </p:sp>
      <p:sp>
        <p:nvSpPr>
          <p:cNvPr id="20" name="TextBox 19">
            <a:extLst>
              <a:ext uri="{FF2B5EF4-FFF2-40B4-BE49-F238E27FC236}">
                <a16:creationId xmlns:a16="http://schemas.microsoft.com/office/drawing/2014/main" id="{5E3A3DDF-AD6E-62D5-55F8-82693EB4F2EF}"/>
              </a:ext>
            </a:extLst>
          </p:cNvPr>
          <p:cNvSpPr txBox="1"/>
          <p:nvPr/>
        </p:nvSpPr>
        <p:spPr>
          <a:xfrm>
            <a:off x="432011" y="1115005"/>
            <a:ext cx="8453043" cy="1456745"/>
          </a:xfrm>
          <a:custGeom>
            <a:avLst/>
            <a:gdLst>
              <a:gd name="connsiteX0" fmla="*/ 0 w 8453043"/>
              <a:gd name="connsiteY0" fmla="*/ 0 h 1456745"/>
              <a:gd name="connsiteX1" fmla="*/ 734765 w 8453043"/>
              <a:gd name="connsiteY1" fmla="*/ 0 h 1456745"/>
              <a:gd name="connsiteX2" fmla="*/ 1131407 w 8453043"/>
              <a:gd name="connsiteY2" fmla="*/ 0 h 1456745"/>
              <a:gd name="connsiteX3" fmla="*/ 1612580 w 8453043"/>
              <a:gd name="connsiteY3" fmla="*/ 0 h 1456745"/>
              <a:gd name="connsiteX4" fmla="*/ 2262814 w 8453043"/>
              <a:gd name="connsiteY4" fmla="*/ 0 h 1456745"/>
              <a:gd name="connsiteX5" fmla="*/ 2828518 w 8453043"/>
              <a:gd name="connsiteY5" fmla="*/ 0 h 1456745"/>
              <a:gd name="connsiteX6" fmla="*/ 3647812 w 8453043"/>
              <a:gd name="connsiteY6" fmla="*/ 0 h 1456745"/>
              <a:gd name="connsiteX7" fmla="*/ 4213517 w 8453043"/>
              <a:gd name="connsiteY7" fmla="*/ 0 h 1456745"/>
              <a:gd name="connsiteX8" fmla="*/ 4610159 w 8453043"/>
              <a:gd name="connsiteY8" fmla="*/ 0 h 1456745"/>
              <a:gd name="connsiteX9" fmla="*/ 5429454 w 8453043"/>
              <a:gd name="connsiteY9" fmla="*/ 0 h 1456745"/>
              <a:gd name="connsiteX10" fmla="*/ 6079688 w 8453043"/>
              <a:gd name="connsiteY10" fmla="*/ 0 h 1456745"/>
              <a:gd name="connsiteX11" fmla="*/ 6729922 w 8453043"/>
              <a:gd name="connsiteY11" fmla="*/ 0 h 1456745"/>
              <a:gd name="connsiteX12" fmla="*/ 7464687 w 8453043"/>
              <a:gd name="connsiteY12" fmla="*/ 0 h 1456745"/>
              <a:gd name="connsiteX13" fmla="*/ 7861329 w 8453043"/>
              <a:gd name="connsiteY13" fmla="*/ 0 h 1456745"/>
              <a:gd name="connsiteX14" fmla="*/ 8453043 w 8453043"/>
              <a:gd name="connsiteY14" fmla="*/ 0 h 1456745"/>
              <a:gd name="connsiteX15" fmla="*/ 8453043 w 8453043"/>
              <a:gd name="connsiteY15" fmla="*/ 514716 h 1456745"/>
              <a:gd name="connsiteX16" fmla="*/ 8453043 w 8453043"/>
              <a:gd name="connsiteY16" fmla="*/ 1014865 h 1456745"/>
              <a:gd name="connsiteX17" fmla="*/ 8453043 w 8453043"/>
              <a:gd name="connsiteY17" fmla="*/ 1456745 h 1456745"/>
              <a:gd name="connsiteX18" fmla="*/ 7887339 w 8453043"/>
              <a:gd name="connsiteY18" fmla="*/ 1456745 h 1456745"/>
              <a:gd name="connsiteX19" fmla="*/ 7321635 w 8453043"/>
              <a:gd name="connsiteY19" fmla="*/ 1456745 h 1456745"/>
              <a:gd name="connsiteX20" fmla="*/ 6502340 w 8453043"/>
              <a:gd name="connsiteY20" fmla="*/ 1456745 h 1456745"/>
              <a:gd name="connsiteX21" fmla="*/ 5852106 w 8453043"/>
              <a:gd name="connsiteY21" fmla="*/ 1456745 h 1456745"/>
              <a:gd name="connsiteX22" fmla="*/ 5201872 w 8453043"/>
              <a:gd name="connsiteY22" fmla="*/ 1456745 h 1456745"/>
              <a:gd name="connsiteX23" fmla="*/ 4551638 w 8453043"/>
              <a:gd name="connsiteY23" fmla="*/ 1456745 h 1456745"/>
              <a:gd name="connsiteX24" fmla="*/ 4154996 w 8453043"/>
              <a:gd name="connsiteY24" fmla="*/ 1456745 h 1456745"/>
              <a:gd name="connsiteX25" fmla="*/ 3420231 w 8453043"/>
              <a:gd name="connsiteY25" fmla="*/ 1456745 h 1456745"/>
              <a:gd name="connsiteX26" fmla="*/ 2685467 w 8453043"/>
              <a:gd name="connsiteY26" fmla="*/ 1456745 h 1456745"/>
              <a:gd name="connsiteX27" fmla="*/ 2288823 w 8453043"/>
              <a:gd name="connsiteY27" fmla="*/ 1456745 h 1456745"/>
              <a:gd name="connsiteX28" fmla="*/ 1554059 w 8453043"/>
              <a:gd name="connsiteY28" fmla="*/ 1456745 h 1456745"/>
              <a:gd name="connsiteX29" fmla="*/ 1157416 w 8453043"/>
              <a:gd name="connsiteY29" fmla="*/ 1456745 h 1456745"/>
              <a:gd name="connsiteX30" fmla="*/ 676243 w 8453043"/>
              <a:gd name="connsiteY30" fmla="*/ 1456745 h 1456745"/>
              <a:gd name="connsiteX31" fmla="*/ 0 w 8453043"/>
              <a:gd name="connsiteY31" fmla="*/ 1456745 h 1456745"/>
              <a:gd name="connsiteX32" fmla="*/ 0 w 8453043"/>
              <a:gd name="connsiteY32" fmla="*/ 1014865 h 1456745"/>
              <a:gd name="connsiteX33" fmla="*/ 0 w 8453043"/>
              <a:gd name="connsiteY33" fmla="*/ 543851 h 1456745"/>
              <a:gd name="connsiteX34" fmla="*/ 0 w 8453043"/>
              <a:gd name="connsiteY34" fmla="*/ 0 h 145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53043" h="1456745" extrusionOk="0">
                <a:moveTo>
                  <a:pt x="0" y="0"/>
                </a:moveTo>
                <a:cubicBezTo>
                  <a:pt x="149304" y="40286"/>
                  <a:pt x="579524" y="110494"/>
                  <a:pt x="734765" y="0"/>
                </a:cubicBezTo>
                <a:cubicBezTo>
                  <a:pt x="951383" y="-15408"/>
                  <a:pt x="981349" y="-24178"/>
                  <a:pt x="1131407" y="0"/>
                </a:cubicBezTo>
                <a:cubicBezTo>
                  <a:pt x="1250512" y="11033"/>
                  <a:pt x="1476862" y="13036"/>
                  <a:pt x="1612580" y="0"/>
                </a:cubicBezTo>
                <a:cubicBezTo>
                  <a:pt x="1776143" y="-86502"/>
                  <a:pt x="2112477" y="16513"/>
                  <a:pt x="2262814" y="0"/>
                </a:cubicBezTo>
                <a:cubicBezTo>
                  <a:pt x="2390278" y="-13745"/>
                  <a:pt x="2648047" y="75466"/>
                  <a:pt x="2828518" y="0"/>
                </a:cubicBezTo>
                <a:cubicBezTo>
                  <a:pt x="2969966" y="-113621"/>
                  <a:pt x="3472495" y="62064"/>
                  <a:pt x="3647812" y="0"/>
                </a:cubicBezTo>
                <a:cubicBezTo>
                  <a:pt x="3881767" y="26236"/>
                  <a:pt x="3981522" y="91714"/>
                  <a:pt x="4213517" y="0"/>
                </a:cubicBezTo>
                <a:cubicBezTo>
                  <a:pt x="4482242" y="-42883"/>
                  <a:pt x="4516484" y="-21363"/>
                  <a:pt x="4610159" y="0"/>
                </a:cubicBezTo>
                <a:cubicBezTo>
                  <a:pt x="4674514" y="80168"/>
                  <a:pt x="5221590" y="17452"/>
                  <a:pt x="5429454" y="0"/>
                </a:cubicBezTo>
                <a:cubicBezTo>
                  <a:pt x="5752927" y="-35843"/>
                  <a:pt x="5753228" y="81873"/>
                  <a:pt x="6079688" y="0"/>
                </a:cubicBezTo>
                <a:cubicBezTo>
                  <a:pt x="6447508" y="-56627"/>
                  <a:pt x="6571007" y="-46540"/>
                  <a:pt x="6729922" y="0"/>
                </a:cubicBezTo>
                <a:cubicBezTo>
                  <a:pt x="6930194" y="9118"/>
                  <a:pt x="7100904" y="107"/>
                  <a:pt x="7464687" y="0"/>
                </a:cubicBezTo>
                <a:cubicBezTo>
                  <a:pt x="7827139" y="-39752"/>
                  <a:pt x="7773964" y="81804"/>
                  <a:pt x="7861329" y="0"/>
                </a:cubicBezTo>
                <a:cubicBezTo>
                  <a:pt x="8035067" y="-51328"/>
                  <a:pt x="8247731" y="78986"/>
                  <a:pt x="8453043" y="0"/>
                </a:cubicBezTo>
                <a:cubicBezTo>
                  <a:pt x="8508963" y="160011"/>
                  <a:pt x="8441973" y="321851"/>
                  <a:pt x="8453043" y="514716"/>
                </a:cubicBezTo>
                <a:cubicBezTo>
                  <a:pt x="8489547" y="656793"/>
                  <a:pt x="8439458" y="923039"/>
                  <a:pt x="8453043" y="1014865"/>
                </a:cubicBezTo>
                <a:cubicBezTo>
                  <a:pt x="8478402" y="1117822"/>
                  <a:pt x="8339509" y="1288414"/>
                  <a:pt x="8453043" y="1456745"/>
                </a:cubicBezTo>
                <a:cubicBezTo>
                  <a:pt x="8291103" y="1378696"/>
                  <a:pt x="8066287" y="1323886"/>
                  <a:pt x="7887339" y="1456745"/>
                </a:cubicBezTo>
                <a:cubicBezTo>
                  <a:pt x="7676623" y="1447130"/>
                  <a:pt x="7472977" y="1438295"/>
                  <a:pt x="7321635" y="1456745"/>
                </a:cubicBezTo>
                <a:cubicBezTo>
                  <a:pt x="7222242" y="1535172"/>
                  <a:pt x="6792288" y="1402092"/>
                  <a:pt x="6502340" y="1456745"/>
                </a:cubicBezTo>
                <a:cubicBezTo>
                  <a:pt x="6277128" y="1456067"/>
                  <a:pt x="6101933" y="1431620"/>
                  <a:pt x="5852106" y="1456745"/>
                </a:cubicBezTo>
                <a:cubicBezTo>
                  <a:pt x="5539377" y="1511623"/>
                  <a:pt x="5468373" y="1385534"/>
                  <a:pt x="5201872" y="1456745"/>
                </a:cubicBezTo>
                <a:cubicBezTo>
                  <a:pt x="4974640" y="1549465"/>
                  <a:pt x="4880898" y="1475984"/>
                  <a:pt x="4551638" y="1456745"/>
                </a:cubicBezTo>
                <a:cubicBezTo>
                  <a:pt x="4253404" y="1448206"/>
                  <a:pt x="4259008" y="1419556"/>
                  <a:pt x="4154996" y="1456745"/>
                </a:cubicBezTo>
                <a:cubicBezTo>
                  <a:pt x="4058753" y="1453897"/>
                  <a:pt x="3601480" y="1448470"/>
                  <a:pt x="3420231" y="1456745"/>
                </a:cubicBezTo>
                <a:cubicBezTo>
                  <a:pt x="3312721" y="1469557"/>
                  <a:pt x="2810584" y="1370667"/>
                  <a:pt x="2685467" y="1456745"/>
                </a:cubicBezTo>
                <a:cubicBezTo>
                  <a:pt x="2540184" y="1446392"/>
                  <a:pt x="2384495" y="1373482"/>
                  <a:pt x="2288823" y="1456745"/>
                </a:cubicBezTo>
                <a:cubicBezTo>
                  <a:pt x="2091468" y="1486362"/>
                  <a:pt x="1790035" y="1350694"/>
                  <a:pt x="1554059" y="1456745"/>
                </a:cubicBezTo>
                <a:cubicBezTo>
                  <a:pt x="1274871" y="1490807"/>
                  <a:pt x="1318788" y="1420707"/>
                  <a:pt x="1157416" y="1456745"/>
                </a:cubicBezTo>
                <a:cubicBezTo>
                  <a:pt x="1067336" y="1460772"/>
                  <a:pt x="867069" y="1402327"/>
                  <a:pt x="676243" y="1456745"/>
                </a:cubicBezTo>
                <a:cubicBezTo>
                  <a:pt x="517591" y="1396785"/>
                  <a:pt x="137347" y="1409823"/>
                  <a:pt x="0" y="1456745"/>
                </a:cubicBezTo>
                <a:cubicBezTo>
                  <a:pt x="-26853" y="1269589"/>
                  <a:pt x="72813" y="1093171"/>
                  <a:pt x="0" y="1014865"/>
                </a:cubicBezTo>
                <a:cubicBezTo>
                  <a:pt x="-17396" y="931761"/>
                  <a:pt x="31721" y="802401"/>
                  <a:pt x="0" y="543851"/>
                </a:cubicBezTo>
                <a:cubicBezTo>
                  <a:pt x="-4316" y="335589"/>
                  <a:pt x="61231" y="193531"/>
                  <a:pt x="0" y="0"/>
                </a:cubicBezTo>
                <a:close/>
              </a:path>
            </a:pathLst>
          </a:custGeom>
          <a:noFill/>
          <a:ln w="28575">
            <a:solidFill>
              <a:schemeClr val="accent2"/>
            </a:solidFill>
            <a:extLst>
              <a:ext uri="{C807C97D-BFC1-408E-A445-0C87EB9F89A2}">
                <ask:lineSketchStyleProps xmlns:ask="http://schemas.microsoft.com/office/drawing/2018/sketchyshapes" sd="2214054714">
                  <a:custGeom>
                    <a:avLst/>
                    <a:gdLst>
                      <a:gd name="connsiteX0" fmla="*/ 0 w 8453043"/>
                      <a:gd name="connsiteY0" fmla="*/ 0 h 1456745"/>
                      <a:gd name="connsiteX1" fmla="*/ 734765 w 8453043"/>
                      <a:gd name="connsiteY1" fmla="*/ 0 h 1456745"/>
                      <a:gd name="connsiteX2" fmla="*/ 1131407 w 8453043"/>
                      <a:gd name="connsiteY2" fmla="*/ 0 h 1456745"/>
                      <a:gd name="connsiteX3" fmla="*/ 1612580 w 8453043"/>
                      <a:gd name="connsiteY3" fmla="*/ 0 h 1456745"/>
                      <a:gd name="connsiteX4" fmla="*/ 2262814 w 8453043"/>
                      <a:gd name="connsiteY4" fmla="*/ 0 h 1456745"/>
                      <a:gd name="connsiteX5" fmla="*/ 2828518 w 8453043"/>
                      <a:gd name="connsiteY5" fmla="*/ 0 h 1456745"/>
                      <a:gd name="connsiteX6" fmla="*/ 3647812 w 8453043"/>
                      <a:gd name="connsiteY6" fmla="*/ 0 h 1456745"/>
                      <a:gd name="connsiteX7" fmla="*/ 4213517 w 8453043"/>
                      <a:gd name="connsiteY7" fmla="*/ 0 h 1456745"/>
                      <a:gd name="connsiteX8" fmla="*/ 4610159 w 8453043"/>
                      <a:gd name="connsiteY8" fmla="*/ 0 h 1456745"/>
                      <a:gd name="connsiteX9" fmla="*/ 5429454 w 8453043"/>
                      <a:gd name="connsiteY9" fmla="*/ 0 h 1456745"/>
                      <a:gd name="connsiteX10" fmla="*/ 6079688 w 8453043"/>
                      <a:gd name="connsiteY10" fmla="*/ 0 h 1456745"/>
                      <a:gd name="connsiteX11" fmla="*/ 6729922 w 8453043"/>
                      <a:gd name="connsiteY11" fmla="*/ 0 h 1456745"/>
                      <a:gd name="connsiteX12" fmla="*/ 7464687 w 8453043"/>
                      <a:gd name="connsiteY12" fmla="*/ 0 h 1456745"/>
                      <a:gd name="connsiteX13" fmla="*/ 7861329 w 8453043"/>
                      <a:gd name="connsiteY13" fmla="*/ 0 h 1456745"/>
                      <a:gd name="connsiteX14" fmla="*/ 8453043 w 8453043"/>
                      <a:gd name="connsiteY14" fmla="*/ 0 h 1456745"/>
                      <a:gd name="connsiteX15" fmla="*/ 8453043 w 8453043"/>
                      <a:gd name="connsiteY15" fmla="*/ 514716 h 1456745"/>
                      <a:gd name="connsiteX16" fmla="*/ 8453043 w 8453043"/>
                      <a:gd name="connsiteY16" fmla="*/ 1014865 h 1456745"/>
                      <a:gd name="connsiteX17" fmla="*/ 8453043 w 8453043"/>
                      <a:gd name="connsiteY17" fmla="*/ 1456745 h 1456745"/>
                      <a:gd name="connsiteX18" fmla="*/ 7887339 w 8453043"/>
                      <a:gd name="connsiteY18" fmla="*/ 1456745 h 1456745"/>
                      <a:gd name="connsiteX19" fmla="*/ 7321635 w 8453043"/>
                      <a:gd name="connsiteY19" fmla="*/ 1456745 h 1456745"/>
                      <a:gd name="connsiteX20" fmla="*/ 6502340 w 8453043"/>
                      <a:gd name="connsiteY20" fmla="*/ 1456745 h 1456745"/>
                      <a:gd name="connsiteX21" fmla="*/ 5852106 w 8453043"/>
                      <a:gd name="connsiteY21" fmla="*/ 1456745 h 1456745"/>
                      <a:gd name="connsiteX22" fmla="*/ 5201872 w 8453043"/>
                      <a:gd name="connsiteY22" fmla="*/ 1456745 h 1456745"/>
                      <a:gd name="connsiteX23" fmla="*/ 4551638 w 8453043"/>
                      <a:gd name="connsiteY23" fmla="*/ 1456745 h 1456745"/>
                      <a:gd name="connsiteX24" fmla="*/ 4154996 w 8453043"/>
                      <a:gd name="connsiteY24" fmla="*/ 1456745 h 1456745"/>
                      <a:gd name="connsiteX25" fmla="*/ 3420231 w 8453043"/>
                      <a:gd name="connsiteY25" fmla="*/ 1456745 h 1456745"/>
                      <a:gd name="connsiteX26" fmla="*/ 2685467 w 8453043"/>
                      <a:gd name="connsiteY26" fmla="*/ 1456745 h 1456745"/>
                      <a:gd name="connsiteX27" fmla="*/ 2288823 w 8453043"/>
                      <a:gd name="connsiteY27" fmla="*/ 1456745 h 1456745"/>
                      <a:gd name="connsiteX28" fmla="*/ 1554059 w 8453043"/>
                      <a:gd name="connsiteY28" fmla="*/ 1456745 h 1456745"/>
                      <a:gd name="connsiteX29" fmla="*/ 1157416 w 8453043"/>
                      <a:gd name="connsiteY29" fmla="*/ 1456745 h 1456745"/>
                      <a:gd name="connsiteX30" fmla="*/ 676243 w 8453043"/>
                      <a:gd name="connsiteY30" fmla="*/ 1456745 h 1456745"/>
                      <a:gd name="connsiteX31" fmla="*/ 0 w 8453043"/>
                      <a:gd name="connsiteY31" fmla="*/ 1456745 h 1456745"/>
                      <a:gd name="connsiteX32" fmla="*/ 0 w 8453043"/>
                      <a:gd name="connsiteY32" fmla="*/ 1014865 h 1456745"/>
                      <a:gd name="connsiteX33" fmla="*/ 0 w 8453043"/>
                      <a:gd name="connsiteY33" fmla="*/ 543851 h 1456745"/>
                      <a:gd name="connsiteX34" fmla="*/ 0 w 8453043"/>
                      <a:gd name="connsiteY34" fmla="*/ 0 h 145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53043" h="1456745" extrusionOk="0">
                        <a:moveTo>
                          <a:pt x="0" y="0"/>
                        </a:moveTo>
                        <a:cubicBezTo>
                          <a:pt x="160871" y="-2631"/>
                          <a:pt x="558219" y="66579"/>
                          <a:pt x="734765" y="0"/>
                        </a:cubicBezTo>
                        <a:cubicBezTo>
                          <a:pt x="939121" y="-24664"/>
                          <a:pt x="990182" y="-12020"/>
                          <a:pt x="1131407" y="0"/>
                        </a:cubicBezTo>
                        <a:cubicBezTo>
                          <a:pt x="1253635" y="8409"/>
                          <a:pt x="1488121" y="34008"/>
                          <a:pt x="1612580" y="0"/>
                        </a:cubicBezTo>
                        <a:cubicBezTo>
                          <a:pt x="1733456" y="-50600"/>
                          <a:pt x="2071194" y="13518"/>
                          <a:pt x="2262814" y="0"/>
                        </a:cubicBezTo>
                        <a:cubicBezTo>
                          <a:pt x="2436014" y="-12585"/>
                          <a:pt x="2664749" y="40308"/>
                          <a:pt x="2828518" y="0"/>
                        </a:cubicBezTo>
                        <a:cubicBezTo>
                          <a:pt x="2981530" y="-62106"/>
                          <a:pt x="3457455" y="52427"/>
                          <a:pt x="3647812" y="0"/>
                        </a:cubicBezTo>
                        <a:cubicBezTo>
                          <a:pt x="3881269" y="-2176"/>
                          <a:pt x="3972062" y="72211"/>
                          <a:pt x="4213517" y="0"/>
                        </a:cubicBezTo>
                        <a:cubicBezTo>
                          <a:pt x="4473618" y="-48540"/>
                          <a:pt x="4517537" y="-18731"/>
                          <a:pt x="4610159" y="0"/>
                        </a:cubicBezTo>
                        <a:cubicBezTo>
                          <a:pt x="4679205" y="61826"/>
                          <a:pt x="5144321" y="36165"/>
                          <a:pt x="5429454" y="0"/>
                        </a:cubicBezTo>
                        <a:cubicBezTo>
                          <a:pt x="5750580" y="-36795"/>
                          <a:pt x="5754691" y="61872"/>
                          <a:pt x="6079688" y="0"/>
                        </a:cubicBezTo>
                        <a:cubicBezTo>
                          <a:pt x="6429723" y="-57467"/>
                          <a:pt x="6563306" y="-31779"/>
                          <a:pt x="6729922" y="0"/>
                        </a:cubicBezTo>
                        <a:cubicBezTo>
                          <a:pt x="6921131" y="54"/>
                          <a:pt x="7108170" y="50491"/>
                          <a:pt x="7464687" y="0"/>
                        </a:cubicBezTo>
                        <a:cubicBezTo>
                          <a:pt x="7823804" y="-48520"/>
                          <a:pt x="7761019" y="56149"/>
                          <a:pt x="7861329" y="0"/>
                        </a:cubicBezTo>
                        <a:cubicBezTo>
                          <a:pt x="7985501" y="-32920"/>
                          <a:pt x="8284141" y="57654"/>
                          <a:pt x="8453043" y="0"/>
                        </a:cubicBezTo>
                        <a:cubicBezTo>
                          <a:pt x="8506071" y="200003"/>
                          <a:pt x="8428601" y="355871"/>
                          <a:pt x="8453043" y="514716"/>
                        </a:cubicBezTo>
                        <a:cubicBezTo>
                          <a:pt x="8482393" y="664576"/>
                          <a:pt x="8434885" y="919834"/>
                          <a:pt x="8453043" y="1014865"/>
                        </a:cubicBezTo>
                        <a:cubicBezTo>
                          <a:pt x="8492253" y="1125311"/>
                          <a:pt x="8378556" y="1299149"/>
                          <a:pt x="8453043" y="1456745"/>
                        </a:cubicBezTo>
                        <a:cubicBezTo>
                          <a:pt x="8303496" y="1418602"/>
                          <a:pt x="8069621" y="1375680"/>
                          <a:pt x="7887339" y="1456745"/>
                        </a:cubicBezTo>
                        <a:cubicBezTo>
                          <a:pt x="7698769" y="1484827"/>
                          <a:pt x="7477836" y="1425500"/>
                          <a:pt x="7321635" y="1456745"/>
                        </a:cubicBezTo>
                        <a:cubicBezTo>
                          <a:pt x="7210839" y="1531799"/>
                          <a:pt x="6768604" y="1402555"/>
                          <a:pt x="6502340" y="1456745"/>
                        </a:cubicBezTo>
                        <a:cubicBezTo>
                          <a:pt x="6281982" y="1468158"/>
                          <a:pt x="6143089" y="1434621"/>
                          <a:pt x="5852106" y="1456745"/>
                        </a:cubicBezTo>
                        <a:cubicBezTo>
                          <a:pt x="5542021" y="1505772"/>
                          <a:pt x="5441717" y="1391536"/>
                          <a:pt x="5201872" y="1456745"/>
                        </a:cubicBezTo>
                        <a:cubicBezTo>
                          <a:pt x="4972058" y="1531279"/>
                          <a:pt x="4873451" y="1468799"/>
                          <a:pt x="4551638" y="1456745"/>
                        </a:cubicBezTo>
                        <a:cubicBezTo>
                          <a:pt x="4252008" y="1451619"/>
                          <a:pt x="4258048" y="1420605"/>
                          <a:pt x="4154996" y="1456745"/>
                        </a:cubicBezTo>
                        <a:cubicBezTo>
                          <a:pt x="4058170" y="1459584"/>
                          <a:pt x="3600035" y="1430874"/>
                          <a:pt x="3420231" y="1456745"/>
                        </a:cubicBezTo>
                        <a:cubicBezTo>
                          <a:pt x="3277449" y="1491463"/>
                          <a:pt x="2824562" y="1412071"/>
                          <a:pt x="2685467" y="1456745"/>
                        </a:cubicBezTo>
                        <a:cubicBezTo>
                          <a:pt x="2538745" y="1450771"/>
                          <a:pt x="2414028" y="1398499"/>
                          <a:pt x="2288823" y="1456745"/>
                        </a:cubicBezTo>
                        <a:cubicBezTo>
                          <a:pt x="2098393" y="1488010"/>
                          <a:pt x="1801085" y="1388411"/>
                          <a:pt x="1554059" y="1456745"/>
                        </a:cubicBezTo>
                        <a:cubicBezTo>
                          <a:pt x="1291068" y="1503984"/>
                          <a:pt x="1318118" y="1422725"/>
                          <a:pt x="1157416" y="1456745"/>
                        </a:cubicBezTo>
                        <a:cubicBezTo>
                          <a:pt x="1024974" y="1471654"/>
                          <a:pt x="849061" y="1424569"/>
                          <a:pt x="676243" y="1456745"/>
                        </a:cubicBezTo>
                        <a:cubicBezTo>
                          <a:pt x="517913" y="1419026"/>
                          <a:pt x="167442" y="1394944"/>
                          <a:pt x="0" y="1456745"/>
                        </a:cubicBezTo>
                        <a:cubicBezTo>
                          <a:pt x="-35176" y="1264771"/>
                          <a:pt x="67251" y="1096585"/>
                          <a:pt x="0" y="1014865"/>
                        </a:cubicBezTo>
                        <a:cubicBezTo>
                          <a:pt x="-40763" y="925115"/>
                          <a:pt x="34337" y="786806"/>
                          <a:pt x="0" y="543851"/>
                        </a:cubicBezTo>
                        <a:cubicBezTo>
                          <a:pt x="-31695" y="339520"/>
                          <a:pt x="68489" y="231203"/>
                          <a:pt x="0" y="0"/>
                        </a:cubicBezTo>
                        <a:close/>
                      </a:path>
                    </a:pathLst>
                  </a:custGeom>
                  <ask:type>
                    <ask:lineSketchScribble/>
                  </ask:type>
                </ask:lineSketchStyleProps>
              </a:ext>
            </a:extLst>
          </a:ln>
        </p:spPr>
        <p:txBody>
          <a:bodyPr wrap="square">
            <a:spAutoFit/>
          </a:bodyPr>
          <a:lstStyle/>
          <a:p>
            <a:pPr indent="231775" algn="just">
              <a:lnSpc>
                <a:spcPct val="200000"/>
              </a:lnSpc>
              <a:spcAft>
                <a:spcPts val="200"/>
              </a:spcAft>
            </a:pPr>
            <a:r>
              <a:rPr lang="vi-VN" sz="2400" dirty="0">
                <a:solidFill>
                  <a:srgbClr val="2B2928"/>
                </a:solidFill>
                <a:latin typeface="+mn-lt"/>
                <a:ea typeface="Times New Roman" panose="02020603050405020304" pitchFamily="18" charset="0"/>
              </a:rPr>
              <a:t>Tính chiết suất của nước. Biết tia sáng truyền từ không khí với góc tới là i = 60° thì góc khúc xạ trong nước là r = 40°</a:t>
            </a:r>
            <a:endParaRPr lang="en-US" sz="2400" dirty="0">
              <a:solidFill>
                <a:srgbClr val="2B2928"/>
              </a:solidFill>
              <a:effectLst/>
              <a:latin typeface="+mn-lt"/>
              <a:ea typeface="Times New Roman" panose="02020603050405020304" pitchFamily="18" charset="0"/>
            </a:endParaRPr>
          </a:p>
        </p:txBody>
      </p:sp>
      <p:sp>
        <p:nvSpPr>
          <p:cNvPr id="578" name="Arrow: Notched Right 577">
            <a:extLst>
              <a:ext uri="{FF2B5EF4-FFF2-40B4-BE49-F238E27FC236}">
                <a16:creationId xmlns:a16="http://schemas.microsoft.com/office/drawing/2014/main" id="{116CAB6E-E69C-33FD-84D8-5C8BE73414F5}"/>
              </a:ext>
            </a:extLst>
          </p:cNvPr>
          <p:cNvSpPr/>
          <p:nvPr/>
        </p:nvSpPr>
        <p:spPr>
          <a:xfrm>
            <a:off x="535681" y="3501465"/>
            <a:ext cx="1763145" cy="721647"/>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err="1">
                <a:latin typeface="Fira Sans Condensed Medium" panose="020B0603050000020004" pitchFamily="34" charset="0"/>
              </a:rPr>
              <a:t>Lời</a:t>
            </a:r>
            <a:r>
              <a:rPr lang="en-US" sz="2000" dirty="0">
                <a:latin typeface="Fira Sans Condensed Medium" panose="020B0603050000020004" pitchFamily="34" charset="0"/>
              </a:rPr>
              <a:t> </a:t>
            </a:r>
            <a:r>
              <a:rPr lang="en-US" sz="2000" dirty="0" err="1">
                <a:latin typeface="Fira Sans Condensed Medium" panose="020B0603050000020004" pitchFamily="34" charset="0"/>
              </a:rPr>
              <a:t>giải</a:t>
            </a:r>
            <a:r>
              <a:rPr lang="en-US" sz="2000" dirty="0">
                <a:latin typeface="Fira Sans Condensed Medium" panose="020B0603050000020004" pitchFamily="34" charset="0"/>
              </a:rPr>
              <a:t>:</a:t>
            </a:r>
          </a:p>
        </p:txBody>
      </p:sp>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8C39D5BF-B452-81C1-9876-7BAC3C671C73}"/>
                  </a:ext>
                </a:extLst>
              </p:cNvPr>
              <p:cNvSpPr txBox="1"/>
              <p:nvPr/>
            </p:nvSpPr>
            <p:spPr>
              <a:xfrm>
                <a:off x="2491673" y="3343448"/>
                <a:ext cx="5479524" cy="879664"/>
              </a:xfrm>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92755" y="19947"/>
                      <a:pt x="272916" y="-5805"/>
                      <a:pt x="520554" y="0"/>
                    </a:cubicBezTo>
                    <a:cubicBezTo>
                      <a:pt x="787850" y="-58820"/>
                      <a:pt x="975306" y="2124"/>
                      <a:pt x="1095905" y="0"/>
                    </a:cubicBezTo>
                    <a:cubicBezTo>
                      <a:pt x="1241455" y="-53045"/>
                      <a:pt x="1620878" y="-112652"/>
                      <a:pt x="1835640" y="0"/>
                    </a:cubicBezTo>
                    <a:cubicBezTo>
                      <a:pt x="2044274" y="48716"/>
                      <a:pt x="2184415" y="-48910"/>
                      <a:pt x="2465785" y="0"/>
                    </a:cubicBezTo>
                    <a:cubicBezTo>
                      <a:pt x="2744788" y="-18083"/>
                      <a:pt x="2888892" y="19515"/>
                      <a:pt x="3041135" y="0"/>
                    </a:cubicBezTo>
                    <a:cubicBezTo>
                      <a:pt x="3140835" y="-2182"/>
                      <a:pt x="3398274" y="-2451"/>
                      <a:pt x="3780871" y="0"/>
                    </a:cubicBezTo>
                    <a:cubicBezTo>
                      <a:pt x="4121143" y="-32714"/>
                      <a:pt x="4224299" y="993"/>
                      <a:pt x="4520607" y="0"/>
                    </a:cubicBezTo>
                    <a:cubicBezTo>
                      <a:pt x="4731992" y="-14624"/>
                      <a:pt x="5112257" y="54003"/>
                      <a:pt x="5479524" y="0"/>
                    </a:cubicBezTo>
                    <a:cubicBezTo>
                      <a:pt x="5486361" y="157953"/>
                      <a:pt x="5448447" y="279789"/>
                      <a:pt x="5479524" y="431035"/>
                    </a:cubicBezTo>
                    <a:cubicBezTo>
                      <a:pt x="5514340" y="569948"/>
                      <a:pt x="5475411" y="722699"/>
                      <a:pt x="5479524" y="879664"/>
                    </a:cubicBezTo>
                    <a:cubicBezTo>
                      <a:pt x="5372674" y="901539"/>
                      <a:pt x="4993378" y="932423"/>
                      <a:pt x="4794583" y="879664"/>
                    </a:cubicBezTo>
                    <a:cubicBezTo>
                      <a:pt x="4508574" y="838136"/>
                      <a:pt x="4329356" y="919557"/>
                      <a:pt x="4109643" y="879664"/>
                    </a:cubicBezTo>
                    <a:cubicBezTo>
                      <a:pt x="3849343" y="944764"/>
                      <a:pt x="3526749" y="934003"/>
                      <a:pt x="3315112" y="879664"/>
                    </a:cubicBezTo>
                    <a:cubicBezTo>
                      <a:pt x="3119000" y="840747"/>
                      <a:pt x="2854477" y="821365"/>
                      <a:pt x="2684967" y="879664"/>
                    </a:cubicBezTo>
                    <a:cubicBezTo>
                      <a:pt x="2453562" y="921173"/>
                      <a:pt x="2286694" y="956099"/>
                      <a:pt x="2000025" y="879664"/>
                    </a:cubicBezTo>
                    <a:cubicBezTo>
                      <a:pt x="1741609" y="860164"/>
                      <a:pt x="1643130" y="851638"/>
                      <a:pt x="1315085" y="879664"/>
                    </a:cubicBezTo>
                    <a:cubicBezTo>
                      <a:pt x="982363" y="890976"/>
                      <a:pt x="985024" y="865651"/>
                      <a:pt x="684940" y="879664"/>
                    </a:cubicBezTo>
                    <a:cubicBezTo>
                      <a:pt x="441217" y="880633"/>
                      <a:pt x="304541" y="881908"/>
                      <a:pt x="0" y="879664"/>
                    </a:cubicBezTo>
                    <a:cubicBezTo>
                      <a:pt x="-22264" y="695852"/>
                      <a:pt x="45769" y="608988"/>
                      <a:pt x="0" y="422238"/>
                    </a:cubicBezTo>
                    <a:cubicBezTo>
                      <a:pt x="-15982" y="218334"/>
                      <a:pt x="-30800" y="180316"/>
                      <a:pt x="0" y="0"/>
                    </a:cubicBezTo>
                    <a:close/>
                  </a:path>
                </a:pathLst>
              </a:custGeom>
              <a:noFill/>
              <a:ln w="19050">
                <a:solidFill>
                  <a:srgbClr val="A2E6EA"/>
                </a:solidFill>
                <a:extLst>
                  <a:ext uri="{C807C97D-BFC1-408E-A445-0C87EB9F89A2}">
                    <ask:lineSketchStyleProp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wrap="square" rtlCol="0">
                <a:spAutoFit/>
              </a:bodyPr>
              <a:lstStyle/>
              <a:p>
                <a14:m>
                  <m:oMath xmlns:m="http://schemas.openxmlformats.org/officeDocument/2006/math">
                    <m:r>
                      <a:rPr lang="en-US" sz="3200" b="0" i="1" smtClean="0">
                        <a:latin typeface="Cambria Math" panose="02040503050406030204" pitchFamily="18" charset="0"/>
                      </a:rPr>
                      <m:t>𝑛</m:t>
                    </m:r>
                    <m:r>
                      <a:rPr lang="en-US" sz="3200" b="0" i="1" smtClean="0">
                        <a:latin typeface="Cambria Math" panose="02040503050406030204" pitchFamily="18" charset="0"/>
                      </a:rPr>
                      <m:t>=</m:t>
                    </m:r>
                    <m:f>
                      <m:fPr>
                        <m:ctrlPr>
                          <a:rPr lang="en-US" sz="3200" i="1" smtClean="0">
                            <a:latin typeface="Cambria Math" panose="02040503050406030204" pitchFamily="18" charset="0"/>
                          </a:rPr>
                        </m:ctrlPr>
                      </m:fPr>
                      <m:num>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𝑖</m:t>
                            </m:r>
                          </m:e>
                        </m:func>
                      </m:num>
                      <m:den>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𝑟</m:t>
                            </m:r>
                          </m:e>
                        </m:func>
                      </m:den>
                    </m:f>
                  </m:oMath>
                </a14:m>
                <a:r>
                  <a:rPr lang="en-US" sz="3200" dirty="0"/>
                  <a:t> → </a:t>
                </a:r>
                <a14:m>
                  <m:oMath xmlns:m="http://schemas.openxmlformats.org/officeDocument/2006/math">
                    <m:r>
                      <a:rPr lang="en-US" sz="3200" i="1">
                        <a:latin typeface="Cambria Math" panose="02040503050406030204" pitchFamily="18" charset="0"/>
                      </a:rPr>
                      <m:t>𝑛</m:t>
                    </m:r>
                    <m:r>
                      <a:rPr lang="en-US" sz="3200" i="1">
                        <a:latin typeface="Cambria Math" panose="02040503050406030204" pitchFamily="18" charset="0"/>
                      </a:rPr>
                      <m:t>=</m:t>
                    </m:r>
                    <m:f>
                      <m:fPr>
                        <m:ctrlPr>
                          <a:rPr lang="en-US" sz="3200" i="1">
                            <a:latin typeface="Cambria Math" panose="02040503050406030204" pitchFamily="18" charset="0"/>
                          </a:rPr>
                        </m:ctrlPr>
                      </m:fPr>
                      <m:num>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sin</m:t>
                            </m:r>
                          </m:fName>
                          <m:e>
                            <m:r>
                              <a:rPr lang="en-US" sz="3200" b="0" i="1" smtClean="0">
                                <a:latin typeface="Cambria Math" panose="02040503050406030204" pitchFamily="18" charset="0"/>
                              </a:rPr>
                              <m:t>60</m:t>
                            </m:r>
                            <m:r>
                              <m:rPr>
                                <m:nor/>
                              </m:rPr>
                              <a:rPr lang="vi-VN" sz="3200" dirty="0">
                                <a:solidFill>
                                  <a:srgbClr val="2B2928"/>
                                </a:solidFill>
                                <a:ea typeface="Times New Roman" panose="02020603050405020304" pitchFamily="18" charset="0"/>
                              </a:rPr>
                              <m:t>°</m:t>
                            </m:r>
                          </m:e>
                        </m:func>
                      </m:num>
                      <m:den>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40</m:t>
                            </m:r>
                            <m:r>
                              <m:rPr>
                                <m:nor/>
                              </m:rPr>
                              <a:rPr lang="vi-VN" sz="3200" dirty="0">
                                <a:solidFill>
                                  <a:srgbClr val="2B2928"/>
                                </a:solidFill>
                                <a:ea typeface="Times New Roman" panose="02020603050405020304" pitchFamily="18" charset="0"/>
                              </a:rPr>
                              <m:t>°</m:t>
                            </m:r>
                          </m:e>
                        </m:func>
                      </m:den>
                    </m:f>
                    <m:r>
                      <a:rPr lang="en-US" sz="3200" b="0" i="1" smtClean="0">
                        <a:latin typeface="Cambria Math" panose="02040503050406030204" pitchFamily="18" charset="0"/>
                      </a:rPr>
                      <m:t>=1,35</m:t>
                    </m:r>
                  </m:oMath>
                </a14:m>
                <a:endParaRPr lang="en-US" sz="1600" dirty="0"/>
              </a:p>
            </p:txBody>
          </p:sp>
        </mc:Choice>
        <mc:Fallback xmlns="">
          <p:sp>
            <p:nvSpPr>
              <p:cNvPr id="580" name="TextBox 579">
                <a:extLst>
                  <a:ext uri="{FF2B5EF4-FFF2-40B4-BE49-F238E27FC236}">
                    <a16:creationId xmlns:a16="http://schemas.microsoft.com/office/drawing/2014/main" id="{8C39D5BF-B452-81C1-9876-7BAC3C671C73}"/>
                  </a:ext>
                </a:extLst>
              </p:cNvPr>
              <p:cNvSpPr txBox="1">
                <a:spLocks noRot="1" noChangeAspect="1" noMove="1" noResize="1" noEditPoints="1" noAdjustHandles="1" noChangeArrowheads="1" noChangeShapeType="1" noTextEdit="1"/>
              </p:cNvSpPr>
              <p:nvPr/>
            </p:nvSpPr>
            <p:spPr>
              <a:xfrm>
                <a:off x="2491673" y="3343448"/>
                <a:ext cx="5479524" cy="879664"/>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blipFill>
                <a:blip r:embed="rId3"/>
                <a:stretch>
                  <a:fillRect b="-1863"/>
                </a:stretch>
              </a:blipFill>
              <a:ln w="19050">
                <a:solidFill>
                  <a:srgbClr val="A2E6EA"/>
                </a:solidFill>
                <a:extLst>
                  <a:ext uri="{C807C97D-BFC1-408E-A445-0C87EB9F89A2}">
                    <ask:lineSketchStyleProp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a:lstStyle/>
              <a:p>
                <a:r>
                  <a:rPr lang="en-US">
                    <a:noFill/>
                  </a:rPr>
                  <a:t> </a:t>
                </a:r>
              </a:p>
            </p:txBody>
          </p:sp>
        </mc:Fallback>
      </mc:AlternateContent>
      <p:sp>
        <p:nvSpPr>
          <p:cNvPr id="2" name="Oval 1">
            <a:extLst>
              <a:ext uri="{FF2B5EF4-FFF2-40B4-BE49-F238E27FC236}">
                <a16:creationId xmlns:a16="http://schemas.microsoft.com/office/drawing/2014/main" id="{4C7EFE6A-7BDE-39C1-FD9D-CDCCAD3C5B13}"/>
              </a:ext>
            </a:extLst>
          </p:cNvPr>
          <p:cNvSpPr/>
          <p:nvPr/>
        </p:nvSpPr>
        <p:spPr>
          <a:xfrm>
            <a:off x="2283860" y="1926152"/>
            <a:ext cx="100280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4653529-4EDB-CE21-303B-7215C4B2A877}"/>
              </a:ext>
            </a:extLst>
          </p:cNvPr>
          <p:cNvSpPr/>
          <p:nvPr/>
        </p:nvSpPr>
        <p:spPr>
          <a:xfrm>
            <a:off x="7298121" y="1886703"/>
            <a:ext cx="1112634"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39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78"/>
                                        </p:tgtEl>
                                        <p:attrNameLst>
                                          <p:attrName>style.visibility</p:attrName>
                                        </p:attrNameLst>
                                      </p:cBhvr>
                                      <p:to>
                                        <p:strVal val="visible"/>
                                      </p:to>
                                    </p:set>
                                    <p:animEffect transition="in" filter="wipe(left)">
                                      <p:cBhvr>
                                        <p:cTn id="25" dur="500"/>
                                        <p:tgtEl>
                                          <p:spTgt spid="57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80"/>
                                        </p:tgtEl>
                                        <p:attrNameLst>
                                          <p:attrName>style.visibility</p:attrName>
                                        </p:attrNameLst>
                                      </p:cBhvr>
                                      <p:to>
                                        <p:strVal val="visible"/>
                                      </p:to>
                                    </p:set>
                                    <p:animEffect transition="in" filter="wipe(left)">
                                      <p:cBhvr>
                                        <p:cTn id="29"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3" name="Picture 2">
            <a:extLst>
              <a:ext uri="{FF2B5EF4-FFF2-40B4-BE49-F238E27FC236}">
                <a16:creationId xmlns:a16="http://schemas.microsoft.com/office/drawing/2014/main" id="{17F6442B-5927-3BF8-21CB-8D964AFB29C2}"/>
              </a:ext>
            </a:extLst>
          </p:cNvPr>
          <p:cNvPicPr>
            <a:picLocks noChangeAspect="1"/>
          </p:cNvPicPr>
          <p:nvPr/>
        </p:nvPicPr>
        <p:blipFill>
          <a:blip r:embed="rId3"/>
          <a:stretch>
            <a:fillRect/>
          </a:stretch>
        </p:blipFill>
        <p:spPr>
          <a:xfrm>
            <a:off x="0" y="386586"/>
            <a:ext cx="4899753" cy="4308774"/>
          </a:xfrm>
          <a:prstGeom prst="rect">
            <a:avLst/>
          </a:prstGeom>
        </p:spPr>
      </p:pic>
      <p:sp>
        <p:nvSpPr>
          <p:cNvPr id="16" name="TextBox 15">
            <a:extLst>
              <a:ext uri="{FF2B5EF4-FFF2-40B4-BE49-F238E27FC236}">
                <a16:creationId xmlns:a16="http://schemas.microsoft.com/office/drawing/2014/main" id="{881895E9-E52E-88D9-FBDB-DCEA2CE97667}"/>
              </a:ext>
            </a:extLst>
          </p:cNvPr>
          <p:cNvSpPr txBox="1"/>
          <p:nvPr/>
        </p:nvSpPr>
        <p:spPr>
          <a:xfrm>
            <a:off x="236240" y="84011"/>
            <a:ext cx="3263232" cy="400110"/>
          </a:xfrm>
          <a:prstGeom prst="rect">
            <a:avLst/>
          </a:prstGeom>
          <a:solidFill>
            <a:srgbClr val="D35C27"/>
          </a:solid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dirty="0"/>
              <a:t>III. </a:t>
            </a:r>
            <a:r>
              <a:rPr lang="en-US" dirty="0" err="1"/>
              <a:t>Chiết</a:t>
            </a:r>
            <a:r>
              <a:rPr lang="en-US" dirty="0"/>
              <a:t> </a:t>
            </a:r>
            <a:r>
              <a:rPr lang="en-US" dirty="0" err="1"/>
              <a:t>suất</a:t>
            </a:r>
            <a:r>
              <a:rPr lang="en-US" dirty="0"/>
              <a:t> </a:t>
            </a:r>
            <a:r>
              <a:rPr lang="en-US" dirty="0" err="1"/>
              <a:t>của</a:t>
            </a:r>
            <a:r>
              <a:rPr lang="en-US" dirty="0"/>
              <a:t> </a:t>
            </a:r>
            <a:r>
              <a:rPr lang="en-US" dirty="0" err="1"/>
              <a:t>môi</a:t>
            </a:r>
            <a:r>
              <a:rPr lang="en-US" dirty="0"/>
              <a:t> </a:t>
            </a:r>
            <a:r>
              <a:rPr lang="en-US" dirty="0" err="1"/>
              <a:t>trường</a:t>
            </a:r>
            <a:endParaRPr lang="en-US" dirty="0"/>
          </a:p>
        </p:txBody>
      </p:sp>
      <p:sp>
        <p:nvSpPr>
          <p:cNvPr id="17" name="TextBox 16">
            <a:extLst>
              <a:ext uri="{FF2B5EF4-FFF2-40B4-BE49-F238E27FC236}">
                <a16:creationId xmlns:a16="http://schemas.microsoft.com/office/drawing/2014/main" id="{8E82CF53-E3BC-7D77-0BE8-B746204A3F72}"/>
              </a:ext>
            </a:extLst>
          </p:cNvPr>
          <p:cNvSpPr txBox="1"/>
          <p:nvPr/>
        </p:nvSpPr>
        <p:spPr>
          <a:xfrm>
            <a:off x="7087362" y="6975"/>
            <a:ext cx="2187494" cy="584775"/>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a:solidFill>
                  <a:srgbClr val="532CC7"/>
                </a:solidFill>
                <a:latin typeface="Fira Sans Condensed Medium" panose="020B0603050000020004" pitchFamily="34" charset="0"/>
              </a:defRPr>
            </a:lvl1pPr>
          </a:lstStyle>
          <a:p>
            <a:r>
              <a:rPr lang="en-US" dirty="0" err="1"/>
              <a:t>Vận</a:t>
            </a:r>
            <a:r>
              <a:rPr lang="en-US" dirty="0"/>
              <a:t> </a:t>
            </a:r>
            <a:r>
              <a:rPr lang="en-US" dirty="0" err="1"/>
              <a:t>dụng</a:t>
            </a:r>
            <a:endParaRPr lang="en-US" dirty="0"/>
          </a:p>
        </p:txBody>
      </p:sp>
      <p:sp>
        <p:nvSpPr>
          <p:cNvPr id="20" name="TextBox 19">
            <a:extLst>
              <a:ext uri="{FF2B5EF4-FFF2-40B4-BE49-F238E27FC236}">
                <a16:creationId xmlns:a16="http://schemas.microsoft.com/office/drawing/2014/main" id="{5E3A3DDF-AD6E-62D5-55F8-82693EB4F2EF}"/>
              </a:ext>
            </a:extLst>
          </p:cNvPr>
          <p:cNvSpPr txBox="1"/>
          <p:nvPr/>
        </p:nvSpPr>
        <p:spPr>
          <a:xfrm>
            <a:off x="4507773" y="1508216"/>
            <a:ext cx="4467070" cy="1535741"/>
          </a:xfrm>
          <a:custGeom>
            <a:avLst/>
            <a:gdLst>
              <a:gd name="connsiteX0" fmla="*/ 0 w 4467070"/>
              <a:gd name="connsiteY0" fmla="*/ 0 h 1535741"/>
              <a:gd name="connsiteX1" fmla="*/ 647725 w 4467070"/>
              <a:gd name="connsiteY1" fmla="*/ 0 h 1535741"/>
              <a:gd name="connsiteX2" fmla="*/ 1116768 w 4467070"/>
              <a:gd name="connsiteY2" fmla="*/ 0 h 1535741"/>
              <a:gd name="connsiteX3" fmla="*/ 1764493 w 4467070"/>
              <a:gd name="connsiteY3" fmla="*/ 0 h 1535741"/>
              <a:gd name="connsiteX4" fmla="*/ 2412218 w 4467070"/>
              <a:gd name="connsiteY4" fmla="*/ 0 h 1535741"/>
              <a:gd name="connsiteX5" fmla="*/ 2836589 w 4467070"/>
              <a:gd name="connsiteY5" fmla="*/ 0 h 1535741"/>
              <a:gd name="connsiteX6" fmla="*/ 3350303 w 4467070"/>
              <a:gd name="connsiteY6" fmla="*/ 0 h 1535741"/>
              <a:gd name="connsiteX7" fmla="*/ 3819345 w 4467070"/>
              <a:gd name="connsiteY7" fmla="*/ 0 h 1535741"/>
              <a:gd name="connsiteX8" fmla="*/ 4467070 w 4467070"/>
              <a:gd name="connsiteY8" fmla="*/ 0 h 1535741"/>
              <a:gd name="connsiteX9" fmla="*/ 4467070 w 4467070"/>
              <a:gd name="connsiteY9" fmla="*/ 261076 h 1535741"/>
              <a:gd name="connsiteX10" fmla="*/ 4467070 w 4467070"/>
              <a:gd name="connsiteY10" fmla="*/ 552866 h 1535741"/>
              <a:gd name="connsiteX11" fmla="*/ 4467070 w 4467070"/>
              <a:gd name="connsiteY11" fmla="*/ 890729 h 1535741"/>
              <a:gd name="connsiteX12" fmla="*/ 4467070 w 4467070"/>
              <a:gd name="connsiteY12" fmla="*/ 1151806 h 1535741"/>
              <a:gd name="connsiteX13" fmla="*/ 4467070 w 4467070"/>
              <a:gd name="connsiteY13" fmla="*/ 1535741 h 1535741"/>
              <a:gd name="connsiteX14" fmla="*/ 4042698 w 4467070"/>
              <a:gd name="connsiteY14" fmla="*/ 1535741 h 1535741"/>
              <a:gd name="connsiteX15" fmla="*/ 3618327 w 4467070"/>
              <a:gd name="connsiteY15" fmla="*/ 1535741 h 1535741"/>
              <a:gd name="connsiteX16" fmla="*/ 2970602 w 4467070"/>
              <a:gd name="connsiteY16" fmla="*/ 1535741 h 1535741"/>
              <a:gd name="connsiteX17" fmla="*/ 2546230 w 4467070"/>
              <a:gd name="connsiteY17" fmla="*/ 1535741 h 1535741"/>
              <a:gd name="connsiteX18" fmla="*/ 2032517 w 4467070"/>
              <a:gd name="connsiteY18" fmla="*/ 1535741 h 1535741"/>
              <a:gd name="connsiteX19" fmla="*/ 1429462 w 4467070"/>
              <a:gd name="connsiteY19" fmla="*/ 1535741 h 1535741"/>
              <a:gd name="connsiteX20" fmla="*/ 781737 w 4467070"/>
              <a:gd name="connsiteY20" fmla="*/ 1535741 h 1535741"/>
              <a:gd name="connsiteX21" fmla="*/ 0 w 4467070"/>
              <a:gd name="connsiteY21" fmla="*/ 1535741 h 1535741"/>
              <a:gd name="connsiteX22" fmla="*/ 0 w 4467070"/>
              <a:gd name="connsiteY22" fmla="*/ 1197878 h 1535741"/>
              <a:gd name="connsiteX23" fmla="*/ 0 w 4467070"/>
              <a:gd name="connsiteY23" fmla="*/ 875372 h 1535741"/>
              <a:gd name="connsiteX24" fmla="*/ 0 w 4467070"/>
              <a:gd name="connsiteY24" fmla="*/ 598938 h 1535741"/>
              <a:gd name="connsiteX25" fmla="*/ 0 w 4467070"/>
              <a:gd name="connsiteY25" fmla="*/ 337862 h 1535741"/>
              <a:gd name="connsiteX26" fmla="*/ 0 w 4467070"/>
              <a:gd name="connsiteY26" fmla="*/ 0 h 1535741"/>
              <a:gd name="connsiteX0" fmla="*/ 0 w 4467070"/>
              <a:gd name="connsiteY0" fmla="*/ 0 h 1535741"/>
              <a:gd name="connsiteX1" fmla="*/ 603054 w 4467070"/>
              <a:gd name="connsiteY1" fmla="*/ 0 h 1535741"/>
              <a:gd name="connsiteX2" fmla="*/ 1027426 w 4467070"/>
              <a:gd name="connsiteY2" fmla="*/ 0 h 1535741"/>
              <a:gd name="connsiteX3" fmla="*/ 1496468 w 4467070"/>
              <a:gd name="connsiteY3" fmla="*/ 0 h 1535741"/>
              <a:gd name="connsiteX4" fmla="*/ 2054852 w 4467070"/>
              <a:gd name="connsiteY4" fmla="*/ 0 h 1535741"/>
              <a:gd name="connsiteX5" fmla="*/ 2568565 w 4467070"/>
              <a:gd name="connsiteY5" fmla="*/ 0 h 1535741"/>
              <a:gd name="connsiteX6" fmla="*/ 3216290 w 4467070"/>
              <a:gd name="connsiteY6" fmla="*/ 0 h 1535741"/>
              <a:gd name="connsiteX7" fmla="*/ 3730003 w 4467070"/>
              <a:gd name="connsiteY7" fmla="*/ 0 h 1535741"/>
              <a:gd name="connsiteX8" fmla="*/ 4467070 w 4467070"/>
              <a:gd name="connsiteY8" fmla="*/ 0 h 1535741"/>
              <a:gd name="connsiteX9" fmla="*/ 4467070 w 4467070"/>
              <a:gd name="connsiteY9" fmla="*/ 337862 h 1535741"/>
              <a:gd name="connsiteX10" fmla="*/ 4467070 w 4467070"/>
              <a:gd name="connsiteY10" fmla="*/ 629653 h 1535741"/>
              <a:gd name="connsiteX11" fmla="*/ 4467070 w 4467070"/>
              <a:gd name="connsiteY11" fmla="*/ 906087 h 1535741"/>
              <a:gd name="connsiteX12" fmla="*/ 4467070 w 4467070"/>
              <a:gd name="connsiteY12" fmla="*/ 1243950 h 1535741"/>
              <a:gd name="connsiteX13" fmla="*/ 4467070 w 4467070"/>
              <a:gd name="connsiteY13" fmla="*/ 1535741 h 1535741"/>
              <a:gd name="connsiteX14" fmla="*/ 3998028 w 4467070"/>
              <a:gd name="connsiteY14" fmla="*/ 1535741 h 1535741"/>
              <a:gd name="connsiteX15" fmla="*/ 3528985 w 4467070"/>
              <a:gd name="connsiteY15" fmla="*/ 1535741 h 1535741"/>
              <a:gd name="connsiteX16" fmla="*/ 3015272 w 4467070"/>
              <a:gd name="connsiteY16" fmla="*/ 1535741 h 1535741"/>
              <a:gd name="connsiteX17" fmla="*/ 2412218 w 4467070"/>
              <a:gd name="connsiteY17" fmla="*/ 1535741 h 1535741"/>
              <a:gd name="connsiteX18" fmla="*/ 1853834 w 4467070"/>
              <a:gd name="connsiteY18" fmla="*/ 1535741 h 1535741"/>
              <a:gd name="connsiteX19" fmla="*/ 1340121 w 4467070"/>
              <a:gd name="connsiteY19" fmla="*/ 1535741 h 1535741"/>
              <a:gd name="connsiteX20" fmla="*/ 692396 w 4467070"/>
              <a:gd name="connsiteY20" fmla="*/ 1535741 h 1535741"/>
              <a:gd name="connsiteX21" fmla="*/ 0 w 4467070"/>
              <a:gd name="connsiteY21" fmla="*/ 1535741 h 1535741"/>
              <a:gd name="connsiteX22" fmla="*/ 0 w 4467070"/>
              <a:gd name="connsiteY22" fmla="*/ 1228592 h 1535741"/>
              <a:gd name="connsiteX23" fmla="*/ 0 w 4467070"/>
              <a:gd name="connsiteY23" fmla="*/ 921444 h 1535741"/>
              <a:gd name="connsiteX24" fmla="*/ 0 w 4467070"/>
              <a:gd name="connsiteY24" fmla="*/ 629653 h 1535741"/>
              <a:gd name="connsiteX25" fmla="*/ 0 w 4467070"/>
              <a:gd name="connsiteY25" fmla="*/ 353220 h 1535741"/>
              <a:gd name="connsiteX26" fmla="*/ 0 w 4467070"/>
              <a:gd name="connsiteY26" fmla="*/ 0 h 153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535741" fill="none" extrusionOk="0">
                <a:moveTo>
                  <a:pt x="0" y="0"/>
                </a:moveTo>
                <a:cubicBezTo>
                  <a:pt x="247378" y="41745"/>
                  <a:pt x="413250" y="47847"/>
                  <a:pt x="647725" y="0"/>
                </a:cubicBezTo>
                <a:cubicBezTo>
                  <a:pt x="900323" y="-20136"/>
                  <a:pt x="887735" y="6831"/>
                  <a:pt x="1116768" y="0"/>
                </a:cubicBezTo>
                <a:cubicBezTo>
                  <a:pt x="1300853" y="9337"/>
                  <a:pt x="1553998" y="-52445"/>
                  <a:pt x="1764493" y="0"/>
                </a:cubicBezTo>
                <a:cubicBezTo>
                  <a:pt x="2028907" y="-70219"/>
                  <a:pt x="2230490" y="22544"/>
                  <a:pt x="2412218" y="0"/>
                </a:cubicBezTo>
                <a:cubicBezTo>
                  <a:pt x="2642189" y="-18342"/>
                  <a:pt x="2617684" y="38917"/>
                  <a:pt x="2836589" y="0"/>
                </a:cubicBezTo>
                <a:cubicBezTo>
                  <a:pt x="3041053" y="-38274"/>
                  <a:pt x="3196241" y="50160"/>
                  <a:pt x="3350303" y="0"/>
                </a:cubicBezTo>
                <a:cubicBezTo>
                  <a:pt x="3535716" y="-13416"/>
                  <a:pt x="3730468" y="47295"/>
                  <a:pt x="3819345" y="0"/>
                </a:cubicBezTo>
                <a:cubicBezTo>
                  <a:pt x="3997738" y="40384"/>
                  <a:pt x="4220689" y="-27322"/>
                  <a:pt x="4467070" y="0"/>
                </a:cubicBezTo>
                <a:cubicBezTo>
                  <a:pt x="4478143" y="87531"/>
                  <a:pt x="4468904" y="135251"/>
                  <a:pt x="4467070" y="261076"/>
                </a:cubicBezTo>
                <a:cubicBezTo>
                  <a:pt x="4506355" y="396315"/>
                  <a:pt x="4416360" y="475157"/>
                  <a:pt x="4467070" y="552866"/>
                </a:cubicBezTo>
                <a:cubicBezTo>
                  <a:pt x="4570240" y="656806"/>
                  <a:pt x="4436808" y="678652"/>
                  <a:pt x="4467070" y="890729"/>
                </a:cubicBezTo>
                <a:cubicBezTo>
                  <a:pt x="4550286" y="1083195"/>
                  <a:pt x="4431604" y="1021840"/>
                  <a:pt x="4467070" y="1151806"/>
                </a:cubicBezTo>
                <a:cubicBezTo>
                  <a:pt x="4515023" y="1300530"/>
                  <a:pt x="4470961" y="1445393"/>
                  <a:pt x="4467070" y="1535741"/>
                </a:cubicBezTo>
                <a:cubicBezTo>
                  <a:pt x="4326514" y="1531134"/>
                  <a:pt x="4230483" y="1543112"/>
                  <a:pt x="4042698" y="1535741"/>
                </a:cubicBezTo>
                <a:cubicBezTo>
                  <a:pt x="3844175" y="1502534"/>
                  <a:pt x="3721938" y="1486382"/>
                  <a:pt x="3618327" y="1535741"/>
                </a:cubicBezTo>
                <a:cubicBezTo>
                  <a:pt x="3555284" y="1526094"/>
                  <a:pt x="3273282" y="1565753"/>
                  <a:pt x="2970602" y="1535741"/>
                </a:cubicBezTo>
                <a:cubicBezTo>
                  <a:pt x="2733735" y="1555321"/>
                  <a:pt x="2678100" y="1528168"/>
                  <a:pt x="2546230" y="1535741"/>
                </a:cubicBezTo>
                <a:cubicBezTo>
                  <a:pt x="2393690" y="1516709"/>
                  <a:pt x="2212710" y="1444981"/>
                  <a:pt x="2032517" y="1535741"/>
                </a:cubicBezTo>
                <a:cubicBezTo>
                  <a:pt x="1830406" y="1517746"/>
                  <a:pt x="1665894" y="1585206"/>
                  <a:pt x="1429462" y="1535741"/>
                </a:cubicBezTo>
                <a:cubicBezTo>
                  <a:pt x="1245769" y="1560770"/>
                  <a:pt x="1050709" y="1502775"/>
                  <a:pt x="781737" y="1535741"/>
                </a:cubicBezTo>
                <a:cubicBezTo>
                  <a:pt x="546461" y="1496510"/>
                  <a:pt x="132020" y="1513071"/>
                  <a:pt x="0" y="1535741"/>
                </a:cubicBezTo>
                <a:cubicBezTo>
                  <a:pt x="-55664" y="1471917"/>
                  <a:pt x="100515" y="1286785"/>
                  <a:pt x="0" y="1197878"/>
                </a:cubicBezTo>
                <a:cubicBezTo>
                  <a:pt x="-41267" y="1135905"/>
                  <a:pt x="101862" y="1062890"/>
                  <a:pt x="0" y="875372"/>
                </a:cubicBezTo>
                <a:cubicBezTo>
                  <a:pt x="-58298" y="701187"/>
                  <a:pt x="46842" y="694081"/>
                  <a:pt x="0" y="598938"/>
                </a:cubicBezTo>
                <a:cubicBezTo>
                  <a:pt x="-26572" y="457646"/>
                  <a:pt x="40381" y="441086"/>
                  <a:pt x="0" y="337862"/>
                </a:cubicBezTo>
                <a:cubicBezTo>
                  <a:pt x="-24132" y="250699"/>
                  <a:pt x="53216" y="132539"/>
                  <a:pt x="0" y="0"/>
                </a:cubicBezTo>
                <a:close/>
              </a:path>
              <a:path w="4467070" h="1535741" stroke="0" extrusionOk="0">
                <a:moveTo>
                  <a:pt x="0" y="0"/>
                </a:moveTo>
                <a:cubicBezTo>
                  <a:pt x="262351" y="-42142"/>
                  <a:pt x="458081" y="24871"/>
                  <a:pt x="603054" y="0"/>
                </a:cubicBezTo>
                <a:cubicBezTo>
                  <a:pt x="697776" y="-45807"/>
                  <a:pt x="864541" y="-7557"/>
                  <a:pt x="1027426" y="0"/>
                </a:cubicBezTo>
                <a:cubicBezTo>
                  <a:pt x="1156706" y="-33915"/>
                  <a:pt x="1305493" y="-28459"/>
                  <a:pt x="1496468" y="0"/>
                </a:cubicBezTo>
                <a:cubicBezTo>
                  <a:pt x="1770771" y="-41521"/>
                  <a:pt x="1887043" y="806"/>
                  <a:pt x="2054852" y="0"/>
                </a:cubicBezTo>
                <a:cubicBezTo>
                  <a:pt x="2235586" y="-82694"/>
                  <a:pt x="2330981" y="36145"/>
                  <a:pt x="2568565" y="0"/>
                </a:cubicBezTo>
                <a:cubicBezTo>
                  <a:pt x="2844655" y="13853"/>
                  <a:pt x="3022884" y="-15745"/>
                  <a:pt x="3216290" y="0"/>
                </a:cubicBezTo>
                <a:cubicBezTo>
                  <a:pt x="3496068" y="11398"/>
                  <a:pt x="3571362" y="42672"/>
                  <a:pt x="3730003" y="0"/>
                </a:cubicBezTo>
                <a:cubicBezTo>
                  <a:pt x="3934772" y="-27098"/>
                  <a:pt x="4213251" y="-2519"/>
                  <a:pt x="4467070" y="0"/>
                </a:cubicBezTo>
                <a:cubicBezTo>
                  <a:pt x="4501823" y="150097"/>
                  <a:pt x="4357865" y="250019"/>
                  <a:pt x="4467070" y="337862"/>
                </a:cubicBezTo>
                <a:cubicBezTo>
                  <a:pt x="4555550" y="429686"/>
                  <a:pt x="4412931" y="545865"/>
                  <a:pt x="4467070" y="629653"/>
                </a:cubicBezTo>
                <a:cubicBezTo>
                  <a:pt x="4525097" y="725375"/>
                  <a:pt x="4358509" y="807718"/>
                  <a:pt x="4467070" y="906087"/>
                </a:cubicBezTo>
                <a:cubicBezTo>
                  <a:pt x="4562972" y="1025660"/>
                  <a:pt x="4415065" y="1101445"/>
                  <a:pt x="4467070" y="1243950"/>
                </a:cubicBezTo>
                <a:cubicBezTo>
                  <a:pt x="4514667" y="1378429"/>
                  <a:pt x="4471494" y="1447565"/>
                  <a:pt x="4467070" y="1535741"/>
                </a:cubicBezTo>
                <a:cubicBezTo>
                  <a:pt x="4274344" y="1513164"/>
                  <a:pt x="4098857" y="1511574"/>
                  <a:pt x="3998028" y="1535741"/>
                </a:cubicBezTo>
                <a:cubicBezTo>
                  <a:pt x="3918743" y="1562249"/>
                  <a:pt x="3624702" y="1514178"/>
                  <a:pt x="3528985" y="1535741"/>
                </a:cubicBezTo>
                <a:cubicBezTo>
                  <a:pt x="3411612" y="1556183"/>
                  <a:pt x="3152279" y="1556165"/>
                  <a:pt x="3015272" y="1535741"/>
                </a:cubicBezTo>
                <a:cubicBezTo>
                  <a:pt x="2802500" y="1524481"/>
                  <a:pt x="2544410" y="1556128"/>
                  <a:pt x="2412218" y="1535741"/>
                </a:cubicBezTo>
                <a:cubicBezTo>
                  <a:pt x="2279661" y="1564587"/>
                  <a:pt x="2086085" y="1539163"/>
                  <a:pt x="1853834" y="1535741"/>
                </a:cubicBezTo>
                <a:cubicBezTo>
                  <a:pt x="1597551" y="1537923"/>
                  <a:pt x="1454993" y="1527736"/>
                  <a:pt x="1340121" y="1535741"/>
                </a:cubicBezTo>
                <a:cubicBezTo>
                  <a:pt x="1178666" y="1571010"/>
                  <a:pt x="820241" y="1563110"/>
                  <a:pt x="692396" y="1535741"/>
                </a:cubicBezTo>
                <a:cubicBezTo>
                  <a:pt x="561489" y="1595628"/>
                  <a:pt x="231947" y="1434287"/>
                  <a:pt x="0" y="1535741"/>
                </a:cubicBezTo>
                <a:cubicBezTo>
                  <a:pt x="-4881" y="1403200"/>
                  <a:pt x="36270" y="1316931"/>
                  <a:pt x="0" y="1228592"/>
                </a:cubicBezTo>
                <a:cubicBezTo>
                  <a:pt x="-27819" y="1128195"/>
                  <a:pt x="107876" y="1040037"/>
                  <a:pt x="0" y="921444"/>
                </a:cubicBezTo>
                <a:cubicBezTo>
                  <a:pt x="-91618" y="798953"/>
                  <a:pt x="45404" y="797282"/>
                  <a:pt x="0" y="629653"/>
                </a:cubicBezTo>
                <a:cubicBezTo>
                  <a:pt x="-75062" y="530980"/>
                  <a:pt x="43760" y="422916"/>
                  <a:pt x="0" y="353220"/>
                </a:cubicBezTo>
                <a:cubicBezTo>
                  <a:pt x="-59017" y="269418"/>
                  <a:pt x="35670" y="94331"/>
                  <a:pt x="0" y="0"/>
                </a:cubicBezTo>
                <a:close/>
              </a:path>
            </a:pathLst>
          </a:custGeom>
          <a:noFill/>
          <a:ln>
            <a:noFill/>
            <a:extLst>
              <a:ext uri="{C807C97D-BFC1-408E-A445-0C87EB9F89A2}">
                <ask:lineSketchStyleProps xmlns:ask="http://schemas.microsoft.com/office/drawing/2018/sketchyshapes" sd="2214054714">
                  <a:custGeom>
                    <a:avLst/>
                    <a:gdLst>
                      <a:gd name="connsiteX0" fmla="*/ 0 w 4467070"/>
                      <a:gd name="connsiteY0" fmla="*/ 0 h 1535741"/>
                      <a:gd name="connsiteX1" fmla="*/ 647725 w 4467070"/>
                      <a:gd name="connsiteY1" fmla="*/ 0 h 1535741"/>
                      <a:gd name="connsiteX2" fmla="*/ 1116768 w 4467070"/>
                      <a:gd name="connsiteY2" fmla="*/ 0 h 1535741"/>
                      <a:gd name="connsiteX3" fmla="*/ 1764493 w 4467070"/>
                      <a:gd name="connsiteY3" fmla="*/ 0 h 1535741"/>
                      <a:gd name="connsiteX4" fmla="*/ 2412218 w 4467070"/>
                      <a:gd name="connsiteY4" fmla="*/ 0 h 1535741"/>
                      <a:gd name="connsiteX5" fmla="*/ 2836589 w 4467070"/>
                      <a:gd name="connsiteY5" fmla="*/ 0 h 1535741"/>
                      <a:gd name="connsiteX6" fmla="*/ 3350303 w 4467070"/>
                      <a:gd name="connsiteY6" fmla="*/ 0 h 1535741"/>
                      <a:gd name="connsiteX7" fmla="*/ 3819345 w 4467070"/>
                      <a:gd name="connsiteY7" fmla="*/ 0 h 1535741"/>
                      <a:gd name="connsiteX8" fmla="*/ 4467070 w 4467070"/>
                      <a:gd name="connsiteY8" fmla="*/ 0 h 1535741"/>
                      <a:gd name="connsiteX9" fmla="*/ 4467070 w 4467070"/>
                      <a:gd name="connsiteY9" fmla="*/ 261076 h 1535741"/>
                      <a:gd name="connsiteX10" fmla="*/ 4467070 w 4467070"/>
                      <a:gd name="connsiteY10" fmla="*/ 552866 h 1535741"/>
                      <a:gd name="connsiteX11" fmla="*/ 4467070 w 4467070"/>
                      <a:gd name="connsiteY11" fmla="*/ 890729 h 1535741"/>
                      <a:gd name="connsiteX12" fmla="*/ 4467070 w 4467070"/>
                      <a:gd name="connsiteY12" fmla="*/ 1151806 h 1535741"/>
                      <a:gd name="connsiteX13" fmla="*/ 4467070 w 4467070"/>
                      <a:gd name="connsiteY13" fmla="*/ 1535741 h 1535741"/>
                      <a:gd name="connsiteX14" fmla="*/ 4042698 w 4467070"/>
                      <a:gd name="connsiteY14" fmla="*/ 1535741 h 1535741"/>
                      <a:gd name="connsiteX15" fmla="*/ 3618327 w 4467070"/>
                      <a:gd name="connsiteY15" fmla="*/ 1535741 h 1535741"/>
                      <a:gd name="connsiteX16" fmla="*/ 2970602 w 4467070"/>
                      <a:gd name="connsiteY16" fmla="*/ 1535741 h 1535741"/>
                      <a:gd name="connsiteX17" fmla="*/ 2546230 w 4467070"/>
                      <a:gd name="connsiteY17" fmla="*/ 1535741 h 1535741"/>
                      <a:gd name="connsiteX18" fmla="*/ 2032517 w 4467070"/>
                      <a:gd name="connsiteY18" fmla="*/ 1535741 h 1535741"/>
                      <a:gd name="connsiteX19" fmla="*/ 1429462 w 4467070"/>
                      <a:gd name="connsiteY19" fmla="*/ 1535741 h 1535741"/>
                      <a:gd name="connsiteX20" fmla="*/ 781737 w 4467070"/>
                      <a:gd name="connsiteY20" fmla="*/ 1535741 h 1535741"/>
                      <a:gd name="connsiteX21" fmla="*/ 0 w 4467070"/>
                      <a:gd name="connsiteY21" fmla="*/ 1535741 h 1535741"/>
                      <a:gd name="connsiteX22" fmla="*/ 0 w 4467070"/>
                      <a:gd name="connsiteY22" fmla="*/ 1197878 h 1535741"/>
                      <a:gd name="connsiteX23" fmla="*/ 0 w 4467070"/>
                      <a:gd name="connsiteY23" fmla="*/ 875372 h 1535741"/>
                      <a:gd name="connsiteX24" fmla="*/ 0 w 4467070"/>
                      <a:gd name="connsiteY24" fmla="*/ 598938 h 1535741"/>
                      <a:gd name="connsiteX25" fmla="*/ 0 w 4467070"/>
                      <a:gd name="connsiteY25" fmla="*/ 337862 h 1535741"/>
                      <a:gd name="connsiteX26" fmla="*/ 0 w 4467070"/>
                      <a:gd name="connsiteY26" fmla="*/ 0 h 1535741"/>
                      <a:gd name="connsiteX0" fmla="*/ 0 w 4467070"/>
                      <a:gd name="connsiteY0" fmla="*/ 0 h 1535741"/>
                      <a:gd name="connsiteX1" fmla="*/ 603054 w 4467070"/>
                      <a:gd name="connsiteY1" fmla="*/ 0 h 1535741"/>
                      <a:gd name="connsiteX2" fmla="*/ 1027426 w 4467070"/>
                      <a:gd name="connsiteY2" fmla="*/ 0 h 1535741"/>
                      <a:gd name="connsiteX3" fmla="*/ 1496468 w 4467070"/>
                      <a:gd name="connsiteY3" fmla="*/ 0 h 1535741"/>
                      <a:gd name="connsiteX4" fmla="*/ 2054852 w 4467070"/>
                      <a:gd name="connsiteY4" fmla="*/ 0 h 1535741"/>
                      <a:gd name="connsiteX5" fmla="*/ 2568565 w 4467070"/>
                      <a:gd name="connsiteY5" fmla="*/ 0 h 1535741"/>
                      <a:gd name="connsiteX6" fmla="*/ 3216290 w 4467070"/>
                      <a:gd name="connsiteY6" fmla="*/ 0 h 1535741"/>
                      <a:gd name="connsiteX7" fmla="*/ 3730003 w 4467070"/>
                      <a:gd name="connsiteY7" fmla="*/ 0 h 1535741"/>
                      <a:gd name="connsiteX8" fmla="*/ 4467070 w 4467070"/>
                      <a:gd name="connsiteY8" fmla="*/ 0 h 1535741"/>
                      <a:gd name="connsiteX9" fmla="*/ 4467070 w 4467070"/>
                      <a:gd name="connsiteY9" fmla="*/ 337862 h 1535741"/>
                      <a:gd name="connsiteX10" fmla="*/ 4467070 w 4467070"/>
                      <a:gd name="connsiteY10" fmla="*/ 629653 h 1535741"/>
                      <a:gd name="connsiteX11" fmla="*/ 4467070 w 4467070"/>
                      <a:gd name="connsiteY11" fmla="*/ 906087 h 1535741"/>
                      <a:gd name="connsiteX12" fmla="*/ 4467070 w 4467070"/>
                      <a:gd name="connsiteY12" fmla="*/ 1243950 h 1535741"/>
                      <a:gd name="connsiteX13" fmla="*/ 4467070 w 4467070"/>
                      <a:gd name="connsiteY13" fmla="*/ 1535741 h 1535741"/>
                      <a:gd name="connsiteX14" fmla="*/ 3998028 w 4467070"/>
                      <a:gd name="connsiteY14" fmla="*/ 1535741 h 1535741"/>
                      <a:gd name="connsiteX15" fmla="*/ 3528985 w 4467070"/>
                      <a:gd name="connsiteY15" fmla="*/ 1535741 h 1535741"/>
                      <a:gd name="connsiteX16" fmla="*/ 3015272 w 4467070"/>
                      <a:gd name="connsiteY16" fmla="*/ 1535741 h 1535741"/>
                      <a:gd name="connsiteX17" fmla="*/ 2412218 w 4467070"/>
                      <a:gd name="connsiteY17" fmla="*/ 1535741 h 1535741"/>
                      <a:gd name="connsiteX18" fmla="*/ 1853834 w 4467070"/>
                      <a:gd name="connsiteY18" fmla="*/ 1535741 h 1535741"/>
                      <a:gd name="connsiteX19" fmla="*/ 1340121 w 4467070"/>
                      <a:gd name="connsiteY19" fmla="*/ 1535741 h 1535741"/>
                      <a:gd name="connsiteX20" fmla="*/ 692396 w 4467070"/>
                      <a:gd name="connsiteY20" fmla="*/ 1535741 h 1535741"/>
                      <a:gd name="connsiteX21" fmla="*/ 0 w 4467070"/>
                      <a:gd name="connsiteY21" fmla="*/ 1535741 h 1535741"/>
                      <a:gd name="connsiteX22" fmla="*/ 0 w 4467070"/>
                      <a:gd name="connsiteY22" fmla="*/ 1228592 h 1535741"/>
                      <a:gd name="connsiteX23" fmla="*/ 0 w 4467070"/>
                      <a:gd name="connsiteY23" fmla="*/ 921444 h 1535741"/>
                      <a:gd name="connsiteX24" fmla="*/ 0 w 4467070"/>
                      <a:gd name="connsiteY24" fmla="*/ 629653 h 1535741"/>
                      <a:gd name="connsiteX25" fmla="*/ 0 w 4467070"/>
                      <a:gd name="connsiteY25" fmla="*/ 353220 h 1535741"/>
                      <a:gd name="connsiteX26" fmla="*/ 0 w 4467070"/>
                      <a:gd name="connsiteY26" fmla="*/ 0 h 153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535741" fill="none" extrusionOk="0">
                        <a:moveTo>
                          <a:pt x="0" y="0"/>
                        </a:moveTo>
                        <a:cubicBezTo>
                          <a:pt x="254850" y="14022"/>
                          <a:pt x="410594" y="42372"/>
                          <a:pt x="647725" y="0"/>
                        </a:cubicBezTo>
                        <a:cubicBezTo>
                          <a:pt x="896579" y="-22963"/>
                          <a:pt x="893373" y="14591"/>
                          <a:pt x="1116768" y="0"/>
                        </a:cubicBezTo>
                        <a:cubicBezTo>
                          <a:pt x="1321543" y="-8045"/>
                          <a:pt x="1566260" y="-29604"/>
                          <a:pt x="1764493" y="0"/>
                        </a:cubicBezTo>
                        <a:cubicBezTo>
                          <a:pt x="1985285" y="-33531"/>
                          <a:pt x="2177706" y="18715"/>
                          <a:pt x="2412218" y="0"/>
                        </a:cubicBezTo>
                        <a:cubicBezTo>
                          <a:pt x="2653114" y="-18065"/>
                          <a:pt x="2623346" y="26999"/>
                          <a:pt x="2836589" y="0"/>
                        </a:cubicBezTo>
                        <a:cubicBezTo>
                          <a:pt x="3042358" y="-32462"/>
                          <a:pt x="3169084" y="32760"/>
                          <a:pt x="3350303" y="0"/>
                        </a:cubicBezTo>
                        <a:cubicBezTo>
                          <a:pt x="3535507" y="-25342"/>
                          <a:pt x="3724130" y="34228"/>
                          <a:pt x="3819345" y="0"/>
                        </a:cubicBezTo>
                        <a:cubicBezTo>
                          <a:pt x="3969965" y="22166"/>
                          <a:pt x="4233912" y="5740"/>
                          <a:pt x="4467070" y="0"/>
                        </a:cubicBezTo>
                        <a:cubicBezTo>
                          <a:pt x="4479126" y="83688"/>
                          <a:pt x="4466918" y="135732"/>
                          <a:pt x="4467070" y="261076"/>
                        </a:cubicBezTo>
                        <a:cubicBezTo>
                          <a:pt x="4494199" y="391385"/>
                          <a:pt x="4417328" y="461927"/>
                          <a:pt x="4467070" y="552866"/>
                        </a:cubicBezTo>
                        <a:cubicBezTo>
                          <a:pt x="4545804" y="655652"/>
                          <a:pt x="4428757" y="694084"/>
                          <a:pt x="4467070" y="890729"/>
                        </a:cubicBezTo>
                        <a:cubicBezTo>
                          <a:pt x="4539943" y="1072851"/>
                          <a:pt x="4433938" y="1038024"/>
                          <a:pt x="4467070" y="1151806"/>
                        </a:cubicBezTo>
                        <a:cubicBezTo>
                          <a:pt x="4506006" y="1276822"/>
                          <a:pt x="4467786" y="1439101"/>
                          <a:pt x="4467070" y="1535741"/>
                        </a:cubicBezTo>
                        <a:cubicBezTo>
                          <a:pt x="4317541" y="1534466"/>
                          <a:pt x="4234625" y="1540685"/>
                          <a:pt x="4042698" y="1535741"/>
                        </a:cubicBezTo>
                        <a:cubicBezTo>
                          <a:pt x="3843166" y="1516487"/>
                          <a:pt x="3720239" y="1490704"/>
                          <a:pt x="3618327" y="1535741"/>
                        </a:cubicBezTo>
                        <a:cubicBezTo>
                          <a:pt x="3536165" y="1546893"/>
                          <a:pt x="3236150" y="1539727"/>
                          <a:pt x="2970602" y="1535741"/>
                        </a:cubicBezTo>
                        <a:cubicBezTo>
                          <a:pt x="2747508" y="1562768"/>
                          <a:pt x="2682539" y="1529388"/>
                          <a:pt x="2546230" y="1535741"/>
                        </a:cubicBezTo>
                        <a:cubicBezTo>
                          <a:pt x="2395534" y="1522647"/>
                          <a:pt x="2214526" y="1473189"/>
                          <a:pt x="2032517" y="1535741"/>
                        </a:cubicBezTo>
                        <a:cubicBezTo>
                          <a:pt x="1833822" y="1523561"/>
                          <a:pt x="1669924" y="1574594"/>
                          <a:pt x="1429462" y="1535741"/>
                        </a:cubicBezTo>
                        <a:cubicBezTo>
                          <a:pt x="1226307" y="1555012"/>
                          <a:pt x="1037614" y="1503031"/>
                          <a:pt x="781737" y="1535741"/>
                        </a:cubicBezTo>
                        <a:cubicBezTo>
                          <a:pt x="557688" y="1524478"/>
                          <a:pt x="144354" y="1513971"/>
                          <a:pt x="0" y="1535741"/>
                        </a:cubicBezTo>
                        <a:cubicBezTo>
                          <a:pt x="-53034" y="1466097"/>
                          <a:pt x="71843" y="1293241"/>
                          <a:pt x="0" y="1197878"/>
                        </a:cubicBezTo>
                        <a:cubicBezTo>
                          <a:pt x="-43408" y="1120822"/>
                          <a:pt x="94494" y="1055781"/>
                          <a:pt x="0" y="875372"/>
                        </a:cubicBezTo>
                        <a:cubicBezTo>
                          <a:pt x="-59271" y="703566"/>
                          <a:pt x="34729" y="707315"/>
                          <a:pt x="0" y="598938"/>
                        </a:cubicBezTo>
                        <a:cubicBezTo>
                          <a:pt x="-28781" y="479197"/>
                          <a:pt x="39666" y="432379"/>
                          <a:pt x="0" y="337862"/>
                        </a:cubicBezTo>
                        <a:cubicBezTo>
                          <a:pt x="-35543" y="257786"/>
                          <a:pt x="54931" y="137620"/>
                          <a:pt x="0" y="0"/>
                        </a:cubicBezTo>
                        <a:close/>
                      </a:path>
                      <a:path w="4467070" h="1535741" stroke="0" extrusionOk="0">
                        <a:moveTo>
                          <a:pt x="0" y="0"/>
                        </a:moveTo>
                        <a:cubicBezTo>
                          <a:pt x="261337" y="-39057"/>
                          <a:pt x="468850" y="33993"/>
                          <a:pt x="603054" y="0"/>
                        </a:cubicBezTo>
                        <a:cubicBezTo>
                          <a:pt x="705012" y="-44085"/>
                          <a:pt x="867861" y="3775"/>
                          <a:pt x="1027426" y="0"/>
                        </a:cubicBezTo>
                        <a:cubicBezTo>
                          <a:pt x="1178533" y="-16157"/>
                          <a:pt x="1295646" y="1222"/>
                          <a:pt x="1496468" y="0"/>
                        </a:cubicBezTo>
                        <a:cubicBezTo>
                          <a:pt x="1727594" y="-30429"/>
                          <a:pt x="1880012" y="9490"/>
                          <a:pt x="2054852" y="0"/>
                        </a:cubicBezTo>
                        <a:cubicBezTo>
                          <a:pt x="2236098" y="-47318"/>
                          <a:pt x="2338505" y="32425"/>
                          <a:pt x="2568565" y="0"/>
                        </a:cubicBezTo>
                        <a:cubicBezTo>
                          <a:pt x="2814040" y="-3867"/>
                          <a:pt x="3018575" y="-13100"/>
                          <a:pt x="3216290" y="0"/>
                        </a:cubicBezTo>
                        <a:cubicBezTo>
                          <a:pt x="3474121" y="5156"/>
                          <a:pt x="3571808" y="40015"/>
                          <a:pt x="3730003" y="0"/>
                        </a:cubicBezTo>
                        <a:cubicBezTo>
                          <a:pt x="3917507" y="-24619"/>
                          <a:pt x="4215672" y="10047"/>
                          <a:pt x="4467070" y="0"/>
                        </a:cubicBezTo>
                        <a:cubicBezTo>
                          <a:pt x="4487176" y="156456"/>
                          <a:pt x="4360967" y="250523"/>
                          <a:pt x="4467070" y="337862"/>
                        </a:cubicBezTo>
                        <a:cubicBezTo>
                          <a:pt x="4552135" y="426857"/>
                          <a:pt x="4414318" y="526920"/>
                          <a:pt x="4467070" y="629653"/>
                        </a:cubicBezTo>
                        <a:cubicBezTo>
                          <a:pt x="4524067" y="728127"/>
                          <a:pt x="4382994" y="797311"/>
                          <a:pt x="4467070" y="906087"/>
                        </a:cubicBezTo>
                        <a:cubicBezTo>
                          <a:pt x="4551421" y="1026203"/>
                          <a:pt x="4419272" y="1101223"/>
                          <a:pt x="4467070" y="1243950"/>
                        </a:cubicBezTo>
                        <a:cubicBezTo>
                          <a:pt x="4500842" y="1386282"/>
                          <a:pt x="4464986" y="1446189"/>
                          <a:pt x="4467070" y="1535741"/>
                        </a:cubicBezTo>
                        <a:cubicBezTo>
                          <a:pt x="4274775" y="1530193"/>
                          <a:pt x="4102983" y="1516634"/>
                          <a:pt x="3998028" y="1535741"/>
                        </a:cubicBezTo>
                        <a:cubicBezTo>
                          <a:pt x="3899746" y="1555038"/>
                          <a:pt x="3625202" y="1527585"/>
                          <a:pt x="3528985" y="1535741"/>
                        </a:cubicBezTo>
                        <a:cubicBezTo>
                          <a:pt x="3419931" y="1548653"/>
                          <a:pt x="3187855" y="1540874"/>
                          <a:pt x="3015272" y="1535741"/>
                        </a:cubicBezTo>
                        <a:cubicBezTo>
                          <a:pt x="2804687" y="1539226"/>
                          <a:pt x="2569672" y="1534135"/>
                          <a:pt x="2412218" y="1535741"/>
                        </a:cubicBezTo>
                        <a:cubicBezTo>
                          <a:pt x="2248752" y="1561867"/>
                          <a:pt x="2103023" y="1536010"/>
                          <a:pt x="1853834" y="1535741"/>
                        </a:cubicBezTo>
                        <a:cubicBezTo>
                          <a:pt x="1592900" y="1538370"/>
                          <a:pt x="1462337" y="1532289"/>
                          <a:pt x="1340121" y="1535741"/>
                        </a:cubicBezTo>
                        <a:cubicBezTo>
                          <a:pt x="1202219" y="1546485"/>
                          <a:pt x="833275" y="1552556"/>
                          <a:pt x="692396" y="1535741"/>
                        </a:cubicBezTo>
                        <a:cubicBezTo>
                          <a:pt x="536984" y="1561679"/>
                          <a:pt x="272305" y="1464680"/>
                          <a:pt x="0" y="1535741"/>
                        </a:cubicBezTo>
                        <a:cubicBezTo>
                          <a:pt x="-4412" y="1416561"/>
                          <a:pt x="48263" y="1315130"/>
                          <a:pt x="0" y="1228592"/>
                        </a:cubicBezTo>
                        <a:cubicBezTo>
                          <a:pt x="-36744" y="1132193"/>
                          <a:pt x="99616" y="1041087"/>
                          <a:pt x="0" y="921444"/>
                        </a:cubicBezTo>
                        <a:cubicBezTo>
                          <a:pt x="-79898" y="798486"/>
                          <a:pt x="50275" y="784418"/>
                          <a:pt x="0" y="629653"/>
                        </a:cubicBezTo>
                        <a:cubicBezTo>
                          <a:pt x="-67003" y="516393"/>
                          <a:pt x="42930" y="426308"/>
                          <a:pt x="0" y="353220"/>
                        </a:cubicBezTo>
                        <a:cubicBezTo>
                          <a:pt x="-46443" y="262176"/>
                          <a:pt x="23119" y="89022"/>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Các tia sáng xu</a:t>
            </a:r>
            <a:r>
              <a:rPr lang="en-US" sz="2000" dirty="0"/>
              <a:t>ấ</a:t>
            </a:r>
            <a:r>
              <a:rPr lang="vi-VN" sz="2000" dirty="0"/>
              <a:t>t phát từ đ</a:t>
            </a:r>
            <a:r>
              <a:rPr lang="en-US" sz="2000" dirty="0"/>
              <a:t>ầ</a:t>
            </a:r>
            <a:r>
              <a:rPr lang="vi-VN" sz="2000" dirty="0"/>
              <a:t>u A, truy</a:t>
            </a:r>
            <a:r>
              <a:rPr lang="en-US" sz="2000" dirty="0"/>
              <a:t>ề</a:t>
            </a:r>
            <a:r>
              <a:rPr lang="vi-VN" sz="2000" dirty="0"/>
              <a:t>n trong nước</a:t>
            </a:r>
            <a:r>
              <a:rPr lang="en-US" sz="2000" dirty="0"/>
              <a:t> </a:t>
            </a:r>
            <a:r>
              <a:rPr lang="en-US" sz="2000" dirty="0">
                <a:latin typeface="#9Slide03 Arima Madurai Black" panose="00000A00000000000000" pitchFamily="2" charset="-93"/>
                <a:cs typeface="#9Slide03 Arima Madurai Black" panose="00000A00000000000000" pitchFamily="2" charset="-93"/>
              </a:rPr>
              <a:t>→ </a:t>
            </a:r>
            <a:r>
              <a:rPr lang="en-US" sz="2000" dirty="0" err="1"/>
              <a:t>bị</a:t>
            </a:r>
            <a:r>
              <a:rPr lang="en-US" sz="2000" dirty="0"/>
              <a:t> </a:t>
            </a:r>
            <a:r>
              <a:rPr lang="vi-VN" sz="2000" dirty="0"/>
              <a:t>khúc xạ ở mặt phân cách </a:t>
            </a:r>
            <a:r>
              <a:rPr lang="vi-VN" sz="2000" b="1" dirty="0"/>
              <a:t>nước - không khí </a:t>
            </a:r>
            <a:r>
              <a:rPr lang="vi-VN" sz="2000" dirty="0">
                <a:latin typeface="#9Slide03 Arima Madurai Black" panose="00000A00000000000000" pitchFamily="2" charset="-93"/>
                <a:cs typeface="#9Slide03 Arima Madurai Black" panose="00000A00000000000000" pitchFamily="2" charset="-93"/>
              </a:rPr>
              <a:t>→</a:t>
            </a:r>
            <a:r>
              <a:rPr lang="vi-VN" sz="2000" dirty="0"/>
              <a:t> truyền đến mắt người quan sát. </a:t>
            </a:r>
            <a:endParaRPr lang="en-US" sz="2000" dirty="0"/>
          </a:p>
        </p:txBody>
      </p:sp>
      <p:sp>
        <p:nvSpPr>
          <p:cNvPr id="5" name="TextBox 4">
            <a:extLst>
              <a:ext uri="{FF2B5EF4-FFF2-40B4-BE49-F238E27FC236}">
                <a16:creationId xmlns:a16="http://schemas.microsoft.com/office/drawing/2014/main" id="{71EEA41D-6CD8-3E50-5ECF-1E84E032FC52}"/>
              </a:ext>
            </a:extLst>
          </p:cNvPr>
          <p:cNvSpPr txBox="1"/>
          <p:nvPr/>
        </p:nvSpPr>
        <p:spPr>
          <a:xfrm>
            <a:off x="-91711" y="4597824"/>
            <a:ext cx="6077644"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 </a:t>
            </a:r>
            <a:r>
              <a:rPr lang="vi-VN" sz="2400" dirty="0">
                <a:solidFill>
                  <a:schemeClr val="tx1">
                    <a:lumMod val="50000"/>
                  </a:schemeClr>
                </a:solidFill>
              </a:rPr>
              <a:t>do khúc xạ ánh sáng </a:t>
            </a:r>
            <a:endParaRPr lang="en-US" sz="2400" dirty="0">
              <a:solidFill>
                <a:schemeClr val="tx1">
                  <a:lumMod val="50000"/>
                </a:schemeClr>
              </a:solidFill>
            </a:endParaRPr>
          </a:p>
        </p:txBody>
      </p:sp>
      <p:sp>
        <p:nvSpPr>
          <p:cNvPr id="7" name="TextBox 6">
            <a:extLst>
              <a:ext uri="{FF2B5EF4-FFF2-40B4-BE49-F238E27FC236}">
                <a16:creationId xmlns:a16="http://schemas.microsoft.com/office/drawing/2014/main" id="{45E28D65-F390-67BE-D918-E24918A56F91}"/>
              </a:ext>
            </a:extLst>
          </p:cNvPr>
          <p:cNvSpPr txBox="1"/>
          <p:nvPr/>
        </p:nvSpPr>
        <p:spPr>
          <a:xfrm>
            <a:off x="4507773" y="3128435"/>
            <a:ext cx="4467070" cy="1184940"/>
          </a:xfrm>
          <a:custGeom>
            <a:avLst/>
            <a:gdLst>
              <a:gd name="connsiteX0" fmla="*/ 0 w 4467070"/>
              <a:gd name="connsiteY0" fmla="*/ 0 h 1184940"/>
              <a:gd name="connsiteX1" fmla="*/ 647725 w 4467070"/>
              <a:gd name="connsiteY1" fmla="*/ 0 h 1184940"/>
              <a:gd name="connsiteX2" fmla="*/ 1116768 w 4467070"/>
              <a:gd name="connsiteY2" fmla="*/ 0 h 1184940"/>
              <a:gd name="connsiteX3" fmla="*/ 1764493 w 4467070"/>
              <a:gd name="connsiteY3" fmla="*/ 0 h 1184940"/>
              <a:gd name="connsiteX4" fmla="*/ 2412218 w 4467070"/>
              <a:gd name="connsiteY4" fmla="*/ 0 h 1184940"/>
              <a:gd name="connsiteX5" fmla="*/ 2836589 w 4467070"/>
              <a:gd name="connsiteY5" fmla="*/ 0 h 1184940"/>
              <a:gd name="connsiteX6" fmla="*/ 3350303 w 4467070"/>
              <a:gd name="connsiteY6" fmla="*/ 0 h 1184940"/>
              <a:gd name="connsiteX7" fmla="*/ 3819345 w 4467070"/>
              <a:gd name="connsiteY7" fmla="*/ 0 h 1184940"/>
              <a:gd name="connsiteX8" fmla="*/ 4467070 w 4467070"/>
              <a:gd name="connsiteY8" fmla="*/ 0 h 1184940"/>
              <a:gd name="connsiteX9" fmla="*/ 4467070 w 4467070"/>
              <a:gd name="connsiteY9" fmla="*/ 201439 h 1184940"/>
              <a:gd name="connsiteX10" fmla="*/ 4467070 w 4467070"/>
              <a:gd name="connsiteY10" fmla="*/ 426578 h 1184940"/>
              <a:gd name="connsiteX11" fmla="*/ 4467070 w 4467070"/>
              <a:gd name="connsiteY11" fmla="*/ 687265 h 1184940"/>
              <a:gd name="connsiteX12" fmla="*/ 4467070 w 4467070"/>
              <a:gd name="connsiteY12" fmla="*/ 888705 h 1184940"/>
              <a:gd name="connsiteX13" fmla="*/ 4467070 w 4467070"/>
              <a:gd name="connsiteY13" fmla="*/ 1184940 h 1184940"/>
              <a:gd name="connsiteX14" fmla="*/ 4042698 w 4467070"/>
              <a:gd name="connsiteY14" fmla="*/ 1184940 h 1184940"/>
              <a:gd name="connsiteX15" fmla="*/ 3618327 w 4467070"/>
              <a:gd name="connsiteY15" fmla="*/ 1184940 h 1184940"/>
              <a:gd name="connsiteX16" fmla="*/ 2970602 w 4467070"/>
              <a:gd name="connsiteY16" fmla="*/ 1184940 h 1184940"/>
              <a:gd name="connsiteX17" fmla="*/ 2546230 w 4467070"/>
              <a:gd name="connsiteY17" fmla="*/ 1184940 h 1184940"/>
              <a:gd name="connsiteX18" fmla="*/ 2032517 w 4467070"/>
              <a:gd name="connsiteY18" fmla="*/ 1184940 h 1184940"/>
              <a:gd name="connsiteX19" fmla="*/ 1429462 w 4467070"/>
              <a:gd name="connsiteY19" fmla="*/ 1184940 h 1184940"/>
              <a:gd name="connsiteX20" fmla="*/ 781737 w 4467070"/>
              <a:gd name="connsiteY20" fmla="*/ 1184940 h 1184940"/>
              <a:gd name="connsiteX21" fmla="*/ 0 w 4467070"/>
              <a:gd name="connsiteY21" fmla="*/ 1184940 h 1184940"/>
              <a:gd name="connsiteX22" fmla="*/ 0 w 4467070"/>
              <a:gd name="connsiteY22" fmla="*/ 924253 h 1184940"/>
              <a:gd name="connsiteX23" fmla="*/ 0 w 4467070"/>
              <a:gd name="connsiteY23" fmla="*/ 675415 h 1184940"/>
              <a:gd name="connsiteX24" fmla="*/ 0 w 4467070"/>
              <a:gd name="connsiteY24" fmla="*/ 462126 h 1184940"/>
              <a:gd name="connsiteX25" fmla="*/ 0 w 4467070"/>
              <a:gd name="connsiteY25" fmla="*/ 260686 h 1184940"/>
              <a:gd name="connsiteX26" fmla="*/ 0 w 4467070"/>
              <a:gd name="connsiteY26" fmla="*/ 0 h 1184940"/>
              <a:gd name="connsiteX0" fmla="*/ 0 w 4467070"/>
              <a:gd name="connsiteY0" fmla="*/ 0 h 1184940"/>
              <a:gd name="connsiteX1" fmla="*/ 603054 w 4467070"/>
              <a:gd name="connsiteY1" fmla="*/ 0 h 1184940"/>
              <a:gd name="connsiteX2" fmla="*/ 1027426 w 4467070"/>
              <a:gd name="connsiteY2" fmla="*/ 0 h 1184940"/>
              <a:gd name="connsiteX3" fmla="*/ 1496468 w 4467070"/>
              <a:gd name="connsiteY3" fmla="*/ 0 h 1184940"/>
              <a:gd name="connsiteX4" fmla="*/ 2054852 w 4467070"/>
              <a:gd name="connsiteY4" fmla="*/ 0 h 1184940"/>
              <a:gd name="connsiteX5" fmla="*/ 2568565 w 4467070"/>
              <a:gd name="connsiteY5" fmla="*/ 0 h 1184940"/>
              <a:gd name="connsiteX6" fmla="*/ 3216290 w 4467070"/>
              <a:gd name="connsiteY6" fmla="*/ 0 h 1184940"/>
              <a:gd name="connsiteX7" fmla="*/ 3730003 w 4467070"/>
              <a:gd name="connsiteY7" fmla="*/ 0 h 1184940"/>
              <a:gd name="connsiteX8" fmla="*/ 4467070 w 4467070"/>
              <a:gd name="connsiteY8" fmla="*/ 0 h 1184940"/>
              <a:gd name="connsiteX9" fmla="*/ 4467070 w 4467070"/>
              <a:gd name="connsiteY9" fmla="*/ 260686 h 1184940"/>
              <a:gd name="connsiteX10" fmla="*/ 4467070 w 4467070"/>
              <a:gd name="connsiteY10" fmla="*/ 485825 h 1184940"/>
              <a:gd name="connsiteX11" fmla="*/ 4467070 w 4467070"/>
              <a:gd name="connsiteY11" fmla="*/ 699114 h 1184940"/>
              <a:gd name="connsiteX12" fmla="*/ 4467070 w 4467070"/>
              <a:gd name="connsiteY12" fmla="*/ 959801 h 1184940"/>
              <a:gd name="connsiteX13" fmla="*/ 4467070 w 4467070"/>
              <a:gd name="connsiteY13" fmla="*/ 1184940 h 1184940"/>
              <a:gd name="connsiteX14" fmla="*/ 3998028 w 4467070"/>
              <a:gd name="connsiteY14" fmla="*/ 1184940 h 1184940"/>
              <a:gd name="connsiteX15" fmla="*/ 3528985 w 4467070"/>
              <a:gd name="connsiteY15" fmla="*/ 1184940 h 1184940"/>
              <a:gd name="connsiteX16" fmla="*/ 3015272 w 4467070"/>
              <a:gd name="connsiteY16" fmla="*/ 1184940 h 1184940"/>
              <a:gd name="connsiteX17" fmla="*/ 2412218 w 4467070"/>
              <a:gd name="connsiteY17" fmla="*/ 1184940 h 1184940"/>
              <a:gd name="connsiteX18" fmla="*/ 1853834 w 4467070"/>
              <a:gd name="connsiteY18" fmla="*/ 1184940 h 1184940"/>
              <a:gd name="connsiteX19" fmla="*/ 1340121 w 4467070"/>
              <a:gd name="connsiteY19" fmla="*/ 1184940 h 1184940"/>
              <a:gd name="connsiteX20" fmla="*/ 692396 w 4467070"/>
              <a:gd name="connsiteY20" fmla="*/ 1184940 h 1184940"/>
              <a:gd name="connsiteX21" fmla="*/ 0 w 4467070"/>
              <a:gd name="connsiteY21" fmla="*/ 1184940 h 1184940"/>
              <a:gd name="connsiteX22" fmla="*/ 0 w 4467070"/>
              <a:gd name="connsiteY22" fmla="*/ 947952 h 1184940"/>
              <a:gd name="connsiteX23" fmla="*/ 0 w 4467070"/>
              <a:gd name="connsiteY23" fmla="*/ 710964 h 1184940"/>
              <a:gd name="connsiteX24" fmla="*/ 0 w 4467070"/>
              <a:gd name="connsiteY24" fmla="*/ 485825 h 1184940"/>
              <a:gd name="connsiteX25" fmla="*/ 0 w 4467070"/>
              <a:gd name="connsiteY25" fmla="*/ 272536 h 1184940"/>
              <a:gd name="connsiteX26" fmla="*/ 0 w 4467070"/>
              <a:gd name="connsiteY26" fmla="*/ 0 h 11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184940" fill="none" extrusionOk="0">
                <a:moveTo>
                  <a:pt x="0" y="0"/>
                </a:moveTo>
                <a:cubicBezTo>
                  <a:pt x="253219" y="23145"/>
                  <a:pt x="432636" y="81935"/>
                  <a:pt x="647725" y="0"/>
                </a:cubicBezTo>
                <a:cubicBezTo>
                  <a:pt x="902638" y="-12517"/>
                  <a:pt x="894585" y="11636"/>
                  <a:pt x="1116768" y="0"/>
                </a:cubicBezTo>
                <a:cubicBezTo>
                  <a:pt x="1304590" y="10820"/>
                  <a:pt x="1534741" y="-88502"/>
                  <a:pt x="1764493" y="0"/>
                </a:cubicBezTo>
                <a:cubicBezTo>
                  <a:pt x="1986603" y="-34453"/>
                  <a:pt x="2204953" y="16589"/>
                  <a:pt x="2412218" y="0"/>
                </a:cubicBezTo>
                <a:cubicBezTo>
                  <a:pt x="2633257" y="-14466"/>
                  <a:pt x="2618227" y="33647"/>
                  <a:pt x="2836589" y="0"/>
                </a:cubicBezTo>
                <a:cubicBezTo>
                  <a:pt x="3031288" y="-77647"/>
                  <a:pt x="3212112" y="53416"/>
                  <a:pt x="3350303" y="0"/>
                </a:cubicBezTo>
                <a:cubicBezTo>
                  <a:pt x="3535702" y="-7328"/>
                  <a:pt x="3728777" y="42708"/>
                  <a:pt x="3819345" y="0"/>
                </a:cubicBezTo>
                <a:cubicBezTo>
                  <a:pt x="4042508" y="70853"/>
                  <a:pt x="4208717" y="-63764"/>
                  <a:pt x="4467070" y="0"/>
                </a:cubicBezTo>
                <a:cubicBezTo>
                  <a:pt x="4481018" y="60972"/>
                  <a:pt x="4470597" y="103326"/>
                  <a:pt x="4467070" y="201439"/>
                </a:cubicBezTo>
                <a:cubicBezTo>
                  <a:pt x="4516487" y="312667"/>
                  <a:pt x="4416373" y="371859"/>
                  <a:pt x="4467070" y="426578"/>
                </a:cubicBezTo>
                <a:cubicBezTo>
                  <a:pt x="4547470" y="506284"/>
                  <a:pt x="4436498" y="513332"/>
                  <a:pt x="4467070" y="687265"/>
                </a:cubicBezTo>
                <a:cubicBezTo>
                  <a:pt x="4537232" y="829123"/>
                  <a:pt x="4430642" y="776574"/>
                  <a:pt x="4467070" y="888705"/>
                </a:cubicBezTo>
                <a:cubicBezTo>
                  <a:pt x="4504990" y="986540"/>
                  <a:pt x="4459385" y="1101437"/>
                  <a:pt x="4467070" y="1184940"/>
                </a:cubicBezTo>
                <a:cubicBezTo>
                  <a:pt x="4326378" y="1208440"/>
                  <a:pt x="4153559" y="1158602"/>
                  <a:pt x="4042698" y="1184940"/>
                </a:cubicBezTo>
                <a:cubicBezTo>
                  <a:pt x="3851690" y="1136196"/>
                  <a:pt x="3724182" y="1154823"/>
                  <a:pt x="3618327" y="1184940"/>
                </a:cubicBezTo>
                <a:cubicBezTo>
                  <a:pt x="3567530" y="1144433"/>
                  <a:pt x="3220380" y="1189977"/>
                  <a:pt x="2970602" y="1184940"/>
                </a:cubicBezTo>
                <a:cubicBezTo>
                  <a:pt x="2724677" y="1188826"/>
                  <a:pt x="2673836" y="1172485"/>
                  <a:pt x="2546230" y="1184940"/>
                </a:cubicBezTo>
                <a:cubicBezTo>
                  <a:pt x="2399186" y="1172680"/>
                  <a:pt x="2247670" y="1203775"/>
                  <a:pt x="2032517" y="1184940"/>
                </a:cubicBezTo>
                <a:cubicBezTo>
                  <a:pt x="1833552" y="1186977"/>
                  <a:pt x="1683485" y="1188349"/>
                  <a:pt x="1429462" y="1184940"/>
                </a:cubicBezTo>
                <a:cubicBezTo>
                  <a:pt x="1195671" y="1191554"/>
                  <a:pt x="1046250" y="1191621"/>
                  <a:pt x="781737" y="1184940"/>
                </a:cubicBezTo>
                <a:cubicBezTo>
                  <a:pt x="579370" y="1176574"/>
                  <a:pt x="144443" y="1199035"/>
                  <a:pt x="0" y="1184940"/>
                </a:cubicBezTo>
                <a:cubicBezTo>
                  <a:pt x="-46717" y="1128867"/>
                  <a:pt x="46241" y="995009"/>
                  <a:pt x="0" y="924253"/>
                </a:cubicBezTo>
                <a:cubicBezTo>
                  <a:pt x="-72843" y="876174"/>
                  <a:pt x="110850" y="804611"/>
                  <a:pt x="0" y="675415"/>
                </a:cubicBezTo>
                <a:cubicBezTo>
                  <a:pt x="-80686" y="541031"/>
                  <a:pt x="30733" y="534199"/>
                  <a:pt x="0" y="462126"/>
                </a:cubicBezTo>
                <a:cubicBezTo>
                  <a:pt x="-14542" y="362840"/>
                  <a:pt x="39774" y="341741"/>
                  <a:pt x="0" y="260686"/>
                </a:cubicBezTo>
                <a:cubicBezTo>
                  <a:pt x="-11730" y="206835"/>
                  <a:pt x="59933" y="101704"/>
                  <a:pt x="0" y="0"/>
                </a:cubicBezTo>
                <a:close/>
              </a:path>
              <a:path w="4467070" h="1184940" stroke="0" extrusionOk="0">
                <a:moveTo>
                  <a:pt x="0" y="0"/>
                </a:moveTo>
                <a:cubicBezTo>
                  <a:pt x="273283" y="-37632"/>
                  <a:pt x="448639" y="19332"/>
                  <a:pt x="603054" y="0"/>
                </a:cubicBezTo>
                <a:cubicBezTo>
                  <a:pt x="694086" y="1244"/>
                  <a:pt x="898467" y="-33106"/>
                  <a:pt x="1027426" y="0"/>
                </a:cubicBezTo>
                <a:cubicBezTo>
                  <a:pt x="1178750" y="-39622"/>
                  <a:pt x="1318199" y="3665"/>
                  <a:pt x="1496468" y="0"/>
                </a:cubicBezTo>
                <a:cubicBezTo>
                  <a:pt x="1764184" y="-75172"/>
                  <a:pt x="1863397" y="39786"/>
                  <a:pt x="2054852" y="0"/>
                </a:cubicBezTo>
                <a:cubicBezTo>
                  <a:pt x="2238295" y="-15297"/>
                  <a:pt x="2329746" y="35403"/>
                  <a:pt x="2568565" y="0"/>
                </a:cubicBezTo>
                <a:cubicBezTo>
                  <a:pt x="2844382" y="65557"/>
                  <a:pt x="2995152" y="14287"/>
                  <a:pt x="3216290" y="0"/>
                </a:cubicBezTo>
                <a:cubicBezTo>
                  <a:pt x="3437577" y="2385"/>
                  <a:pt x="3550379" y="17169"/>
                  <a:pt x="3730003" y="0"/>
                </a:cubicBezTo>
                <a:cubicBezTo>
                  <a:pt x="3918821" y="-14097"/>
                  <a:pt x="4274385" y="-1045"/>
                  <a:pt x="4467070" y="0"/>
                </a:cubicBezTo>
                <a:cubicBezTo>
                  <a:pt x="4500001" y="116896"/>
                  <a:pt x="4367592" y="215630"/>
                  <a:pt x="4467070" y="260686"/>
                </a:cubicBezTo>
                <a:cubicBezTo>
                  <a:pt x="4549692" y="332050"/>
                  <a:pt x="4397510" y="417963"/>
                  <a:pt x="4467070" y="485825"/>
                </a:cubicBezTo>
                <a:cubicBezTo>
                  <a:pt x="4527478" y="585238"/>
                  <a:pt x="4374845" y="632070"/>
                  <a:pt x="4467070" y="699114"/>
                </a:cubicBezTo>
                <a:cubicBezTo>
                  <a:pt x="4530133" y="802684"/>
                  <a:pt x="4437287" y="835828"/>
                  <a:pt x="4467070" y="959801"/>
                </a:cubicBezTo>
                <a:cubicBezTo>
                  <a:pt x="4490383" y="1082353"/>
                  <a:pt x="4471995" y="1107285"/>
                  <a:pt x="4467070" y="1184940"/>
                </a:cubicBezTo>
                <a:cubicBezTo>
                  <a:pt x="4286469" y="1168783"/>
                  <a:pt x="4094134" y="1157392"/>
                  <a:pt x="3998028" y="1184940"/>
                </a:cubicBezTo>
                <a:cubicBezTo>
                  <a:pt x="3900125" y="1199004"/>
                  <a:pt x="3606875" y="1169636"/>
                  <a:pt x="3528985" y="1184940"/>
                </a:cubicBezTo>
                <a:cubicBezTo>
                  <a:pt x="3403683" y="1204344"/>
                  <a:pt x="3215556" y="1213831"/>
                  <a:pt x="3015272" y="1184940"/>
                </a:cubicBezTo>
                <a:cubicBezTo>
                  <a:pt x="2757484" y="1145572"/>
                  <a:pt x="2576109" y="1137024"/>
                  <a:pt x="2412218" y="1184940"/>
                </a:cubicBezTo>
                <a:cubicBezTo>
                  <a:pt x="2238914" y="1172734"/>
                  <a:pt x="2099737" y="1182455"/>
                  <a:pt x="1853834" y="1184940"/>
                </a:cubicBezTo>
                <a:cubicBezTo>
                  <a:pt x="1700685" y="1241047"/>
                  <a:pt x="1574072" y="1180014"/>
                  <a:pt x="1340121" y="1184940"/>
                </a:cubicBezTo>
                <a:cubicBezTo>
                  <a:pt x="1178371" y="1218572"/>
                  <a:pt x="844488" y="1231809"/>
                  <a:pt x="692396" y="1184940"/>
                </a:cubicBezTo>
                <a:cubicBezTo>
                  <a:pt x="532819" y="1210840"/>
                  <a:pt x="273679" y="1072363"/>
                  <a:pt x="0" y="1184940"/>
                </a:cubicBezTo>
                <a:cubicBezTo>
                  <a:pt x="-14688" y="1100893"/>
                  <a:pt x="76431" y="1003828"/>
                  <a:pt x="0" y="947952"/>
                </a:cubicBezTo>
                <a:cubicBezTo>
                  <a:pt x="-25387" y="871544"/>
                  <a:pt x="58579" y="806388"/>
                  <a:pt x="0" y="710964"/>
                </a:cubicBezTo>
                <a:cubicBezTo>
                  <a:pt x="-100431" y="645832"/>
                  <a:pt x="50275" y="606343"/>
                  <a:pt x="0" y="485825"/>
                </a:cubicBezTo>
                <a:cubicBezTo>
                  <a:pt x="-70560" y="400965"/>
                  <a:pt x="31091" y="345458"/>
                  <a:pt x="0" y="272536"/>
                </a:cubicBezTo>
                <a:cubicBezTo>
                  <a:pt x="-49472" y="209062"/>
                  <a:pt x="36997" y="85996"/>
                  <a:pt x="0" y="0"/>
                </a:cubicBezTo>
                <a:close/>
              </a:path>
            </a:pathLst>
          </a:custGeom>
          <a:noFill/>
          <a:ln>
            <a:noFill/>
            <a:extLst>
              <a:ext uri="{C807C97D-BFC1-408E-A445-0C87EB9F89A2}">
                <ask:lineSketchStyleProps xmlns:ask="http://schemas.microsoft.com/office/drawing/2018/sketchyshapes" sd="2214054714">
                  <a:custGeom>
                    <a:avLst/>
                    <a:gdLst>
                      <a:gd name="connsiteX0" fmla="*/ 0 w 4467070"/>
                      <a:gd name="connsiteY0" fmla="*/ 0 h 1184940"/>
                      <a:gd name="connsiteX1" fmla="*/ 647725 w 4467070"/>
                      <a:gd name="connsiteY1" fmla="*/ 0 h 1184940"/>
                      <a:gd name="connsiteX2" fmla="*/ 1116768 w 4467070"/>
                      <a:gd name="connsiteY2" fmla="*/ 0 h 1184940"/>
                      <a:gd name="connsiteX3" fmla="*/ 1764493 w 4467070"/>
                      <a:gd name="connsiteY3" fmla="*/ 0 h 1184940"/>
                      <a:gd name="connsiteX4" fmla="*/ 2412218 w 4467070"/>
                      <a:gd name="connsiteY4" fmla="*/ 0 h 1184940"/>
                      <a:gd name="connsiteX5" fmla="*/ 2836589 w 4467070"/>
                      <a:gd name="connsiteY5" fmla="*/ 0 h 1184940"/>
                      <a:gd name="connsiteX6" fmla="*/ 3350303 w 4467070"/>
                      <a:gd name="connsiteY6" fmla="*/ 0 h 1184940"/>
                      <a:gd name="connsiteX7" fmla="*/ 3819345 w 4467070"/>
                      <a:gd name="connsiteY7" fmla="*/ 0 h 1184940"/>
                      <a:gd name="connsiteX8" fmla="*/ 4467070 w 4467070"/>
                      <a:gd name="connsiteY8" fmla="*/ 0 h 1184940"/>
                      <a:gd name="connsiteX9" fmla="*/ 4467070 w 4467070"/>
                      <a:gd name="connsiteY9" fmla="*/ 201439 h 1184940"/>
                      <a:gd name="connsiteX10" fmla="*/ 4467070 w 4467070"/>
                      <a:gd name="connsiteY10" fmla="*/ 426578 h 1184940"/>
                      <a:gd name="connsiteX11" fmla="*/ 4467070 w 4467070"/>
                      <a:gd name="connsiteY11" fmla="*/ 687265 h 1184940"/>
                      <a:gd name="connsiteX12" fmla="*/ 4467070 w 4467070"/>
                      <a:gd name="connsiteY12" fmla="*/ 888705 h 1184940"/>
                      <a:gd name="connsiteX13" fmla="*/ 4467070 w 4467070"/>
                      <a:gd name="connsiteY13" fmla="*/ 1184940 h 1184940"/>
                      <a:gd name="connsiteX14" fmla="*/ 4042698 w 4467070"/>
                      <a:gd name="connsiteY14" fmla="*/ 1184940 h 1184940"/>
                      <a:gd name="connsiteX15" fmla="*/ 3618327 w 4467070"/>
                      <a:gd name="connsiteY15" fmla="*/ 1184940 h 1184940"/>
                      <a:gd name="connsiteX16" fmla="*/ 2970602 w 4467070"/>
                      <a:gd name="connsiteY16" fmla="*/ 1184940 h 1184940"/>
                      <a:gd name="connsiteX17" fmla="*/ 2546230 w 4467070"/>
                      <a:gd name="connsiteY17" fmla="*/ 1184940 h 1184940"/>
                      <a:gd name="connsiteX18" fmla="*/ 2032517 w 4467070"/>
                      <a:gd name="connsiteY18" fmla="*/ 1184940 h 1184940"/>
                      <a:gd name="connsiteX19" fmla="*/ 1429462 w 4467070"/>
                      <a:gd name="connsiteY19" fmla="*/ 1184940 h 1184940"/>
                      <a:gd name="connsiteX20" fmla="*/ 781737 w 4467070"/>
                      <a:gd name="connsiteY20" fmla="*/ 1184940 h 1184940"/>
                      <a:gd name="connsiteX21" fmla="*/ 0 w 4467070"/>
                      <a:gd name="connsiteY21" fmla="*/ 1184940 h 1184940"/>
                      <a:gd name="connsiteX22" fmla="*/ 0 w 4467070"/>
                      <a:gd name="connsiteY22" fmla="*/ 924253 h 1184940"/>
                      <a:gd name="connsiteX23" fmla="*/ 0 w 4467070"/>
                      <a:gd name="connsiteY23" fmla="*/ 675415 h 1184940"/>
                      <a:gd name="connsiteX24" fmla="*/ 0 w 4467070"/>
                      <a:gd name="connsiteY24" fmla="*/ 462126 h 1184940"/>
                      <a:gd name="connsiteX25" fmla="*/ 0 w 4467070"/>
                      <a:gd name="connsiteY25" fmla="*/ 260686 h 1184940"/>
                      <a:gd name="connsiteX26" fmla="*/ 0 w 4467070"/>
                      <a:gd name="connsiteY26" fmla="*/ 0 h 1184940"/>
                      <a:gd name="connsiteX0" fmla="*/ 0 w 4467070"/>
                      <a:gd name="connsiteY0" fmla="*/ 0 h 1184940"/>
                      <a:gd name="connsiteX1" fmla="*/ 603054 w 4467070"/>
                      <a:gd name="connsiteY1" fmla="*/ 0 h 1184940"/>
                      <a:gd name="connsiteX2" fmla="*/ 1027426 w 4467070"/>
                      <a:gd name="connsiteY2" fmla="*/ 0 h 1184940"/>
                      <a:gd name="connsiteX3" fmla="*/ 1496468 w 4467070"/>
                      <a:gd name="connsiteY3" fmla="*/ 0 h 1184940"/>
                      <a:gd name="connsiteX4" fmla="*/ 2054852 w 4467070"/>
                      <a:gd name="connsiteY4" fmla="*/ 0 h 1184940"/>
                      <a:gd name="connsiteX5" fmla="*/ 2568565 w 4467070"/>
                      <a:gd name="connsiteY5" fmla="*/ 0 h 1184940"/>
                      <a:gd name="connsiteX6" fmla="*/ 3216290 w 4467070"/>
                      <a:gd name="connsiteY6" fmla="*/ 0 h 1184940"/>
                      <a:gd name="connsiteX7" fmla="*/ 3730003 w 4467070"/>
                      <a:gd name="connsiteY7" fmla="*/ 0 h 1184940"/>
                      <a:gd name="connsiteX8" fmla="*/ 4467070 w 4467070"/>
                      <a:gd name="connsiteY8" fmla="*/ 0 h 1184940"/>
                      <a:gd name="connsiteX9" fmla="*/ 4467070 w 4467070"/>
                      <a:gd name="connsiteY9" fmla="*/ 260686 h 1184940"/>
                      <a:gd name="connsiteX10" fmla="*/ 4467070 w 4467070"/>
                      <a:gd name="connsiteY10" fmla="*/ 485825 h 1184940"/>
                      <a:gd name="connsiteX11" fmla="*/ 4467070 w 4467070"/>
                      <a:gd name="connsiteY11" fmla="*/ 699114 h 1184940"/>
                      <a:gd name="connsiteX12" fmla="*/ 4467070 w 4467070"/>
                      <a:gd name="connsiteY12" fmla="*/ 959801 h 1184940"/>
                      <a:gd name="connsiteX13" fmla="*/ 4467070 w 4467070"/>
                      <a:gd name="connsiteY13" fmla="*/ 1184940 h 1184940"/>
                      <a:gd name="connsiteX14" fmla="*/ 3998028 w 4467070"/>
                      <a:gd name="connsiteY14" fmla="*/ 1184940 h 1184940"/>
                      <a:gd name="connsiteX15" fmla="*/ 3528985 w 4467070"/>
                      <a:gd name="connsiteY15" fmla="*/ 1184940 h 1184940"/>
                      <a:gd name="connsiteX16" fmla="*/ 3015272 w 4467070"/>
                      <a:gd name="connsiteY16" fmla="*/ 1184940 h 1184940"/>
                      <a:gd name="connsiteX17" fmla="*/ 2412218 w 4467070"/>
                      <a:gd name="connsiteY17" fmla="*/ 1184940 h 1184940"/>
                      <a:gd name="connsiteX18" fmla="*/ 1853834 w 4467070"/>
                      <a:gd name="connsiteY18" fmla="*/ 1184940 h 1184940"/>
                      <a:gd name="connsiteX19" fmla="*/ 1340121 w 4467070"/>
                      <a:gd name="connsiteY19" fmla="*/ 1184940 h 1184940"/>
                      <a:gd name="connsiteX20" fmla="*/ 692396 w 4467070"/>
                      <a:gd name="connsiteY20" fmla="*/ 1184940 h 1184940"/>
                      <a:gd name="connsiteX21" fmla="*/ 0 w 4467070"/>
                      <a:gd name="connsiteY21" fmla="*/ 1184940 h 1184940"/>
                      <a:gd name="connsiteX22" fmla="*/ 0 w 4467070"/>
                      <a:gd name="connsiteY22" fmla="*/ 947952 h 1184940"/>
                      <a:gd name="connsiteX23" fmla="*/ 0 w 4467070"/>
                      <a:gd name="connsiteY23" fmla="*/ 710964 h 1184940"/>
                      <a:gd name="connsiteX24" fmla="*/ 0 w 4467070"/>
                      <a:gd name="connsiteY24" fmla="*/ 485825 h 1184940"/>
                      <a:gd name="connsiteX25" fmla="*/ 0 w 4467070"/>
                      <a:gd name="connsiteY25" fmla="*/ 272536 h 1184940"/>
                      <a:gd name="connsiteX26" fmla="*/ 0 w 4467070"/>
                      <a:gd name="connsiteY26" fmla="*/ 0 h 11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184940" fill="none" extrusionOk="0">
                        <a:moveTo>
                          <a:pt x="0" y="0"/>
                        </a:moveTo>
                        <a:cubicBezTo>
                          <a:pt x="254809" y="17247"/>
                          <a:pt x="417272" y="50266"/>
                          <a:pt x="647725" y="0"/>
                        </a:cubicBezTo>
                        <a:cubicBezTo>
                          <a:pt x="898962" y="-15292"/>
                          <a:pt x="896459" y="14215"/>
                          <a:pt x="1116768" y="0"/>
                        </a:cubicBezTo>
                        <a:cubicBezTo>
                          <a:pt x="1309446" y="6741"/>
                          <a:pt x="1560664" y="-40214"/>
                          <a:pt x="1764493" y="0"/>
                        </a:cubicBezTo>
                        <a:cubicBezTo>
                          <a:pt x="1981719" y="-30345"/>
                          <a:pt x="2191256" y="15595"/>
                          <a:pt x="2412218" y="0"/>
                        </a:cubicBezTo>
                        <a:cubicBezTo>
                          <a:pt x="2646177" y="-14138"/>
                          <a:pt x="2622938" y="23731"/>
                          <a:pt x="2836589" y="0"/>
                        </a:cubicBezTo>
                        <a:cubicBezTo>
                          <a:pt x="3040977" y="-34485"/>
                          <a:pt x="3194436" y="42091"/>
                          <a:pt x="3350303" y="0"/>
                        </a:cubicBezTo>
                        <a:cubicBezTo>
                          <a:pt x="3535559" y="-15499"/>
                          <a:pt x="3718385" y="21282"/>
                          <a:pt x="3819345" y="0"/>
                        </a:cubicBezTo>
                        <a:cubicBezTo>
                          <a:pt x="3984551" y="32835"/>
                          <a:pt x="4220272" y="-34874"/>
                          <a:pt x="4467070" y="0"/>
                        </a:cubicBezTo>
                        <a:cubicBezTo>
                          <a:pt x="4481473" y="59195"/>
                          <a:pt x="4462989" y="105169"/>
                          <a:pt x="4467070" y="201439"/>
                        </a:cubicBezTo>
                        <a:cubicBezTo>
                          <a:pt x="4492689" y="303016"/>
                          <a:pt x="4417671" y="354116"/>
                          <a:pt x="4467070" y="426578"/>
                        </a:cubicBezTo>
                        <a:cubicBezTo>
                          <a:pt x="4537463" y="505812"/>
                          <a:pt x="4423428" y="538384"/>
                          <a:pt x="4467070" y="687265"/>
                        </a:cubicBezTo>
                        <a:cubicBezTo>
                          <a:pt x="4526527" y="818417"/>
                          <a:pt x="4433499" y="796388"/>
                          <a:pt x="4467070" y="888705"/>
                        </a:cubicBezTo>
                        <a:cubicBezTo>
                          <a:pt x="4500964" y="975956"/>
                          <a:pt x="4454269" y="1091298"/>
                          <a:pt x="4467070" y="1184940"/>
                        </a:cubicBezTo>
                        <a:cubicBezTo>
                          <a:pt x="4318073" y="1211524"/>
                          <a:pt x="4187876" y="1138496"/>
                          <a:pt x="4042698" y="1184940"/>
                        </a:cubicBezTo>
                        <a:cubicBezTo>
                          <a:pt x="3849528" y="1166095"/>
                          <a:pt x="3719471" y="1166809"/>
                          <a:pt x="3618327" y="1184940"/>
                        </a:cubicBezTo>
                        <a:cubicBezTo>
                          <a:pt x="3560375" y="1152216"/>
                          <a:pt x="3190242" y="1168853"/>
                          <a:pt x="2970602" y="1184940"/>
                        </a:cubicBezTo>
                        <a:cubicBezTo>
                          <a:pt x="2741562" y="1197956"/>
                          <a:pt x="2678069" y="1173649"/>
                          <a:pt x="2546230" y="1184940"/>
                        </a:cubicBezTo>
                        <a:cubicBezTo>
                          <a:pt x="2402097" y="1182054"/>
                          <a:pt x="2248443" y="1215788"/>
                          <a:pt x="2032517" y="1184940"/>
                        </a:cubicBezTo>
                        <a:cubicBezTo>
                          <a:pt x="1844240" y="1205170"/>
                          <a:pt x="1694314" y="1159832"/>
                          <a:pt x="1429462" y="1184940"/>
                        </a:cubicBezTo>
                        <a:cubicBezTo>
                          <a:pt x="1182899" y="1187776"/>
                          <a:pt x="1008199" y="1192365"/>
                          <a:pt x="781737" y="1184940"/>
                        </a:cubicBezTo>
                        <a:cubicBezTo>
                          <a:pt x="583471" y="1186789"/>
                          <a:pt x="204783" y="1203435"/>
                          <a:pt x="0" y="1184940"/>
                        </a:cubicBezTo>
                        <a:cubicBezTo>
                          <a:pt x="-43349" y="1121412"/>
                          <a:pt x="35605" y="997404"/>
                          <a:pt x="0" y="924253"/>
                        </a:cubicBezTo>
                        <a:cubicBezTo>
                          <a:pt x="-78209" y="838374"/>
                          <a:pt x="88323" y="782876"/>
                          <a:pt x="0" y="675415"/>
                        </a:cubicBezTo>
                        <a:cubicBezTo>
                          <a:pt x="-88148" y="559279"/>
                          <a:pt x="24916" y="540555"/>
                          <a:pt x="0" y="462126"/>
                        </a:cubicBezTo>
                        <a:cubicBezTo>
                          <a:pt x="-14975" y="367065"/>
                          <a:pt x="38546" y="326782"/>
                          <a:pt x="0" y="260686"/>
                        </a:cubicBezTo>
                        <a:cubicBezTo>
                          <a:pt x="-32976" y="220030"/>
                          <a:pt x="63313" y="111717"/>
                          <a:pt x="0" y="0"/>
                        </a:cubicBezTo>
                        <a:close/>
                      </a:path>
                      <a:path w="4467070" h="1184940" stroke="0" extrusionOk="0">
                        <a:moveTo>
                          <a:pt x="0" y="0"/>
                        </a:moveTo>
                        <a:cubicBezTo>
                          <a:pt x="271868" y="-33328"/>
                          <a:pt x="471840" y="38984"/>
                          <a:pt x="603054" y="0"/>
                        </a:cubicBezTo>
                        <a:cubicBezTo>
                          <a:pt x="725223" y="8652"/>
                          <a:pt x="908288" y="417"/>
                          <a:pt x="1027426" y="0"/>
                        </a:cubicBezTo>
                        <a:cubicBezTo>
                          <a:pt x="1188324" y="-31833"/>
                          <a:pt x="1310021" y="28315"/>
                          <a:pt x="1496468" y="0"/>
                        </a:cubicBezTo>
                        <a:cubicBezTo>
                          <a:pt x="1713208" y="-62077"/>
                          <a:pt x="1859367" y="44764"/>
                          <a:pt x="2054852" y="0"/>
                        </a:cubicBezTo>
                        <a:cubicBezTo>
                          <a:pt x="2238414" y="-7098"/>
                          <a:pt x="2352244" y="24280"/>
                          <a:pt x="2568565" y="0"/>
                        </a:cubicBezTo>
                        <a:cubicBezTo>
                          <a:pt x="2799435" y="39541"/>
                          <a:pt x="2983466" y="21460"/>
                          <a:pt x="3216290" y="0"/>
                        </a:cubicBezTo>
                        <a:cubicBezTo>
                          <a:pt x="3430464" y="362"/>
                          <a:pt x="3555997" y="-16324"/>
                          <a:pt x="3730003" y="0"/>
                        </a:cubicBezTo>
                        <a:cubicBezTo>
                          <a:pt x="3888574" y="-9754"/>
                          <a:pt x="4277218" y="13661"/>
                          <a:pt x="4467070" y="0"/>
                        </a:cubicBezTo>
                        <a:cubicBezTo>
                          <a:pt x="4473418" y="128436"/>
                          <a:pt x="4377205" y="217193"/>
                          <a:pt x="4467070" y="260686"/>
                        </a:cubicBezTo>
                        <a:cubicBezTo>
                          <a:pt x="4546930" y="329763"/>
                          <a:pt x="4400043" y="383367"/>
                          <a:pt x="4467070" y="485825"/>
                        </a:cubicBezTo>
                        <a:cubicBezTo>
                          <a:pt x="4521009" y="602523"/>
                          <a:pt x="4388441" y="626291"/>
                          <a:pt x="4467070" y="699114"/>
                        </a:cubicBezTo>
                        <a:cubicBezTo>
                          <a:pt x="4522911" y="803024"/>
                          <a:pt x="4452652" y="835019"/>
                          <a:pt x="4467070" y="959801"/>
                        </a:cubicBezTo>
                        <a:cubicBezTo>
                          <a:pt x="4487410" y="1084042"/>
                          <a:pt x="4467945" y="1106428"/>
                          <a:pt x="4467070" y="1184940"/>
                        </a:cubicBezTo>
                        <a:cubicBezTo>
                          <a:pt x="4287034" y="1191071"/>
                          <a:pt x="4095587" y="1159174"/>
                          <a:pt x="3998028" y="1184940"/>
                        </a:cubicBezTo>
                        <a:cubicBezTo>
                          <a:pt x="3887789" y="1194321"/>
                          <a:pt x="3607401" y="1183733"/>
                          <a:pt x="3528985" y="1184940"/>
                        </a:cubicBezTo>
                        <a:cubicBezTo>
                          <a:pt x="3422285" y="1187507"/>
                          <a:pt x="3250019" y="1199019"/>
                          <a:pt x="3015272" y="1184940"/>
                        </a:cubicBezTo>
                        <a:cubicBezTo>
                          <a:pt x="2764123" y="1190342"/>
                          <a:pt x="2588012" y="1126661"/>
                          <a:pt x="2412218" y="1184940"/>
                        </a:cubicBezTo>
                        <a:cubicBezTo>
                          <a:pt x="2235530" y="1172436"/>
                          <a:pt x="2122791" y="1178163"/>
                          <a:pt x="1853834" y="1184940"/>
                        </a:cubicBezTo>
                        <a:cubicBezTo>
                          <a:pt x="1673031" y="1243704"/>
                          <a:pt x="1576926" y="1181783"/>
                          <a:pt x="1340121" y="1184940"/>
                        </a:cubicBezTo>
                        <a:cubicBezTo>
                          <a:pt x="1204148" y="1191731"/>
                          <a:pt x="879088" y="1203793"/>
                          <a:pt x="692396" y="1184940"/>
                        </a:cubicBezTo>
                        <a:cubicBezTo>
                          <a:pt x="511494" y="1181298"/>
                          <a:pt x="318472" y="1106097"/>
                          <a:pt x="0" y="1184940"/>
                        </a:cubicBezTo>
                        <a:cubicBezTo>
                          <a:pt x="-14189" y="1115100"/>
                          <a:pt x="88254" y="1002052"/>
                          <a:pt x="0" y="947952"/>
                        </a:cubicBezTo>
                        <a:cubicBezTo>
                          <a:pt x="-45812" y="880693"/>
                          <a:pt x="56166" y="806695"/>
                          <a:pt x="0" y="710964"/>
                        </a:cubicBezTo>
                        <a:cubicBezTo>
                          <a:pt x="-81702" y="645086"/>
                          <a:pt x="55308" y="593051"/>
                          <a:pt x="0" y="485825"/>
                        </a:cubicBezTo>
                        <a:cubicBezTo>
                          <a:pt x="-61478" y="384526"/>
                          <a:pt x="29679" y="351227"/>
                          <a:pt x="0" y="272536"/>
                        </a:cubicBezTo>
                        <a:cubicBezTo>
                          <a:pt x="-33413" y="199813"/>
                          <a:pt x="23697" y="80370"/>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Mắt nhìn tia khúc xạ th</a:t>
            </a:r>
            <a:r>
              <a:rPr lang="en-US" sz="2000" dirty="0"/>
              <a:t>ấ</a:t>
            </a:r>
            <a:r>
              <a:rPr lang="vi-VN" sz="2000" dirty="0"/>
              <a:t>y đ</a:t>
            </a:r>
            <a:r>
              <a:rPr lang="en-US" sz="2000" dirty="0"/>
              <a:t>ầ</a:t>
            </a:r>
            <a:r>
              <a:rPr lang="vi-VN" sz="2000" dirty="0"/>
              <a:t>u A của ống hút như nằm ở vị trí A’</a:t>
            </a:r>
            <a:endParaRPr lang="en-US" sz="2000" dirty="0"/>
          </a:p>
          <a:p>
            <a:pPr>
              <a:lnSpc>
                <a:spcPct val="120000"/>
              </a:lnSpc>
            </a:pPr>
            <a:r>
              <a:rPr lang="vi-VN" sz="2000" dirty="0">
                <a:latin typeface="#9Slide03 Arima Madurai Black" panose="00000A00000000000000" pitchFamily="2" charset="-93"/>
                <a:cs typeface="#9Slide03 Arima Madurai Black" panose="00000A00000000000000" pitchFamily="2" charset="-93"/>
              </a:rPr>
              <a:t>→</a:t>
            </a:r>
            <a:r>
              <a:rPr lang="en-US" sz="2000" dirty="0">
                <a:latin typeface="#9Slide03 Arima Madurai Black" panose="00000A00000000000000" pitchFamily="2" charset="-93"/>
                <a:cs typeface="#9Slide03 Arima Madurai Black" panose="00000A00000000000000" pitchFamily="2" charset="-93"/>
              </a:rPr>
              <a:t> </a:t>
            </a:r>
            <a:r>
              <a:rPr lang="vi-VN" sz="2000" dirty="0"/>
              <a:t>g</a:t>
            </a:r>
            <a:r>
              <a:rPr lang="en-US" sz="2000" dirty="0"/>
              <a:t>ầ</a:t>
            </a:r>
            <a:r>
              <a:rPr lang="vi-VN" sz="2000" dirty="0"/>
              <a:t>n mặt nước hơn.</a:t>
            </a:r>
            <a:endParaRPr lang="en-US" sz="2000" dirty="0"/>
          </a:p>
        </p:txBody>
      </p:sp>
    </p:spTree>
    <p:extLst>
      <p:ext uri="{BB962C8B-B14F-4D97-AF65-F5344CB8AC3E}">
        <p14:creationId xmlns:p14="http://schemas.microsoft.com/office/powerpoint/2010/main" val="219024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EEADF00-4CEC-F0F3-2C26-36219A32F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E63395-695F-4CE6-2DF6-710E8604F5A4}"/>
              </a:ext>
            </a:extLst>
          </p:cNvPr>
          <p:cNvSpPr txBox="1"/>
          <p:nvPr/>
        </p:nvSpPr>
        <p:spPr>
          <a:xfrm>
            <a:off x="3166119" y="4912667"/>
            <a:ext cx="3166948"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a:t>
            </a:r>
          </a:p>
        </p:txBody>
      </p:sp>
    </p:spTree>
    <p:extLst>
      <p:ext uri="{BB962C8B-B14F-4D97-AF65-F5344CB8AC3E}">
        <p14:creationId xmlns:p14="http://schemas.microsoft.com/office/powerpoint/2010/main" val="2752796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669B368B-2CAF-7F24-1CE7-B4BBB3DC96E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3B17FB9-0C15-C7EB-971F-ABCE566A15B1}"/>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B129EEF3-5D12-97AD-328C-24E928CAFA2E}"/>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C1459270-1635-75A2-FA87-B349E7FF27C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D475E42E-E41B-E4BD-7422-4ACCAF5757FC}"/>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id="{00BB682B-01B8-4654-D9E5-B87CEE0E82A3}"/>
              </a:ext>
            </a:extLst>
          </p:cNvPr>
          <p:cNvSpPr txBox="1"/>
          <p:nvPr/>
        </p:nvSpPr>
        <p:spPr>
          <a:xfrm>
            <a:off x="609462"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Vì sao 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834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00F8DD5-819D-E369-AFF4-F12CA67B00EC}"/>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98AB84A8-680D-DF2B-13A1-7C03FAFA790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40A8F66B-D958-B449-6B81-13971F201FF5}"/>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CCE6901A-0780-4EE2-89E0-71A125BE0844}"/>
                </a:ext>
              </a:extLst>
            </p:cNvPr>
            <p:cNvPicPr>
              <a:picLocks noChangeAspect="1"/>
            </p:cNvPicPr>
            <p:nvPr/>
          </p:nvPicPr>
          <p:blipFill rotWithShape="1">
            <a:blip r:embed="rId3">
              <a:extLst>
                <a:ext uri="{28A0092B-C50C-407E-A947-70E740481C1C}">
                  <a14:useLocalDpi xmlns:a14="http://schemas.microsoft.com/office/drawing/2010/main" val="0"/>
                </a:ext>
              </a:extLst>
            </a:blip>
            <a:srcRect l="29631" r="31350"/>
            <a:stretch/>
          </p:blipFill>
          <p:spPr>
            <a:xfrm>
              <a:off x="-70800" y="0"/>
              <a:ext cx="3208867" cy="5143500"/>
            </a:xfrm>
            <a:prstGeom prst="rect">
              <a:avLst/>
            </a:prstGeom>
          </p:spPr>
        </p:pic>
        <p:pic>
          <p:nvPicPr>
            <p:cNvPr id="7" name="Picture 6" descr="A pencil in a glass of water&#10;&#10;Description automatically generated">
              <a:extLst>
                <a:ext uri="{FF2B5EF4-FFF2-40B4-BE49-F238E27FC236}">
                  <a16:creationId xmlns:a16="http://schemas.microsoft.com/office/drawing/2014/main" id="{1EAAB726-2EB3-CAFE-D094-AAAE557E1608}"/>
                </a:ext>
              </a:extLst>
            </p:cNvPr>
            <p:cNvPicPr>
              <a:picLocks noChangeAspect="1"/>
            </p:cNvPicPr>
            <p:nvPr/>
          </p:nvPicPr>
          <p:blipFill rotWithShape="1">
            <a:blip r:embed="rId3">
              <a:extLst>
                <a:ext uri="{28A0092B-C50C-407E-A947-70E740481C1C}">
                  <a14:useLocalDpi xmlns:a14="http://schemas.microsoft.com/office/drawing/2010/main" val="0"/>
                </a:ext>
              </a:extLst>
            </a:blip>
            <a:srcRect l="66150" r="-50"/>
            <a:stretch/>
          </p:blipFill>
          <p:spPr>
            <a:xfrm>
              <a:off x="3138067" y="0"/>
              <a:ext cx="2787867" cy="5143500"/>
            </a:xfrm>
            <a:prstGeom prst="rect">
              <a:avLst/>
            </a:prstGeom>
          </p:spPr>
        </p:pic>
      </p:grpSp>
      <p:sp>
        <p:nvSpPr>
          <p:cNvPr id="4" name="TextBox 3">
            <a:extLst>
              <a:ext uri="{FF2B5EF4-FFF2-40B4-BE49-F238E27FC236}">
                <a16:creationId xmlns:a16="http://schemas.microsoft.com/office/drawing/2014/main" id="{4A3EF433-2578-3810-CE0E-5A1163B2FBD3}"/>
              </a:ext>
            </a:extLst>
          </p:cNvPr>
          <p:cNvSpPr txBox="1"/>
          <p:nvPr/>
        </p:nvSpPr>
        <p:spPr>
          <a:xfrm>
            <a:off x="2768600" y="522533"/>
            <a:ext cx="6239933"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Khi</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các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tia</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sáng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truyền</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từ</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đầu</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bút</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trong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nước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vào</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không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khí</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8" name="TextBox 7">
            <a:extLst>
              <a:ext uri="{FF2B5EF4-FFF2-40B4-BE49-F238E27FC236}">
                <a16:creationId xmlns:a16="http://schemas.microsoft.com/office/drawing/2014/main" id="{492CB799-202A-FC53-C774-E5FC5DDF1461}"/>
              </a:ext>
            </a:extLst>
          </p:cNvPr>
          <p:cNvSpPr txBox="1"/>
          <p:nvPr/>
        </p:nvSpPr>
        <p:spPr>
          <a:xfrm>
            <a:off x="2768599" y="1396328"/>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Đường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đi</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của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các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sáng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9" name="TextBox 8">
            <a:extLst>
              <a:ext uri="{FF2B5EF4-FFF2-40B4-BE49-F238E27FC236}">
                <a16:creationId xmlns:a16="http://schemas.microsoft.com/office/drawing/2014/main" id="{CFF7D16E-76C6-7D4F-0865-D32DDA8F6462}"/>
              </a:ext>
            </a:extLst>
          </p:cNvPr>
          <p:cNvSpPr txBox="1"/>
          <p:nvPr/>
        </p:nvSpPr>
        <p:spPr>
          <a:xfrm>
            <a:off x="2768598" y="1953694"/>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Những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lọt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vào</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0" name="TextBox 9">
            <a:extLst>
              <a:ext uri="{FF2B5EF4-FFF2-40B4-BE49-F238E27FC236}">
                <a16:creationId xmlns:a16="http://schemas.microsoft.com/office/drawing/2014/main" id="{2EFE794A-90FA-1113-0C30-B4EAA935281F}"/>
              </a:ext>
            </a:extLst>
          </p:cNvPr>
          <p:cNvSpPr txBox="1"/>
          <p:nvPr/>
        </p:nvSpPr>
        <p:spPr>
          <a:xfrm>
            <a:off x="2768597" y="2481125"/>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 </a:t>
            </a:r>
            <a:r>
              <a:rPr lang="en-US" sz="2400" dirty="0" err="1">
                <a:solidFill>
                  <a:srgbClr val="532CC7">
                    <a:lumMod val="75000"/>
                  </a:srgbClr>
                </a:solidFill>
                <a:latin typeface="Fira Sans Condensed Medium" panose="020B0603050000020004" pitchFamily="34" charset="0"/>
              </a:rPr>
              <a:t>sẽ</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nhìn</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thấy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đầu</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lệch</a:t>
            </a:r>
            <a:r>
              <a:rPr lang="en-US" sz="2400" dirty="0">
                <a:solidFill>
                  <a:srgbClr val="532CC7">
                    <a:lumMod val="75000"/>
                  </a:srgbClr>
                </a:solidFill>
                <a:latin typeface="Fira Sans Condensed Medium" panose="020B0603050000020004" pitchFamily="34" charset="0"/>
              </a:rPr>
              <a:t> </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1" name="TextBox 10">
            <a:extLst>
              <a:ext uri="{FF2B5EF4-FFF2-40B4-BE49-F238E27FC236}">
                <a16:creationId xmlns:a16="http://schemas.microsoft.com/office/drawing/2014/main" id="{026E32E9-4DAD-4068-4787-DE55E1F89A00}"/>
              </a:ext>
            </a:extLst>
          </p:cNvPr>
          <p:cNvSpPr txBox="1"/>
          <p:nvPr/>
        </p:nvSpPr>
        <p:spPr>
          <a:xfrm>
            <a:off x="2777064" y="3015523"/>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532CC7">
                    <a:lumMod val="75000"/>
                  </a:srgbClr>
                </a:solidFill>
                <a:latin typeface="#9Slide03 Arima Madurai Black" panose="00000A00000000000000" pitchFamily="2" charset="-93"/>
                <a:cs typeface="#9Slide03 Arima Madurai Black" panose="00000A00000000000000" pitchFamily="2" charset="-93"/>
              </a:rPr>
              <a:t>→ </a:t>
            </a:r>
            <a:r>
              <a:rPr lang="en-US" sz="2400" dirty="0" err="1">
                <a:solidFill>
                  <a:srgbClr val="532CC7">
                    <a:lumMod val="75000"/>
                  </a:srgbClr>
                </a:solidFill>
                <a:latin typeface="Fira Sans Condensed Medium" panose="020B0603050000020004" pitchFamily="34" charset="0"/>
              </a:rPr>
              <a:t>Cây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dường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như</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gãy</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68231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998BC7E2-28D4-8B47-3F18-1E83BE7C2C4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149DC18-ACAC-35AD-6C8B-0539628DDAFF}"/>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D365BE-E5E8-0651-8F2C-4342B557CF2F}"/>
              </a:ext>
            </a:extLst>
          </p:cNvPr>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a:solidFill>
                  <a:schemeClr val="accent6"/>
                </a:solidFill>
                <a:latin typeface="Fira Sans Condensed Medium" panose="020B0603050000020004" pitchFamily="34" charset="0"/>
              </a:rPr>
              <a:t>Vì sao khi đứng trên thành h</a:t>
            </a:r>
            <a:r>
              <a:rPr lang="en-US" sz="3200" dirty="0">
                <a:solidFill>
                  <a:schemeClr val="accent6"/>
                </a:solidFill>
                <a:latin typeface="Fira Sans Condensed Medium" panose="020B0603050000020004" pitchFamily="34" charset="0"/>
              </a:rPr>
              <a:t>ồ</a:t>
            </a:r>
            <a:r>
              <a:rPr lang="vi-VN" sz="3200" dirty="0">
                <a:solidFill>
                  <a:schemeClr val="accent6"/>
                </a:solidFill>
                <a:latin typeface="Fira Sans Condensed Medium" panose="020B0603050000020004" pitchFamily="34" charset="0"/>
              </a:rPr>
              <a:t> bơi, ta lại th</a:t>
            </a:r>
            <a:r>
              <a:rPr lang="en-US" sz="3200" dirty="0">
                <a:solidFill>
                  <a:schemeClr val="accent6"/>
                </a:solidFill>
                <a:latin typeface="Fira Sans Condensed Medium" panose="020B0603050000020004" pitchFamily="34" charset="0"/>
              </a:rPr>
              <a:t>ấ</a:t>
            </a:r>
            <a:r>
              <a:rPr lang="vi-VN" sz="3200" dirty="0">
                <a:solidFill>
                  <a:schemeClr val="accent6"/>
                </a:solidFill>
                <a:latin typeface="Fira Sans Condensed Medium" panose="020B0603050000020004" pitchFamily="34" charset="0"/>
              </a:rPr>
              <a:t>y đáy</a:t>
            </a:r>
            <a:r>
              <a:rPr lang="en-US" sz="3200" dirty="0">
                <a:solidFill>
                  <a:schemeClr val="accent6"/>
                </a:solidFill>
                <a:latin typeface="Fira Sans Condensed Medium" panose="020B0603050000020004" pitchFamily="34" charset="0"/>
              </a:rPr>
              <a:t> </a:t>
            </a:r>
            <a:r>
              <a:rPr lang="vi-VN" sz="3200" dirty="0">
                <a:solidFill>
                  <a:schemeClr val="accent6"/>
                </a:solidFill>
                <a:latin typeface="Fira Sans Condensed Medium" panose="020B0603050000020004" pitchFamily="34" charset="0"/>
              </a:rPr>
              <a:t>hồ bơi có vẻ gần mặt nước hơn so với thực tế?</a:t>
            </a:r>
            <a:endParaRPr lang="en-US" sz="3200" dirty="0">
              <a:solidFill>
                <a:schemeClr val="accent6"/>
              </a:solidFill>
              <a:latin typeface="Fira Sans Condensed Medium" panose="020B0603050000020004" pitchFamily="34" charset="0"/>
            </a:endParaRPr>
          </a:p>
        </p:txBody>
      </p:sp>
    </p:spTree>
    <p:extLst>
      <p:ext uri="{BB962C8B-B14F-4D97-AF65-F5344CB8AC3E}">
        <p14:creationId xmlns:p14="http://schemas.microsoft.com/office/powerpoint/2010/main" val="178372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FB37F018-AF0A-0EFC-6147-C0A6FE8C070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D8A437C-DEFD-3170-86A4-978F0D06E088}"/>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D885ED-DDA7-2C3C-6FCD-0770E1B1EEAC}"/>
              </a:ext>
            </a:extLst>
          </p:cNvPr>
          <p:cNvSpPr txBox="1"/>
          <p:nvPr/>
        </p:nvSpPr>
        <p:spPr>
          <a:xfrm>
            <a:off x="257661" y="344733"/>
            <a:ext cx="86286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nâng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ảnh</a:t>
            </a:r>
            <a:r>
              <a:rPr lang="en-US" sz="2800" dirty="0">
                <a:solidFill>
                  <a:schemeClr val="accent6"/>
                </a:solidFill>
                <a:latin typeface="Fira Sans Condensed Medium" panose="020B0603050000020004" pitchFamily="34" charset="0"/>
              </a:rPr>
              <a:t>” do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lang="en-US" sz="2800" dirty="0">
              <a:solidFill>
                <a:schemeClr val="accent6"/>
              </a:solidFill>
              <a:latin typeface="Fira Sans Condensed Medium" panose="020B0603050000020004" pitchFamily="34" charset="0"/>
            </a:endParaRPr>
          </a:p>
        </p:txBody>
      </p:sp>
      <p:sp>
        <p:nvSpPr>
          <p:cNvPr id="2" name="TextBox 1">
            <a:extLst>
              <a:ext uri="{FF2B5EF4-FFF2-40B4-BE49-F238E27FC236}">
                <a16:creationId xmlns:a16="http://schemas.microsoft.com/office/drawing/2014/main" id="{42353716-BE4A-F3AD-7FEB-4007ADB25A43}"/>
              </a:ext>
            </a:extLst>
          </p:cNvPr>
          <p:cNvSpPr txBox="1"/>
          <p:nvPr/>
        </p:nvSpPr>
        <p:spPr>
          <a:xfrm>
            <a:off x="503195" y="1212686"/>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Các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tia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truyền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từ</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mắt</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bị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phân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cách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giữa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và</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không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khí</a:t>
            </a:r>
            <a:r>
              <a:rPr lang="en-US" sz="2400" dirty="0">
                <a:solidFill>
                  <a:schemeClr val="accent6"/>
                </a:solidFill>
                <a:latin typeface="Fira Sans Condensed Medium" panose="020B0603050000020004" pitchFamily="34" charset="0"/>
              </a:rPr>
              <a:t> </a:t>
            </a:r>
          </a:p>
        </p:txBody>
      </p:sp>
      <p:sp>
        <p:nvSpPr>
          <p:cNvPr id="3" name="TextBox 2">
            <a:extLst>
              <a:ext uri="{FF2B5EF4-FFF2-40B4-BE49-F238E27FC236}">
                <a16:creationId xmlns:a16="http://schemas.microsoft.com/office/drawing/2014/main" id="{EA1B6B9C-3870-D51A-383D-D091AD54E13C}"/>
              </a:ext>
            </a:extLst>
          </p:cNvPr>
          <p:cNvSpPr txBox="1"/>
          <p:nvPr/>
        </p:nvSpPr>
        <p:spPr>
          <a:xfrm>
            <a:off x="503195" y="2228602"/>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Dẫn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chúng</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sẽ</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nhìn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thấy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bơi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dường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như</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đang</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vị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gần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hơi</a:t>
            </a:r>
            <a:r>
              <a:rPr lang="en-US" sz="2400" dirty="0">
                <a:solidFill>
                  <a:schemeClr val="accent6"/>
                </a:solidFill>
                <a:latin typeface="Fira Sans Condensed Medium" panose="020B0603050000020004" pitchFamily="34" charset="0"/>
              </a:rPr>
              <a:t> so </a:t>
            </a:r>
            <a:r>
              <a:rPr lang="en-US" sz="2400" dirty="0" err="1">
                <a:solidFill>
                  <a:schemeClr val="accent6"/>
                </a:solidFill>
                <a:latin typeface="Fira Sans Condensed Medium" panose="020B0603050000020004" pitchFamily="34" charset="0"/>
              </a:rPr>
              <a:t>với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thực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tế</a:t>
            </a:r>
            <a:r>
              <a:rPr lang="en-US" sz="2400" dirty="0">
                <a:solidFill>
                  <a:schemeClr val="accent6"/>
                </a:solidFill>
                <a:latin typeface="Fira Sans Condensed Medium" panose="020B0603050000020004" pitchFamily="34" charset="0"/>
              </a:rPr>
              <a:t> </a:t>
            </a:r>
          </a:p>
        </p:txBody>
      </p:sp>
    </p:spTree>
    <p:extLst>
      <p:ext uri="{BB962C8B-B14F-4D97-AF65-F5344CB8AC3E}">
        <p14:creationId xmlns:p14="http://schemas.microsoft.com/office/powerpoint/2010/main" val="324623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586A0A-386D-2734-D459-7D443F781F70}"/>
              </a:ext>
            </a:extLst>
          </p:cNvPr>
          <p:cNvPicPr>
            <a:picLocks noChangeAspect="1"/>
          </p:cNvPicPr>
          <p:nvPr/>
        </p:nvPicPr>
        <p:blipFill>
          <a:blip r:embed="rId2"/>
          <a:stretch>
            <a:fillRect/>
          </a:stretch>
        </p:blipFill>
        <p:spPr>
          <a:xfrm>
            <a:off x="213784" y="59267"/>
            <a:ext cx="5143500" cy="5143500"/>
          </a:xfrm>
          <a:prstGeom prst="rect">
            <a:avLst/>
          </a:prstGeom>
        </p:spPr>
      </p:pic>
      <p:sp>
        <p:nvSpPr>
          <p:cNvPr id="5" name="TextBox 4">
            <a:extLst>
              <a:ext uri="{FF2B5EF4-FFF2-40B4-BE49-F238E27FC236}">
                <a16:creationId xmlns:a16="http://schemas.microsoft.com/office/drawing/2014/main" id="{1C68A4D3-83BC-5B73-554D-C57FBB1BDBAF}"/>
              </a:ext>
            </a:extLst>
          </p:cNvPr>
          <p:cNvSpPr txBox="1"/>
          <p:nvPr/>
        </p:nvSpPr>
        <p:spPr>
          <a:xfrm>
            <a:off x="4275667" y="1971585"/>
            <a:ext cx="5537199" cy="1200329"/>
          </a:xfrm>
          <a:prstGeom prst="rect">
            <a:avLst/>
          </a:prstGeom>
          <a:noFill/>
        </p:spPr>
        <p:txBody>
          <a:bodyPr wrap="square" rtlCol="0">
            <a:spAutoFit/>
          </a:bodyPr>
          <a:lstStyle/>
          <a:p>
            <a:pPr algn="ctr"/>
            <a:r>
              <a:rPr lang="en-US" sz="7200" b="1" dirty="0">
                <a:solidFill>
                  <a:srgbClr val="532CC7"/>
                </a:solidFill>
                <a:latin typeface="Fira Sans Condensed Medium" panose="020B0603050000020004" pitchFamily="34" charset="0"/>
              </a:rPr>
              <a:t>CỦNG CỐ</a:t>
            </a:r>
          </a:p>
        </p:txBody>
      </p:sp>
    </p:spTree>
    <p:extLst>
      <p:ext uri="{BB962C8B-B14F-4D97-AF65-F5344CB8AC3E}">
        <p14:creationId xmlns:p14="http://schemas.microsoft.com/office/powerpoint/2010/main" val="8709300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59"/>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1: </a:t>
            </a:r>
            <a:r>
              <a:rPr lang="vi-VN" sz="2800" dirty="0"/>
              <a:t>Hiện tượng khúc xạ ánh sáng là hiện tượng tia sáng tới khi gặp mặt phân cách giữa hai môi trường:</a:t>
            </a:r>
            <a:endParaRPr sz="2800" dirty="0"/>
          </a:p>
        </p:txBody>
      </p:sp>
      <p:grpSp>
        <p:nvGrpSpPr>
          <p:cNvPr id="1036" name="Google Shape;1036;p59"/>
          <p:cNvGrpSpPr/>
          <p:nvPr/>
        </p:nvGrpSpPr>
        <p:grpSpPr>
          <a:xfrm>
            <a:off x="2484706" y="1824840"/>
            <a:ext cx="4017586" cy="2139934"/>
            <a:chOff x="233350" y="949250"/>
            <a:chExt cx="7137300" cy="3802300"/>
          </a:xfrm>
        </p:grpSpPr>
        <p:sp>
          <p:nvSpPr>
            <p:cNvPr id="1037" name="Google Shape;1037;p5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p:cNvSpPr txBox="1"/>
          <p:nvPr/>
        </p:nvSpPr>
        <p:spPr>
          <a:xfrm flipH="1">
            <a:off x="1805636" y="1647627"/>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200" dirty="0">
                <a:solidFill>
                  <a:schemeClr val="dk1"/>
                </a:solidFill>
                <a:latin typeface="Arial" panose="020B0604020202020204" pitchFamily="34" charset="0"/>
                <a:cs typeface="Arial" panose="020B0604020202020204" pitchFamily="34" charset="0"/>
              </a:rPr>
              <a:t>bị hắt trở lại môi trường cũ.</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p:cNvCxnSpPr>
            <a:cxnSpLocks/>
          </p:cNvCxnSpPr>
          <p:nvPr/>
        </p:nvCxnSpPr>
        <p:spPr>
          <a:xfrm flipV="1">
            <a:off x="1071000" y="1913059"/>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p:cNvGrpSpPr/>
          <p:nvPr/>
        </p:nvGrpSpPr>
        <p:grpSpPr>
          <a:xfrm>
            <a:off x="517667" y="1684251"/>
            <a:ext cx="693586" cy="610950"/>
            <a:chOff x="713225" y="1877323"/>
            <a:chExt cx="1047140" cy="922379"/>
          </a:xfrm>
        </p:grpSpPr>
        <p:sp>
          <p:nvSpPr>
            <p:cNvPr id="1094" name="Google Shape;1094;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p:cNvCxnSpPr>
            <a:cxnSpLocks/>
          </p:cNvCxnSpPr>
          <p:nvPr/>
        </p:nvCxnSpPr>
        <p:spPr>
          <a:xfrm flipV="1">
            <a:off x="940807" y="3431127"/>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p:cNvGrpSpPr/>
          <p:nvPr/>
        </p:nvGrpSpPr>
        <p:grpSpPr>
          <a:xfrm>
            <a:off x="517667" y="4044061"/>
            <a:ext cx="693586" cy="610950"/>
            <a:chOff x="713225" y="1877323"/>
            <a:chExt cx="1047140" cy="922379"/>
          </a:xfrm>
        </p:grpSpPr>
        <p:sp>
          <p:nvSpPr>
            <p:cNvPr id="1099" name="Google Shape;109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p:cNvCxnSpPr>
            <a:cxnSpLocks/>
          </p:cNvCxnSpPr>
          <p:nvPr/>
        </p:nvCxnSpPr>
        <p:spPr>
          <a:xfrm rot="10800000" flipV="1">
            <a:off x="1042115" y="2620303"/>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p:cNvCxnSpPr>
            <a:cxnSpLocks/>
          </p:cNvCxnSpPr>
          <p:nvPr/>
        </p:nvCxnSpPr>
        <p:spPr>
          <a:xfrm rot="10800000" flipV="1">
            <a:off x="1078722" y="4155389"/>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p:cNvGrpSpPr/>
          <p:nvPr/>
        </p:nvGrpSpPr>
        <p:grpSpPr>
          <a:xfrm>
            <a:off x="517667" y="2470854"/>
            <a:ext cx="693586" cy="610950"/>
            <a:chOff x="713225" y="1877323"/>
            <a:chExt cx="1047140" cy="922379"/>
          </a:xfrm>
        </p:grpSpPr>
        <p:sp>
          <p:nvSpPr>
            <p:cNvPr id="1105" name="Google Shape;1105;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p:cNvGrpSpPr/>
          <p:nvPr/>
        </p:nvGrpSpPr>
        <p:grpSpPr>
          <a:xfrm>
            <a:off x="517667" y="3257457"/>
            <a:ext cx="693586" cy="610950"/>
            <a:chOff x="713225" y="1877323"/>
            <a:chExt cx="1047140" cy="922379"/>
          </a:xfrm>
        </p:grpSpPr>
        <p:sp>
          <p:nvSpPr>
            <p:cNvPr id="1109" name="Google Shape;110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088;p59">
            <a:extLst>
              <a:ext uri="{FF2B5EF4-FFF2-40B4-BE49-F238E27FC236}">
                <a16:creationId xmlns:a16="http://schemas.microsoft.com/office/drawing/2014/main" id="{4489F8F5-2FB4-BA40-622B-257BB8A8AF5D}"/>
              </a:ext>
            </a:extLst>
          </p:cNvPr>
          <p:cNvSpPr txBox="1"/>
          <p:nvPr/>
        </p:nvSpPr>
        <p:spPr>
          <a:xfrm flipH="1">
            <a:off x="1789563" y="2129184"/>
            <a:ext cx="8124467" cy="1027056"/>
          </a:xfrm>
          <a:prstGeom prst="rect">
            <a:avLst/>
          </a:prstGeom>
          <a:noFill/>
          <a:ln>
            <a:noFill/>
          </a:ln>
        </p:spPr>
        <p:txBody>
          <a:bodyPr spcFirstLastPara="1" wrap="square" lIns="91425" tIns="91425" rIns="91425" bIns="91425" anchor="b" anchorCtr="0">
            <a:noAutofit/>
          </a:bodyPr>
          <a:lstStyle/>
          <a:p>
            <a:pPr>
              <a:lnSpc>
                <a:spcPct val="80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200" dirty="0">
                <a:solidFill>
                  <a:schemeClr val="dk1"/>
                </a:solidFill>
                <a:latin typeface="Arial" panose="020B0604020202020204" pitchFamily="34" charset="0"/>
                <a:cs typeface="Arial" panose="020B0604020202020204" pitchFamily="34" charset="0"/>
              </a:rPr>
              <a:t>bị hấp thụ hoàn toàn và không truyền đi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99115F55-61A0-8E88-25D5-B9C08917C330}"/>
              </a:ext>
            </a:extLst>
          </p:cNvPr>
          <p:cNvSpPr txBox="1"/>
          <p:nvPr/>
        </p:nvSpPr>
        <p:spPr>
          <a:xfrm flipH="1">
            <a:off x="1789563" y="3356066"/>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200" dirty="0">
                <a:solidFill>
                  <a:schemeClr val="dk1"/>
                </a:solidFill>
                <a:latin typeface="Arial" panose="020B0604020202020204" pitchFamily="34" charset="0"/>
                <a:cs typeface="Arial" panose="020B0604020202020204" pitchFamily="34" charset="0"/>
              </a:rPr>
              <a:t>tiếp tục đi thẳng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BDAEB9E1-464A-09C0-1E98-85D8EEC8DD39}"/>
              </a:ext>
            </a:extLst>
          </p:cNvPr>
          <p:cNvSpPr txBox="1"/>
          <p:nvPr/>
        </p:nvSpPr>
        <p:spPr>
          <a:xfrm flipH="1">
            <a:off x="1760912" y="4329694"/>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bị gãy khúc tại mặt phân cách giữa hai môi trường và đi vào môi trường trong suốt thứ hai.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2646AD36-7B4F-2085-1DF8-EB1125C7C5C0}"/>
              </a:ext>
            </a:extLst>
          </p:cNvPr>
          <p:cNvSpPr/>
          <p:nvPr/>
        </p:nvSpPr>
        <p:spPr>
          <a:xfrm>
            <a:off x="1685060" y="3881811"/>
            <a:ext cx="6335671" cy="940524"/>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7AEA1E05-B1DF-C67F-CB7B-0EFE0F656CE8}"/>
              </a:ext>
            </a:extLst>
          </p:cNvPr>
          <p:cNvCxnSpPr>
            <a:cxnSpLocks/>
          </p:cNvCxnSpPr>
          <p:nvPr/>
        </p:nvCxnSpPr>
        <p:spPr>
          <a:xfrm flipH="1" flipV="1">
            <a:off x="1123308" y="2867160"/>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p:cNvGrpSpPr/>
          <p:nvPr/>
        </p:nvGrpSpPr>
        <p:grpSpPr>
          <a:xfrm>
            <a:off x="1581595" y="2207786"/>
            <a:ext cx="258628" cy="258711"/>
            <a:chOff x="4370700" y="733563"/>
            <a:chExt cx="546550" cy="546727"/>
          </a:xfrm>
        </p:grpSpPr>
        <p:sp>
          <p:nvSpPr>
            <p:cNvPr id="1326" name="Google Shape;1326;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p:cNvGrpSpPr/>
          <p:nvPr/>
        </p:nvGrpSpPr>
        <p:grpSpPr>
          <a:xfrm>
            <a:off x="163128" y="2483733"/>
            <a:ext cx="258628" cy="258711"/>
            <a:chOff x="4370700" y="733563"/>
            <a:chExt cx="546550" cy="546727"/>
          </a:xfrm>
        </p:grpSpPr>
        <p:sp>
          <p:nvSpPr>
            <p:cNvPr id="1333" name="Google Shape;1333;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p:cNvGrpSpPr/>
          <p:nvPr/>
        </p:nvGrpSpPr>
        <p:grpSpPr>
          <a:xfrm>
            <a:off x="835016" y="1280954"/>
            <a:ext cx="475608" cy="475817"/>
            <a:chOff x="4370700" y="733563"/>
            <a:chExt cx="546550" cy="546727"/>
          </a:xfrm>
        </p:grpSpPr>
        <p:sp>
          <p:nvSpPr>
            <p:cNvPr id="1340" name="Google Shape;1340;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p:cNvCxnSpPr>
            <a:cxnSpLocks/>
          </p:cNvCxnSpPr>
          <p:nvPr/>
        </p:nvCxnSpPr>
        <p:spPr>
          <a:xfrm flipV="1">
            <a:off x="1007218" y="1825317"/>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p:cNvCxnSpPr>
            <a:cxnSpLocks/>
          </p:cNvCxnSpPr>
          <p:nvPr/>
        </p:nvCxnSpPr>
        <p:spPr>
          <a:xfrm>
            <a:off x="960650" y="3228484"/>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p:cNvCxnSpPr>
            <a:cxnSpLocks/>
          </p:cNvCxnSpPr>
          <p:nvPr/>
        </p:nvCxnSpPr>
        <p:spPr>
          <a:xfrm flipV="1">
            <a:off x="1065263" y="2564363"/>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52" name="Google Shape;1352;p65"/>
          <p:cNvGrpSpPr/>
          <p:nvPr/>
        </p:nvGrpSpPr>
        <p:grpSpPr>
          <a:xfrm>
            <a:off x="180175" y="1991184"/>
            <a:ext cx="1785290" cy="1975277"/>
            <a:chOff x="2564224" y="2025051"/>
            <a:chExt cx="1785290" cy="1975277"/>
          </a:xfrm>
        </p:grpSpPr>
        <p:sp>
          <p:nvSpPr>
            <p:cNvPr id="1347" name="Google Shape;1347;p65"/>
            <p:cNvSpPr/>
            <p:nvPr/>
          </p:nvSpPr>
          <p:spPr>
            <a:xfrm>
              <a:off x="2662925" y="2746625"/>
              <a:ext cx="825900" cy="825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65"/>
            <p:cNvGrpSpPr/>
            <p:nvPr/>
          </p:nvGrpSpPr>
          <p:grpSpPr>
            <a:xfrm>
              <a:off x="2564224" y="2025051"/>
              <a:ext cx="1785290" cy="1975277"/>
              <a:chOff x="1239163" y="2159460"/>
              <a:chExt cx="1636830" cy="1811018"/>
            </a:xfrm>
          </p:grpSpPr>
          <p:sp>
            <p:nvSpPr>
              <p:cNvPr id="1354" name="Google Shape;1354;p65"/>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5"/>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Google Shape;1033;p59">
            <a:extLst>
              <a:ext uri="{FF2B5EF4-FFF2-40B4-BE49-F238E27FC236}">
                <a16:creationId xmlns:a16="http://schemas.microsoft.com/office/drawing/2014/main" id="{110A8B3A-3CE7-9973-A909-C6FF936E0700}"/>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2: </a:t>
            </a:r>
            <a:r>
              <a:rPr lang="vi-VN" sz="2800" spc="20" dirty="0">
                <a:latin typeface="#9Slide03 Quicksand Medium" panose="00000600000000000000" pitchFamily="2" charset="0"/>
              </a:rPr>
              <a:t>Trong trường hợp nào dưới đây tia sáng truyền tới mắt là tia khúc xạ?</a:t>
            </a:r>
            <a:endParaRPr sz="2800" dirty="0"/>
          </a:p>
        </p:txBody>
      </p:sp>
      <p:sp>
        <p:nvSpPr>
          <p:cNvPr id="12" name="Google Shape;1088;p59">
            <a:extLst>
              <a:ext uri="{FF2B5EF4-FFF2-40B4-BE49-F238E27FC236}">
                <a16:creationId xmlns:a16="http://schemas.microsoft.com/office/drawing/2014/main" id="{E12D9611-AC25-D431-2CEE-9FEB93E0161A}"/>
              </a:ext>
            </a:extLst>
          </p:cNvPr>
          <p:cNvSpPr txBox="1"/>
          <p:nvPr/>
        </p:nvSpPr>
        <p:spPr>
          <a:xfrm flipH="1">
            <a:off x="2341315" y="1632933"/>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000" spc="20" dirty="0"/>
              <a:t>Khi ta ngắm một bông hoa trước mắt.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F2F932A6-A44F-60E0-EEF0-75625810588A}"/>
              </a:ext>
            </a:extLst>
          </p:cNvPr>
          <p:cNvSpPr txBox="1"/>
          <p:nvPr/>
        </p:nvSpPr>
        <p:spPr>
          <a:xfrm flipH="1">
            <a:off x="2323875" y="2372822"/>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000" spc="20" dirty="0"/>
              <a:t>Khi ta soi gương.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79B0CF96-1D13-852D-3364-FEFD4D4CE847}"/>
              </a:ext>
            </a:extLst>
          </p:cNvPr>
          <p:cNvSpPr txBox="1"/>
          <p:nvPr/>
        </p:nvSpPr>
        <p:spPr>
          <a:xfrm flipH="1">
            <a:off x="2323874" y="3076165"/>
            <a:ext cx="61089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000" spc="20" dirty="0"/>
              <a:t>Khi ta quan sát con cá vàng đang bơi trong bể</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926733C9-7C61-14F6-D99F-82F3941D3317}"/>
              </a:ext>
            </a:extLst>
          </p:cNvPr>
          <p:cNvSpPr txBox="1"/>
          <p:nvPr/>
        </p:nvSpPr>
        <p:spPr>
          <a:xfrm flipH="1">
            <a:off x="2306975" y="3735170"/>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vi-VN" sz="2000" spc="20" dirty="0"/>
              <a:t>Khi ta xem chiếu bóng.</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848EA41A-AD50-2525-BE60-927E97DE0CEE}"/>
              </a:ext>
            </a:extLst>
          </p:cNvPr>
          <p:cNvSpPr/>
          <p:nvPr/>
        </p:nvSpPr>
        <p:spPr>
          <a:xfrm>
            <a:off x="2272821" y="2900139"/>
            <a:ext cx="6335671"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5F037C6F-989D-8D78-4C29-CB7D44CBCB07}"/>
              </a:ext>
            </a:extLst>
          </p:cNvPr>
          <p:cNvSpPr/>
          <p:nvPr/>
        </p:nvSpPr>
        <p:spPr>
          <a:xfrm>
            <a:off x="835016" y="4269254"/>
            <a:ext cx="7804149" cy="625025"/>
          </a:xfrm>
          <a:prstGeom prst="roundRect">
            <a:avLst/>
          </a:prstGeom>
          <a:solidFill>
            <a:srgbClr val="D35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6"/>
                </a:solidFill>
              </a:rPr>
              <a:t>Tia </a:t>
            </a:r>
            <a:r>
              <a:rPr lang="vi-VN" sz="1800" dirty="0">
                <a:solidFill>
                  <a:schemeClr val="accent6"/>
                </a:solidFill>
              </a:rPr>
              <a:t>sáng truyền từ môi trường trong suốt này sang môi trường trong suốt khác bị gãy khúc tại mặt phân cách giữa hai môi trường</a:t>
            </a:r>
            <a:endParaRPr lang="en-US" sz="1800" dirty="0">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cxnSp>
        <p:nvCxnSpPr>
          <p:cNvPr id="1116" name="Google Shape;1116;p60"/>
          <p:cNvCxnSpPr/>
          <p:nvPr/>
        </p:nvCxnSpPr>
        <p:spPr>
          <a:xfrm>
            <a:off x="-129025" y="2571750"/>
            <a:ext cx="9418200" cy="0"/>
          </a:xfrm>
          <a:prstGeom prst="straightConnector1">
            <a:avLst/>
          </a:prstGeom>
          <a:noFill/>
          <a:ln w="38100" cap="flat" cmpd="sng">
            <a:solidFill>
              <a:schemeClr val="lt2"/>
            </a:solidFill>
            <a:prstDash val="solid"/>
            <a:round/>
            <a:headEnd type="none" w="med" len="med"/>
            <a:tailEnd type="none" w="med" len="med"/>
          </a:ln>
        </p:spPr>
      </p:cxnSp>
      <p:sp>
        <p:nvSpPr>
          <p:cNvPr id="1118" name="Google Shape;1118;p60"/>
          <p:cNvSpPr txBox="1"/>
          <p:nvPr/>
        </p:nvSpPr>
        <p:spPr>
          <a:xfrm flipH="1">
            <a:off x="1575496" y="2720760"/>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1</a:t>
            </a:r>
            <a:endParaRPr sz="4000" dirty="0">
              <a:solidFill>
                <a:srgbClr val="0E2A47"/>
              </a:solidFill>
              <a:sym typeface="Quicksand"/>
            </a:endParaRPr>
          </a:p>
        </p:txBody>
      </p:sp>
      <p:sp>
        <p:nvSpPr>
          <p:cNvPr id="1119" name="Google Shape;1119;p60"/>
          <p:cNvSpPr txBox="1"/>
          <p:nvPr/>
        </p:nvSpPr>
        <p:spPr>
          <a:xfrm flipH="1">
            <a:off x="759012" y="3222479"/>
            <a:ext cx="217104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Hiện</a:t>
            </a:r>
            <a:r>
              <a:rPr lang="en-US" dirty="0"/>
              <a:t> </a:t>
            </a:r>
            <a:r>
              <a:rPr lang="en-US" dirty="0" err="1"/>
              <a:t>Tượng</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grpSp>
        <p:nvGrpSpPr>
          <p:cNvPr id="1178" name="Google Shape;1178;p60"/>
          <p:cNvGrpSpPr/>
          <p:nvPr/>
        </p:nvGrpSpPr>
        <p:grpSpPr>
          <a:xfrm>
            <a:off x="1691623" y="2428713"/>
            <a:ext cx="309744" cy="272840"/>
            <a:chOff x="713225" y="1877323"/>
            <a:chExt cx="1047140" cy="922379"/>
          </a:xfrm>
        </p:grpSpPr>
        <p:sp>
          <p:nvSpPr>
            <p:cNvPr id="1179" name="Google Shape;1179;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2" name="Google Shape;1182;p60"/>
          <p:cNvGrpSpPr/>
          <p:nvPr/>
        </p:nvGrpSpPr>
        <p:grpSpPr>
          <a:xfrm>
            <a:off x="4417128" y="2428713"/>
            <a:ext cx="309744" cy="272840"/>
            <a:chOff x="713225" y="1877323"/>
            <a:chExt cx="1047140" cy="922379"/>
          </a:xfrm>
        </p:grpSpPr>
        <p:sp>
          <p:nvSpPr>
            <p:cNvPr id="1183" name="Google Shape;1183;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60"/>
          <p:cNvGrpSpPr/>
          <p:nvPr/>
        </p:nvGrpSpPr>
        <p:grpSpPr>
          <a:xfrm>
            <a:off x="7142777" y="2428713"/>
            <a:ext cx="309744" cy="272840"/>
            <a:chOff x="713225" y="1877323"/>
            <a:chExt cx="1047140" cy="922379"/>
          </a:xfrm>
        </p:grpSpPr>
        <p:sp>
          <p:nvSpPr>
            <p:cNvPr id="1187" name="Google Shape;1187;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645761AF-550C-05D8-EB34-0A833BC7D57C}"/>
              </a:ext>
            </a:extLst>
          </p:cNvPr>
          <p:cNvSpPr txBox="1"/>
          <p:nvPr/>
        </p:nvSpPr>
        <p:spPr>
          <a:xfrm>
            <a:off x="820752" y="269831"/>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grpSp>
        <p:nvGrpSpPr>
          <p:cNvPr id="5" name="Google Shape;491;p38">
            <a:extLst>
              <a:ext uri="{FF2B5EF4-FFF2-40B4-BE49-F238E27FC236}">
                <a16:creationId xmlns:a16="http://schemas.microsoft.com/office/drawing/2014/main" id="{E638F486-4B9A-6287-CE04-BE88DE9DBA64}"/>
              </a:ext>
            </a:extLst>
          </p:cNvPr>
          <p:cNvGrpSpPr/>
          <p:nvPr/>
        </p:nvGrpSpPr>
        <p:grpSpPr>
          <a:xfrm>
            <a:off x="1235066" y="1157778"/>
            <a:ext cx="1163669" cy="1163669"/>
            <a:chOff x="5159689" y="1296150"/>
            <a:chExt cx="3044400" cy="3044400"/>
          </a:xfrm>
        </p:grpSpPr>
        <p:grpSp>
          <p:nvGrpSpPr>
            <p:cNvPr id="6" name="Google Shape;492;p38">
              <a:extLst>
                <a:ext uri="{FF2B5EF4-FFF2-40B4-BE49-F238E27FC236}">
                  <a16:creationId xmlns:a16="http://schemas.microsoft.com/office/drawing/2014/main" id="{E33269AB-DED2-ED19-9EC8-1169AE95E533}"/>
                </a:ext>
              </a:extLst>
            </p:cNvPr>
            <p:cNvGrpSpPr/>
            <p:nvPr/>
          </p:nvGrpSpPr>
          <p:grpSpPr>
            <a:xfrm>
              <a:off x="5767453" y="1903914"/>
              <a:ext cx="1828872" cy="1828872"/>
              <a:chOff x="5905932" y="1600182"/>
              <a:chExt cx="1943128" cy="1943128"/>
            </a:xfrm>
          </p:grpSpPr>
          <p:sp>
            <p:nvSpPr>
              <p:cNvPr id="20" name="Google Shape;493;p38">
                <a:extLst>
                  <a:ext uri="{FF2B5EF4-FFF2-40B4-BE49-F238E27FC236}">
                    <a16:creationId xmlns:a16="http://schemas.microsoft.com/office/drawing/2014/main" id="{E0FFED8E-31BB-E8AD-5167-7C90BDA3190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4;p38">
                <a:extLst>
                  <a:ext uri="{FF2B5EF4-FFF2-40B4-BE49-F238E27FC236}">
                    <a16:creationId xmlns:a16="http://schemas.microsoft.com/office/drawing/2014/main" id="{0A069E76-82D4-C1EE-D16A-FE55F3AB8E97}"/>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5;p38">
                <a:extLst>
                  <a:ext uri="{FF2B5EF4-FFF2-40B4-BE49-F238E27FC236}">
                    <a16:creationId xmlns:a16="http://schemas.microsoft.com/office/drawing/2014/main" id="{F7C92185-0A47-735D-4154-44CB810D0B67}"/>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496;p38">
              <a:extLst>
                <a:ext uri="{FF2B5EF4-FFF2-40B4-BE49-F238E27FC236}">
                  <a16:creationId xmlns:a16="http://schemas.microsoft.com/office/drawing/2014/main" id="{95953DF8-96C3-B5C0-88D9-383EE8F122C8}"/>
                </a:ext>
              </a:extLst>
            </p:cNvPr>
            <p:cNvGrpSpPr/>
            <p:nvPr/>
          </p:nvGrpSpPr>
          <p:grpSpPr>
            <a:xfrm>
              <a:off x="5159689" y="1296150"/>
              <a:ext cx="3044400" cy="3044400"/>
              <a:chOff x="2550539" y="735313"/>
              <a:chExt cx="3044400" cy="3044400"/>
            </a:xfrm>
          </p:grpSpPr>
          <p:sp>
            <p:nvSpPr>
              <p:cNvPr id="8" name="Google Shape;497;p38">
                <a:extLst>
                  <a:ext uri="{FF2B5EF4-FFF2-40B4-BE49-F238E27FC236}">
                    <a16:creationId xmlns:a16="http://schemas.microsoft.com/office/drawing/2014/main" id="{E0653DAB-B154-3B52-1C67-2B4C1CC3164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8;p38">
                <a:extLst>
                  <a:ext uri="{FF2B5EF4-FFF2-40B4-BE49-F238E27FC236}">
                    <a16:creationId xmlns:a16="http://schemas.microsoft.com/office/drawing/2014/main" id="{CBC058A8-499E-E984-0C96-411AC10BCB0D}"/>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9;p38">
                <a:extLst>
                  <a:ext uri="{FF2B5EF4-FFF2-40B4-BE49-F238E27FC236}">
                    <a16:creationId xmlns:a16="http://schemas.microsoft.com/office/drawing/2014/main" id="{37667D68-862C-CE15-EAE9-A439BCFCA62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0;p38">
                <a:extLst>
                  <a:ext uri="{FF2B5EF4-FFF2-40B4-BE49-F238E27FC236}">
                    <a16:creationId xmlns:a16="http://schemas.microsoft.com/office/drawing/2014/main" id="{81BE8F97-1D1C-48DB-9369-6C9D0C1ECA4A}"/>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1;p38">
                <a:extLst>
                  <a:ext uri="{FF2B5EF4-FFF2-40B4-BE49-F238E27FC236}">
                    <a16:creationId xmlns:a16="http://schemas.microsoft.com/office/drawing/2014/main" id="{DBA8FE0E-473A-206E-0290-BA0DAB32485D}"/>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2;p38">
                <a:extLst>
                  <a:ext uri="{FF2B5EF4-FFF2-40B4-BE49-F238E27FC236}">
                    <a16:creationId xmlns:a16="http://schemas.microsoft.com/office/drawing/2014/main" id="{BBA04634-E10B-2256-192E-19329800D44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3;p38">
                <a:extLst>
                  <a:ext uri="{FF2B5EF4-FFF2-40B4-BE49-F238E27FC236}">
                    <a16:creationId xmlns:a16="http://schemas.microsoft.com/office/drawing/2014/main" id="{021AACE5-89CE-1113-C169-C46A7735781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4;p38">
                <a:extLst>
                  <a:ext uri="{FF2B5EF4-FFF2-40B4-BE49-F238E27FC236}">
                    <a16:creationId xmlns:a16="http://schemas.microsoft.com/office/drawing/2014/main" id="{CD42E00F-EC2C-95BF-B9E7-C4348DA0EBE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5;p38">
                <a:extLst>
                  <a:ext uri="{FF2B5EF4-FFF2-40B4-BE49-F238E27FC236}">
                    <a16:creationId xmlns:a16="http://schemas.microsoft.com/office/drawing/2014/main" id="{4AC5F818-4C95-7050-353B-9370082BD4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6;p38">
                <a:extLst>
                  <a:ext uri="{FF2B5EF4-FFF2-40B4-BE49-F238E27FC236}">
                    <a16:creationId xmlns:a16="http://schemas.microsoft.com/office/drawing/2014/main" id="{DB54EDAF-58A8-384B-1EE8-3B798D4039AC}"/>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7;p38">
                <a:extLst>
                  <a:ext uri="{FF2B5EF4-FFF2-40B4-BE49-F238E27FC236}">
                    <a16:creationId xmlns:a16="http://schemas.microsoft.com/office/drawing/2014/main" id="{2493D536-542E-040E-015F-958540E33790}"/>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8">
                <a:extLst>
                  <a:ext uri="{FF2B5EF4-FFF2-40B4-BE49-F238E27FC236}">
                    <a16:creationId xmlns:a16="http://schemas.microsoft.com/office/drawing/2014/main" id="{92D3358C-0314-D6DB-0B71-84E7A1D3C5EB}"/>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451;p37">
            <a:extLst>
              <a:ext uri="{FF2B5EF4-FFF2-40B4-BE49-F238E27FC236}">
                <a16:creationId xmlns:a16="http://schemas.microsoft.com/office/drawing/2014/main" id="{82EF52F1-0D11-B96D-923F-8E11E05C8F03}"/>
              </a:ext>
            </a:extLst>
          </p:cNvPr>
          <p:cNvGrpSpPr/>
          <p:nvPr/>
        </p:nvGrpSpPr>
        <p:grpSpPr>
          <a:xfrm>
            <a:off x="4160095" y="1239784"/>
            <a:ext cx="879716" cy="973334"/>
            <a:chOff x="1239163" y="2159460"/>
            <a:chExt cx="1636830" cy="1811018"/>
          </a:xfrm>
        </p:grpSpPr>
        <p:sp>
          <p:nvSpPr>
            <p:cNvPr id="24" name="Google Shape;452;p37">
              <a:extLst>
                <a:ext uri="{FF2B5EF4-FFF2-40B4-BE49-F238E27FC236}">
                  <a16:creationId xmlns:a16="http://schemas.microsoft.com/office/drawing/2014/main" id="{AD6409D0-B780-2F72-6C0E-828B6E404299}"/>
                </a:ext>
              </a:extLst>
            </p:cNvPr>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3;p37">
              <a:extLst>
                <a:ext uri="{FF2B5EF4-FFF2-40B4-BE49-F238E27FC236}">
                  <a16:creationId xmlns:a16="http://schemas.microsoft.com/office/drawing/2014/main" id="{3746A823-9415-7047-2CDD-54019A72DB47}"/>
                </a:ext>
              </a:extLst>
            </p:cNvPr>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693;p43">
            <a:extLst>
              <a:ext uri="{FF2B5EF4-FFF2-40B4-BE49-F238E27FC236}">
                <a16:creationId xmlns:a16="http://schemas.microsoft.com/office/drawing/2014/main" id="{E9E64334-DDA9-244A-E23F-F122BC73C549}"/>
              </a:ext>
            </a:extLst>
          </p:cNvPr>
          <p:cNvGrpSpPr/>
          <p:nvPr/>
        </p:nvGrpSpPr>
        <p:grpSpPr>
          <a:xfrm>
            <a:off x="6923323" y="1038678"/>
            <a:ext cx="822420" cy="1251159"/>
            <a:chOff x="983550" y="848100"/>
            <a:chExt cx="2203130" cy="3351651"/>
          </a:xfrm>
        </p:grpSpPr>
        <p:sp>
          <p:nvSpPr>
            <p:cNvPr id="27" name="Google Shape;694;p43">
              <a:extLst>
                <a:ext uri="{FF2B5EF4-FFF2-40B4-BE49-F238E27FC236}">
                  <a16:creationId xmlns:a16="http://schemas.microsoft.com/office/drawing/2014/main" id="{2DE4F7B3-DB36-1772-3982-102772C3430B}"/>
                </a:ext>
              </a:extLst>
            </p:cNvPr>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5;p43">
              <a:extLst>
                <a:ext uri="{FF2B5EF4-FFF2-40B4-BE49-F238E27FC236}">
                  <a16:creationId xmlns:a16="http://schemas.microsoft.com/office/drawing/2014/main" id="{81578B47-5936-3DDB-CF22-D6D647471C05}"/>
                </a:ext>
              </a:extLst>
            </p:cNvPr>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6;p43">
              <a:extLst>
                <a:ext uri="{FF2B5EF4-FFF2-40B4-BE49-F238E27FC236}">
                  <a16:creationId xmlns:a16="http://schemas.microsoft.com/office/drawing/2014/main" id="{7D48BB7B-2C8A-A0F3-222D-480479BE9A4B}"/>
                </a:ext>
              </a:extLst>
            </p:cNvPr>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7;p43">
              <a:extLst>
                <a:ext uri="{FF2B5EF4-FFF2-40B4-BE49-F238E27FC236}">
                  <a16:creationId xmlns:a16="http://schemas.microsoft.com/office/drawing/2014/main" id="{F770F439-AA39-B420-8896-EB6CB3C86678}"/>
                </a:ext>
              </a:extLst>
            </p:cNvPr>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98;p43">
              <a:extLst>
                <a:ext uri="{FF2B5EF4-FFF2-40B4-BE49-F238E27FC236}">
                  <a16:creationId xmlns:a16="http://schemas.microsoft.com/office/drawing/2014/main" id="{AFBDD496-5504-E072-EA67-387F6172F88E}"/>
                </a:ext>
              </a:extLst>
            </p:cNvPr>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699;p43">
              <a:extLst>
                <a:ext uri="{FF2B5EF4-FFF2-40B4-BE49-F238E27FC236}">
                  <a16:creationId xmlns:a16="http://schemas.microsoft.com/office/drawing/2014/main" id="{68651335-9B49-9558-B491-D96C2AEA1013}"/>
                </a:ext>
              </a:extLst>
            </p:cNvPr>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700;p43">
              <a:extLst>
                <a:ext uri="{FF2B5EF4-FFF2-40B4-BE49-F238E27FC236}">
                  <a16:creationId xmlns:a16="http://schemas.microsoft.com/office/drawing/2014/main" id="{B2AD49B9-34FE-7893-0146-956340CC10AC}"/>
                </a:ext>
              </a:extLst>
            </p:cNvPr>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701;p43">
              <a:extLst>
                <a:ext uri="{FF2B5EF4-FFF2-40B4-BE49-F238E27FC236}">
                  <a16:creationId xmlns:a16="http://schemas.microsoft.com/office/drawing/2014/main" id="{9C85CF8C-672A-8664-3A1E-E9B808AB4A3D}"/>
                </a:ext>
              </a:extLst>
            </p:cNvPr>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702;p43">
              <a:extLst>
                <a:ext uri="{FF2B5EF4-FFF2-40B4-BE49-F238E27FC236}">
                  <a16:creationId xmlns:a16="http://schemas.microsoft.com/office/drawing/2014/main" id="{11DB89CD-036A-50E4-8CF8-A847B019B457}"/>
                </a:ext>
              </a:extLst>
            </p:cNvPr>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703;p43">
              <a:extLst>
                <a:ext uri="{FF2B5EF4-FFF2-40B4-BE49-F238E27FC236}">
                  <a16:creationId xmlns:a16="http://schemas.microsoft.com/office/drawing/2014/main" id="{1C6AE70B-07B7-8A0B-4416-FC6EF1EC3E05}"/>
                </a:ext>
              </a:extLst>
            </p:cNvPr>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704;p43">
              <a:extLst>
                <a:ext uri="{FF2B5EF4-FFF2-40B4-BE49-F238E27FC236}">
                  <a16:creationId xmlns:a16="http://schemas.microsoft.com/office/drawing/2014/main" id="{1A055F3E-B327-04E7-2B00-2079F8AF3507}"/>
                </a:ext>
              </a:extLst>
            </p:cNvPr>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705;p43">
              <a:extLst>
                <a:ext uri="{FF2B5EF4-FFF2-40B4-BE49-F238E27FC236}">
                  <a16:creationId xmlns:a16="http://schemas.microsoft.com/office/drawing/2014/main" id="{6B423365-E003-4490-A418-E9F24B3ADCAE}"/>
                </a:ext>
              </a:extLst>
            </p:cNvPr>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706;p43">
              <a:extLst>
                <a:ext uri="{FF2B5EF4-FFF2-40B4-BE49-F238E27FC236}">
                  <a16:creationId xmlns:a16="http://schemas.microsoft.com/office/drawing/2014/main" id="{D4643D4D-BB58-92F7-579D-EE26340D63B6}"/>
                </a:ext>
              </a:extLst>
            </p:cNvPr>
            <p:cNvGrpSpPr/>
            <p:nvPr/>
          </p:nvGrpSpPr>
          <p:grpSpPr>
            <a:xfrm>
              <a:off x="1494439" y="3803141"/>
              <a:ext cx="1191531" cy="78738"/>
              <a:chOff x="4192982" y="2956158"/>
              <a:chExt cx="988003" cy="65283"/>
            </a:xfrm>
          </p:grpSpPr>
          <p:sp>
            <p:nvSpPr>
              <p:cNvPr id="1204" name="Google Shape;707;p43">
                <a:extLst>
                  <a:ext uri="{FF2B5EF4-FFF2-40B4-BE49-F238E27FC236}">
                    <a16:creationId xmlns:a16="http://schemas.microsoft.com/office/drawing/2014/main" id="{2E9479A2-8703-753D-D3E8-82DA6CF7BD37}"/>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708;p43">
                <a:extLst>
                  <a:ext uri="{FF2B5EF4-FFF2-40B4-BE49-F238E27FC236}">
                    <a16:creationId xmlns:a16="http://schemas.microsoft.com/office/drawing/2014/main" id="{E3A8ED1B-26A8-E2CE-82FA-B3EAA8B29331}"/>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709;p43">
              <a:extLst>
                <a:ext uri="{FF2B5EF4-FFF2-40B4-BE49-F238E27FC236}">
                  <a16:creationId xmlns:a16="http://schemas.microsoft.com/office/drawing/2014/main" id="{E94141CC-BBC9-2B0E-9529-3530F86A9E48}"/>
                </a:ext>
              </a:extLst>
            </p:cNvPr>
            <p:cNvGrpSpPr/>
            <p:nvPr/>
          </p:nvGrpSpPr>
          <p:grpSpPr>
            <a:xfrm>
              <a:off x="1423920" y="3947310"/>
              <a:ext cx="1309894" cy="78725"/>
              <a:chOff x="4192982" y="2956158"/>
              <a:chExt cx="988003" cy="65283"/>
            </a:xfrm>
          </p:grpSpPr>
          <p:sp>
            <p:nvSpPr>
              <p:cNvPr id="1202" name="Google Shape;710;p43">
                <a:extLst>
                  <a:ext uri="{FF2B5EF4-FFF2-40B4-BE49-F238E27FC236}">
                    <a16:creationId xmlns:a16="http://schemas.microsoft.com/office/drawing/2014/main" id="{137E4FD2-E904-D42B-337C-C713426FDCD8}"/>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711;p43">
                <a:extLst>
                  <a:ext uri="{FF2B5EF4-FFF2-40B4-BE49-F238E27FC236}">
                    <a16:creationId xmlns:a16="http://schemas.microsoft.com/office/drawing/2014/main" id="{0FCFEF17-4041-9A11-E8C4-2C5ED9E5699B}"/>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712;p43">
              <a:extLst>
                <a:ext uri="{FF2B5EF4-FFF2-40B4-BE49-F238E27FC236}">
                  <a16:creationId xmlns:a16="http://schemas.microsoft.com/office/drawing/2014/main" id="{28B8A0B9-916B-CD96-4B4E-842AF6074731}"/>
                </a:ext>
              </a:extLst>
            </p:cNvPr>
            <p:cNvGrpSpPr/>
            <p:nvPr/>
          </p:nvGrpSpPr>
          <p:grpSpPr>
            <a:xfrm>
              <a:off x="1344103" y="4099710"/>
              <a:ext cx="1463627" cy="78725"/>
              <a:chOff x="4192982" y="2956158"/>
              <a:chExt cx="988003" cy="65283"/>
            </a:xfrm>
          </p:grpSpPr>
          <p:sp>
            <p:nvSpPr>
              <p:cNvPr id="1200" name="Google Shape;713;p43">
                <a:extLst>
                  <a:ext uri="{FF2B5EF4-FFF2-40B4-BE49-F238E27FC236}">
                    <a16:creationId xmlns:a16="http://schemas.microsoft.com/office/drawing/2014/main" id="{84786D10-44AB-EFEB-FF48-B8379EA9434A}"/>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714;p43">
                <a:extLst>
                  <a:ext uri="{FF2B5EF4-FFF2-40B4-BE49-F238E27FC236}">
                    <a16:creationId xmlns:a16="http://schemas.microsoft.com/office/drawing/2014/main" id="{9E8951F9-2C89-0B75-8343-5BDD3CFA8708}"/>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6" name="Google Shape;1118;p60">
            <a:extLst>
              <a:ext uri="{FF2B5EF4-FFF2-40B4-BE49-F238E27FC236}">
                <a16:creationId xmlns:a16="http://schemas.microsoft.com/office/drawing/2014/main" id="{5FEE9B93-ED64-6A4A-107C-659C99D67F26}"/>
              </a:ext>
            </a:extLst>
          </p:cNvPr>
          <p:cNvSpPr txBox="1"/>
          <p:nvPr/>
        </p:nvSpPr>
        <p:spPr>
          <a:xfrm flipH="1">
            <a:off x="4352247" y="271712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2</a:t>
            </a:r>
            <a:endParaRPr sz="4000" dirty="0">
              <a:solidFill>
                <a:srgbClr val="0E2A47"/>
              </a:solidFill>
              <a:sym typeface="Quicksand"/>
            </a:endParaRPr>
          </a:p>
        </p:txBody>
      </p:sp>
      <p:sp>
        <p:nvSpPr>
          <p:cNvPr id="1207" name="Google Shape;1119;p60">
            <a:extLst>
              <a:ext uri="{FF2B5EF4-FFF2-40B4-BE49-F238E27FC236}">
                <a16:creationId xmlns:a16="http://schemas.microsoft.com/office/drawing/2014/main" id="{0540F2AA-5DBC-8199-E608-0BA7B590BF34}"/>
              </a:ext>
            </a:extLst>
          </p:cNvPr>
          <p:cNvSpPr txBox="1"/>
          <p:nvPr/>
        </p:nvSpPr>
        <p:spPr>
          <a:xfrm flipH="1">
            <a:off x="3614115" y="325784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sp>
        <p:nvSpPr>
          <p:cNvPr id="1208" name="Google Shape;1118;p60">
            <a:extLst>
              <a:ext uri="{FF2B5EF4-FFF2-40B4-BE49-F238E27FC236}">
                <a16:creationId xmlns:a16="http://schemas.microsoft.com/office/drawing/2014/main" id="{2BD227A2-9C5B-928A-88B4-0E48D9632B8A}"/>
              </a:ext>
            </a:extLst>
          </p:cNvPr>
          <p:cNvSpPr txBox="1"/>
          <p:nvPr/>
        </p:nvSpPr>
        <p:spPr>
          <a:xfrm flipH="1">
            <a:off x="7098914" y="272493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3</a:t>
            </a:r>
            <a:endParaRPr sz="4000" dirty="0">
              <a:solidFill>
                <a:srgbClr val="0E2A47"/>
              </a:solidFill>
              <a:sym typeface="Quicksand"/>
            </a:endParaRPr>
          </a:p>
        </p:txBody>
      </p:sp>
      <p:sp>
        <p:nvSpPr>
          <p:cNvPr id="1209" name="Google Shape;1119;p60">
            <a:extLst>
              <a:ext uri="{FF2B5EF4-FFF2-40B4-BE49-F238E27FC236}">
                <a16:creationId xmlns:a16="http://schemas.microsoft.com/office/drawing/2014/main" id="{47BFABD4-294E-7334-57AB-9BFC33251B49}"/>
              </a:ext>
            </a:extLst>
          </p:cNvPr>
          <p:cNvSpPr txBox="1"/>
          <p:nvPr/>
        </p:nvSpPr>
        <p:spPr>
          <a:xfrm flipH="1">
            <a:off x="6360782" y="326565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Chiết</a:t>
            </a:r>
            <a:r>
              <a:rPr lang="en-US" dirty="0"/>
              <a:t> </a:t>
            </a:r>
            <a:r>
              <a:rPr lang="en-US" dirty="0" err="1"/>
              <a:t>Suất</a:t>
            </a:r>
            <a:r>
              <a:rPr lang="en-US" dirty="0"/>
              <a:t> </a:t>
            </a:r>
            <a:r>
              <a:rPr lang="en-US" dirty="0" err="1"/>
              <a:t>Của</a:t>
            </a:r>
            <a:r>
              <a:rPr lang="en-US" dirty="0"/>
              <a:t> </a:t>
            </a:r>
            <a:r>
              <a:rPr lang="en-US" dirty="0" err="1"/>
              <a:t>Môi</a:t>
            </a:r>
            <a:r>
              <a:rPr lang="en-US" dirty="0"/>
              <a:t> </a:t>
            </a:r>
            <a:r>
              <a:rPr lang="en-US" dirty="0" err="1"/>
              <a:t>Trường</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6"/>
                                        </p:tgtEl>
                                        <p:attrNameLst>
                                          <p:attrName>style.visibility</p:attrName>
                                        </p:attrNameLst>
                                      </p:cBhvr>
                                      <p:to>
                                        <p:strVal val="visible"/>
                                      </p:to>
                                    </p:set>
                                    <p:animEffect transition="in" filter="wipe(left)">
                                      <p:cBhvr>
                                        <p:cTn id="7" dur="500"/>
                                        <p:tgtEl>
                                          <p:spTgt spid="11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78"/>
                                        </p:tgtEl>
                                        <p:attrNameLst>
                                          <p:attrName>style.visibility</p:attrName>
                                        </p:attrNameLst>
                                      </p:cBhvr>
                                      <p:to>
                                        <p:strVal val="visible"/>
                                      </p:to>
                                    </p:set>
                                    <p:anim calcmode="lin" valueType="num">
                                      <p:cBhvr>
                                        <p:cTn id="12" dur="500" fill="hold"/>
                                        <p:tgtEl>
                                          <p:spTgt spid="1178"/>
                                        </p:tgtEl>
                                        <p:attrNameLst>
                                          <p:attrName>ppt_w</p:attrName>
                                        </p:attrNameLst>
                                      </p:cBhvr>
                                      <p:tavLst>
                                        <p:tav tm="0">
                                          <p:val>
                                            <p:fltVal val="0"/>
                                          </p:val>
                                        </p:tav>
                                        <p:tav tm="100000">
                                          <p:val>
                                            <p:strVal val="#ppt_w"/>
                                          </p:val>
                                        </p:tav>
                                      </p:tavLst>
                                    </p:anim>
                                    <p:anim calcmode="lin" valueType="num">
                                      <p:cBhvr>
                                        <p:cTn id="13" dur="500" fill="hold"/>
                                        <p:tgtEl>
                                          <p:spTgt spid="1178"/>
                                        </p:tgtEl>
                                        <p:attrNameLst>
                                          <p:attrName>ppt_h</p:attrName>
                                        </p:attrNameLst>
                                      </p:cBhvr>
                                      <p:tavLst>
                                        <p:tav tm="0">
                                          <p:val>
                                            <p:fltVal val="0"/>
                                          </p:val>
                                        </p:tav>
                                        <p:tav tm="100000">
                                          <p:val>
                                            <p:strVal val="#ppt_h"/>
                                          </p:val>
                                        </p:tav>
                                      </p:tavLst>
                                    </p:anim>
                                    <p:animEffect transition="in" filter="fade">
                                      <p:cBhvr>
                                        <p:cTn id="14" dur="500"/>
                                        <p:tgtEl>
                                          <p:spTgt spid="1178"/>
                                        </p:tgtEl>
                                      </p:cBhvr>
                                    </p:animEffect>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 calcmode="lin" valueType="num">
                                      <p:cBhvr>
                                        <p:cTn id="20" dur="500" fill="hold"/>
                                        <p:tgtEl>
                                          <p:spTgt spid="5"/>
                                        </p:tgtEl>
                                        <p:attrNameLst>
                                          <p:attrName>style.rotation</p:attrName>
                                        </p:attrNameLst>
                                      </p:cBhvr>
                                      <p:tavLst>
                                        <p:tav tm="0">
                                          <p:val>
                                            <p:fltVal val="90"/>
                                          </p:val>
                                        </p:tav>
                                        <p:tav tm="100000">
                                          <p:val>
                                            <p:fltVal val="0"/>
                                          </p:val>
                                        </p:tav>
                                      </p:tavLst>
                                    </p:anim>
                                    <p:animEffect transition="in" filter="fade">
                                      <p:cBhvr>
                                        <p:cTn id="21" dur="500"/>
                                        <p:tgtEl>
                                          <p:spTgt spid="5"/>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118"/>
                                        </p:tgtEl>
                                        <p:attrNameLst>
                                          <p:attrName>style.visibility</p:attrName>
                                        </p:attrNameLst>
                                      </p:cBhvr>
                                      <p:to>
                                        <p:strVal val="visible"/>
                                      </p:to>
                                    </p:set>
                                    <p:animEffect transition="in" filter="fade">
                                      <p:cBhvr>
                                        <p:cTn id="24" dur="500"/>
                                        <p:tgtEl>
                                          <p:spTgt spid="1118"/>
                                        </p:tgtEl>
                                      </p:cBhvr>
                                    </p:animEffect>
                                    <p:anim calcmode="lin" valueType="num">
                                      <p:cBhvr>
                                        <p:cTn id="25" dur="500" fill="hold"/>
                                        <p:tgtEl>
                                          <p:spTgt spid="1118"/>
                                        </p:tgtEl>
                                        <p:attrNameLst>
                                          <p:attrName>ppt_x</p:attrName>
                                        </p:attrNameLst>
                                      </p:cBhvr>
                                      <p:tavLst>
                                        <p:tav tm="0">
                                          <p:val>
                                            <p:strVal val="#ppt_x"/>
                                          </p:val>
                                        </p:tav>
                                        <p:tav tm="100000">
                                          <p:val>
                                            <p:strVal val="#ppt_x"/>
                                          </p:val>
                                        </p:tav>
                                      </p:tavLst>
                                    </p:anim>
                                    <p:anim calcmode="lin" valueType="num">
                                      <p:cBhvr>
                                        <p:cTn id="26" dur="500" fill="hold"/>
                                        <p:tgtEl>
                                          <p:spTgt spid="111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19"/>
                                        </p:tgtEl>
                                        <p:attrNameLst>
                                          <p:attrName>style.visibility</p:attrName>
                                        </p:attrNameLst>
                                      </p:cBhvr>
                                      <p:to>
                                        <p:strVal val="visible"/>
                                      </p:to>
                                    </p:set>
                                    <p:animEffect transition="in" filter="randombar(horizontal)">
                                      <p:cBhvr>
                                        <p:cTn id="30" dur="500"/>
                                        <p:tgtEl>
                                          <p:spTgt spid="11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82"/>
                                        </p:tgtEl>
                                        <p:attrNameLst>
                                          <p:attrName>style.visibility</p:attrName>
                                        </p:attrNameLst>
                                      </p:cBhvr>
                                      <p:to>
                                        <p:strVal val="visible"/>
                                      </p:to>
                                    </p:set>
                                    <p:anim calcmode="lin" valueType="num">
                                      <p:cBhvr>
                                        <p:cTn id="35" dur="500" fill="hold"/>
                                        <p:tgtEl>
                                          <p:spTgt spid="1182"/>
                                        </p:tgtEl>
                                        <p:attrNameLst>
                                          <p:attrName>ppt_w</p:attrName>
                                        </p:attrNameLst>
                                      </p:cBhvr>
                                      <p:tavLst>
                                        <p:tav tm="0">
                                          <p:val>
                                            <p:fltVal val="0"/>
                                          </p:val>
                                        </p:tav>
                                        <p:tav tm="100000">
                                          <p:val>
                                            <p:strVal val="#ppt_w"/>
                                          </p:val>
                                        </p:tav>
                                      </p:tavLst>
                                    </p:anim>
                                    <p:anim calcmode="lin" valueType="num">
                                      <p:cBhvr>
                                        <p:cTn id="36" dur="500" fill="hold"/>
                                        <p:tgtEl>
                                          <p:spTgt spid="1182"/>
                                        </p:tgtEl>
                                        <p:attrNameLst>
                                          <p:attrName>ppt_h</p:attrName>
                                        </p:attrNameLst>
                                      </p:cBhvr>
                                      <p:tavLst>
                                        <p:tav tm="0">
                                          <p:val>
                                            <p:fltVal val="0"/>
                                          </p:val>
                                        </p:tav>
                                        <p:tav tm="100000">
                                          <p:val>
                                            <p:strVal val="#ppt_h"/>
                                          </p:val>
                                        </p:tav>
                                      </p:tavLst>
                                    </p:anim>
                                    <p:animEffect transition="in" filter="fade">
                                      <p:cBhvr>
                                        <p:cTn id="37" dur="500"/>
                                        <p:tgtEl>
                                          <p:spTgt spid="1182"/>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 calcmode="lin" valueType="num">
                                      <p:cBhvr>
                                        <p:cTn id="43" dur="500" fill="hold"/>
                                        <p:tgtEl>
                                          <p:spTgt spid="23"/>
                                        </p:tgtEl>
                                        <p:attrNameLst>
                                          <p:attrName>style.rotation</p:attrName>
                                        </p:attrNameLst>
                                      </p:cBhvr>
                                      <p:tavLst>
                                        <p:tav tm="0">
                                          <p:val>
                                            <p:fltVal val="90"/>
                                          </p:val>
                                        </p:tav>
                                        <p:tav tm="100000">
                                          <p:val>
                                            <p:fltVal val="0"/>
                                          </p:val>
                                        </p:tav>
                                      </p:tavLst>
                                    </p:anim>
                                    <p:animEffect transition="in" filter="fade">
                                      <p:cBhvr>
                                        <p:cTn id="44" dur="500"/>
                                        <p:tgtEl>
                                          <p:spTgt spid="23"/>
                                        </p:tgtEl>
                                      </p:cBhvr>
                                    </p:animEffect>
                                  </p:childTnLst>
                                </p:cTn>
                              </p:par>
                              <p:par>
                                <p:cTn id="45" presetID="47" presetClass="entr" presetSubtype="0" fill="hold" grpId="0" nodeType="withEffect">
                                  <p:stCondLst>
                                    <p:cond delay="0"/>
                                  </p:stCondLst>
                                  <p:childTnLst>
                                    <p:set>
                                      <p:cBhvr>
                                        <p:cTn id="46" dur="1" fill="hold">
                                          <p:stCondLst>
                                            <p:cond delay="0"/>
                                          </p:stCondLst>
                                        </p:cTn>
                                        <p:tgtEl>
                                          <p:spTgt spid="1206"/>
                                        </p:tgtEl>
                                        <p:attrNameLst>
                                          <p:attrName>style.visibility</p:attrName>
                                        </p:attrNameLst>
                                      </p:cBhvr>
                                      <p:to>
                                        <p:strVal val="visible"/>
                                      </p:to>
                                    </p:set>
                                    <p:animEffect transition="in" filter="fade">
                                      <p:cBhvr>
                                        <p:cTn id="47" dur="500"/>
                                        <p:tgtEl>
                                          <p:spTgt spid="1206"/>
                                        </p:tgtEl>
                                      </p:cBhvr>
                                    </p:animEffect>
                                    <p:anim calcmode="lin" valueType="num">
                                      <p:cBhvr>
                                        <p:cTn id="48" dur="500" fill="hold"/>
                                        <p:tgtEl>
                                          <p:spTgt spid="1206"/>
                                        </p:tgtEl>
                                        <p:attrNameLst>
                                          <p:attrName>ppt_x</p:attrName>
                                        </p:attrNameLst>
                                      </p:cBhvr>
                                      <p:tavLst>
                                        <p:tav tm="0">
                                          <p:val>
                                            <p:strVal val="#ppt_x"/>
                                          </p:val>
                                        </p:tav>
                                        <p:tav tm="100000">
                                          <p:val>
                                            <p:strVal val="#ppt_x"/>
                                          </p:val>
                                        </p:tav>
                                      </p:tavLst>
                                    </p:anim>
                                    <p:anim calcmode="lin" valueType="num">
                                      <p:cBhvr>
                                        <p:cTn id="49" dur="500" fill="hold"/>
                                        <p:tgtEl>
                                          <p:spTgt spid="1206"/>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4" presetClass="entr" presetSubtype="10" fill="hold" grpId="0" nodeType="afterEffect">
                                  <p:stCondLst>
                                    <p:cond delay="0"/>
                                  </p:stCondLst>
                                  <p:childTnLst>
                                    <p:set>
                                      <p:cBhvr>
                                        <p:cTn id="52" dur="1" fill="hold">
                                          <p:stCondLst>
                                            <p:cond delay="0"/>
                                          </p:stCondLst>
                                        </p:cTn>
                                        <p:tgtEl>
                                          <p:spTgt spid="1207"/>
                                        </p:tgtEl>
                                        <p:attrNameLst>
                                          <p:attrName>style.visibility</p:attrName>
                                        </p:attrNameLst>
                                      </p:cBhvr>
                                      <p:to>
                                        <p:strVal val="visible"/>
                                      </p:to>
                                    </p:set>
                                    <p:animEffect transition="in" filter="randombar(horizontal)">
                                      <p:cBhvr>
                                        <p:cTn id="53" dur="500"/>
                                        <p:tgtEl>
                                          <p:spTgt spid="120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186"/>
                                        </p:tgtEl>
                                        <p:attrNameLst>
                                          <p:attrName>style.visibility</p:attrName>
                                        </p:attrNameLst>
                                      </p:cBhvr>
                                      <p:to>
                                        <p:strVal val="visible"/>
                                      </p:to>
                                    </p:set>
                                    <p:anim calcmode="lin" valueType="num">
                                      <p:cBhvr>
                                        <p:cTn id="58" dur="500" fill="hold"/>
                                        <p:tgtEl>
                                          <p:spTgt spid="1186"/>
                                        </p:tgtEl>
                                        <p:attrNameLst>
                                          <p:attrName>ppt_w</p:attrName>
                                        </p:attrNameLst>
                                      </p:cBhvr>
                                      <p:tavLst>
                                        <p:tav tm="0">
                                          <p:val>
                                            <p:fltVal val="0"/>
                                          </p:val>
                                        </p:tav>
                                        <p:tav tm="100000">
                                          <p:val>
                                            <p:strVal val="#ppt_w"/>
                                          </p:val>
                                        </p:tav>
                                      </p:tavLst>
                                    </p:anim>
                                    <p:anim calcmode="lin" valueType="num">
                                      <p:cBhvr>
                                        <p:cTn id="59" dur="500" fill="hold"/>
                                        <p:tgtEl>
                                          <p:spTgt spid="1186"/>
                                        </p:tgtEl>
                                        <p:attrNameLst>
                                          <p:attrName>ppt_h</p:attrName>
                                        </p:attrNameLst>
                                      </p:cBhvr>
                                      <p:tavLst>
                                        <p:tav tm="0">
                                          <p:val>
                                            <p:fltVal val="0"/>
                                          </p:val>
                                        </p:tav>
                                        <p:tav tm="100000">
                                          <p:val>
                                            <p:strVal val="#ppt_h"/>
                                          </p:val>
                                        </p:tav>
                                      </p:tavLst>
                                    </p:anim>
                                    <p:animEffect transition="in" filter="fade">
                                      <p:cBhvr>
                                        <p:cTn id="60" dur="500"/>
                                        <p:tgtEl>
                                          <p:spTgt spid="1186"/>
                                        </p:tgtEl>
                                      </p:cBhvr>
                                    </p:animEffect>
                                  </p:childTnLst>
                                </p:cTn>
                              </p:par>
                            </p:childTnLst>
                          </p:cTn>
                        </p:par>
                        <p:par>
                          <p:cTn id="61" fill="hold">
                            <p:stCondLst>
                              <p:cond delay="500"/>
                            </p:stCondLst>
                            <p:childTnLst>
                              <p:par>
                                <p:cTn id="62" presetID="31"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90"/>
                                          </p:val>
                                        </p:tav>
                                        <p:tav tm="100000">
                                          <p:val>
                                            <p:fltVal val="0"/>
                                          </p:val>
                                        </p:tav>
                                      </p:tavLst>
                                    </p:anim>
                                    <p:animEffect transition="in" filter="fade">
                                      <p:cBhvr>
                                        <p:cTn id="67" dur="500"/>
                                        <p:tgtEl>
                                          <p:spTgt spid="26"/>
                                        </p:tgtEl>
                                      </p:cBhvr>
                                    </p:animEffect>
                                  </p:childTnLst>
                                </p:cTn>
                              </p:par>
                              <p:par>
                                <p:cTn id="68" presetID="47" presetClass="entr" presetSubtype="0" fill="hold" grpId="0" nodeType="withEffect">
                                  <p:stCondLst>
                                    <p:cond delay="0"/>
                                  </p:stCondLst>
                                  <p:childTnLst>
                                    <p:set>
                                      <p:cBhvr>
                                        <p:cTn id="69" dur="1" fill="hold">
                                          <p:stCondLst>
                                            <p:cond delay="0"/>
                                          </p:stCondLst>
                                        </p:cTn>
                                        <p:tgtEl>
                                          <p:spTgt spid="1208"/>
                                        </p:tgtEl>
                                        <p:attrNameLst>
                                          <p:attrName>style.visibility</p:attrName>
                                        </p:attrNameLst>
                                      </p:cBhvr>
                                      <p:to>
                                        <p:strVal val="visible"/>
                                      </p:to>
                                    </p:set>
                                    <p:animEffect transition="in" filter="fade">
                                      <p:cBhvr>
                                        <p:cTn id="70" dur="500"/>
                                        <p:tgtEl>
                                          <p:spTgt spid="1208"/>
                                        </p:tgtEl>
                                      </p:cBhvr>
                                    </p:animEffect>
                                    <p:anim calcmode="lin" valueType="num">
                                      <p:cBhvr>
                                        <p:cTn id="71" dur="500" fill="hold"/>
                                        <p:tgtEl>
                                          <p:spTgt spid="1208"/>
                                        </p:tgtEl>
                                        <p:attrNameLst>
                                          <p:attrName>ppt_x</p:attrName>
                                        </p:attrNameLst>
                                      </p:cBhvr>
                                      <p:tavLst>
                                        <p:tav tm="0">
                                          <p:val>
                                            <p:strVal val="#ppt_x"/>
                                          </p:val>
                                        </p:tav>
                                        <p:tav tm="100000">
                                          <p:val>
                                            <p:strVal val="#ppt_x"/>
                                          </p:val>
                                        </p:tav>
                                      </p:tavLst>
                                    </p:anim>
                                    <p:anim calcmode="lin" valueType="num">
                                      <p:cBhvr>
                                        <p:cTn id="72" dur="500" fill="hold"/>
                                        <p:tgtEl>
                                          <p:spTgt spid="1208"/>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14" presetClass="entr" presetSubtype="10" fill="hold" grpId="0" nodeType="afterEffect">
                                  <p:stCondLst>
                                    <p:cond delay="0"/>
                                  </p:stCondLst>
                                  <p:childTnLst>
                                    <p:set>
                                      <p:cBhvr>
                                        <p:cTn id="75" dur="1" fill="hold">
                                          <p:stCondLst>
                                            <p:cond delay="0"/>
                                          </p:stCondLst>
                                        </p:cTn>
                                        <p:tgtEl>
                                          <p:spTgt spid="1209"/>
                                        </p:tgtEl>
                                        <p:attrNameLst>
                                          <p:attrName>style.visibility</p:attrName>
                                        </p:attrNameLst>
                                      </p:cBhvr>
                                      <p:to>
                                        <p:strVal val="visible"/>
                                      </p:to>
                                    </p:set>
                                    <p:animEffect transition="in" filter="randombar(horizontal)">
                                      <p:cBhvr>
                                        <p:cTn id="76" dur="500"/>
                                        <p:tgtEl>
                                          <p:spTgt spid="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 grpId="0"/>
      <p:bldP spid="1119" grpId="0"/>
      <p:bldP spid="1206" grpId="0"/>
      <p:bldP spid="1207" grpId="0"/>
      <p:bldP spid="1208" grpId="0"/>
      <p:bldP spid="120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1"/>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p:cNvGrpSpPr/>
          <p:nvPr/>
        </p:nvGrpSpPr>
        <p:grpSpPr>
          <a:xfrm>
            <a:off x="3788994" y="2133261"/>
            <a:ext cx="1566009" cy="2244650"/>
            <a:chOff x="3550325" y="539500"/>
            <a:chExt cx="2259102" cy="3238099"/>
          </a:xfrm>
        </p:grpSpPr>
        <p:sp>
          <p:nvSpPr>
            <p:cNvPr id="1197" name="Google Shape;1197;p61"/>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p:cNvGrpSpPr/>
          <p:nvPr/>
        </p:nvGrpSpPr>
        <p:grpSpPr>
          <a:xfrm>
            <a:off x="3489383" y="1953604"/>
            <a:ext cx="432316" cy="380808"/>
            <a:chOff x="713225" y="1877323"/>
            <a:chExt cx="1047140" cy="922379"/>
          </a:xfrm>
        </p:grpSpPr>
        <p:sp>
          <p:nvSpPr>
            <p:cNvPr id="1216" name="Google Shape;1216;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p:cNvGrpSpPr/>
          <p:nvPr/>
        </p:nvGrpSpPr>
        <p:grpSpPr>
          <a:xfrm>
            <a:off x="3331035" y="3155042"/>
            <a:ext cx="432316" cy="380808"/>
            <a:chOff x="713225" y="1877323"/>
            <a:chExt cx="1047140" cy="922379"/>
          </a:xfrm>
        </p:grpSpPr>
        <p:sp>
          <p:nvSpPr>
            <p:cNvPr id="1220" name="Google Shape;1220;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p:cNvGrpSpPr/>
          <p:nvPr/>
        </p:nvGrpSpPr>
        <p:grpSpPr>
          <a:xfrm>
            <a:off x="5255609" y="1923620"/>
            <a:ext cx="432316" cy="380808"/>
            <a:chOff x="713225" y="1877323"/>
            <a:chExt cx="1047140" cy="922379"/>
          </a:xfrm>
        </p:grpSpPr>
        <p:sp>
          <p:nvSpPr>
            <p:cNvPr id="1224" name="Google Shape;1224;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p:cNvGrpSpPr/>
          <p:nvPr/>
        </p:nvGrpSpPr>
        <p:grpSpPr>
          <a:xfrm>
            <a:off x="5359835" y="3193583"/>
            <a:ext cx="432316" cy="380808"/>
            <a:chOff x="713225" y="1877323"/>
            <a:chExt cx="1047140" cy="922379"/>
          </a:xfrm>
        </p:grpSpPr>
        <p:sp>
          <p:nvSpPr>
            <p:cNvPr id="1228" name="Google Shape;1228;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396CD44E-DBB9-8FC1-B8B1-B7DC34454CFC}"/>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3: </a:t>
            </a:r>
            <a:r>
              <a:rPr lang="vi-VN" sz="2800" spc="20" dirty="0">
                <a:latin typeface="#9Slide03 Quicksand Medium" panose="00000600000000000000" pitchFamily="2" charset="0"/>
              </a:rPr>
              <a:t>Trong hiện tượng khúc xạ ánh sáng, góc khúc xạ r là góc tạo bởi</a:t>
            </a:r>
            <a:r>
              <a:rPr lang="en-US" sz="2800" spc="20" dirty="0">
                <a:latin typeface="#9Slide03 Quicksand Medium" panose="00000600000000000000" pitchFamily="2" charset="0"/>
              </a:rPr>
              <a:t>:</a:t>
            </a:r>
            <a:endParaRPr sz="2800" dirty="0"/>
          </a:p>
        </p:txBody>
      </p:sp>
      <p:sp>
        <p:nvSpPr>
          <p:cNvPr id="5" name="Google Shape;1088;p59">
            <a:extLst>
              <a:ext uri="{FF2B5EF4-FFF2-40B4-BE49-F238E27FC236}">
                <a16:creationId xmlns:a16="http://schemas.microsoft.com/office/drawing/2014/main" id="{FB711D71-2360-2B82-E9FC-8730ECF1AE70}"/>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vi-VN" sz="2000" spc="20" dirty="0"/>
              <a:t>tia khúc xạ và pháp tuyến tại điểm tới.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6" name="Google Shape;1088;p59">
            <a:extLst>
              <a:ext uri="{FF2B5EF4-FFF2-40B4-BE49-F238E27FC236}">
                <a16:creationId xmlns:a16="http://schemas.microsoft.com/office/drawing/2014/main" id="{04EA1CED-21FB-0327-B980-3B1BBF4D024E}"/>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tia khúc xạ và mặt phân cách.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7" name="Google Shape;1088;p59">
            <a:extLst>
              <a:ext uri="{FF2B5EF4-FFF2-40B4-BE49-F238E27FC236}">
                <a16:creationId xmlns:a16="http://schemas.microsoft.com/office/drawing/2014/main" id="{3AA7DB17-3FDF-26F6-255A-0E3BA8C983C3}"/>
              </a:ext>
            </a:extLst>
          </p:cNvPr>
          <p:cNvSpPr txBox="1"/>
          <p:nvPr/>
        </p:nvSpPr>
        <p:spPr>
          <a:xfrm flipH="1">
            <a:off x="5950337" y="1475155"/>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vi-VN" sz="2000" spc="20" dirty="0"/>
              <a:t>tia khúc xạ và tia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8" name="Google Shape;1088;p59">
            <a:extLst>
              <a:ext uri="{FF2B5EF4-FFF2-40B4-BE49-F238E27FC236}">
                <a16:creationId xmlns:a16="http://schemas.microsoft.com/office/drawing/2014/main" id="{6F8C25AB-3262-D690-5BDA-8D60501971AC}"/>
              </a:ext>
            </a:extLst>
          </p:cNvPr>
          <p:cNvSpPr txBox="1"/>
          <p:nvPr/>
        </p:nvSpPr>
        <p:spPr>
          <a:xfrm flipH="1">
            <a:off x="5914922" y="3209855"/>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tia khúc xạ và điểm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9" name="Rectangle: Rounded Corners 8">
            <a:extLst>
              <a:ext uri="{FF2B5EF4-FFF2-40B4-BE49-F238E27FC236}">
                <a16:creationId xmlns:a16="http://schemas.microsoft.com/office/drawing/2014/main" id="{5F802F00-BEB4-D89D-78FE-30C5CB25E3B6}"/>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18">
          <a:extLst>
            <a:ext uri="{FF2B5EF4-FFF2-40B4-BE49-F238E27FC236}">
              <a16:creationId xmlns:a16="http://schemas.microsoft.com/office/drawing/2014/main" id="{10D54D73-E79D-8CFF-D665-8D3105140A94}"/>
            </a:ext>
          </a:extLst>
        </p:cNvPr>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5882E182-B307-B53F-AA1D-64D62A2065A2}"/>
              </a:ext>
            </a:extLst>
          </p:cNvPr>
          <p:cNvCxnSpPr>
            <a:cxnSpLocks/>
          </p:cNvCxnSpPr>
          <p:nvPr/>
        </p:nvCxnSpPr>
        <p:spPr>
          <a:xfrm flipH="1" flipV="1">
            <a:off x="5329162" y="3239694"/>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a:extLst>
              <a:ext uri="{FF2B5EF4-FFF2-40B4-BE49-F238E27FC236}">
                <a16:creationId xmlns:a16="http://schemas.microsoft.com/office/drawing/2014/main" id="{8C3B6CAD-670B-D7BD-6D18-E36F73C29AD5}"/>
              </a:ext>
            </a:extLst>
          </p:cNvPr>
          <p:cNvGrpSpPr/>
          <p:nvPr/>
        </p:nvGrpSpPr>
        <p:grpSpPr>
          <a:xfrm>
            <a:off x="5787449" y="2580320"/>
            <a:ext cx="258628" cy="258711"/>
            <a:chOff x="4370700" y="733563"/>
            <a:chExt cx="546550" cy="546727"/>
          </a:xfrm>
        </p:grpSpPr>
        <p:sp>
          <p:nvSpPr>
            <p:cNvPr id="1326" name="Google Shape;1326;p65">
              <a:extLst>
                <a:ext uri="{FF2B5EF4-FFF2-40B4-BE49-F238E27FC236}">
                  <a16:creationId xmlns:a16="http://schemas.microsoft.com/office/drawing/2014/main" id="{3EBD1FC7-85CA-B7D0-5CAD-8066DB09446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a:extLst>
                <a:ext uri="{FF2B5EF4-FFF2-40B4-BE49-F238E27FC236}">
                  <a16:creationId xmlns:a16="http://schemas.microsoft.com/office/drawing/2014/main" id="{082DB510-1D57-25AC-BD35-22B2FC9155E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a:extLst>
                <a:ext uri="{FF2B5EF4-FFF2-40B4-BE49-F238E27FC236}">
                  <a16:creationId xmlns:a16="http://schemas.microsoft.com/office/drawing/2014/main" id="{CB6CDB67-9B36-62BC-FF9D-2883249DEEC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a:extLst>
                <a:ext uri="{FF2B5EF4-FFF2-40B4-BE49-F238E27FC236}">
                  <a16:creationId xmlns:a16="http://schemas.microsoft.com/office/drawing/2014/main" id="{7191CCBB-A71B-48FF-CA1C-61B7216C605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a:extLst>
                <a:ext uri="{FF2B5EF4-FFF2-40B4-BE49-F238E27FC236}">
                  <a16:creationId xmlns:a16="http://schemas.microsoft.com/office/drawing/2014/main" id="{03B58AC0-EBA1-AFBF-D4BD-23C8CCF6A7D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a:extLst>
                <a:ext uri="{FF2B5EF4-FFF2-40B4-BE49-F238E27FC236}">
                  <a16:creationId xmlns:a16="http://schemas.microsoft.com/office/drawing/2014/main" id="{A6445C54-1C49-70B7-92A1-99816F026BB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a:extLst>
              <a:ext uri="{FF2B5EF4-FFF2-40B4-BE49-F238E27FC236}">
                <a16:creationId xmlns:a16="http://schemas.microsoft.com/office/drawing/2014/main" id="{22B4890A-330E-3217-F93A-688B6694A423}"/>
              </a:ext>
            </a:extLst>
          </p:cNvPr>
          <p:cNvGrpSpPr/>
          <p:nvPr/>
        </p:nvGrpSpPr>
        <p:grpSpPr>
          <a:xfrm>
            <a:off x="4368982" y="2856267"/>
            <a:ext cx="258628" cy="258711"/>
            <a:chOff x="4370700" y="733563"/>
            <a:chExt cx="546550" cy="546727"/>
          </a:xfrm>
        </p:grpSpPr>
        <p:sp>
          <p:nvSpPr>
            <p:cNvPr id="1333" name="Google Shape;1333;p65">
              <a:extLst>
                <a:ext uri="{FF2B5EF4-FFF2-40B4-BE49-F238E27FC236}">
                  <a16:creationId xmlns:a16="http://schemas.microsoft.com/office/drawing/2014/main" id="{C0DF7B13-BDCA-BAF7-00CD-BBDCEE0F45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a:extLst>
                <a:ext uri="{FF2B5EF4-FFF2-40B4-BE49-F238E27FC236}">
                  <a16:creationId xmlns:a16="http://schemas.microsoft.com/office/drawing/2014/main" id="{6E077F85-8CCD-7837-7BA6-73387AC6D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a:extLst>
                <a:ext uri="{FF2B5EF4-FFF2-40B4-BE49-F238E27FC236}">
                  <a16:creationId xmlns:a16="http://schemas.microsoft.com/office/drawing/2014/main" id="{4828B52D-4AA9-02D3-9287-332E61B594B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a:extLst>
                <a:ext uri="{FF2B5EF4-FFF2-40B4-BE49-F238E27FC236}">
                  <a16:creationId xmlns:a16="http://schemas.microsoft.com/office/drawing/2014/main" id="{C300943F-B311-0416-CF1D-9E8C3533A3D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a:extLst>
                <a:ext uri="{FF2B5EF4-FFF2-40B4-BE49-F238E27FC236}">
                  <a16:creationId xmlns:a16="http://schemas.microsoft.com/office/drawing/2014/main" id="{685AC767-6E4D-2483-206B-F94118207D8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a:extLst>
                <a:ext uri="{FF2B5EF4-FFF2-40B4-BE49-F238E27FC236}">
                  <a16:creationId xmlns:a16="http://schemas.microsoft.com/office/drawing/2014/main" id="{A95BF1B8-672B-1DF5-0930-D10940B4AAE3}"/>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a:extLst>
              <a:ext uri="{FF2B5EF4-FFF2-40B4-BE49-F238E27FC236}">
                <a16:creationId xmlns:a16="http://schemas.microsoft.com/office/drawing/2014/main" id="{FC3ACA19-BC1C-D222-D850-E5A87BD73971}"/>
              </a:ext>
            </a:extLst>
          </p:cNvPr>
          <p:cNvGrpSpPr/>
          <p:nvPr/>
        </p:nvGrpSpPr>
        <p:grpSpPr>
          <a:xfrm>
            <a:off x="835016" y="1280954"/>
            <a:ext cx="475608" cy="475817"/>
            <a:chOff x="4370700" y="733563"/>
            <a:chExt cx="546550" cy="546727"/>
          </a:xfrm>
        </p:grpSpPr>
        <p:sp>
          <p:nvSpPr>
            <p:cNvPr id="1340" name="Google Shape;1340;p65">
              <a:extLst>
                <a:ext uri="{FF2B5EF4-FFF2-40B4-BE49-F238E27FC236}">
                  <a16:creationId xmlns:a16="http://schemas.microsoft.com/office/drawing/2014/main" id="{46846333-C535-74A9-9FF9-0E72BB02674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a:extLst>
                <a:ext uri="{FF2B5EF4-FFF2-40B4-BE49-F238E27FC236}">
                  <a16:creationId xmlns:a16="http://schemas.microsoft.com/office/drawing/2014/main" id="{5AB5C834-D581-CBC1-28F3-4C25670D027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a:extLst>
                <a:ext uri="{FF2B5EF4-FFF2-40B4-BE49-F238E27FC236}">
                  <a16:creationId xmlns:a16="http://schemas.microsoft.com/office/drawing/2014/main" id="{0B2ABF06-D107-525F-47BC-C10CE79402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a:extLst>
                <a:ext uri="{FF2B5EF4-FFF2-40B4-BE49-F238E27FC236}">
                  <a16:creationId xmlns:a16="http://schemas.microsoft.com/office/drawing/2014/main" id="{08941A40-2CFE-9953-2381-99A4CC49BFB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a:extLst>
                <a:ext uri="{FF2B5EF4-FFF2-40B4-BE49-F238E27FC236}">
                  <a16:creationId xmlns:a16="http://schemas.microsoft.com/office/drawing/2014/main" id="{A810E21B-8F51-EDF5-8D6E-ECA8637B3C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a:extLst>
                <a:ext uri="{FF2B5EF4-FFF2-40B4-BE49-F238E27FC236}">
                  <a16:creationId xmlns:a16="http://schemas.microsoft.com/office/drawing/2014/main" id="{0566BDDC-C6C2-555D-E563-26E3C82F6D3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a:extLst>
              <a:ext uri="{FF2B5EF4-FFF2-40B4-BE49-F238E27FC236}">
                <a16:creationId xmlns:a16="http://schemas.microsoft.com/office/drawing/2014/main" id="{D0C768C8-E88B-FBEC-3750-CAED778564B8}"/>
              </a:ext>
            </a:extLst>
          </p:cNvPr>
          <p:cNvCxnSpPr>
            <a:cxnSpLocks/>
          </p:cNvCxnSpPr>
          <p:nvPr/>
        </p:nvCxnSpPr>
        <p:spPr>
          <a:xfrm flipV="1">
            <a:off x="5213072" y="2197851"/>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a:extLst>
              <a:ext uri="{FF2B5EF4-FFF2-40B4-BE49-F238E27FC236}">
                <a16:creationId xmlns:a16="http://schemas.microsoft.com/office/drawing/2014/main" id="{714C08F1-F4D2-2125-7EE9-2EC0608B7237}"/>
              </a:ext>
            </a:extLst>
          </p:cNvPr>
          <p:cNvCxnSpPr>
            <a:cxnSpLocks/>
          </p:cNvCxnSpPr>
          <p:nvPr/>
        </p:nvCxnSpPr>
        <p:spPr>
          <a:xfrm>
            <a:off x="5166504" y="3601018"/>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a:extLst>
              <a:ext uri="{FF2B5EF4-FFF2-40B4-BE49-F238E27FC236}">
                <a16:creationId xmlns:a16="http://schemas.microsoft.com/office/drawing/2014/main" id="{2A3542A6-69FA-5F04-D01D-1A3428596C85}"/>
              </a:ext>
            </a:extLst>
          </p:cNvPr>
          <p:cNvCxnSpPr>
            <a:cxnSpLocks/>
          </p:cNvCxnSpPr>
          <p:nvPr/>
        </p:nvCxnSpPr>
        <p:spPr>
          <a:xfrm flipV="1">
            <a:off x="5271117" y="2936897"/>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sp>
        <p:nvSpPr>
          <p:cNvPr id="11" name="Google Shape;1033;p59">
            <a:extLst>
              <a:ext uri="{FF2B5EF4-FFF2-40B4-BE49-F238E27FC236}">
                <a16:creationId xmlns:a16="http://schemas.microsoft.com/office/drawing/2014/main" id="{538269E0-622D-C9FC-28E6-641C9234DACB}"/>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4: </a:t>
            </a:r>
            <a:r>
              <a:rPr lang="vi-VN" sz="2800" spc="20" dirty="0">
                <a:latin typeface="#9Slide03 Quicksand Medium" panose="00000600000000000000" pitchFamily="2" charset="0"/>
              </a:rPr>
              <a:t>Chiếu tia tới SI từ không khí tới mặt phân cách với thuỷ tinh. Trong các tia đã cho ở hình vẽ, tia nào là tia khúc xạ?</a:t>
            </a:r>
            <a:endParaRPr sz="2800" dirty="0"/>
          </a:p>
        </p:txBody>
      </p:sp>
      <p:sp>
        <p:nvSpPr>
          <p:cNvPr id="12" name="Google Shape;1088;p59">
            <a:extLst>
              <a:ext uri="{FF2B5EF4-FFF2-40B4-BE49-F238E27FC236}">
                <a16:creationId xmlns:a16="http://schemas.microsoft.com/office/drawing/2014/main" id="{048851DA-BAD2-801F-0C43-9575411FF4C2}"/>
              </a:ext>
            </a:extLst>
          </p:cNvPr>
          <p:cNvSpPr txBox="1"/>
          <p:nvPr/>
        </p:nvSpPr>
        <p:spPr>
          <a:xfrm flipH="1">
            <a:off x="6547169" y="2005467"/>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fi-FI" sz="2000" spc="20" dirty="0"/>
              <a:t>Tia 1</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28F007FD-B9D0-8C44-7026-06B637CCD984}"/>
              </a:ext>
            </a:extLst>
          </p:cNvPr>
          <p:cNvSpPr txBox="1"/>
          <p:nvPr/>
        </p:nvSpPr>
        <p:spPr>
          <a:xfrm flipH="1">
            <a:off x="6529729" y="2745356"/>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fi-FI" sz="2000" spc="20" dirty="0"/>
              <a:t>Tia 3</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E91BA7A2-2CFD-1740-3C55-886B41B90114}"/>
              </a:ext>
            </a:extLst>
          </p:cNvPr>
          <p:cNvSpPr txBox="1"/>
          <p:nvPr/>
        </p:nvSpPr>
        <p:spPr>
          <a:xfrm flipH="1">
            <a:off x="6529728" y="3448699"/>
            <a:ext cx="14607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fi-FI" sz="2000" spc="20" dirty="0"/>
              <a:t>Tia 4</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E39E1930-74FA-E842-4E62-A15C152ECB18}"/>
              </a:ext>
            </a:extLst>
          </p:cNvPr>
          <p:cNvSpPr txBox="1"/>
          <p:nvPr/>
        </p:nvSpPr>
        <p:spPr>
          <a:xfrm flipH="1">
            <a:off x="6512829" y="4107704"/>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fi-FI" sz="2000" spc="20" dirty="0"/>
              <a:t>Tia 2</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C2C405F4-A0BA-9648-5E29-375C1E7FCC37}"/>
              </a:ext>
            </a:extLst>
          </p:cNvPr>
          <p:cNvSpPr/>
          <p:nvPr/>
        </p:nvSpPr>
        <p:spPr>
          <a:xfrm>
            <a:off x="6444523" y="2602301"/>
            <a:ext cx="1514944"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62E3183-152B-2E8E-10C5-7CF847664ADA}"/>
              </a:ext>
            </a:extLst>
          </p:cNvPr>
          <p:cNvGrpSpPr/>
          <p:nvPr/>
        </p:nvGrpSpPr>
        <p:grpSpPr>
          <a:xfrm>
            <a:off x="858326" y="1903806"/>
            <a:ext cx="4929123" cy="2760580"/>
            <a:chOff x="858326" y="1903806"/>
            <a:chExt cx="4929123" cy="2760580"/>
          </a:xfrm>
        </p:grpSpPr>
        <p:pic>
          <p:nvPicPr>
            <p:cNvPr id="4" name="Picture 3">
              <a:extLst>
                <a:ext uri="{FF2B5EF4-FFF2-40B4-BE49-F238E27FC236}">
                  <a16:creationId xmlns:a16="http://schemas.microsoft.com/office/drawing/2014/main" id="{30138D58-A368-BCBF-AD13-208FFA4273BD}"/>
                </a:ext>
              </a:extLst>
            </p:cNvPr>
            <p:cNvPicPr>
              <a:picLocks noChangeAspect="1"/>
            </p:cNvPicPr>
            <p:nvPr/>
          </p:nvPicPr>
          <p:blipFill rotWithShape="1">
            <a:blip r:embed="rId3"/>
            <a:srcRect t="3578" b="3743"/>
            <a:stretch/>
          </p:blipFill>
          <p:spPr>
            <a:xfrm>
              <a:off x="858326" y="1903806"/>
              <a:ext cx="4929123" cy="2653436"/>
            </a:xfrm>
            <a:prstGeom prst="rect">
              <a:avLst/>
            </a:prstGeom>
          </p:spPr>
        </p:pic>
        <p:sp>
          <p:nvSpPr>
            <p:cNvPr id="5" name="Rectangle 4">
              <a:extLst>
                <a:ext uri="{FF2B5EF4-FFF2-40B4-BE49-F238E27FC236}">
                  <a16:creationId xmlns:a16="http://schemas.microsoft.com/office/drawing/2014/main" id="{76D6D44F-3E00-4697-14E0-E5A04479A04F}"/>
                </a:ext>
              </a:extLst>
            </p:cNvPr>
            <p:cNvSpPr/>
            <p:nvPr/>
          </p:nvSpPr>
          <p:spPr>
            <a:xfrm>
              <a:off x="2190561" y="4226043"/>
              <a:ext cx="171639" cy="43834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32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30">
          <a:extLst>
            <a:ext uri="{FF2B5EF4-FFF2-40B4-BE49-F238E27FC236}">
              <a16:creationId xmlns:a16="http://schemas.microsoft.com/office/drawing/2014/main" id="{359D125F-898B-87C9-BAA2-D7E8831D16CF}"/>
            </a:ext>
          </a:extLst>
        </p:cNvPr>
        <p:cNvGrpSpPr/>
        <p:nvPr/>
      </p:nvGrpSpPr>
      <p:grpSpPr>
        <a:xfrm>
          <a:off x="0" y="0"/>
          <a:ext cx="0" cy="0"/>
          <a:chOff x="0" y="0"/>
          <a:chExt cx="0" cy="0"/>
        </a:xfrm>
      </p:grpSpPr>
      <p:sp>
        <p:nvSpPr>
          <p:cNvPr id="1033" name="Google Shape;1033;p59">
            <a:extLst>
              <a:ext uri="{FF2B5EF4-FFF2-40B4-BE49-F238E27FC236}">
                <a16:creationId xmlns:a16="http://schemas.microsoft.com/office/drawing/2014/main" id="{556FD757-3093-3E40-08B7-892B79251B7E}"/>
              </a:ext>
            </a:extLst>
          </p:cNvPr>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5: </a:t>
            </a:r>
            <a:r>
              <a:rPr lang="en-US" sz="2800" dirty="0"/>
              <a:t>Theo </a:t>
            </a:r>
            <a:r>
              <a:rPr lang="en-US" sz="2800" dirty="0" err="1"/>
              <a:t>định</a:t>
            </a:r>
            <a:r>
              <a:rPr lang="en-US" sz="2800" dirty="0"/>
              <a:t> </a:t>
            </a:r>
            <a:r>
              <a:rPr lang="en-US" sz="2800" dirty="0" err="1"/>
              <a:t>luật</a:t>
            </a:r>
            <a:r>
              <a:rPr lang="en-US" sz="2800" dirty="0"/>
              <a:t> </a:t>
            </a:r>
            <a:r>
              <a:rPr lang="en-US" sz="2800" dirty="0" err="1"/>
              <a:t>khúc</a:t>
            </a:r>
            <a:r>
              <a:rPr lang="en-US" sz="2800" dirty="0"/>
              <a:t> </a:t>
            </a:r>
            <a:r>
              <a:rPr lang="en-US" sz="2800" dirty="0" err="1"/>
              <a:t>xạ</a:t>
            </a:r>
            <a:r>
              <a:rPr lang="en-US" sz="2800" dirty="0"/>
              <a:t> </a:t>
            </a:r>
            <a:r>
              <a:rPr lang="en-US" sz="2800" dirty="0" err="1"/>
              <a:t>thì</a:t>
            </a:r>
            <a:r>
              <a:rPr lang="en-US" sz="2800" dirty="0"/>
              <a:t>:</a:t>
            </a:r>
            <a:endParaRPr sz="2800" dirty="0"/>
          </a:p>
        </p:txBody>
      </p:sp>
      <p:grpSp>
        <p:nvGrpSpPr>
          <p:cNvPr id="1036" name="Google Shape;1036;p59">
            <a:extLst>
              <a:ext uri="{FF2B5EF4-FFF2-40B4-BE49-F238E27FC236}">
                <a16:creationId xmlns:a16="http://schemas.microsoft.com/office/drawing/2014/main" id="{3804E90B-FF3B-94A3-7326-C5D7AE5F5784}"/>
              </a:ext>
            </a:extLst>
          </p:cNvPr>
          <p:cNvGrpSpPr/>
          <p:nvPr/>
        </p:nvGrpSpPr>
        <p:grpSpPr>
          <a:xfrm>
            <a:off x="2484706" y="1511574"/>
            <a:ext cx="4017586" cy="2139934"/>
            <a:chOff x="233350" y="949250"/>
            <a:chExt cx="7137300" cy="3802300"/>
          </a:xfrm>
        </p:grpSpPr>
        <p:sp>
          <p:nvSpPr>
            <p:cNvPr id="1037" name="Google Shape;1037;p59">
              <a:extLst>
                <a:ext uri="{FF2B5EF4-FFF2-40B4-BE49-F238E27FC236}">
                  <a16:creationId xmlns:a16="http://schemas.microsoft.com/office/drawing/2014/main" id="{EDE70B27-40E4-C361-D37D-BB8ADF75735C}"/>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a:extLst>
                <a:ext uri="{FF2B5EF4-FFF2-40B4-BE49-F238E27FC236}">
                  <a16:creationId xmlns:a16="http://schemas.microsoft.com/office/drawing/2014/main" id="{626551F8-3FD5-81D9-FEC0-30493DAE5C42}"/>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a:extLst>
                <a:ext uri="{FF2B5EF4-FFF2-40B4-BE49-F238E27FC236}">
                  <a16:creationId xmlns:a16="http://schemas.microsoft.com/office/drawing/2014/main" id="{D48A64D2-0706-CC19-2B9F-DB513AFD263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a:extLst>
                <a:ext uri="{FF2B5EF4-FFF2-40B4-BE49-F238E27FC236}">
                  <a16:creationId xmlns:a16="http://schemas.microsoft.com/office/drawing/2014/main" id="{2BFD30D6-B5F8-AA48-66EA-48489F34AA7E}"/>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a:extLst>
                <a:ext uri="{FF2B5EF4-FFF2-40B4-BE49-F238E27FC236}">
                  <a16:creationId xmlns:a16="http://schemas.microsoft.com/office/drawing/2014/main" id="{F97BAC6A-4067-7695-D370-3190DE7C3D78}"/>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a:extLst>
                <a:ext uri="{FF2B5EF4-FFF2-40B4-BE49-F238E27FC236}">
                  <a16:creationId xmlns:a16="http://schemas.microsoft.com/office/drawing/2014/main" id="{0F7884EC-462D-B4BC-D1E1-308474B261FF}"/>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a:extLst>
                <a:ext uri="{FF2B5EF4-FFF2-40B4-BE49-F238E27FC236}">
                  <a16:creationId xmlns:a16="http://schemas.microsoft.com/office/drawing/2014/main" id="{7F5BDEB6-1AF9-4C38-5D8E-8BE2C1E487A8}"/>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a:extLst>
                <a:ext uri="{FF2B5EF4-FFF2-40B4-BE49-F238E27FC236}">
                  <a16:creationId xmlns:a16="http://schemas.microsoft.com/office/drawing/2014/main" id="{44773863-061C-E196-5AF0-0FBF3379E2E8}"/>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a:extLst>
                <a:ext uri="{FF2B5EF4-FFF2-40B4-BE49-F238E27FC236}">
                  <a16:creationId xmlns:a16="http://schemas.microsoft.com/office/drawing/2014/main" id="{0500126B-85AA-F2AB-CDE9-48108359CF03}"/>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a:extLst>
                <a:ext uri="{FF2B5EF4-FFF2-40B4-BE49-F238E27FC236}">
                  <a16:creationId xmlns:a16="http://schemas.microsoft.com/office/drawing/2014/main" id="{1DA09A9C-99FD-E65B-A3BD-A5D01558FB9F}"/>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a:extLst>
                <a:ext uri="{FF2B5EF4-FFF2-40B4-BE49-F238E27FC236}">
                  <a16:creationId xmlns:a16="http://schemas.microsoft.com/office/drawing/2014/main" id="{BF3AD874-C387-59F8-C5E0-587E42CE5A24}"/>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a:extLst>
                <a:ext uri="{FF2B5EF4-FFF2-40B4-BE49-F238E27FC236}">
                  <a16:creationId xmlns:a16="http://schemas.microsoft.com/office/drawing/2014/main" id="{285C7606-F0F7-FDA4-66C3-C3E3A172E29C}"/>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a:extLst>
                <a:ext uri="{FF2B5EF4-FFF2-40B4-BE49-F238E27FC236}">
                  <a16:creationId xmlns:a16="http://schemas.microsoft.com/office/drawing/2014/main" id="{C846CD15-0BFD-2A56-8E4F-6F60AE9FCEF7}"/>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a:extLst>
                <a:ext uri="{FF2B5EF4-FFF2-40B4-BE49-F238E27FC236}">
                  <a16:creationId xmlns:a16="http://schemas.microsoft.com/office/drawing/2014/main" id="{BB578653-45B8-CC0B-85D9-C5933A2C39D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a:extLst>
                <a:ext uri="{FF2B5EF4-FFF2-40B4-BE49-F238E27FC236}">
                  <a16:creationId xmlns:a16="http://schemas.microsoft.com/office/drawing/2014/main" id="{8BC4A774-5FAB-9848-DAE3-387ED8888E50}"/>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a:extLst>
                <a:ext uri="{FF2B5EF4-FFF2-40B4-BE49-F238E27FC236}">
                  <a16:creationId xmlns:a16="http://schemas.microsoft.com/office/drawing/2014/main" id="{17DB77BB-D353-223D-A401-1327DF16AEBA}"/>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a:extLst>
                <a:ext uri="{FF2B5EF4-FFF2-40B4-BE49-F238E27FC236}">
                  <a16:creationId xmlns:a16="http://schemas.microsoft.com/office/drawing/2014/main" id="{809AD2EE-8680-5479-AEC9-67A0F88D710C}"/>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a:extLst>
                <a:ext uri="{FF2B5EF4-FFF2-40B4-BE49-F238E27FC236}">
                  <a16:creationId xmlns:a16="http://schemas.microsoft.com/office/drawing/2014/main" id="{E33E9B0C-6500-F8F8-F708-CCDCB1715D44}"/>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a:extLst>
                <a:ext uri="{FF2B5EF4-FFF2-40B4-BE49-F238E27FC236}">
                  <a16:creationId xmlns:a16="http://schemas.microsoft.com/office/drawing/2014/main" id="{B702F3D9-BDE0-BF6C-C7DE-A5A3C90C7EA4}"/>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a:extLst>
                <a:ext uri="{FF2B5EF4-FFF2-40B4-BE49-F238E27FC236}">
                  <a16:creationId xmlns:a16="http://schemas.microsoft.com/office/drawing/2014/main" id="{F2347985-E3F7-40F1-9C90-7B3F2DE1C730}"/>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a:extLst>
                <a:ext uri="{FF2B5EF4-FFF2-40B4-BE49-F238E27FC236}">
                  <a16:creationId xmlns:a16="http://schemas.microsoft.com/office/drawing/2014/main" id="{6F2CA349-46ED-3E3F-65BB-261AE40BC556}"/>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a:extLst>
                <a:ext uri="{FF2B5EF4-FFF2-40B4-BE49-F238E27FC236}">
                  <a16:creationId xmlns:a16="http://schemas.microsoft.com/office/drawing/2014/main" id="{644720AA-C6EC-967F-9666-E3189B63C48F}"/>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a:extLst>
                <a:ext uri="{FF2B5EF4-FFF2-40B4-BE49-F238E27FC236}">
                  <a16:creationId xmlns:a16="http://schemas.microsoft.com/office/drawing/2014/main" id="{8F4AC432-DAFA-80B7-8176-7D47C56F5958}"/>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a:extLst>
                <a:ext uri="{FF2B5EF4-FFF2-40B4-BE49-F238E27FC236}">
                  <a16:creationId xmlns:a16="http://schemas.microsoft.com/office/drawing/2014/main" id="{0D7E014A-0470-D8C9-1E21-25F5C20F994F}"/>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a:extLst>
                <a:ext uri="{FF2B5EF4-FFF2-40B4-BE49-F238E27FC236}">
                  <a16:creationId xmlns:a16="http://schemas.microsoft.com/office/drawing/2014/main" id="{546FABDF-2CAD-854A-2F31-20A52F90E044}"/>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a:extLst>
                <a:ext uri="{FF2B5EF4-FFF2-40B4-BE49-F238E27FC236}">
                  <a16:creationId xmlns:a16="http://schemas.microsoft.com/office/drawing/2014/main" id="{0219ABDC-E7D9-024C-9F9A-CC15750AB35A}"/>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a:extLst>
                <a:ext uri="{FF2B5EF4-FFF2-40B4-BE49-F238E27FC236}">
                  <a16:creationId xmlns:a16="http://schemas.microsoft.com/office/drawing/2014/main" id="{451B4713-7A85-75EA-8F98-2BD4E5013986}"/>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a:extLst>
                <a:ext uri="{FF2B5EF4-FFF2-40B4-BE49-F238E27FC236}">
                  <a16:creationId xmlns:a16="http://schemas.microsoft.com/office/drawing/2014/main" id="{E3AEE060-C552-48DF-447C-72B7B4869823}"/>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a:extLst>
                <a:ext uri="{FF2B5EF4-FFF2-40B4-BE49-F238E27FC236}">
                  <a16:creationId xmlns:a16="http://schemas.microsoft.com/office/drawing/2014/main" id="{A66824F6-AEFC-642E-AEA5-A7C96602BFAB}"/>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a:extLst>
                <a:ext uri="{FF2B5EF4-FFF2-40B4-BE49-F238E27FC236}">
                  <a16:creationId xmlns:a16="http://schemas.microsoft.com/office/drawing/2014/main" id="{FD3A8EF1-3FCA-89E1-EFAE-85B6E43146E9}"/>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a:extLst>
                <a:ext uri="{FF2B5EF4-FFF2-40B4-BE49-F238E27FC236}">
                  <a16:creationId xmlns:a16="http://schemas.microsoft.com/office/drawing/2014/main" id="{A49BD0AC-1EEF-CE33-A64B-85C047C17B31}"/>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a:extLst>
                <a:ext uri="{FF2B5EF4-FFF2-40B4-BE49-F238E27FC236}">
                  <a16:creationId xmlns:a16="http://schemas.microsoft.com/office/drawing/2014/main" id="{1B2DC545-64E0-C2B3-F63D-7FDFE58E5C0A}"/>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a:extLst>
                <a:ext uri="{FF2B5EF4-FFF2-40B4-BE49-F238E27FC236}">
                  <a16:creationId xmlns:a16="http://schemas.microsoft.com/office/drawing/2014/main" id="{648AC786-8949-6036-1B65-91A24D28D38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a:extLst>
                <a:ext uri="{FF2B5EF4-FFF2-40B4-BE49-F238E27FC236}">
                  <a16:creationId xmlns:a16="http://schemas.microsoft.com/office/drawing/2014/main" id="{E1CED71C-19F6-CCAA-4192-DAF7FA5CA720}"/>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a:extLst>
                <a:ext uri="{FF2B5EF4-FFF2-40B4-BE49-F238E27FC236}">
                  <a16:creationId xmlns:a16="http://schemas.microsoft.com/office/drawing/2014/main" id="{E69418FF-CB8A-E116-18C3-D3C865CAF2AA}"/>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a:extLst>
                <a:ext uri="{FF2B5EF4-FFF2-40B4-BE49-F238E27FC236}">
                  <a16:creationId xmlns:a16="http://schemas.microsoft.com/office/drawing/2014/main" id="{28BDBDC6-2B83-5896-B19A-ACFE9F3A0FD4}"/>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a:extLst>
                <a:ext uri="{FF2B5EF4-FFF2-40B4-BE49-F238E27FC236}">
                  <a16:creationId xmlns:a16="http://schemas.microsoft.com/office/drawing/2014/main" id="{376F78E9-0C87-0806-CFEE-2FA138178061}"/>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a:extLst>
                <a:ext uri="{FF2B5EF4-FFF2-40B4-BE49-F238E27FC236}">
                  <a16:creationId xmlns:a16="http://schemas.microsoft.com/office/drawing/2014/main" id="{754AC510-FD66-F93D-D480-2E7CF32A7B43}"/>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a:extLst>
                <a:ext uri="{FF2B5EF4-FFF2-40B4-BE49-F238E27FC236}">
                  <a16:creationId xmlns:a16="http://schemas.microsoft.com/office/drawing/2014/main" id="{6C78B123-EB0A-0C81-8F5E-607CAD63D320}"/>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a:extLst>
                <a:ext uri="{FF2B5EF4-FFF2-40B4-BE49-F238E27FC236}">
                  <a16:creationId xmlns:a16="http://schemas.microsoft.com/office/drawing/2014/main" id="{462085EC-3E5E-9D7A-2819-16AB33977E7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a:extLst>
                <a:ext uri="{FF2B5EF4-FFF2-40B4-BE49-F238E27FC236}">
                  <a16:creationId xmlns:a16="http://schemas.microsoft.com/office/drawing/2014/main" id="{482627B8-BA25-E7DB-4259-F17D157F7B18}"/>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a:extLst>
                <a:ext uri="{FF2B5EF4-FFF2-40B4-BE49-F238E27FC236}">
                  <a16:creationId xmlns:a16="http://schemas.microsoft.com/office/drawing/2014/main" id="{9FB1E6F5-830B-EDC1-481B-01B6632A35F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a:extLst>
                <a:ext uri="{FF2B5EF4-FFF2-40B4-BE49-F238E27FC236}">
                  <a16:creationId xmlns:a16="http://schemas.microsoft.com/office/drawing/2014/main" id="{9D0A3D22-38D6-6FE4-FFA3-81B456CA2B23}"/>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a:extLst>
                <a:ext uri="{FF2B5EF4-FFF2-40B4-BE49-F238E27FC236}">
                  <a16:creationId xmlns:a16="http://schemas.microsoft.com/office/drawing/2014/main" id="{BC0187D7-78DD-85F0-ACA3-3DDBE3F8006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a:extLst>
                <a:ext uri="{FF2B5EF4-FFF2-40B4-BE49-F238E27FC236}">
                  <a16:creationId xmlns:a16="http://schemas.microsoft.com/office/drawing/2014/main" id="{13D2F888-3D0B-427F-A208-CF79A5393C9C}"/>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a:extLst>
                <a:ext uri="{FF2B5EF4-FFF2-40B4-BE49-F238E27FC236}">
                  <a16:creationId xmlns:a16="http://schemas.microsoft.com/office/drawing/2014/main" id="{FCF304BD-0A13-2F1F-6FB6-59580CBFF22F}"/>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a:extLst>
                <a:ext uri="{FF2B5EF4-FFF2-40B4-BE49-F238E27FC236}">
                  <a16:creationId xmlns:a16="http://schemas.microsoft.com/office/drawing/2014/main" id="{1928429F-2AB3-F398-EC6C-F71E0DBA421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a:extLst>
                <a:ext uri="{FF2B5EF4-FFF2-40B4-BE49-F238E27FC236}">
                  <a16:creationId xmlns:a16="http://schemas.microsoft.com/office/drawing/2014/main" id="{09313A98-DDEE-79CF-CE0D-0F7B38306330}"/>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a:extLst>
                <a:ext uri="{FF2B5EF4-FFF2-40B4-BE49-F238E27FC236}">
                  <a16:creationId xmlns:a16="http://schemas.microsoft.com/office/drawing/2014/main" id="{C7F17030-9930-A78C-4FC5-030FFEF8470A}"/>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a:extLst>
                <a:ext uri="{FF2B5EF4-FFF2-40B4-BE49-F238E27FC236}">
                  <a16:creationId xmlns:a16="http://schemas.microsoft.com/office/drawing/2014/main" id="{0B83FD17-5E3D-C164-9E68-786DED834C6D}"/>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a:extLst>
                <a:ext uri="{FF2B5EF4-FFF2-40B4-BE49-F238E27FC236}">
                  <a16:creationId xmlns:a16="http://schemas.microsoft.com/office/drawing/2014/main" id="{D6225A2D-F713-8AE6-712F-D13C39DF8F3B}"/>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a:extLst>
              <a:ext uri="{FF2B5EF4-FFF2-40B4-BE49-F238E27FC236}">
                <a16:creationId xmlns:a16="http://schemas.microsoft.com/office/drawing/2014/main" id="{2E709559-91E4-ACAD-61A4-14E0D81347CA}"/>
              </a:ext>
            </a:extLst>
          </p:cNvPr>
          <p:cNvSpPr txBox="1"/>
          <p:nvPr/>
        </p:nvSpPr>
        <p:spPr>
          <a:xfrm flipH="1">
            <a:off x="1805636" y="1334361"/>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giờ</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cũng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khác</a:t>
            </a:r>
            <a:r>
              <a:rPr lang="en-US" sz="2200" dirty="0">
                <a:solidFill>
                  <a:schemeClr val="dk1"/>
                </a:solidFill>
                <a:latin typeface="Arial" panose="020B0604020202020204" pitchFamily="34" charset="0"/>
                <a:cs typeface="Arial" panose="020B0604020202020204" pitchFamily="34" charset="0"/>
              </a:rPr>
              <a:t> 0.</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a:extLst>
              <a:ext uri="{FF2B5EF4-FFF2-40B4-BE49-F238E27FC236}">
                <a16:creationId xmlns:a16="http://schemas.microsoft.com/office/drawing/2014/main" id="{6DD8EBDD-675D-CC78-C0C8-874EB6FB77C3}"/>
              </a:ext>
            </a:extLst>
          </p:cNvPr>
          <p:cNvCxnSpPr>
            <a:cxnSpLocks/>
          </p:cNvCxnSpPr>
          <p:nvPr/>
        </p:nvCxnSpPr>
        <p:spPr>
          <a:xfrm flipV="1">
            <a:off x="1071000" y="1599793"/>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a:extLst>
              <a:ext uri="{FF2B5EF4-FFF2-40B4-BE49-F238E27FC236}">
                <a16:creationId xmlns:a16="http://schemas.microsoft.com/office/drawing/2014/main" id="{B243693D-4242-1FA4-D1DE-19C67DA940EB}"/>
              </a:ext>
            </a:extLst>
          </p:cNvPr>
          <p:cNvGrpSpPr/>
          <p:nvPr/>
        </p:nvGrpSpPr>
        <p:grpSpPr>
          <a:xfrm>
            <a:off x="517667" y="1370985"/>
            <a:ext cx="693586" cy="610950"/>
            <a:chOff x="713225" y="1877323"/>
            <a:chExt cx="1047140" cy="922379"/>
          </a:xfrm>
        </p:grpSpPr>
        <p:sp>
          <p:nvSpPr>
            <p:cNvPr id="1094" name="Google Shape;1094;p59">
              <a:extLst>
                <a:ext uri="{FF2B5EF4-FFF2-40B4-BE49-F238E27FC236}">
                  <a16:creationId xmlns:a16="http://schemas.microsoft.com/office/drawing/2014/main" id="{9E08F971-56D8-2EA5-1C6E-835842B475AA}"/>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a:extLst>
                <a:ext uri="{FF2B5EF4-FFF2-40B4-BE49-F238E27FC236}">
                  <a16:creationId xmlns:a16="http://schemas.microsoft.com/office/drawing/2014/main" id="{11766C55-974A-7609-6122-006D7A0C7999}"/>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a:extLst>
                <a:ext uri="{FF2B5EF4-FFF2-40B4-BE49-F238E27FC236}">
                  <a16:creationId xmlns:a16="http://schemas.microsoft.com/office/drawing/2014/main" id="{F7F178DD-755D-A585-D226-FB4A435502BE}"/>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a:extLst>
              <a:ext uri="{FF2B5EF4-FFF2-40B4-BE49-F238E27FC236}">
                <a16:creationId xmlns:a16="http://schemas.microsoft.com/office/drawing/2014/main" id="{80F6DCD2-2B1F-8575-2010-D7E64BFDE25E}"/>
              </a:ext>
            </a:extLst>
          </p:cNvPr>
          <p:cNvCxnSpPr>
            <a:cxnSpLocks/>
          </p:cNvCxnSpPr>
          <p:nvPr/>
        </p:nvCxnSpPr>
        <p:spPr>
          <a:xfrm flipV="1">
            <a:off x="940807" y="3117861"/>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a:extLst>
              <a:ext uri="{FF2B5EF4-FFF2-40B4-BE49-F238E27FC236}">
                <a16:creationId xmlns:a16="http://schemas.microsoft.com/office/drawing/2014/main" id="{25A30518-82CC-98BE-DA9C-A9CE6FC5B444}"/>
              </a:ext>
            </a:extLst>
          </p:cNvPr>
          <p:cNvGrpSpPr/>
          <p:nvPr/>
        </p:nvGrpSpPr>
        <p:grpSpPr>
          <a:xfrm>
            <a:off x="517667" y="3730795"/>
            <a:ext cx="693586" cy="610950"/>
            <a:chOff x="713225" y="1877323"/>
            <a:chExt cx="1047140" cy="922379"/>
          </a:xfrm>
        </p:grpSpPr>
        <p:sp>
          <p:nvSpPr>
            <p:cNvPr id="1099" name="Google Shape;1099;p59">
              <a:extLst>
                <a:ext uri="{FF2B5EF4-FFF2-40B4-BE49-F238E27FC236}">
                  <a16:creationId xmlns:a16="http://schemas.microsoft.com/office/drawing/2014/main" id="{944BA01B-FD1B-5650-CC98-44649D8A0BCE}"/>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a:extLst>
                <a:ext uri="{FF2B5EF4-FFF2-40B4-BE49-F238E27FC236}">
                  <a16:creationId xmlns:a16="http://schemas.microsoft.com/office/drawing/2014/main" id="{1DC9DCC5-6306-3FF6-AF31-431CD48FAF1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a:extLst>
                <a:ext uri="{FF2B5EF4-FFF2-40B4-BE49-F238E27FC236}">
                  <a16:creationId xmlns:a16="http://schemas.microsoft.com/office/drawing/2014/main" id="{38FC2F4F-1E65-D10C-12F6-E5FC23DEE0F4}"/>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a:extLst>
              <a:ext uri="{FF2B5EF4-FFF2-40B4-BE49-F238E27FC236}">
                <a16:creationId xmlns:a16="http://schemas.microsoft.com/office/drawing/2014/main" id="{FE2C78D1-A6A7-73D7-5E4E-A3E934E685E6}"/>
              </a:ext>
            </a:extLst>
          </p:cNvPr>
          <p:cNvCxnSpPr>
            <a:cxnSpLocks/>
          </p:cNvCxnSpPr>
          <p:nvPr/>
        </p:nvCxnSpPr>
        <p:spPr>
          <a:xfrm rot="10800000" flipV="1">
            <a:off x="1042115" y="2307037"/>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a:extLst>
              <a:ext uri="{FF2B5EF4-FFF2-40B4-BE49-F238E27FC236}">
                <a16:creationId xmlns:a16="http://schemas.microsoft.com/office/drawing/2014/main" id="{C23BC24F-AF4A-A05B-8632-010AA73080A1}"/>
              </a:ext>
            </a:extLst>
          </p:cNvPr>
          <p:cNvCxnSpPr>
            <a:cxnSpLocks/>
          </p:cNvCxnSpPr>
          <p:nvPr/>
        </p:nvCxnSpPr>
        <p:spPr>
          <a:xfrm rot="10800000" flipV="1">
            <a:off x="1078722" y="3842123"/>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a:extLst>
              <a:ext uri="{FF2B5EF4-FFF2-40B4-BE49-F238E27FC236}">
                <a16:creationId xmlns:a16="http://schemas.microsoft.com/office/drawing/2014/main" id="{1D1EC237-E6DF-8323-2A97-50962807F483}"/>
              </a:ext>
            </a:extLst>
          </p:cNvPr>
          <p:cNvGrpSpPr/>
          <p:nvPr/>
        </p:nvGrpSpPr>
        <p:grpSpPr>
          <a:xfrm>
            <a:off x="517667" y="2157588"/>
            <a:ext cx="693586" cy="610950"/>
            <a:chOff x="713225" y="1877323"/>
            <a:chExt cx="1047140" cy="922379"/>
          </a:xfrm>
        </p:grpSpPr>
        <p:sp>
          <p:nvSpPr>
            <p:cNvPr id="1105" name="Google Shape;1105;p59">
              <a:extLst>
                <a:ext uri="{FF2B5EF4-FFF2-40B4-BE49-F238E27FC236}">
                  <a16:creationId xmlns:a16="http://schemas.microsoft.com/office/drawing/2014/main" id="{B54606EE-02F6-775B-5F97-C92DD6B9BCA2}"/>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a:extLst>
                <a:ext uri="{FF2B5EF4-FFF2-40B4-BE49-F238E27FC236}">
                  <a16:creationId xmlns:a16="http://schemas.microsoft.com/office/drawing/2014/main" id="{46B1B147-B9FF-A8B9-469E-11276920C10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a:extLst>
                <a:ext uri="{FF2B5EF4-FFF2-40B4-BE49-F238E27FC236}">
                  <a16:creationId xmlns:a16="http://schemas.microsoft.com/office/drawing/2014/main" id="{F4CFEFC1-58A6-3E21-FF31-B2D0A946A46F}"/>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a:extLst>
              <a:ext uri="{FF2B5EF4-FFF2-40B4-BE49-F238E27FC236}">
                <a16:creationId xmlns:a16="http://schemas.microsoft.com/office/drawing/2014/main" id="{AE7A54ED-668F-3260-7942-5D3CAEB229E7}"/>
              </a:ext>
            </a:extLst>
          </p:cNvPr>
          <p:cNvGrpSpPr/>
          <p:nvPr/>
        </p:nvGrpSpPr>
        <p:grpSpPr>
          <a:xfrm>
            <a:off x="517667" y="2944191"/>
            <a:ext cx="693586" cy="610950"/>
            <a:chOff x="713225" y="1877323"/>
            <a:chExt cx="1047140" cy="922379"/>
          </a:xfrm>
        </p:grpSpPr>
        <p:sp>
          <p:nvSpPr>
            <p:cNvPr id="1109" name="Google Shape;1109;p59">
              <a:extLst>
                <a:ext uri="{FF2B5EF4-FFF2-40B4-BE49-F238E27FC236}">
                  <a16:creationId xmlns:a16="http://schemas.microsoft.com/office/drawing/2014/main" id="{A50F35FC-6E67-DB27-0442-1BE34EF294A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a:extLst>
                <a:ext uri="{FF2B5EF4-FFF2-40B4-BE49-F238E27FC236}">
                  <a16:creationId xmlns:a16="http://schemas.microsoft.com/office/drawing/2014/main" id="{F31C4424-6822-A8C0-CE83-06858673F047}"/>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a:extLst>
                <a:ext uri="{FF2B5EF4-FFF2-40B4-BE49-F238E27FC236}">
                  <a16:creationId xmlns:a16="http://schemas.microsoft.com/office/drawing/2014/main" id="{3CAB7264-86F1-68CD-6064-B25D34B9C471}"/>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088;p59">
            <a:extLst>
              <a:ext uri="{FF2B5EF4-FFF2-40B4-BE49-F238E27FC236}">
                <a16:creationId xmlns:a16="http://schemas.microsoft.com/office/drawing/2014/main" id="{5B0FC58F-D32A-927A-9FC6-9FD3C7C250F9}"/>
              </a:ext>
            </a:extLst>
          </p:cNvPr>
          <p:cNvSpPr txBox="1"/>
          <p:nvPr/>
        </p:nvSpPr>
        <p:spPr>
          <a:xfrm flipH="1">
            <a:off x="1789563" y="3042800"/>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a:t>
            </a:r>
            <a:r>
              <a:rPr lang="en" sz="2200" dirty="0">
                <a:solidFill>
                  <a:schemeClr val="dk1"/>
                </a:solidFill>
                <a:latin typeface="Arial" panose="020B0604020202020204" pitchFamily="34" charset="0"/>
                <a:cs typeface="Arial" panose="020B0604020202020204" pitchFamily="34" charset="0"/>
                <a:sym typeface="Quicksand"/>
              </a:rPr>
              <a:t> t</a:t>
            </a:r>
            <a:r>
              <a:rPr lang="en-US" sz="2200" dirty="0" err="1">
                <a:solidFill>
                  <a:schemeClr val="dk1"/>
                </a:solidFill>
                <a:latin typeface="Arial" panose="020B0604020202020204" pitchFamily="34" charset="0"/>
                <a:cs typeface="Arial" panose="020B0604020202020204" pitchFamily="34" charset="0"/>
              </a:rPr>
              <a: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và</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nằm</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trong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cùng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một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mặt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phẳng</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3ADD06C1-098C-8F22-68DC-AD2D65487295}"/>
              </a:ext>
            </a:extLst>
          </p:cNvPr>
          <p:cNvSpPr txBox="1"/>
          <p:nvPr/>
        </p:nvSpPr>
        <p:spPr>
          <a:xfrm flipH="1">
            <a:off x="1760912" y="3710512"/>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góc tới luôn luôn lớn hơn góc khúc xạ.</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A567B2CE-D2D1-AFD9-89D0-100D5C60979D}"/>
              </a:ext>
            </a:extLst>
          </p:cNvPr>
          <p:cNvSpPr/>
          <p:nvPr/>
        </p:nvSpPr>
        <p:spPr>
          <a:xfrm>
            <a:off x="1784565" y="2883364"/>
            <a:ext cx="7030797" cy="61095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88;p59">
            <a:extLst>
              <a:ext uri="{FF2B5EF4-FFF2-40B4-BE49-F238E27FC236}">
                <a16:creationId xmlns:a16="http://schemas.microsoft.com/office/drawing/2014/main" id="{B61F3D90-EF92-41EB-B7F6-CE95764F8010}"/>
              </a:ext>
            </a:extLst>
          </p:cNvPr>
          <p:cNvSpPr txBox="1"/>
          <p:nvPr/>
        </p:nvSpPr>
        <p:spPr>
          <a:xfrm flipH="1">
            <a:off x="1784565" y="2432850"/>
            <a:ext cx="6189952"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thì</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bấy</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Tree>
    <p:extLst>
      <p:ext uri="{BB962C8B-B14F-4D97-AF65-F5344CB8AC3E}">
        <p14:creationId xmlns:p14="http://schemas.microsoft.com/office/powerpoint/2010/main" val="244313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65" name="Google Shape;1265;p63"/>
          <p:cNvGrpSpPr/>
          <p:nvPr/>
        </p:nvGrpSpPr>
        <p:grpSpPr>
          <a:xfrm>
            <a:off x="2855407" y="1553405"/>
            <a:ext cx="572897" cy="508045"/>
            <a:chOff x="713225" y="1877323"/>
            <a:chExt cx="1047140" cy="928605"/>
          </a:xfrm>
        </p:grpSpPr>
        <p:sp>
          <p:nvSpPr>
            <p:cNvPr id="1266" name="Google Shape;1266;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1267;p63"/>
            <p:cNvSpPr/>
            <p:nvPr/>
          </p:nvSpPr>
          <p:spPr>
            <a:xfrm>
              <a:off x="1064415" y="2496798"/>
              <a:ext cx="594146" cy="309129"/>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8" name="Google Shape;1268;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63"/>
          <p:cNvGrpSpPr/>
          <p:nvPr/>
        </p:nvGrpSpPr>
        <p:grpSpPr>
          <a:xfrm>
            <a:off x="2831033" y="3137974"/>
            <a:ext cx="572897" cy="504640"/>
            <a:chOff x="713225" y="1877323"/>
            <a:chExt cx="1047140" cy="922379"/>
          </a:xfrm>
        </p:grpSpPr>
        <p:sp>
          <p:nvSpPr>
            <p:cNvPr id="1270" name="Google Shape;1270;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63"/>
          <p:cNvGrpSpPr/>
          <p:nvPr/>
        </p:nvGrpSpPr>
        <p:grpSpPr>
          <a:xfrm>
            <a:off x="5627330" y="1498504"/>
            <a:ext cx="572897" cy="504640"/>
            <a:chOff x="713225" y="1877323"/>
            <a:chExt cx="1047140" cy="922379"/>
          </a:xfrm>
        </p:grpSpPr>
        <p:sp>
          <p:nvSpPr>
            <p:cNvPr id="1274" name="Google Shape;1274;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 name="Google Shape;1277;p63"/>
          <p:cNvGrpSpPr/>
          <p:nvPr/>
        </p:nvGrpSpPr>
        <p:grpSpPr>
          <a:xfrm>
            <a:off x="5677962" y="3137972"/>
            <a:ext cx="572897" cy="504640"/>
            <a:chOff x="713225" y="1877323"/>
            <a:chExt cx="1047140" cy="922379"/>
          </a:xfrm>
        </p:grpSpPr>
        <p:sp>
          <p:nvSpPr>
            <p:cNvPr id="1278" name="Google Shape;1278;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81" name="Google Shape;1281;p63" title="Gráfico">
            <a:hlinkClick r:id="rId3"/>
          </p:cNvPr>
          <p:cNvPicPr preferRelativeResize="0"/>
          <p:nvPr/>
        </p:nvPicPr>
        <p:blipFill>
          <a:blip r:embed="rId4">
            <a:alphaModFix/>
          </a:blip>
          <a:stretch>
            <a:fillRect/>
          </a:stretch>
        </p:blipFill>
        <p:spPr>
          <a:xfrm>
            <a:off x="3200923" y="1246325"/>
            <a:ext cx="2738256" cy="2779655"/>
          </a:xfrm>
          <a:prstGeom prst="rect">
            <a:avLst/>
          </a:prstGeom>
          <a:noFill/>
          <a:ln>
            <a:noFill/>
          </a:ln>
        </p:spPr>
      </p:pic>
      <p:grpSp>
        <p:nvGrpSpPr>
          <p:cNvPr id="1282" name="Google Shape;1282;p63"/>
          <p:cNvGrpSpPr/>
          <p:nvPr/>
        </p:nvGrpSpPr>
        <p:grpSpPr>
          <a:xfrm>
            <a:off x="3785804" y="1851907"/>
            <a:ext cx="1568475" cy="1568475"/>
            <a:chOff x="5159689" y="1296150"/>
            <a:chExt cx="3044400" cy="3044400"/>
          </a:xfrm>
        </p:grpSpPr>
        <p:grpSp>
          <p:nvGrpSpPr>
            <p:cNvPr id="1283" name="Google Shape;1283;p63"/>
            <p:cNvGrpSpPr/>
            <p:nvPr/>
          </p:nvGrpSpPr>
          <p:grpSpPr>
            <a:xfrm>
              <a:off x="5767453" y="1903914"/>
              <a:ext cx="1828872" cy="1828872"/>
              <a:chOff x="5905932" y="1600182"/>
              <a:chExt cx="1943128" cy="1943128"/>
            </a:xfrm>
          </p:grpSpPr>
          <p:sp>
            <p:nvSpPr>
              <p:cNvPr id="1284" name="Google Shape;1284;p63"/>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3"/>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63"/>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63"/>
            <p:cNvGrpSpPr/>
            <p:nvPr/>
          </p:nvGrpSpPr>
          <p:grpSpPr>
            <a:xfrm>
              <a:off x="5159689" y="1296150"/>
              <a:ext cx="3044400" cy="3044400"/>
              <a:chOff x="2550539" y="735313"/>
              <a:chExt cx="3044400" cy="3044400"/>
            </a:xfrm>
          </p:grpSpPr>
          <p:sp>
            <p:nvSpPr>
              <p:cNvPr id="1288" name="Google Shape;1288;p63"/>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3"/>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63"/>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3"/>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3"/>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3"/>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3"/>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3"/>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3"/>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3"/>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3"/>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3"/>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1033;p59">
            <a:extLst>
              <a:ext uri="{FF2B5EF4-FFF2-40B4-BE49-F238E27FC236}">
                <a16:creationId xmlns:a16="http://schemas.microsoft.com/office/drawing/2014/main" id="{AC410559-201B-FB5E-910D-EAF967BE570C}"/>
              </a:ext>
            </a:extLst>
          </p:cNvPr>
          <p:cNvSpPr txBox="1">
            <a:spLocks noGrp="1"/>
          </p:cNvSpPr>
          <p:nvPr>
            <p:ph type="title"/>
          </p:nvPr>
        </p:nvSpPr>
        <p:spPr>
          <a:xfrm>
            <a:off x="1570" y="520977"/>
            <a:ext cx="9062446" cy="691459"/>
          </a:xfrm>
          <a:prstGeom prst="rect">
            <a:avLst/>
          </a:prstGeom>
        </p:spPr>
        <p:txBody>
          <a:bodyPr spcFirstLastPara="1" wrap="square" lIns="91425" tIns="91425" rIns="91425" bIns="91425" anchor="t" anchorCtr="0">
            <a:noAutofit/>
          </a:bodyPr>
          <a:lstStyle/>
          <a:p>
            <a:pPr algn="l"/>
            <a:r>
              <a:rPr lang="en" sz="2800" dirty="0"/>
              <a:t>Câu 6: </a:t>
            </a:r>
            <a:r>
              <a:rPr lang="vi-VN" sz="2800" dirty="0"/>
              <a:t>Khi ta tăng góc tới, góc khúc xạ biến đổi như thế nào?</a:t>
            </a:r>
            <a:endParaRPr sz="2800" dirty="0"/>
          </a:p>
        </p:txBody>
      </p:sp>
      <p:sp>
        <p:nvSpPr>
          <p:cNvPr id="6" name="Google Shape;1088;p59">
            <a:extLst>
              <a:ext uri="{FF2B5EF4-FFF2-40B4-BE49-F238E27FC236}">
                <a16:creationId xmlns:a16="http://schemas.microsoft.com/office/drawing/2014/main" id="{FEC3184B-EDEF-66EF-E561-9D27ABAB5DED}"/>
              </a:ext>
            </a:extLst>
          </p:cNvPr>
          <p:cNvSpPr txBox="1"/>
          <p:nvPr/>
        </p:nvSpPr>
        <p:spPr>
          <a:xfrm flipH="1">
            <a:off x="196277" y="182967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giảm</a:t>
            </a:r>
            <a:r>
              <a:rPr lang="en-US" sz="2000" spc="20" dirty="0"/>
              <a:t>.</a:t>
            </a:r>
            <a:endParaRPr lang="en-US" sz="2000" spc="20" dirty="0">
              <a:sym typeface="Quicksand Medium"/>
            </a:endParaRPr>
          </a:p>
        </p:txBody>
      </p:sp>
      <p:sp>
        <p:nvSpPr>
          <p:cNvPr id="7" name="Google Shape;1088;p59">
            <a:extLst>
              <a:ext uri="{FF2B5EF4-FFF2-40B4-BE49-F238E27FC236}">
                <a16:creationId xmlns:a16="http://schemas.microsoft.com/office/drawing/2014/main" id="{03DBAE8B-6559-800C-D7D6-FCAA267834F6}"/>
              </a:ext>
            </a:extLst>
          </p:cNvPr>
          <p:cNvSpPr txBox="1"/>
          <p:nvPr/>
        </p:nvSpPr>
        <p:spPr>
          <a:xfrm flipH="1">
            <a:off x="270054" y="345543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không</a:t>
            </a:r>
            <a:r>
              <a:rPr lang="en-US" sz="2000" spc="20" dirty="0"/>
              <a:t> </a:t>
            </a:r>
            <a:r>
              <a:rPr lang="en-US" sz="2000" spc="20" dirty="0" err="1"/>
              <a:t>đổi</a:t>
            </a:r>
            <a:r>
              <a:rPr lang="en-US" sz="2000" spc="20" dirty="0"/>
              <a:t>.</a:t>
            </a:r>
            <a:endParaRPr lang="en-US" sz="2000" spc="20" dirty="0">
              <a:sym typeface="Quicksand Medium"/>
            </a:endParaRPr>
          </a:p>
        </p:txBody>
      </p:sp>
      <p:sp>
        <p:nvSpPr>
          <p:cNvPr id="8" name="Google Shape;1088;p59">
            <a:extLst>
              <a:ext uri="{FF2B5EF4-FFF2-40B4-BE49-F238E27FC236}">
                <a16:creationId xmlns:a16="http://schemas.microsoft.com/office/drawing/2014/main" id="{851DC57A-82A1-C409-DFAD-18201FD2F076}"/>
              </a:ext>
            </a:extLst>
          </p:cNvPr>
          <p:cNvSpPr txBox="1"/>
          <p:nvPr/>
        </p:nvSpPr>
        <p:spPr>
          <a:xfrm flipH="1">
            <a:off x="6181933" y="1774769"/>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a:t>
            </a:r>
            <a:endParaRPr lang="en-US" sz="2000" spc="20" dirty="0">
              <a:sym typeface="Quicksand Medium"/>
            </a:endParaRPr>
          </a:p>
        </p:txBody>
      </p:sp>
      <p:sp>
        <p:nvSpPr>
          <p:cNvPr id="9" name="Google Shape;1088;p59">
            <a:extLst>
              <a:ext uri="{FF2B5EF4-FFF2-40B4-BE49-F238E27FC236}">
                <a16:creationId xmlns:a16="http://schemas.microsoft.com/office/drawing/2014/main" id="{E824C320-A642-D818-DE4D-AE76C41B7EC4}"/>
              </a:ext>
            </a:extLst>
          </p:cNvPr>
          <p:cNvSpPr txBox="1"/>
          <p:nvPr/>
        </p:nvSpPr>
        <p:spPr>
          <a:xfrm flipH="1">
            <a:off x="6195161" y="3476889"/>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 </a:t>
            </a:r>
            <a:r>
              <a:rPr lang="en-US" sz="2000" spc="20" dirty="0" err="1"/>
              <a:t>hoặc</a:t>
            </a:r>
            <a:r>
              <a:rPr lang="en-US" sz="2000" spc="20" dirty="0"/>
              <a:t> </a:t>
            </a:r>
            <a:r>
              <a:rPr lang="en-US" sz="2000" spc="20" dirty="0" err="1"/>
              <a:t>giảm</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Rectangle: Rounded Corners 9">
            <a:extLst>
              <a:ext uri="{FF2B5EF4-FFF2-40B4-BE49-F238E27FC236}">
                <a16:creationId xmlns:a16="http://schemas.microsoft.com/office/drawing/2014/main" id="{DF8D33A8-7392-A077-D755-089BF5CE37D8}"/>
              </a:ext>
            </a:extLst>
          </p:cNvPr>
          <p:cNvSpPr/>
          <p:nvPr/>
        </p:nvSpPr>
        <p:spPr>
          <a:xfrm>
            <a:off x="5554133" y="1409718"/>
            <a:ext cx="3241032" cy="1409393"/>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93">
          <a:extLst>
            <a:ext uri="{FF2B5EF4-FFF2-40B4-BE49-F238E27FC236}">
              <a16:creationId xmlns:a16="http://schemas.microsoft.com/office/drawing/2014/main" id="{3A2E152D-5A7D-4836-582A-B93E103A72D6}"/>
            </a:ext>
          </a:extLst>
        </p:cNvPr>
        <p:cNvGrpSpPr/>
        <p:nvPr/>
      </p:nvGrpSpPr>
      <p:grpSpPr>
        <a:xfrm>
          <a:off x="0" y="0"/>
          <a:ext cx="0" cy="0"/>
          <a:chOff x="0" y="0"/>
          <a:chExt cx="0" cy="0"/>
        </a:xfrm>
      </p:grpSpPr>
      <p:sp>
        <p:nvSpPr>
          <p:cNvPr id="1194" name="Google Shape;1194;p61">
            <a:extLst>
              <a:ext uri="{FF2B5EF4-FFF2-40B4-BE49-F238E27FC236}">
                <a16:creationId xmlns:a16="http://schemas.microsoft.com/office/drawing/2014/main" id="{C73DBB66-9555-89A3-07CD-5D25B80B569F}"/>
              </a:ext>
            </a:extLst>
          </p:cNvPr>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a:extLst>
              <a:ext uri="{FF2B5EF4-FFF2-40B4-BE49-F238E27FC236}">
                <a16:creationId xmlns:a16="http://schemas.microsoft.com/office/drawing/2014/main" id="{4BCFE047-97D2-5910-43B7-AD0E4997F444}"/>
              </a:ext>
            </a:extLst>
          </p:cNvPr>
          <p:cNvGrpSpPr/>
          <p:nvPr/>
        </p:nvGrpSpPr>
        <p:grpSpPr>
          <a:xfrm>
            <a:off x="3788994" y="2133261"/>
            <a:ext cx="1566009" cy="2244650"/>
            <a:chOff x="3550325" y="539500"/>
            <a:chExt cx="2259102" cy="3238099"/>
          </a:xfrm>
        </p:grpSpPr>
        <p:sp>
          <p:nvSpPr>
            <p:cNvPr id="1197" name="Google Shape;1197;p61">
              <a:extLst>
                <a:ext uri="{FF2B5EF4-FFF2-40B4-BE49-F238E27FC236}">
                  <a16:creationId xmlns:a16="http://schemas.microsoft.com/office/drawing/2014/main" id="{0A6BE8A0-2A62-9996-FB25-7E483412D0A6}"/>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a:extLst>
                <a:ext uri="{FF2B5EF4-FFF2-40B4-BE49-F238E27FC236}">
                  <a16:creationId xmlns:a16="http://schemas.microsoft.com/office/drawing/2014/main" id="{604C18C0-48AC-8650-CEB8-0C7341DBA10C}"/>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a:extLst>
                <a:ext uri="{FF2B5EF4-FFF2-40B4-BE49-F238E27FC236}">
                  <a16:creationId xmlns:a16="http://schemas.microsoft.com/office/drawing/2014/main" id="{03FD7F01-5905-EC87-5D78-B53334E4EE9D}"/>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a:extLst>
                <a:ext uri="{FF2B5EF4-FFF2-40B4-BE49-F238E27FC236}">
                  <a16:creationId xmlns:a16="http://schemas.microsoft.com/office/drawing/2014/main" id="{7DF5E458-5F1B-4110-3D0A-2E6ABED0E5E6}"/>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a:extLst>
                <a:ext uri="{FF2B5EF4-FFF2-40B4-BE49-F238E27FC236}">
                  <a16:creationId xmlns:a16="http://schemas.microsoft.com/office/drawing/2014/main" id="{0EA05F25-46D1-7A75-84D3-3B8FF773A6DD}"/>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a:extLst>
                <a:ext uri="{FF2B5EF4-FFF2-40B4-BE49-F238E27FC236}">
                  <a16:creationId xmlns:a16="http://schemas.microsoft.com/office/drawing/2014/main" id="{0B7F7D69-18AE-1464-629E-90B339A3F7CB}"/>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a:extLst>
                <a:ext uri="{FF2B5EF4-FFF2-40B4-BE49-F238E27FC236}">
                  <a16:creationId xmlns:a16="http://schemas.microsoft.com/office/drawing/2014/main" id="{2CECE5E4-1CF0-8FC9-C149-FFC7D5F3BEC6}"/>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a:extLst>
                <a:ext uri="{FF2B5EF4-FFF2-40B4-BE49-F238E27FC236}">
                  <a16:creationId xmlns:a16="http://schemas.microsoft.com/office/drawing/2014/main" id="{A8D9924A-8B5E-33CE-5061-F4389C4B39E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a:extLst>
                <a:ext uri="{FF2B5EF4-FFF2-40B4-BE49-F238E27FC236}">
                  <a16:creationId xmlns:a16="http://schemas.microsoft.com/office/drawing/2014/main" id="{61085A2F-5D67-7FE3-4BC2-5826A38B868D}"/>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a:extLst>
                <a:ext uri="{FF2B5EF4-FFF2-40B4-BE49-F238E27FC236}">
                  <a16:creationId xmlns:a16="http://schemas.microsoft.com/office/drawing/2014/main" id="{CB9990A8-12D5-114A-CC13-3A49968B07EE}"/>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a:extLst>
                <a:ext uri="{FF2B5EF4-FFF2-40B4-BE49-F238E27FC236}">
                  <a16:creationId xmlns:a16="http://schemas.microsoft.com/office/drawing/2014/main" id="{485AD2E2-2DE7-26B2-33EF-AB4A1F592BB8}"/>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a:extLst>
                <a:ext uri="{FF2B5EF4-FFF2-40B4-BE49-F238E27FC236}">
                  <a16:creationId xmlns:a16="http://schemas.microsoft.com/office/drawing/2014/main" id="{338C2F3E-FEE3-E0B7-62EC-6BC9D3EC69C8}"/>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a:extLst>
                <a:ext uri="{FF2B5EF4-FFF2-40B4-BE49-F238E27FC236}">
                  <a16:creationId xmlns:a16="http://schemas.microsoft.com/office/drawing/2014/main" id="{A1E21F65-F26B-902D-1667-EED2C6F975B6}"/>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a:extLst>
                <a:ext uri="{FF2B5EF4-FFF2-40B4-BE49-F238E27FC236}">
                  <a16:creationId xmlns:a16="http://schemas.microsoft.com/office/drawing/2014/main" id="{9186BB01-05D0-D4D5-3EA2-0C1CC18F562C}"/>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a:extLst>
                <a:ext uri="{FF2B5EF4-FFF2-40B4-BE49-F238E27FC236}">
                  <a16:creationId xmlns:a16="http://schemas.microsoft.com/office/drawing/2014/main" id="{C74B62D1-5FED-AD77-22A5-551AB1F326D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a:extLst>
                <a:ext uri="{FF2B5EF4-FFF2-40B4-BE49-F238E27FC236}">
                  <a16:creationId xmlns:a16="http://schemas.microsoft.com/office/drawing/2014/main" id="{EFC62F45-35E9-A8AD-DBD2-AC55C570D1E1}"/>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a:extLst>
                <a:ext uri="{FF2B5EF4-FFF2-40B4-BE49-F238E27FC236}">
                  <a16:creationId xmlns:a16="http://schemas.microsoft.com/office/drawing/2014/main" id="{67A61835-6A98-276C-FE1A-38C0E64EFB8B}"/>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a:extLst>
                <a:ext uri="{FF2B5EF4-FFF2-40B4-BE49-F238E27FC236}">
                  <a16:creationId xmlns:a16="http://schemas.microsoft.com/office/drawing/2014/main" id="{335CBB80-DABF-F713-E481-BE2A2095D99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a:extLst>
              <a:ext uri="{FF2B5EF4-FFF2-40B4-BE49-F238E27FC236}">
                <a16:creationId xmlns:a16="http://schemas.microsoft.com/office/drawing/2014/main" id="{2868AE2F-6629-78BA-A7DC-372D24AA5BB4}"/>
              </a:ext>
            </a:extLst>
          </p:cNvPr>
          <p:cNvGrpSpPr/>
          <p:nvPr/>
        </p:nvGrpSpPr>
        <p:grpSpPr>
          <a:xfrm>
            <a:off x="3489383" y="1953604"/>
            <a:ext cx="432316" cy="380808"/>
            <a:chOff x="713225" y="1877323"/>
            <a:chExt cx="1047140" cy="922379"/>
          </a:xfrm>
        </p:grpSpPr>
        <p:sp>
          <p:nvSpPr>
            <p:cNvPr id="1216" name="Google Shape;1216;p61">
              <a:extLst>
                <a:ext uri="{FF2B5EF4-FFF2-40B4-BE49-F238E27FC236}">
                  <a16:creationId xmlns:a16="http://schemas.microsoft.com/office/drawing/2014/main" id="{E022EC39-A28C-34FD-6E55-50825424B9E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a:extLst>
                <a:ext uri="{FF2B5EF4-FFF2-40B4-BE49-F238E27FC236}">
                  <a16:creationId xmlns:a16="http://schemas.microsoft.com/office/drawing/2014/main" id="{3EA49057-2156-60CD-D965-938BC02DE43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a:extLst>
                <a:ext uri="{FF2B5EF4-FFF2-40B4-BE49-F238E27FC236}">
                  <a16:creationId xmlns:a16="http://schemas.microsoft.com/office/drawing/2014/main" id="{868E20BB-3C0D-87FB-166B-D7B92CB854B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a:extLst>
              <a:ext uri="{FF2B5EF4-FFF2-40B4-BE49-F238E27FC236}">
                <a16:creationId xmlns:a16="http://schemas.microsoft.com/office/drawing/2014/main" id="{D7928C05-06AF-7B84-E4DF-1A11E5AF4AA7}"/>
              </a:ext>
            </a:extLst>
          </p:cNvPr>
          <p:cNvGrpSpPr/>
          <p:nvPr/>
        </p:nvGrpSpPr>
        <p:grpSpPr>
          <a:xfrm>
            <a:off x="3331035" y="3155042"/>
            <a:ext cx="432316" cy="380808"/>
            <a:chOff x="713225" y="1877323"/>
            <a:chExt cx="1047140" cy="922379"/>
          </a:xfrm>
        </p:grpSpPr>
        <p:sp>
          <p:nvSpPr>
            <p:cNvPr id="1220" name="Google Shape;1220;p61">
              <a:extLst>
                <a:ext uri="{FF2B5EF4-FFF2-40B4-BE49-F238E27FC236}">
                  <a16:creationId xmlns:a16="http://schemas.microsoft.com/office/drawing/2014/main" id="{D467F354-3C39-D1B8-4454-18DAF67913DF}"/>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a:extLst>
                <a:ext uri="{FF2B5EF4-FFF2-40B4-BE49-F238E27FC236}">
                  <a16:creationId xmlns:a16="http://schemas.microsoft.com/office/drawing/2014/main" id="{0B570500-58CF-61EB-7252-EEDC0F116654}"/>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a:extLst>
                <a:ext uri="{FF2B5EF4-FFF2-40B4-BE49-F238E27FC236}">
                  <a16:creationId xmlns:a16="http://schemas.microsoft.com/office/drawing/2014/main" id="{EF670303-C141-471F-AB01-01F676AA857B}"/>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a:extLst>
              <a:ext uri="{FF2B5EF4-FFF2-40B4-BE49-F238E27FC236}">
                <a16:creationId xmlns:a16="http://schemas.microsoft.com/office/drawing/2014/main" id="{1C9412A0-61D7-EAA6-244D-D0292E694137}"/>
              </a:ext>
            </a:extLst>
          </p:cNvPr>
          <p:cNvGrpSpPr/>
          <p:nvPr/>
        </p:nvGrpSpPr>
        <p:grpSpPr>
          <a:xfrm>
            <a:off x="5255609" y="1923620"/>
            <a:ext cx="432316" cy="380808"/>
            <a:chOff x="713225" y="1877323"/>
            <a:chExt cx="1047140" cy="922379"/>
          </a:xfrm>
        </p:grpSpPr>
        <p:sp>
          <p:nvSpPr>
            <p:cNvPr id="1224" name="Google Shape;1224;p61">
              <a:extLst>
                <a:ext uri="{FF2B5EF4-FFF2-40B4-BE49-F238E27FC236}">
                  <a16:creationId xmlns:a16="http://schemas.microsoft.com/office/drawing/2014/main" id="{EADFFB4F-3D2C-D9B2-2E62-75B63BEFD104}"/>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a:extLst>
                <a:ext uri="{FF2B5EF4-FFF2-40B4-BE49-F238E27FC236}">
                  <a16:creationId xmlns:a16="http://schemas.microsoft.com/office/drawing/2014/main" id="{19D94069-EA70-A319-3599-7D134A2C28D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a:extLst>
                <a:ext uri="{FF2B5EF4-FFF2-40B4-BE49-F238E27FC236}">
                  <a16:creationId xmlns:a16="http://schemas.microsoft.com/office/drawing/2014/main" id="{C52111C1-7894-DA77-6325-72B83F3C6395}"/>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a:extLst>
              <a:ext uri="{FF2B5EF4-FFF2-40B4-BE49-F238E27FC236}">
                <a16:creationId xmlns:a16="http://schemas.microsoft.com/office/drawing/2014/main" id="{721031D9-A2F6-450B-0C35-DB2284C9315F}"/>
              </a:ext>
            </a:extLst>
          </p:cNvPr>
          <p:cNvGrpSpPr/>
          <p:nvPr/>
        </p:nvGrpSpPr>
        <p:grpSpPr>
          <a:xfrm>
            <a:off x="5359835" y="3193583"/>
            <a:ext cx="432316" cy="380808"/>
            <a:chOff x="713225" y="1877323"/>
            <a:chExt cx="1047140" cy="922379"/>
          </a:xfrm>
        </p:grpSpPr>
        <p:sp>
          <p:nvSpPr>
            <p:cNvPr id="1228" name="Google Shape;1228;p61">
              <a:extLst>
                <a:ext uri="{FF2B5EF4-FFF2-40B4-BE49-F238E27FC236}">
                  <a16:creationId xmlns:a16="http://schemas.microsoft.com/office/drawing/2014/main" id="{613FCD47-DE68-4F16-C694-7E2A1F0EA516}"/>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a:extLst>
                <a:ext uri="{FF2B5EF4-FFF2-40B4-BE49-F238E27FC236}">
                  <a16:creationId xmlns:a16="http://schemas.microsoft.com/office/drawing/2014/main" id="{69EC1F23-5A76-BB5F-FB49-8E6F29CBD2BE}"/>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a:extLst>
                <a:ext uri="{FF2B5EF4-FFF2-40B4-BE49-F238E27FC236}">
                  <a16:creationId xmlns:a16="http://schemas.microsoft.com/office/drawing/2014/main" id="{7EDC8FA7-FA97-83E0-845D-75CA078BB45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FBA774A5-8DBA-CB83-9280-0C3BDDE03496}"/>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7: </a:t>
            </a:r>
            <a:r>
              <a:rPr lang="en-US" sz="2800" dirty="0"/>
              <a:t>Ta </a:t>
            </a:r>
            <a:r>
              <a:rPr lang="en-US" sz="2800" dirty="0" err="1"/>
              <a:t>có</a:t>
            </a:r>
            <a:r>
              <a:rPr lang="en-US" sz="2800" dirty="0"/>
              <a:t> </a:t>
            </a:r>
            <a:r>
              <a:rPr lang="en-US" sz="2800" dirty="0" err="1"/>
              <a:t>tia</a:t>
            </a:r>
            <a:r>
              <a:rPr lang="en-US" sz="2800" dirty="0"/>
              <a:t> </a:t>
            </a:r>
            <a:r>
              <a:rPr lang="en-US" sz="2800" dirty="0" err="1"/>
              <a:t>tới</a:t>
            </a:r>
            <a:r>
              <a:rPr lang="en-US" sz="2800" dirty="0"/>
              <a:t> </a:t>
            </a:r>
            <a:r>
              <a:rPr lang="en-US" sz="2800" dirty="0" err="1"/>
              <a:t>và</a:t>
            </a:r>
            <a:r>
              <a:rPr lang="en-US" sz="2800" dirty="0"/>
              <a:t> </a:t>
            </a:r>
            <a:r>
              <a:rPr lang="en-US" sz="2800" dirty="0" err="1"/>
              <a:t>tia</a:t>
            </a:r>
            <a:r>
              <a:rPr lang="en-US" sz="2800" dirty="0"/>
              <a:t> </a:t>
            </a:r>
            <a:r>
              <a:rPr lang="en-US" sz="2800" dirty="0" err="1"/>
              <a:t>khúc</a:t>
            </a:r>
            <a:r>
              <a:rPr lang="en-US" sz="2800" dirty="0"/>
              <a:t> </a:t>
            </a:r>
            <a:r>
              <a:rPr lang="en-US" sz="2800" dirty="0" err="1"/>
              <a:t>xạ</a:t>
            </a:r>
            <a:r>
              <a:rPr lang="en-US" sz="2800" dirty="0"/>
              <a:t> </a:t>
            </a:r>
            <a:r>
              <a:rPr lang="en-US" sz="2800" dirty="0" err="1"/>
              <a:t>trùng</a:t>
            </a:r>
            <a:r>
              <a:rPr lang="en-US" sz="2800" dirty="0"/>
              <a:t> </a:t>
            </a:r>
            <a:r>
              <a:rPr lang="en-US" sz="2800" dirty="0" err="1"/>
              <a:t>nhau</a:t>
            </a:r>
            <a:r>
              <a:rPr lang="en-US" sz="2800" dirty="0"/>
              <a:t> </a:t>
            </a:r>
            <a:r>
              <a:rPr lang="en-US" sz="2800" dirty="0" err="1"/>
              <a:t>khi</a:t>
            </a:r>
            <a:endParaRPr sz="2800" dirty="0"/>
          </a:p>
        </p:txBody>
      </p:sp>
      <p:sp>
        <p:nvSpPr>
          <p:cNvPr id="5" name="Google Shape;1088;p59">
            <a:extLst>
              <a:ext uri="{FF2B5EF4-FFF2-40B4-BE49-F238E27FC236}">
                <a16:creationId xmlns:a16="http://schemas.microsoft.com/office/drawing/2014/main" id="{4C71B26F-2D73-4AC0-F970-74F6F9981BCD}"/>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0</a:t>
            </a:r>
            <a:endParaRPr lang="en-US" sz="2000" spc="20" dirty="0">
              <a:sym typeface="Quicksand Medium"/>
            </a:endParaRPr>
          </a:p>
        </p:txBody>
      </p:sp>
      <p:sp>
        <p:nvSpPr>
          <p:cNvPr id="6" name="Google Shape;1088;p59">
            <a:extLst>
              <a:ext uri="{FF2B5EF4-FFF2-40B4-BE49-F238E27FC236}">
                <a16:creationId xmlns:a16="http://schemas.microsoft.com/office/drawing/2014/main" id="{96F3269F-E845-57EC-0F96-B5BE323194A3}"/>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góc tới lớn hơn góc khúc xạ</a:t>
            </a:r>
            <a:endParaRPr lang="en-US" sz="2000" spc="20" dirty="0">
              <a:sym typeface="Quicksand Medium"/>
            </a:endParaRPr>
          </a:p>
        </p:txBody>
      </p:sp>
      <p:sp>
        <p:nvSpPr>
          <p:cNvPr id="7" name="Google Shape;1088;p59">
            <a:extLst>
              <a:ext uri="{FF2B5EF4-FFF2-40B4-BE49-F238E27FC236}">
                <a16:creationId xmlns:a16="http://schemas.microsoft.com/office/drawing/2014/main" id="{B0133733-646E-B42A-C187-93FAE6901145}"/>
              </a:ext>
            </a:extLst>
          </p:cNvPr>
          <p:cNvSpPr txBox="1"/>
          <p:nvPr/>
        </p:nvSpPr>
        <p:spPr>
          <a:xfrm flipH="1">
            <a:off x="5866278" y="2046228"/>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endParaRPr lang="en-US" sz="2000" spc="20" dirty="0">
              <a:sym typeface="Quicksand Medium"/>
            </a:endParaRPr>
          </a:p>
        </p:txBody>
      </p:sp>
      <p:sp>
        <p:nvSpPr>
          <p:cNvPr id="8" name="Google Shape;1088;p59">
            <a:extLst>
              <a:ext uri="{FF2B5EF4-FFF2-40B4-BE49-F238E27FC236}">
                <a16:creationId xmlns:a16="http://schemas.microsoft.com/office/drawing/2014/main" id="{540C1C6B-E4DD-E35C-8CB8-97BD4F173DE6}"/>
              </a:ext>
            </a:extLst>
          </p:cNvPr>
          <p:cNvSpPr txBox="1"/>
          <p:nvPr/>
        </p:nvSpPr>
        <p:spPr>
          <a:xfrm flipH="1">
            <a:off x="5920697" y="3437054"/>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góc tới nhỏ hơn góc khúc xạ</a:t>
            </a:r>
            <a:endParaRPr lang="en-US" sz="2000" spc="20" dirty="0">
              <a:sym typeface="Quicksand Medium"/>
            </a:endParaRPr>
          </a:p>
        </p:txBody>
      </p:sp>
      <p:sp>
        <p:nvSpPr>
          <p:cNvPr id="9" name="Rectangle: Rounded Corners 8">
            <a:extLst>
              <a:ext uri="{FF2B5EF4-FFF2-40B4-BE49-F238E27FC236}">
                <a16:creationId xmlns:a16="http://schemas.microsoft.com/office/drawing/2014/main" id="{931EB422-5E24-651B-EBF8-D4DCAB8F0338}"/>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34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CD8FB434-8C5A-919D-4928-7DEFC4B2E01E}"/>
            </a:ext>
          </a:extLst>
        </p:cNvPr>
        <p:cNvGrpSpPr/>
        <p:nvPr/>
      </p:nvGrpSpPr>
      <p:grpSpPr>
        <a:xfrm>
          <a:off x="0" y="0"/>
          <a:ext cx="0" cy="0"/>
          <a:chOff x="0" y="0"/>
          <a:chExt cx="0" cy="0"/>
        </a:xfrm>
      </p:grpSpPr>
      <p:grpSp>
        <p:nvGrpSpPr>
          <p:cNvPr id="1591" name="Group 1590">
            <a:extLst>
              <a:ext uri="{FF2B5EF4-FFF2-40B4-BE49-F238E27FC236}">
                <a16:creationId xmlns:a16="http://schemas.microsoft.com/office/drawing/2014/main" id="{98F77C2D-3E7A-A462-F07B-CF5BB89B3A23}"/>
              </a:ext>
            </a:extLst>
          </p:cNvPr>
          <p:cNvGrpSpPr/>
          <p:nvPr/>
        </p:nvGrpSpPr>
        <p:grpSpPr>
          <a:xfrm>
            <a:off x="5853277" y="2667476"/>
            <a:ext cx="3108859" cy="2082300"/>
            <a:chOff x="58393" y="1188379"/>
            <a:chExt cx="5209070" cy="3489012"/>
          </a:xfrm>
        </p:grpSpPr>
        <p:sp>
          <p:nvSpPr>
            <p:cNvPr id="1599" name="TextBox 1598">
              <a:extLst>
                <a:ext uri="{FF2B5EF4-FFF2-40B4-BE49-F238E27FC236}">
                  <a16:creationId xmlns:a16="http://schemas.microsoft.com/office/drawing/2014/main" id="{C06095EE-D968-911D-210C-332B1795A234}"/>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600" name="Group 1599">
              <a:extLst>
                <a:ext uri="{FF2B5EF4-FFF2-40B4-BE49-F238E27FC236}">
                  <a16:creationId xmlns:a16="http://schemas.microsoft.com/office/drawing/2014/main" id="{258BEF6C-A5CB-A66E-958F-03D28BED170E}"/>
                </a:ext>
              </a:extLst>
            </p:cNvPr>
            <p:cNvGrpSpPr/>
            <p:nvPr/>
          </p:nvGrpSpPr>
          <p:grpSpPr>
            <a:xfrm>
              <a:off x="377663" y="1246619"/>
              <a:ext cx="4636389" cy="3392676"/>
              <a:chOff x="149305" y="883103"/>
              <a:chExt cx="4354937" cy="3522581"/>
            </a:xfrm>
          </p:grpSpPr>
          <p:sp>
            <p:nvSpPr>
              <p:cNvPr id="1609" name="Rectangle 1608">
                <a:extLst>
                  <a:ext uri="{FF2B5EF4-FFF2-40B4-BE49-F238E27FC236}">
                    <a16:creationId xmlns:a16="http://schemas.microsoft.com/office/drawing/2014/main" id="{2620EA47-60FE-49EF-8D9E-407F69BA880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10" name="Straight Connector 1609">
                <a:extLst>
                  <a:ext uri="{FF2B5EF4-FFF2-40B4-BE49-F238E27FC236}">
                    <a16:creationId xmlns:a16="http://schemas.microsoft.com/office/drawing/2014/main" id="{B2A8C8BC-BB43-0231-9630-89C70627C15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11" name="Rectangle 1610">
                <a:extLst>
                  <a:ext uri="{FF2B5EF4-FFF2-40B4-BE49-F238E27FC236}">
                    <a16:creationId xmlns:a16="http://schemas.microsoft.com/office/drawing/2014/main" id="{B20A7B16-DC7C-A8DA-E690-D8E50535AC8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601" name="TextBox 1600">
              <a:extLst>
                <a:ext uri="{FF2B5EF4-FFF2-40B4-BE49-F238E27FC236}">
                  <a16:creationId xmlns:a16="http://schemas.microsoft.com/office/drawing/2014/main" id="{DCB419ED-1373-E6D6-787A-2A606CCB77B3}"/>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602" name="TextBox 1601">
              <a:extLst>
                <a:ext uri="{FF2B5EF4-FFF2-40B4-BE49-F238E27FC236}">
                  <a16:creationId xmlns:a16="http://schemas.microsoft.com/office/drawing/2014/main" id="{C577F7D8-D4CF-376E-1821-41EEA681A87E}"/>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603" name="TextBox 1602">
              <a:extLst>
                <a:ext uri="{FF2B5EF4-FFF2-40B4-BE49-F238E27FC236}">
                  <a16:creationId xmlns:a16="http://schemas.microsoft.com/office/drawing/2014/main" id="{6CEC5737-9589-C4D7-2546-0124F31B7A93}"/>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605" name="TextBox 1604">
              <a:extLst>
                <a:ext uri="{FF2B5EF4-FFF2-40B4-BE49-F238E27FC236}">
                  <a16:creationId xmlns:a16="http://schemas.microsoft.com/office/drawing/2014/main" id="{3188F2C9-4EB9-30BB-269E-D74D51442F2B}"/>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606" name="TextBox 1605">
              <a:extLst>
                <a:ext uri="{FF2B5EF4-FFF2-40B4-BE49-F238E27FC236}">
                  <a16:creationId xmlns:a16="http://schemas.microsoft.com/office/drawing/2014/main" id="{CDAE3652-EC0D-A3BE-9E13-48C4352BF574}"/>
                </a:ext>
              </a:extLst>
            </p:cNvPr>
            <p:cNvSpPr txBox="1"/>
            <p:nvPr/>
          </p:nvSpPr>
          <p:spPr>
            <a:xfrm>
              <a:off x="1097089" y="4102582"/>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607" name="TextBox 1606">
              <a:extLst>
                <a:ext uri="{FF2B5EF4-FFF2-40B4-BE49-F238E27FC236}">
                  <a16:creationId xmlns:a16="http://schemas.microsoft.com/office/drawing/2014/main" id="{CADCD593-46D7-EA50-3AA6-598BD9D6335B}"/>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8" name="TextBox 1607">
              <a:extLst>
                <a:ext uri="{FF2B5EF4-FFF2-40B4-BE49-F238E27FC236}">
                  <a16:creationId xmlns:a16="http://schemas.microsoft.com/office/drawing/2014/main" id="{4DBB42C9-A273-C191-B1FC-BF9D38434ECC}"/>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4" name="TextBox 1603">
              <a:extLst>
                <a:ext uri="{FF2B5EF4-FFF2-40B4-BE49-F238E27FC236}">
                  <a16:creationId xmlns:a16="http://schemas.microsoft.com/office/drawing/2014/main" id="{A87396F4-E753-5BB1-76FF-48C744B9C073}"/>
                </a:ext>
              </a:extLst>
            </p:cNvPr>
            <p:cNvSpPr txBox="1"/>
            <p:nvPr/>
          </p:nvSpPr>
          <p:spPr>
            <a:xfrm>
              <a:off x="2778581" y="2671813"/>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grpSp>
        <p:nvGrpSpPr>
          <p:cNvPr id="1594" name="Group 1593">
            <a:extLst>
              <a:ext uri="{FF2B5EF4-FFF2-40B4-BE49-F238E27FC236}">
                <a16:creationId xmlns:a16="http://schemas.microsoft.com/office/drawing/2014/main" id="{BED3D894-CF41-5888-F26D-903BAE2BFE93}"/>
              </a:ext>
            </a:extLst>
          </p:cNvPr>
          <p:cNvGrpSpPr/>
          <p:nvPr/>
        </p:nvGrpSpPr>
        <p:grpSpPr>
          <a:xfrm rot="5400000">
            <a:off x="6760488" y="3821657"/>
            <a:ext cx="737067" cy="714369"/>
            <a:chOff x="1022287" y="1484770"/>
            <a:chExt cx="1456130" cy="1411289"/>
          </a:xfrm>
        </p:grpSpPr>
        <p:cxnSp>
          <p:nvCxnSpPr>
            <p:cNvPr id="1595" name="Straight Connector 1594">
              <a:extLst>
                <a:ext uri="{FF2B5EF4-FFF2-40B4-BE49-F238E27FC236}">
                  <a16:creationId xmlns:a16="http://schemas.microsoft.com/office/drawing/2014/main" id="{A822D125-EE3A-D54C-F2BD-D7CD5630381E}"/>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6" name="Straight Arrow Connector 1595">
              <a:extLst>
                <a:ext uri="{FF2B5EF4-FFF2-40B4-BE49-F238E27FC236}">
                  <a16:creationId xmlns:a16="http://schemas.microsoft.com/office/drawing/2014/main" id="{F85A711A-D940-78E7-A3EA-DC6F0ACD39AA}"/>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93" name="Group 1592">
            <a:extLst>
              <a:ext uri="{FF2B5EF4-FFF2-40B4-BE49-F238E27FC236}">
                <a16:creationId xmlns:a16="http://schemas.microsoft.com/office/drawing/2014/main" id="{4C25A255-595F-DF11-BB91-11B60DD6B22B}"/>
              </a:ext>
            </a:extLst>
          </p:cNvPr>
          <p:cNvGrpSpPr/>
          <p:nvPr/>
        </p:nvGrpSpPr>
        <p:grpSpPr>
          <a:xfrm rot="21144240">
            <a:off x="6575484" y="3040499"/>
            <a:ext cx="869042" cy="842281"/>
            <a:chOff x="1022287" y="1484770"/>
            <a:chExt cx="1456130" cy="1411289"/>
          </a:xfrm>
        </p:grpSpPr>
        <p:cxnSp>
          <p:nvCxnSpPr>
            <p:cNvPr id="1597" name="Straight Connector 1596">
              <a:extLst>
                <a:ext uri="{FF2B5EF4-FFF2-40B4-BE49-F238E27FC236}">
                  <a16:creationId xmlns:a16="http://schemas.microsoft.com/office/drawing/2014/main" id="{27FECC8A-F8DD-5613-5621-CAD3BDC7D58C}"/>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8" name="Straight Arrow Connector 1597">
              <a:extLst>
                <a:ext uri="{FF2B5EF4-FFF2-40B4-BE49-F238E27FC236}">
                  <a16:creationId xmlns:a16="http://schemas.microsoft.com/office/drawing/2014/main" id="{D055DFD5-1DD1-2C9F-B1E9-5940536D798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 name="Google Shape;1033;p59">
            <a:extLst>
              <a:ext uri="{FF2B5EF4-FFF2-40B4-BE49-F238E27FC236}">
                <a16:creationId xmlns:a16="http://schemas.microsoft.com/office/drawing/2014/main" id="{489C96F3-8249-0CA6-E4FB-8FEF860B9E46}"/>
              </a:ext>
            </a:extLst>
          </p:cNvPr>
          <p:cNvSpPr txBox="1">
            <a:spLocks noGrp="1"/>
          </p:cNvSpPr>
          <p:nvPr>
            <p:ph type="title"/>
          </p:nvPr>
        </p:nvSpPr>
        <p:spPr>
          <a:xfrm>
            <a:off x="272997" y="-16933"/>
            <a:ext cx="1988451" cy="5030922"/>
          </a:xfrm>
          <a:prstGeom prst="rect">
            <a:avLst/>
          </a:prstGeom>
        </p:spPr>
        <p:txBody>
          <a:bodyPr spcFirstLastPara="1" wrap="square" lIns="91425" tIns="91425" rIns="91425" bIns="91425" anchor="t" anchorCtr="0">
            <a:noAutofit/>
          </a:bodyPr>
          <a:lstStyle/>
          <a:p>
            <a:pPr>
              <a:lnSpc>
                <a:spcPct val="150000"/>
              </a:lnSpc>
            </a:pPr>
            <a:r>
              <a:rPr lang="en" sz="2200" dirty="0"/>
              <a:t>Câu 8: </a:t>
            </a:r>
            <a:r>
              <a:rPr lang="en-US" sz="2200" dirty="0" err="1"/>
              <a:t>Biết</a:t>
            </a:r>
            <a:r>
              <a:rPr lang="en-US" sz="2200" dirty="0"/>
              <a:t> PQ </a:t>
            </a:r>
            <a:r>
              <a:rPr lang="en-US" sz="2200" dirty="0" err="1"/>
              <a:t>là</a:t>
            </a:r>
            <a:r>
              <a:rPr lang="en-US" sz="2200" dirty="0"/>
              <a:t> </a:t>
            </a:r>
            <a:r>
              <a:rPr lang="en-US" sz="2200" dirty="0" err="1"/>
              <a:t>mặt</a:t>
            </a:r>
            <a:r>
              <a:rPr lang="en-US" sz="2200" dirty="0"/>
              <a:t> </a:t>
            </a:r>
            <a:r>
              <a:rPr lang="en-US" sz="2200" dirty="0" err="1"/>
              <a:t>phân</a:t>
            </a:r>
            <a:r>
              <a:rPr lang="en-US" sz="2200" dirty="0"/>
              <a:t> </a:t>
            </a:r>
            <a:r>
              <a:rPr lang="en-US" sz="2200" dirty="0" err="1"/>
              <a:t>cách</a:t>
            </a:r>
            <a:r>
              <a:rPr lang="en-US" sz="2200" dirty="0"/>
              <a:t> </a:t>
            </a:r>
            <a:r>
              <a:rPr lang="en-US" sz="2200" dirty="0" err="1"/>
              <a:t>giữa</a:t>
            </a:r>
            <a:r>
              <a:rPr lang="en-US" sz="2200" dirty="0"/>
              <a:t> </a:t>
            </a:r>
            <a:r>
              <a:rPr lang="en-US" sz="2200" dirty="0" err="1"/>
              <a:t>không</a:t>
            </a:r>
            <a:r>
              <a:rPr lang="en-US" sz="2200" dirty="0"/>
              <a:t> </a:t>
            </a:r>
            <a:r>
              <a:rPr lang="en-US" sz="2200" dirty="0" err="1"/>
              <a:t>khí</a:t>
            </a:r>
            <a:r>
              <a:rPr lang="en-US" sz="2200" dirty="0"/>
              <a:t> </a:t>
            </a:r>
            <a:r>
              <a:rPr lang="en-US" sz="2200" dirty="0" err="1"/>
              <a:t>và</a:t>
            </a:r>
            <a:r>
              <a:rPr lang="en-US" sz="2200" dirty="0"/>
              <a:t> </a:t>
            </a:r>
            <a:r>
              <a:rPr lang="en-US" sz="2200" dirty="0" err="1"/>
              <a:t>nước</a:t>
            </a:r>
            <a:r>
              <a:rPr lang="en-US" sz="2200" dirty="0"/>
              <a:t>, I </a:t>
            </a:r>
            <a:r>
              <a:rPr lang="en-US" sz="2200" dirty="0" err="1"/>
              <a:t>là</a:t>
            </a:r>
            <a:r>
              <a:rPr lang="en-US" sz="2200" dirty="0"/>
              <a:t> </a:t>
            </a:r>
            <a:r>
              <a:rPr lang="en-US" sz="2200" dirty="0" err="1"/>
              <a:t>điểm</a:t>
            </a:r>
            <a:r>
              <a:rPr lang="en-US" sz="2200" dirty="0"/>
              <a:t> </a:t>
            </a:r>
            <a:r>
              <a:rPr lang="en-US" sz="2200" dirty="0" err="1"/>
              <a:t>tới</a:t>
            </a:r>
            <a:r>
              <a:rPr lang="en-US" sz="2200" dirty="0"/>
              <a:t>, SI </a:t>
            </a:r>
            <a:r>
              <a:rPr lang="en-US" sz="2200" dirty="0" err="1"/>
              <a:t>là</a:t>
            </a:r>
            <a:r>
              <a:rPr lang="en-US" sz="2200" dirty="0"/>
              <a:t> </a:t>
            </a:r>
            <a:r>
              <a:rPr lang="en-US" sz="2200" dirty="0" err="1"/>
              <a:t>tia</a:t>
            </a:r>
            <a:r>
              <a:rPr lang="en-US" sz="2200" dirty="0"/>
              <a:t> </a:t>
            </a:r>
            <a:r>
              <a:rPr lang="en-US" sz="2200" dirty="0" err="1"/>
              <a:t>tới</a:t>
            </a:r>
            <a:r>
              <a:rPr lang="en-US" sz="2200" dirty="0"/>
              <a:t>, IN </a:t>
            </a:r>
            <a:r>
              <a:rPr lang="en-US" sz="2200" dirty="0" err="1"/>
              <a:t>là</a:t>
            </a:r>
            <a:r>
              <a:rPr lang="en-US" sz="2200" dirty="0"/>
              <a:t> </a:t>
            </a:r>
            <a:r>
              <a:rPr lang="en-US" sz="2200" dirty="0" err="1"/>
              <a:t>pháp</a:t>
            </a:r>
            <a:r>
              <a:rPr lang="en-US" sz="2200" dirty="0"/>
              <a:t> </a:t>
            </a:r>
            <a:r>
              <a:rPr lang="en-US" sz="2200" dirty="0" err="1"/>
              <a:t>tuyến</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đúng</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sai</a:t>
            </a:r>
            <a:r>
              <a:rPr lang="en-US" sz="2200" dirty="0"/>
              <a:t>?</a:t>
            </a:r>
            <a:endParaRPr sz="2200" dirty="0"/>
          </a:p>
        </p:txBody>
      </p:sp>
      <p:grpSp>
        <p:nvGrpSpPr>
          <p:cNvPr id="1537" name="Group 1536">
            <a:extLst>
              <a:ext uri="{FF2B5EF4-FFF2-40B4-BE49-F238E27FC236}">
                <a16:creationId xmlns:a16="http://schemas.microsoft.com/office/drawing/2014/main" id="{1477328E-005E-7F6D-3D13-D715578858C8}"/>
              </a:ext>
            </a:extLst>
          </p:cNvPr>
          <p:cNvGrpSpPr/>
          <p:nvPr/>
        </p:nvGrpSpPr>
        <p:grpSpPr>
          <a:xfrm>
            <a:off x="2580053" y="100981"/>
            <a:ext cx="3108859" cy="2128467"/>
            <a:chOff x="2562298" y="136491"/>
            <a:chExt cx="3108859" cy="2128467"/>
          </a:xfrm>
        </p:grpSpPr>
        <p:grpSp>
          <p:nvGrpSpPr>
            <p:cNvPr id="1259" name="Group 1258">
              <a:extLst>
                <a:ext uri="{FF2B5EF4-FFF2-40B4-BE49-F238E27FC236}">
                  <a16:creationId xmlns:a16="http://schemas.microsoft.com/office/drawing/2014/main" id="{48DB660A-F925-F119-1D50-0A0A581FCC0F}"/>
                </a:ext>
              </a:extLst>
            </p:cNvPr>
            <p:cNvGrpSpPr/>
            <p:nvPr/>
          </p:nvGrpSpPr>
          <p:grpSpPr>
            <a:xfrm>
              <a:off x="2562298" y="136491"/>
              <a:ext cx="3108859" cy="2128467"/>
              <a:chOff x="58393" y="1188379"/>
              <a:chExt cx="5209070" cy="3566368"/>
            </a:xfrm>
          </p:grpSpPr>
          <p:sp>
            <p:nvSpPr>
              <p:cNvPr id="1305" name="TextBox 1304">
                <a:extLst>
                  <a:ext uri="{FF2B5EF4-FFF2-40B4-BE49-F238E27FC236}">
                    <a16:creationId xmlns:a16="http://schemas.microsoft.com/office/drawing/2014/main" id="{B9E9E341-5534-D9B4-00CA-AFB1D8407396}"/>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306" name="Group 1305">
                <a:extLst>
                  <a:ext uri="{FF2B5EF4-FFF2-40B4-BE49-F238E27FC236}">
                    <a16:creationId xmlns:a16="http://schemas.microsoft.com/office/drawing/2014/main" id="{55D1B7CE-99D7-7146-2D9C-B4E88DA33A91}"/>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B43E003F-EDEE-6904-1483-E3082DE54A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18" name="Straight Connector 1317">
                  <a:extLst>
                    <a:ext uri="{FF2B5EF4-FFF2-40B4-BE49-F238E27FC236}">
                      <a16:creationId xmlns:a16="http://schemas.microsoft.com/office/drawing/2014/main" id="{50C0E61A-075B-AE23-2DA1-D136BCF8DC91}"/>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1BC06833-C342-26DF-E674-8D7771C5AE79}"/>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307" name="TextBox 1306">
                <a:extLst>
                  <a:ext uri="{FF2B5EF4-FFF2-40B4-BE49-F238E27FC236}">
                    <a16:creationId xmlns:a16="http://schemas.microsoft.com/office/drawing/2014/main" id="{3B8C22ED-2493-F702-CA61-A7645A86E79D}"/>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308" name="TextBox 1307">
                <a:extLst>
                  <a:ext uri="{FF2B5EF4-FFF2-40B4-BE49-F238E27FC236}">
                    <a16:creationId xmlns:a16="http://schemas.microsoft.com/office/drawing/2014/main" id="{53164EFE-6549-DA75-CC49-A32C1B34E69C}"/>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309" name="TextBox 1308">
                <a:extLst>
                  <a:ext uri="{FF2B5EF4-FFF2-40B4-BE49-F238E27FC236}">
                    <a16:creationId xmlns:a16="http://schemas.microsoft.com/office/drawing/2014/main" id="{DFADFE22-85EB-CE94-26E6-F0A8B3D17796}"/>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310" name="TextBox 1309">
                <a:extLst>
                  <a:ext uri="{FF2B5EF4-FFF2-40B4-BE49-F238E27FC236}">
                    <a16:creationId xmlns:a16="http://schemas.microsoft.com/office/drawing/2014/main" id="{F26809A2-BFA3-F85F-1C1D-D9D4F57FFCC3}"/>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311" name="TextBox 1310">
                <a:extLst>
                  <a:ext uri="{FF2B5EF4-FFF2-40B4-BE49-F238E27FC236}">
                    <a16:creationId xmlns:a16="http://schemas.microsoft.com/office/drawing/2014/main" id="{2101F997-9801-9BD1-9C26-DBC67A22D977}"/>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312" name="TextBox 1311">
                <a:extLst>
                  <a:ext uri="{FF2B5EF4-FFF2-40B4-BE49-F238E27FC236}">
                    <a16:creationId xmlns:a16="http://schemas.microsoft.com/office/drawing/2014/main" id="{E790E043-9685-26A0-FF79-3858769BBB8D}"/>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313" name="TextBox 1312">
                <a:extLst>
                  <a:ext uri="{FF2B5EF4-FFF2-40B4-BE49-F238E27FC236}">
                    <a16:creationId xmlns:a16="http://schemas.microsoft.com/office/drawing/2014/main" id="{A06E1CAC-6C58-C72B-CB05-E1E42FFDCBB6}"/>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314" name="TextBox 1313">
                <a:extLst>
                  <a:ext uri="{FF2B5EF4-FFF2-40B4-BE49-F238E27FC236}">
                    <a16:creationId xmlns:a16="http://schemas.microsoft.com/office/drawing/2014/main" id="{C07BACAD-2E03-30D1-A994-57976D980940}"/>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260" name="Straight Connector 1259">
              <a:extLst>
                <a:ext uri="{FF2B5EF4-FFF2-40B4-BE49-F238E27FC236}">
                  <a16:creationId xmlns:a16="http://schemas.microsoft.com/office/drawing/2014/main" id="{E1CD4C42-9FEF-523F-C99F-46FDC7F66C66}"/>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DCBDE8B0-8ED7-AA8A-33F7-414251C05E27}"/>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9D167D67-9228-6BC6-D3D6-E539E0E4F746}"/>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4C09E2BE-FADD-436E-4618-1C7CE4E51C2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69E5F923-5491-0C8E-2623-3C9F5ED0274C}"/>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D0705A92-ACFE-9877-1A78-99721656E3E7}"/>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2247D24A-4B30-AE41-377B-C4DC8A2881AE}"/>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D8831745-794B-C9AA-66AA-F27E60287CB1}"/>
              </a:ext>
            </a:extLst>
          </p:cNvPr>
          <p:cNvSpPr txBox="1">
            <a:spLocks/>
          </p:cNvSpPr>
          <p:nvPr/>
        </p:nvSpPr>
        <p:spPr>
          <a:xfrm>
            <a:off x="3649682" y="2063397"/>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1</a:t>
            </a:r>
            <a:endParaRPr lang="vi-VN" sz="2000" dirty="0"/>
          </a:p>
        </p:txBody>
      </p:sp>
      <p:grpSp>
        <p:nvGrpSpPr>
          <p:cNvPr id="1566" name="Group 1565">
            <a:extLst>
              <a:ext uri="{FF2B5EF4-FFF2-40B4-BE49-F238E27FC236}">
                <a16:creationId xmlns:a16="http://schemas.microsoft.com/office/drawing/2014/main" id="{365FABF3-5205-D7B7-D232-4B2782703E85}"/>
              </a:ext>
            </a:extLst>
          </p:cNvPr>
          <p:cNvGrpSpPr/>
          <p:nvPr/>
        </p:nvGrpSpPr>
        <p:grpSpPr>
          <a:xfrm>
            <a:off x="5894319" y="135740"/>
            <a:ext cx="3108859" cy="2128467"/>
            <a:chOff x="5876564" y="171250"/>
            <a:chExt cx="3108859" cy="2128467"/>
          </a:xfrm>
        </p:grpSpPr>
        <p:grpSp>
          <p:nvGrpSpPr>
            <p:cNvPr id="1539" name="Group 1538">
              <a:extLst>
                <a:ext uri="{FF2B5EF4-FFF2-40B4-BE49-F238E27FC236}">
                  <a16:creationId xmlns:a16="http://schemas.microsoft.com/office/drawing/2014/main" id="{624532F8-05F4-8AA6-FFA4-34900E7C03C1}"/>
                </a:ext>
              </a:extLst>
            </p:cNvPr>
            <p:cNvGrpSpPr/>
            <p:nvPr/>
          </p:nvGrpSpPr>
          <p:grpSpPr>
            <a:xfrm>
              <a:off x="5876564" y="171250"/>
              <a:ext cx="3108859" cy="2128467"/>
              <a:chOff x="58393" y="1188379"/>
              <a:chExt cx="5209070" cy="3566368"/>
            </a:xfrm>
          </p:grpSpPr>
          <p:sp>
            <p:nvSpPr>
              <p:cNvPr id="1550" name="TextBox 1549">
                <a:extLst>
                  <a:ext uri="{FF2B5EF4-FFF2-40B4-BE49-F238E27FC236}">
                    <a16:creationId xmlns:a16="http://schemas.microsoft.com/office/drawing/2014/main" id="{A4763C2D-D22B-8F45-C14C-EF32E578A5E1}"/>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51" name="Group 1550">
                <a:extLst>
                  <a:ext uri="{FF2B5EF4-FFF2-40B4-BE49-F238E27FC236}">
                    <a16:creationId xmlns:a16="http://schemas.microsoft.com/office/drawing/2014/main" id="{7BAE57B4-6FD9-126B-BF45-6AEF7AB10C75}"/>
                  </a:ext>
                </a:extLst>
              </p:cNvPr>
              <p:cNvGrpSpPr/>
              <p:nvPr/>
            </p:nvGrpSpPr>
            <p:grpSpPr>
              <a:xfrm>
                <a:off x="377663" y="1246619"/>
                <a:ext cx="4636389" cy="3392676"/>
                <a:chOff x="149305" y="883103"/>
                <a:chExt cx="4354937" cy="3522581"/>
              </a:xfrm>
            </p:grpSpPr>
            <p:sp>
              <p:nvSpPr>
                <p:cNvPr id="1562" name="Rectangle 1561">
                  <a:extLst>
                    <a:ext uri="{FF2B5EF4-FFF2-40B4-BE49-F238E27FC236}">
                      <a16:creationId xmlns:a16="http://schemas.microsoft.com/office/drawing/2014/main" id="{CF0D3F6C-EFB7-4C79-DBDB-8FD4C4F2EF05}"/>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63" name="Straight Connector 1562">
                  <a:extLst>
                    <a:ext uri="{FF2B5EF4-FFF2-40B4-BE49-F238E27FC236}">
                      <a16:creationId xmlns:a16="http://schemas.microsoft.com/office/drawing/2014/main" id="{1966DB7A-5000-7EE2-EC92-B19933134952}"/>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64" name="Rectangle 1563">
                  <a:extLst>
                    <a:ext uri="{FF2B5EF4-FFF2-40B4-BE49-F238E27FC236}">
                      <a16:creationId xmlns:a16="http://schemas.microsoft.com/office/drawing/2014/main" id="{5E8ABF8B-727F-2AEE-B366-D42CBC374ED4}"/>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52" name="TextBox 1551">
                <a:extLst>
                  <a:ext uri="{FF2B5EF4-FFF2-40B4-BE49-F238E27FC236}">
                    <a16:creationId xmlns:a16="http://schemas.microsoft.com/office/drawing/2014/main" id="{AD414855-99D8-1626-AE11-0AA0BF251344}"/>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53" name="TextBox 1552">
                <a:extLst>
                  <a:ext uri="{FF2B5EF4-FFF2-40B4-BE49-F238E27FC236}">
                    <a16:creationId xmlns:a16="http://schemas.microsoft.com/office/drawing/2014/main" id="{FC705EE8-45E6-88FC-7220-8721203734A0}"/>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54" name="TextBox 1553">
                <a:extLst>
                  <a:ext uri="{FF2B5EF4-FFF2-40B4-BE49-F238E27FC236}">
                    <a16:creationId xmlns:a16="http://schemas.microsoft.com/office/drawing/2014/main" id="{64872677-4EC1-11F1-38D7-02F423F85E21}"/>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55" name="TextBox 1554">
                <a:extLst>
                  <a:ext uri="{FF2B5EF4-FFF2-40B4-BE49-F238E27FC236}">
                    <a16:creationId xmlns:a16="http://schemas.microsoft.com/office/drawing/2014/main" id="{AD7202EF-8C23-E7B5-133F-D06DD1298E6E}"/>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556" name="TextBox 1555">
                <a:extLst>
                  <a:ext uri="{FF2B5EF4-FFF2-40B4-BE49-F238E27FC236}">
                    <a16:creationId xmlns:a16="http://schemas.microsoft.com/office/drawing/2014/main" id="{AE615D56-D976-1548-F3D4-84431F14BF1A}"/>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57" name="TextBox 1556">
                <a:extLst>
                  <a:ext uri="{FF2B5EF4-FFF2-40B4-BE49-F238E27FC236}">
                    <a16:creationId xmlns:a16="http://schemas.microsoft.com/office/drawing/2014/main" id="{80E184F2-1321-D241-C7B8-C627233912D4}"/>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58" name="TextBox 1557">
                <a:extLst>
                  <a:ext uri="{FF2B5EF4-FFF2-40B4-BE49-F238E27FC236}">
                    <a16:creationId xmlns:a16="http://schemas.microsoft.com/office/drawing/2014/main" id="{C6F7DBBB-7190-3A8A-2F7C-BEFB7A2F62AA}"/>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59" name="TextBox 1558">
                <a:extLst>
                  <a:ext uri="{FF2B5EF4-FFF2-40B4-BE49-F238E27FC236}">
                    <a16:creationId xmlns:a16="http://schemas.microsoft.com/office/drawing/2014/main" id="{D71747DD-DE96-3AD4-0D22-424FEF29F80A}"/>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540" name="Straight Connector 1539">
              <a:extLst>
                <a:ext uri="{FF2B5EF4-FFF2-40B4-BE49-F238E27FC236}">
                  <a16:creationId xmlns:a16="http://schemas.microsoft.com/office/drawing/2014/main" id="{2301E5F7-BB67-8B59-A4E5-3B5143882AA7}"/>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41" name="Group 1540">
              <a:extLst>
                <a:ext uri="{FF2B5EF4-FFF2-40B4-BE49-F238E27FC236}">
                  <a16:creationId xmlns:a16="http://schemas.microsoft.com/office/drawing/2014/main" id="{ED9C3178-AD6A-A6A8-78BB-44D678E6FFD7}"/>
                </a:ext>
              </a:extLst>
            </p:cNvPr>
            <p:cNvGrpSpPr/>
            <p:nvPr/>
          </p:nvGrpSpPr>
          <p:grpSpPr>
            <a:xfrm rot="21144240">
              <a:off x="6598771" y="544273"/>
              <a:ext cx="869042" cy="842281"/>
              <a:chOff x="1022287" y="1484770"/>
              <a:chExt cx="1456130" cy="1411289"/>
            </a:xfrm>
          </p:grpSpPr>
          <p:cxnSp>
            <p:nvCxnSpPr>
              <p:cNvPr id="1548" name="Straight Connector 1547">
                <a:extLst>
                  <a:ext uri="{FF2B5EF4-FFF2-40B4-BE49-F238E27FC236}">
                    <a16:creationId xmlns:a16="http://schemas.microsoft.com/office/drawing/2014/main" id="{76EB29B8-ACA8-E74A-5320-AF0B3730C9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9" name="Straight Arrow Connector 1548">
                <a:extLst>
                  <a:ext uri="{FF2B5EF4-FFF2-40B4-BE49-F238E27FC236}">
                    <a16:creationId xmlns:a16="http://schemas.microsoft.com/office/drawing/2014/main" id="{630C43C9-FC92-907E-B4E6-574BC086254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2" name="Group 1541">
              <a:extLst>
                <a:ext uri="{FF2B5EF4-FFF2-40B4-BE49-F238E27FC236}">
                  <a16:creationId xmlns:a16="http://schemas.microsoft.com/office/drawing/2014/main" id="{29D3656B-21A5-FF96-F47B-ABD62059E5DD}"/>
                </a:ext>
              </a:extLst>
            </p:cNvPr>
            <p:cNvGrpSpPr/>
            <p:nvPr/>
          </p:nvGrpSpPr>
          <p:grpSpPr>
            <a:xfrm rot="21371095">
              <a:off x="7532248" y="1293215"/>
              <a:ext cx="737067" cy="714369"/>
              <a:chOff x="1022287" y="1484770"/>
              <a:chExt cx="1456130" cy="1411289"/>
            </a:xfrm>
          </p:grpSpPr>
          <p:cxnSp>
            <p:nvCxnSpPr>
              <p:cNvPr id="1546" name="Straight Connector 1545">
                <a:extLst>
                  <a:ext uri="{FF2B5EF4-FFF2-40B4-BE49-F238E27FC236}">
                    <a16:creationId xmlns:a16="http://schemas.microsoft.com/office/drawing/2014/main" id="{8CB121A7-41E8-D6F5-524E-85044A51CF4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7" name="Straight Arrow Connector 1546">
                <a:extLst>
                  <a:ext uri="{FF2B5EF4-FFF2-40B4-BE49-F238E27FC236}">
                    <a16:creationId xmlns:a16="http://schemas.microsoft.com/office/drawing/2014/main" id="{A08A280F-1BDF-EAF7-7051-353E0D6254D2}"/>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65" name="Google Shape;1033;p59">
            <a:extLst>
              <a:ext uri="{FF2B5EF4-FFF2-40B4-BE49-F238E27FC236}">
                <a16:creationId xmlns:a16="http://schemas.microsoft.com/office/drawing/2014/main" id="{59DA28F6-3E6C-9812-BA19-C1D0345547D4}"/>
              </a:ext>
            </a:extLst>
          </p:cNvPr>
          <p:cNvSpPr txBox="1">
            <a:spLocks/>
          </p:cNvSpPr>
          <p:nvPr/>
        </p:nvSpPr>
        <p:spPr>
          <a:xfrm>
            <a:off x="6963948" y="2098156"/>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2</a:t>
            </a:r>
            <a:endParaRPr lang="vi-VN" sz="2000" dirty="0"/>
          </a:p>
        </p:txBody>
      </p:sp>
      <p:grpSp>
        <p:nvGrpSpPr>
          <p:cNvPr id="1613" name="Group 1612">
            <a:extLst>
              <a:ext uri="{FF2B5EF4-FFF2-40B4-BE49-F238E27FC236}">
                <a16:creationId xmlns:a16="http://schemas.microsoft.com/office/drawing/2014/main" id="{178A6F12-91CA-8684-5B73-19343DF0D27D}"/>
              </a:ext>
            </a:extLst>
          </p:cNvPr>
          <p:cNvGrpSpPr/>
          <p:nvPr/>
        </p:nvGrpSpPr>
        <p:grpSpPr>
          <a:xfrm>
            <a:off x="2539011" y="2632717"/>
            <a:ext cx="3108859" cy="2126714"/>
            <a:chOff x="2539011" y="2632717"/>
            <a:chExt cx="3108859" cy="2126714"/>
          </a:xfrm>
        </p:grpSpPr>
        <p:grpSp>
          <p:nvGrpSpPr>
            <p:cNvPr id="1568" name="Group 1567">
              <a:extLst>
                <a:ext uri="{FF2B5EF4-FFF2-40B4-BE49-F238E27FC236}">
                  <a16:creationId xmlns:a16="http://schemas.microsoft.com/office/drawing/2014/main" id="{B90DBD96-45CA-AFDD-34F3-D3C714DA386B}"/>
                </a:ext>
              </a:extLst>
            </p:cNvPr>
            <p:cNvGrpSpPr/>
            <p:nvPr/>
          </p:nvGrpSpPr>
          <p:grpSpPr>
            <a:xfrm>
              <a:off x="2539011" y="2632717"/>
              <a:ext cx="3108859" cy="2126714"/>
              <a:chOff x="58393" y="1188379"/>
              <a:chExt cx="5209070" cy="3563431"/>
            </a:xfrm>
          </p:grpSpPr>
          <p:sp>
            <p:nvSpPr>
              <p:cNvPr id="1576" name="TextBox 1575">
                <a:extLst>
                  <a:ext uri="{FF2B5EF4-FFF2-40B4-BE49-F238E27FC236}">
                    <a16:creationId xmlns:a16="http://schemas.microsoft.com/office/drawing/2014/main" id="{359E8EBE-276F-213E-91B6-A36F49971429}"/>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77" name="Group 1576">
                <a:extLst>
                  <a:ext uri="{FF2B5EF4-FFF2-40B4-BE49-F238E27FC236}">
                    <a16:creationId xmlns:a16="http://schemas.microsoft.com/office/drawing/2014/main" id="{F9528C68-CFF3-8DA7-9C56-503FD7F455D9}"/>
                  </a:ext>
                </a:extLst>
              </p:cNvPr>
              <p:cNvGrpSpPr/>
              <p:nvPr/>
            </p:nvGrpSpPr>
            <p:grpSpPr>
              <a:xfrm>
                <a:off x="377663" y="1246619"/>
                <a:ext cx="4636389" cy="3392676"/>
                <a:chOff x="149305" y="883103"/>
                <a:chExt cx="4354937" cy="3522581"/>
              </a:xfrm>
            </p:grpSpPr>
            <p:sp>
              <p:nvSpPr>
                <p:cNvPr id="1586" name="Rectangle 1585">
                  <a:extLst>
                    <a:ext uri="{FF2B5EF4-FFF2-40B4-BE49-F238E27FC236}">
                      <a16:creationId xmlns:a16="http://schemas.microsoft.com/office/drawing/2014/main" id="{15E2E99D-5622-4CDD-0073-F5E90F58EA31}"/>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87" name="Straight Connector 1586">
                  <a:extLst>
                    <a:ext uri="{FF2B5EF4-FFF2-40B4-BE49-F238E27FC236}">
                      <a16:creationId xmlns:a16="http://schemas.microsoft.com/office/drawing/2014/main" id="{96921CDA-E8F2-58E3-A74F-E7EFB87B26C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88" name="Rectangle 1587">
                  <a:extLst>
                    <a:ext uri="{FF2B5EF4-FFF2-40B4-BE49-F238E27FC236}">
                      <a16:creationId xmlns:a16="http://schemas.microsoft.com/office/drawing/2014/main" id="{9B17F3AD-3CBD-10DE-BCCD-2854227B9ED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78" name="TextBox 1577">
                <a:extLst>
                  <a:ext uri="{FF2B5EF4-FFF2-40B4-BE49-F238E27FC236}">
                    <a16:creationId xmlns:a16="http://schemas.microsoft.com/office/drawing/2014/main" id="{9ADECD52-63D7-7FEC-E218-353E048FE815}"/>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79" name="TextBox 1578">
                <a:extLst>
                  <a:ext uri="{FF2B5EF4-FFF2-40B4-BE49-F238E27FC236}">
                    <a16:creationId xmlns:a16="http://schemas.microsoft.com/office/drawing/2014/main" id="{4712F66B-F7B9-B319-4436-6854158A15ED}"/>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80" name="TextBox 1579">
                <a:extLst>
                  <a:ext uri="{FF2B5EF4-FFF2-40B4-BE49-F238E27FC236}">
                    <a16:creationId xmlns:a16="http://schemas.microsoft.com/office/drawing/2014/main" id="{6B86467A-4623-1BBC-1598-75772DEDBB60}"/>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82" name="TextBox 1581">
                <a:extLst>
                  <a:ext uri="{FF2B5EF4-FFF2-40B4-BE49-F238E27FC236}">
                    <a16:creationId xmlns:a16="http://schemas.microsoft.com/office/drawing/2014/main" id="{99EA9A16-2EB0-4EA3-0300-D509785F727B}"/>
                  </a:ext>
                </a:extLst>
              </p:cNvPr>
              <p:cNvSpPr txBox="1"/>
              <p:nvPr/>
            </p:nvSpPr>
            <p:spPr>
              <a:xfrm>
                <a:off x="1533309" y="4236112"/>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83" name="TextBox 1582">
                <a:extLst>
                  <a:ext uri="{FF2B5EF4-FFF2-40B4-BE49-F238E27FC236}">
                    <a16:creationId xmlns:a16="http://schemas.microsoft.com/office/drawing/2014/main" id="{63B3D406-4B88-6D05-472F-E25DB9B740F9}"/>
                  </a:ext>
                </a:extLst>
              </p:cNvPr>
              <p:cNvSpPr txBox="1"/>
              <p:nvPr/>
            </p:nvSpPr>
            <p:spPr>
              <a:xfrm>
                <a:off x="4027527" y="1340350"/>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84" name="TextBox 1583">
                <a:extLst>
                  <a:ext uri="{FF2B5EF4-FFF2-40B4-BE49-F238E27FC236}">
                    <a16:creationId xmlns:a16="http://schemas.microsoft.com/office/drawing/2014/main" id="{E2240AB0-0B5E-AF73-5A2C-DDE0A194B4A4}"/>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5" name="TextBox 1584">
                <a:extLst>
                  <a:ext uri="{FF2B5EF4-FFF2-40B4-BE49-F238E27FC236}">
                    <a16:creationId xmlns:a16="http://schemas.microsoft.com/office/drawing/2014/main" id="{9F24D8E0-A4B3-F61A-8423-80E6A99D591B}"/>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1" name="TextBox 1580">
                <a:extLst>
                  <a:ext uri="{FF2B5EF4-FFF2-40B4-BE49-F238E27FC236}">
                    <a16:creationId xmlns:a16="http://schemas.microsoft.com/office/drawing/2014/main" id="{7D8DCBCE-D661-9AEA-7051-C25DB3FD160D}"/>
                  </a:ext>
                </a:extLst>
              </p:cNvPr>
              <p:cNvSpPr txBox="1"/>
              <p:nvPr/>
            </p:nvSpPr>
            <p:spPr>
              <a:xfrm>
                <a:off x="2471703" y="2667098"/>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cxnSp>
          <p:nvCxnSpPr>
            <p:cNvPr id="1569" name="Straight Connector 1568">
              <a:extLst>
                <a:ext uri="{FF2B5EF4-FFF2-40B4-BE49-F238E27FC236}">
                  <a16:creationId xmlns:a16="http://schemas.microsoft.com/office/drawing/2014/main" id="{CC9E6C6A-E208-CE45-3D77-0D80BADF4D83}"/>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70" name="Group 1569">
              <a:extLst>
                <a:ext uri="{FF2B5EF4-FFF2-40B4-BE49-F238E27FC236}">
                  <a16:creationId xmlns:a16="http://schemas.microsoft.com/office/drawing/2014/main" id="{FC494171-8440-F8F5-F394-243B712E15A2}"/>
                </a:ext>
              </a:extLst>
            </p:cNvPr>
            <p:cNvGrpSpPr/>
            <p:nvPr/>
          </p:nvGrpSpPr>
          <p:grpSpPr>
            <a:xfrm rot="16460969">
              <a:off x="4188370" y="2966409"/>
              <a:ext cx="869042" cy="842281"/>
              <a:chOff x="1022287" y="1484770"/>
              <a:chExt cx="1456130" cy="1411289"/>
            </a:xfrm>
          </p:grpSpPr>
          <p:cxnSp>
            <p:nvCxnSpPr>
              <p:cNvPr id="1574" name="Straight Connector 1573">
                <a:extLst>
                  <a:ext uri="{FF2B5EF4-FFF2-40B4-BE49-F238E27FC236}">
                    <a16:creationId xmlns:a16="http://schemas.microsoft.com/office/drawing/2014/main" id="{00732C29-B00D-7E25-BD18-39E667830AF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5" name="Straight Arrow Connector 1574">
                <a:extLst>
                  <a:ext uri="{FF2B5EF4-FFF2-40B4-BE49-F238E27FC236}">
                    <a16:creationId xmlns:a16="http://schemas.microsoft.com/office/drawing/2014/main" id="{2E38585D-46C4-A5F1-9F8D-ECEC6AC71EC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1" name="Group 1570">
              <a:extLst>
                <a:ext uri="{FF2B5EF4-FFF2-40B4-BE49-F238E27FC236}">
                  <a16:creationId xmlns:a16="http://schemas.microsoft.com/office/drawing/2014/main" id="{D6EF96AC-53D0-E525-6DD5-C329555DDDC5}"/>
                </a:ext>
              </a:extLst>
            </p:cNvPr>
            <p:cNvGrpSpPr/>
            <p:nvPr/>
          </p:nvGrpSpPr>
          <p:grpSpPr>
            <a:xfrm rot="15129824">
              <a:off x="3579770" y="3884007"/>
              <a:ext cx="737067" cy="714369"/>
              <a:chOff x="1022287" y="1484770"/>
              <a:chExt cx="1456130" cy="1411289"/>
            </a:xfrm>
          </p:grpSpPr>
          <p:cxnSp>
            <p:nvCxnSpPr>
              <p:cNvPr id="1572" name="Straight Connector 1571">
                <a:extLst>
                  <a:ext uri="{FF2B5EF4-FFF2-40B4-BE49-F238E27FC236}">
                    <a16:creationId xmlns:a16="http://schemas.microsoft.com/office/drawing/2014/main" id="{6EF352A2-AA3A-5CDC-AD5E-0807A130EF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3" name="Straight Arrow Connector 1572">
                <a:extLst>
                  <a:ext uri="{FF2B5EF4-FFF2-40B4-BE49-F238E27FC236}">
                    <a16:creationId xmlns:a16="http://schemas.microsoft.com/office/drawing/2014/main" id="{600AAA6E-E164-40A6-A96D-12170980807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89" name="Google Shape;1033;p59">
            <a:extLst>
              <a:ext uri="{FF2B5EF4-FFF2-40B4-BE49-F238E27FC236}">
                <a16:creationId xmlns:a16="http://schemas.microsoft.com/office/drawing/2014/main" id="{DEC095C9-3833-3BA8-4965-94260B9C836C}"/>
              </a:ext>
            </a:extLst>
          </p:cNvPr>
          <p:cNvSpPr txBox="1">
            <a:spLocks/>
          </p:cNvSpPr>
          <p:nvPr/>
        </p:nvSpPr>
        <p:spPr>
          <a:xfrm>
            <a:off x="3608640" y="4595133"/>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3</a:t>
            </a:r>
            <a:endParaRPr lang="vi-VN" sz="2000" dirty="0"/>
          </a:p>
        </p:txBody>
      </p:sp>
      <p:cxnSp>
        <p:nvCxnSpPr>
          <p:cNvPr id="1592" name="Straight Connector 1591">
            <a:extLst>
              <a:ext uri="{FF2B5EF4-FFF2-40B4-BE49-F238E27FC236}">
                <a16:creationId xmlns:a16="http://schemas.microsoft.com/office/drawing/2014/main" id="{3F925BDB-4098-C4E4-91A7-AF4AEA4C23C9}"/>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12" name="Google Shape;1033;p59">
            <a:extLst>
              <a:ext uri="{FF2B5EF4-FFF2-40B4-BE49-F238E27FC236}">
                <a16:creationId xmlns:a16="http://schemas.microsoft.com/office/drawing/2014/main" id="{A1CE24DE-D213-0B72-BDFB-D1D092D3D7DB}"/>
              </a:ext>
            </a:extLst>
          </p:cNvPr>
          <p:cNvSpPr txBox="1">
            <a:spLocks/>
          </p:cNvSpPr>
          <p:nvPr/>
        </p:nvSpPr>
        <p:spPr>
          <a:xfrm>
            <a:off x="6922906" y="4629892"/>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4</a:t>
            </a:r>
            <a:endParaRPr lang="vi-VN" sz="2000" dirty="0"/>
          </a:p>
        </p:txBody>
      </p:sp>
    </p:spTree>
    <p:extLst>
      <p:ext uri="{BB962C8B-B14F-4D97-AF65-F5344CB8AC3E}">
        <p14:creationId xmlns:p14="http://schemas.microsoft.com/office/powerpoint/2010/main" val="11292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F47D8727-DE58-9713-D785-0456DE341B6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8CFEFFC9-76A6-4266-D288-6ED362F111D1}"/>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grpSp>
        <p:nvGrpSpPr>
          <p:cNvPr id="1537" name="Group 1536">
            <a:extLst>
              <a:ext uri="{FF2B5EF4-FFF2-40B4-BE49-F238E27FC236}">
                <a16:creationId xmlns:a16="http://schemas.microsoft.com/office/drawing/2014/main" id="{C98EDC60-6FD0-0996-99F2-913752C49653}"/>
              </a:ext>
            </a:extLst>
          </p:cNvPr>
          <p:cNvGrpSpPr/>
          <p:nvPr/>
        </p:nvGrpSpPr>
        <p:grpSpPr>
          <a:xfrm>
            <a:off x="438081" y="828716"/>
            <a:ext cx="4133919" cy="2821122"/>
            <a:chOff x="2562298" y="136491"/>
            <a:chExt cx="3108859" cy="2121587"/>
          </a:xfrm>
        </p:grpSpPr>
        <p:grpSp>
          <p:nvGrpSpPr>
            <p:cNvPr id="1259" name="Group 1258">
              <a:extLst>
                <a:ext uri="{FF2B5EF4-FFF2-40B4-BE49-F238E27FC236}">
                  <a16:creationId xmlns:a16="http://schemas.microsoft.com/office/drawing/2014/main" id="{B5E58398-CD77-B00E-A7CD-43402D442A6C}"/>
                </a:ext>
              </a:extLst>
            </p:cNvPr>
            <p:cNvGrpSpPr/>
            <p:nvPr/>
          </p:nvGrpSpPr>
          <p:grpSpPr>
            <a:xfrm>
              <a:off x="2562298" y="136491"/>
              <a:ext cx="3108859" cy="2121587"/>
              <a:chOff x="58393" y="1188379"/>
              <a:chExt cx="5209070" cy="3554841"/>
            </a:xfrm>
          </p:grpSpPr>
          <p:sp>
            <p:nvSpPr>
              <p:cNvPr id="1305" name="TextBox 1304">
                <a:extLst>
                  <a:ext uri="{FF2B5EF4-FFF2-40B4-BE49-F238E27FC236}">
                    <a16:creationId xmlns:a16="http://schemas.microsoft.com/office/drawing/2014/main" id="{EA376CA2-08EA-C3C0-6F19-BA21B346D0CA}"/>
                  </a:ext>
                </a:extLst>
              </p:cNvPr>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306" name="Group 1305">
                <a:extLst>
                  <a:ext uri="{FF2B5EF4-FFF2-40B4-BE49-F238E27FC236}">
                    <a16:creationId xmlns:a16="http://schemas.microsoft.com/office/drawing/2014/main" id="{02BC61D7-64D1-8220-9E9B-7310A3CE4123}"/>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487E5F9E-198E-AC32-D3B2-83E570517138}"/>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318" name="Straight Connector 1317">
                  <a:extLst>
                    <a:ext uri="{FF2B5EF4-FFF2-40B4-BE49-F238E27FC236}">
                      <a16:creationId xmlns:a16="http://schemas.microsoft.com/office/drawing/2014/main" id="{6FF9F340-152F-318B-4EB1-4172622985F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AFDE936A-EE16-543B-3D57-042DCB38806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307" name="TextBox 1306">
                <a:extLst>
                  <a:ext uri="{FF2B5EF4-FFF2-40B4-BE49-F238E27FC236}">
                    <a16:creationId xmlns:a16="http://schemas.microsoft.com/office/drawing/2014/main" id="{B50E5733-E9DB-6FE7-AA8B-4DA7C9C2122C}"/>
                  </a:ext>
                </a:extLst>
              </p:cNvPr>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308" name="TextBox 1307">
                <a:extLst>
                  <a:ext uri="{FF2B5EF4-FFF2-40B4-BE49-F238E27FC236}">
                    <a16:creationId xmlns:a16="http://schemas.microsoft.com/office/drawing/2014/main" id="{8AA06B77-DD56-FB0C-F805-4C0B6BD6FC1A}"/>
                  </a:ext>
                </a:extLst>
              </p:cNvPr>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Nước</a:t>
                </a:r>
                <a:endParaRPr lang="en-US" sz="1200" dirty="0"/>
              </a:p>
            </p:txBody>
          </p:sp>
          <p:sp>
            <p:nvSpPr>
              <p:cNvPr id="1309" name="TextBox 1308">
                <a:extLst>
                  <a:ext uri="{FF2B5EF4-FFF2-40B4-BE49-F238E27FC236}">
                    <a16:creationId xmlns:a16="http://schemas.microsoft.com/office/drawing/2014/main" id="{D5F66B62-F81F-2BEF-2F8B-BE0194A1E9A5}"/>
                  </a:ext>
                </a:extLst>
              </p:cNvPr>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1310" name="TextBox 1309">
                <a:extLst>
                  <a:ext uri="{FF2B5EF4-FFF2-40B4-BE49-F238E27FC236}">
                    <a16:creationId xmlns:a16="http://schemas.microsoft.com/office/drawing/2014/main" id="{A9CD00DC-2D45-2C47-2B66-C778B73186B3}"/>
                  </a:ext>
                </a:extLst>
              </p:cNvPr>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1311" name="TextBox 1310">
                <a:extLst>
                  <a:ext uri="{FF2B5EF4-FFF2-40B4-BE49-F238E27FC236}">
                    <a16:creationId xmlns:a16="http://schemas.microsoft.com/office/drawing/2014/main" id="{50325F41-14B1-E292-6901-389750ADEEE8}"/>
                  </a:ext>
                </a:extLst>
              </p:cNvPr>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1312" name="TextBox 1311">
                <a:extLst>
                  <a:ext uri="{FF2B5EF4-FFF2-40B4-BE49-F238E27FC236}">
                    <a16:creationId xmlns:a16="http://schemas.microsoft.com/office/drawing/2014/main" id="{31CF1ABD-BF50-2423-1573-97E1AC4CA2DC}"/>
                  </a:ext>
                </a:extLst>
              </p:cNvPr>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1313" name="TextBox 1312">
                <a:extLst>
                  <a:ext uri="{FF2B5EF4-FFF2-40B4-BE49-F238E27FC236}">
                    <a16:creationId xmlns:a16="http://schemas.microsoft.com/office/drawing/2014/main" id="{E407A4FF-33DC-43B0-2D1C-475E6A58E0D3}"/>
                  </a:ext>
                </a:extLst>
              </p:cNvPr>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1314" name="TextBox 1313">
                <a:extLst>
                  <a:ext uri="{FF2B5EF4-FFF2-40B4-BE49-F238E27FC236}">
                    <a16:creationId xmlns:a16="http://schemas.microsoft.com/office/drawing/2014/main" id="{8E8EB7CC-B9FE-D485-2800-5494596137B1}"/>
                  </a:ext>
                </a:extLst>
              </p:cNvPr>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1260" name="Straight Connector 1259">
              <a:extLst>
                <a:ext uri="{FF2B5EF4-FFF2-40B4-BE49-F238E27FC236}">
                  <a16:creationId xmlns:a16="http://schemas.microsoft.com/office/drawing/2014/main" id="{08726043-09D0-A188-53E9-5FDBFF722A01}"/>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4179BD7F-9BE0-7AFF-A885-D77F8F2DC232}"/>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4CF52E8C-574D-1989-2525-3F80387EF8C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2E7B6FC1-22BF-2C41-8244-91F98FA3079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370B4360-B350-0C94-B924-3FC1997AC885}"/>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39F8B943-A7AE-11F0-ECC1-18220403BB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91834B16-764D-B0B8-F744-51EC98EBB2B8}"/>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597F0837-9F52-B6AF-04DD-8A69665F8666}"/>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1 -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B9BC6F5-A210-E702-114A-0AB968BF0E6E}"/>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7B9BC6F5-A210-E702-114A-0AB968BF0E6E}"/>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B24F91BE-B962-2C1B-D781-F747EC34ED32}"/>
              </a:ext>
            </a:extLst>
          </p:cNvPr>
          <p:cNvSpPr txBox="1"/>
          <p:nvPr/>
        </p:nvSpPr>
        <p:spPr>
          <a:xfrm flipH="1">
            <a:off x="4800625"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25D07A1B-1E45-65DB-D153-C1CA3A211030}"/>
              </a:ext>
            </a:extLst>
          </p:cNvPr>
          <p:cNvSpPr txBox="1"/>
          <p:nvPr/>
        </p:nvSpPr>
        <p:spPr>
          <a:xfrm flipH="1">
            <a:off x="6695780"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6F99A1A0-C2BD-67D9-F868-E452F622C008}"/>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&gt;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122E702E-D235-D97A-048E-F92B4F9424C5}"/>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nhỏ</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F30D3369-2F3C-DB62-C1CB-A98A8B94380B}"/>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EBEA790A-ABE6-A145-B932-0A4C5DE0F498}"/>
              </a:ext>
            </a:extLst>
          </p:cNvPr>
          <p:cNvSpPr txBox="1"/>
          <p:nvPr/>
        </p:nvSpPr>
        <p:spPr>
          <a:xfrm>
            <a:off x="1476023" y="4276480"/>
            <a:ext cx="5569354" cy="461665"/>
          </a:xfrm>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82753" y="12833"/>
                  <a:pt x="275107" y="-5787"/>
                  <a:pt x="529088" y="0"/>
                </a:cubicBezTo>
                <a:cubicBezTo>
                  <a:pt x="795325" y="-34357"/>
                  <a:pt x="998541" y="36127"/>
                  <a:pt x="1113871" y="0"/>
                </a:cubicBezTo>
                <a:cubicBezTo>
                  <a:pt x="1250893" y="-16883"/>
                  <a:pt x="1665277" y="-50904"/>
                  <a:pt x="1865733" y="0"/>
                </a:cubicBezTo>
                <a:cubicBezTo>
                  <a:pt x="2083708" y="36304"/>
                  <a:pt x="2208242" y="-18753"/>
                  <a:pt x="2506208" y="0"/>
                </a:cubicBezTo>
                <a:cubicBezTo>
                  <a:pt x="2644673" y="-10360"/>
                  <a:pt x="2816202" y="-1775"/>
                  <a:pt x="3090991" y="0"/>
                </a:cubicBezTo>
                <a:cubicBezTo>
                  <a:pt x="3225686" y="-21109"/>
                  <a:pt x="3446457" y="-43490"/>
                  <a:pt x="3842853" y="0"/>
                </a:cubicBezTo>
                <a:cubicBezTo>
                  <a:pt x="4210278" y="-31780"/>
                  <a:pt x="4299938" y="10239"/>
                  <a:pt x="4594716" y="0"/>
                </a:cubicBezTo>
                <a:cubicBezTo>
                  <a:pt x="4921458" y="-8815"/>
                  <a:pt x="5245395" y="-1705"/>
                  <a:pt x="5569354" y="0"/>
                </a:cubicBezTo>
                <a:cubicBezTo>
                  <a:pt x="5563650" y="80226"/>
                  <a:pt x="5551312" y="143988"/>
                  <a:pt x="5569354" y="226215"/>
                </a:cubicBezTo>
                <a:cubicBezTo>
                  <a:pt x="5579913" y="306970"/>
                  <a:pt x="5550277" y="388325"/>
                  <a:pt x="5569354" y="461664"/>
                </a:cubicBezTo>
                <a:cubicBezTo>
                  <a:pt x="5442115" y="447682"/>
                  <a:pt x="5084079" y="516621"/>
                  <a:pt x="4873185" y="461664"/>
                </a:cubicBezTo>
                <a:cubicBezTo>
                  <a:pt x="4588306" y="447813"/>
                  <a:pt x="4359080" y="481869"/>
                  <a:pt x="4177016" y="461664"/>
                </a:cubicBezTo>
                <a:cubicBezTo>
                  <a:pt x="3961277" y="477111"/>
                  <a:pt x="3571766" y="488078"/>
                  <a:pt x="3369459" y="461664"/>
                </a:cubicBezTo>
                <a:cubicBezTo>
                  <a:pt x="3123509" y="415366"/>
                  <a:pt x="2889948" y="439828"/>
                  <a:pt x="2728983" y="461664"/>
                </a:cubicBezTo>
                <a:cubicBezTo>
                  <a:pt x="2473661" y="482382"/>
                  <a:pt x="2305330" y="473342"/>
                  <a:pt x="2032813" y="461664"/>
                </a:cubicBezTo>
                <a:cubicBezTo>
                  <a:pt x="1765001" y="452312"/>
                  <a:pt x="1673837" y="438961"/>
                  <a:pt x="1336644" y="461664"/>
                </a:cubicBezTo>
                <a:cubicBezTo>
                  <a:pt x="1000850" y="467244"/>
                  <a:pt x="996842" y="453572"/>
                  <a:pt x="696168" y="461664"/>
                </a:cubicBezTo>
                <a:cubicBezTo>
                  <a:pt x="408846" y="487662"/>
                  <a:pt x="148028" y="440770"/>
                  <a:pt x="0" y="461664"/>
                </a:cubicBezTo>
                <a:cubicBezTo>
                  <a:pt x="-9461" y="363899"/>
                  <a:pt x="36691" y="313492"/>
                  <a:pt x="0" y="221598"/>
                </a:cubicBezTo>
                <a:cubicBezTo>
                  <a:pt x="-24249" y="115661"/>
                  <a:pt x="-15189" y="99901"/>
                  <a:pt x="0" y="0"/>
                </a:cubicBezTo>
                <a:close/>
              </a:path>
            </a:pathLst>
          </a:custGeom>
          <a:noFill/>
          <a:ln w="19050">
            <a:solidFill>
              <a:srgbClr val="D35C27"/>
            </a:solidFill>
            <a:extLst>
              <a:ext uri="{C807C97D-BFC1-408E-A445-0C87EB9F89A2}">
                <ask:lineSketchStyleProps xmlns:ask="http://schemas.microsoft.com/office/drawing/2018/sketchyshape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&gt;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nhỏ</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spTree>
    <p:extLst>
      <p:ext uri="{BB962C8B-B14F-4D97-AF65-F5344CB8AC3E}">
        <p14:creationId xmlns:p14="http://schemas.microsoft.com/office/powerpoint/2010/main" val="222938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591A564E-FDA8-E9D7-CFAD-12A8F32D0FB1}"/>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CB1C5B42-F7C4-F227-4AF6-5CB44D8B54AD}"/>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F0BA30D0-24CD-FCD6-743E-BBCA12AA41F1}"/>
              </a:ext>
            </a:extLst>
          </p:cNvPr>
          <p:cNvSpPr txBox="1"/>
          <p:nvPr/>
        </p:nvSpPr>
        <p:spPr>
          <a:xfrm flipH="1">
            <a:off x="4668649" y="1467625"/>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vi-VN" dirty="0"/>
              <a:t>Khi truyền từ môi trường trong suốt này sang môi trường trong suốt khác, tia sáng có thế bị khúc xạ (bị lệch khỏi phương truyền ban đầu) tại mặt phân cách giữa hai môi trường</a:t>
            </a:r>
            <a:r>
              <a:rPr lang="en-US" dirty="0"/>
              <a:t>.</a:t>
            </a:r>
          </a:p>
        </p:txBody>
      </p:sp>
      <p:grpSp>
        <p:nvGrpSpPr>
          <p:cNvPr id="2" name="Group 1">
            <a:extLst>
              <a:ext uri="{FF2B5EF4-FFF2-40B4-BE49-F238E27FC236}">
                <a16:creationId xmlns:a16="http://schemas.microsoft.com/office/drawing/2014/main" id="{D4D92E55-34E2-D1FC-5466-CF5D90F75567}"/>
              </a:ext>
            </a:extLst>
          </p:cNvPr>
          <p:cNvGrpSpPr/>
          <p:nvPr/>
        </p:nvGrpSpPr>
        <p:grpSpPr>
          <a:xfrm>
            <a:off x="388506" y="1250530"/>
            <a:ext cx="4183494" cy="2947044"/>
            <a:chOff x="5876564" y="171250"/>
            <a:chExt cx="3108859" cy="2190022"/>
          </a:xfrm>
        </p:grpSpPr>
        <p:grpSp>
          <p:nvGrpSpPr>
            <p:cNvPr id="3" name="Group 2">
              <a:extLst>
                <a:ext uri="{FF2B5EF4-FFF2-40B4-BE49-F238E27FC236}">
                  <a16:creationId xmlns:a16="http://schemas.microsoft.com/office/drawing/2014/main" id="{64A59A5E-4773-4A6E-B2FC-153F5C694A47}"/>
                </a:ext>
              </a:extLst>
            </p:cNvPr>
            <p:cNvGrpSpPr/>
            <p:nvPr/>
          </p:nvGrpSpPr>
          <p:grpSpPr>
            <a:xfrm>
              <a:off x="5876564" y="171250"/>
              <a:ext cx="3108859" cy="2190022"/>
              <a:chOff x="58393" y="1188379"/>
              <a:chExt cx="5209070" cy="3669507"/>
            </a:xfrm>
          </p:grpSpPr>
          <p:sp>
            <p:nvSpPr>
              <p:cNvPr id="19" name="TextBox 18">
                <a:extLst>
                  <a:ext uri="{FF2B5EF4-FFF2-40B4-BE49-F238E27FC236}">
                    <a16:creationId xmlns:a16="http://schemas.microsoft.com/office/drawing/2014/main" id="{3F56287C-AEEC-4D58-B03C-321C3E2216DC}"/>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0EEF78DB-A94D-C89F-3F4F-B16CF2D7EC72}"/>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57BAA3E7-20FE-A878-8D52-F56BFBCBE57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0E502202-0240-7F9A-EA28-E4A9E8A3E883}"/>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09D0B61-172E-6653-2021-8AABC62F710A}"/>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406222BA-0D85-F80C-161B-7074C6995A85}"/>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05CBB019-7CCF-9A02-B74C-7A21B83AA0B2}"/>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EF822717-7A72-0340-37AF-ECF1F7A6EE04}"/>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488B5A05-3868-1AA9-A311-20B7A6376B33}"/>
                  </a:ext>
                </a:extLst>
              </p:cNvPr>
              <p:cNvSpPr txBox="1"/>
              <p:nvPr/>
            </p:nvSpPr>
            <p:spPr>
              <a:xfrm>
                <a:off x="2454324" y="3028536"/>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sp>
            <p:nvSpPr>
              <p:cNvPr id="25" name="TextBox 24">
                <a:extLst>
                  <a:ext uri="{FF2B5EF4-FFF2-40B4-BE49-F238E27FC236}">
                    <a16:creationId xmlns:a16="http://schemas.microsoft.com/office/drawing/2014/main" id="{05CC4F5E-C362-2F14-46AD-E0ABA1B88C75}"/>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6" name="TextBox 25">
                <a:extLst>
                  <a:ext uri="{FF2B5EF4-FFF2-40B4-BE49-F238E27FC236}">
                    <a16:creationId xmlns:a16="http://schemas.microsoft.com/office/drawing/2014/main" id="{8B976F77-9E08-39BC-C355-0CAB44A64425}"/>
                  </a:ext>
                </a:extLst>
              </p:cNvPr>
              <p:cNvSpPr txBox="1"/>
              <p:nvPr/>
            </p:nvSpPr>
            <p:spPr>
              <a:xfrm>
                <a:off x="3621200" y="4239049"/>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7" name="TextBox 26">
                <a:extLst>
                  <a:ext uri="{FF2B5EF4-FFF2-40B4-BE49-F238E27FC236}">
                    <a16:creationId xmlns:a16="http://schemas.microsoft.com/office/drawing/2014/main" id="{C0B7F6F6-C4E1-6340-CEB8-71DCAA948BDE}"/>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E69A14A2-660B-47FD-908E-BB52095DEE9E}"/>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grpSp>
        <p:cxnSp>
          <p:nvCxnSpPr>
            <p:cNvPr id="6" name="Straight Connector 5">
              <a:extLst>
                <a:ext uri="{FF2B5EF4-FFF2-40B4-BE49-F238E27FC236}">
                  <a16:creationId xmlns:a16="http://schemas.microsoft.com/office/drawing/2014/main" id="{36532C87-00C3-533F-5E35-E1A7E31CDF5E}"/>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A24F874-DCD3-4638-383C-9CFE8499C647}"/>
                </a:ext>
              </a:extLst>
            </p:cNvPr>
            <p:cNvGrpSpPr/>
            <p:nvPr/>
          </p:nvGrpSpPr>
          <p:grpSpPr>
            <a:xfrm rot="21144240">
              <a:off x="6598771" y="544273"/>
              <a:ext cx="869042" cy="842281"/>
              <a:chOff x="1022287" y="1484770"/>
              <a:chExt cx="1456130" cy="1411289"/>
            </a:xfrm>
          </p:grpSpPr>
          <p:cxnSp>
            <p:nvCxnSpPr>
              <p:cNvPr id="17" name="Straight Connector 16">
                <a:extLst>
                  <a:ext uri="{FF2B5EF4-FFF2-40B4-BE49-F238E27FC236}">
                    <a16:creationId xmlns:a16="http://schemas.microsoft.com/office/drawing/2014/main" id="{145578A4-698E-A466-1192-1AA379A9C6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4ADC89-474A-C93C-CFF7-05421AB2EC0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2BF7B36-BA85-5F5D-A6E3-A54A2BBF7A43}"/>
                </a:ext>
              </a:extLst>
            </p:cNvPr>
            <p:cNvGrpSpPr/>
            <p:nvPr/>
          </p:nvGrpSpPr>
          <p:grpSpPr>
            <a:xfrm rot="21371095">
              <a:off x="7532248" y="1293215"/>
              <a:ext cx="737067" cy="714369"/>
              <a:chOff x="1022287" y="1484770"/>
              <a:chExt cx="1456130" cy="1411289"/>
            </a:xfrm>
          </p:grpSpPr>
          <p:cxnSp>
            <p:nvCxnSpPr>
              <p:cNvPr id="15" name="Straight Connector 14">
                <a:extLst>
                  <a:ext uri="{FF2B5EF4-FFF2-40B4-BE49-F238E27FC236}">
                    <a16:creationId xmlns:a16="http://schemas.microsoft.com/office/drawing/2014/main" id="{C9257D2B-1F12-49E3-7981-520BCE8D25A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0ED1B31-2FEE-F7F0-9281-DF9ABE8BA7B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49" name="Google Shape;1033;p59">
            <a:extLst>
              <a:ext uri="{FF2B5EF4-FFF2-40B4-BE49-F238E27FC236}">
                <a16:creationId xmlns:a16="http://schemas.microsoft.com/office/drawing/2014/main" id="{F97FE380-8E3B-B1F7-0373-85D20BA944EC}"/>
              </a:ext>
            </a:extLst>
          </p:cNvPr>
          <p:cNvSpPr txBox="1">
            <a:spLocks/>
          </p:cNvSpPr>
          <p:nvPr/>
        </p:nvSpPr>
        <p:spPr>
          <a:xfrm>
            <a:off x="1818968" y="4224944"/>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2 - Sai</a:t>
            </a:r>
            <a:endParaRPr lang="vi-VN" sz="2000" dirty="0">
              <a:solidFill>
                <a:schemeClr val="accent6"/>
              </a:solidFill>
            </a:endParaRPr>
          </a:p>
        </p:txBody>
      </p:sp>
    </p:spTree>
    <p:extLst>
      <p:ext uri="{BB962C8B-B14F-4D97-AF65-F5344CB8AC3E}">
        <p14:creationId xmlns:p14="http://schemas.microsoft.com/office/powerpoint/2010/main" val="3480919952"/>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69B90BBB-77A4-5894-E700-A603CF056E9F}"/>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B828FDC4-587A-4FCE-AEB0-4458F5FB583E}"/>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536" name="Google Shape;1033;p59">
            <a:extLst>
              <a:ext uri="{FF2B5EF4-FFF2-40B4-BE49-F238E27FC236}">
                <a16:creationId xmlns:a16="http://schemas.microsoft.com/office/drawing/2014/main" id="{9FF3CE1D-AF86-A643-DB92-16C7F1A556EB}"/>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3 -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812BD6A-708D-BD62-3AF7-0F1F9908B632}"/>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A812BD6A-708D-BD62-3AF7-0F1F9908B632}"/>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A6A1CAB3-558B-8302-BBB7-08AF1F6EA131}"/>
              </a:ext>
            </a:extLst>
          </p:cNvPr>
          <p:cNvSpPr txBox="1"/>
          <p:nvPr/>
        </p:nvSpPr>
        <p:spPr>
          <a:xfrm flipH="1">
            <a:off x="6542924"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9C4D2D37-2469-7F99-691D-EC1FADAE85C8}"/>
              </a:ext>
            </a:extLst>
          </p:cNvPr>
          <p:cNvSpPr txBox="1"/>
          <p:nvPr/>
        </p:nvSpPr>
        <p:spPr>
          <a:xfrm flipH="1">
            <a:off x="4800623"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7E3810BE-D5D0-004A-4F01-22C858D3966C}"/>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&lt;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26D139E9-3B66-B39F-0A2A-C2DB81F1AC63}"/>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lớn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A61BF914-DAE6-A5A8-D145-1D94CC8A93C9}"/>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7ED50D50-3C3E-E204-7653-1881F5B0E789}"/>
              </a:ext>
            </a:extLst>
          </p:cNvPr>
          <p:cNvSpPr txBox="1"/>
          <p:nvPr/>
        </p:nvSpPr>
        <p:spPr>
          <a:xfrm>
            <a:off x="1476023" y="4276480"/>
            <a:ext cx="5569354" cy="461665"/>
          </a:xfrm>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82753" y="12833"/>
                  <a:pt x="275107" y="-5787"/>
                  <a:pt x="529088" y="0"/>
                </a:cubicBezTo>
                <a:cubicBezTo>
                  <a:pt x="795325" y="-34357"/>
                  <a:pt x="998541" y="36127"/>
                  <a:pt x="1113871" y="0"/>
                </a:cubicBezTo>
                <a:cubicBezTo>
                  <a:pt x="1250893" y="-16883"/>
                  <a:pt x="1665277" y="-50904"/>
                  <a:pt x="1865733" y="0"/>
                </a:cubicBezTo>
                <a:cubicBezTo>
                  <a:pt x="2083708" y="36304"/>
                  <a:pt x="2208242" y="-18753"/>
                  <a:pt x="2506208" y="0"/>
                </a:cubicBezTo>
                <a:cubicBezTo>
                  <a:pt x="2644673" y="-10360"/>
                  <a:pt x="2816202" y="-1775"/>
                  <a:pt x="3090991" y="0"/>
                </a:cubicBezTo>
                <a:cubicBezTo>
                  <a:pt x="3225686" y="-21109"/>
                  <a:pt x="3446457" y="-43490"/>
                  <a:pt x="3842853" y="0"/>
                </a:cubicBezTo>
                <a:cubicBezTo>
                  <a:pt x="4210278" y="-31780"/>
                  <a:pt x="4299938" y="10239"/>
                  <a:pt x="4594716" y="0"/>
                </a:cubicBezTo>
                <a:cubicBezTo>
                  <a:pt x="4921458" y="-8815"/>
                  <a:pt x="5245395" y="-1705"/>
                  <a:pt x="5569354" y="0"/>
                </a:cubicBezTo>
                <a:cubicBezTo>
                  <a:pt x="5563650" y="80226"/>
                  <a:pt x="5551312" y="143988"/>
                  <a:pt x="5569354" y="226215"/>
                </a:cubicBezTo>
                <a:cubicBezTo>
                  <a:pt x="5579913" y="306970"/>
                  <a:pt x="5550277" y="388325"/>
                  <a:pt x="5569354" y="461664"/>
                </a:cubicBezTo>
                <a:cubicBezTo>
                  <a:pt x="5442115" y="447682"/>
                  <a:pt x="5084079" y="516621"/>
                  <a:pt x="4873185" y="461664"/>
                </a:cubicBezTo>
                <a:cubicBezTo>
                  <a:pt x="4588306" y="447813"/>
                  <a:pt x="4359080" y="481869"/>
                  <a:pt x="4177016" y="461664"/>
                </a:cubicBezTo>
                <a:cubicBezTo>
                  <a:pt x="3961277" y="477111"/>
                  <a:pt x="3571766" y="488078"/>
                  <a:pt x="3369459" y="461664"/>
                </a:cubicBezTo>
                <a:cubicBezTo>
                  <a:pt x="3123509" y="415366"/>
                  <a:pt x="2889948" y="439828"/>
                  <a:pt x="2728983" y="461664"/>
                </a:cubicBezTo>
                <a:cubicBezTo>
                  <a:pt x="2473661" y="482382"/>
                  <a:pt x="2305330" y="473342"/>
                  <a:pt x="2032813" y="461664"/>
                </a:cubicBezTo>
                <a:cubicBezTo>
                  <a:pt x="1765001" y="452312"/>
                  <a:pt x="1673837" y="438961"/>
                  <a:pt x="1336644" y="461664"/>
                </a:cubicBezTo>
                <a:cubicBezTo>
                  <a:pt x="1000850" y="467244"/>
                  <a:pt x="996842" y="453572"/>
                  <a:pt x="696168" y="461664"/>
                </a:cubicBezTo>
                <a:cubicBezTo>
                  <a:pt x="408846" y="487662"/>
                  <a:pt x="148028" y="440770"/>
                  <a:pt x="0" y="461664"/>
                </a:cubicBezTo>
                <a:cubicBezTo>
                  <a:pt x="-9461" y="363899"/>
                  <a:pt x="36691" y="313492"/>
                  <a:pt x="0" y="221598"/>
                </a:cubicBezTo>
                <a:cubicBezTo>
                  <a:pt x="-24249" y="115661"/>
                  <a:pt x="-15189" y="99901"/>
                  <a:pt x="0" y="0"/>
                </a:cubicBezTo>
                <a:close/>
              </a:path>
            </a:pathLst>
          </a:custGeom>
          <a:noFill/>
          <a:ln w="19050">
            <a:solidFill>
              <a:srgbClr val="D35C27"/>
            </a:solidFill>
            <a:extLst>
              <a:ext uri="{C807C97D-BFC1-408E-A445-0C87EB9F89A2}">
                <ask:lineSketchStyleProps xmlns:ask="http://schemas.microsoft.com/office/drawing/2018/sketchyshape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&lt;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lớn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grpSp>
        <p:nvGrpSpPr>
          <p:cNvPr id="2" name="Group 1">
            <a:extLst>
              <a:ext uri="{FF2B5EF4-FFF2-40B4-BE49-F238E27FC236}">
                <a16:creationId xmlns:a16="http://schemas.microsoft.com/office/drawing/2014/main" id="{D8FA2C89-E783-F753-36AD-336D56AF68D9}"/>
              </a:ext>
            </a:extLst>
          </p:cNvPr>
          <p:cNvGrpSpPr/>
          <p:nvPr/>
        </p:nvGrpSpPr>
        <p:grpSpPr>
          <a:xfrm>
            <a:off x="302853" y="644199"/>
            <a:ext cx="4290735" cy="3020170"/>
            <a:chOff x="2539011" y="2632717"/>
            <a:chExt cx="3108859" cy="2188269"/>
          </a:xfrm>
        </p:grpSpPr>
        <p:grpSp>
          <p:nvGrpSpPr>
            <p:cNvPr id="3" name="Group 2">
              <a:extLst>
                <a:ext uri="{FF2B5EF4-FFF2-40B4-BE49-F238E27FC236}">
                  <a16:creationId xmlns:a16="http://schemas.microsoft.com/office/drawing/2014/main" id="{4860A332-76CD-423B-2176-D91416F739D8}"/>
                </a:ext>
              </a:extLst>
            </p:cNvPr>
            <p:cNvGrpSpPr/>
            <p:nvPr/>
          </p:nvGrpSpPr>
          <p:grpSpPr>
            <a:xfrm>
              <a:off x="2539011" y="2632717"/>
              <a:ext cx="3108859" cy="2188269"/>
              <a:chOff x="58393" y="1188379"/>
              <a:chExt cx="5209070" cy="3666570"/>
            </a:xfrm>
          </p:grpSpPr>
          <p:sp>
            <p:nvSpPr>
              <p:cNvPr id="19" name="TextBox 18">
                <a:extLst>
                  <a:ext uri="{FF2B5EF4-FFF2-40B4-BE49-F238E27FC236}">
                    <a16:creationId xmlns:a16="http://schemas.microsoft.com/office/drawing/2014/main" id="{C5F37F30-D792-E7AC-D7FD-3E29A0201A69}"/>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3A43B88B-A1E9-AED4-976B-7882327D2B26}"/>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E474FBB2-BC28-4D2D-FEA2-77426FBD02BE}"/>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CFEA8918-F935-23EF-E6BA-5853CF75408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6297978-9120-6A6B-1283-471BB55502C7}"/>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82067A1D-219D-6FF5-FC83-FD8F1682615D}"/>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59200FDF-AB96-EFF9-4F7E-A0BF519D3D67}"/>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68480B4F-EF3E-9B7A-AB0B-09989F1E6095}"/>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FB3772F6-BF52-853C-B641-343B2300F522}"/>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5" name="TextBox 24">
                <a:extLst>
                  <a:ext uri="{FF2B5EF4-FFF2-40B4-BE49-F238E27FC236}">
                    <a16:creationId xmlns:a16="http://schemas.microsoft.com/office/drawing/2014/main" id="{DDC5E91B-9D6A-C07C-FDE5-E8EAC54CA4E9}"/>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6" name="TextBox 25">
                <a:extLst>
                  <a:ext uri="{FF2B5EF4-FFF2-40B4-BE49-F238E27FC236}">
                    <a16:creationId xmlns:a16="http://schemas.microsoft.com/office/drawing/2014/main" id="{3DF1481F-C10F-3337-A2DD-270C50C5761C}"/>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a16="http://schemas.microsoft.com/office/drawing/2014/main" id="{01EA0C14-E5E5-B058-1150-64AABDAE42A6}"/>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BC95344F-8DC1-EFE8-D85D-323AB1D4CE86}"/>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6" name="Straight Connector 5">
              <a:extLst>
                <a:ext uri="{FF2B5EF4-FFF2-40B4-BE49-F238E27FC236}">
                  <a16:creationId xmlns:a16="http://schemas.microsoft.com/office/drawing/2014/main" id="{1422CB26-C959-AB21-6048-2D911D7BC64D}"/>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FB3CCB2-82E4-56EC-DA09-274A69656ADD}"/>
                </a:ext>
              </a:extLst>
            </p:cNvPr>
            <p:cNvGrpSpPr/>
            <p:nvPr/>
          </p:nvGrpSpPr>
          <p:grpSpPr>
            <a:xfrm rot="16460969">
              <a:off x="4188370" y="2966409"/>
              <a:ext cx="869042" cy="842281"/>
              <a:chOff x="1022287" y="1484770"/>
              <a:chExt cx="1456130" cy="1411289"/>
            </a:xfrm>
          </p:grpSpPr>
          <p:cxnSp>
            <p:nvCxnSpPr>
              <p:cNvPr id="17" name="Straight Connector 16">
                <a:extLst>
                  <a:ext uri="{FF2B5EF4-FFF2-40B4-BE49-F238E27FC236}">
                    <a16:creationId xmlns:a16="http://schemas.microsoft.com/office/drawing/2014/main" id="{9C703C89-CC61-875A-E439-2BB79554976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7CDF897-8A6E-9AC5-E641-BDA3D41D287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4DC8DA6-0F66-ACAA-FCA1-5C8BE59A1666}"/>
                </a:ext>
              </a:extLst>
            </p:cNvPr>
            <p:cNvGrpSpPr/>
            <p:nvPr/>
          </p:nvGrpSpPr>
          <p:grpSpPr>
            <a:xfrm rot="15129824">
              <a:off x="3579770" y="3884007"/>
              <a:ext cx="737067" cy="714369"/>
              <a:chOff x="1022287" y="1484770"/>
              <a:chExt cx="1456130" cy="1411289"/>
            </a:xfrm>
          </p:grpSpPr>
          <p:cxnSp>
            <p:nvCxnSpPr>
              <p:cNvPr id="15" name="Straight Connector 14">
                <a:extLst>
                  <a:ext uri="{FF2B5EF4-FFF2-40B4-BE49-F238E27FC236}">
                    <a16:creationId xmlns:a16="http://schemas.microsoft.com/office/drawing/2014/main" id="{C8B2224D-5A1C-FD94-EA1B-E7C7D09A757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B0561D3-B9A1-042C-7FD0-BEF1F6623B3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92670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1A089928-7F20-7292-3378-BF8F8891FA9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533E9748-FCC7-C14F-70FF-6E76441ACC06}"/>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D13FDC99-F70D-744A-55E7-3C0C91A7F9F0}"/>
              </a:ext>
            </a:extLst>
          </p:cNvPr>
          <p:cNvSpPr txBox="1"/>
          <p:nvPr/>
        </p:nvSpPr>
        <p:spPr>
          <a:xfrm flipH="1">
            <a:off x="4996780" y="1479642"/>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en-US" dirty="0"/>
              <a:t> “</a:t>
            </a:r>
            <a:r>
              <a:rPr lang="vi-VN" sz="2000" dirty="0"/>
              <a:t>Tia khúc xạ nằm trong mặt phẳng tới và ở bên kia pháp tuyến so với tia sáng tới</a:t>
            </a:r>
            <a:r>
              <a:rPr lang="en-US" sz="2000" dirty="0"/>
              <a:t>”</a:t>
            </a:r>
          </a:p>
          <a:p>
            <a:endParaRPr lang="en-US" dirty="0"/>
          </a:p>
        </p:txBody>
      </p:sp>
      <p:sp>
        <p:nvSpPr>
          <p:cNvPr id="1249" name="Google Shape;1033;p59">
            <a:extLst>
              <a:ext uri="{FF2B5EF4-FFF2-40B4-BE49-F238E27FC236}">
                <a16:creationId xmlns:a16="http://schemas.microsoft.com/office/drawing/2014/main" id="{CA6DE913-B35F-7243-1656-8C6352CF2481}"/>
              </a:ext>
            </a:extLst>
          </p:cNvPr>
          <p:cNvSpPr txBox="1">
            <a:spLocks/>
          </p:cNvSpPr>
          <p:nvPr/>
        </p:nvSpPr>
        <p:spPr>
          <a:xfrm>
            <a:off x="2024451" y="4231696"/>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4 - Sai</a:t>
            </a:r>
            <a:endParaRPr lang="vi-VN" sz="2000" dirty="0">
              <a:solidFill>
                <a:schemeClr val="accent6"/>
              </a:solidFill>
            </a:endParaRPr>
          </a:p>
        </p:txBody>
      </p:sp>
      <p:grpSp>
        <p:nvGrpSpPr>
          <p:cNvPr id="5" name="Group 4">
            <a:extLst>
              <a:ext uri="{FF2B5EF4-FFF2-40B4-BE49-F238E27FC236}">
                <a16:creationId xmlns:a16="http://schemas.microsoft.com/office/drawing/2014/main" id="{566570FD-E140-5517-4A3F-FD6756182476}"/>
              </a:ext>
            </a:extLst>
          </p:cNvPr>
          <p:cNvGrpSpPr/>
          <p:nvPr/>
        </p:nvGrpSpPr>
        <p:grpSpPr>
          <a:xfrm>
            <a:off x="476343" y="1168685"/>
            <a:ext cx="4463999" cy="3056259"/>
            <a:chOff x="5853277" y="2667476"/>
            <a:chExt cx="3108859" cy="2128468"/>
          </a:xfrm>
        </p:grpSpPr>
        <p:grpSp>
          <p:nvGrpSpPr>
            <p:cNvPr id="8" name="Group 7">
              <a:extLst>
                <a:ext uri="{FF2B5EF4-FFF2-40B4-BE49-F238E27FC236}">
                  <a16:creationId xmlns:a16="http://schemas.microsoft.com/office/drawing/2014/main" id="{91BB7F78-5F87-4789-53A3-C0B0FB085341}"/>
                </a:ext>
              </a:extLst>
            </p:cNvPr>
            <p:cNvGrpSpPr/>
            <p:nvPr/>
          </p:nvGrpSpPr>
          <p:grpSpPr>
            <a:xfrm>
              <a:off x="5853277" y="2667476"/>
              <a:ext cx="3108859" cy="2128468"/>
              <a:chOff x="58393" y="1188379"/>
              <a:chExt cx="5209070" cy="3566368"/>
            </a:xfrm>
          </p:grpSpPr>
          <p:sp>
            <p:nvSpPr>
              <p:cNvPr id="1252" name="TextBox 1251">
                <a:extLst>
                  <a:ext uri="{FF2B5EF4-FFF2-40B4-BE49-F238E27FC236}">
                    <a16:creationId xmlns:a16="http://schemas.microsoft.com/office/drawing/2014/main" id="{0656876C-1605-0098-7559-09212A261BD4}"/>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253" name="Group 1252">
                <a:extLst>
                  <a:ext uri="{FF2B5EF4-FFF2-40B4-BE49-F238E27FC236}">
                    <a16:creationId xmlns:a16="http://schemas.microsoft.com/office/drawing/2014/main" id="{C04DCE04-DC3C-1924-1758-69A79B25CFF1}"/>
                  </a:ext>
                </a:extLst>
              </p:cNvPr>
              <p:cNvGrpSpPr/>
              <p:nvPr/>
            </p:nvGrpSpPr>
            <p:grpSpPr>
              <a:xfrm>
                <a:off x="377663" y="1246619"/>
                <a:ext cx="4636389" cy="3392676"/>
                <a:chOff x="149305" y="883103"/>
                <a:chExt cx="4354937" cy="3522581"/>
              </a:xfrm>
            </p:grpSpPr>
            <p:sp>
              <p:nvSpPr>
                <p:cNvPr id="1262" name="Rectangle 1261">
                  <a:extLst>
                    <a:ext uri="{FF2B5EF4-FFF2-40B4-BE49-F238E27FC236}">
                      <a16:creationId xmlns:a16="http://schemas.microsoft.com/office/drawing/2014/main" id="{5E9E28A6-25E0-53CD-F7D6-F25C40A9292B}"/>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63" name="Straight Connector 1262">
                  <a:extLst>
                    <a:ext uri="{FF2B5EF4-FFF2-40B4-BE49-F238E27FC236}">
                      <a16:creationId xmlns:a16="http://schemas.microsoft.com/office/drawing/2014/main" id="{C7295FE2-3276-9B75-73DE-15642A77261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4" name="Rectangle 1263">
                  <a:extLst>
                    <a:ext uri="{FF2B5EF4-FFF2-40B4-BE49-F238E27FC236}">
                      <a16:creationId xmlns:a16="http://schemas.microsoft.com/office/drawing/2014/main" id="{84D85A43-BB7C-7113-1FEB-9784AC82BD1F}"/>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254" name="TextBox 1253">
                <a:extLst>
                  <a:ext uri="{FF2B5EF4-FFF2-40B4-BE49-F238E27FC236}">
                    <a16:creationId xmlns:a16="http://schemas.microsoft.com/office/drawing/2014/main" id="{9EC65529-71E5-D372-D489-5D3006A995DC}"/>
                  </a:ext>
                </a:extLst>
              </p:cNvPr>
              <p:cNvSpPr txBox="1"/>
              <p:nvPr/>
            </p:nvSpPr>
            <p:spPr>
              <a:xfrm>
                <a:off x="4948192" y="2891153"/>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1255" name="TextBox 1254">
                <a:extLst>
                  <a:ext uri="{FF2B5EF4-FFF2-40B4-BE49-F238E27FC236}">
                    <a16:creationId xmlns:a16="http://schemas.microsoft.com/office/drawing/2014/main" id="{50D27CE1-EDEC-B71A-D671-6C6D9A04DE5C}"/>
                  </a:ext>
                </a:extLst>
              </p:cNvPr>
              <p:cNvSpPr txBox="1"/>
              <p:nvPr/>
            </p:nvSpPr>
            <p:spPr>
              <a:xfrm>
                <a:off x="377660" y="3143767"/>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1256" name="TextBox 1255">
                <a:extLst>
                  <a:ext uri="{FF2B5EF4-FFF2-40B4-BE49-F238E27FC236}">
                    <a16:creationId xmlns:a16="http://schemas.microsoft.com/office/drawing/2014/main" id="{C616A3A4-6DA8-B9C6-C718-0D4B82DF6470}"/>
                  </a:ext>
                </a:extLst>
              </p:cNvPr>
              <p:cNvSpPr txBox="1"/>
              <p:nvPr/>
            </p:nvSpPr>
            <p:spPr>
              <a:xfrm>
                <a:off x="377664" y="2699526"/>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1257" name="TextBox 1256">
                <a:extLst>
                  <a:ext uri="{FF2B5EF4-FFF2-40B4-BE49-F238E27FC236}">
                    <a16:creationId xmlns:a16="http://schemas.microsoft.com/office/drawing/2014/main" id="{0A697600-22CC-736B-EE99-86CCC152C952}"/>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1258" name="TextBox 1257">
                <a:extLst>
                  <a:ext uri="{FF2B5EF4-FFF2-40B4-BE49-F238E27FC236}">
                    <a16:creationId xmlns:a16="http://schemas.microsoft.com/office/drawing/2014/main" id="{76574D32-2529-5366-7EBD-8F6B3C1C1C13}"/>
                  </a:ext>
                </a:extLst>
              </p:cNvPr>
              <p:cNvSpPr txBox="1"/>
              <p:nvPr/>
            </p:nvSpPr>
            <p:spPr>
              <a:xfrm>
                <a:off x="1097089" y="410258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1259" name="TextBox 1258">
                <a:extLst>
                  <a:ext uri="{FF2B5EF4-FFF2-40B4-BE49-F238E27FC236}">
                    <a16:creationId xmlns:a16="http://schemas.microsoft.com/office/drawing/2014/main" id="{330474B1-46A2-320E-C462-E00E369990A8}"/>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0" name="TextBox 1259">
                <a:extLst>
                  <a:ext uri="{FF2B5EF4-FFF2-40B4-BE49-F238E27FC236}">
                    <a16:creationId xmlns:a16="http://schemas.microsoft.com/office/drawing/2014/main" id="{E9A5AD13-E5B9-D06A-429E-444A69B041A2}"/>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1" name="TextBox 1260">
                <a:extLst>
                  <a:ext uri="{FF2B5EF4-FFF2-40B4-BE49-F238E27FC236}">
                    <a16:creationId xmlns:a16="http://schemas.microsoft.com/office/drawing/2014/main" id="{31D5B4EF-1C79-FE69-C558-3A7EBC864F26}"/>
                  </a:ext>
                </a:extLst>
              </p:cNvPr>
              <p:cNvSpPr txBox="1"/>
              <p:nvPr/>
            </p:nvSpPr>
            <p:spPr>
              <a:xfrm>
                <a:off x="2778581" y="2671813"/>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grpSp>
          <p:nvGrpSpPr>
            <p:cNvPr id="9" name="Group 8">
              <a:extLst>
                <a:ext uri="{FF2B5EF4-FFF2-40B4-BE49-F238E27FC236}">
                  <a16:creationId xmlns:a16="http://schemas.microsoft.com/office/drawing/2014/main" id="{033BF691-9DC0-31DC-CE9D-BF16113A8811}"/>
                </a:ext>
              </a:extLst>
            </p:cNvPr>
            <p:cNvGrpSpPr/>
            <p:nvPr/>
          </p:nvGrpSpPr>
          <p:grpSpPr>
            <a:xfrm rot="5400000">
              <a:off x="6760488" y="3821657"/>
              <a:ext cx="737067" cy="714369"/>
              <a:chOff x="1022287" y="1484770"/>
              <a:chExt cx="1456130" cy="1411289"/>
            </a:xfrm>
          </p:grpSpPr>
          <p:cxnSp>
            <p:nvCxnSpPr>
              <p:cNvPr id="1250" name="Straight Connector 1249">
                <a:extLst>
                  <a:ext uri="{FF2B5EF4-FFF2-40B4-BE49-F238E27FC236}">
                    <a16:creationId xmlns:a16="http://schemas.microsoft.com/office/drawing/2014/main" id="{F1274B26-DDA1-CE2B-300F-8D8E02B343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51" name="Straight Arrow Connector 1250">
                <a:extLst>
                  <a:ext uri="{FF2B5EF4-FFF2-40B4-BE49-F238E27FC236}">
                    <a16:creationId xmlns:a16="http://schemas.microsoft.com/office/drawing/2014/main" id="{A9B9F1D1-454C-96DE-6F8D-C432D91BE32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48C1351D-72BC-8BB6-EDA7-18D013AE1BCF}"/>
                </a:ext>
              </a:extLst>
            </p:cNvPr>
            <p:cNvGrpSpPr/>
            <p:nvPr/>
          </p:nvGrpSpPr>
          <p:grpSpPr>
            <a:xfrm rot="21144240">
              <a:off x="6575484" y="3040499"/>
              <a:ext cx="869042" cy="842281"/>
              <a:chOff x="1022287" y="1484770"/>
              <a:chExt cx="1456130" cy="1411289"/>
            </a:xfrm>
          </p:grpSpPr>
          <p:cxnSp>
            <p:nvCxnSpPr>
              <p:cNvPr id="14" name="Straight Connector 13">
                <a:extLst>
                  <a:ext uri="{FF2B5EF4-FFF2-40B4-BE49-F238E27FC236}">
                    <a16:creationId xmlns:a16="http://schemas.microsoft.com/office/drawing/2014/main" id="{2503E43B-0932-8F20-277B-13EF92336F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48" name="Straight Arrow Connector 1247">
                <a:extLst>
                  <a:ext uri="{FF2B5EF4-FFF2-40B4-BE49-F238E27FC236}">
                    <a16:creationId xmlns:a16="http://schemas.microsoft.com/office/drawing/2014/main" id="{9826C385-65A5-B082-FFA2-1199BCF8892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CA96B55D-29F8-305B-5FAA-34FDD6DC9E47}"/>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036904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pSp>
        <p:nvGrpSpPr>
          <p:cNvPr id="491" name="Google Shape;491;p38"/>
          <p:cNvGrpSpPr/>
          <p:nvPr/>
        </p:nvGrpSpPr>
        <p:grpSpPr>
          <a:xfrm>
            <a:off x="5687783" y="1395192"/>
            <a:ext cx="2559932" cy="2559932"/>
            <a:chOff x="5159689" y="1296150"/>
            <a:chExt cx="3044400" cy="3044400"/>
          </a:xfrm>
        </p:grpSpPr>
        <p:grpSp>
          <p:nvGrpSpPr>
            <p:cNvPr id="492" name="Google Shape;492;p38"/>
            <p:cNvGrpSpPr/>
            <p:nvPr/>
          </p:nvGrpSpPr>
          <p:grpSpPr>
            <a:xfrm>
              <a:off x="5767453" y="1903914"/>
              <a:ext cx="1828872" cy="1828872"/>
              <a:chOff x="5905932" y="1600182"/>
              <a:chExt cx="1943128" cy="1943128"/>
            </a:xfrm>
          </p:grpSpPr>
          <p:sp>
            <p:nvSpPr>
              <p:cNvPr id="493"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38"/>
            <p:cNvGrpSpPr/>
            <p:nvPr/>
          </p:nvGrpSpPr>
          <p:grpSpPr>
            <a:xfrm>
              <a:off x="5159689" y="1296150"/>
              <a:ext cx="3044400" cy="3044400"/>
              <a:chOff x="2550539" y="735313"/>
              <a:chExt cx="3044400" cy="3044400"/>
            </a:xfrm>
          </p:grpSpPr>
          <p:sp>
            <p:nvSpPr>
              <p:cNvPr id="497"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9" name="Google Shape;509;p38"/>
          <p:cNvGrpSpPr/>
          <p:nvPr/>
        </p:nvGrpSpPr>
        <p:grpSpPr>
          <a:xfrm>
            <a:off x="5212398" y="668866"/>
            <a:ext cx="258628" cy="258711"/>
            <a:chOff x="4370700" y="733563"/>
            <a:chExt cx="546550" cy="546727"/>
          </a:xfrm>
        </p:grpSpPr>
        <p:sp>
          <p:nvSpPr>
            <p:cNvPr id="510" name="Google Shape;510;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38"/>
          <p:cNvGrpSpPr/>
          <p:nvPr/>
        </p:nvGrpSpPr>
        <p:grpSpPr>
          <a:xfrm>
            <a:off x="8137873" y="3452653"/>
            <a:ext cx="258628" cy="258711"/>
            <a:chOff x="4370700" y="733563"/>
            <a:chExt cx="546550" cy="546727"/>
          </a:xfrm>
        </p:grpSpPr>
        <p:sp>
          <p:nvSpPr>
            <p:cNvPr id="517" name="Google Shape;517;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38"/>
          <p:cNvGrpSpPr/>
          <p:nvPr/>
        </p:nvGrpSpPr>
        <p:grpSpPr>
          <a:xfrm>
            <a:off x="5855798" y="3918203"/>
            <a:ext cx="258628" cy="258711"/>
            <a:chOff x="4370700" y="733563"/>
            <a:chExt cx="546550" cy="546727"/>
          </a:xfrm>
        </p:grpSpPr>
        <p:sp>
          <p:nvSpPr>
            <p:cNvPr id="524" name="Google Shape;524;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38"/>
          <p:cNvGrpSpPr/>
          <p:nvPr/>
        </p:nvGrpSpPr>
        <p:grpSpPr>
          <a:xfrm>
            <a:off x="5700899" y="964571"/>
            <a:ext cx="475608" cy="475817"/>
            <a:chOff x="4370700" y="733563"/>
            <a:chExt cx="546550" cy="546727"/>
          </a:xfrm>
        </p:grpSpPr>
        <p:sp>
          <p:nvSpPr>
            <p:cNvPr id="531" name="Google Shape;531;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770;p42">
            <a:extLst>
              <a:ext uri="{FF2B5EF4-FFF2-40B4-BE49-F238E27FC236}">
                <a16:creationId xmlns:a16="http://schemas.microsoft.com/office/drawing/2014/main" id="{17E559AD-140F-4614-1B1B-76E53D7AD7BA}"/>
              </a:ext>
            </a:extLst>
          </p:cNvPr>
          <p:cNvSpPr txBox="1">
            <a:spLocks/>
          </p:cNvSpPr>
          <p:nvPr/>
        </p:nvSpPr>
        <p:spPr>
          <a:xfrm>
            <a:off x="760466" y="560805"/>
            <a:ext cx="5861542" cy="3816237"/>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1.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HIỆN TƯỢNG KHÚC XẠ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p:cTn id="7" dur="1000" fill="hold"/>
                                        <p:tgtEl>
                                          <p:spTgt spid="491"/>
                                        </p:tgtEl>
                                        <p:attrNameLst>
                                          <p:attrName>ppt_w</p:attrName>
                                        </p:attrNameLst>
                                      </p:cBhvr>
                                      <p:tavLst>
                                        <p:tav tm="0">
                                          <p:val>
                                            <p:fltVal val="0"/>
                                          </p:val>
                                        </p:tav>
                                        <p:tav tm="100000">
                                          <p:val>
                                            <p:strVal val="#ppt_w"/>
                                          </p:val>
                                        </p:tav>
                                      </p:tavLst>
                                    </p:anim>
                                    <p:anim calcmode="lin" valueType="num">
                                      <p:cBhvr>
                                        <p:cTn id="8" dur="1000" fill="hold"/>
                                        <p:tgtEl>
                                          <p:spTgt spid="491"/>
                                        </p:tgtEl>
                                        <p:attrNameLst>
                                          <p:attrName>ppt_h</p:attrName>
                                        </p:attrNameLst>
                                      </p:cBhvr>
                                      <p:tavLst>
                                        <p:tav tm="0">
                                          <p:val>
                                            <p:fltVal val="0"/>
                                          </p:val>
                                        </p:tav>
                                        <p:tav tm="100000">
                                          <p:val>
                                            <p:strVal val="#ppt_h"/>
                                          </p:val>
                                        </p:tav>
                                      </p:tavLst>
                                    </p:anim>
                                    <p:anim calcmode="lin" valueType="num">
                                      <p:cBhvr>
                                        <p:cTn id="9" dur="1000" fill="hold"/>
                                        <p:tgtEl>
                                          <p:spTgt spid="491"/>
                                        </p:tgtEl>
                                        <p:attrNameLst>
                                          <p:attrName>style.rotation</p:attrName>
                                        </p:attrNameLst>
                                      </p:cBhvr>
                                      <p:tavLst>
                                        <p:tav tm="0">
                                          <p:val>
                                            <p:fltVal val="90"/>
                                          </p:val>
                                        </p:tav>
                                        <p:tav tm="100000">
                                          <p:val>
                                            <p:fltVal val="0"/>
                                          </p:val>
                                        </p:tav>
                                      </p:tavLst>
                                    </p:anim>
                                    <p:animEffect transition="in" filter="fade">
                                      <p:cBhvr>
                                        <p:cTn id="10" dur="1000"/>
                                        <p:tgtEl>
                                          <p:spTgt spid="491"/>
                                        </p:tgtEl>
                                      </p:cBhvr>
                                    </p:animEffect>
                                  </p:childTnLst>
                                </p:cTn>
                              </p:par>
                              <p:par>
                                <p:cTn id="11" presetID="6" presetClass="entr" presetSubtype="16"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4">
          <a:extLst>
            <a:ext uri="{FF2B5EF4-FFF2-40B4-BE49-F238E27FC236}">
              <a16:creationId xmlns:a16="http://schemas.microsoft.com/office/drawing/2014/main" id="{A46D0AEC-5D07-26E9-99A8-E0A3D8214666}"/>
            </a:ext>
          </a:extLst>
        </p:cNvPr>
        <p:cNvGrpSpPr/>
        <p:nvPr/>
      </p:nvGrpSpPr>
      <p:grpSpPr>
        <a:xfrm>
          <a:off x="0" y="0"/>
          <a:ext cx="0" cy="0"/>
          <a:chOff x="0" y="0"/>
          <a:chExt cx="0" cy="0"/>
        </a:xfrm>
      </p:grpSpPr>
      <p:grpSp>
        <p:nvGrpSpPr>
          <p:cNvPr id="363" name="Google Shape;363;p34">
            <a:extLst>
              <a:ext uri="{FF2B5EF4-FFF2-40B4-BE49-F238E27FC236}">
                <a16:creationId xmlns:a16="http://schemas.microsoft.com/office/drawing/2014/main" id="{86CABA39-B936-2FA3-309D-C7DDFAA338D0}"/>
              </a:ext>
            </a:extLst>
          </p:cNvPr>
          <p:cNvGrpSpPr/>
          <p:nvPr/>
        </p:nvGrpSpPr>
        <p:grpSpPr>
          <a:xfrm>
            <a:off x="8278452" y="2866844"/>
            <a:ext cx="258628" cy="258711"/>
            <a:chOff x="4370700" y="733563"/>
            <a:chExt cx="546550" cy="546727"/>
          </a:xfrm>
        </p:grpSpPr>
        <p:sp>
          <p:nvSpPr>
            <p:cNvPr id="364" name="Google Shape;364;p34">
              <a:extLst>
                <a:ext uri="{FF2B5EF4-FFF2-40B4-BE49-F238E27FC236}">
                  <a16:creationId xmlns:a16="http://schemas.microsoft.com/office/drawing/2014/main" id="{6074127A-79F3-0D18-E36E-257B6A26670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4">
              <a:extLst>
                <a:ext uri="{FF2B5EF4-FFF2-40B4-BE49-F238E27FC236}">
                  <a16:creationId xmlns:a16="http://schemas.microsoft.com/office/drawing/2014/main" id="{30147409-0231-3543-2B07-DE17E23637B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4">
              <a:extLst>
                <a:ext uri="{FF2B5EF4-FFF2-40B4-BE49-F238E27FC236}">
                  <a16:creationId xmlns:a16="http://schemas.microsoft.com/office/drawing/2014/main" id="{68F32693-6E79-B1D4-3D04-60BEE45E6BD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4">
              <a:extLst>
                <a:ext uri="{FF2B5EF4-FFF2-40B4-BE49-F238E27FC236}">
                  <a16:creationId xmlns:a16="http://schemas.microsoft.com/office/drawing/2014/main" id="{DBA3560E-CDA9-98A7-DC5D-859A2CC9952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4">
              <a:extLst>
                <a:ext uri="{FF2B5EF4-FFF2-40B4-BE49-F238E27FC236}">
                  <a16:creationId xmlns:a16="http://schemas.microsoft.com/office/drawing/2014/main" id="{CBAD8689-0519-6B83-D482-B1F6BFB046F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4">
              <a:extLst>
                <a:ext uri="{FF2B5EF4-FFF2-40B4-BE49-F238E27FC236}">
                  <a16:creationId xmlns:a16="http://schemas.microsoft.com/office/drawing/2014/main" id="{C41E0D33-FE7C-24AA-B7B4-17E7EC0B24C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7" name="Google Shape;337;p34">
            <a:extLst>
              <a:ext uri="{FF2B5EF4-FFF2-40B4-BE49-F238E27FC236}">
                <a16:creationId xmlns:a16="http://schemas.microsoft.com/office/drawing/2014/main" id="{B33F44F5-72DD-95B9-E39A-CB8C3FF29742}"/>
              </a:ext>
            </a:extLst>
          </p:cNvPr>
          <p:cNvGrpSpPr/>
          <p:nvPr/>
        </p:nvGrpSpPr>
        <p:grpSpPr>
          <a:xfrm>
            <a:off x="8083514" y="158097"/>
            <a:ext cx="880188" cy="1261623"/>
            <a:chOff x="3550325" y="539500"/>
            <a:chExt cx="2259102" cy="3238099"/>
          </a:xfrm>
        </p:grpSpPr>
        <p:sp>
          <p:nvSpPr>
            <p:cNvPr id="338" name="Google Shape;338;p34">
              <a:extLst>
                <a:ext uri="{FF2B5EF4-FFF2-40B4-BE49-F238E27FC236}">
                  <a16:creationId xmlns:a16="http://schemas.microsoft.com/office/drawing/2014/main" id="{FD9475B8-AD48-0939-708A-07C04E53FA60}"/>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a:extLst>
                <a:ext uri="{FF2B5EF4-FFF2-40B4-BE49-F238E27FC236}">
                  <a16:creationId xmlns:a16="http://schemas.microsoft.com/office/drawing/2014/main" id="{8A92875B-2F0E-1F70-EA39-03A0304C604B}"/>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a:extLst>
                <a:ext uri="{FF2B5EF4-FFF2-40B4-BE49-F238E27FC236}">
                  <a16:creationId xmlns:a16="http://schemas.microsoft.com/office/drawing/2014/main" id="{F1931D01-0FC7-8CD7-E430-0E6CF5130B4A}"/>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a:extLst>
                <a:ext uri="{FF2B5EF4-FFF2-40B4-BE49-F238E27FC236}">
                  <a16:creationId xmlns:a16="http://schemas.microsoft.com/office/drawing/2014/main" id="{5A2E5724-D32B-A150-F8E2-4793A0E2A69D}"/>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a:extLst>
                <a:ext uri="{FF2B5EF4-FFF2-40B4-BE49-F238E27FC236}">
                  <a16:creationId xmlns:a16="http://schemas.microsoft.com/office/drawing/2014/main" id="{9411E763-9596-E9E4-C233-6CC33CF29361}"/>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a:extLst>
                <a:ext uri="{FF2B5EF4-FFF2-40B4-BE49-F238E27FC236}">
                  <a16:creationId xmlns:a16="http://schemas.microsoft.com/office/drawing/2014/main" id="{3D5EC94A-E15D-7832-AF06-0027A312BE0F}"/>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34">
              <a:extLst>
                <a:ext uri="{FF2B5EF4-FFF2-40B4-BE49-F238E27FC236}">
                  <a16:creationId xmlns:a16="http://schemas.microsoft.com/office/drawing/2014/main" id="{3F36B09B-1B88-0339-3AD3-72CF1810064F}"/>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34">
              <a:extLst>
                <a:ext uri="{FF2B5EF4-FFF2-40B4-BE49-F238E27FC236}">
                  <a16:creationId xmlns:a16="http://schemas.microsoft.com/office/drawing/2014/main" id="{EAE3E5F9-714F-68DA-98F5-6F05615F8D5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34">
              <a:extLst>
                <a:ext uri="{FF2B5EF4-FFF2-40B4-BE49-F238E27FC236}">
                  <a16:creationId xmlns:a16="http://schemas.microsoft.com/office/drawing/2014/main" id="{C3B40463-D007-0367-84F0-889C6B5B4C79}"/>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34">
              <a:extLst>
                <a:ext uri="{FF2B5EF4-FFF2-40B4-BE49-F238E27FC236}">
                  <a16:creationId xmlns:a16="http://schemas.microsoft.com/office/drawing/2014/main" id="{E55A94D9-2ED5-3E30-024D-2A17CBC932ED}"/>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34">
              <a:extLst>
                <a:ext uri="{FF2B5EF4-FFF2-40B4-BE49-F238E27FC236}">
                  <a16:creationId xmlns:a16="http://schemas.microsoft.com/office/drawing/2014/main" id="{4D10BA23-9EF9-EACC-A94A-4843E73A5E79}"/>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34">
              <a:extLst>
                <a:ext uri="{FF2B5EF4-FFF2-40B4-BE49-F238E27FC236}">
                  <a16:creationId xmlns:a16="http://schemas.microsoft.com/office/drawing/2014/main" id="{3682C466-2FCE-65A9-7408-E19BEF7EF111}"/>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34">
              <a:extLst>
                <a:ext uri="{FF2B5EF4-FFF2-40B4-BE49-F238E27FC236}">
                  <a16:creationId xmlns:a16="http://schemas.microsoft.com/office/drawing/2014/main" id="{E95A9070-3CEB-31A6-F73B-EF122C774074}"/>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a:extLst>
                <a:ext uri="{FF2B5EF4-FFF2-40B4-BE49-F238E27FC236}">
                  <a16:creationId xmlns:a16="http://schemas.microsoft.com/office/drawing/2014/main" id="{6523454D-C604-CB86-72CE-89410A74864F}"/>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4">
              <a:extLst>
                <a:ext uri="{FF2B5EF4-FFF2-40B4-BE49-F238E27FC236}">
                  <a16:creationId xmlns:a16="http://schemas.microsoft.com/office/drawing/2014/main" id="{F61EB245-13C8-3A4A-D63A-3FE1EE7B340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4">
              <a:extLst>
                <a:ext uri="{FF2B5EF4-FFF2-40B4-BE49-F238E27FC236}">
                  <a16:creationId xmlns:a16="http://schemas.microsoft.com/office/drawing/2014/main" id="{BF8D26E5-7E38-D3EE-75CD-5BAD0114E388}"/>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4">
              <a:extLst>
                <a:ext uri="{FF2B5EF4-FFF2-40B4-BE49-F238E27FC236}">
                  <a16:creationId xmlns:a16="http://schemas.microsoft.com/office/drawing/2014/main" id="{9B9DBA2A-240E-0BDF-1B75-F7C1CA47D5AE}"/>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34">
              <a:extLst>
                <a:ext uri="{FF2B5EF4-FFF2-40B4-BE49-F238E27FC236}">
                  <a16:creationId xmlns:a16="http://schemas.microsoft.com/office/drawing/2014/main" id="{6AABB1FA-1B8F-B28E-5D79-CDD25CC194E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6" name="Google Shape;356;p34">
            <a:extLst>
              <a:ext uri="{FF2B5EF4-FFF2-40B4-BE49-F238E27FC236}">
                <a16:creationId xmlns:a16="http://schemas.microsoft.com/office/drawing/2014/main" id="{B45F9208-7A15-D4B9-D49D-9F0037131CAB}"/>
              </a:ext>
            </a:extLst>
          </p:cNvPr>
          <p:cNvGrpSpPr/>
          <p:nvPr/>
        </p:nvGrpSpPr>
        <p:grpSpPr>
          <a:xfrm>
            <a:off x="8959239" y="263597"/>
            <a:ext cx="95524" cy="95555"/>
            <a:chOff x="4370700" y="733563"/>
            <a:chExt cx="546550" cy="546727"/>
          </a:xfrm>
        </p:grpSpPr>
        <p:sp>
          <p:nvSpPr>
            <p:cNvPr id="357" name="Google Shape;357;p34">
              <a:extLst>
                <a:ext uri="{FF2B5EF4-FFF2-40B4-BE49-F238E27FC236}">
                  <a16:creationId xmlns:a16="http://schemas.microsoft.com/office/drawing/2014/main" id="{1625D252-ACA1-EC00-1D07-99FED6482C0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4">
              <a:extLst>
                <a:ext uri="{FF2B5EF4-FFF2-40B4-BE49-F238E27FC236}">
                  <a16:creationId xmlns:a16="http://schemas.microsoft.com/office/drawing/2014/main" id="{5A881DBD-5509-A7C1-D619-1FA21A59645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4">
              <a:extLst>
                <a:ext uri="{FF2B5EF4-FFF2-40B4-BE49-F238E27FC236}">
                  <a16:creationId xmlns:a16="http://schemas.microsoft.com/office/drawing/2014/main" id="{F3ED7351-2B8B-CBD3-0346-D3BD0A90EB1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4">
              <a:extLst>
                <a:ext uri="{FF2B5EF4-FFF2-40B4-BE49-F238E27FC236}">
                  <a16:creationId xmlns:a16="http://schemas.microsoft.com/office/drawing/2014/main" id="{F3F7080A-0B41-834A-FDF1-7BC70CD9708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4">
              <a:extLst>
                <a:ext uri="{FF2B5EF4-FFF2-40B4-BE49-F238E27FC236}">
                  <a16:creationId xmlns:a16="http://schemas.microsoft.com/office/drawing/2014/main" id="{45433D69-6F13-18A1-D04F-4EB6D8AFE5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4">
              <a:extLst>
                <a:ext uri="{FF2B5EF4-FFF2-40B4-BE49-F238E27FC236}">
                  <a16:creationId xmlns:a16="http://schemas.microsoft.com/office/drawing/2014/main" id="{3E07EF77-A171-9E81-A519-CB403247E78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0" name="Google Shape;370;p34">
            <a:extLst>
              <a:ext uri="{FF2B5EF4-FFF2-40B4-BE49-F238E27FC236}">
                <a16:creationId xmlns:a16="http://schemas.microsoft.com/office/drawing/2014/main" id="{7C9858B4-8403-DE20-631F-A9938CC272D8}"/>
              </a:ext>
            </a:extLst>
          </p:cNvPr>
          <p:cNvGrpSpPr/>
          <p:nvPr/>
        </p:nvGrpSpPr>
        <p:grpSpPr>
          <a:xfrm>
            <a:off x="8182755" y="1388585"/>
            <a:ext cx="95524" cy="95555"/>
            <a:chOff x="4370700" y="733563"/>
            <a:chExt cx="546550" cy="546727"/>
          </a:xfrm>
        </p:grpSpPr>
        <p:sp>
          <p:nvSpPr>
            <p:cNvPr id="371" name="Google Shape;371;p34">
              <a:extLst>
                <a:ext uri="{FF2B5EF4-FFF2-40B4-BE49-F238E27FC236}">
                  <a16:creationId xmlns:a16="http://schemas.microsoft.com/office/drawing/2014/main" id="{30D57BF8-520F-B100-F5C4-27E168F6A0F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4">
              <a:extLst>
                <a:ext uri="{FF2B5EF4-FFF2-40B4-BE49-F238E27FC236}">
                  <a16:creationId xmlns:a16="http://schemas.microsoft.com/office/drawing/2014/main" id="{EB9C34F8-2F14-0CFC-D4FD-4CF30E84D7F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4">
              <a:extLst>
                <a:ext uri="{FF2B5EF4-FFF2-40B4-BE49-F238E27FC236}">
                  <a16:creationId xmlns:a16="http://schemas.microsoft.com/office/drawing/2014/main" id="{38B43D53-50DE-02AD-C0E5-20D54A0B276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4">
              <a:extLst>
                <a:ext uri="{FF2B5EF4-FFF2-40B4-BE49-F238E27FC236}">
                  <a16:creationId xmlns:a16="http://schemas.microsoft.com/office/drawing/2014/main" id="{E25220E1-950E-3768-20AF-6BBBC9A3670F}"/>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4">
              <a:extLst>
                <a:ext uri="{FF2B5EF4-FFF2-40B4-BE49-F238E27FC236}">
                  <a16:creationId xmlns:a16="http://schemas.microsoft.com/office/drawing/2014/main" id="{49B0664D-E14C-9E58-0E61-1EE72CEC74C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4">
              <a:extLst>
                <a:ext uri="{FF2B5EF4-FFF2-40B4-BE49-F238E27FC236}">
                  <a16:creationId xmlns:a16="http://schemas.microsoft.com/office/drawing/2014/main" id="{9B00350E-F3E6-842F-0AC1-BA1C5D366CE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7" name="Google Shape;377;p34">
            <a:extLst>
              <a:ext uri="{FF2B5EF4-FFF2-40B4-BE49-F238E27FC236}">
                <a16:creationId xmlns:a16="http://schemas.microsoft.com/office/drawing/2014/main" id="{906C0495-43B8-3EA9-DD8D-4DF4DE2385CD}"/>
              </a:ext>
            </a:extLst>
          </p:cNvPr>
          <p:cNvGrpSpPr/>
          <p:nvPr/>
        </p:nvGrpSpPr>
        <p:grpSpPr>
          <a:xfrm>
            <a:off x="8750487" y="102802"/>
            <a:ext cx="175666" cy="175743"/>
            <a:chOff x="4370700" y="733563"/>
            <a:chExt cx="546550" cy="546727"/>
          </a:xfrm>
        </p:grpSpPr>
        <p:sp>
          <p:nvSpPr>
            <p:cNvPr id="378" name="Google Shape;378;p34">
              <a:extLst>
                <a:ext uri="{FF2B5EF4-FFF2-40B4-BE49-F238E27FC236}">
                  <a16:creationId xmlns:a16="http://schemas.microsoft.com/office/drawing/2014/main" id="{885C991D-E4B2-AFEC-7536-7115991B2609}"/>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4">
              <a:extLst>
                <a:ext uri="{FF2B5EF4-FFF2-40B4-BE49-F238E27FC236}">
                  <a16:creationId xmlns:a16="http://schemas.microsoft.com/office/drawing/2014/main" id="{F0035E0D-1FB5-7CAF-6811-4E5CB93A09F4}"/>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4">
              <a:extLst>
                <a:ext uri="{FF2B5EF4-FFF2-40B4-BE49-F238E27FC236}">
                  <a16:creationId xmlns:a16="http://schemas.microsoft.com/office/drawing/2014/main" id="{8834D2CA-BA0B-247D-199A-5D4671F504B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4">
              <a:extLst>
                <a:ext uri="{FF2B5EF4-FFF2-40B4-BE49-F238E27FC236}">
                  <a16:creationId xmlns:a16="http://schemas.microsoft.com/office/drawing/2014/main" id="{C9C9C067-4BCD-E80B-711D-14882E0BDEE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4">
              <a:extLst>
                <a:ext uri="{FF2B5EF4-FFF2-40B4-BE49-F238E27FC236}">
                  <a16:creationId xmlns:a16="http://schemas.microsoft.com/office/drawing/2014/main" id="{E4351A15-3570-9B23-44F8-E6D0043596F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4">
              <a:extLst>
                <a:ext uri="{FF2B5EF4-FFF2-40B4-BE49-F238E27FC236}">
                  <a16:creationId xmlns:a16="http://schemas.microsoft.com/office/drawing/2014/main" id="{862ADDAC-D14D-F3B3-3028-9194895846A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TextBox 6">
            <a:extLst>
              <a:ext uri="{FF2B5EF4-FFF2-40B4-BE49-F238E27FC236}">
                <a16:creationId xmlns:a16="http://schemas.microsoft.com/office/drawing/2014/main" id="{D01A102C-6F7A-7F5C-18A5-357EA2EB7491}"/>
              </a:ext>
            </a:extLst>
          </p:cNvPr>
          <p:cNvSpPr txBox="1"/>
          <p:nvPr/>
        </p:nvSpPr>
        <p:spPr>
          <a:xfrm>
            <a:off x="840106" y="965791"/>
            <a:ext cx="7970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6600" b="0" i="0" u="none" strike="noStrike" kern="0" cap="none" spc="-150" normalizeH="0" baseline="0" noProof="0" dirty="0">
                <a:ln>
                  <a:noFill/>
                </a:ln>
                <a:solidFill>
                  <a:srgbClr val="001331"/>
                </a:solidFill>
                <a:effectLst/>
                <a:uLnTx/>
                <a:uFillTx/>
                <a:latin typeface="Fira Sans Black" panose="020B0A03050000020004" pitchFamily="34" charset="0"/>
                <a:cs typeface="Arial"/>
                <a:sym typeface="Arial"/>
              </a:rPr>
              <a:t>THANKS!!!</a:t>
            </a:r>
            <a:endParaRPr kumimoji="0" lang="en-US" sz="6600" b="0" i="0" u="none" strike="noStrike" kern="1200" cap="none" spc="0" normalizeH="0" baseline="0" noProof="0" dirty="0">
              <a:ln>
                <a:noFill/>
              </a:ln>
              <a:solidFill>
                <a:srgbClr val="001331"/>
              </a:solidFill>
              <a:effectLst/>
              <a:uLnTx/>
              <a:uFillTx/>
              <a:latin typeface="Fira Sans Black" panose="020B0A03050000020004" pitchFamily="34" charset="0"/>
              <a:cs typeface="Arial"/>
              <a:sym typeface="Arial"/>
            </a:endParaRPr>
          </a:p>
        </p:txBody>
      </p:sp>
      <p:grpSp>
        <p:nvGrpSpPr>
          <p:cNvPr id="3" name="Google Shape;363;p34">
            <a:extLst>
              <a:ext uri="{FF2B5EF4-FFF2-40B4-BE49-F238E27FC236}">
                <a16:creationId xmlns:a16="http://schemas.microsoft.com/office/drawing/2014/main" id="{E0452E2C-3860-75D6-17CD-249E02F96A3A}"/>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2328B1CB-2511-EEDE-EFE0-45A2056AE7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65;p34">
              <a:extLst>
                <a:ext uri="{FF2B5EF4-FFF2-40B4-BE49-F238E27FC236}">
                  <a16:creationId xmlns:a16="http://schemas.microsoft.com/office/drawing/2014/main" id="{0FEE45C9-D05B-CD59-277C-CFFD1F3F081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6;p34">
              <a:extLst>
                <a:ext uri="{FF2B5EF4-FFF2-40B4-BE49-F238E27FC236}">
                  <a16:creationId xmlns:a16="http://schemas.microsoft.com/office/drawing/2014/main" id="{3ECC14E1-459A-A4D1-37CE-75A916E2D98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67;p34">
              <a:extLst>
                <a:ext uri="{FF2B5EF4-FFF2-40B4-BE49-F238E27FC236}">
                  <a16:creationId xmlns:a16="http://schemas.microsoft.com/office/drawing/2014/main" id="{934F1BD0-0CBA-2BD2-5281-917A639812F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68;p34">
              <a:extLst>
                <a:ext uri="{FF2B5EF4-FFF2-40B4-BE49-F238E27FC236}">
                  <a16:creationId xmlns:a16="http://schemas.microsoft.com/office/drawing/2014/main" id="{C6D15DA8-C999-65DB-AE01-A3E49743049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69;p34">
              <a:extLst>
                <a:ext uri="{FF2B5EF4-FFF2-40B4-BE49-F238E27FC236}">
                  <a16:creationId xmlns:a16="http://schemas.microsoft.com/office/drawing/2014/main" id="{7858F15B-6E43-0B2B-DAC7-8E449202CD3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363;p34">
            <a:extLst>
              <a:ext uri="{FF2B5EF4-FFF2-40B4-BE49-F238E27FC236}">
                <a16:creationId xmlns:a16="http://schemas.microsoft.com/office/drawing/2014/main" id="{7EEF83F9-CBEA-3EAB-26DF-B4211BE65006}"/>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0590DADE-2293-31E2-81E7-FC9D3D19355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5;p34">
              <a:extLst>
                <a:ext uri="{FF2B5EF4-FFF2-40B4-BE49-F238E27FC236}">
                  <a16:creationId xmlns:a16="http://schemas.microsoft.com/office/drawing/2014/main" id="{B388EF80-65F6-9F97-1874-E34D0F6DB6C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6;p34">
              <a:extLst>
                <a:ext uri="{FF2B5EF4-FFF2-40B4-BE49-F238E27FC236}">
                  <a16:creationId xmlns:a16="http://schemas.microsoft.com/office/drawing/2014/main" id="{747E68E5-9F94-7F79-399C-90CA9B63A63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7;p34">
              <a:extLst>
                <a:ext uri="{FF2B5EF4-FFF2-40B4-BE49-F238E27FC236}">
                  <a16:creationId xmlns:a16="http://schemas.microsoft.com/office/drawing/2014/main" id="{DC5CA454-F5F9-66FB-27BD-7366EE8045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68;p34">
              <a:extLst>
                <a:ext uri="{FF2B5EF4-FFF2-40B4-BE49-F238E27FC236}">
                  <a16:creationId xmlns:a16="http://schemas.microsoft.com/office/drawing/2014/main" id="{E833BA4C-6EA6-A7BB-D22C-F87794B0CDB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9;p34">
              <a:extLst>
                <a:ext uri="{FF2B5EF4-FFF2-40B4-BE49-F238E27FC236}">
                  <a16:creationId xmlns:a16="http://schemas.microsoft.com/office/drawing/2014/main" id="{8A0B69A4-0CAE-EBB9-21E5-97AE7275C0F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363;p34">
            <a:extLst>
              <a:ext uri="{FF2B5EF4-FFF2-40B4-BE49-F238E27FC236}">
                <a16:creationId xmlns:a16="http://schemas.microsoft.com/office/drawing/2014/main" id="{E2C7E302-B7B5-B64B-A0BE-9D39D9886CC0}"/>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EB5630CC-9213-53A6-CD25-D9C9549C4A1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5;p34">
              <a:extLst>
                <a:ext uri="{FF2B5EF4-FFF2-40B4-BE49-F238E27FC236}">
                  <a16:creationId xmlns:a16="http://schemas.microsoft.com/office/drawing/2014/main" id="{9213FB0F-21A8-C0A8-DFD8-75C7DFF97EB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6;p34">
              <a:extLst>
                <a:ext uri="{FF2B5EF4-FFF2-40B4-BE49-F238E27FC236}">
                  <a16:creationId xmlns:a16="http://schemas.microsoft.com/office/drawing/2014/main" id="{EDAF081F-AFA3-7E23-51CE-FB45200236F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7;p34">
              <a:extLst>
                <a:ext uri="{FF2B5EF4-FFF2-40B4-BE49-F238E27FC236}">
                  <a16:creationId xmlns:a16="http://schemas.microsoft.com/office/drawing/2014/main" id="{21CDD8A3-E701-E344-4A08-0CB6DDECE4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8;p34">
              <a:extLst>
                <a:ext uri="{FF2B5EF4-FFF2-40B4-BE49-F238E27FC236}">
                  <a16:creationId xmlns:a16="http://schemas.microsoft.com/office/drawing/2014/main" id="{14877437-BF66-5DB8-9842-D75B2265D48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9;p34">
              <a:extLst>
                <a:ext uri="{FF2B5EF4-FFF2-40B4-BE49-F238E27FC236}">
                  <a16:creationId xmlns:a16="http://schemas.microsoft.com/office/drawing/2014/main" id="{1035FDA5-8F50-E5C2-F4FB-965BA4EAF23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363;p34">
            <a:extLst>
              <a:ext uri="{FF2B5EF4-FFF2-40B4-BE49-F238E27FC236}">
                <a16:creationId xmlns:a16="http://schemas.microsoft.com/office/drawing/2014/main" id="{B2481BC0-9EA5-0497-AE96-54A68D103321}"/>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7C164C46-8002-3D83-B732-2B90B519B6C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5;p34">
              <a:extLst>
                <a:ext uri="{FF2B5EF4-FFF2-40B4-BE49-F238E27FC236}">
                  <a16:creationId xmlns:a16="http://schemas.microsoft.com/office/drawing/2014/main" id="{D3D61227-4C78-44DB-9034-801BBDDEF5D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6;p34">
              <a:extLst>
                <a:ext uri="{FF2B5EF4-FFF2-40B4-BE49-F238E27FC236}">
                  <a16:creationId xmlns:a16="http://schemas.microsoft.com/office/drawing/2014/main" id="{09F67F3C-13C2-D757-A438-C36F32A177E3}"/>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67;p34">
              <a:extLst>
                <a:ext uri="{FF2B5EF4-FFF2-40B4-BE49-F238E27FC236}">
                  <a16:creationId xmlns:a16="http://schemas.microsoft.com/office/drawing/2014/main" id="{391A7F1B-B175-D752-BFDF-5D868093EF4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68;p34">
              <a:extLst>
                <a:ext uri="{FF2B5EF4-FFF2-40B4-BE49-F238E27FC236}">
                  <a16:creationId xmlns:a16="http://schemas.microsoft.com/office/drawing/2014/main" id="{0BC2F0B0-CA3C-E531-642E-58D66B2D1A22}"/>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69;p34">
              <a:extLst>
                <a:ext uri="{FF2B5EF4-FFF2-40B4-BE49-F238E27FC236}">
                  <a16:creationId xmlns:a16="http://schemas.microsoft.com/office/drawing/2014/main" id="{EDFEE00C-E6C5-4B37-D90C-3FD5DEEBD86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27" name="Picture 326">
            <a:extLst>
              <a:ext uri="{FF2B5EF4-FFF2-40B4-BE49-F238E27FC236}">
                <a16:creationId xmlns:a16="http://schemas.microsoft.com/office/drawing/2014/main" id="{7FAA48F4-B263-9A85-D4AE-77C98AC8F817}"/>
              </a:ext>
            </a:extLst>
          </p:cNvPr>
          <p:cNvPicPr>
            <a:picLocks noChangeAspect="1"/>
          </p:cNvPicPr>
          <p:nvPr/>
        </p:nvPicPr>
        <p:blipFill rotWithShape="1">
          <a:blip r:embed="rId3"/>
          <a:srcRect l="14" t="29762" r="-14" b="20357"/>
          <a:stretch/>
        </p:blipFill>
        <p:spPr>
          <a:xfrm>
            <a:off x="1466399" y="1676655"/>
            <a:ext cx="7047816" cy="3515511"/>
          </a:xfrm>
          <a:prstGeom prst="rect">
            <a:avLst/>
          </a:prstGeom>
        </p:spPr>
      </p:pic>
      <p:grpSp>
        <p:nvGrpSpPr>
          <p:cNvPr id="328" name="Google Shape;356;p34">
            <a:extLst>
              <a:ext uri="{FF2B5EF4-FFF2-40B4-BE49-F238E27FC236}">
                <a16:creationId xmlns:a16="http://schemas.microsoft.com/office/drawing/2014/main" id="{50BEA3AC-2966-B666-A180-9B68D8964641}"/>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028FAF5D-4C87-E37C-1788-E08CF8353AD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58;p34">
              <a:extLst>
                <a:ext uri="{FF2B5EF4-FFF2-40B4-BE49-F238E27FC236}">
                  <a16:creationId xmlns:a16="http://schemas.microsoft.com/office/drawing/2014/main" id="{11B89AAC-7BA5-2AF6-567B-E3C6C8F22A5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59;p34">
              <a:extLst>
                <a:ext uri="{FF2B5EF4-FFF2-40B4-BE49-F238E27FC236}">
                  <a16:creationId xmlns:a16="http://schemas.microsoft.com/office/drawing/2014/main" id="{25486243-2F7E-BC3C-EABB-BDAB908DF71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60;p34">
              <a:extLst>
                <a:ext uri="{FF2B5EF4-FFF2-40B4-BE49-F238E27FC236}">
                  <a16:creationId xmlns:a16="http://schemas.microsoft.com/office/drawing/2014/main" id="{B86757F9-9ADA-C774-C0E6-03989907E6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61;p34">
              <a:extLst>
                <a:ext uri="{FF2B5EF4-FFF2-40B4-BE49-F238E27FC236}">
                  <a16:creationId xmlns:a16="http://schemas.microsoft.com/office/drawing/2014/main" id="{D8783341-661C-A6F6-874F-88BDB05299D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62;p34">
              <a:extLst>
                <a:ext uri="{FF2B5EF4-FFF2-40B4-BE49-F238E27FC236}">
                  <a16:creationId xmlns:a16="http://schemas.microsoft.com/office/drawing/2014/main" id="{6264040D-B890-97AC-0ED1-A3305F83D20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5" name="Google Shape;377;p34">
            <a:extLst>
              <a:ext uri="{FF2B5EF4-FFF2-40B4-BE49-F238E27FC236}">
                <a16:creationId xmlns:a16="http://schemas.microsoft.com/office/drawing/2014/main" id="{58D6D63A-EEE4-B41A-561E-04414B4A72F8}"/>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B7FD15DD-BFAB-09CC-2B92-1AF1C407B9A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79;p34">
              <a:extLst>
                <a:ext uri="{FF2B5EF4-FFF2-40B4-BE49-F238E27FC236}">
                  <a16:creationId xmlns:a16="http://schemas.microsoft.com/office/drawing/2014/main" id="{16B6210E-177B-9ED3-408F-8F497AD3021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0;p34">
              <a:extLst>
                <a:ext uri="{FF2B5EF4-FFF2-40B4-BE49-F238E27FC236}">
                  <a16:creationId xmlns:a16="http://schemas.microsoft.com/office/drawing/2014/main" id="{FA4ACF95-FE08-F00C-0428-1B48046BF7E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1;p34">
              <a:extLst>
                <a:ext uri="{FF2B5EF4-FFF2-40B4-BE49-F238E27FC236}">
                  <a16:creationId xmlns:a16="http://schemas.microsoft.com/office/drawing/2014/main" id="{7B9F3F2D-ECD4-DA37-028C-6D818B783420}"/>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2;p34">
              <a:extLst>
                <a:ext uri="{FF2B5EF4-FFF2-40B4-BE49-F238E27FC236}">
                  <a16:creationId xmlns:a16="http://schemas.microsoft.com/office/drawing/2014/main" id="{AC1DC080-4ECC-5DD1-D4B9-83FF66DC3A9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3;p34">
              <a:extLst>
                <a:ext uri="{FF2B5EF4-FFF2-40B4-BE49-F238E27FC236}">
                  <a16:creationId xmlns:a16="http://schemas.microsoft.com/office/drawing/2014/main" id="{6F7ADF31-A59E-F013-25F4-331A04AC602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 name="Google Shape;356;p34">
            <a:extLst>
              <a:ext uri="{FF2B5EF4-FFF2-40B4-BE49-F238E27FC236}">
                <a16:creationId xmlns:a16="http://schemas.microsoft.com/office/drawing/2014/main" id="{F1CB6684-4584-9ED0-5861-8585D1C66A3C}"/>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D20E67FE-0FA0-9A53-9BCD-93DDD0444BC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58;p34">
              <a:extLst>
                <a:ext uri="{FF2B5EF4-FFF2-40B4-BE49-F238E27FC236}">
                  <a16:creationId xmlns:a16="http://schemas.microsoft.com/office/drawing/2014/main" id="{A768A9E0-55E3-08AD-700F-07BC3DDC51B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59;p34">
              <a:extLst>
                <a:ext uri="{FF2B5EF4-FFF2-40B4-BE49-F238E27FC236}">
                  <a16:creationId xmlns:a16="http://schemas.microsoft.com/office/drawing/2014/main" id="{7B3E2FE7-8006-730E-796E-5EC2A9DFDBD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60;p34">
              <a:extLst>
                <a:ext uri="{FF2B5EF4-FFF2-40B4-BE49-F238E27FC236}">
                  <a16:creationId xmlns:a16="http://schemas.microsoft.com/office/drawing/2014/main" id="{74E0C6B1-3D8C-145B-FD28-35576599C81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61;p34">
              <a:extLst>
                <a:ext uri="{FF2B5EF4-FFF2-40B4-BE49-F238E27FC236}">
                  <a16:creationId xmlns:a16="http://schemas.microsoft.com/office/drawing/2014/main" id="{827836C2-3A3A-289B-D9C1-084C6E53D7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62;p34">
              <a:extLst>
                <a:ext uri="{FF2B5EF4-FFF2-40B4-BE49-F238E27FC236}">
                  <a16:creationId xmlns:a16="http://schemas.microsoft.com/office/drawing/2014/main" id="{6626BFEB-3105-3DFD-8348-34A7EE100E0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6" name="Google Shape;377;p34">
            <a:extLst>
              <a:ext uri="{FF2B5EF4-FFF2-40B4-BE49-F238E27FC236}">
                <a16:creationId xmlns:a16="http://schemas.microsoft.com/office/drawing/2014/main" id="{545174A0-AC0E-B625-8C77-3426846EA22D}"/>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8B042387-3F9B-E049-8AB8-2AF4F144D4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79;p34">
              <a:extLst>
                <a:ext uri="{FF2B5EF4-FFF2-40B4-BE49-F238E27FC236}">
                  <a16:creationId xmlns:a16="http://schemas.microsoft.com/office/drawing/2014/main" id="{316F781A-E818-BF39-C013-F218D062304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80;p34">
              <a:extLst>
                <a:ext uri="{FF2B5EF4-FFF2-40B4-BE49-F238E27FC236}">
                  <a16:creationId xmlns:a16="http://schemas.microsoft.com/office/drawing/2014/main" id="{44A928B5-C447-E229-CC67-C390396595A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381;p34">
              <a:extLst>
                <a:ext uri="{FF2B5EF4-FFF2-40B4-BE49-F238E27FC236}">
                  <a16:creationId xmlns:a16="http://schemas.microsoft.com/office/drawing/2014/main" id="{C2B2B0FA-5AAE-DD14-DFA8-F2B4DFBDFC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382;p34">
              <a:extLst>
                <a:ext uri="{FF2B5EF4-FFF2-40B4-BE49-F238E27FC236}">
                  <a16:creationId xmlns:a16="http://schemas.microsoft.com/office/drawing/2014/main" id="{BF60797F-563C-04DE-7195-8000896F924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383;p34">
              <a:extLst>
                <a:ext uri="{FF2B5EF4-FFF2-40B4-BE49-F238E27FC236}">
                  <a16:creationId xmlns:a16="http://schemas.microsoft.com/office/drawing/2014/main" id="{B347D316-698F-3E79-50AC-B977D588B97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363;p34">
            <a:extLst>
              <a:ext uri="{FF2B5EF4-FFF2-40B4-BE49-F238E27FC236}">
                <a16:creationId xmlns:a16="http://schemas.microsoft.com/office/drawing/2014/main" id="{C21ED070-AB26-F55E-344F-284289B1B19F}"/>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10A521C5-F62D-DC95-DFED-2FE03DEB94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365;p34">
              <a:extLst>
                <a:ext uri="{FF2B5EF4-FFF2-40B4-BE49-F238E27FC236}">
                  <a16:creationId xmlns:a16="http://schemas.microsoft.com/office/drawing/2014/main" id="{AD111E68-3490-C2FB-8742-6214878EDED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366;p34">
              <a:extLst>
                <a:ext uri="{FF2B5EF4-FFF2-40B4-BE49-F238E27FC236}">
                  <a16:creationId xmlns:a16="http://schemas.microsoft.com/office/drawing/2014/main" id="{B5D1DC7A-6695-BA1A-31D7-839FD3238F6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367;p34">
              <a:extLst>
                <a:ext uri="{FF2B5EF4-FFF2-40B4-BE49-F238E27FC236}">
                  <a16:creationId xmlns:a16="http://schemas.microsoft.com/office/drawing/2014/main" id="{1DDA3F82-2FFB-BE5B-D43B-07351FD3526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368;p34">
              <a:extLst>
                <a:ext uri="{FF2B5EF4-FFF2-40B4-BE49-F238E27FC236}">
                  <a16:creationId xmlns:a16="http://schemas.microsoft.com/office/drawing/2014/main" id="{32B6F2A3-3BBD-3DD7-EDE0-2CEBAFBD5B6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369;p34">
              <a:extLst>
                <a:ext uri="{FF2B5EF4-FFF2-40B4-BE49-F238E27FC236}">
                  <a16:creationId xmlns:a16="http://schemas.microsoft.com/office/drawing/2014/main" id="{5326479D-A2C7-A30C-A8B0-7DFDB51FE26D}"/>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7" name="Google Shape;356;p34">
            <a:extLst>
              <a:ext uri="{FF2B5EF4-FFF2-40B4-BE49-F238E27FC236}">
                <a16:creationId xmlns:a16="http://schemas.microsoft.com/office/drawing/2014/main" id="{647AD7E5-D127-CAE9-35CE-91A7E7DD7019}"/>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C3736D75-1BDE-6193-6A29-49480B24BD3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358;p34">
              <a:extLst>
                <a:ext uri="{FF2B5EF4-FFF2-40B4-BE49-F238E27FC236}">
                  <a16:creationId xmlns:a16="http://schemas.microsoft.com/office/drawing/2014/main" id="{E3F2EFDE-6D58-CDAC-9D6D-0DB10A4ADFF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359;p34">
              <a:extLst>
                <a:ext uri="{FF2B5EF4-FFF2-40B4-BE49-F238E27FC236}">
                  <a16:creationId xmlns:a16="http://schemas.microsoft.com/office/drawing/2014/main" id="{8C0C7F7C-5877-DA87-10AA-749D7FCE3CA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360;p34">
              <a:extLst>
                <a:ext uri="{FF2B5EF4-FFF2-40B4-BE49-F238E27FC236}">
                  <a16:creationId xmlns:a16="http://schemas.microsoft.com/office/drawing/2014/main" id="{ABF2DF1F-733E-FB95-CB7D-D7F599FB382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361;p34">
              <a:extLst>
                <a:ext uri="{FF2B5EF4-FFF2-40B4-BE49-F238E27FC236}">
                  <a16:creationId xmlns:a16="http://schemas.microsoft.com/office/drawing/2014/main" id="{7C2EC588-DDFD-7630-0F80-C8EB4F0F766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362;p34">
              <a:extLst>
                <a:ext uri="{FF2B5EF4-FFF2-40B4-BE49-F238E27FC236}">
                  <a16:creationId xmlns:a16="http://schemas.microsoft.com/office/drawing/2014/main" id="{5EC0C566-FB7F-5913-2ACC-EFB5BE91025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4" name="Google Shape;377;p34">
            <a:extLst>
              <a:ext uri="{FF2B5EF4-FFF2-40B4-BE49-F238E27FC236}">
                <a16:creationId xmlns:a16="http://schemas.microsoft.com/office/drawing/2014/main" id="{0207FA7F-EDA5-CAF1-EB0B-4A103445DCB4}"/>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C4A5EFE2-1CCA-A953-B0A6-4D362B6ADCA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379;p34">
              <a:extLst>
                <a:ext uri="{FF2B5EF4-FFF2-40B4-BE49-F238E27FC236}">
                  <a16:creationId xmlns:a16="http://schemas.microsoft.com/office/drawing/2014/main" id="{F70CD6A5-194E-7F46-088F-B22BDC42E74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380;p34">
              <a:extLst>
                <a:ext uri="{FF2B5EF4-FFF2-40B4-BE49-F238E27FC236}">
                  <a16:creationId xmlns:a16="http://schemas.microsoft.com/office/drawing/2014/main" id="{EF067622-C65B-F0C6-E1BF-AC77A93FD27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381;p34">
              <a:extLst>
                <a:ext uri="{FF2B5EF4-FFF2-40B4-BE49-F238E27FC236}">
                  <a16:creationId xmlns:a16="http://schemas.microsoft.com/office/drawing/2014/main" id="{95BE1633-9696-9C11-A57D-A827AB3268D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382;p34">
              <a:extLst>
                <a:ext uri="{FF2B5EF4-FFF2-40B4-BE49-F238E27FC236}">
                  <a16:creationId xmlns:a16="http://schemas.microsoft.com/office/drawing/2014/main" id="{1866F8CA-7C90-E3E9-5EAB-4FA3AB76231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383;p34">
              <a:extLst>
                <a:ext uri="{FF2B5EF4-FFF2-40B4-BE49-F238E27FC236}">
                  <a16:creationId xmlns:a16="http://schemas.microsoft.com/office/drawing/2014/main" id="{5697919A-DD56-3C83-C301-471A4F2670C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807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4" name="Picture 3">
            <a:extLst>
              <a:ext uri="{FF2B5EF4-FFF2-40B4-BE49-F238E27FC236}">
                <a16:creationId xmlns:a16="http://schemas.microsoft.com/office/drawing/2014/main" id="{132BA5A0-CA36-C046-DFFF-9A7361EAD9CC}"/>
              </a:ext>
            </a:extLst>
          </p:cNvPr>
          <p:cNvPicPr>
            <a:picLocks noChangeAspect="1"/>
          </p:cNvPicPr>
          <p:nvPr/>
        </p:nvPicPr>
        <p:blipFill>
          <a:blip r:embed="rId3"/>
          <a:stretch>
            <a:fillRect/>
          </a:stretch>
        </p:blipFill>
        <p:spPr>
          <a:xfrm>
            <a:off x="4001698" y="508924"/>
            <a:ext cx="5115639" cy="4544059"/>
          </a:xfrm>
          <a:prstGeom prst="rect">
            <a:avLst/>
          </a:prstGeom>
        </p:spPr>
      </p:pic>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EC32DA1B-24B4-2BBF-FD80-C42212D6F376}"/>
              </a:ext>
            </a:extLst>
          </p:cNvPr>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a:extLst>
              <a:ext uri="{FF2B5EF4-FFF2-40B4-BE49-F238E27FC236}">
                <a16:creationId xmlns:a16="http://schemas.microsoft.com/office/drawing/2014/main" id="{3A3293BD-4791-4F11-2DF3-C2F1D7919FB7}"/>
              </a:ext>
            </a:extLst>
          </p:cNvPr>
          <p:cNvSpPr txBox="1"/>
          <p:nvPr/>
        </p:nvSpPr>
        <p:spPr>
          <a:xfrm>
            <a:off x="429638" y="557821"/>
            <a:ext cx="1852762" cy="476726"/>
          </a:xfrm>
          <a:prstGeom prst="roundRect">
            <a:avLst/>
          </a:prstGeom>
          <a:solidFill>
            <a:srgbClr val="FFC84E"/>
          </a:solidFill>
        </p:spPr>
        <p:txBody>
          <a:bodyPr wrap="square" rtlCol="0" anchor="ctr" anchorCtr="0">
            <a:spAutoFit/>
          </a:bodyPr>
          <a:lstStyle/>
          <a:p>
            <a:pPr algn="ctr"/>
            <a:r>
              <a:rPr lang="en-US" sz="2200" dirty="0" err="1">
                <a:latin typeface="Fira Sans Condensed Medium" panose="020B0603050000020004" pitchFamily="34" charset="0"/>
              </a:rPr>
              <a:t>Thí</a:t>
            </a:r>
            <a:r>
              <a:rPr lang="en-US" sz="2200" dirty="0">
                <a:latin typeface="Fira Sans Condensed Medium" panose="020B0603050000020004" pitchFamily="34" charset="0"/>
              </a:rPr>
              <a:t> </a:t>
            </a:r>
            <a:r>
              <a:rPr lang="en-US" sz="2200" dirty="0" err="1">
                <a:latin typeface="Fira Sans Condensed Medium" panose="020B0603050000020004" pitchFamily="34" charset="0"/>
              </a:rPr>
              <a:t>Nghiệm</a:t>
            </a:r>
            <a:r>
              <a:rPr lang="en-US" sz="2200" dirty="0">
                <a:latin typeface="Fira Sans Condensed Medium" panose="020B0603050000020004" pitchFamily="34" charset="0"/>
              </a:rPr>
              <a:t> 1</a:t>
            </a:r>
          </a:p>
        </p:txBody>
      </p:sp>
      <p:sp>
        <p:nvSpPr>
          <p:cNvPr id="9" name="TextBox 8">
            <a:extLst>
              <a:ext uri="{FF2B5EF4-FFF2-40B4-BE49-F238E27FC236}">
                <a16:creationId xmlns:a16="http://schemas.microsoft.com/office/drawing/2014/main" id="{17376BD7-329D-D258-B9CD-51CCEB1DE3F2}"/>
              </a:ext>
            </a:extLst>
          </p:cNvPr>
          <p:cNvSpPr txBox="1"/>
          <p:nvPr/>
        </p:nvSpPr>
        <p:spPr>
          <a:xfrm>
            <a:off x="429639" y="1099821"/>
            <a:ext cx="1355962"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Chuẩn</a:t>
            </a:r>
            <a:r>
              <a:rPr lang="en-US" sz="2000" b="1" dirty="0">
                <a:solidFill>
                  <a:srgbClr val="D35C27"/>
                </a:solidFill>
                <a:latin typeface="+mn-lt"/>
              </a:rPr>
              <a:t> </a:t>
            </a:r>
            <a:r>
              <a:rPr lang="en-US" sz="2000" b="1" dirty="0" err="1">
                <a:solidFill>
                  <a:srgbClr val="D35C27"/>
                </a:solidFill>
                <a:latin typeface="+mn-lt"/>
              </a:rPr>
              <a:t>bị</a:t>
            </a:r>
            <a:r>
              <a:rPr lang="en-US" sz="2000" b="1" dirty="0">
                <a:solidFill>
                  <a:srgbClr val="D35C27"/>
                </a:solidFill>
                <a:latin typeface="+mn-lt"/>
              </a:rPr>
              <a:t>:</a:t>
            </a:r>
          </a:p>
        </p:txBody>
      </p:sp>
      <p:sp>
        <p:nvSpPr>
          <p:cNvPr id="10" name="TextBox 9">
            <a:extLst>
              <a:ext uri="{FF2B5EF4-FFF2-40B4-BE49-F238E27FC236}">
                <a16:creationId xmlns:a16="http://schemas.microsoft.com/office/drawing/2014/main" id="{37BD781B-9CBF-6CCC-5D6C-F22BA85C4243}"/>
              </a:ext>
            </a:extLst>
          </p:cNvPr>
          <p:cNvSpPr txBox="1"/>
          <p:nvPr/>
        </p:nvSpPr>
        <p:spPr>
          <a:xfrm>
            <a:off x="835369" y="1688598"/>
            <a:ext cx="3629523"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Một bảng thí nghi</a:t>
            </a:r>
            <a:r>
              <a:rPr lang="en-US" sz="2000" b="0" dirty="0"/>
              <a:t>ệ</a:t>
            </a:r>
            <a:r>
              <a:rPr lang="vi-VN" sz="2000" b="0" dirty="0"/>
              <a:t>m có gắn t</a:t>
            </a:r>
            <a:r>
              <a:rPr lang="en-US" sz="2000" b="0" dirty="0"/>
              <a:t>ấ</a:t>
            </a:r>
            <a:r>
              <a:rPr lang="vi-VN" sz="2000" b="0" dirty="0"/>
              <a:t>m nhựa in vòng tròn chia độ</a:t>
            </a:r>
            <a:endParaRPr lang="en-US" sz="2000" b="0" dirty="0"/>
          </a:p>
        </p:txBody>
      </p:sp>
      <p:sp>
        <p:nvSpPr>
          <p:cNvPr id="5" name="TextBox 4">
            <a:extLst>
              <a:ext uri="{FF2B5EF4-FFF2-40B4-BE49-F238E27FC236}">
                <a16:creationId xmlns:a16="http://schemas.microsoft.com/office/drawing/2014/main" id="{9AB90F36-E4B5-E3EF-6C52-25CE999DFD02}"/>
              </a:ext>
            </a:extLst>
          </p:cNvPr>
          <p:cNvSpPr txBox="1"/>
          <p:nvPr/>
        </p:nvSpPr>
        <p:spPr>
          <a:xfrm>
            <a:off x="856864" y="2474634"/>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Một bản bán trụ bằng thuỷ tinh</a:t>
            </a:r>
            <a:endParaRPr lang="en-US" dirty="0"/>
          </a:p>
        </p:txBody>
      </p:sp>
      <p:sp>
        <p:nvSpPr>
          <p:cNvPr id="7" name="TextBox 6">
            <a:extLst>
              <a:ext uri="{FF2B5EF4-FFF2-40B4-BE49-F238E27FC236}">
                <a16:creationId xmlns:a16="http://schemas.microsoft.com/office/drawing/2014/main" id="{59F077E8-C59A-22DC-123D-9F2B89EA300E}"/>
              </a:ext>
            </a:extLst>
          </p:cNvPr>
          <p:cNvSpPr txBox="1"/>
          <p:nvPr/>
        </p:nvSpPr>
        <p:spPr>
          <a:xfrm>
            <a:off x="835367" y="3056873"/>
            <a:ext cx="4356551" cy="353943"/>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Đèn 12V-21W</a:t>
            </a:r>
            <a:r>
              <a:rPr lang="en-US" dirty="0"/>
              <a:t> </a:t>
            </a:r>
            <a:r>
              <a:rPr lang="vi-VN" dirty="0"/>
              <a:t>có khe cài bản chắn sáng</a:t>
            </a:r>
            <a:endParaRPr lang="en-US" dirty="0"/>
          </a:p>
        </p:txBody>
      </p:sp>
      <p:sp>
        <p:nvSpPr>
          <p:cNvPr id="11" name="TextBox 10">
            <a:extLst>
              <a:ext uri="{FF2B5EF4-FFF2-40B4-BE49-F238E27FC236}">
                <a16:creationId xmlns:a16="http://schemas.microsoft.com/office/drawing/2014/main" id="{C9E60310-BE9A-BE2F-C4F8-868CEAD0AD22}"/>
              </a:ext>
            </a:extLst>
          </p:cNvPr>
          <p:cNvSpPr txBox="1"/>
          <p:nvPr/>
        </p:nvSpPr>
        <p:spPr>
          <a:xfrm>
            <a:off x="816083" y="3866707"/>
            <a:ext cx="3629523" cy="353943"/>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Nguồn điện (biến áp nguồn</a:t>
            </a:r>
            <a:endParaRPr lang="en-US" dirty="0"/>
          </a:p>
        </p:txBody>
      </p:sp>
      <p:pic>
        <p:nvPicPr>
          <p:cNvPr id="2050" name="Picture 2" descr="Molecule ">
            <a:extLst>
              <a:ext uri="{FF2B5EF4-FFF2-40B4-BE49-F238E27FC236}">
                <a16:creationId xmlns:a16="http://schemas.microsoft.com/office/drawing/2014/main" id="{2642AFFF-A178-7193-89E7-E1CEED3BE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1745061"/>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olecule ">
            <a:extLst>
              <a:ext uri="{FF2B5EF4-FFF2-40B4-BE49-F238E27FC236}">
                <a16:creationId xmlns:a16="http://schemas.microsoft.com/office/drawing/2014/main" id="{8DA2C234-946E-9FE6-8FC2-C0160C750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91" y="2476284"/>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olecule ">
            <a:extLst>
              <a:ext uri="{FF2B5EF4-FFF2-40B4-BE49-F238E27FC236}">
                <a16:creationId xmlns:a16="http://schemas.microsoft.com/office/drawing/2014/main" id="{D5F86322-33B2-BDD3-6FBD-8747CD1CE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21" y="3158911"/>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olecule ">
            <a:extLst>
              <a:ext uri="{FF2B5EF4-FFF2-40B4-BE49-F238E27FC236}">
                <a16:creationId xmlns:a16="http://schemas.microsoft.com/office/drawing/2014/main" id="{FA299336-F758-6E17-C579-496502F90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90" y="3820540"/>
            <a:ext cx="400110" cy="40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p:cTn id="22" dur="500" fill="hold"/>
                                        <p:tgtEl>
                                          <p:spTgt spid="2050"/>
                                        </p:tgtEl>
                                        <p:attrNameLst>
                                          <p:attrName>ppt_w</p:attrName>
                                        </p:attrNameLst>
                                      </p:cBhvr>
                                      <p:tavLst>
                                        <p:tav tm="0">
                                          <p:val>
                                            <p:fltVal val="0"/>
                                          </p:val>
                                        </p:tav>
                                        <p:tav tm="100000">
                                          <p:val>
                                            <p:strVal val="#ppt_w"/>
                                          </p:val>
                                        </p:tav>
                                      </p:tavLst>
                                    </p:anim>
                                    <p:anim calcmode="lin" valueType="num">
                                      <p:cBhvr>
                                        <p:cTn id="23" dur="500" fill="hold"/>
                                        <p:tgtEl>
                                          <p:spTgt spid="2050"/>
                                        </p:tgtEl>
                                        <p:attrNameLst>
                                          <p:attrName>ppt_h</p:attrName>
                                        </p:attrNameLst>
                                      </p:cBhvr>
                                      <p:tavLst>
                                        <p:tav tm="0">
                                          <p:val>
                                            <p:fltVal val="0"/>
                                          </p:val>
                                        </p:tav>
                                        <p:tav tm="100000">
                                          <p:val>
                                            <p:strVal val="#ppt_h"/>
                                          </p:val>
                                        </p:tav>
                                      </p:tavLst>
                                    </p:anim>
                                    <p:animEffect transition="in" filter="fade">
                                      <p:cBhvr>
                                        <p:cTn id="24" dur="500"/>
                                        <p:tgtEl>
                                          <p:spTgt spid="205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5"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4" name="Picture 3">
            <a:extLst>
              <a:ext uri="{FF2B5EF4-FFF2-40B4-BE49-F238E27FC236}">
                <a16:creationId xmlns:a16="http://schemas.microsoft.com/office/drawing/2014/main" id="{132BA5A0-CA36-C046-DFFF-9A7361EAD9CC}"/>
              </a:ext>
            </a:extLst>
          </p:cNvPr>
          <p:cNvPicPr>
            <a:picLocks noChangeAspect="1"/>
          </p:cNvPicPr>
          <p:nvPr/>
        </p:nvPicPr>
        <p:blipFill>
          <a:blip r:embed="rId3"/>
          <a:stretch>
            <a:fillRect/>
          </a:stretch>
        </p:blipFill>
        <p:spPr>
          <a:xfrm>
            <a:off x="4001698" y="508924"/>
            <a:ext cx="5115639" cy="4544059"/>
          </a:xfrm>
          <a:prstGeom prst="rect">
            <a:avLst/>
          </a:prstGeom>
        </p:spPr>
      </p:pic>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EC32DA1B-24B4-2BBF-FD80-C42212D6F376}"/>
              </a:ext>
            </a:extLst>
          </p:cNvPr>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a:extLst>
              <a:ext uri="{FF2B5EF4-FFF2-40B4-BE49-F238E27FC236}">
                <a16:creationId xmlns:a16="http://schemas.microsoft.com/office/drawing/2014/main" id="{3A3293BD-4791-4F11-2DF3-C2F1D7919FB7}"/>
              </a:ext>
            </a:extLst>
          </p:cNvPr>
          <p:cNvSpPr txBox="1"/>
          <p:nvPr/>
        </p:nvSpPr>
        <p:spPr>
          <a:xfrm>
            <a:off x="429638" y="914107"/>
            <a:ext cx="1895962" cy="510778"/>
          </a:xfrm>
          <a:prstGeom prst="roundRect">
            <a:avLst/>
          </a:prstGeom>
          <a:solidFill>
            <a:srgbClr val="FFC84E"/>
          </a:solidFill>
        </p:spPr>
        <p:txBody>
          <a:bodyPr wrap="square" rtlCol="0">
            <a:spAutoFit/>
          </a:bodyPr>
          <a:lstStyle/>
          <a:p>
            <a:pPr algn="ctr"/>
            <a:r>
              <a:rPr lang="en-US" sz="2400" dirty="0" err="1">
                <a:latin typeface="Fira Sans Condensed Medium" panose="020B0603050000020004" pitchFamily="34" charset="0"/>
              </a:rPr>
              <a:t>Thí</a:t>
            </a:r>
            <a:r>
              <a:rPr lang="en-US" sz="2400" dirty="0">
                <a:latin typeface="Fira Sans Condensed Medium" panose="020B0603050000020004" pitchFamily="34" charset="0"/>
              </a:rPr>
              <a:t> </a:t>
            </a:r>
            <a:r>
              <a:rPr lang="en-US" sz="2400" dirty="0" err="1">
                <a:latin typeface="Fira Sans Condensed Medium" panose="020B0603050000020004" pitchFamily="34" charset="0"/>
              </a:rPr>
              <a:t>Nghiệm</a:t>
            </a:r>
            <a:r>
              <a:rPr lang="en-US" sz="2400" dirty="0">
                <a:latin typeface="Fira Sans Condensed Medium" panose="020B0603050000020004" pitchFamily="34" charset="0"/>
              </a:rPr>
              <a:t> 1</a:t>
            </a:r>
          </a:p>
        </p:txBody>
      </p:sp>
      <p:sp>
        <p:nvSpPr>
          <p:cNvPr id="2" name="TextBox 1">
            <a:extLst>
              <a:ext uri="{FF2B5EF4-FFF2-40B4-BE49-F238E27FC236}">
                <a16:creationId xmlns:a16="http://schemas.microsoft.com/office/drawing/2014/main" id="{6DD3725E-695F-CAA2-76E3-31EB8B870CAE}"/>
              </a:ext>
            </a:extLst>
          </p:cNvPr>
          <p:cNvSpPr txBox="1"/>
          <p:nvPr/>
        </p:nvSpPr>
        <p:spPr>
          <a:xfrm>
            <a:off x="429638" y="1551861"/>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3" name="TextBox 2">
            <a:extLst>
              <a:ext uri="{FF2B5EF4-FFF2-40B4-BE49-F238E27FC236}">
                <a16:creationId xmlns:a16="http://schemas.microsoft.com/office/drawing/2014/main" id="{80EEB8DE-7067-7466-DFF0-E461C05ADECF}"/>
              </a:ext>
            </a:extLst>
          </p:cNvPr>
          <p:cNvSpPr txBox="1"/>
          <p:nvPr/>
        </p:nvSpPr>
        <p:spPr>
          <a:xfrm>
            <a:off x="892832" y="2197101"/>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Bố</a:t>
            </a:r>
            <a:r>
              <a:rPr lang="en-US" sz="2000" b="0" dirty="0"/>
              <a:t> </a:t>
            </a:r>
            <a:r>
              <a:rPr lang="en-US" sz="2000" b="0" dirty="0" err="1"/>
              <a:t>trí</a:t>
            </a:r>
            <a:r>
              <a:rPr lang="en-US" sz="2000" b="0" dirty="0"/>
              <a:t> </a:t>
            </a:r>
            <a:r>
              <a:rPr lang="en-US" sz="2000" b="0" dirty="0" err="1"/>
              <a:t>thí</a:t>
            </a:r>
            <a:r>
              <a:rPr lang="en-US" sz="2000" b="0" dirty="0"/>
              <a:t> </a:t>
            </a:r>
            <a:r>
              <a:rPr lang="en-US" sz="2000" b="0" dirty="0" err="1"/>
              <a:t>nghiệm</a:t>
            </a:r>
            <a:r>
              <a:rPr lang="en-US" sz="2000" b="0" dirty="0"/>
              <a:t> </a:t>
            </a:r>
            <a:r>
              <a:rPr lang="en-US" sz="2000" b="0" dirty="0" err="1"/>
              <a:t>như</a:t>
            </a:r>
            <a:r>
              <a:rPr lang="en-US" sz="2000" b="0" dirty="0"/>
              <a:t> </a:t>
            </a:r>
            <a:r>
              <a:rPr lang="en-US" sz="2000" b="0" dirty="0" err="1"/>
              <a:t>hình</a:t>
            </a:r>
            <a:endParaRPr lang="en-US" sz="2000" b="0" dirty="0"/>
          </a:p>
        </p:txBody>
      </p:sp>
      <p:pic>
        <p:nvPicPr>
          <p:cNvPr id="5" name="Picture 2" descr="Molecule ">
            <a:extLst>
              <a:ext uri="{FF2B5EF4-FFF2-40B4-BE49-F238E27FC236}">
                <a16:creationId xmlns:a16="http://schemas.microsoft.com/office/drawing/2014/main" id="{71B845A2-C53E-7B09-3B5F-55937347D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2197101"/>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2802CB-2F7E-C622-C534-A8091054D5BA}"/>
              </a:ext>
            </a:extLst>
          </p:cNvPr>
          <p:cNvSpPr txBox="1"/>
          <p:nvPr/>
        </p:nvSpPr>
        <p:spPr>
          <a:xfrm>
            <a:off x="892832" y="2789473"/>
            <a:ext cx="3629523"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Chiếu</a:t>
            </a:r>
            <a:r>
              <a:rPr lang="en-US" sz="2000" b="0" dirty="0"/>
              <a:t> </a:t>
            </a:r>
            <a:r>
              <a:rPr lang="en-US" sz="2000" b="0" dirty="0" err="1"/>
              <a:t>tia</a:t>
            </a:r>
            <a:r>
              <a:rPr lang="en-US" sz="2000" b="0" dirty="0"/>
              <a:t> </a:t>
            </a:r>
            <a:r>
              <a:rPr lang="en-US" sz="2000" b="0" dirty="0" err="1"/>
              <a:t>tới</a:t>
            </a:r>
            <a:r>
              <a:rPr lang="en-US" sz="2000" b="0" dirty="0"/>
              <a:t> SI, </a:t>
            </a:r>
            <a:r>
              <a:rPr lang="en-US" sz="2000" b="0" dirty="0" err="1"/>
              <a:t>với</a:t>
            </a:r>
            <a:r>
              <a:rPr lang="en-US" sz="2000" b="0" dirty="0"/>
              <a:t> I </a:t>
            </a:r>
            <a:r>
              <a:rPr lang="en-US" sz="2000" b="0" dirty="0" err="1"/>
              <a:t>là</a:t>
            </a:r>
            <a:r>
              <a:rPr lang="en-US" sz="2000" b="0" dirty="0"/>
              <a:t> </a:t>
            </a:r>
            <a:r>
              <a:rPr lang="en-US" sz="2000" b="0" dirty="0" err="1"/>
              <a:t>tâm</a:t>
            </a:r>
            <a:r>
              <a:rPr lang="en-US" sz="2000" b="0" dirty="0"/>
              <a:t> </a:t>
            </a:r>
            <a:r>
              <a:rPr lang="en-US" sz="2000" b="0" dirty="0" err="1"/>
              <a:t>bản</a:t>
            </a:r>
            <a:r>
              <a:rPr lang="en-US" sz="2000" b="0" dirty="0"/>
              <a:t> </a:t>
            </a:r>
            <a:r>
              <a:rPr lang="en-US" sz="2000" b="0" dirty="0" err="1"/>
              <a:t>bán</a:t>
            </a:r>
            <a:r>
              <a:rPr lang="en-US" sz="2000" b="0" dirty="0"/>
              <a:t> </a:t>
            </a:r>
            <a:r>
              <a:rPr lang="en-US" sz="2000" b="0" dirty="0" err="1"/>
              <a:t>trụ</a:t>
            </a:r>
            <a:endParaRPr lang="en-US" sz="2000" b="0" dirty="0"/>
          </a:p>
        </p:txBody>
      </p:sp>
      <p:pic>
        <p:nvPicPr>
          <p:cNvPr id="11" name="Picture 2" descr="Molecule ">
            <a:extLst>
              <a:ext uri="{FF2B5EF4-FFF2-40B4-BE49-F238E27FC236}">
                <a16:creationId xmlns:a16="http://schemas.microsoft.com/office/drawing/2014/main" id="{BDA89A64-6D9E-124A-EAA4-C03BA1212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2789473"/>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82BFE24-A694-3C65-C350-07330F4D4E1B}"/>
              </a:ext>
            </a:extLst>
          </p:cNvPr>
          <p:cNvSpPr txBox="1"/>
          <p:nvPr/>
        </p:nvSpPr>
        <p:spPr>
          <a:xfrm>
            <a:off x="892832" y="3647049"/>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a:t>Quan </a:t>
            </a:r>
            <a:r>
              <a:rPr lang="en-US" sz="2000" b="0" dirty="0" err="1"/>
              <a:t>sát</a:t>
            </a:r>
            <a:r>
              <a:rPr lang="en-US" sz="2000" b="0" dirty="0"/>
              <a:t> </a:t>
            </a:r>
            <a:r>
              <a:rPr lang="en-US" sz="2000" b="0" dirty="0" err="1"/>
              <a:t>đường</a:t>
            </a:r>
            <a:r>
              <a:rPr lang="en-US" sz="2000" b="0" dirty="0"/>
              <a:t> </a:t>
            </a:r>
            <a:r>
              <a:rPr lang="en-US" sz="2000" b="0" dirty="0" err="1"/>
              <a:t>đi</a:t>
            </a:r>
            <a:r>
              <a:rPr lang="en-US" sz="2000" b="0" dirty="0"/>
              <a:t> </a:t>
            </a:r>
            <a:r>
              <a:rPr lang="en-US" sz="2000" b="0" dirty="0" err="1"/>
              <a:t>tia</a:t>
            </a:r>
            <a:r>
              <a:rPr lang="en-US" sz="2000" b="0" dirty="0"/>
              <a:t> </a:t>
            </a:r>
            <a:r>
              <a:rPr lang="en-US" sz="2000" b="0" dirty="0" err="1"/>
              <a:t>sáng</a:t>
            </a:r>
            <a:endParaRPr lang="en-US" sz="2000" b="0" dirty="0"/>
          </a:p>
        </p:txBody>
      </p:sp>
      <p:pic>
        <p:nvPicPr>
          <p:cNvPr id="13" name="Picture 2" descr="Molecule ">
            <a:extLst>
              <a:ext uri="{FF2B5EF4-FFF2-40B4-BE49-F238E27FC236}">
                <a16:creationId xmlns:a16="http://schemas.microsoft.com/office/drawing/2014/main" id="{FAE484D9-2C8D-14C1-DD23-A1AC3F770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3647049"/>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2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222151" y="1051410"/>
            <a:ext cx="5697835" cy="299825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vi-VN" sz="4000" dirty="0">
                <a:solidFill>
                  <a:srgbClr val="002060"/>
                </a:solidFill>
              </a:rPr>
              <a:t>Chùm sáng truyền từ không khí vào thủy tinh bị gãy khúc (lệch khỏi phương truyền) tại đâu?</a:t>
            </a:r>
            <a:endParaRPr lang="en-US" sz="4000" dirty="0">
              <a:solidFill>
                <a:srgbClr val="002060"/>
              </a:solidFill>
            </a:endParaRPr>
          </a:p>
        </p:txBody>
      </p:sp>
      <p:pic>
        <p:nvPicPr>
          <p:cNvPr id="1026" name="Picture 2" descr="Children looking for concept illustration">
            <a:extLst>
              <a:ext uri="{FF2B5EF4-FFF2-40B4-BE49-F238E27FC236}">
                <a16:creationId xmlns:a16="http://schemas.microsoft.com/office/drawing/2014/main" id="{7B21B3C6-B28B-069A-AB1A-230F05843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5781"/>
            <a:ext cx="3154647" cy="31546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theme/theme1.xml><?xml version="1.0" encoding="utf-8"?>
<a:theme xmlns:a="http://schemas.openxmlformats.org/drawingml/2006/main" name="Science Subject for Middle School: Light Energy by Slidesgo">
  <a:themeElements>
    <a:clrScheme name="Simple Light">
      <a:dk1>
        <a:srgbClr val="303556"/>
      </a:dk1>
      <a:lt1>
        <a:srgbClr val="E6EBFF"/>
      </a:lt1>
      <a:dk2>
        <a:srgbClr val="D4DEFF"/>
      </a:dk2>
      <a:lt2>
        <a:srgbClr val="B0C5FF"/>
      </a:lt2>
      <a:accent1>
        <a:srgbClr val="532CC7"/>
      </a:accent1>
      <a:accent2>
        <a:srgbClr val="A2E6EA"/>
      </a:accent2>
      <a:accent3>
        <a:srgbClr val="88D3D3"/>
      </a:accent3>
      <a:accent4>
        <a:srgbClr val="FFD67E"/>
      </a:accent4>
      <a:accent5>
        <a:srgbClr val="FFC84E"/>
      </a:accent5>
      <a:accent6>
        <a:srgbClr val="FFFFFF"/>
      </a:accent6>
      <a:hlink>
        <a:srgbClr val="3035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6241</TotalTime>
  <Words>2795</Words>
  <Application>Microsoft Office PowerPoint</Application>
  <PresentationFormat>On-screen Show (16:9)</PresentationFormat>
  <Paragraphs>413</Paragraphs>
  <Slides>60</Slides>
  <Notes>50</Notes>
  <HiddenSlides>0</HiddenSlides>
  <MMClips>2</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6" baseType="lpstr">
      <vt:lpstr>Cambria Math</vt:lpstr>
      <vt:lpstr>Arial</vt:lpstr>
      <vt:lpstr>#9Slide03 Arima Madurai Black</vt:lpstr>
      <vt:lpstr>Quicksand Medium</vt:lpstr>
      <vt:lpstr>#9Slide03 Quicksand Medium</vt:lpstr>
      <vt:lpstr>Quicksand</vt:lpstr>
      <vt:lpstr>Nunito Light</vt:lpstr>
      <vt:lpstr>Bebas Neue</vt:lpstr>
      <vt:lpstr>PT Sans</vt:lpstr>
      <vt:lpstr>Merriweather</vt:lpstr>
      <vt:lpstr>Fira Sans Condensed Medium</vt:lpstr>
      <vt:lpstr>Open Sans</vt:lpstr>
      <vt:lpstr>Anaheim</vt:lpstr>
      <vt:lpstr>Fira Sans Black</vt:lpstr>
      <vt:lpstr>Science Subject for Middle School: Light Energy by Slidesgo</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Hiện tượng khúc xạ ánh sáng là hiện tượng tia sáng tới khi gặp mặt phân cách giữa hai môi trường:</vt:lpstr>
      <vt:lpstr>Câu 2: Trong trường hợp nào dưới đây tia sáng truyền tới mắt là tia khúc xạ?</vt:lpstr>
      <vt:lpstr>Câu 3: Trong hiện tượng khúc xạ ánh sáng, góc khúc xạ r là góc tạo bởi:</vt:lpstr>
      <vt:lpstr>Câu 4: Chiếu tia tới SI từ không khí tới mặt phân cách với thuỷ tinh. Trong các tia đã cho ở hình vẽ, tia nào là tia khúc xạ?</vt:lpstr>
      <vt:lpstr>Câu 5: Theo định luật khúc xạ thì:</vt:lpstr>
      <vt:lpstr>Câu 6: Khi ta tăng góc tới, góc khúc xạ biến đổi như thế nào?</vt:lpstr>
      <vt:lpstr>Câu 7: Ta có tia tới và tia khúc xạ trùng nhau khi</vt:lpstr>
      <vt:lpstr>Câu 8: Biết PQ là mặt phân cách giữa không khí và nước, I là điểm tới, SI là tia tới, IN là pháp tuyến. Hình vẽ nào đúng, hình vẽ nào sai?</vt:lpstr>
      <vt:lpstr>Câu 8:</vt:lpstr>
      <vt:lpstr>Câu 8:</vt:lpstr>
      <vt:lpstr>Câu 8:</vt:lpstr>
      <vt:lpstr>Câu 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Hoàng Long</dc:creator>
  <cp:lastModifiedBy>ADMIN</cp:lastModifiedBy>
  <cp:revision>33</cp:revision>
  <dcterms:modified xsi:type="dcterms:W3CDTF">2024-08-06T08:12:24Z</dcterms:modified>
</cp:coreProperties>
</file>