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3" r:id="rId2"/>
    <p:sldId id="306" r:id="rId3"/>
    <p:sldId id="260" r:id="rId4"/>
    <p:sldId id="284" r:id="rId5"/>
    <p:sldId id="309" r:id="rId6"/>
    <p:sldId id="307" r:id="rId7"/>
    <p:sldId id="312" r:id="rId8"/>
    <p:sldId id="314" r:id="rId9"/>
    <p:sldId id="315" r:id="rId10"/>
    <p:sldId id="316" r:id="rId11"/>
    <p:sldId id="3395" r:id="rId12"/>
    <p:sldId id="317" r:id="rId13"/>
    <p:sldId id="318" r:id="rId14"/>
    <p:sldId id="256" r:id="rId15"/>
    <p:sldId id="3394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7E38C"/>
    <a:srgbClr val="FDF704"/>
    <a:srgbClr val="406797"/>
    <a:srgbClr val="88A0BE"/>
    <a:srgbClr val="DEEBF7"/>
    <a:srgbClr val="00FFFF"/>
    <a:srgbClr val="5CD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4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685CB-4F43-44EF-88F3-C9C23DF1EFAC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84028-409B-4198-8DAA-B7F64B8F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choột</a:t>
            </a:r>
            <a:r>
              <a:rPr lang="en-US" altLang="zh-CN" dirty="0"/>
              <a:t>,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ra,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dừng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. T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85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ở 2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ra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n, </a:t>
            </a:r>
            <a:r>
              <a:rPr lang="en-US" dirty="0" err="1"/>
              <a:t>nhỏ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n?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quay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01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98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B254-88A8-441D-B936-0B8702157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5C0D6-B0D9-480B-B393-25AFFD1F6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8EF5A-E88E-4020-993D-19BB6ABB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2039E-7084-42A4-98CF-6F38D812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A8BCA-BCC5-44E4-85E0-FD482662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7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73AE-CCFF-47B0-A07F-2843D64D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674D0-550E-416F-A803-E3BF1CE99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BF4E-F464-4277-9376-E0D5C13B2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7518-5EA7-44CA-AFD5-8457371B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4B3C4-C62C-4AA1-A24C-FA16D457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0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FF708-4B2E-4C5E-B811-0488D9DB5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97812-2594-42BD-B6C2-F0B5E0907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F351-1947-4ECC-ABD1-D8637F51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DA4E3-8E6A-4136-9E7B-5CFE58C6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BB682-2E86-4B8F-8104-0835597F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7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1260-72E5-4B53-B43F-36723E51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36889-FD9E-4DD7-B1A1-1B31FF5EB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4E63-F74D-4508-8BF9-4DEDB962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B0436-8305-48F2-B2FE-84C9434E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AF7C-4DA2-4183-BC37-00CAC765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4C2D-E2F8-41C1-97EA-28517D5C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0BEF-D783-40F5-A29D-DF57F8A00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885EE-32E8-463C-8818-86AF192E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E8B1F-907D-4EC7-BA96-F9B7CD69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D1EC0-9862-421A-B970-39437AD2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B593-77EC-4419-AB1C-495281F9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2E3CF-043B-485D-AD03-0904CC15A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CC7AC-7F61-492D-9D9C-B85359782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6F616-C94C-4DEB-9943-332453F6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A7C5B-8F7E-49FE-A31B-88ECE24F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457BA-39C3-4FE1-8411-19A297CF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0563-3BD7-490A-B917-21877CB7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3675A-B53B-4BEE-A2C9-AFF65631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F4A41-C24E-45E1-86A6-21E0A0129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4CBE3-E2BA-4A7D-BDCF-E200FDAE6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CCE22-6EEF-4555-B7FE-B2114B2E9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1EF1B-E78B-42F1-8305-25E43DC9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C69BA-15BB-449E-A9D7-A2053B7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3D2D4-8D76-450F-B1DE-C9DA13DB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3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7025-1F2B-4FC3-9B6D-F4F73865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1BE21-103C-427E-93DC-BD95EA5D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BC459-9B18-4AC6-8846-89605D38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87122-6A94-466E-98F2-EB1FD5CE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7AF11-10DA-42FC-9EF3-56D162AD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CB13E-E3C1-4045-BCC0-7442B9DD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99436-10CD-4694-8A82-6E3433A1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3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D2F5-13FA-4C96-9741-17AEF948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B4B8-5DF9-4C48-8E89-A57CE9F6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6489B-8B06-485A-B92F-5308E8983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1FB8B-E63E-4CF7-9246-27864D29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213E6-F76E-4EFE-A9B3-07DABFF9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5A4C1-D4F7-49E1-A7FF-BEDB55D7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6E676-EE15-457B-90E3-A21BA6CC7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C5019-65E6-4801-B604-2B5D8BC55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02ED6-B127-4F14-971E-BFE22B94C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04C09-A914-4559-AD53-0884E25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219D7-278C-4C90-BBFB-C06C6A5E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6BBAE-2F16-4510-BA71-5984860F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00716-581D-48DA-B0B1-DD9E0A6E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1AFF7-D592-4AEA-B418-238C5D76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99A37-2FDC-45BC-941D-DC387FA84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3870A-E7C7-4D7B-B552-BA3F28498D36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FFE1F-50E1-4DB1-8FDD-13E593235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D8C9-194F-45D3-BC1D-782CFFF77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6604" y="2737808"/>
            <a:ext cx="11628306" cy="1969740"/>
          </a:xfrm>
          <a:prstGeom prst="rect">
            <a:avLst/>
          </a:prstGeom>
          <a:solidFill>
            <a:srgbClr val="B7E38C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IV: TÁC DỤNG LÀM QUAY CỦA LỰC</a:t>
            </a: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18. TÁC DỤNG LÀM QUAY CỦA LỰC. </a:t>
            </a: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 LỰC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408945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423ACC-C49A-4F92-936C-F5439F14A3BE}"/>
              </a:ext>
            </a:extLst>
          </p:cNvPr>
          <p:cNvSpPr txBox="1"/>
          <p:nvPr/>
        </p:nvSpPr>
        <p:spPr>
          <a:xfrm>
            <a:off x="4353499" y="1933327"/>
            <a:ext cx="388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BA310-18B5-402D-930D-E753BFF3942A}"/>
              </a:ext>
            </a:extLst>
          </p:cNvPr>
          <p:cNvSpPr/>
          <p:nvPr/>
        </p:nvSpPr>
        <p:spPr>
          <a:xfrm>
            <a:off x="2933699" y="36919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1: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C5D3A-D2DB-4911-82AE-09921BD1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4" name="Picture 7" descr="555_0020_素材CNN-sccnn.com-26">
            <a:extLst>
              <a:ext uri="{FF2B5EF4-FFF2-40B4-BE49-F238E27FC236}">
                <a16:creationId xmlns:a16="http://schemas.microsoft.com/office/drawing/2014/main" id="{8BC429BA-D7CD-4B41-B969-D9F15E54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3B5A19-996C-4022-80F9-503708451CFA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EE3C4-B9EF-4685-A400-BEA31FDD190B}"/>
              </a:ext>
            </a:extLst>
          </p:cNvPr>
          <p:cNvSpPr/>
          <p:nvPr/>
        </p:nvSpPr>
        <p:spPr>
          <a:xfrm>
            <a:off x="2933698" y="158916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5D0CC-6EC3-44AD-A4E7-27678E1580EF}"/>
              </a:ext>
            </a:extLst>
          </p:cNvPr>
          <p:cNvSpPr/>
          <p:nvPr/>
        </p:nvSpPr>
        <p:spPr>
          <a:xfrm>
            <a:off x="2933698" y="2976183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2: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B82A12-EB2F-4F1C-8F6D-F7E9515ADAD9}"/>
              </a:ext>
            </a:extLst>
          </p:cNvPr>
          <p:cNvSpPr/>
          <p:nvPr/>
        </p:nvSpPr>
        <p:spPr>
          <a:xfrm>
            <a:off x="2933698" y="4245871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40679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3A67D-02FA-45ED-9026-8C11FD7C404F}"/>
              </a:ext>
            </a:extLst>
          </p:cNvPr>
          <p:cNvSpPr/>
          <p:nvPr/>
        </p:nvSpPr>
        <p:spPr>
          <a:xfrm>
            <a:off x="6181728" y="804672"/>
            <a:ext cx="5534025" cy="379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quay,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2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ACC0D9-8581-4738-ACF7-09E00CA35B2C}"/>
              </a:ext>
            </a:extLst>
          </p:cNvPr>
          <p:cNvSpPr/>
          <p:nvPr/>
        </p:nvSpPr>
        <p:spPr>
          <a:xfrm>
            <a:off x="179226" y="938622"/>
            <a:ext cx="8815484" cy="217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2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1: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18.3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nào trong Hình 18.3 có thể làm cho tay nắm cửa quay quanh trục của nó? Vị trí nà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nó? 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nào có thể làm cho tay nắm cửa quay dễ dàng hơn?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32BCC-7859-4DC1-9025-4E48A325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68" y="948385"/>
            <a:ext cx="2822634" cy="21549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5E958B-9F4E-4A78-845F-21FE90078F1A}"/>
              </a:ext>
            </a:extLst>
          </p:cNvPr>
          <p:cNvSpPr/>
          <p:nvPr/>
        </p:nvSpPr>
        <p:spPr>
          <a:xfrm>
            <a:off x="5229612" y="138321"/>
            <a:ext cx="2013693" cy="489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5F3E7-95B6-4252-9627-315889CD48A6}"/>
              </a:ext>
            </a:extLst>
          </p:cNvPr>
          <p:cNvSpPr/>
          <p:nvPr/>
        </p:nvSpPr>
        <p:spPr>
          <a:xfrm>
            <a:off x="165357" y="3244418"/>
            <a:ext cx="8815484" cy="1835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2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trong Hình 18.3 có thể làm cho tay nắm cửa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B, C.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2E84B-48AC-43BB-8A8D-57E226D268ED}"/>
              </a:ext>
            </a:extLst>
          </p:cNvPr>
          <p:cNvSpPr/>
          <p:nvPr/>
        </p:nvSpPr>
        <p:spPr>
          <a:xfrm>
            <a:off x="179226" y="5236127"/>
            <a:ext cx="881548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có thể làm cho tay nắm cửa quay dễ dàng 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2C389D04-4728-4777-B290-585EE360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6" y="0"/>
            <a:ext cx="1316938" cy="9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90211C8-F6A6-489F-ABC0-97BA1F6D12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141" y="6074476"/>
            <a:ext cx="1278257" cy="8493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3D648224-19ED-4227-8D4E-215F5D885A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9362" y="6119174"/>
            <a:ext cx="1127281" cy="738826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BAA75368-B721-4367-A5B5-BD076CCDE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357" y="6074477"/>
            <a:ext cx="1278257" cy="849373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D5535BE-7101-4812-8E1D-03439B0BB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237" y="6111370"/>
            <a:ext cx="1127281" cy="738826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6B59AA4-CD52-48CC-BAF3-B4449406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331" y="6000823"/>
            <a:ext cx="1278257" cy="84937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5F9B0BDF-3621-4148-84C6-97D44181A5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268" y="6119174"/>
            <a:ext cx="1127281" cy="738826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F52715C4-47CE-43AF-BB40-D4273B64B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455" y="6108622"/>
            <a:ext cx="1127281" cy="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2438-4948-446D-AB23-4877C2BED575}"/>
              </a:ext>
            </a:extLst>
          </p:cNvPr>
          <p:cNvSpPr/>
          <p:nvPr/>
        </p:nvSpPr>
        <p:spPr>
          <a:xfrm>
            <a:off x="2218691" y="731779"/>
            <a:ext cx="9420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18.4: </a:t>
            </a:r>
            <a:r>
              <a:rPr lang="vi-VN" sz="2000" dirty="0">
                <a:ea typeface="Times New Roman" panose="02020603050405020304" pitchFamily="18" charset="0"/>
              </a:rPr>
              <a:t>So sánh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en-US" sz="2000" baseline="-25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với 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vi-VN" sz="2000" baseline="-25000" dirty="0">
                <a:solidFill>
                  <a:srgbClr val="4A4A4B"/>
                </a:solidFill>
                <a:ea typeface="Times New Roman" panose="02020603050405020304" pitchFamily="18" charset="0"/>
              </a:rPr>
              <a:t>2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trong Hình 18.4a </a:t>
            </a:r>
            <a:r>
              <a:rPr lang="vi-VN" sz="2000" dirty="0">
                <a:ea typeface="Times New Roman" panose="02020603050405020304" pitchFamily="18" charset="0"/>
              </a:rPr>
              <a:t>và Hình 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8.4b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22C89-3B11-41E6-868A-27C085F6134C}"/>
              </a:ext>
            </a:extLst>
          </p:cNvPr>
          <p:cNvSpPr/>
          <p:nvPr/>
        </p:nvSpPr>
        <p:spPr>
          <a:xfrm>
            <a:off x="2314575" y="4317563"/>
            <a:ext cx="93249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18.4a: Hai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18.4b: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1DB29-18D6-4BE9-9A94-B6B37856C892}"/>
              </a:ext>
            </a:extLst>
          </p:cNvPr>
          <p:cNvSpPr/>
          <p:nvPr/>
        </p:nvSpPr>
        <p:spPr>
          <a:xfrm>
            <a:off x="5089153" y="242030"/>
            <a:ext cx="2013693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365F9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365F9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CC03AD14-D0CC-4827-8DE8-05672E69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0"/>
            <a:ext cx="1666241" cy="124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35BE1-2962-40D2-AD03-D5549397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4" y="1511517"/>
            <a:ext cx="7781925" cy="2619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E90B7D-5FA0-4A32-8A18-850C3624E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3" y="1511517"/>
            <a:ext cx="1251980" cy="1618822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58E5077-2F51-4C9B-8111-7B60528A7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3350091"/>
            <a:ext cx="752006" cy="93555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F79BD80-F392-4CD6-A956-4D9F4C1684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27" y="4391660"/>
            <a:ext cx="625392" cy="80863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067717B5-336E-4611-9EBC-EF1590E95A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5440947"/>
            <a:ext cx="437322" cy="5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1B42FA-B661-D459-C1FC-BAB8D48D0466}"/>
              </a:ext>
            </a:extLst>
          </p:cNvPr>
          <p:cNvSpPr>
            <a:spLocks noChangeAspect="1"/>
          </p:cNvSpPr>
          <p:nvPr/>
        </p:nvSpPr>
        <p:spPr>
          <a:xfrm>
            <a:off x="-5996554" y="1952397"/>
            <a:ext cx="5948667" cy="38682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 sz="1707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347A156-ACD5-82D2-4051-058F6A2BF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17883636">
            <a:off x="107509" y="-453063"/>
            <a:ext cx="2422526" cy="31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05B594-57CB-6F27-8949-4322393FB8AE}"/>
              </a:ext>
            </a:extLst>
          </p:cNvPr>
          <p:cNvSpPr txBox="1">
            <a:spLocks/>
          </p:cNvSpPr>
          <p:nvPr/>
        </p:nvSpPr>
        <p:spPr>
          <a:xfrm>
            <a:off x="141029" y="292783"/>
            <a:ext cx="1708895" cy="1323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2287DB06-932F-9777-F7D5-9C3066800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347469" y="212614"/>
            <a:ext cx="11497061" cy="41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1A768-392F-426F-841D-5EB1B93366E6}"/>
              </a:ext>
            </a:extLst>
          </p:cNvPr>
          <p:cNvSpPr/>
          <p:nvPr/>
        </p:nvSpPr>
        <p:spPr>
          <a:xfrm>
            <a:off x="2625144" y="1583482"/>
            <a:ext cx="7831016" cy="174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video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C98254-1706-4A39-9CBC-CC8248DA4A3A}"/>
              </a:ext>
            </a:extLst>
          </p:cNvPr>
          <p:cNvSpPr/>
          <p:nvPr/>
        </p:nvSpPr>
        <p:spPr>
          <a:xfrm>
            <a:off x="1849924" y="4369317"/>
            <a:ext cx="9463344" cy="931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400" b="1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Capcut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Power Point…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4FD21-8FD5-4C9B-B881-4893DAF70361}"/>
              </a:ext>
            </a:extLst>
          </p:cNvPr>
          <p:cNvSpPr/>
          <p:nvPr/>
        </p:nvSpPr>
        <p:spPr>
          <a:xfrm>
            <a:off x="3861881" y="108117"/>
            <a:ext cx="5869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8EC1EF28-E82F-45E3-BF3A-A3A5014FE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62" y="5643103"/>
            <a:ext cx="4877554" cy="12148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448624CE-9353-4DBF-BF74-D2BA71A6C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86" y="5578443"/>
            <a:ext cx="5137150" cy="12795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9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D619EE-3151-4682-A28D-A2CE2759DB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Download Free png Child , Students, group of children studying illustration  ... - DLPNG.com">
            <a:extLst>
              <a:ext uri="{FF2B5EF4-FFF2-40B4-BE49-F238E27FC236}">
                <a16:creationId xmlns:a16="http://schemas.microsoft.com/office/drawing/2014/main" id="{F770B378-D791-42C1-9DF7-41356C5E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" y="1095375"/>
            <a:ext cx="2806511" cy="142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B42BC7-4D12-4B28-9041-35A258AC1282}"/>
              </a:ext>
            </a:extLst>
          </p:cNvPr>
          <p:cNvSpPr/>
          <p:nvPr/>
        </p:nvSpPr>
        <p:spPr>
          <a:xfrm>
            <a:off x="1484543" y="413330"/>
            <a:ext cx="9222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VIDEO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8F450DB-0B93-4C81-9E36-CD10A507A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52078"/>
              </p:ext>
            </p:extLst>
          </p:nvPr>
        </p:nvGraphicFramePr>
        <p:xfrm>
          <a:off x="5444684" y="2891771"/>
          <a:ext cx="6666028" cy="3400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8036">
                  <a:extLst>
                    <a:ext uri="{9D8B030D-6E8A-4147-A177-3AD203B41FA5}">
                      <a16:colId xmlns:a16="http://schemas.microsoft.com/office/drawing/2014/main" val="1567564877"/>
                    </a:ext>
                  </a:extLst>
                </a:gridCol>
                <a:gridCol w="874528">
                  <a:extLst>
                    <a:ext uri="{9D8B030D-6E8A-4147-A177-3AD203B41FA5}">
                      <a16:colId xmlns:a16="http://schemas.microsoft.com/office/drawing/2014/main" val="3134158977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3152568405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2071254660"/>
                    </a:ext>
                  </a:extLst>
                </a:gridCol>
              </a:tblGrid>
              <a:tr h="45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tiêu chí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80139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moment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98431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428570"/>
                  </a:ext>
                </a:extLst>
              </a:tr>
              <a:tr h="464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65034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2D7E97A5-8FD5-4AA3-970F-71ECFB47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8" y="3091826"/>
            <a:ext cx="5287109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alt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E863E-B6D1-42FB-BC13-F6F656EC2ECC}"/>
              </a:ext>
            </a:extLst>
          </p:cNvPr>
          <p:cNvSpPr txBox="1"/>
          <p:nvPr/>
        </p:nvSpPr>
        <p:spPr>
          <a:xfrm>
            <a:off x="2887799" y="1253765"/>
            <a:ext cx="9140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E1C0DE42-69D1-4C35-9898-F5B25950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565" y="32750"/>
            <a:ext cx="4040037" cy="100628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5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Chúc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tốt</a:t>
            </a:r>
            <a:endParaRPr lang="zh-CN" altLang="en-US" sz="4000" b="1" spc="600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组合 610"/>
          <p:cNvGrpSpPr/>
          <p:nvPr/>
        </p:nvGrpSpPr>
        <p:grpSpPr>
          <a:xfrm>
            <a:off x="951470" y="2155665"/>
            <a:ext cx="10592831" cy="3004648"/>
            <a:chOff x="951470" y="1694020"/>
            <a:chExt cx="10592831" cy="3004648"/>
          </a:xfrm>
        </p:grpSpPr>
        <p:sp>
          <p:nvSpPr>
            <p:cNvPr id="589" name="直接连接符 13"/>
            <p:cNvSpPr>
              <a:spLocks noChangeShapeType="1"/>
            </p:cNvSpPr>
            <p:nvPr/>
          </p:nvSpPr>
          <p:spPr bwMode="auto">
            <a:xfrm>
              <a:off x="951470" y="1698757"/>
              <a:ext cx="9976645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0" name="右中括号 599"/>
            <p:cNvSpPr/>
            <p:nvPr/>
          </p:nvSpPr>
          <p:spPr>
            <a:xfrm>
              <a:off x="10869613" y="1694020"/>
              <a:ext cx="674688" cy="1504837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1" name="直接连接符 13"/>
            <p:cNvSpPr>
              <a:spLocks noChangeShapeType="1"/>
            </p:cNvSpPr>
            <p:nvPr/>
          </p:nvSpPr>
          <p:spPr bwMode="auto">
            <a:xfrm>
              <a:off x="2876316" y="3198857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2" name="右中括号 601"/>
            <p:cNvSpPr/>
            <p:nvPr/>
          </p:nvSpPr>
          <p:spPr>
            <a:xfrm flipH="1">
              <a:off x="2238140" y="3193868"/>
              <a:ext cx="674688" cy="1504800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3" name="直接连接符 13"/>
            <p:cNvSpPr>
              <a:spLocks noChangeShapeType="1"/>
            </p:cNvSpPr>
            <p:nvPr/>
          </p:nvSpPr>
          <p:spPr bwMode="auto">
            <a:xfrm>
              <a:off x="2848991" y="4698668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86" name="组合 585"/>
          <p:cNvGrpSpPr/>
          <p:nvPr/>
        </p:nvGrpSpPr>
        <p:grpSpPr>
          <a:xfrm>
            <a:off x="-25400" y="6043724"/>
            <a:ext cx="12303126" cy="863490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85" name="图片 58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7" y="1434384"/>
            <a:ext cx="881741" cy="700618"/>
          </a:xfrm>
          <a:prstGeom prst="rect">
            <a:avLst/>
          </a:prstGeom>
        </p:spPr>
      </p:pic>
      <p:sp>
        <p:nvSpPr>
          <p:cNvPr id="590" name="矩形 45"/>
          <p:cNvSpPr>
            <a:spLocks noChangeArrowheads="1"/>
          </p:cNvSpPr>
          <p:nvPr/>
        </p:nvSpPr>
        <p:spPr bwMode="auto">
          <a:xfrm>
            <a:off x="4860925" y="921882"/>
            <a:ext cx="1458912" cy="507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cờ</a:t>
            </a:r>
            <a:r>
              <a:rPr lang="en-US" b="1" dirty="0"/>
              <a:t> </a:t>
            </a:r>
            <a:r>
              <a:rPr lang="en-US" b="1" dirty="0" err="1"/>
              <a:t>lê</a:t>
            </a:r>
            <a:r>
              <a:rPr lang="en-US" b="1" dirty="0"/>
              <a:t> </a:t>
            </a:r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ốc</a:t>
            </a:r>
            <a:endParaRPr lang="en-US" b="1" dirty="0"/>
          </a:p>
        </p:txBody>
      </p:sp>
      <p:sp>
        <p:nvSpPr>
          <p:cNvPr id="591" name="矩形 46"/>
          <p:cNvSpPr>
            <a:spLocks noChangeArrowheads="1"/>
          </p:cNvSpPr>
          <p:nvPr/>
        </p:nvSpPr>
        <p:spPr bwMode="auto">
          <a:xfrm>
            <a:off x="9906000" y="804251"/>
            <a:ext cx="1254125" cy="488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vòi</a:t>
            </a:r>
            <a:r>
              <a:rPr lang="en-US" b="1" dirty="0"/>
              <a:t> </a:t>
            </a:r>
            <a:r>
              <a:rPr lang="en-US" b="1" dirty="0" err="1"/>
              <a:t>nước</a:t>
            </a:r>
            <a:endParaRPr lang="en-US" b="1" dirty="0"/>
          </a:p>
        </p:txBody>
      </p:sp>
      <p:pic>
        <p:nvPicPr>
          <p:cNvPr id="604" name="图片 60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9967" y="5232196"/>
            <a:ext cx="1102968" cy="876402"/>
          </a:xfrm>
          <a:prstGeom prst="rect">
            <a:avLst/>
          </a:prstGeom>
        </p:spPr>
      </p:pic>
      <p:sp>
        <p:nvSpPr>
          <p:cNvPr id="605" name="矩形 45"/>
          <p:cNvSpPr>
            <a:spLocks noChangeArrowheads="1"/>
          </p:cNvSpPr>
          <p:nvPr/>
        </p:nvSpPr>
        <p:spPr bwMode="auto">
          <a:xfrm>
            <a:off x="4891406" y="2723446"/>
            <a:ext cx="1338262" cy="543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bập</a:t>
            </a:r>
            <a:r>
              <a:rPr lang="en-US" b="1" dirty="0"/>
              <a:t> </a:t>
            </a:r>
            <a:r>
              <a:rPr lang="en-US" b="1" dirty="0" err="1"/>
              <a:t>bênh</a:t>
            </a:r>
            <a:endParaRPr lang="en-US" b="1" dirty="0"/>
          </a:p>
        </p:txBody>
      </p:sp>
      <p:sp>
        <p:nvSpPr>
          <p:cNvPr id="607" name="矩形 45"/>
          <p:cNvSpPr>
            <a:spLocks noChangeArrowheads="1"/>
          </p:cNvSpPr>
          <p:nvPr/>
        </p:nvSpPr>
        <p:spPr bwMode="auto">
          <a:xfrm>
            <a:off x="9903720" y="2700153"/>
            <a:ext cx="1279324" cy="519030"/>
          </a:xfrm>
          <a:prstGeom prst="rect">
            <a:avLst/>
          </a:prstGeom>
          <a:solidFill>
            <a:srgbClr val="F0587D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nắm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endParaRPr lang="en-US" b="1" dirty="0"/>
          </a:p>
        </p:txBody>
      </p:sp>
      <p:sp>
        <p:nvSpPr>
          <p:cNvPr id="609" name="矩形 45"/>
          <p:cNvSpPr>
            <a:spLocks noChangeArrowheads="1"/>
          </p:cNvSpPr>
          <p:nvPr/>
        </p:nvSpPr>
        <p:spPr bwMode="auto">
          <a:xfrm>
            <a:off x="5035962" y="4599607"/>
            <a:ext cx="1188625" cy="540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xoay</a:t>
            </a:r>
            <a:r>
              <a:rPr lang="en-US" b="1" dirty="0"/>
              <a:t> </a:t>
            </a:r>
            <a:r>
              <a:rPr lang="en-US" b="1" dirty="0" err="1"/>
              <a:t>vô</a:t>
            </a:r>
            <a:r>
              <a:rPr lang="en-US" b="1" dirty="0"/>
              <a:t> </a:t>
            </a:r>
            <a:r>
              <a:rPr lang="en-US" b="1" dirty="0" err="1"/>
              <a:t>lăng</a:t>
            </a:r>
            <a:r>
              <a:rPr lang="en-US" b="1" dirty="0"/>
              <a:t> </a:t>
            </a:r>
          </a:p>
        </p:txBody>
      </p:sp>
      <p:sp>
        <p:nvSpPr>
          <p:cNvPr id="612" name="矩形 45"/>
          <p:cNvSpPr>
            <a:spLocks noChangeArrowheads="1"/>
          </p:cNvSpPr>
          <p:nvPr/>
        </p:nvSpPr>
        <p:spPr bwMode="auto">
          <a:xfrm>
            <a:off x="9912160" y="4543914"/>
            <a:ext cx="1272382" cy="596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r>
              <a:rPr lang="en-US" b="1" dirty="0"/>
              <a:t> ra </a:t>
            </a:r>
            <a:r>
              <a:rPr lang="en-US" b="1" dirty="0" err="1"/>
              <a:t>vào</a:t>
            </a:r>
            <a:endParaRPr lang="en-US" b="1" dirty="0"/>
          </a:p>
        </p:txBody>
      </p:sp>
      <p:pic>
        <p:nvPicPr>
          <p:cNvPr id="407" name="Picture 406" descr="Momen lực là gì? Những khái niệm cần biết liên quan đến momen lực">
            <a:extLst>
              <a:ext uri="{FF2B5EF4-FFF2-40B4-BE49-F238E27FC236}">
                <a16:creationId xmlns:a16="http://schemas.microsoft.com/office/drawing/2014/main" id="{30433AB9-6C6E-4190-BABC-398C4B29673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574"/>
            <a:ext cx="2597151" cy="2094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8" name="Picture 407" descr="Giải thích chi tiết ngẫu lực là gì và bài tập thực hành ngẫu lực (Vật Lý 10)">
            <a:extLst>
              <a:ext uri="{FF2B5EF4-FFF2-40B4-BE49-F238E27FC236}">
                <a16:creationId xmlns:a16="http://schemas.microsoft.com/office/drawing/2014/main" id="{1A70CC8C-ECD7-430A-89F2-02CB8E8AA06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5" y="58535"/>
            <a:ext cx="2683914" cy="2065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5" name="Picture 414" descr="TVS - Bài học nhận thức - Trò chơi bập bênh - YouTube">
            <a:extLst>
              <a:ext uri="{FF2B5EF4-FFF2-40B4-BE49-F238E27FC236}">
                <a16:creationId xmlns:a16="http://schemas.microsoft.com/office/drawing/2014/main" id="{15E07549-93E4-403E-80DF-8C800E84C58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37" y="2301712"/>
            <a:ext cx="2651601" cy="1556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6" name="Picture 415" descr="Cách Mở Ổ Khoá Tay Nắm Tròn Bị Kẹt &amp; Cách Sửa Đơn Giản Hiệu Quả">
            <a:extLst>
              <a:ext uri="{FF2B5EF4-FFF2-40B4-BE49-F238E27FC236}">
                <a16:creationId xmlns:a16="http://schemas.microsoft.com/office/drawing/2014/main" id="{50AB9687-D009-4F4A-A1A9-90907932CBE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6" y="2322575"/>
            <a:ext cx="2750257" cy="1631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8" name="Picture 417" descr="KỸ NĂNG LÁI THUYỀN BẠN CẦN CÓ LÀ GÌ?">
            <a:extLst>
              <a:ext uri="{FF2B5EF4-FFF2-40B4-BE49-F238E27FC236}">
                <a16:creationId xmlns:a16="http://schemas.microsoft.com/office/drawing/2014/main" id="{C40DE142-BE2B-49B7-8661-AE82A572D65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98" y="4251485"/>
            <a:ext cx="2727326" cy="1775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20" name="Picture 419" descr="大力開門進來的男人-插圖素材[96660031] - PIXTA圖庫">
            <a:extLst>
              <a:ext uri="{FF2B5EF4-FFF2-40B4-BE49-F238E27FC236}">
                <a16:creationId xmlns:a16="http://schemas.microsoft.com/office/drawing/2014/main" id="{0E262BCD-C259-4B0A-BB4E-AF5784A41165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6" y="4143133"/>
            <a:ext cx="2540952" cy="1809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78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/>
      <p:bldP spid="590" grpId="0" animBg="1"/>
      <p:bldP spid="591" grpId="0" animBg="1"/>
      <p:bldP spid="605" grpId="0" animBg="1"/>
      <p:bldP spid="607" grpId="0" animBg="1"/>
      <p:bldP spid="609" grpId="0" animBg="1"/>
      <p:bldP spid="6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187E2BB-7041-4404-BC05-6EF1BCF6E8C2}"/>
              </a:ext>
            </a:extLst>
          </p:cNvPr>
          <p:cNvSpPr/>
          <p:nvPr/>
        </p:nvSpPr>
        <p:spPr>
          <a:xfrm>
            <a:off x="1865376" y="751558"/>
            <a:ext cx="85653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11022A-C545-4F69-9936-34FF67E4856D}"/>
              </a:ext>
            </a:extLst>
          </p:cNvPr>
          <p:cNvSpPr/>
          <p:nvPr/>
        </p:nvSpPr>
        <p:spPr>
          <a:xfrm>
            <a:off x="1865376" y="1232459"/>
            <a:ext cx="835152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quay.</a:t>
            </a:r>
            <a:endParaRPr lang="en-US" sz="2400" b="1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5" y="837814"/>
            <a:ext cx="1692071" cy="11041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0158A8E-801B-4A93-8966-DD527E045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80" y="3429000"/>
            <a:ext cx="2200274" cy="135375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30862B8-0D3B-4448-869E-6F4D89EAE542}"/>
              </a:ext>
            </a:extLst>
          </p:cNvPr>
          <p:cNvSpPr/>
          <p:nvPr/>
        </p:nvSpPr>
        <p:spPr>
          <a:xfrm>
            <a:off x="4407217" y="1713360"/>
            <a:ext cx="7031927" cy="21819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4142240" y="788250"/>
            <a:ext cx="5102342" cy="174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Treo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C, 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xảy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284871-EC26-4E2A-AD0E-A676476C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59590"/>
              </p:ext>
            </p:extLst>
          </p:nvPr>
        </p:nvGraphicFramePr>
        <p:xfrm>
          <a:off x="4142240" y="2830109"/>
          <a:ext cx="7982704" cy="318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0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B1C66525-78D5-4850-840E-AAB87DDB8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5" y="1227394"/>
            <a:ext cx="1816603" cy="102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6427273" y="790611"/>
            <a:ext cx="3409583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03111"/>
              </p:ext>
            </p:extLst>
          </p:nvPr>
        </p:nvGraphicFramePr>
        <p:xfrm>
          <a:off x="4140713" y="1415605"/>
          <a:ext cx="7982704" cy="4307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F02262F-C943-4DA2-8206-29414074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765C38-F4AE-463E-911F-83342254C2FE}"/>
              </a:ext>
            </a:extLst>
          </p:cNvPr>
          <p:cNvSpPr/>
          <p:nvPr/>
        </p:nvSpPr>
        <p:spPr>
          <a:xfrm>
            <a:off x="2627376" y="475843"/>
            <a:ext cx="840028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1: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DCFDF-CD26-4E69-87A6-C48F5AD5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6" name="Picture 7" descr="555_0020_素材CNN-sccnn.com-26">
            <a:extLst>
              <a:ext uri="{FF2B5EF4-FFF2-40B4-BE49-F238E27FC236}">
                <a16:creationId xmlns:a16="http://schemas.microsoft.com/office/drawing/2014/main" id="{428F6E9F-6684-4318-B4C1-8A1045B8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C7AED0-EBF3-43CE-BB54-44167E134924}"/>
              </a:ext>
            </a:extLst>
          </p:cNvPr>
          <p:cNvSpPr/>
          <p:nvPr/>
        </p:nvSpPr>
        <p:spPr>
          <a:xfrm>
            <a:off x="2627376" y="991195"/>
            <a:ext cx="840028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91490-D160-4BF0-859B-279BF7FBAE2E}"/>
              </a:ext>
            </a:extLst>
          </p:cNvPr>
          <p:cNvSpPr/>
          <p:nvPr/>
        </p:nvSpPr>
        <p:spPr>
          <a:xfrm>
            <a:off x="2654808" y="1884682"/>
            <a:ext cx="8372856" cy="1124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2: 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73648F-3AA3-4029-896F-97E82E49760E}"/>
              </a:ext>
            </a:extLst>
          </p:cNvPr>
          <p:cNvSpPr/>
          <p:nvPr/>
        </p:nvSpPr>
        <p:spPr>
          <a:xfrm>
            <a:off x="2627376" y="5761342"/>
            <a:ext cx="8153400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en-US" sz="2000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84E9C7-8470-4237-A4FF-609643C1A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82" y="2943458"/>
            <a:ext cx="7307142" cy="2753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334598-D80A-46AC-B1B5-396FA3C22890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7894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4D9E9-ACA1-4734-A397-0898657CBBCB}"/>
              </a:ext>
            </a:extLst>
          </p:cNvPr>
          <p:cNvSpPr/>
          <p:nvPr/>
        </p:nvSpPr>
        <p:spPr>
          <a:xfrm>
            <a:off x="6355465" y="886968"/>
            <a:ext cx="559574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66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41460"/>
              </p:ext>
            </p:extLst>
          </p:nvPr>
        </p:nvGraphicFramePr>
        <p:xfrm>
          <a:off x="228600" y="3099770"/>
          <a:ext cx="11734799" cy="3726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250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Treo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94809DFD-9F84-4BEC-B0C6-EDBB49FD7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509" y="643064"/>
            <a:ext cx="1409699" cy="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054151"/>
              </p:ext>
            </p:extLst>
          </p:nvPr>
        </p:nvGraphicFramePr>
        <p:xfrm>
          <a:off x="299567" y="1490129"/>
          <a:ext cx="11734799" cy="3726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cân bằng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91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1628</Words>
  <Application>Microsoft Office PowerPoint</Application>
  <PresentationFormat>Widescreen</PresentationFormat>
  <Paragraphs>178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Administrator</cp:lastModifiedBy>
  <cp:revision>3</cp:revision>
  <dcterms:created xsi:type="dcterms:W3CDTF">2023-07-05T09:11:09Z</dcterms:created>
  <dcterms:modified xsi:type="dcterms:W3CDTF">2023-11-30T01:35:28Z</dcterms:modified>
</cp:coreProperties>
</file>